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9.jpg" ContentType="image/jpg"/>
  <Override PartName="/ppt/notesSlides/notesSlide2.xml" ContentType="application/vnd.openxmlformats-officedocument.presentationml.notesSlide+xml"/>
  <Override PartName="/ppt/media/image21.jpg" ContentType="image/jpg"/>
  <Override PartName="/ppt/media/image22.jpg" ContentType="image/jpg"/>
  <Override PartName="/ppt/media/image23.jpg" ContentType="image/jpg"/>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72" r:id="rId2"/>
    <p:sldId id="284" r:id="rId3"/>
    <p:sldId id="282" r:id="rId4"/>
    <p:sldId id="281" r:id="rId5"/>
    <p:sldId id="283" r:id="rId6"/>
    <p:sldId id="264" r:id="rId7"/>
    <p:sldId id="260" r:id="rId8"/>
    <p:sldId id="276" r:id="rId9"/>
    <p:sldId id="286" r:id="rId10"/>
    <p:sldId id="274" r:id="rId11"/>
    <p:sldId id="285" r:id="rId12"/>
    <p:sldId id="275" r:id="rId13"/>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20" autoAdjust="0"/>
  </p:normalViewPr>
  <p:slideViewPr>
    <p:cSldViewPr snapToGrid="0">
      <p:cViewPr varScale="1">
        <p:scale>
          <a:sx n="105" d="100"/>
          <a:sy n="105" d="100"/>
        </p:scale>
        <p:origin x="1500" y="78"/>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215E08E-BF22-4C0A-A122-C26D64521001}" type="datetimeFigureOut">
              <a:rPr lang="fr-FR" smtClean="0"/>
              <a:t>21/03/2023</a:t>
            </a:fld>
            <a:endParaRPr lang="fr-FR"/>
          </a:p>
        </p:txBody>
      </p:sp>
      <p:sp>
        <p:nvSpPr>
          <p:cNvPr id="4" name="Espace réservé de l'image des diapositives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2528F63-ECE7-4A66-9B12-1E32B9955717}" type="slidenum">
              <a:rPr lang="fr-FR" smtClean="0"/>
              <a:t>‹N°›</a:t>
            </a:fld>
            <a:endParaRPr lang="fr-FR"/>
          </a:p>
        </p:txBody>
      </p:sp>
    </p:spTree>
    <p:extLst>
      <p:ext uri="{BB962C8B-B14F-4D97-AF65-F5344CB8AC3E}">
        <p14:creationId xmlns:p14="http://schemas.microsoft.com/office/powerpoint/2010/main" val="3687148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Intervenir pendant workshop – entrer dans les discussions  avec les élèves – tous les projets  pourquoi pas. Faire réfléchir et aider à faire avancer. Opérationnel … </a:t>
            </a:r>
          </a:p>
        </p:txBody>
      </p:sp>
      <p:sp>
        <p:nvSpPr>
          <p:cNvPr id="4" name="Espace réservé du numéro de diapositive 3"/>
          <p:cNvSpPr>
            <a:spLocks noGrp="1"/>
          </p:cNvSpPr>
          <p:nvPr>
            <p:ph type="sldNum" sz="quarter" idx="5"/>
          </p:nvPr>
        </p:nvSpPr>
        <p:spPr/>
        <p:txBody>
          <a:bodyPr/>
          <a:lstStyle/>
          <a:p>
            <a:fld id="{72528F63-ECE7-4A66-9B12-1E32B9955717}" type="slidenum">
              <a:rPr lang="fr-FR" smtClean="0"/>
              <a:t>4</a:t>
            </a:fld>
            <a:endParaRPr lang="fr-FR"/>
          </a:p>
        </p:txBody>
      </p:sp>
    </p:spTree>
    <p:extLst>
      <p:ext uri="{BB962C8B-B14F-4D97-AF65-F5344CB8AC3E}">
        <p14:creationId xmlns:p14="http://schemas.microsoft.com/office/powerpoint/2010/main" val="1643297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Faut-il mélanger techniciens et élus ? – peut être deux groupes ? - </a:t>
            </a:r>
          </a:p>
        </p:txBody>
      </p:sp>
      <p:sp>
        <p:nvSpPr>
          <p:cNvPr id="4" name="Espace réservé du numéro de diapositive 3"/>
          <p:cNvSpPr>
            <a:spLocks noGrp="1"/>
          </p:cNvSpPr>
          <p:nvPr>
            <p:ph type="sldNum" sz="quarter" idx="5"/>
          </p:nvPr>
        </p:nvSpPr>
        <p:spPr/>
        <p:txBody>
          <a:bodyPr/>
          <a:lstStyle/>
          <a:p>
            <a:fld id="{72528F63-ECE7-4A66-9B12-1E32B9955717}" type="slidenum">
              <a:rPr lang="fr-FR" smtClean="0"/>
              <a:t>8</a:t>
            </a:fld>
            <a:endParaRPr lang="fr-FR"/>
          </a:p>
        </p:txBody>
      </p:sp>
    </p:spTree>
    <p:extLst>
      <p:ext uri="{BB962C8B-B14F-4D97-AF65-F5344CB8AC3E}">
        <p14:creationId xmlns:p14="http://schemas.microsoft.com/office/powerpoint/2010/main" val="2350748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Résumé des recherches : faire carnet de croquis</a:t>
            </a:r>
          </a:p>
        </p:txBody>
      </p:sp>
      <p:sp>
        <p:nvSpPr>
          <p:cNvPr id="4" name="Espace réservé du numéro de diapositive 3"/>
          <p:cNvSpPr>
            <a:spLocks noGrp="1"/>
          </p:cNvSpPr>
          <p:nvPr>
            <p:ph type="sldNum" sz="quarter" idx="5"/>
          </p:nvPr>
        </p:nvSpPr>
        <p:spPr/>
        <p:txBody>
          <a:bodyPr/>
          <a:lstStyle/>
          <a:p>
            <a:fld id="{72528F63-ECE7-4A66-9B12-1E32B9955717}" type="slidenum">
              <a:rPr lang="fr-FR" smtClean="0"/>
              <a:t>11</a:t>
            </a:fld>
            <a:endParaRPr lang="fr-FR"/>
          </a:p>
        </p:txBody>
      </p:sp>
    </p:spTree>
    <p:extLst>
      <p:ext uri="{BB962C8B-B14F-4D97-AF65-F5344CB8AC3E}">
        <p14:creationId xmlns:p14="http://schemas.microsoft.com/office/powerpoint/2010/main" val="3951354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Résumé des recherches : faire carnet de croquis</a:t>
            </a:r>
          </a:p>
        </p:txBody>
      </p:sp>
      <p:sp>
        <p:nvSpPr>
          <p:cNvPr id="4" name="Espace réservé du numéro de diapositive 3"/>
          <p:cNvSpPr>
            <a:spLocks noGrp="1"/>
          </p:cNvSpPr>
          <p:nvPr>
            <p:ph type="sldNum" sz="quarter" idx="5"/>
          </p:nvPr>
        </p:nvSpPr>
        <p:spPr/>
        <p:txBody>
          <a:bodyPr/>
          <a:lstStyle/>
          <a:p>
            <a:fld id="{72528F63-ECE7-4A66-9B12-1E32B9955717}" type="slidenum">
              <a:rPr lang="fr-FR" smtClean="0"/>
              <a:t>12</a:t>
            </a:fld>
            <a:endParaRPr lang="fr-FR"/>
          </a:p>
        </p:txBody>
      </p:sp>
    </p:spTree>
    <p:extLst>
      <p:ext uri="{BB962C8B-B14F-4D97-AF65-F5344CB8AC3E}">
        <p14:creationId xmlns:p14="http://schemas.microsoft.com/office/powerpoint/2010/main" val="39513545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745C5BB2-EFAF-4257-AA08-A3F182D3B9CE}" type="datetimeFigureOut">
              <a:rPr lang="fr-FR" smtClean="0"/>
              <a:t>21/03/2023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3D39764-52BA-4041-845F-ABFD660220D0}" type="slidenum">
              <a:rPr lang="fr-FR" smtClean="0"/>
              <a:t>‹N°›</a:t>
            </a:fld>
            <a:endParaRPr lang="fr-FR"/>
          </a:p>
        </p:txBody>
      </p:sp>
      <p:grpSp>
        <p:nvGrpSpPr>
          <p:cNvPr id="7" name="Group 3">
            <a:extLst>
              <a:ext uri="{FF2B5EF4-FFF2-40B4-BE49-F238E27FC236}">
                <a16:creationId xmlns:a16="http://schemas.microsoft.com/office/drawing/2014/main" id="{D0A4A684-E576-8BEF-37DA-7C00087A6BB8}"/>
              </a:ext>
            </a:extLst>
          </p:cNvPr>
          <p:cNvGrpSpPr>
            <a:grpSpLocks/>
          </p:cNvGrpSpPr>
          <p:nvPr userDrawn="1"/>
        </p:nvGrpSpPr>
        <p:grpSpPr bwMode="auto">
          <a:xfrm>
            <a:off x="99697" y="5717882"/>
            <a:ext cx="704091" cy="824960"/>
            <a:chOff x="-30" y="3613"/>
            <a:chExt cx="600" cy="703"/>
          </a:xfrm>
        </p:grpSpPr>
        <p:pic>
          <p:nvPicPr>
            <p:cNvPr id="8" name="Picture 4">
              <a:extLst>
                <a:ext uri="{FF2B5EF4-FFF2-40B4-BE49-F238E27FC236}">
                  <a16:creationId xmlns:a16="http://schemas.microsoft.com/office/drawing/2014/main" id="{F4A447AF-FCAC-3EA8-E274-237BBCBEB1D9}"/>
                </a:ext>
              </a:extLst>
            </p:cNvPr>
            <p:cNvPicPr>
              <a:picLocks noChangeAspect="1" noChangeArrowheads="1"/>
            </p:cNvPicPr>
            <p:nvPr/>
          </p:nvPicPr>
          <p:blipFill>
            <a:blip r:embed="rId2" cstate="print"/>
            <a:srcRect/>
            <a:stretch>
              <a:fillRect/>
            </a:stretch>
          </p:blipFill>
          <p:spPr bwMode="auto">
            <a:xfrm>
              <a:off x="131" y="3613"/>
              <a:ext cx="430" cy="614"/>
            </a:xfrm>
            <a:prstGeom prst="rect">
              <a:avLst/>
            </a:prstGeom>
            <a:noFill/>
            <a:ln w="9525" cap="flat">
              <a:noFill/>
              <a:round/>
              <a:headEnd/>
              <a:tailEnd/>
            </a:ln>
            <a:effectLst/>
          </p:spPr>
        </p:pic>
        <p:pic>
          <p:nvPicPr>
            <p:cNvPr id="9" name="Picture 5">
              <a:extLst>
                <a:ext uri="{FF2B5EF4-FFF2-40B4-BE49-F238E27FC236}">
                  <a16:creationId xmlns:a16="http://schemas.microsoft.com/office/drawing/2014/main" id="{B6FAAC66-9F3B-900B-7953-7CD3A5BDF625}"/>
                </a:ext>
              </a:extLst>
            </p:cNvPr>
            <p:cNvPicPr>
              <a:picLocks noChangeAspect="1" noChangeArrowheads="1"/>
            </p:cNvPicPr>
            <p:nvPr/>
          </p:nvPicPr>
          <p:blipFill>
            <a:blip r:embed="rId3" cstate="print"/>
            <a:srcRect/>
            <a:stretch>
              <a:fillRect/>
            </a:stretch>
          </p:blipFill>
          <p:spPr bwMode="auto">
            <a:xfrm>
              <a:off x="-30" y="4243"/>
              <a:ext cx="600" cy="73"/>
            </a:xfrm>
            <a:prstGeom prst="rect">
              <a:avLst/>
            </a:prstGeom>
            <a:noFill/>
            <a:ln w="9525" cap="flat">
              <a:noFill/>
              <a:round/>
              <a:headEnd/>
              <a:tailEnd/>
            </a:ln>
            <a:effectLst/>
          </p:spPr>
        </p:pic>
      </p:grpSp>
    </p:spTree>
    <p:extLst>
      <p:ext uri="{BB962C8B-B14F-4D97-AF65-F5344CB8AC3E}">
        <p14:creationId xmlns:p14="http://schemas.microsoft.com/office/powerpoint/2010/main" val="1753651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45C5BB2-EFAF-4257-AA08-A3F182D3B9CE}" type="datetimeFigureOut">
              <a:rPr lang="fr-FR" smtClean="0"/>
              <a:t>21/03/2023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3D39764-52BA-4041-845F-ABFD660220D0}" type="slidenum">
              <a:rPr lang="fr-FR" smtClean="0"/>
              <a:t>‹N°›</a:t>
            </a:fld>
            <a:endParaRPr lang="fr-FR"/>
          </a:p>
        </p:txBody>
      </p:sp>
    </p:spTree>
    <p:extLst>
      <p:ext uri="{BB962C8B-B14F-4D97-AF65-F5344CB8AC3E}">
        <p14:creationId xmlns:p14="http://schemas.microsoft.com/office/powerpoint/2010/main" val="355228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45C5BB2-EFAF-4257-AA08-A3F182D3B9CE}" type="datetimeFigureOut">
              <a:rPr lang="fr-FR" smtClean="0"/>
              <a:t>21/03/2023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3D39764-52BA-4041-845F-ABFD660220D0}" type="slidenum">
              <a:rPr lang="fr-FR" smtClean="0"/>
              <a:t>‹N°›</a:t>
            </a:fld>
            <a:endParaRPr lang="fr-FR"/>
          </a:p>
        </p:txBody>
      </p:sp>
    </p:spTree>
    <p:extLst>
      <p:ext uri="{BB962C8B-B14F-4D97-AF65-F5344CB8AC3E}">
        <p14:creationId xmlns:p14="http://schemas.microsoft.com/office/powerpoint/2010/main" val="2308959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081" b="0" i="0">
                <a:solidFill>
                  <a:schemeClr val="tx1"/>
                </a:solidFill>
                <a:latin typeface="Tahoma"/>
                <a:cs typeface="Tahoma"/>
              </a:defRPr>
            </a:lvl1pPr>
          </a:lstStyle>
          <a:p>
            <a:pPr marL="12476">
              <a:spcBef>
                <a:spcPts val="192"/>
              </a:spcBef>
            </a:pPr>
            <a:r>
              <a:rPr lang="fr-FR" sz="1277" spc="-93"/>
              <a:t>Colloque</a:t>
            </a:r>
            <a:r>
              <a:rPr lang="fr-FR" sz="1277" spc="-98"/>
              <a:t> </a:t>
            </a:r>
            <a:r>
              <a:rPr lang="fr-FR" sz="1277" spc="-157"/>
              <a:t>In</a:t>
            </a:r>
            <a:r>
              <a:rPr lang="fr-FR" sz="1277" spc="-93"/>
              <a:t> </a:t>
            </a:r>
            <a:r>
              <a:rPr lang="fr-FR" sz="1277" spc="-98"/>
              <a:t>Situ,</a:t>
            </a:r>
            <a:r>
              <a:rPr lang="fr-FR" sz="1277" spc="-93"/>
              <a:t> </a:t>
            </a:r>
            <a:r>
              <a:rPr lang="fr-FR" sz="1277" spc="-103"/>
              <a:t>avec</a:t>
            </a:r>
            <a:r>
              <a:rPr lang="fr-FR" sz="1277" spc="-93"/>
              <a:t> </a:t>
            </a:r>
            <a:r>
              <a:rPr lang="fr-FR" sz="1277" spc="-128"/>
              <a:t>et</a:t>
            </a:r>
            <a:r>
              <a:rPr lang="fr-FR" sz="1277" spc="-93"/>
              <a:t> </a:t>
            </a:r>
            <a:r>
              <a:rPr lang="fr-FR" sz="1277" spc="-112"/>
              <a:t>par</a:t>
            </a:r>
            <a:r>
              <a:rPr lang="fr-FR" sz="1277" spc="-98"/>
              <a:t> l’expérience </a:t>
            </a:r>
            <a:r>
              <a:rPr lang="fr-FR" sz="1326" spc="-123"/>
              <a:t>_</a:t>
            </a:r>
            <a:r>
              <a:rPr lang="fr-FR" sz="1326" spc="-103"/>
              <a:t> </a:t>
            </a:r>
            <a:r>
              <a:rPr lang="fr-FR" spc="-79"/>
              <a:t>Pédagogies</a:t>
            </a:r>
            <a:r>
              <a:rPr lang="fr-FR" spc="-88"/>
              <a:t> </a:t>
            </a:r>
            <a:r>
              <a:rPr lang="fr-FR" spc="-84"/>
              <a:t>Hors</a:t>
            </a:r>
            <a:r>
              <a:rPr lang="fr-FR" spc="-88"/>
              <a:t> </a:t>
            </a:r>
            <a:r>
              <a:rPr lang="fr-FR" spc="-59"/>
              <a:t>les</a:t>
            </a:r>
            <a:r>
              <a:rPr lang="fr-FR" spc="-79"/>
              <a:t> </a:t>
            </a:r>
            <a:r>
              <a:rPr lang="fr-FR" spc="-88"/>
              <a:t>Murs</a:t>
            </a:r>
            <a:r>
              <a:rPr lang="fr-FR" spc="-79"/>
              <a:t> </a:t>
            </a:r>
            <a:r>
              <a:rPr lang="fr-FR" spc="-84"/>
              <a:t>dans</a:t>
            </a:r>
            <a:r>
              <a:rPr lang="fr-FR" spc="-79"/>
              <a:t> </a:t>
            </a:r>
            <a:r>
              <a:rPr lang="fr-FR" spc="-54"/>
              <a:t>les</a:t>
            </a:r>
            <a:r>
              <a:rPr lang="fr-FR" spc="-79"/>
              <a:t> </a:t>
            </a:r>
            <a:r>
              <a:rPr lang="fr-FR" spc="-69"/>
              <a:t>écoles</a:t>
            </a:r>
            <a:r>
              <a:rPr lang="fr-FR" spc="-79"/>
              <a:t> </a:t>
            </a:r>
            <a:r>
              <a:rPr lang="fr-FR" spc="-88"/>
              <a:t>d’architecture,</a:t>
            </a:r>
            <a:r>
              <a:rPr lang="fr-FR" spc="-84"/>
              <a:t> </a:t>
            </a:r>
            <a:r>
              <a:rPr lang="fr-FR" spc="-93"/>
              <a:t>d’urbanisme,</a:t>
            </a:r>
            <a:r>
              <a:rPr lang="fr-FR" spc="-79"/>
              <a:t> </a:t>
            </a:r>
            <a:r>
              <a:rPr lang="fr-FR" spc="-93"/>
              <a:t>de</a:t>
            </a:r>
            <a:r>
              <a:rPr lang="fr-FR" spc="-79"/>
              <a:t> </a:t>
            </a:r>
            <a:r>
              <a:rPr lang="fr-FR" spc="-88"/>
              <a:t>paysage</a:t>
            </a:r>
            <a:r>
              <a:rPr lang="fr-FR" spc="-59"/>
              <a:t> </a:t>
            </a:r>
            <a:r>
              <a:rPr lang="fr-FR" sz="1277" spc="-118"/>
              <a:t>_</a:t>
            </a:r>
            <a:r>
              <a:rPr lang="fr-FR" sz="1277" spc="-93"/>
              <a:t> </a:t>
            </a:r>
            <a:r>
              <a:rPr lang="fr-FR" sz="1277" spc="-59"/>
              <a:t>ENSA</a:t>
            </a:r>
            <a:r>
              <a:rPr lang="fr-FR" sz="1277" spc="-98"/>
              <a:t> </a:t>
            </a:r>
            <a:r>
              <a:rPr lang="fr-FR" sz="1277" spc="-103"/>
              <a:t>Grenoble,</a:t>
            </a:r>
            <a:r>
              <a:rPr lang="fr-FR" sz="1277" spc="-88"/>
              <a:t> </a:t>
            </a:r>
            <a:r>
              <a:rPr lang="fr-FR" sz="1277" spc="-112"/>
              <a:t>1er</a:t>
            </a:r>
            <a:r>
              <a:rPr lang="fr-FR" sz="1277" spc="-103"/>
              <a:t> déc.</a:t>
            </a:r>
            <a:r>
              <a:rPr lang="fr-FR" sz="1277" spc="-88"/>
              <a:t> </a:t>
            </a:r>
            <a:r>
              <a:rPr lang="fr-FR" sz="1277" spc="-123"/>
              <a:t>2022</a:t>
            </a:r>
            <a:endParaRPr lang="fr-FR" sz="1277"/>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3/21/2023</a:t>
            </a:fld>
            <a:endParaRPr lang="en-US"/>
          </a:p>
        </p:txBody>
      </p:sp>
      <p:sp>
        <p:nvSpPr>
          <p:cNvPr id="4" name="Holder 4"/>
          <p:cNvSpPr>
            <a:spLocks noGrp="1"/>
          </p:cNvSpPr>
          <p:nvPr>
            <p:ph type="sldNum" sz="quarter" idx="7"/>
          </p:nvPr>
        </p:nvSpPr>
        <p:spPr/>
        <p:txBody>
          <a:bodyPr lIns="0" tIns="0" rIns="0" bIns="0"/>
          <a:lstStyle>
            <a:lvl1pPr>
              <a:defRPr sz="1277" b="0" i="0">
                <a:solidFill>
                  <a:schemeClr val="tx1"/>
                </a:solidFill>
                <a:latin typeface="Microsoft Sans Serif"/>
                <a:cs typeface="Microsoft Sans Serif"/>
              </a:defRPr>
            </a:lvl1pPr>
          </a:lstStyle>
          <a:p>
            <a:pPr marL="12476">
              <a:spcBef>
                <a:spcPts val="388"/>
              </a:spcBef>
            </a:pPr>
            <a:r>
              <a:rPr lang="fr-FR" spc="74"/>
              <a:t>|</a:t>
            </a:r>
            <a:fld id="{81D60167-4931-47E6-BA6A-407CBD079E47}" type="slidenum">
              <a:rPr spc="74" smtClean="0"/>
              <a:pPr marL="12476">
                <a:spcBef>
                  <a:spcPts val="388"/>
                </a:spcBef>
              </a:pPr>
              <a:t>‹N°›</a:t>
            </a:fld>
            <a:r>
              <a:rPr spc="74"/>
              <a:t>|</a:t>
            </a:r>
            <a:endParaRPr spc="74" dirty="0"/>
          </a:p>
        </p:txBody>
      </p:sp>
    </p:spTree>
    <p:extLst>
      <p:ext uri="{BB962C8B-B14F-4D97-AF65-F5344CB8AC3E}">
        <p14:creationId xmlns:p14="http://schemas.microsoft.com/office/powerpoint/2010/main" val="1361933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45C5BB2-EFAF-4257-AA08-A3F182D3B9CE}" type="datetimeFigureOut">
              <a:rPr lang="fr-FR" smtClean="0"/>
              <a:t>21/03/2023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3D39764-52BA-4041-845F-ABFD660220D0}" type="slidenum">
              <a:rPr lang="fr-FR" smtClean="0"/>
              <a:t>‹N°›</a:t>
            </a:fld>
            <a:endParaRPr lang="fr-FR"/>
          </a:p>
        </p:txBody>
      </p:sp>
      <p:grpSp>
        <p:nvGrpSpPr>
          <p:cNvPr id="7" name="Group 3">
            <a:extLst>
              <a:ext uri="{FF2B5EF4-FFF2-40B4-BE49-F238E27FC236}">
                <a16:creationId xmlns:a16="http://schemas.microsoft.com/office/drawing/2014/main" id="{046FE6F3-9372-DE7F-54DE-40750036672F}"/>
              </a:ext>
            </a:extLst>
          </p:cNvPr>
          <p:cNvGrpSpPr>
            <a:grpSpLocks/>
          </p:cNvGrpSpPr>
          <p:nvPr userDrawn="1"/>
        </p:nvGrpSpPr>
        <p:grpSpPr bwMode="auto">
          <a:xfrm>
            <a:off x="0" y="6033040"/>
            <a:ext cx="704091" cy="824960"/>
            <a:chOff x="-30" y="3613"/>
            <a:chExt cx="600" cy="703"/>
          </a:xfrm>
        </p:grpSpPr>
        <p:pic>
          <p:nvPicPr>
            <p:cNvPr id="8" name="Picture 4">
              <a:extLst>
                <a:ext uri="{FF2B5EF4-FFF2-40B4-BE49-F238E27FC236}">
                  <a16:creationId xmlns:a16="http://schemas.microsoft.com/office/drawing/2014/main" id="{7EB2AFC4-3487-6CC8-CF06-4454243B70BC}"/>
                </a:ext>
              </a:extLst>
            </p:cNvPr>
            <p:cNvPicPr>
              <a:picLocks noChangeAspect="1" noChangeArrowheads="1"/>
            </p:cNvPicPr>
            <p:nvPr/>
          </p:nvPicPr>
          <p:blipFill>
            <a:blip r:embed="rId2" cstate="print"/>
            <a:srcRect/>
            <a:stretch>
              <a:fillRect/>
            </a:stretch>
          </p:blipFill>
          <p:spPr bwMode="auto">
            <a:xfrm>
              <a:off x="131" y="3613"/>
              <a:ext cx="430" cy="614"/>
            </a:xfrm>
            <a:prstGeom prst="rect">
              <a:avLst/>
            </a:prstGeom>
            <a:noFill/>
            <a:ln w="9525" cap="flat">
              <a:noFill/>
              <a:round/>
              <a:headEnd/>
              <a:tailEnd/>
            </a:ln>
            <a:effectLst/>
          </p:spPr>
        </p:pic>
        <p:pic>
          <p:nvPicPr>
            <p:cNvPr id="9" name="Picture 5">
              <a:extLst>
                <a:ext uri="{FF2B5EF4-FFF2-40B4-BE49-F238E27FC236}">
                  <a16:creationId xmlns:a16="http://schemas.microsoft.com/office/drawing/2014/main" id="{DE3BF395-DAA1-6F11-CB39-9EEDF711EF34}"/>
                </a:ext>
              </a:extLst>
            </p:cNvPr>
            <p:cNvPicPr>
              <a:picLocks noChangeAspect="1" noChangeArrowheads="1"/>
            </p:cNvPicPr>
            <p:nvPr/>
          </p:nvPicPr>
          <p:blipFill>
            <a:blip r:embed="rId3" cstate="print"/>
            <a:srcRect/>
            <a:stretch>
              <a:fillRect/>
            </a:stretch>
          </p:blipFill>
          <p:spPr bwMode="auto">
            <a:xfrm>
              <a:off x="-30" y="4243"/>
              <a:ext cx="600" cy="73"/>
            </a:xfrm>
            <a:prstGeom prst="rect">
              <a:avLst/>
            </a:prstGeom>
            <a:noFill/>
            <a:ln w="9525" cap="flat">
              <a:noFill/>
              <a:round/>
              <a:headEnd/>
              <a:tailEnd/>
            </a:ln>
            <a:effectLst/>
          </p:spPr>
        </p:pic>
      </p:grpSp>
    </p:spTree>
    <p:extLst>
      <p:ext uri="{BB962C8B-B14F-4D97-AF65-F5344CB8AC3E}">
        <p14:creationId xmlns:p14="http://schemas.microsoft.com/office/powerpoint/2010/main" val="2270289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745C5BB2-EFAF-4257-AA08-A3F182D3B9CE}" type="datetimeFigureOut">
              <a:rPr lang="fr-FR" smtClean="0"/>
              <a:t>21/03/2023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3D39764-52BA-4041-845F-ABFD660220D0}" type="slidenum">
              <a:rPr lang="fr-FR" smtClean="0"/>
              <a:t>‹N°›</a:t>
            </a:fld>
            <a:endParaRPr lang="fr-FR"/>
          </a:p>
        </p:txBody>
      </p:sp>
      <p:grpSp>
        <p:nvGrpSpPr>
          <p:cNvPr id="7" name="Group 3">
            <a:extLst>
              <a:ext uri="{FF2B5EF4-FFF2-40B4-BE49-F238E27FC236}">
                <a16:creationId xmlns:a16="http://schemas.microsoft.com/office/drawing/2014/main" id="{6C8E1A5B-72FE-80EE-49B3-FB10F36677C5}"/>
              </a:ext>
            </a:extLst>
          </p:cNvPr>
          <p:cNvGrpSpPr>
            <a:grpSpLocks/>
          </p:cNvGrpSpPr>
          <p:nvPr userDrawn="1"/>
        </p:nvGrpSpPr>
        <p:grpSpPr bwMode="auto">
          <a:xfrm>
            <a:off x="0" y="6033040"/>
            <a:ext cx="704091" cy="824960"/>
            <a:chOff x="-30" y="3613"/>
            <a:chExt cx="600" cy="703"/>
          </a:xfrm>
        </p:grpSpPr>
        <p:pic>
          <p:nvPicPr>
            <p:cNvPr id="8" name="Picture 4">
              <a:extLst>
                <a:ext uri="{FF2B5EF4-FFF2-40B4-BE49-F238E27FC236}">
                  <a16:creationId xmlns:a16="http://schemas.microsoft.com/office/drawing/2014/main" id="{273297BB-A455-1AB6-C5A8-A405F174BCC3}"/>
                </a:ext>
              </a:extLst>
            </p:cNvPr>
            <p:cNvPicPr>
              <a:picLocks noChangeAspect="1" noChangeArrowheads="1"/>
            </p:cNvPicPr>
            <p:nvPr/>
          </p:nvPicPr>
          <p:blipFill>
            <a:blip r:embed="rId2" cstate="print"/>
            <a:srcRect/>
            <a:stretch>
              <a:fillRect/>
            </a:stretch>
          </p:blipFill>
          <p:spPr bwMode="auto">
            <a:xfrm>
              <a:off x="131" y="3613"/>
              <a:ext cx="430" cy="614"/>
            </a:xfrm>
            <a:prstGeom prst="rect">
              <a:avLst/>
            </a:prstGeom>
            <a:noFill/>
            <a:ln w="9525" cap="flat">
              <a:noFill/>
              <a:round/>
              <a:headEnd/>
              <a:tailEnd/>
            </a:ln>
            <a:effectLst/>
          </p:spPr>
        </p:pic>
        <p:pic>
          <p:nvPicPr>
            <p:cNvPr id="9" name="Picture 5">
              <a:extLst>
                <a:ext uri="{FF2B5EF4-FFF2-40B4-BE49-F238E27FC236}">
                  <a16:creationId xmlns:a16="http://schemas.microsoft.com/office/drawing/2014/main" id="{DFB44E99-AB49-B7BE-B73D-6A1421697F01}"/>
                </a:ext>
              </a:extLst>
            </p:cNvPr>
            <p:cNvPicPr>
              <a:picLocks noChangeAspect="1" noChangeArrowheads="1"/>
            </p:cNvPicPr>
            <p:nvPr/>
          </p:nvPicPr>
          <p:blipFill>
            <a:blip r:embed="rId3" cstate="print"/>
            <a:srcRect/>
            <a:stretch>
              <a:fillRect/>
            </a:stretch>
          </p:blipFill>
          <p:spPr bwMode="auto">
            <a:xfrm>
              <a:off x="-30" y="4243"/>
              <a:ext cx="600" cy="73"/>
            </a:xfrm>
            <a:prstGeom prst="rect">
              <a:avLst/>
            </a:prstGeom>
            <a:noFill/>
            <a:ln w="9525" cap="flat">
              <a:noFill/>
              <a:round/>
              <a:headEnd/>
              <a:tailEnd/>
            </a:ln>
            <a:effectLst/>
          </p:spPr>
        </p:pic>
      </p:grpSp>
    </p:spTree>
    <p:extLst>
      <p:ext uri="{BB962C8B-B14F-4D97-AF65-F5344CB8AC3E}">
        <p14:creationId xmlns:p14="http://schemas.microsoft.com/office/powerpoint/2010/main" val="705652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745C5BB2-EFAF-4257-AA08-A3F182D3B9CE}" type="datetimeFigureOut">
              <a:rPr lang="fr-FR" smtClean="0"/>
              <a:t>21/03/2023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3D39764-52BA-4041-845F-ABFD660220D0}" type="slidenum">
              <a:rPr lang="fr-FR" smtClean="0"/>
              <a:t>‹N°›</a:t>
            </a:fld>
            <a:endParaRPr lang="fr-FR"/>
          </a:p>
        </p:txBody>
      </p:sp>
    </p:spTree>
    <p:extLst>
      <p:ext uri="{BB962C8B-B14F-4D97-AF65-F5344CB8AC3E}">
        <p14:creationId xmlns:p14="http://schemas.microsoft.com/office/powerpoint/2010/main" val="3414323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2329" y="2505075"/>
            <a:ext cx="4190702"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014913" y="2505075"/>
            <a:ext cx="4211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745C5BB2-EFAF-4257-AA08-A3F182D3B9CE}" type="datetimeFigureOut">
              <a:rPr lang="fr-FR" smtClean="0"/>
              <a:t>21/03/2023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C3D39764-52BA-4041-845F-ABFD660220D0}" type="slidenum">
              <a:rPr lang="fr-FR" smtClean="0"/>
              <a:t>‹N°›</a:t>
            </a:fld>
            <a:endParaRPr lang="fr-FR"/>
          </a:p>
        </p:txBody>
      </p:sp>
    </p:spTree>
    <p:extLst>
      <p:ext uri="{BB962C8B-B14F-4D97-AF65-F5344CB8AC3E}">
        <p14:creationId xmlns:p14="http://schemas.microsoft.com/office/powerpoint/2010/main" val="1903298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745C5BB2-EFAF-4257-AA08-A3F182D3B9CE}" type="datetimeFigureOut">
              <a:rPr lang="fr-FR" smtClean="0"/>
              <a:t>21/03/2023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C3D39764-52BA-4041-845F-ABFD660220D0}" type="slidenum">
              <a:rPr lang="fr-FR" smtClean="0"/>
              <a:t>‹N°›</a:t>
            </a:fld>
            <a:endParaRPr lang="fr-FR"/>
          </a:p>
        </p:txBody>
      </p:sp>
    </p:spTree>
    <p:extLst>
      <p:ext uri="{BB962C8B-B14F-4D97-AF65-F5344CB8AC3E}">
        <p14:creationId xmlns:p14="http://schemas.microsoft.com/office/powerpoint/2010/main" val="2566993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5C5BB2-EFAF-4257-AA08-A3F182D3B9CE}" type="datetimeFigureOut">
              <a:rPr lang="fr-FR" smtClean="0"/>
              <a:t>21/03/2023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C3D39764-52BA-4041-845F-ABFD660220D0}" type="slidenum">
              <a:rPr lang="fr-FR" smtClean="0"/>
              <a:t>‹N°›</a:t>
            </a:fld>
            <a:endParaRPr lang="fr-FR"/>
          </a:p>
        </p:txBody>
      </p:sp>
    </p:spTree>
    <p:extLst>
      <p:ext uri="{BB962C8B-B14F-4D97-AF65-F5344CB8AC3E}">
        <p14:creationId xmlns:p14="http://schemas.microsoft.com/office/powerpoint/2010/main" val="670912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45C5BB2-EFAF-4257-AA08-A3F182D3B9CE}" type="datetimeFigureOut">
              <a:rPr lang="fr-FR" smtClean="0"/>
              <a:t>21/03/2023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3D39764-52BA-4041-845F-ABFD660220D0}" type="slidenum">
              <a:rPr lang="fr-FR" smtClean="0"/>
              <a:t>‹N°›</a:t>
            </a:fld>
            <a:endParaRPr lang="fr-FR"/>
          </a:p>
        </p:txBody>
      </p:sp>
    </p:spTree>
    <p:extLst>
      <p:ext uri="{BB962C8B-B14F-4D97-AF65-F5344CB8AC3E}">
        <p14:creationId xmlns:p14="http://schemas.microsoft.com/office/powerpoint/2010/main" val="306593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45C5BB2-EFAF-4257-AA08-A3F182D3B9CE}" type="datetimeFigureOut">
              <a:rPr lang="fr-FR" smtClean="0"/>
              <a:t>21/03/2023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3D39764-52BA-4041-845F-ABFD660220D0}" type="slidenum">
              <a:rPr lang="fr-FR" smtClean="0"/>
              <a:t>‹N°›</a:t>
            </a:fld>
            <a:endParaRPr lang="fr-FR"/>
          </a:p>
        </p:txBody>
      </p:sp>
    </p:spTree>
    <p:extLst>
      <p:ext uri="{BB962C8B-B14F-4D97-AF65-F5344CB8AC3E}">
        <p14:creationId xmlns:p14="http://schemas.microsoft.com/office/powerpoint/2010/main" val="3325689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5C5BB2-EFAF-4257-AA08-A3F182D3B9CE}" type="datetimeFigureOut">
              <a:rPr lang="fr-FR" smtClean="0"/>
              <a:t>21/03/2023</a:t>
            </a:fld>
            <a:endParaRPr lang="fr-FR"/>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D39764-52BA-4041-845F-ABFD660220D0}" type="slidenum">
              <a:rPr lang="fr-FR" smtClean="0"/>
              <a:t>‹N°›</a:t>
            </a:fld>
            <a:endParaRPr lang="fr-FR"/>
          </a:p>
        </p:txBody>
      </p:sp>
    </p:spTree>
    <p:extLst>
      <p:ext uri="{BB962C8B-B14F-4D97-AF65-F5344CB8AC3E}">
        <p14:creationId xmlns:p14="http://schemas.microsoft.com/office/powerpoint/2010/main" val="14576657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jpg"/></Relationships>
</file>

<file path=ppt/slides/_rels/slide1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hyperlink" Target="https://www.youtube.com/watch?v=E_SfE30wMio" TargetMode="Externa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 9">
            <a:extLst>
              <a:ext uri="{FF2B5EF4-FFF2-40B4-BE49-F238E27FC236}">
                <a16:creationId xmlns:a16="http://schemas.microsoft.com/office/drawing/2014/main" id="{FAA45A48-2069-49E6-892F-05549BE5BD60}"/>
              </a:ext>
            </a:extLst>
          </p:cNvPr>
          <p:cNvGrpSpPr/>
          <p:nvPr/>
        </p:nvGrpSpPr>
        <p:grpSpPr>
          <a:xfrm>
            <a:off x="0" y="-531695"/>
            <a:ext cx="10191565" cy="6195070"/>
            <a:chOff x="-207392" y="-674688"/>
            <a:chExt cx="9659912" cy="5846572"/>
          </a:xfrm>
        </p:grpSpPr>
        <p:pic>
          <p:nvPicPr>
            <p:cNvPr id="11" name="Picture 7">
              <a:extLst>
                <a:ext uri="{FF2B5EF4-FFF2-40B4-BE49-F238E27FC236}">
                  <a16:creationId xmlns:a16="http://schemas.microsoft.com/office/drawing/2014/main" id="{5D778240-592C-47DA-97A7-F81A204A4622}"/>
                </a:ext>
              </a:extLst>
            </p:cNvPr>
            <p:cNvPicPr>
              <a:picLocks noChangeAspect="1" noChangeArrowheads="1"/>
            </p:cNvPicPr>
            <p:nvPr/>
          </p:nvPicPr>
          <p:blipFill>
            <a:blip r:embed="rId2" cstate="print">
              <a:duotone>
                <a:prstClr val="black"/>
                <a:srgbClr val="D9C3A5">
                  <a:tint val="50000"/>
                  <a:satMod val="180000"/>
                </a:srgbClr>
              </a:duotone>
            </a:blip>
            <a:srcRect/>
            <a:stretch>
              <a:fillRect/>
            </a:stretch>
          </p:blipFill>
          <p:spPr bwMode="auto">
            <a:xfrm>
              <a:off x="-207392" y="-224029"/>
              <a:ext cx="9575800" cy="5395913"/>
            </a:xfrm>
            <a:prstGeom prst="rect">
              <a:avLst/>
            </a:prstGeom>
            <a:noFill/>
            <a:ln w="9525" cap="flat">
              <a:noFill/>
              <a:round/>
              <a:headEnd/>
              <a:tailEnd/>
            </a:ln>
            <a:effectLst/>
          </p:spPr>
        </p:pic>
        <p:pic>
          <p:nvPicPr>
            <p:cNvPr id="12" name="Picture 9">
              <a:extLst>
                <a:ext uri="{FF2B5EF4-FFF2-40B4-BE49-F238E27FC236}">
                  <a16:creationId xmlns:a16="http://schemas.microsoft.com/office/drawing/2014/main" id="{13897502-4A61-4222-8D2E-CA0F27013062}"/>
                </a:ext>
              </a:extLst>
            </p:cNvPr>
            <p:cNvPicPr>
              <a:picLocks noChangeAspect="1" noChangeArrowheads="1"/>
            </p:cNvPicPr>
            <p:nvPr/>
          </p:nvPicPr>
          <p:blipFill>
            <a:blip r:embed="rId3" cstate="print"/>
            <a:srcRect/>
            <a:stretch>
              <a:fillRect/>
            </a:stretch>
          </p:blipFill>
          <p:spPr bwMode="auto">
            <a:xfrm>
              <a:off x="6201320" y="-674688"/>
              <a:ext cx="3251200" cy="1625601"/>
            </a:xfrm>
            <a:prstGeom prst="rect">
              <a:avLst/>
            </a:prstGeom>
            <a:noFill/>
            <a:ln w="9525" cap="flat">
              <a:noFill/>
              <a:round/>
              <a:headEnd/>
              <a:tailEnd/>
            </a:ln>
            <a:effectLst/>
          </p:spPr>
        </p:pic>
        <p:sp>
          <p:nvSpPr>
            <p:cNvPr id="13" name="Text Box 10">
              <a:extLst>
                <a:ext uri="{FF2B5EF4-FFF2-40B4-BE49-F238E27FC236}">
                  <a16:creationId xmlns:a16="http://schemas.microsoft.com/office/drawing/2014/main" id="{DABE91B2-77D3-4B71-91D5-C3436FC4B6CA}"/>
                </a:ext>
              </a:extLst>
            </p:cNvPr>
            <p:cNvSpPr txBox="1">
              <a:spLocks noChangeArrowheads="1"/>
            </p:cNvSpPr>
            <p:nvPr/>
          </p:nvSpPr>
          <p:spPr bwMode="auto">
            <a:xfrm>
              <a:off x="5985864" y="1072040"/>
              <a:ext cx="3124200" cy="586957"/>
            </a:xfrm>
            <a:prstGeom prst="rect">
              <a:avLst/>
            </a:prstGeom>
            <a:noFill/>
            <a:ln w="9525" cap="flat">
              <a:noFill/>
              <a:round/>
              <a:headEnd/>
              <a:tailEnd/>
            </a:ln>
            <a:effectLst/>
          </p:spPr>
          <p:txBody>
            <a:bodyPr lIns="90000" tIns="46800" rIns="90000" bIns="46800">
              <a:spAutoFit/>
            </a:bodyPr>
            <a:lstStyle/>
            <a:p>
              <a:pPr algn="r">
                <a:spcBef>
                  <a:spcPts val="288"/>
                </a:spcBef>
                <a:spcAft>
                  <a:spcPts val="288"/>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600" b="1" baseline="30000" dirty="0">
                  <a:solidFill>
                    <a:srgbClr val="FFFFFF"/>
                  </a:solidFill>
                </a:rPr>
                <a:t>Parc naturel </a:t>
              </a:r>
              <a:br>
                <a:rPr lang="fr-FR" sz="1600" b="1" baseline="30000" dirty="0">
                  <a:solidFill>
                    <a:srgbClr val="FFFFFF"/>
                  </a:solidFill>
                </a:rPr>
              </a:br>
              <a:r>
                <a:rPr lang="fr-FR" sz="1600" b="1" baseline="30000" dirty="0">
                  <a:solidFill>
                    <a:srgbClr val="FFFFFF"/>
                  </a:solidFill>
                </a:rPr>
                <a:t>régional des Boucles </a:t>
              </a:r>
              <a:br>
                <a:rPr lang="fr-FR" sz="1600" b="1" baseline="30000" dirty="0">
                  <a:solidFill>
                    <a:srgbClr val="FFFFFF"/>
                  </a:solidFill>
                </a:rPr>
              </a:br>
              <a:r>
                <a:rPr lang="fr-FR" sz="1600" b="1" baseline="30000" dirty="0">
                  <a:solidFill>
                    <a:srgbClr val="FFFFFF"/>
                  </a:solidFill>
                </a:rPr>
                <a:t>de la Seine Normande</a:t>
              </a:r>
            </a:p>
          </p:txBody>
        </p:sp>
        <p:pic>
          <p:nvPicPr>
            <p:cNvPr id="14" name="Picture 11">
              <a:extLst>
                <a:ext uri="{FF2B5EF4-FFF2-40B4-BE49-F238E27FC236}">
                  <a16:creationId xmlns:a16="http://schemas.microsoft.com/office/drawing/2014/main" id="{DB63C54C-AD0F-430C-A872-86AE043D2C38}"/>
                </a:ext>
              </a:extLst>
            </p:cNvPr>
            <p:cNvPicPr>
              <a:picLocks noChangeAspect="1" noChangeArrowheads="1"/>
            </p:cNvPicPr>
            <p:nvPr/>
          </p:nvPicPr>
          <p:blipFill>
            <a:blip r:embed="rId4" cstate="print"/>
            <a:srcRect/>
            <a:stretch>
              <a:fillRect/>
            </a:stretch>
          </p:blipFill>
          <p:spPr bwMode="auto">
            <a:xfrm>
              <a:off x="6372225" y="123825"/>
              <a:ext cx="901700" cy="901700"/>
            </a:xfrm>
            <a:prstGeom prst="rect">
              <a:avLst/>
            </a:prstGeom>
            <a:noFill/>
            <a:ln w="9525" cap="flat">
              <a:noFill/>
              <a:round/>
              <a:headEnd/>
              <a:tailEnd/>
            </a:ln>
            <a:effectLst/>
          </p:spPr>
        </p:pic>
        <p:sp>
          <p:nvSpPr>
            <p:cNvPr id="15" name="Text Box 12">
              <a:extLst>
                <a:ext uri="{FF2B5EF4-FFF2-40B4-BE49-F238E27FC236}">
                  <a16:creationId xmlns:a16="http://schemas.microsoft.com/office/drawing/2014/main" id="{86A3EAAD-F217-471D-BA81-BDE4CA119B34}"/>
                </a:ext>
              </a:extLst>
            </p:cNvPr>
            <p:cNvSpPr txBox="1">
              <a:spLocks noChangeArrowheads="1"/>
            </p:cNvSpPr>
            <p:nvPr/>
          </p:nvSpPr>
          <p:spPr bwMode="auto">
            <a:xfrm>
              <a:off x="7308304" y="123825"/>
              <a:ext cx="1972665" cy="786308"/>
            </a:xfrm>
            <a:prstGeom prst="rect">
              <a:avLst/>
            </a:prstGeom>
            <a:noFill/>
            <a:ln w="9525" cap="flat">
              <a:noFill/>
              <a:round/>
              <a:headEnd/>
              <a:tailEnd/>
            </a:ln>
            <a:effectLst/>
          </p:spPr>
          <p:txBody>
            <a:bodyPr wrap="square" lIns="90000" tIns="46800" rIns="90000" bIns="46800">
              <a:spAutoFit/>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2400" b="1" baseline="30000" dirty="0">
                  <a:solidFill>
                    <a:srgbClr val="FFFFFF"/>
                  </a:solidFill>
                </a:rPr>
                <a:t>Mars 2023</a:t>
              </a:r>
            </a:p>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2400" b="1" baseline="30000" dirty="0">
                  <a:solidFill>
                    <a:srgbClr val="FFFFFF"/>
                  </a:solidFill>
                </a:rPr>
                <a:t>Webinaire Fédération des Parcs </a:t>
              </a:r>
            </a:p>
          </p:txBody>
        </p:sp>
        <p:sp>
          <p:nvSpPr>
            <p:cNvPr id="16" name="Text Box 8">
              <a:extLst>
                <a:ext uri="{FF2B5EF4-FFF2-40B4-BE49-F238E27FC236}">
                  <a16:creationId xmlns:a16="http://schemas.microsoft.com/office/drawing/2014/main" id="{FA7C5F67-DBE1-411C-9774-867E839FF277}"/>
                </a:ext>
              </a:extLst>
            </p:cNvPr>
            <p:cNvSpPr txBox="1">
              <a:spLocks noChangeArrowheads="1"/>
            </p:cNvSpPr>
            <p:nvPr/>
          </p:nvSpPr>
          <p:spPr bwMode="auto">
            <a:xfrm>
              <a:off x="80640" y="-215256"/>
              <a:ext cx="7992888" cy="2033506"/>
            </a:xfrm>
            <a:prstGeom prst="rect">
              <a:avLst/>
            </a:prstGeom>
            <a:noFill/>
            <a:ln w="9525" cap="flat">
              <a:noFill/>
              <a:round/>
              <a:headEnd/>
              <a:tailEnd/>
            </a:ln>
            <a:effectLst/>
          </p:spPr>
          <p:txBody>
            <a:bodyPr wrap="squar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5400" b="1" i="1" baseline="30000" dirty="0">
                <a:solidFill>
                  <a:srgbClr val="FFFFFF"/>
                </a:solidFill>
                <a:latin typeface="Neo Sans Std"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5400" b="1" i="1" baseline="30000" dirty="0">
                <a:solidFill>
                  <a:srgbClr val="FFFFFF"/>
                </a:solidFill>
                <a:latin typeface="Neo Sans Std"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5400" b="1" i="1" baseline="30000" dirty="0">
                  <a:solidFill>
                    <a:srgbClr val="FFFFFF"/>
                  </a:solidFill>
                  <a:latin typeface="Neo Sans Std" charset="0"/>
                </a:rPr>
                <a:t>Atelier hors les murs</a:t>
              </a:r>
              <a:endParaRPr lang="fr-FR" sz="2400" i="1" dirty="0">
                <a:solidFill>
                  <a:srgbClr val="FFFFFF"/>
                </a:solidFill>
                <a:latin typeface="Neo Sans Std" charset="0"/>
              </a:endParaRPr>
            </a:p>
          </p:txBody>
        </p:sp>
      </p:grpSp>
      <p:pic>
        <p:nvPicPr>
          <p:cNvPr id="1026" name="Picture 2">
            <a:extLst>
              <a:ext uri="{FF2B5EF4-FFF2-40B4-BE49-F238E27FC236}">
                <a16:creationId xmlns:a16="http://schemas.microsoft.com/office/drawing/2014/main" id="{7445E3B2-CC1D-479F-9ABF-8138D082A69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08987" y="5880106"/>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0C0C671-7044-4090-A16F-539608E02D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0986" y="5754327"/>
            <a:ext cx="1870129" cy="900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7F40FAD6-4614-4FF6-B4B2-8A4E7C88503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0381" y="5908188"/>
            <a:ext cx="1738080" cy="612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357CAE6-1D14-4BD8-87A9-6D6779165E0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69955" y="5880106"/>
            <a:ext cx="771428" cy="90000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a:extLst>
              <a:ext uri="{FF2B5EF4-FFF2-40B4-BE49-F238E27FC236}">
                <a16:creationId xmlns:a16="http://schemas.microsoft.com/office/drawing/2014/main" id="{9B38DABD-ACB2-4BED-B446-99E76061C16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03611" y="5880106"/>
            <a:ext cx="853080" cy="900000"/>
          </a:xfrm>
          <a:prstGeom prst="rect">
            <a:avLst/>
          </a:prstGeom>
        </p:spPr>
      </p:pic>
      <p:pic>
        <p:nvPicPr>
          <p:cNvPr id="1034" name="Picture 10" descr="SGAR Normandie | Aides France Relance">
            <a:extLst>
              <a:ext uri="{FF2B5EF4-FFF2-40B4-BE49-F238E27FC236}">
                <a16:creationId xmlns:a16="http://schemas.microsoft.com/office/drawing/2014/main" id="{75BFC771-6D2D-4763-82DB-1EE3C9FB522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43660" y="5913640"/>
            <a:ext cx="1023567" cy="903651"/>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a:extLst>
              <a:ext uri="{FF2B5EF4-FFF2-40B4-BE49-F238E27FC236}">
                <a16:creationId xmlns:a16="http://schemas.microsoft.com/office/drawing/2014/main" id="{497F5E1B-5DD1-4A2A-9AFD-050B500322AE}"/>
              </a:ext>
            </a:extLst>
          </p:cNvPr>
          <p:cNvPicPr>
            <a:picLocks noChangeAspect="1"/>
          </p:cNvPicPr>
          <p:nvPr/>
        </p:nvPicPr>
        <p:blipFill>
          <a:blip r:embed="rId11"/>
          <a:stretch>
            <a:fillRect/>
          </a:stretch>
        </p:blipFill>
        <p:spPr>
          <a:xfrm>
            <a:off x="4622483" y="1214322"/>
            <a:ext cx="1444877" cy="957155"/>
          </a:xfrm>
          <a:prstGeom prst="rect">
            <a:avLst/>
          </a:prstGeom>
        </p:spPr>
      </p:pic>
      <p:pic>
        <p:nvPicPr>
          <p:cNvPr id="5" name="Image 4">
            <a:extLst>
              <a:ext uri="{FF2B5EF4-FFF2-40B4-BE49-F238E27FC236}">
                <a16:creationId xmlns:a16="http://schemas.microsoft.com/office/drawing/2014/main" id="{E5D7D3F7-49C9-2A96-01B5-645630902626}"/>
              </a:ext>
            </a:extLst>
          </p:cNvPr>
          <p:cNvPicPr>
            <a:picLocks noChangeAspect="1"/>
          </p:cNvPicPr>
          <p:nvPr/>
        </p:nvPicPr>
        <p:blipFill>
          <a:blip r:embed="rId12"/>
          <a:stretch>
            <a:fillRect/>
          </a:stretch>
        </p:blipFill>
        <p:spPr>
          <a:xfrm>
            <a:off x="3368059" y="2738534"/>
            <a:ext cx="5281856" cy="2974129"/>
          </a:xfrm>
          <a:prstGeom prst="rect">
            <a:avLst/>
          </a:prstGeom>
        </p:spPr>
      </p:pic>
    </p:spTree>
    <p:extLst>
      <p:ext uri="{BB962C8B-B14F-4D97-AF65-F5344CB8AC3E}">
        <p14:creationId xmlns:p14="http://schemas.microsoft.com/office/powerpoint/2010/main" val="4074358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FCE4F640-6045-4C38-9749-5596C6472576}"/>
              </a:ext>
            </a:extLst>
          </p:cNvPr>
          <p:cNvSpPr txBox="1"/>
          <p:nvPr/>
        </p:nvSpPr>
        <p:spPr>
          <a:xfrm>
            <a:off x="6001305" y="210176"/>
            <a:ext cx="3524435" cy="523220"/>
          </a:xfrm>
          <a:prstGeom prst="rect">
            <a:avLst/>
          </a:prstGeom>
          <a:noFill/>
        </p:spPr>
        <p:txBody>
          <a:bodyPr wrap="square" rtlCol="0">
            <a:spAutoFit/>
          </a:bodyPr>
          <a:lstStyle/>
          <a:p>
            <a:pPr algn="r"/>
            <a:r>
              <a:rPr lang="fr-FR" sz="2800" dirty="0">
                <a:solidFill>
                  <a:schemeClr val="accent2">
                    <a:lumMod val="50000"/>
                  </a:schemeClr>
                </a:solidFill>
              </a:rPr>
              <a:t>LES TEMPS FORTS </a:t>
            </a:r>
          </a:p>
        </p:txBody>
      </p:sp>
      <p:sp>
        <p:nvSpPr>
          <p:cNvPr id="6" name="ZoneTexte 5">
            <a:extLst>
              <a:ext uri="{FF2B5EF4-FFF2-40B4-BE49-F238E27FC236}">
                <a16:creationId xmlns:a16="http://schemas.microsoft.com/office/drawing/2014/main" id="{CEF54D91-47E3-4DD7-85A3-153D83481C59}"/>
              </a:ext>
            </a:extLst>
          </p:cNvPr>
          <p:cNvSpPr txBox="1"/>
          <p:nvPr/>
        </p:nvSpPr>
        <p:spPr>
          <a:xfrm>
            <a:off x="4508813" y="1194258"/>
            <a:ext cx="5195534" cy="5386411"/>
          </a:xfrm>
          <a:prstGeom prst="rect">
            <a:avLst/>
          </a:prstGeom>
          <a:noFill/>
        </p:spPr>
        <p:txBody>
          <a:bodyPr wrap="square">
            <a:spAutoFit/>
          </a:bodyPr>
          <a:lstStyle/>
          <a:p>
            <a:pPr marL="342900" lvl="0" indent="-342900" algn="just">
              <a:buClr>
                <a:srgbClr val="000000"/>
              </a:buClr>
              <a:buSzPts val="1100"/>
              <a:buFont typeface="Calibri" panose="020F0502020204030204" pitchFamily="34" charset="0"/>
              <a:buChar char="-"/>
            </a:pPr>
            <a:r>
              <a:rPr lang="fr-FR" sz="1800" dirty="0">
                <a:solidFill>
                  <a:srgbClr val="000000"/>
                </a:solidFill>
                <a:effectLst/>
                <a:latin typeface="Calibri" panose="020F0502020204030204" pitchFamily="34" charset="0"/>
                <a:ea typeface="Times New Roman" panose="02020603050405020304" pitchFamily="18" charset="0"/>
              </a:rPr>
              <a:t>première visite de site 26</a:t>
            </a:r>
            <a:r>
              <a:rPr lang="fr-FR" dirty="0">
                <a:solidFill>
                  <a:srgbClr val="000000"/>
                </a:solidFill>
                <a:latin typeface="Calibri" panose="020F0502020204030204" pitchFamily="34" charset="0"/>
                <a:ea typeface="Times New Roman" panose="02020603050405020304" pitchFamily="18" charset="0"/>
              </a:rPr>
              <a:t> septembre</a:t>
            </a:r>
            <a:r>
              <a:rPr lang="fr-FR" sz="1800" dirty="0">
                <a:solidFill>
                  <a:srgbClr val="000000"/>
                </a:solidFill>
                <a:effectLst/>
                <a:latin typeface="Calibri" panose="020F0502020204030204" pitchFamily="34" charset="0"/>
                <a:ea typeface="Times New Roman" panose="02020603050405020304" pitchFamily="18" charset="0"/>
              </a:rPr>
              <a:t> 2022 pour les étudiants</a:t>
            </a:r>
          </a:p>
          <a:p>
            <a:pPr lvl="0" algn="just">
              <a:buClr>
                <a:srgbClr val="000000"/>
              </a:buClr>
              <a:buSzPts val="1100"/>
            </a:pPr>
            <a:endParaRPr lang="fr-FR" sz="2000" dirty="0">
              <a:effectLst/>
              <a:latin typeface="Times New Roman" panose="02020603050405020304" pitchFamily="18" charset="0"/>
              <a:ea typeface="Times New Roman" panose="02020603050405020304" pitchFamily="18" charset="0"/>
            </a:endParaRPr>
          </a:p>
          <a:p>
            <a:pPr marL="342900" lvl="0" indent="-342900" algn="just">
              <a:lnSpc>
                <a:spcPct val="107000"/>
              </a:lnSpc>
              <a:buClr>
                <a:srgbClr val="000000"/>
              </a:buClr>
              <a:buSzPts val="1100"/>
              <a:buFont typeface="Calibri" panose="020F0502020204030204" pitchFamily="34" charset="0"/>
              <a:buChar char="-"/>
            </a:pPr>
            <a:r>
              <a:rPr lang="fr-F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 atelier sur place de 5 jours regroupant les deux écoles du 17 au 21 octobre 2022.</a:t>
            </a:r>
          </a:p>
          <a:p>
            <a:pPr marL="800100" lvl="1" indent="-342900" algn="just">
              <a:lnSpc>
                <a:spcPct val="107000"/>
              </a:lnSpc>
              <a:buClr>
                <a:srgbClr val="000000"/>
              </a:buClr>
              <a:buSzPts val="1100"/>
              <a:buFont typeface="Wingdings" panose="05000000000000000000" pitchFamily="2" charset="2"/>
              <a:buChar char="Ø"/>
            </a:pPr>
            <a:r>
              <a:rPr lang="fr-FR" dirty="0">
                <a:solidFill>
                  <a:srgbClr val="000000"/>
                </a:solidFill>
                <a:latin typeface="Calibri" panose="020F0502020204030204" pitchFamily="34" charset="0"/>
                <a:ea typeface="Times New Roman" panose="02020603050405020304" pitchFamily="18" charset="0"/>
                <a:cs typeface="Calibri" panose="020F0502020204030204" pitchFamily="34" charset="0"/>
              </a:rPr>
              <a:t>Un atelier sur le marché le mardi</a:t>
            </a:r>
          </a:p>
          <a:p>
            <a:pPr marL="800100" lvl="1" indent="-342900" algn="just">
              <a:lnSpc>
                <a:spcPct val="107000"/>
              </a:lnSpc>
              <a:buClr>
                <a:srgbClr val="000000"/>
              </a:buClr>
              <a:buSzPts val="1100"/>
              <a:buFont typeface="Wingdings" panose="05000000000000000000" pitchFamily="2" charset="2"/>
              <a:buChar char="Ø"/>
            </a:pPr>
            <a:r>
              <a:rPr lang="fr-FR"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 workshop avec les élus et techniciens le mercredi </a:t>
            </a:r>
            <a:r>
              <a:rPr lang="fr-FR" dirty="0">
                <a:solidFill>
                  <a:srgbClr val="000000"/>
                </a:solidFill>
                <a:latin typeface="Calibri" panose="020F0502020204030204" pitchFamily="34" charset="0"/>
                <a:ea typeface="Times New Roman" panose="02020603050405020304" pitchFamily="18" charset="0"/>
                <a:cs typeface="Calibri" panose="020F0502020204030204" pitchFamily="34" charset="0"/>
              </a:rPr>
              <a:t>après midi</a:t>
            </a:r>
          </a:p>
          <a:p>
            <a:pPr marL="800100" lvl="1" indent="-342900" algn="just">
              <a:lnSpc>
                <a:spcPct val="107000"/>
              </a:lnSpc>
              <a:buClr>
                <a:srgbClr val="000000"/>
              </a:buClr>
              <a:buSzPts val="1100"/>
              <a:buFont typeface="Wingdings" panose="05000000000000000000" pitchFamily="2" charset="2"/>
              <a:buChar char="Ø"/>
            </a:pPr>
            <a:r>
              <a:rPr lang="fr-FR"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Une restitution intermédiaire le vendredi en fin de journée</a:t>
            </a:r>
          </a:p>
          <a:p>
            <a:pPr marL="342900" lvl="0" indent="-342900" algn="just">
              <a:lnSpc>
                <a:spcPct val="107000"/>
              </a:lnSpc>
              <a:buClr>
                <a:srgbClr val="000000"/>
              </a:buClr>
              <a:buSzPts val="1100"/>
              <a:buFont typeface="Calibri" panose="020F0502020204030204" pitchFamily="34" charset="0"/>
              <a:buChar char="-"/>
            </a:pPr>
            <a:endParaRPr lang="fr-FR"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lnSpc>
                <a:spcPct val="107000"/>
              </a:lnSpc>
              <a:buClr>
                <a:srgbClr val="000000"/>
              </a:buClr>
              <a:buSzPts val="1100"/>
              <a:buFont typeface="Calibri" panose="020F0502020204030204" pitchFamily="34" charset="0"/>
              <a:buChar char="-"/>
            </a:pPr>
            <a:r>
              <a:rPr lang="fr-FR" dirty="0">
                <a:solidFill>
                  <a:srgbClr val="000000"/>
                </a:solidFill>
                <a:latin typeface="Calibri" panose="020F0502020204030204" pitchFamily="34" charset="0"/>
                <a:ea typeface="Times New Roman" panose="02020603050405020304" pitchFamily="18" charset="0"/>
                <a:cs typeface="Calibri" panose="020F0502020204030204" pitchFamily="34" charset="0"/>
              </a:rPr>
              <a:t>u</a:t>
            </a:r>
            <a:r>
              <a:rPr lang="fr-F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 rendu des projets des étudiants 13 janvier 2023  - pour les 2 écoles. </a:t>
            </a:r>
          </a:p>
          <a:p>
            <a:pPr lvl="0" algn="just">
              <a:lnSpc>
                <a:spcPct val="107000"/>
              </a:lnSpc>
              <a:buClr>
                <a:srgbClr val="000000"/>
              </a:buClr>
              <a:buSzPts val="1100"/>
            </a:pPr>
            <a:endParaRPr lang="fr-FR"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lvl="0" algn="just">
              <a:lnSpc>
                <a:spcPct val="107000"/>
              </a:lnSpc>
              <a:buClr>
                <a:srgbClr val="000000"/>
              </a:buClr>
              <a:buSzPts val="1100"/>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Clr>
                <a:srgbClr val="000000"/>
              </a:buClr>
              <a:buSzPts val="1100"/>
              <a:buFont typeface="Calibri" panose="020F0502020204030204" pitchFamily="34" charset="0"/>
              <a:buChar char="-"/>
            </a:pPr>
            <a:r>
              <a:rPr lang="fr-F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Une présentation des résultats  </a:t>
            </a:r>
            <a:r>
              <a:rPr lang="fr-FR" dirty="0">
                <a:solidFill>
                  <a:srgbClr val="000000"/>
                </a:solidFill>
                <a:latin typeface="Calibri" panose="020F0502020204030204" pitchFamily="34" charset="0"/>
                <a:ea typeface="Times New Roman" panose="02020603050405020304" pitchFamily="18" charset="0"/>
                <a:cs typeface="Calibri" panose="020F0502020204030204" pitchFamily="34" charset="0"/>
              </a:rPr>
              <a:t>le 20 janvier 2023 </a:t>
            </a:r>
            <a:r>
              <a:rPr lang="fr-F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auprès des élus et habitants</a:t>
            </a:r>
            <a:r>
              <a:rPr lang="fr-FR" dirty="0">
                <a:solidFill>
                  <a:srgbClr val="000000"/>
                </a:solidFill>
                <a:latin typeface="Calibri" panose="020F0502020204030204" pitchFamily="34" charset="0"/>
                <a:ea typeface="Times New Roman" panose="02020603050405020304" pitchFamily="18" charset="0"/>
                <a:cs typeface="Calibri" panose="020F0502020204030204" pitchFamily="34" charset="0"/>
              </a:rPr>
              <a:t> lors des vœux du maire</a:t>
            </a:r>
            <a:endParaRPr lang="fr-F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13" name="object 7">
            <a:extLst>
              <a:ext uri="{FF2B5EF4-FFF2-40B4-BE49-F238E27FC236}">
                <a16:creationId xmlns:a16="http://schemas.microsoft.com/office/drawing/2014/main" id="{CB2DDFE3-B0CA-42E1-A71B-53639B152965}"/>
              </a:ext>
            </a:extLst>
          </p:cNvPr>
          <p:cNvPicPr/>
          <p:nvPr/>
        </p:nvPicPr>
        <p:blipFill>
          <a:blip r:embed="rId2" cstate="print"/>
          <a:stretch>
            <a:fillRect/>
          </a:stretch>
        </p:blipFill>
        <p:spPr>
          <a:xfrm>
            <a:off x="201653" y="1263773"/>
            <a:ext cx="3889069" cy="2319387"/>
          </a:xfrm>
          <a:prstGeom prst="rect">
            <a:avLst/>
          </a:prstGeom>
        </p:spPr>
      </p:pic>
    </p:spTree>
    <p:extLst>
      <p:ext uri="{BB962C8B-B14F-4D97-AF65-F5344CB8AC3E}">
        <p14:creationId xmlns:p14="http://schemas.microsoft.com/office/powerpoint/2010/main" val="610734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BA83EB8B-8FE9-483C-B7AE-EF21113EE82B}"/>
              </a:ext>
            </a:extLst>
          </p:cNvPr>
          <p:cNvSpPr txBox="1"/>
          <p:nvPr/>
        </p:nvSpPr>
        <p:spPr>
          <a:xfrm>
            <a:off x="6001305" y="210176"/>
            <a:ext cx="3524435" cy="523220"/>
          </a:xfrm>
          <a:prstGeom prst="rect">
            <a:avLst/>
          </a:prstGeom>
          <a:noFill/>
        </p:spPr>
        <p:txBody>
          <a:bodyPr wrap="square" rtlCol="0">
            <a:spAutoFit/>
          </a:bodyPr>
          <a:lstStyle/>
          <a:p>
            <a:pPr algn="r"/>
            <a:r>
              <a:rPr lang="fr-FR" sz="2800" dirty="0">
                <a:solidFill>
                  <a:schemeClr val="accent2">
                    <a:lumMod val="50000"/>
                  </a:schemeClr>
                </a:solidFill>
              </a:rPr>
              <a:t>RESTITUTION</a:t>
            </a:r>
          </a:p>
        </p:txBody>
      </p:sp>
      <p:sp>
        <p:nvSpPr>
          <p:cNvPr id="5" name="ZoneTexte 4">
            <a:extLst>
              <a:ext uri="{FF2B5EF4-FFF2-40B4-BE49-F238E27FC236}">
                <a16:creationId xmlns:a16="http://schemas.microsoft.com/office/drawing/2014/main" id="{45607E9F-C4B4-4EDA-BBA0-73105342DF7F}"/>
              </a:ext>
            </a:extLst>
          </p:cNvPr>
          <p:cNvSpPr txBox="1"/>
          <p:nvPr/>
        </p:nvSpPr>
        <p:spPr>
          <a:xfrm>
            <a:off x="500872" y="1098265"/>
            <a:ext cx="2695089" cy="2923173"/>
          </a:xfrm>
          <a:prstGeom prst="rect">
            <a:avLst/>
          </a:prstGeom>
          <a:noFill/>
        </p:spPr>
        <p:txBody>
          <a:bodyPr wrap="square">
            <a:spAutoFit/>
          </a:bodyPr>
          <a:lstStyle/>
          <a:p>
            <a:pPr algn="just">
              <a:lnSpc>
                <a:spcPct val="107000"/>
              </a:lnSpc>
              <a:spcAft>
                <a:spcPts val="8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Sous plusieurs formats </a:t>
            </a:r>
          </a:p>
          <a:p>
            <a:pPr marL="285750" indent="-285750" algn="just">
              <a:lnSpc>
                <a:spcPct val="107000"/>
              </a:lnSpc>
              <a:spcBef>
                <a:spcPts val="1200"/>
              </a:spcBef>
              <a:spcAft>
                <a:spcPts val="800"/>
              </a:spcAft>
              <a:buFontTx/>
              <a:buChar char="-"/>
            </a:pPr>
            <a:r>
              <a:rPr lang="fr-FR" sz="1800" dirty="0">
                <a:effectLst/>
                <a:latin typeface="Calibri" panose="020F0502020204030204" pitchFamily="34" charset="0"/>
                <a:ea typeface="Times New Roman" panose="02020603050405020304" pitchFamily="18" charset="0"/>
                <a:cs typeface="Calibri" panose="020F0502020204030204" pitchFamily="34" charset="0"/>
              </a:rPr>
              <a:t>sous forme de planches projets / maquettes</a:t>
            </a:r>
            <a:endParaRPr lang="fr-FR" sz="800" dirty="0">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lgn="just">
              <a:lnSpc>
                <a:spcPct val="107000"/>
              </a:lnSpc>
              <a:spcBef>
                <a:spcPts val="1200"/>
              </a:spcBef>
              <a:spcAft>
                <a:spcPts val="800"/>
              </a:spcAft>
              <a:buFontTx/>
              <a:buChar char="-"/>
            </a:pPr>
            <a:r>
              <a:rPr lang="fr-FR" dirty="0">
                <a:solidFill>
                  <a:srgbClr val="000000"/>
                </a:solidFill>
                <a:latin typeface="Calibri" panose="020F0502020204030204" pitchFamily="34" charset="0"/>
              </a:rPr>
              <a:t>Pour les partenaires : l</a:t>
            </a:r>
            <a:r>
              <a:rPr lang="fr-FR" sz="1800" b="0" i="0" u="none" strike="noStrike" dirty="0">
                <a:solidFill>
                  <a:srgbClr val="000000"/>
                </a:solidFill>
                <a:effectLst/>
                <a:latin typeface="Calibri" panose="020F0502020204030204" pitchFamily="34" charset="0"/>
              </a:rPr>
              <a:t>ivrable </a:t>
            </a:r>
            <a:r>
              <a:rPr lang="fr-FR" dirty="0">
                <a:solidFill>
                  <a:srgbClr val="000000"/>
                </a:solidFill>
                <a:latin typeface="Calibri" panose="020F0502020204030204" pitchFamily="34" charset="0"/>
              </a:rPr>
              <a:t>synthétique à valoriser (</a:t>
            </a:r>
            <a:r>
              <a:rPr lang="fr-FR" sz="1800" b="0" i="0" u="none" strike="noStrike" dirty="0">
                <a:solidFill>
                  <a:srgbClr val="000000"/>
                </a:solidFill>
                <a:effectLst/>
                <a:latin typeface="Calibri" panose="020F0502020204030204" pitchFamily="34" charset="0"/>
              </a:rPr>
              <a:t>4 à 8 pages)</a:t>
            </a:r>
          </a:p>
          <a:p>
            <a:pPr marL="285750" indent="-285750" algn="just">
              <a:lnSpc>
                <a:spcPct val="107000"/>
              </a:lnSpc>
              <a:spcBef>
                <a:spcPts val="1200"/>
              </a:spcBef>
              <a:spcAft>
                <a:spcPts val="800"/>
              </a:spcAft>
              <a:buFontTx/>
              <a:buChar char="-"/>
            </a:pPr>
            <a:r>
              <a:rPr lang="fr-FR" dirty="0">
                <a:solidFill>
                  <a:srgbClr val="000000"/>
                </a:solidFill>
                <a:latin typeface="Calibri" panose="020F0502020204030204" pitchFamily="34" charset="0"/>
                <a:ea typeface="Calibri" panose="020F0502020204030204" pitchFamily="34" charset="0"/>
                <a:cs typeface="Times New Roman" panose="02020603050405020304" pitchFamily="18" charset="0"/>
              </a:rPr>
              <a:t>Publication : en cours  </a:t>
            </a:r>
          </a:p>
        </p:txBody>
      </p:sp>
      <p:sp>
        <p:nvSpPr>
          <p:cNvPr id="2" name="ZoneTexte 1">
            <a:extLst>
              <a:ext uri="{FF2B5EF4-FFF2-40B4-BE49-F238E27FC236}">
                <a16:creationId xmlns:a16="http://schemas.microsoft.com/office/drawing/2014/main" id="{D67B158A-EE67-FE27-4FF8-B1993845C1EB}"/>
              </a:ext>
            </a:extLst>
          </p:cNvPr>
          <p:cNvSpPr txBox="1"/>
          <p:nvPr/>
        </p:nvSpPr>
        <p:spPr>
          <a:xfrm>
            <a:off x="4171027" y="733396"/>
            <a:ext cx="5078027" cy="5078313"/>
          </a:xfrm>
          <a:prstGeom prst="rect">
            <a:avLst/>
          </a:prstGeom>
          <a:noFill/>
        </p:spPr>
        <p:txBody>
          <a:bodyPr wrap="square" rtlCol="0">
            <a:spAutoFit/>
          </a:bodyPr>
          <a:lstStyle/>
          <a:p>
            <a:r>
              <a:rPr lang="fr-FR" dirty="0"/>
              <a:t> 4 projets sur des sites précis </a:t>
            </a:r>
          </a:p>
          <a:p>
            <a:pPr marL="342900" indent="-342900">
              <a:buAutoNum type="arabicPeriod"/>
            </a:pPr>
            <a:r>
              <a:rPr lang="fr-FR" dirty="0">
                <a:latin typeface="Calibri" panose="020F0502020204030204" pitchFamily="34" charset="0"/>
                <a:cs typeface="Calibri" panose="020F0502020204030204" pitchFamily="34" charset="0"/>
              </a:rPr>
              <a:t>renouvellement urbain du  secteur ouest du centre-ville  </a:t>
            </a:r>
          </a:p>
          <a:p>
            <a:pPr marL="342900" indent="-342900">
              <a:buAutoNum type="arabicPeriod"/>
            </a:pPr>
            <a:r>
              <a:rPr lang="fr-FR" dirty="0">
                <a:latin typeface="Calibri" panose="020F0502020204030204" pitchFamily="34" charset="0"/>
                <a:cs typeface="Calibri" panose="020F0502020204030204" pitchFamily="34" charset="0"/>
              </a:rPr>
              <a:t>intensification et rénovation  énergétique du pavillonnaire et  ensemble moderne, remaillage  des espaces publics de  proximité, TC et modes doux  </a:t>
            </a:r>
          </a:p>
          <a:p>
            <a:pPr marL="342900" indent="-342900">
              <a:buAutoNum type="arabicPeriod"/>
            </a:pPr>
            <a:r>
              <a:rPr lang="fr-FR" dirty="0">
                <a:latin typeface="Calibri" panose="020F0502020204030204" pitchFamily="34" charset="0"/>
                <a:cs typeface="Calibri" panose="020F0502020204030204" pitchFamily="34" charset="0"/>
              </a:rPr>
              <a:t>grands espaces publics de l’eau :  le parc de l’</a:t>
            </a:r>
            <a:r>
              <a:rPr lang="fr-FR" dirty="0" err="1">
                <a:latin typeface="Calibri" panose="020F0502020204030204" pitchFamily="34" charset="0"/>
                <a:cs typeface="Calibri" panose="020F0502020204030204" pitchFamily="34" charset="0"/>
              </a:rPr>
              <a:t>Austreberthe</a:t>
            </a:r>
            <a:endParaRPr lang="fr-FR" dirty="0">
              <a:latin typeface="Calibri" panose="020F0502020204030204" pitchFamily="34" charset="0"/>
              <a:cs typeface="Calibri" panose="020F0502020204030204" pitchFamily="34" charset="0"/>
            </a:endParaRPr>
          </a:p>
          <a:p>
            <a:pPr marL="342900" indent="-342900">
              <a:buAutoNum type="arabicPeriod"/>
            </a:pPr>
            <a:r>
              <a:rPr lang="fr-FR" dirty="0">
                <a:latin typeface="Calibri" panose="020F0502020204030204" pitchFamily="34" charset="0"/>
                <a:cs typeface="Calibri" panose="020F0502020204030204" pitchFamily="34" charset="0"/>
              </a:rPr>
              <a:t>le  réaménagement des quais de la  Seine en fonction des  temporalités courtes (marées) et  longues (changements  climatiques)</a:t>
            </a:r>
          </a:p>
          <a:p>
            <a:r>
              <a:rPr lang="fr-FR" dirty="0">
                <a:latin typeface="Calibri" panose="020F0502020204030204" pitchFamily="34" charset="0"/>
                <a:cs typeface="Calibri" panose="020F0502020204030204" pitchFamily="34" charset="0"/>
              </a:rPr>
              <a:t>Et deux projets </a:t>
            </a:r>
          </a:p>
          <a:p>
            <a:pPr marL="342900" indent="-342900">
              <a:buAutoNum type="arabicPeriod"/>
            </a:pPr>
            <a:r>
              <a:rPr lang="fr-FR" dirty="0">
                <a:latin typeface="Calibri" panose="020F0502020204030204" pitchFamily="34" charset="0"/>
                <a:cs typeface="Calibri" panose="020F0502020204030204" pitchFamily="34" charset="0"/>
              </a:rPr>
              <a:t>Duclair plus vert (continuités écologiques)</a:t>
            </a:r>
          </a:p>
          <a:p>
            <a:pPr marL="342900" indent="-342900">
              <a:buAutoNum type="arabicPeriod"/>
            </a:pPr>
            <a:r>
              <a:rPr lang="fr-FR" dirty="0">
                <a:latin typeface="Calibri" panose="020F0502020204030204" pitchFamily="34" charset="0"/>
                <a:cs typeface="Calibri" panose="020F0502020204030204" pitchFamily="34" charset="0"/>
              </a:rPr>
              <a:t>La ville nourricière </a:t>
            </a:r>
          </a:p>
          <a:p>
            <a:pPr marL="342900" indent="-342900">
              <a:buAutoNum type="arabicPeriod"/>
            </a:pPr>
            <a:endParaRPr lang="fr-FR" sz="1800" dirty="0">
              <a:latin typeface="Arial MT"/>
              <a:cs typeface="Arial MT"/>
            </a:endParaRPr>
          </a:p>
          <a:p>
            <a:endParaRPr lang="fr-FR" sz="1800" dirty="0">
              <a:latin typeface="Arial MT"/>
              <a:cs typeface="Arial MT"/>
            </a:endParaRPr>
          </a:p>
          <a:p>
            <a:endParaRPr lang="fr-FR" dirty="0"/>
          </a:p>
        </p:txBody>
      </p:sp>
      <p:pic>
        <p:nvPicPr>
          <p:cNvPr id="6" name="Image 5">
            <a:extLst>
              <a:ext uri="{FF2B5EF4-FFF2-40B4-BE49-F238E27FC236}">
                <a16:creationId xmlns:a16="http://schemas.microsoft.com/office/drawing/2014/main" id="{F3FD259C-EF6A-F899-DF6B-6898D7792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509" y="4205060"/>
            <a:ext cx="3701832" cy="1665825"/>
          </a:xfrm>
          <a:prstGeom prst="rect">
            <a:avLst/>
          </a:prstGeom>
        </p:spPr>
      </p:pic>
    </p:spTree>
    <p:extLst>
      <p:ext uri="{BB962C8B-B14F-4D97-AF65-F5344CB8AC3E}">
        <p14:creationId xmlns:p14="http://schemas.microsoft.com/office/powerpoint/2010/main" val="206007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BA83EB8B-8FE9-483C-B7AE-EF21113EE82B}"/>
              </a:ext>
            </a:extLst>
          </p:cNvPr>
          <p:cNvSpPr txBox="1"/>
          <p:nvPr/>
        </p:nvSpPr>
        <p:spPr>
          <a:xfrm>
            <a:off x="3972233" y="210176"/>
            <a:ext cx="5553508" cy="523220"/>
          </a:xfrm>
          <a:prstGeom prst="rect">
            <a:avLst/>
          </a:prstGeom>
          <a:noFill/>
        </p:spPr>
        <p:txBody>
          <a:bodyPr wrap="square" rtlCol="0">
            <a:spAutoFit/>
          </a:bodyPr>
          <a:lstStyle/>
          <a:p>
            <a:pPr algn="r"/>
            <a:r>
              <a:rPr lang="fr-FR" sz="2800" dirty="0">
                <a:solidFill>
                  <a:schemeClr val="accent2">
                    <a:lumMod val="50000"/>
                  </a:schemeClr>
                </a:solidFill>
              </a:rPr>
              <a:t>L’INTERET DE LA DEMARCHE</a:t>
            </a:r>
          </a:p>
        </p:txBody>
      </p:sp>
      <p:sp>
        <p:nvSpPr>
          <p:cNvPr id="5" name="ZoneTexte 4">
            <a:extLst>
              <a:ext uri="{FF2B5EF4-FFF2-40B4-BE49-F238E27FC236}">
                <a16:creationId xmlns:a16="http://schemas.microsoft.com/office/drawing/2014/main" id="{45607E9F-C4B4-4EDA-BBA0-73105342DF7F}"/>
              </a:ext>
            </a:extLst>
          </p:cNvPr>
          <p:cNvSpPr txBox="1"/>
          <p:nvPr/>
        </p:nvSpPr>
        <p:spPr>
          <a:xfrm>
            <a:off x="591819" y="890246"/>
            <a:ext cx="8584708" cy="6040693"/>
          </a:xfrm>
          <a:prstGeom prst="rect">
            <a:avLst/>
          </a:prstGeom>
          <a:noFill/>
        </p:spPr>
        <p:txBody>
          <a:bodyPr wrap="square">
            <a:spAutoFit/>
          </a:bodyPr>
          <a:lstStyle/>
          <a:p>
            <a:pPr algn="just">
              <a:lnSpc>
                <a:spcPct val="107000"/>
              </a:lnSpc>
              <a:spcAft>
                <a:spcPts val="800"/>
              </a:spcAft>
            </a:pPr>
            <a:r>
              <a:rPr lang="fr-FR" dirty="0">
                <a:latin typeface="Calibri" panose="020F0502020204030204" pitchFamily="34" charset="0"/>
                <a:ea typeface="Calibri" panose="020F0502020204030204" pitchFamily="34" charset="0"/>
                <a:cs typeface="Calibri" panose="020F0502020204030204" pitchFamily="34" charset="0"/>
              </a:rPr>
              <a:t>Intérêt pédagogique pour les étudiants : rencontre des élus, acteurs du territoire, habitants. </a:t>
            </a:r>
          </a:p>
          <a:p>
            <a:pPr algn="just">
              <a:lnSpc>
                <a:spcPct val="107000"/>
              </a:lnSpc>
              <a:spcAft>
                <a:spcPts val="800"/>
              </a:spcAft>
            </a:pPr>
            <a:r>
              <a:rPr lang="fr-FR" dirty="0">
                <a:latin typeface="Calibri" panose="020F0502020204030204" pitchFamily="34" charset="0"/>
                <a:ea typeface="Calibri" panose="020F0502020204030204" pitchFamily="34" charset="0"/>
                <a:cs typeface="Calibri" panose="020F0502020204030204" pitchFamily="34" charset="0"/>
              </a:rPr>
              <a:t>Présence sur 5 jours permet une vraie appropriation des lieux. Co </a:t>
            </a:r>
            <a:r>
              <a:rPr lang="fr-FR" dirty="0" err="1">
                <a:latin typeface="Calibri" panose="020F0502020204030204" pitchFamily="34" charset="0"/>
                <a:ea typeface="Calibri" panose="020F0502020204030204" pitchFamily="34" charset="0"/>
                <a:cs typeface="Calibri" panose="020F0502020204030204" pitchFamily="34" charset="0"/>
              </a:rPr>
              <a:t>contruction</a:t>
            </a:r>
            <a:r>
              <a:rPr lang="fr-FR" dirty="0">
                <a:latin typeface="Calibri" panose="020F0502020204030204" pitchFamily="34" charset="0"/>
                <a:ea typeface="Calibri" panose="020F0502020204030204" pitchFamily="34" charset="0"/>
                <a:cs typeface="Calibri" panose="020F0502020204030204" pitchFamily="34" charset="0"/>
              </a:rPr>
              <a:t> du diagnostic et des pistes d’actions.  </a:t>
            </a:r>
          </a:p>
          <a:p>
            <a:pPr algn="just">
              <a:lnSpc>
                <a:spcPct val="107000"/>
              </a:lnSpc>
              <a:spcAft>
                <a:spcPts val="800"/>
              </a:spcAft>
            </a:pPr>
            <a:r>
              <a:rPr lang="fr-FR" dirty="0">
                <a:latin typeface="Calibri" panose="020F0502020204030204" pitchFamily="34" charset="0"/>
                <a:ea typeface="Calibri" panose="020F0502020204030204" pitchFamily="34" charset="0"/>
                <a:cs typeface="Calibri" panose="020F0502020204030204" pitchFamily="34" charset="0"/>
              </a:rPr>
              <a:t>Présenter des projets qui font réfléchir les élus à long terme – parfois aborder des sujets sur lesquels ils ne se projettent pas. </a:t>
            </a:r>
          </a:p>
          <a:p>
            <a:pPr algn="just">
              <a:lnSpc>
                <a:spcPct val="107000"/>
              </a:lnSpc>
              <a:spcAft>
                <a:spcPts val="800"/>
              </a:spcAft>
            </a:pPr>
            <a:r>
              <a:rPr lang="fr-FR" dirty="0">
                <a:latin typeface="Calibri" panose="020F0502020204030204" pitchFamily="34" charset="0"/>
                <a:ea typeface="Calibri" panose="020F0502020204030204" pitchFamily="34" charset="0"/>
                <a:cs typeface="Calibri" panose="020F0502020204030204" pitchFamily="34" charset="0"/>
              </a:rPr>
              <a:t>A</a:t>
            </a:r>
            <a:r>
              <a:rPr lang="fr-FR" sz="1800" dirty="0">
                <a:effectLst/>
                <a:latin typeface="Calibri" panose="020F0502020204030204" pitchFamily="34" charset="0"/>
                <a:ea typeface="Calibri" panose="020F0502020204030204" pitchFamily="34" charset="0"/>
                <a:cs typeface="Calibri" panose="020F0502020204030204" pitchFamily="34" charset="0"/>
              </a:rPr>
              <a:t>pporter en même temps un  regard extérieur et les sensibilités  de la jeune génération de  concepteurs (engagés) de la  région (conscients des enjeux) ou  étrangers (porteurs d’autres  cultures)</a:t>
            </a:r>
          </a:p>
          <a:p>
            <a:pPr algn="just">
              <a:lnSpc>
                <a:spcPct val="107000"/>
              </a:lnSpc>
              <a:spcAft>
                <a:spcPts val="800"/>
              </a:spcAft>
            </a:pPr>
            <a:r>
              <a:rPr lang="fr-FR" dirty="0">
                <a:latin typeface="Calibri" panose="020F0502020204030204" pitchFamily="34" charset="0"/>
                <a:ea typeface="Calibri" panose="020F0502020204030204" pitchFamily="34" charset="0"/>
                <a:cs typeface="Calibri" panose="020F0502020204030204" pitchFamily="34" charset="0"/>
              </a:rPr>
              <a:t>Déclencher le débat : sur le changement climatique – la place de la voiture dans la ville – les mobilités douces – la place de la nature dans la ville – les risques </a:t>
            </a:r>
          </a:p>
          <a:p>
            <a:pPr algn="just">
              <a:lnSpc>
                <a:spcPct val="107000"/>
              </a:lnSpc>
              <a:spcAft>
                <a:spcPts val="800"/>
              </a:spcAft>
            </a:pPr>
            <a:r>
              <a:rPr lang="fr-FR" dirty="0">
                <a:latin typeface="Calibri" panose="020F0502020204030204" pitchFamily="34" charset="0"/>
                <a:ea typeface="Calibri" panose="020F0502020204030204" pitchFamily="34" charset="0"/>
                <a:cs typeface="Calibri" panose="020F0502020204030204" pitchFamily="34" charset="0"/>
              </a:rPr>
              <a:t>Difficultés : coordonner les plannings / disponibilité des étudiants suite restitution / multiplication des partenaires rend plus lourd le côté administratif.</a:t>
            </a:r>
          </a:p>
          <a:p>
            <a:pPr algn="just">
              <a:lnSpc>
                <a:spcPct val="107000"/>
              </a:lnSpc>
              <a:spcAft>
                <a:spcPts val="800"/>
              </a:spcAft>
            </a:pPr>
            <a:endParaRPr lang="fr-FR" dirty="0">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endParaRPr lang="fr-FR" dirty="0">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endParaRPr lang="fr-FR" sz="18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1180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EDBB3A8F-EF65-9D11-8678-8C9CA47A054A}"/>
              </a:ext>
            </a:extLst>
          </p:cNvPr>
          <p:cNvGrpSpPr/>
          <p:nvPr/>
        </p:nvGrpSpPr>
        <p:grpSpPr>
          <a:xfrm>
            <a:off x="-4161" y="-551392"/>
            <a:ext cx="10191565" cy="6195070"/>
            <a:chOff x="-207392" y="-674688"/>
            <a:chExt cx="9659912" cy="5846572"/>
          </a:xfrm>
        </p:grpSpPr>
        <p:pic>
          <p:nvPicPr>
            <p:cNvPr id="6" name="Picture 7">
              <a:extLst>
                <a:ext uri="{FF2B5EF4-FFF2-40B4-BE49-F238E27FC236}">
                  <a16:creationId xmlns:a16="http://schemas.microsoft.com/office/drawing/2014/main" id="{29DC9327-6B42-4A4F-F7AF-9C9483D04830}"/>
                </a:ext>
              </a:extLst>
            </p:cNvPr>
            <p:cNvPicPr>
              <a:picLocks noChangeAspect="1" noChangeArrowheads="1"/>
            </p:cNvPicPr>
            <p:nvPr/>
          </p:nvPicPr>
          <p:blipFill rotWithShape="1">
            <a:blip r:embed="rId2" cstate="print">
              <a:duotone>
                <a:prstClr val="black"/>
                <a:srgbClr val="D9C3A5">
                  <a:tint val="50000"/>
                  <a:satMod val="180000"/>
                </a:srgbClr>
              </a:duotone>
            </a:blip>
            <a:srcRect/>
            <a:stretch/>
          </p:blipFill>
          <p:spPr bwMode="auto">
            <a:xfrm>
              <a:off x="-207392" y="-224029"/>
              <a:ext cx="9575800" cy="5395913"/>
            </a:xfrm>
            <a:prstGeom prst="rect">
              <a:avLst/>
            </a:prstGeom>
            <a:noFill/>
            <a:ln w="9525" cap="flat">
              <a:noFill/>
              <a:round/>
              <a:headEnd/>
              <a:tailEnd/>
            </a:ln>
            <a:effectLst/>
          </p:spPr>
        </p:pic>
        <p:pic>
          <p:nvPicPr>
            <p:cNvPr id="7" name="Picture 9">
              <a:extLst>
                <a:ext uri="{FF2B5EF4-FFF2-40B4-BE49-F238E27FC236}">
                  <a16:creationId xmlns:a16="http://schemas.microsoft.com/office/drawing/2014/main" id="{C08EF979-57F1-2767-0F6C-D3B88F0FDD47}"/>
                </a:ext>
              </a:extLst>
            </p:cNvPr>
            <p:cNvPicPr>
              <a:picLocks noChangeAspect="1" noChangeArrowheads="1"/>
            </p:cNvPicPr>
            <p:nvPr/>
          </p:nvPicPr>
          <p:blipFill>
            <a:blip r:embed="rId3" cstate="print"/>
            <a:srcRect/>
            <a:stretch>
              <a:fillRect/>
            </a:stretch>
          </p:blipFill>
          <p:spPr bwMode="auto">
            <a:xfrm>
              <a:off x="6201320" y="-674688"/>
              <a:ext cx="3251200" cy="1625601"/>
            </a:xfrm>
            <a:prstGeom prst="rect">
              <a:avLst/>
            </a:prstGeom>
            <a:noFill/>
            <a:ln w="9525" cap="flat">
              <a:noFill/>
              <a:round/>
              <a:headEnd/>
              <a:tailEnd/>
            </a:ln>
            <a:effectLst/>
          </p:spPr>
        </p:pic>
        <p:sp>
          <p:nvSpPr>
            <p:cNvPr id="8" name="Text Box 10">
              <a:extLst>
                <a:ext uri="{FF2B5EF4-FFF2-40B4-BE49-F238E27FC236}">
                  <a16:creationId xmlns:a16="http://schemas.microsoft.com/office/drawing/2014/main" id="{8AFA71AF-31E0-62AE-CF1D-D9C2520CE6D5}"/>
                </a:ext>
              </a:extLst>
            </p:cNvPr>
            <p:cNvSpPr txBox="1">
              <a:spLocks noChangeArrowheads="1"/>
            </p:cNvSpPr>
            <p:nvPr/>
          </p:nvSpPr>
          <p:spPr bwMode="auto">
            <a:xfrm>
              <a:off x="5985864" y="1072040"/>
              <a:ext cx="3124200" cy="586957"/>
            </a:xfrm>
            <a:prstGeom prst="rect">
              <a:avLst/>
            </a:prstGeom>
            <a:noFill/>
            <a:ln w="9525" cap="flat">
              <a:noFill/>
              <a:round/>
              <a:headEnd/>
              <a:tailEnd/>
            </a:ln>
            <a:effectLst/>
          </p:spPr>
          <p:txBody>
            <a:bodyPr lIns="90000" tIns="46800" rIns="90000" bIns="46800">
              <a:spAutoFit/>
            </a:bodyPr>
            <a:lstStyle/>
            <a:p>
              <a:pPr algn="r">
                <a:spcBef>
                  <a:spcPts val="288"/>
                </a:spcBef>
                <a:spcAft>
                  <a:spcPts val="288"/>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600" b="1" baseline="30000" dirty="0">
                  <a:solidFill>
                    <a:srgbClr val="FFFFFF"/>
                  </a:solidFill>
                </a:rPr>
                <a:t>Parc naturel </a:t>
              </a:r>
              <a:br>
                <a:rPr lang="fr-FR" sz="1600" b="1" baseline="30000" dirty="0">
                  <a:solidFill>
                    <a:srgbClr val="FFFFFF"/>
                  </a:solidFill>
                </a:rPr>
              </a:br>
              <a:r>
                <a:rPr lang="fr-FR" sz="1600" b="1" baseline="30000" dirty="0">
                  <a:solidFill>
                    <a:srgbClr val="FFFFFF"/>
                  </a:solidFill>
                </a:rPr>
                <a:t>régional des Boucles </a:t>
              </a:r>
              <a:br>
                <a:rPr lang="fr-FR" sz="1600" b="1" baseline="30000" dirty="0">
                  <a:solidFill>
                    <a:srgbClr val="FFFFFF"/>
                  </a:solidFill>
                </a:rPr>
              </a:br>
              <a:r>
                <a:rPr lang="fr-FR" sz="1600" b="1" baseline="30000" dirty="0">
                  <a:solidFill>
                    <a:srgbClr val="FFFFFF"/>
                  </a:solidFill>
                </a:rPr>
                <a:t>de la Seine Normande</a:t>
              </a:r>
            </a:p>
          </p:txBody>
        </p:sp>
        <p:pic>
          <p:nvPicPr>
            <p:cNvPr id="9" name="Picture 11">
              <a:extLst>
                <a:ext uri="{FF2B5EF4-FFF2-40B4-BE49-F238E27FC236}">
                  <a16:creationId xmlns:a16="http://schemas.microsoft.com/office/drawing/2014/main" id="{89A4BD14-E6BF-BED7-F740-A3B7AC0AF6D5}"/>
                </a:ext>
              </a:extLst>
            </p:cNvPr>
            <p:cNvPicPr>
              <a:picLocks noChangeAspect="1" noChangeArrowheads="1"/>
            </p:cNvPicPr>
            <p:nvPr/>
          </p:nvPicPr>
          <p:blipFill>
            <a:blip r:embed="rId4" cstate="print"/>
            <a:srcRect/>
            <a:stretch>
              <a:fillRect/>
            </a:stretch>
          </p:blipFill>
          <p:spPr bwMode="auto">
            <a:xfrm>
              <a:off x="6372225" y="123825"/>
              <a:ext cx="901700" cy="901700"/>
            </a:xfrm>
            <a:prstGeom prst="rect">
              <a:avLst/>
            </a:prstGeom>
            <a:noFill/>
            <a:ln w="9525" cap="flat">
              <a:noFill/>
              <a:round/>
              <a:headEnd/>
              <a:tailEnd/>
            </a:ln>
            <a:effectLst/>
          </p:spPr>
        </p:pic>
        <p:sp>
          <p:nvSpPr>
            <p:cNvPr id="10" name="Text Box 12">
              <a:extLst>
                <a:ext uri="{FF2B5EF4-FFF2-40B4-BE49-F238E27FC236}">
                  <a16:creationId xmlns:a16="http://schemas.microsoft.com/office/drawing/2014/main" id="{5D129120-9838-DD1E-576C-7ED86A74C2AD}"/>
                </a:ext>
              </a:extLst>
            </p:cNvPr>
            <p:cNvSpPr txBox="1">
              <a:spLocks noChangeArrowheads="1"/>
            </p:cNvSpPr>
            <p:nvPr/>
          </p:nvSpPr>
          <p:spPr bwMode="auto">
            <a:xfrm>
              <a:off x="7308304" y="123825"/>
              <a:ext cx="1611859" cy="321567"/>
            </a:xfrm>
            <a:prstGeom prst="rect">
              <a:avLst/>
            </a:prstGeom>
            <a:noFill/>
            <a:ln w="9525" cap="flat">
              <a:noFill/>
              <a:round/>
              <a:headEnd/>
              <a:tailEnd/>
            </a:ln>
            <a:effectLst/>
          </p:spPr>
          <p:txBody>
            <a:bodyPr wrap="square" lIns="90000" tIns="46800" rIns="90000" bIns="46800">
              <a:spAutoFit/>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2400" b="1" baseline="30000" dirty="0">
                  <a:solidFill>
                    <a:srgbClr val="FFFFFF"/>
                  </a:solidFill>
                </a:rPr>
                <a:t>Mars 2023</a:t>
              </a:r>
            </a:p>
          </p:txBody>
        </p:sp>
        <p:sp>
          <p:nvSpPr>
            <p:cNvPr id="11" name="Text Box 8">
              <a:extLst>
                <a:ext uri="{FF2B5EF4-FFF2-40B4-BE49-F238E27FC236}">
                  <a16:creationId xmlns:a16="http://schemas.microsoft.com/office/drawing/2014/main" id="{0DA0CF05-967F-8603-C996-83B4DF8E4927}"/>
                </a:ext>
              </a:extLst>
            </p:cNvPr>
            <p:cNvSpPr txBox="1">
              <a:spLocks noChangeArrowheads="1"/>
            </p:cNvSpPr>
            <p:nvPr/>
          </p:nvSpPr>
          <p:spPr bwMode="auto">
            <a:xfrm>
              <a:off x="80640" y="-215256"/>
              <a:ext cx="7992888" cy="2033506"/>
            </a:xfrm>
            <a:prstGeom prst="rect">
              <a:avLst/>
            </a:prstGeom>
            <a:noFill/>
            <a:ln w="9525" cap="flat">
              <a:noFill/>
              <a:round/>
              <a:headEnd/>
              <a:tailEnd/>
            </a:ln>
            <a:effectLst/>
          </p:spPr>
          <p:txBody>
            <a:bodyPr wrap="squar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5400" b="1" i="1" baseline="30000" dirty="0">
                <a:solidFill>
                  <a:srgbClr val="FFFFFF"/>
                </a:solidFill>
                <a:latin typeface="Neo Sans Std"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5400" b="1" i="1" baseline="30000" dirty="0">
                <a:solidFill>
                  <a:srgbClr val="FFFFFF"/>
                </a:solidFill>
                <a:latin typeface="Neo Sans Std"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5400" b="1" i="1" baseline="30000" dirty="0">
                  <a:solidFill>
                    <a:srgbClr val="FFFFFF"/>
                  </a:solidFill>
                  <a:latin typeface="Neo Sans Std" charset="0"/>
                </a:rPr>
                <a:t>Atelier hors les murs</a:t>
              </a:r>
              <a:endParaRPr lang="fr-FR" sz="2400" i="1" dirty="0">
                <a:solidFill>
                  <a:srgbClr val="FFFFFF"/>
                </a:solidFill>
                <a:latin typeface="Neo Sans Std" charset="0"/>
              </a:endParaRPr>
            </a:p>
          </p:txBody>
        </p:sp>
      </p:grpSp>
      <p:sp>
        <p:nvSpPr>
          <p:cNvPr id="3" name="Espace réservé du contenu 2">
            <a:extLst>
              <a:ext uri="{FF2B5EF4-FFF2-40B4-BE49-F238E27FC236}">
                <a16:creationId xmlns:a16="http://schemas.microsoft.com/office/drawing/2014/main" id="{7E71E50A-3A2C-9C06-856D-9B10F62B1383}"/>
              </a:ext>
            </a:extLst>
          </p:cNvPr>
          <p:cNvSpPr>
            <a:spLocks noGrp="1"/>
          </p:cNvSpPr>
          <p:nvPr>
            <p:ph type="subTitle" idx="1"/>
          </p:nvPr>
        </p:nvSpPr>
        <p:spPr>
          <a:xfrm>
            <a:off x="2037240" y="3309090"/>
            <a:ext cx="7429500" cy="1655762"/>
          </a:xfrm>
        </p:spPr>
        <p:txBody>
          <a:bodyPr/>
          <a:lstStyle/>
          <a:p>
            <a:r>
              <a:rPr lang="fr-FR" dirty="0">
                <a:hlinkClick r:id="rId5"/>
              </a:rPr>
              <a:t>https://www.youtube.com/watch?v=E_SfE30wMio</a:t>
            </a:r>
            <a:endParaRPr lang="fr-FR" dirty="0"/>
          </a:p>
          <a:p>
            <a:r>
              <a:rPr lang="fr-FR" dirty="0"/>
              <a:t>Une vidéo de la Fédération sur l’atelier à Duclair</a:t>
            </a:r>
          </a:p>
        </p:txBody>
      </p:sp>
      <p:pic>
        <p:nvPicPr>
          <p:cNvPr id="12" name="Image 11">
            <a:extLst>
              <a:ext uri="{FF2B5EF4-FFF2-40B4-BE49-F238E27FC236}">
                <a16:creationId xmlns:a16="http://schemas.microsoft.com/office/drawing/2014/main" id="{E582491E-DF05-0212-3E33-271743AB725E}"/>
              </a:ext>
            </a:extLst>
          </p:cNvPr>
          <p:cNvPicPr>
            <a:picLocks noChangeAspect="1"/>
          </p:cNvPicPr>
          <p:nvPr/>
        </p:nvPicPr>
        <p:blipFill>
          <a:blip r:embed="rId6"/>
          <a:stretch>
            <a:fillRect/>
          </a:stretch>
        </p:blipFill>
        <p:spPr>
          <a:xfrm>
            <a:off x="4622483" y="1214322"/>
            <a:ext cx="1444877" cy="957155"/>
          </a:xfrm>
          <a:prstGeom prst="rect">
            <a:avLst/>
          </a:prstGeom>
        </p:spPr>
      </p:pic>
      <p:pic>
        <p:nvPicPr>
          <p:cNvPr id="14" name="Image 13">
            <a:extLst>
              <a:ext uri="{FF2B5EF4-FFF2-40B4-BE49-F238E27FC236}">
                <a16:creationId xmlns:a16="http://schemas.microsoft.com/office/drawing/2014/main" id="{373FD4D6-55F9-4472-C751-ACA33D2BD0EB}"/>
              </a:ext>
            </a:extLst>
          </p:cNvPr>
          <p:cNvPicPr>
            <a:picLocks noChangeAspect="1"/>
          </p:cNvPicPr>
          <p:nvPr/>
        </p:nvPicPr>
        <p:blipFill rotWithShape="1">
          <a:blip r:embed="rId7"/>
          <a:srcRect t="10349" r="951"/>
          <a:stretch/>
        </p:blipFill>
        <p:spPr>
          <a:xfrm>
            <a:off x="94251" y="5692966"/>
            <a:ext cx="9811749" cy="1085975"/>
          </a:xfrm>
          <a:prstGeom prst="rect">
            <a:avLst/>
          </a:prstGeom>
        </p:spPr>
      </p:pic>
    </p:spTree>
    <p:extLst>
      <p:ext uri="{BB962C8B-B14F-4D97-AF65-F5344CB8AC3E}">
        <p14:creationId xmlns:p14="http://schemas.microsoft.com/office/powerpoint/2010/main" val="1513531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837F8B01-A714-481E-ABB5-549C1F745D40}"/>
              </a:ext>
            </a:extLst>
          </p:cNvPr>
          <p:cNvPicPr>
            <a:picLocks noChangeAspect="1"/>
          </p:cNvPicPr>
          <p:nvPr/>
        </p:nvPicPr>
        <p:blipFill rotWithShape="1">
          <a:blip r:embed="rId2"/>
          <a:srcRect l="39008" r="20762"/>
          <a:stretch/>
        </p:blipFill>
        <p:spPr>
          <a:xfrm>
            <a:off x="5540591" y="300172"/>
            <a:ext cx="3985149" cy="5581616"/>
          </a:xfrm>
          <a:prstGeom prst="rect">
            <a:avLst/>
          </a:prstGeom>
        </p:spPr>
      </p:pic>
      <p:sp>
        <p:nvSpPr>
          <p:cNvPr id="7" name="ZoneTexte 6">
            <a:extLst>
              <a:ext uri="{FF2B5EF4-FFF2-40B4-BE49-F238E27FC236}">
                <a16:creationId xmlns:a16="http://schemas.microsoft.com/office/drawing/2014/main" id="{9764076A-22C4-4961-AFDE-05C6F5BC36DB}"/>
              </a:ext>
            </a:extLst>
          </p:cNvPr>
          <p:cNvSpPr txBox="1"/>
          <p:nvPr/>
        </p:nvSpPr>
        <p:spPr>
          <a:xfrm>
            <a:off x="723625" y="5448563"/>
            <a:ext cx="8891155" cy="774507"/>
          </a:xfrm>
          <a:prstGeom prst="rect">
            <a:avLst/>
          </a:prstGeom>
          <a:noFill/>
        </p:spPr>
        <p:txBody>
          <a:bodyPr wrap="square">
            <a:spAutoFit/>
          </a:bodyPr>
          <a:lstStyle/>
          <a:p>
            <a:pPr marL="285750" lvl="0" indent="-285750">
              <a:lnSpc>
                <a:spcPct val="107000"/>
              </a:lnSpc>
              <a:spcAft>
                <a:spcPts val="800"/>
              </a:spcAft>
              <a:buClr>
                <a:srgbClr val="000000"/>
              </a:buClr>
              <a:buSzPts val="1100"/>
              <a:buFont typeface="Wingdings" panose="05000000000000000000" pitchFamily="2" charset="2"/>
              <a:buChar char="Ø"/>
            </a:pPr>
            <a:r>
              <a:rPr lang="fr-FR" b="1" dirty="0">
                <a:solidFill>
                  <a:srgbClr val="000000"/>
                </a:solidFill>
                <a:latin typeface="Calibri" panose="020F0502020204030204" pitchFamily="34" charset="0"/>
                <a:cs typeface="Calibri" panose="020F0502020204030204" pitchFamily="34" charset="0"/>
              </a:rPr>
              <a:t>Premier contact lors d’une </a:t>
            </a:r>
            <a:r>
              <a:rPr lang="fr-FR" b="1" dirty="0" err="1">
                <a:solidFill>
                  <a:srgbClr val="000000"/>
                </a:solidFill>
                <a:latin typeface="Calibri" panose="020F0502020204030204" pitchFamily="34" charset="0"/>
                <a:cs typeface="Calibri" panose="020F0502020204030204" pitchFamily="34" charset="0"/>
              </a:rPr>
              <a:t>visio</a:t>
            </a:r>
            <a:r>
              <a:rPr lang="fr-FR" b="1" dirty="0">
                <a:solidFill>
                  <a:srgbClr val="000000"/>
                </a:solidFill>
                <a:latin typeface="Calibri" panose="020F0502020204030204" pitchFamily="34" charset="0"/>
                <a:cs typeface="Calibri" panose="020F0502020204030204" pitchFamily="34" charset="0"/>
              </a:rPr>
              <a:t> de la Fédé des parcs 2021</a:t>
            </a:r>
          </a:p>
          <a:p>
            <a:pPr marL="285750" indent="-285750">
              <a:lnSpc>
                <a:spcPct val="107000"/>
              </a:lnSpc>
              <a:spcAft>
                <a:spcPts val="800"/>
              </a:spcAft>
              <a:buClr>
                <a:srgbClr val="000000"/>
              </a:buClr>
              <a:buSzPts val="1100"/>
              <a:buFont typeface="Wingdings" panose="05000000000000000000" pitchFamily="2" charset="2"/>
              <a:buChar char="Ø"/>
            </a:pPr>
            <a:r>
              <a:rPr lang="fr-FR"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 partenariat développé sur deux années 2021 et 2022 Rives-en-Seine puis Duclair </a:t>
            </a:r>
            <a:endParaRPr lang="fr-FR" sz="18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ZoneTexte 7">
            <a:extLst>
              <a:ext uri="{FF2B5EF4-FFF2-40B4-BE49-F238E27FC236}">
                <a16:creationId xmlns:a16="http://schemas.microsoft.com/office/drawing/2014/main" id="{8387A553-6FD4-4637-B398-091D6B7DA27B}"/>
              </a:ext>
            </a:extLst>
          </p:cNvPr>
          <p:cNvSpPr txBox="1"/>
          <p:nvPr/>
        </p:nvSpPr>
        <p:spPr>
          <a:xfrm>
            <a:off x="4030463" y="210176"/>
            <a:ext cx="5495278" cy="523220"/>
          </a:xfrm>
          <a:prstGeom prst="rect">
            <a:avLst/>
          </a:prstGeom>
          <a:noFill/>
        </p:spPr>
        <p:txBody>
          <a:bodyPr wrap="square" rtlCol="0">
            <a:spAutoFit/>
          </a:bodyPr>
          <a:lstStyle/>
          <a:p>
            <a:pPr algn="r"/>
            <a:r>
              <a:rPr lang="fr-FR" sz="2800" dirty="0">
                <a:solidFill>
                  <a:schemeClr val="accent2">
                    <a:lumMod val="50000"/>
                  </a:schemeClr>
                </a:solidFill>
              </a:rPr>
              <a:t>LES ECOLES  PARTENAIRES</a:t>
            </a:r>
          </a:p>
        </p:txBody>
      </p:sp>
      <p:sp>
        <p:nvSpPr>
          <p:cNvPr id="2" name="ZoneTexte 1">
            <a:extLst>
              <a:ext uri="{FF2B5EF4-FFF2-40B4-BE49-F238E27FC236}">
                <a16:creationId xmlns:a16="http://schemas.microsoft.com/office/drawing/2014/main" id="{3EC8F752-C01A-AB93-DBBF-3FCB7F3F451E}"/>
              </a:ext>
            </a:extLst>
          </p:cNvPr>
          <p:cNvSpPr txBox="1"/>
          <p:nvPr/>
        </p:nvSpPr>
        <p:spPr>
          <a:xfrm>
            <a:off x="479848" y="1403353"/>
            <a:ext cx="2408207" cy="3771032"/>
          </a:xfrm>
          <a:prstGeom prst="rect">
            <a:avLst/>
          </a:prstGeom>
          <a:noFill/>
        </p:spPr>
        <p:txBody>
          <a:bodyPr wrap="square" rtlCol="0">
            <a:spAutoFit/>
          </a:bodyPr>
          <a:lstStyle/>
          <a:p>
            <a:endParaRPr lang="fr-FR" b="1" dirty="0"/>
          </a:p>
          <a:p>
            <a:r>
              <a:rPr lang="fr-FR" b="1" dirty="0"/>
              <a:t>Atelier de Projet urbain et territorial S7</a:t>
            </a:r>
          </a:p>
          <a:p>
            <a:r>
              <a:rPr lang="fr-FR" dirty="0"/>
              <a:t>DE Architecture Villes Territoires</a:t>
            </a:r>
          </a:p>
          <a:p>
            <a:r>
              <a:rPr lang="fr-FR" b="1" dirty="0" err="1"/>
              <a:t>Ensa</a:t>
            </a:r>
            <a:r>
              <a:rPr lang="fr-FR" b="1" dirty="0"/>
              <a:t> Normandie</a:t>
            </a:r>
          </a:p>
          <a:p>
            <a:r>
              <a:rPr lang="fr-FR" dirty="0"/>
              <a:t>Equipe enseignante:</a:t>
            </a:r>
          </a:p>
          <a:p>
            <a:r>
              <a:rPr lang="fr-FR" dirty="0"/>
              <a:t>Gabriella Trotta </a:t>
            </a:r>
          </a:p>
          <a:p>
            <a:pPr marR="89535" indent="635">
              <a:lnSpc>
                <a:spcPct val="92800"/>
              </a:lnSpc>
              <a:spcBef>
                <a:spcPts val="45"/>
              </a:spcBef>
            </a:pPr>
            <a:r>
              <a:rPr lang="fr-FR" dirty="0"/>
              <a:t>Joseph </a:t>
            </a:r>
            <a:r>
              <a:rPr lang="fr-FR" dirty="0" err="1"/>
              <a:t>Altuna</a:t>
            </a:r>
            <a:r>
              <a:rPr lang="fr-FR" dirty="0"/>
              <a:t>  Antoine </a:t>
            </a:r>
            <a:r>
              <a:rPr lang="fr-FR" dirty="0" err="1"/>
              <a:t>Apruzzese</a:t>
            </a:r>
            <a:r>
              <a:rPr lang="fr-FR" dirty="0"/>
              <a:t>  Marie Chabrol  Patrice </a:t>
            </a:r>
            <a:r>
              <a:rPr lang="fr-FR" dirty="0" err="1"/>
              <a:t>Gourbin</a:t>
            </a:r>
            <a:r>
              <a:rPr lang="fr-FR" dirty="0"/>
              <a:t>  Dominique Lefrançois</a:t>
            </a:r>
          </a:p>
          <a:p>
            <a:pPr algn="ctr">
              <a:lnSpc>
                <a:spcPts val="1220"/>
              </a:lnSpc>
            </a:pPr>
            <a:endParaRPr lang="fr-FR" dirty="0"/>
          </a:p>
        </p:txBody>
      </p:sp>
      <p:pic>
        <p:nvPicPr>
          <p:cNvPr id="4" name="Image 3">
            <a:extLst>
              <a:ext uri="{FF2B5EF4-FFF2-40B4-BE49-F238E27FC236}">
                <a16:creationId xmlns:a16="http://schemas.microsoft.com/office/drawing/2014/main" id="{EBBE8A45-25DE-6725-C2F0-88A388100A7E}"/>
              </a:ext>
            </a:extLst>
          </p:cNvPr>
          <p:cNvPicPr>
            <a:picLocks noChangeAspect="1"/>
          </p:cNvPicPr>
          <p:nvPr/>
        </p:nvPicPr>
        <p:blipFill>
          <a:blip r:embed="rId3"/>
          <a:stretch>
            <a:fillRect/>
          </a:stretch>
        </p:blipFill>
        <p:spPr>
          <a:xfrm>
            <a:off x="479848" y="615636"/>
            <a:ext cx="1657350" cy="1019175"/>
          </a:xfrm>
          <a:prstGeom prst="rect">
            <a:avLst/>
          </a:prstGeom>
        </p:spPr>
      </p:pic>
      <p:sp>
        <p:nvSpPr>
          <p:cNvPr id="6" name="ZoneTexte 5">
            <a:extLst>
              <a:ext uri="{FF2B5EF4-FFF2-40B4-BE49-F238E27FC236}">
                <a16:creationId xmlns:a16="http://schemas.microsoft.com/office/drawing/2014/main" id="{CE46C5DD-B88A-AF68-A9FD-9CD59577D33A}"/>
              </a:ext>
            </a:extLst>
          </p:cNvPr>
          <p:cNvSpPr txBox="1"/>
          <p:nvPr/>
        </p:nvSpPr>
        <p:spPr>
          <a:xfrm>
            <a:off x="3078555" y="1634811"/>
            <a:ext cx="2408207" cy="2862322"/>
          </a:xfrm>
          <a:prstGeom prst="rect">
            <a:avLst/>
          </a:prstGeom>
          <a:noFill/>
        </p:spPr>
        <p:txBody>
          <a:bodyPr wrap="square" rtlCol="0">
            <a:spAutoFit/>
          </a:bodyPr>
          <a:lstStyle/>
          <a:p>
            <a:r>
              <a:rPr lang="fr-FR" b="1" dirty="0"/>
              <a:t>Projet ingénierie territoriale</a:t>
            </a:r>
          </a:p>
          <a:p>
            <a:r>
              <a:rPr lang="fr-FR" dirty="0"/>
              <a:t>Master of science </a:t>
            </a:r>
          </a:p>
          <a:p>
            <a:r>
              <a:rPr lang="fr-FR" dirty="0"/>
              <a:t>Agriculture urbaine et villes vertes</a:t>
            </a:r>
          </a:p>
          <a:p>
            <a:r>
              <a:rPr lang="fr-FR" b="1" dirty="0"/>
              <a:t>Institut Polytechnique </a:t>
            </a:r>
            <a:r>
              <a:rPr lang="fr-FR" b="1" dirty="0" err="1"/>
              <a:t>UniLaSalle</a:t>
            </a:r>
            <a:endParaRPr lang="fr-FR" b="1" dirty="0"/>
          </a:p>
          <a:p>
            <a:r>
              <a:rPr lang="fr-FR" dirty="0"/>
              <a:t>Equipe enseignante: </a:t>
            </a:r>
          </a:p>
          <a:p>
            <a:r>
              <a:rPr lang="fr-FR" dirty="0"/>
              <a:t>Marie Ben Othmen </a:t>
            </a:r>
          </a:p>
          <a:p>
            <a:r>
              <a:rPr lang="fr-FR" dirty="0"/>
              <a:t>Marie-Pierre</a:t>
            </a:r>
            <a:r>
              <a:rPr lang="fr-FR" sz="1800" spc="5" dirty="0">
                <a:latin typeface="Arial MT"/>
                <a:cs typeface="Arial MT"/>
              </a:rPr>
              <a:t> </a:t>
            </a:r>
            <a:r>
              <a:rPr lang="fr-FR" dirty="0"/>
              <a:t>Bruyant</a:t>
            </a:r>
          </a:p>
        </p:txBody>
      </p:sp>
      <p:pic>
        <p:nvPicPr>
          <p:cNvPr id="10" name="Image 9">
            <a:extLst>
              <a:ext uri="{FF2B5EF4-FFF2-40B4-BE49-F238E27FC236}">
                <a16:creationId xmlns:a16="http://schemas.microsoft.com/office/drawing/2014/main" id="{5573AF8C-6DB7-FFE0-5E40-7CCF9CF36061}"/>
              </a:ext>
            </a:extLst>
          </p:cNvPr>
          <p:cNvPicPr>
            <a:picLocks noChangeAspect="1"/>
          </p:cNvPicPr>
          <p:nvPr/>
        </p:nvPicPr>
        <p:blipFill>
          <a:blip r:embed="rId4"/>
          <a:stretch>
            <a:fillRect/>
          </a:stretch>
        </p:blipFill>
        <p:spPr>
          <a:xfrm>
            <a:off x="3078555" y="615636"/>
            <a:ext cx="1895475" cy="923925"/>
          </a:xfrm>
          <a:prstGeom prst="rect">
            <a:avLst/>
          </a:prstGeom>
        </p:spPr>
      </p:pic>
    </p:spTree>
    <p:extLst>
      <p:ext uri="{BB962C8B-B14F-4D97-AF65-F5344CB8AC3E}">
        <p14:creationId xmlns:p14="http://schemas.microsoft.com/office/powerpoint/2010/main" val="1683268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1A359FFB-BFAC-4196-8FB3-3D33A29CC327}"/>
              </a:ext>
            </a:extLst>
          </p:cNvPr>
          <p:cNvSpPr txBox="1"/>
          <p:nvPr/>
        </p:nvSpPr>
        <p:spPr>
          <a:xfrm>
            <a:off x="4109885" y="210176"/>
            <a:ext cx="5415856" cy="523220"/>
          </a:xfrm>
          <a:prstGeom prst="rect">
            <a:avLst/>
          </a:prstGeom>
          <a:noFill/>
        </p:spPr>
        <p:txBody>
          <a:bodyPr wrap="square" rtlCol="0">
            <a:spAutoFit/>
          </a:bodyPr>
          <a:lstStyle/>
          <a:p>
            <a:pPr algn="r"/>
            <a:r>
              <a:rPr lang="fr-FR" sz="2800" dirty="0">
                <a:solidFill>
                  <a:schemeClr val="accent2">
                    <a:lumMod val="50000"/>
                  </a:schemeClr>
                </a:solidFill>
              </a:rPr>
              <a:t>RECHERCHE DE PARTENAIRES</a:t>
            </a:r>
          </a:p>
        </p:txBody>
      </p:sp>
      <p:sp>
        <p:nvSpPr>
          <p:cNvPr id="8" name="ZoneTexte 7">
            <a:extLst>
              <a:ext uri="{FF2B5EF4-FFF2-40B4-BE49-F238E27FC236}">
                <a16:creationId xmlns:a16="http://schemas.microsoft.com/office/drawing/2014/main" id="{A67F16F7-0EA0-44B8-B302-BE69ED3F5625}"/>
              </a:ext>
            </a:extLst>
          </p:cNvPr>
          <p:cNvSpPr txBox="1"/>
          <p:nvPr/>
        </p:nvSpPr>
        <p:spPr>
          <a:xfrm>
            <a:off x="661314" y="1330432"/>
            <a:ext cx="3883254" cy="3016210"/>
          </a:xfrm>
          <a:prstGeom prst="rect">
            <a:avLst/>
          </a:prstGeom>
          <a:noFill/>
        </p:spPr>
        <p:txBody>
          <a:bodyPr wrap="square">
            <a:spAutoFit/>
          </a:bodyPr>
          <a:lstStyle/>
          <a:p>
            <a:r>
              <a:rPr lang="fr-FR" sz="1100" dirty="0">
                <a:solidFill>
                  <a:srgbClr val="000000"/>
                </a:solidFill>
                <a:effectLst/>
                <a:ea typeface="Calibri" panose="020F0502020204030204" pitchFamily="34" charset="0"/>
              </a:rPr>
              <a:t>Recherches de partenaires techniques et financiers : acteurs qui travaillent sur ces territoires afin de réaliser un atelier ancré dans le contexte local</a:t>
            </a:r>
            <a:endParaRPr lang="fr-FR" sz="1100" dirty="0">
              <a:solidFill>
                <a:srgbClr val="000000"/>
              </a:solidFill>
              <a:ea typeface="Times New Roman" panose="02020603050405020304" pitchFamily="18" charset="0"/>
            </a:endParaRPr>
          </a:p>
          <a:p>
            <a:endParaRPr lang="fr-FR" sz="1100" dirty="0">
              <a:solidFill>
                <a:srgbClr val="000000"/>
              </a:solidFill>
              <a:effectLst/>
              <a:ea typeface="Times New Roman" panose="02020603050405020304" pitchFamily="18" charset="0"/>
            </a:endParaRPr>
          </a:p>
          <a:p>
            <a:r>
              <a:rPr lang="fr-FR" sz="1100" dirty="0">
                <a:solidFill>
                  <a:srgbClr val="000000"/>
                </a:solidFill>
                <a:ea typeface="Times New Roman" panose="02020603050405020304" pitchFamily="18" charset="0"/>
              </a:rPr>
              <a:t>Apports financiers </a:t>
            </a:r>
            <a:endParaRPr lang="fr-FR" sz="1100" dirty="0">
              <a:solidFill>
                <a:srgbClr val="000000"/>
              </a:solidFill>
              <a:effectLst/>
              <a:ea typeface="Times New Roman" panose="02020603050405020304" pitchFamily="18" charset="0"/>
            </a:endParaRPr>
          </a:p>
          <a:p>
            <a:pPr marL="285750" indent="-285750">
              <a:buFont typeface="Arial" panose="020B0604020202020204" pitchFamily="34" charset="0"/>
              <a:buChar char="•"/>
            </a:pPr>
            <a:r>
              <a:rPr lang="fr-FR" sz="1100" dirty="0">
                <a:solidFill>
                  <a:srgbClr val="000000"/>
                </a:solidFill>
                <a:effectLst/>
                <a:ea typeface="Times New Roman" panose="02020603050405020304" pitchFamily="18" charset="0"/>
              </a:rPr>
              <a:t>la DDTM 76</a:t>
            </a:r>
            <a:r>
              <a:rPr lang="fr-FR" sz="1100" dirty="0">
                <a:solidFill>
                  <a:srgbClr val="000000"/>
                </a:solidFill>
                <a:ea typeface="Times New Roman" panose="02020603050405020304" pitchFamily="18" charset="0"/>
              </a:rPr>
              <a:t> </a:t>
            </a:r>
            <a:endParaRPr lang="fr-FR" sz="1100" dirty="0">
              <a:solidFill>
                <a:srgbClr val="000000"/>
              </a:solidFill>
              <a:effectLst/>
              <a:ea typeface="Times New Roman" panose="02020603050405020304" pitchFamily="18" charset="0"/>
            </a:endParaRPr>
          </a:p>
          <a:p>
            <a:pPr marL="285750" indent="-285750">
              <a:buFont typeface="Arial" panose="020B0604020202020204" pitchFamily="34" charset="0"/>
              <a:buChar char="•"/>
            </a:pPr>
            <a:r>
              <a:rPr lang="fr-FR" sz="1100" dirty="0">
                <a:solidFill>
                  <a:srgbClr val="000000"/>
                </a:solidFill>
                <a:ea typeface="Times New Roman" panose="02020603050405020304" pitchFamily="18" charset="0"/>
              </a:rPr>
              <a:t>l’EPF Normandie </a:t>
            </a:r>
          </a:p>
          <a:p>
            <a:pPr marL="171450" indent="-171450">
              <a:buFont typeface="Arial" panose="020B0604020202020204" pitchFamily="34" charset="0"/>
              <a:buChar char="•"/>
            </a:pPr>
            <a:r>
              <a:rPr lang="fr-FR" sz="1100" dirty="0">
                <a:solidFill>
                  <a:srgbClr val="000000"/>
                </a:solidFill>
                <a:ea typeface="Times New Roman" panose="02020603050405020304" pitchFamily="18" charset="0"/>
              </a:rPr>
              <a:t> </a:t>
            </a:r>
            <a:r>
              <a:rPr lang="fr-FR" sz="1100" dirty="0">
                <a:solidFill>
                  <a:srgbClr val="000000"/>
                </a:solidFill>
                <a:effectLst/>
                <a:ea typeface="Times New Roman" panose="02020603050405020304" pitchFamily="18" charset="0"/>
              </a:rPr>
              <a:t>le SGAR Normandie au titre du Fonds National d’Aménagement et de Développement du Territoire (FNADT) </a:t>
            </a:r>
          </a:p>
          <a:p>
            <a:pPr marL="285750" indent="-285750">
              <a:buFont typeface="Arial" panose="020B0604020202020204" pitchFamily="34" charset="0"/>
              <a:buChar char="•"/>
            </a:pPr>
            <a:r>
              <a:rPr lang="fr-FR" sz="1100" dirty="0">
                <a:solidFill>
                  <a:srgbClr val="000000"/>
                </a:solidFill>
                <a:ea typeface="Times New Roman" panose="02020603050405020304" pitchFamily="18" charset="0"/>
              </a:rPr>
              <a:t>Duclair (en nature = repas et salles)</a:t>
            </a:r>
          </a:p>
          <a:p>
            <a:pPr marL="285750" indent="-285750">
              <a:buFont typeface="Arial" panose="020B0604020202020204" pitchFamily="34" charset="0"/>
              <a:buChar char="•"/>
            </a:pPr>
            <a:r>
              <a:rPr lang="fr-FR" sz="1100" dirty="0">
                <a:solidFill>
                  <a:srgbClr val="000000"/>
                </a:solidFill>
                <a:ea typeface="Times New Roman" panose="02020603050405020304" pitchFamily="18" charset="0"/>
              </a:rPr>
              <a:t>PNR Boucles Seine Normande</a:t>
            </a:r>
          </a:p>
          <a:p>
            <a:pPr marL="285750" indent="-285750">
              <a:buFont typeface="Arial" panose="020B0604020202020204" pitchFamily="34" charset="0"/>
              <a:buChar char="•"/>
            </a:pPr>
            <a:r>
              <a:rPr lang="fr-FR" sz="1100" dirty="0">
                <a:solidFill>
                  <a:srgbClr val="000000"/>
                </a:solidFill>
                <a:ea typeface="Times New Roman" panose="02020603050405020304" pitchFamily="18" charset="0"/>
              </a:rPr>
              <a:t>Fédération des Parcs </a:t>
            </a:r>
          </a:p>
          <a:p>
            <a:endParaRPr lang="fr-FR" sz="1100" dirty="0">
              <a:solidFill>
                <a:srgbClr val="000000"/>
              </a:solidFill>
              <a:ea typeface="Times New Roman" panose="02020603050405020304" pitchFamily="18" charset="0"/>
            </a:endParaRPr>
          </a:p>
          <a:p>
            <a:endParaRPr lang="fr-FR" sz="1100" dirty="0">
              <a:solidFill>
                <a:srgbClr val="000000"/>
              </a:solidFill>
              <a:ea typeface="Times New Roman" panose="02020603050405020304" pitchFamily="18" charset="0"/>
            </a:endParaRPr>
          </a:p>
          <a:p>
            <a:r>
              <a:rPr lang="fr-FR" sz="1400" dirty="0">
                <a:solidFill>
                  <a:srgbClr val="000000"/>
                </a:solidFill>
                <a:ea typeface="Times New Roman" panose="02020603050405020304" pitchFamily="18" charset="0"/>
              </a:rPr>
              <a:t>Budget 30 000 € </a:t>
            </a:r>
          </a:p>
          <a:p>
            <a:endParaRPr lang="fr-FR" dirty="0">
              <a:solidFill>
                <a:srgbClr val="000000"/>
              </a:solidFill>
              <a:effectLst/>
              <a:latin typeface="Calibri" panose="020F0502020204030204" pitchFamily="34" charset="0"/>
              <a:ea typeface="Times New Roman" panose="02020603050405020304" pitchFamily="18" charset="0"/>
            </a:endParaRPr>
          </a:p>
        </p:txBody>
      </p:sp>
      <p:pic>
        <p:nvPicPr>
          <p:cNvPr id="2" name="Image 1">
            <a:extLst>
              <a:ext uri="{FF2B5EF4-FFF2-40B4-BE49-F238E27FC236}">
                <a16:creationId xmlns:a16="http://schemas.microsoft.com/office/drawing/2014/main" id="{7C306048-F0E0-953C-E56C-D107166E9D98}"/>
              </a:ext>
            </a:extLst>
          </p:cNvPr>
          <p:cNvPicPr>
            <a:picLocks noChangeAspect="1"/>
          </p:cNvPicPr>
          <p:nvPr/>
        </p:nvPicPr>
        <p:blipFill rotWithShape="1">
          <a:blip r:embed="rId3"/>
          <a:srcRect l="50815" t="1" b="3773"/>
          <a:stretch/>
        </p:blipFill>
        <p:spPr>
          <a:xfrm>
            <a:off x="544728" y="3938992"/>
            <a:ext cx="3883254" cy="1018422"/>
          </a:xfrm>
          <a:prstGeom prst="rect">
            <a:avLst/>
          </a:prstGeom>
        </p:spPr>
      </p:pic>
      <p:sp>
        <p:nvSpPr>
          <p:cNvPr id="4" name="ZoneTexte 3">
            <a:extLst>
              <a:ext uri="{FF2B5EF4-FFF2-40B4-BE49-F238E27FC236}">
                <a16:creationId xmlns:a16="http://schemas.microsoft.com/office/drawing/2014/main" id="{7703CC97-39F7-6062-2E37-FBC1E7EB834A}"/>
              </a:ext>
            </a:extLst>
          </p:cNvPr>
          <p:cNvSpPr txBox="1"/>
          <p:nvPr/>
        </p:nvSpPr>
        <p:spPr>
          <a:xfrm>
            <a:off x="5127498" y="1150941"/>
            <a:ext cx="4951476" cy="1384995"/>
          </a:xfrm>
          <a:prstGeom prst="rect">
            <a:avLst/>
          </a:prstGeom>
          <a:noFill/>
        </p:spPr>
        <p:txBody>
          <a:bodyPr wrap="square">
            <a:spAutoFit/>
          </a:bodyPr>
          <a:lstStyle/>
          <a:p>
            <a:endParaRPr lang="fr-FR" sz="1400" dirty="0">
              <a:solidFill>
                <a:srgbClr val="000000"/>
              </a:solidFill>
              <a:ea typeface="Times New Roman" panose="02020603050405020304" pitchFamily="18" charset="0"/>
            </a:endParaRPr>
          </a:p>
          <a:p>
            <a:r>
              <a:rPr lang="fr-FR" sz="1400" dirty="0">
                <a:solidFill>
                  <a:srgbClr val="000000"/>
                </a:solidFill>
                <a:ea typeface="Times New Roman" panose="02020603050405020304" pitchFamily="18" charset="0"/>
              </a:rPr>
              <a:t>D’autres partenaires associés à la démarche : </a:t>
            </a:r>
          </a:p>
          <a:p>
            <a:endParaRPr lang="fr-FR" sz="1400" dirty="0">
              <a:solidFill>
                <a:srgbClr val="000000"/>
              </a:solidFill>
              <a:ea typeface="Times New Roman" panose="02020603050405020304" pitchFamily="18" charset="0"/>
            </a:endParaRPr>
          </a:p>
          <a:p>
            <a:r>
              <a:rPr lang="fr-FR" sz="1400" dirty="0">
                <a:solidFill>
                  <a:srgbClr val="000000"/>
                </a:solidFill>
                <a:ea typeface="Times New Roman" panose="02020603050405020304" pitchFamily="18" charset="0"/>
              </a:rPr>
              <a:t>Syndicat de Bassin Versant</a:t>
            </a:r>
          </a:p>
          <a:p>
            <a:endParaRPr lang="fr-FR" sz="1400" dirty="0">
              <a:solidFill>
                <a:srgbClr val="000000"/>
              </a:solidFill>
              <a:ea typeface="Times New Roman" panose="02020603050405020304" pitchFamily="18" charset="0"/>
            </a:endParaRPr>
          </a:p>
          <a:p>
            <a:r>
              <a:rPr lang="fr-FR" sz="1400" dirty="0">
                <a:solidFill>
                  <a:srgbClr val="000000"/>
                </a:solidFill>
                <a:ea typeface="Times New Roman" panose="02020603050405020304" pitchFamily="18" charset="0"/>
              </a:rPr>
              <a:t>Métropole Rouen Normandie</a:t>
            </a:r>
          </a:p>
        </p:txBody>
      </p:sp>
    </p:spTree>
    <p:extLst>
      <p:ext uri="{BB962C8B-B14F-4D97-AF65-F5344CB8AC3E}">
        <p14:creationId xmlns:p14="http://schemas.microsoft.com/office/powerpoint/2010/main" val="254207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90CFA457-5F53-436F-8019-6EF21B8F01A0}"/>
              </a:ext>
            </a:extLst>
          </p:cNvPr>
          <p:cNvSpPr txBox="1"/>
          <p:nvPr/>
        </p:nvSpPr>
        <p:spPr>
          <a:xfrm>
            <a:off x="845575" y="170847"/>
            <a:ext cx="8601508" cy="523220"/>
          </a:xfrm>
          <a:prstGeom prst="rect">
            <a:avLst/>
          </a:prstGeom>
          <a:noFill/>
        </p:spPr>
        <p:txBody>
          <a:bodyPr wrap="square" rtlCol="0">
            <a:spAutoFit/>
          </a:bodyPr>
          <a:lstStyle/>
          <a:p>
            <a:pPr algn="r"/>
            <a:r>
              <a:rPr lang="fr-FR" sz="2800" dirty="0">
                <a:solidFill>
                  <a:schemeClr val="accent2">
                    <a:lumMod val="50000"/>
                  </a:schemeClr>
                </a:solidFill>
              </a:rPr>
              <a:t>RECHERCHE DE VILLES VOLONTAIRES POUR L’ATELIER</a:t>
            </a:r>
          </a:p>
        </p:txBody>
      </p:sp>
      <p:sp>
        <p:nvSpPr>
          <p:cNvPr id="7" name="ZoneTexte 6">
            <a:extLst>
              <a:ext uri="{FF2B5EF4-FFF2-40B4-BE49-F238E27FC236}">
                <a16:creationId xmlns:a16="http://schemas.microsoft.com/office/drawing/2014/main" id="{F044753D-6D5B-4ECD-9CD4-020423996EB3}"/>
              </a:ext>
            </a:extLst>
          </p:cNvPr>
          <p:cNvSpPr txBox="1"/>
          <p:nvPr/>
        </p:nvSpPr>
        <p:spPr>
          <a:xfrm>
            <a:off x="102000" y="724353"/>
            <a:ext cx="2332946" cy="5427255"/>
          </a:xfrm>
          <a:prstGeom prst="rect">
            <a:avLst/>
          </a:prstGeom>
          <a:noFill/>
        </p:spPr>
        <p:txBody>
          <a:bodyPr wrap="square">
            <a:spAutoFit/>
          </a:bodyPr>
          <a:lstStyle/>
          <a:p>
            <a:pPr marL="12700">
              <a:lnSpc>
                <a:spcPts val="1270"/>
              </a:lnSpc>
            </a:pPr>
            <a:r>
              <a:rPr lang="fr-FR" sz="1100" dirty="0">
                <a:latin typeface="Calibri" panose="020F0502020204030204" pitchFamily="34" charset="0"/>
              </a:rPr>
              <a:t>Le choix des terrains d’étude : Rives-en-Seine et Duclair: </a:t>
            </a:r>
          </a:p>
          <a:p>
            <a:pPr marL="12700">
              <a:lnSpc>
                <a:spcPts val="1270"/>
              </a:lnSpc>
            </a:pPr>
            <a:endParaRPr lang="fr-FR" sz="1100" dirty="0">
              <a:latin typeface="Calibri" panose="020F0502020204030204" pitchFamily="34" charset="0"/>
            </a:endParaRPr>
          </a:p>
          <a:p>
            <a:pPr marL="184150" marR="174625" indent="-171450">
              <a:lnSpc>
                <a:spcPts val="1230"/>
              </a:lnSpc>
              <a:spcBef>
                <a:spcPts val="70"/>
              </a:spcBef>
              <a:buFont typeface="Arial" panose="020B0604020202020204" pitchFamily="34" charset="0"/>
              <a:buChar char="•"/>
              <a:tabLst>
                <a:tab pos="99060" algn="l"/>
              </a:tabLst>
            </a:pPr>
            <a:r>
              <a:rPr lang="fr-FR" sz="1100" dirty="0">
                <a:latin typeface="Calibri" panose="020F0502020204030204" pitchFamily="34" charset="0"/>
              </a:rPr>
              <a:t>programme Petites Villes de  Demain</a:t>
            </a:r>
          </a:p>
          <a:p>
            <a:pPr marL="184150" marR="174625" indent="-171450">
              <a:lnSpc>
                <a:spcPts val="1230"/>
              </a:lnSpc>
              <a:spcBef>
                <a:spcPts val="70"/>
              </a:spcBef>
              <a:buFont typeface="Arial" panose="020B0604020202020204" pitchFamily="34" charset="0"/>
              <a:buChar char="•"/>
              <a:tabLst>
                <a:tab pos="99060" algn="l"/>
              </a:tabLst>
            </a:pPr>
            <a:r>
              <a:rPr lang="fr-FR" sz="1100" dirty="0">
                <a:latin typeface="Calibri" panose="020F0502020204030204" pitchFamily="34" charset="0"/>
              </a:rPr>
              <a:t>fortes relations à l’eau et plusieurs  vulnérabilités, d’origine naturelle et  anthropique</a:t>
            </a:r>
          </a:p>
          <a:p>
            <a:pPr marL="184150" marR="174625" indent="-171450">
              <a:lnSpc>
                <a:spcPts val="1230"/>
              </a:lnSpc>
              <a:spcBef>
                <a:spcPts val="70"/>
              </a:spcBef>
              <a:buFont typeface="Arial" panose="020B0604020202020204" pitchFamily="34" charset="0"/>
              <a:buChar char="•"/>
              <a:tabLst>
                <a:tab pos="99060" algn="l"/>
              </a:tabLst>
            </a:pPr>
            <a:r>
              <a:rPr lang="fr-FR" sz="1100" dirty="0">
                <a:latin typeface="Calibri" panose="020F0502020204030204" pitchFamily="34" charset="0"/>
              </a:rPr>
              <a:t>enjeux communs</a:t>
            </a:r>
          </a:p>
          <a:p>
            <a:pPr marR="763270" algn="just">
              <a:lnSpc>
                <a:spcPct val="115000"/>
              </a:lnSpc>
              <a:spcAft>
                <a:spcPts val="1000"/>
              </a:spcAft>
            </a:pPr>
            <a:endParaRPr lang="fr-FR" sz="1100" dirty="0">
              <a:latin typeface="Calibri" panose="020F0502020204030204" pitchFamily="34" charset="0"/>
            </a:endParaRPr>
          </a:p>
          <a:p>
            <a:pPr marR="763270" algn="just">
              <a:lnSpc>
                <a:spcPct val="115000"/>
              </a:lnSpc>
              <a:spcAft>
                <a:spcPts val="1000"/>
              </a:spcAft>
            </a:pPr>
            <a:r>
              <a:rPr lang="fr-FR" sz="1100" dirty="0">
                <a:latin typeface="Calibri" panose="020F0502020204030204" pitchFamily="34" charset="0"/>
              </a:rPr>
              <a:t>Des intérêts communs des partenaires (acteurs et chercheurs):</a:t>
            </a:r>
          </a:p>
          <a:p>
            <a:pPr marL="171450" marR="763270" indent="-171450" algn="just">
              <a:lnSpc>
                <a:spcPct val="115000"/>
              </a:lnSpc>
              <a:spcAft>
                <a:spcPts val="1000"/>
              </a:spcAft>
              <a:buFont typeface="Arial" panose="020B0604020202020204" pitchFamily="34" charset="0"/>
              <a:buChar char="•"/>
            </a:pPr>
            <a:r>
              <a:rPr lang="fr-FR" sz="1100" dirty="0">
                <a:latin typeface="Calibri" panose="020F0502020204030204" pitchFamily="34" charset="0"/>
              </a:rPr>
              <a:t>le projet urbain et territorial  durable en milieu peu dense (rural, péri-métropolitain)</a:t>
            </a:r>
          </a:p>
          <a:p>
            <a:pPr marL="171450" marR="259715" indent="-171450" algn="just">
              <a:lnSpc>
                <a:spcPct val="115000"/>
              </a:lnSpc>
              <a:spcBef>
                <a:spcPts val="45"/>
              </a:spcBef>
              <a:spcAft>
                <a:spcPts val="1000"/>
              </a:spcAft>
              <a:buFont typeface="Arial" panose="020B0604020202020204" pitchFamily="34" charset="0"/>
              <a:buChar char="•"/>
              <a:tabLst>
                <a:tab pos="99060" algn="l"/>
              </a:tabLst>
            </a:pPr>
            <a:r>
              <a:rPr lang="fr-FR" sz="1100" dirty="0">
                <a:latin typeface="Calibri" panose="020F0502020204030204" pitchFamily="34" charset="0"/>
              </a:rPr>
              <a:t>les territoires de l’eau (thème  fédérateur ENSAN, littoral  normand et vallée de la Seine)</a:t>
            </a:r>
          </a:p>
          <a:p>
            <a:pPr>
              <a:lnSpc>
                <a:spcPct val="100000"/>
              </a:lnSpc>
              <a:spcBef>
                <a:spcPts val="35"/>
              </a:spcBef>
              <a:buFont typeface="Arial MT"/>
              <a:buChar char="-"/>
            </a:pPr>
            <a:endParaRPr lang="fr-FR" sz="1100" dirty="0">
              <a:latin typeface="Calibri" panose="020F0502020204030204" pitchFamily="34" charset="0"/>
            </a:endParaRPr>
          </a:p>
          <a:p>
            <a:pPr algn="just">
              <a:lnSpc>
                <a:spcPct val="115000"/>
              </a:lnSpc>
              <a:spcAft>
                <a:spcPts val="1000"/>
              </a:spcAft>
            </a:pPr>
            <a:endParaRPr lang="fr-FR" sz="1100" dirty="0">
              <a:latin typeface="Calibri" panose="020F0502020204030204" pitchFamily="34" charset="0"/>
              <a:ea typeface="Calibri" panose="020F0502020204030204" pitchFamily="34" charset="0"/>
            </a:endParaRPr>
          </a:p>
          <a:p>
            <a:pPr algn="just">
              <a:lnSpc>
                <a:spcPct val="115000"/>
              </a:lnSpc>
              <a:spcAft>
                <a:spcPts val="1000"/>
              </a:spcAft>
            </a:pPr>
            <a:r>
              <a:rPr lang="fr-FR" sz="1100" dirty="0">
                <a:solidFill>
                  <a:srgbClr val="000000"/>
                </a:solidFill>
                <a:effectLst/>
                <a:latin typeface="Calibri" panose="020F0502020204030204" pitchFamily="34" charset="0"/>
                <a:ea typeface="Calibri" panose="020F0502020204030204" pitchFamily="34" charset="0"/>
              </a:rPr>
              <a:t> </a:t>
            </a:r>
            <a:endParaRPr lang="fr-FR" sz="1100" dirty="0">
              <a:effectLst/>
              <a:latin typeface="Calibri" panose="020F0502020204030204" pitchFamily="34" charset="0"/>
              <a:ea typeface="Calibri" panose="020F0502020204030204" pitchFamily="34" charset="0"/>
            </a:endParaRPr>
          </a:p>
        </p:txBody>
      </p:sp>
      <p:pic>
        <p:nvPicPr>
          <p:cNvPr id="3" name="Image 2">
            <a:extLst>
              <a:ext uri="{FF2B5EF4-FFF2-40B4-BE49-F238E27FC236}">
                <a16:creationId xmlns:a16="http://schemas.microsoft.com/office/drawing/2014/main" id="{9D1ECA75-8DFE-1FA6-60EA-6DA715220393}"/>
              </a:ext>
            </a:extLst>
          </p:cNvPr>
          <p:cNvPicPr>
            <a:picLocks noChangeAspect="1"/>
          </p:cNvPicPr>
          <p:nvPr/>
        </p:nvPicPr>
        <p:blipFill rotWithShape="1">
          <a:blip r:embed="rId2"/>
          <a:srcRect l="10569"/>
          <a:stretch/>
        </p:blipFill>
        <p:spPr>
          <a:xfrm>
            <a:off x="2743200" y="5799628"/>
            <a:ext cx="7060800" cy="1058372"/>
          </a:xfrm>
          <a:prstGeom prst="rect">
            <a:avLst/>
          </a:prstGeom>
        </p:spPr>
      </p:pic>
      <p:pic>
        <p:nvPicPr>
          <p:cNvPr id="6" name="object 6">
            <a:extLst>
              <a:ext uri="{FF2B5EF4-FFF2-40B4-BE49-F238E27FC236}">
                <a16:creationId xmlns:a16="http://schemas.microsoft.com/office/drawing/2014/main" id="{975405E0-E1C5-905B-6758-85A7265BD0D6}"/>
              </a:ext>
            </a:extLst>
          </p:cNvPr>
          <p:cNvPicPr/>
          <p:nvPr/>
        </p:nvPicPr>
        <p:blipFill>
          <a:blip r:embed="rId3" cstate="print"/>
          <a:stretch>
            <a:fillRect/>
          </a:stretch>
        </p:blipFill>
        <p:spPr>
          <a:xfrm>
            <a:off x="2553313" y="724353"/>
            <a:ext cx="7132320" cy="5075275"/>
          </a:xfrm>
          <a:prstGeom prst="rect">
            <a:avLst/>
          </a:prstGeom>
        </p:spPr>
      </p:pic>
    </p:spTree>
    <p:extLst>
      <p:ext uri="{BB962C8B-B14F-4D97-AF65-F5344CB8AC3E}">
        <p14:creationId xmlns:p14="http://schemas.microsoft.com/office/powerpoint/2010/main" val="1480831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67085"/>
            <a:ext cx="9144000" cy="6188364"/>
          </a:xfrm>
          <a:prstGeom prst="rect">
            <a:avLst/>
          </a:prstGeom>
        </p:spPr>
      </p:pic>
      <p:sp>
        <p:nvSpPr>
          <p:cNvPr id="5" name="Organigramme : Connecteur 4"/>
          <p:cNvSpPr/>
          <p:nvPr/>
        </p:nvSpPr>
        <p:spPr>
          <a:xfrm>
            <a:off x="4953000" y="2489201"/>
            <a:ext cx="1244600" cy="431800"/>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Organigramme : Connecteur 5"/>
          <p:cNvSpPr/>
          <p:nvPr/>
        </p:nvSpPr>
        <p:spPr>
          <a:xfrm>
            <a:off x="7086600" y="3213100"/>
            <a:ext cx="702733" cy="431800"/>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8708104" y="2612650"/>
            <a:ext cx="1888067" cy="646331"/>
          </a:xfrm>
          <a:prstGeom prst="rect">
            <a:avLst/>
          </a:prstGeom>
          <a:noFill/>
        </p:spPr>
        <p:txBody>
          <a:bodyPr wrap="square" rtlCol="0">
            <a:spAutoFit/>
          </a:bodyPr>
          <a:lstStyle/>
          <a:p>
            <a:r>
              <a:rPr lang="fr-FR" b="1" dirty="0">
                <a:solidFill>
                  <a:schemeClr val="accent2">
                    <a:lumMod val="75000"/>
                  </a:schemeClr>
                </a:solidFill>
              </a:rPr>
              <a:t>Duclair</a:t>
            </a:r>
          </a:p>
          <a:p>
            <a:r>
              <a:rPr lang="fr-FR" b="1" dirty="0">
                <a:solidFill>
                  <a:schemeClr val="accent2">
                    <a:lumMod val="75000"/>
                  </a:schemeClr>
                </a:solidFill>
              </a:rPr>
              <a:t>2022-2023</a:t>
            </a:r>
          </a:p>
        </p:txBody>
      </p:sp>
      <p:cxnSp>
        <p:nvCxnSpPr>
          <p:cNvPr id="11" name="Connecteur droit avec flèche 10"/>
          <p:cNvCxnSpPr/>
          <p:nvPr/>
        </p:nvCxnSpPr>
        <p:spPr>
          <a:xfrm flipH="1">
            <a:off x="7349067" y="2935816"/>
            <a:ext cx="1494366" cy="49318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a16="http://schemas.microsoft.com/office/drawing/2014/main" id="{C6E6C337-D35A-6420-C864-3533BB043FF2}"/>
              </a:ext>
            </a:extLst>
          </p:cNvPr>
          <p:cNvSpPr txBox="1"/>
          <p:nvPr/>
        </p:nvSpPr>
        <p:spPr>
          <a:xfrm>
            <a:off x="3893437" y="630985"/>
            <a:ext cx="1888067" cy="646331"/>
          </a:xfrm>
          <a:prstGeom prst="rect">
            <a:avLst/>
          </a:prstGeom>
          <a:noFill/>
        </p:spPr>
        <p:txBody>
          <a:bodyPr wrap="square" rtlCol="0">
            <a:spAutoFit/>
          </a:bodyPr>
          <a:lstStyle/>
          <a:p>
            <a:r>
              <a:rPr lang="fr-FR" dirty="0">
                <a:solidFill>
                  <a:schemeClr val="accent2">
                    <a:lumMod val="75000"/>
                  </a:schemeClr>
                </a:solidFill>
              </a:rPr>
              <a:t>Rives en Seine</a:t>
            </a:r>
          </a:p>
          <a:p>
            <a:r>
              <a:rPr lang="fr-FR" dirty="0">
                <a:solidFill>
                  <a:schemeClr val="accent2">
                    <a:lumMod val="75000"/>
                  </a:schemeClr>
                </a:solidFill>
              </a:rPr>
              <a:t>2021 - 2022 </a:t>
            </a:r>
          </a:p>
        </p:txBody>
      </p:sp>
      <p:cxnSp>
        <p:nvCxnSpPr>
          <p:cNvPr id="8" name="Connecteur droit avec flèche 7">
            <a:extLst>
              <a:ext uri="{FF2B5EF4-FFF2-40B4-BE49-F238E27FC236}">
                <a16:creationId xmlns:a16="http://schemas.microsoft.com/office/drawing/2014/main" id="{E361297F-E7C4-CBFF-BFC1-2EAA2451A86D}"/>
              </a:ext>
            </a:extLst>
          </p:cNvPr>
          <p:cNvCxnSpPr>
            <a:cxnSpLocks/>
          </p:cNvCxnSpPr>
          <p:nvPr/>
        </p:nvCxnSpPr>
        <p:spPr>
          <a:xfrm>
            <a:off x="4837471" y="1216217"/>
            <a:ext cx="737829" cy="148888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300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6DD3CA6E-6740-42D2-973F-F8C346E1929B}"/>
              </a:ext>
            </a:extLst>
          </p:cNvPr>
          <p:cNvSpPr txBox="1"/>
          <p:nvPr/>
        </p:nvSpPr>
        <p:spPr>
          <a:xfrm>
            <a:off x="243396" y="1199003"/>
            <a:ext cx="9419208" cy="3693319"/>
          </a:xfrm>
          <a:prstGeom prst="rect">
            <a:avLst/>
          </a:prstGeom>
          <a:noFill/>
        </p:spPr>
        <p:txBody>
          <a:bodyPr wrap="square">
            <a:spAutoFit/>
          </a:bodyPr>
          <a:lstStyle/>
          <a:p>
            <a:pPr marL="285750" indent="-285750" algn="just">
              <a:buFont typeface="Arial" panose="020B0604020202020204" pitchFamily="34" charset="0"/>
              <a:buChar char="•"/>
            </a:pPr>
            <a:r>
              <a:rPr lang="fr-FR" dirty="0">
                <a:solidFill>
                  <a:srgbClr val="000000"/>
                </a:solidFill>
                <a:ea typeface="Calibri" panose="020F0502020204030204" pitchFamily="34" charset="0"/>
                <a:cs typeface="Times New Roman" panose="02020603050405020304" pitchFamily="18" charset="0"/>
              </a:rPr>
              <a:t>S</a:t>
            </a:r>
            <a:r>
              <a:rPr lang="fr-FR" sz="1800" dirty="0">
                <a:solidFill>
                  <a:srgbClr val="000000"/>
                </a:solidFill>
                <a:effectLst/>
                <a:ea typeface="Calibri" panose="020F0502020204030204" pitchFamily="34" charset="0"/>
                <a:cs typeface="Times New Roman" panose="02020603050405020304" pitchFamily="18" charset="0"/>
              </a:rPr>
              <a:t>ensibiliser les étudiants aux enjeux actuels d’aménagement et réflexions menées dans une commune appartenant au parc naturel régional des Boucles de la Seine Normande, labellisée petite ville de demain et de leur permettre de comprendre le rôle des différents acteurs. </a:t>
            </a:r>
          </a:p>
          <a:p>
            <a:pPr algn="just"/>
            <a:endParaRPr lang="fr-FR" sz="1800" dirty="0">
              <a:solidFill>
                <a:srgbClr val="000000"/>
              </a:solidFill>
              <a:effectLst/>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fr-FR" sz="1800" dirty="0">
                <a:solidFill>
                  <a:srgbClr val="000000"/>
                </a:solidFill>
                <a:effectLst/>
                <a:ea typeface="Calibri" panose="020F0502020204030204" pitchFamily="34" charset="0"/>
                <a:cs typeface="Times New Roman" panose="02020603050405020304" pitchFamily="18" charset="0"/>
              </a:rPr>
              <a:t>Mobiliser des équipes d’étudiants, de disciplines différentes afin de développer une approche pluridisciplinaire et croisée </a:t>
            </a:r>
          </a:p>
          <a:p>
            <a:pPr algn="just"/>
            <a:endParaRPr lang="fr-FR" sz="1800" dirty="0">
              <a:effectLst/>
              <a:ea typeface="MS Mincho" panose="020B0400000000000000" pitchFamily="49" charset="-128"/>
              <a:cs typeface="Times New Roman" panose="02020603050405020304" pitchFamily="18" charset="0"/>
            </a:endParaRPr>
          </a:p>
          <a:p>
            <a:pPr marL="285750" indent="-285750" algn="just">
              <a:buFont typeface="Arial" panose="020B0604020202020204" pitchFamily="34" charset="0"/>
              <a:buChar char="•"/>
            </a:pPr>
            <a:r>
              <a:rPr lang="fr-FR" sz="1800" dirty="0">
                <a:solidFill>
                  <a:srgbClr val="000000"/>
                </a:solidFill>
                <a:effectLst/>
                <a:ea typeface="Calibri" panose="020F0502020204030204" pitchFamily="34" charset="0"/>
                <a:cs typeface="Times New Roman" panose="02020603050405020304" pitchFamily="18" charset="0"/>
              </a:rPr>
              <a:t>Sensibiliser les élus et habitants et développer une réflexion sur différents sites de projets aussi bien sur les formes d’urbanisation, la densité, que sur les espaces publics et communs </a:t>
            </a:r>
          </a:p>
          <a:p>
            <a:pPr algn="just"/>
            <a:endParaRPr lang="fr-FR" dirty="0">
              <a:solidFill>
                <a:srgbClr val="000000"/>
              </a:solidFill>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fr-FR" dirty="0">
                <a:solidFill>
                  <a:srgbClr val="000000"/>
                </a:solidFill>
                <a:cs typeface="Times New Roman" panose="02020603050405020304" pitchFamily="18" charset="0"/>
              </a:rPr>
              <a:t>Face aux projets métropolitains  ‘pionniers’ nécessité de concevoir des  modes d’intervention spécifiques  aux territoires ‘ordinaires’ des  PVD, qui méritent autant  d’attention</a:t>
            </a:r>
          </a:p>
          <a:p>
            <a:pPr algn="just"/>
            <a:endParaRPr lang="fr-FR" sz="1800" dirty="0">
              <a:effectLst/>
              <a:ea typeface="MS Mincho" panose="020B0400000000000000" pitchFamily="49" charset="-128"/>
              <a:cs typeface="Times New Roman" panose="02020603050405020304" pitchFamily="18" charset="0"/>
            </a:endParaRPr>
          </a:p>
        </p:txBody>
      </p:sp>
      <p:sp>
        <p:nvSpPr>
          <p:cNvPr id="6" name="ZoneTexte 5">
            <a:extLst>
              <a:ext uri="{FF2B5EF4-FFF2-40B4-BE49-F238E27FC236}">
                <a16:creationId xmlns:a16="http://schemas.microsoft.com/office/drawing/2014/main" id="{FE0D5517-E9AC-4D7C-8406-AD445F9178BF}"/>
              </a:ext>
            </a:extLst>
          </p:cNvPr>
          <p:cNvSpPr txBox="1"/>
          <p:nvPr/>
        </p:nvSpPr>
        <p:spPr>
          <a:xfrm>
            <a:off x="6001305" y="210176"/>
            <a:ext cx="3524435" cy="523220"/>
          </a:xfrm>
          <a:prstGeom prst="rect">
            <a:avLst/>
          </a:prstGeom>
          <a:noFill/>
        </p:spPr>
        <p:txBody>
          <a:bodyPr wrap="square" rtlCol="0">
            <a:spAutoFit/>
          </a:bodyPr>
          <a:lstStyle/>
          <a:p>
            <a:pPr algn="r"/>
            <a:r>
              <a:rPr lang="fr-FR" sz="2800">
                <a:solidFill>
                  <a:schemeClr val="accent2">
                    <a:lumMod val="50000"/>
                  </a:schemeClr>
                </a:solidFill>
              </a:rPr>
              <a:t>LES OBJECTIFS</a:t>
            </a:r>
            <a:endParaRPr lang="fr-FR" sz="2800" dirty="0">
              <a:solidFill>
                <a:schemeClr val="accent2">
                  <a:lumMod val="50000"/>
                </a:schemeClr>
              </a:solidFill>
            </a:endParaRPr>
          </a:p>
        </p:txBody>
      </p:sp>
    </p:spTree>
    <p:extLst>
      <p:ext uri="{BB962C8B-B14F-4D97-AF65-F5344CB8AC3E}">
        <p14:creationId xmlns:p14="http://schemas.microsoft.com/office/powerpoint/2010/main" val="445851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B52DB5C3-1F84-444E-A59E-F5D4286FA633}"/>
              </a:ext>
            </a:extLst>
          </p:cNvPr>
          <p:cNvSpPr txBox="1"/>
          <p:nvPr/>
        </p:nvSpPr>
        <p:spPr>
          <a:xfrm>
            <a:off x="2980945" y="210176"/>
            <a:ext cx="6544796" cy="954107"/>
          </a:xfrm>
          <a:prstGeom prst="rect">
            <a:avLst/>
          </a:prstGeom>
          <a:noFill/>
        </p:spPr>
        <p:txBody>
          <a:bodyPr wrap="square" rtlCol="0">
            <a:spAutoFit/>
          </a:bodyPr>
          <a:lstStyle/>
          <a:p>
            <a:pPr algn="r"/>
            <a:r>
              <a:rPr lang="fr-FR" sz="2800" dirty="0">
                <a:solidFill>
                  <a:schemeClr val="accent2">
                    <a:lumMod val="50000"/>
                  </a:schemeClr>
                </a:solidFill>
              </a:rPr>
              <a:t>MÉTHODE PÉDAGOGIQUE :  ENTRE IN-SITU ET EX-SITU</a:t>
            </a:r>
          </a:p>
        </p:txBody>
      </p:sp>
      <p:sp>
        <p:nvSpPr>
          <p:cNvPr id="7" name="ZoneTexte 6">
            <a:extLst>
              <a:ext uri="{FF2B5EF4-FFF2-40B4-BE49-F238E27FC236}">
                <a16:creationId xmlns:a16="http://schemas.microsoft.com/office/drawing/2014/main" id="{FF904423-7D10-4E2A-B5B0-50F5959FD216}"/>
              </a:ext>
            </a:extLst>
          </p:cNvPr>
          <p:cNvSpPr txBox="1"/>
          <p:nvPr/>
        </p:nvSpPr>
        <p:spPr>
          <a:xfrm>
            <a:off x="479394" y="911654"/>
            <a:ext cx="9426606" cy="5078313"/>
          </a:xfrm>
          <a:prstGeom prst="rect">
            <a:avLst/>
          </a:prstGeom>
          <a:noFill/>
        </p:spPr>
        <p:txBody>
          <a:bodyPr wrap="square">
            <a:spAutoFit/>
          </a:bodyPr>
          <a:lstStyle/>
          <a:p>
            <a:r>
              <a:rPr lang="fr-FR" dirty="0">
                <a:solidFill>
                  <a:srgbClr val="000000"/>
                </a:solidFill>
                <a:latin typeface="Calibri" panose="020F0502020204030204" pitchFamily="34" charset="0"/>
              </a:rPr>
              <a:t>Avant l’atelier</a:t>
            </a:r>
          </a:p>
          <a:p>
            <a:pPr marL="285750" indent="-285750">
              <a:buFont typeface="Arial" panose="020B0604020202020204" pitchFamily="34" charset="0"/>
              <a:buChar char="•"/>
            </a:pPr>
            <a:r>
              <a:rPr lang="fr-FR" dirty="0">
                <a:solidFill>
                  <a:srgbClr val="000000"/>
                </a:solidFill>
                <a:latin typeface="Calibri" panose="020F0502020204030204" pitchFamily="34" charset="0"/>
              </a:rPr>
              <a:t>Une approche transversale et interdisciplinaire pour l’analyse de la ville avant l’atelier</a:t>
            </a:r>
          </a:p>
          <a:p>
            <a:pPr marL="285750" indent="-285750">
              <a:buFont typeface="Arial" panose="020B0604020202020204" pitchFamily="34" charset="0"/>
              <a:buChar char="•"/>
            </a:pPr>
            <a:r>
              <a:rPr lang="fr-FR" dirty="0">
                <a:solidFill>
                  <a:srgbClr val="000000"/>
                </a:solidFill>
                <a:latin typeface="Calibri" panose="020F0502020204030204" pitchFamily="34" charset="0"/>
              </a:rPr>
              <a:t>Analyse spatiale et documentaire  préalable à l’immersion</a:t>
            </a:r>
          </a:p>
          <a:p>
            <a:endParaRPr lang="fr-FR" sz="1800" b="0" i="0" u="none" strike="noStrike" dirty="0">
              <a:solidFill>
                <a:srgbClr val="000000"/>
              </a:solidFill>
              <a:effectLst/>
              <a:latin typeface="Calibri" panose="020F0502020204030204" pitchFamily="34" charset="0"/>
            </a:endParaRPr>
          </a:p>
          <a:p>
            <a:r>
              <a:rPr lang="fr-FR" dirty="0">
                <a:solidFill>
                  <a:srgbClr val="000000"/>
                </a:solidFill>
                <a:latin typeface="Calibri" panose="020F0502020204030204" pitchFamily="34" charset="0"/>
              </a:rPr>
              <a:t>1 journée de visite et de rencontre.  </a:t>
            </a:r>
            <a:endParaRPr lang="fr-FR" sz="1800" b="0" i="0" u="none" strike="noStrike" dirty="0">
              <a:solidFill>
                <a:srgbClr val="000000"/>
              </a:solidFill>
              <a:effectLst/>
              <a:latin typeface="Calibri" panose="020F0502020204030204" pitchFamily="34" charset="0"/>
            </a:endParaRPr>
          </a:p>
          <a:p>
            <a:endParaRPr lang="fr-FR" dirty="0">
              <a:solidFill>
                <a:srgbClr val="000000"/>
              </a:solidFill>
              <a:latin typeface="Calibri" panose="020F0502020204030204" pitchFamily="34" charset="0"/>
            </a:endParaRPr>
          </a:p>
          <a:p>
            <a:r>
              <a:rPr lang="fr-FR" dirty="0">
                <a:solidFill>
                  <a:srgbClr val="000000"/>
                </a:solidFill>
                <a:latin typeface="Calibri" panose="020F0502020204030204" pitchFamily="34" charset="0"/>
              </a:rPr>
              <a:t>Sur les 5 jours d’immersion:</a:t>
            </a:r>
          </a:p>
          <a:p>
            <a:r>
              <a:rPr lang="fr-FR" dirty="0">
                <a:solidFill>
                  <a:srgbClr val="000000"/>
                </a:solidFill>
                <a:latin typeface="Calibri" panose="020F0502020204030204" pitchFamily="34" charset="0"/>
              </a:rPr>
              <a:t> Axes de réflexion par groupe sur 2 jours (préparer les groupes en amont) sur un site de projet</a:t>
            </a:r>
          </a:p>
          <a:p>
            <a:pPr marL="285750" indent="-285750">
              <a:buFont typeface="Arial" panose="020B0604020202020204" pitchFamily="34" charset="0"/>
              <a:buChar char="•"/>
            </a:pPr>
            <a:r>
              <a:rPr lang="fr-FR" dirty="0">
                <a:solidFill>
                  <a:srgbClr val="000000"/>
                </a:solidFill>
                <a:latin typeface="Calibri" panose="020F0502020204030204" pitchFamily="34" charset="0"/>
              </a:rPr>
              <a:t>Exploration libre sans commande  </a:t>
            </a:r>
          </a:p>
          <a:p>
            <a:pPr marL="285750" indent="-285750">
              <a:buFont typeface="Arial" panose="020B0604020202020204" pitchFamily="34" charset="0"/>
              <a:buChar char="•"/>
            </a:pPr>
            <a:r>
              <a:rPr lang="fr-FR" dirty="0">
                <a:solidFill>
                  <a:srgbClr val="000000"/>
                </a:solidFill>
                <a:latin typeface="Calibri" panose="020F0502020204030204" pitchFamily="34" charset="0"/>
              </a:rPr>
              <a:t>Diagnostic collaboratif in situ </a:t>
            </a:r>
          </a:p>
          <a:p>
            <a:pPr marL="285750" indent="-285750">
              <a:buFont typeface="Arial" panose="020B0604020202020204" pitchFamily="34" charset="0"/>
              <a:buChar char="•"/>
            </a:pPr>
            <a:r>
              <a:rPr lang="fr-FR" dirty="0">
                <a:solidFill>
                  <a:srgbClr val="000000"/>
                </a:solidFill>
                <a:latin typeface="Calibri" panose="020F0502020204030204" pitchFamily="34" charset="0"/>
              </a:rPr>
              <a:t>Rencontres d’experts </a:t>
            </a:r>
          </a:p>
          <a:p>
            <a:pPr marL="285750" indent="-285750" algn="just" rtl="0" fontAlgn="base">
              <a:spcBef>
                <a:spcPts val="0"/>
              </a:spcBef>
              <a:spcAft>
                <a:spcPts val="0"/>
              </a:spcAft>
              <a:buFont typeface="Arial" panose="020B0604020202020204" pitchFamily="34" charset="0"/>
              <a:buChar char="•"/>
            </a:pPr>
            <a:r>
              <a:rPr lang="fr-FR" sz="1800" b="0" i="0" u="none" strike="noStrike" dirty="0">
                <a:solidFill>
                  <a:srgbClr val="000000"/>
                </a:solidFill>
                <a:effectLst/>
                <a:latin typeface="Calibri" panose="020F0502020204030204" pitchFamily="34" charset="0"/>
              </a:rPr>
              <a:t>Un workshop avec des techniciens + élus sur ½ journée </a:t>
            </a:r>
          </a:p>
          <a:p>
            <a:pPr marL="285750" indent="-285750" algn="just" rtl="0" fontAlgn="base">
              <a:spcBef>
                <a:spcPts val="0"/>
              </a:spcBef>
              <a:spcAft>
                <a:spcPts val="0"/>
              </a:spcAft>
              <a:buFont typeface="Arial" panose="020B0604020202020204" pitchFamily="34" charset="0"/>
              <a:buChar char="•"/>
            </a:pPr>
            <a:r>
              <a:rPr lang="fr-FR" sz="1800" b="0" i="0" u="none" strike="noStrike" dirty="0">
                <a:solidFill>
                  <a:srgbClr val="000000"/>
                </a:solidFill>
                <a:effectLst/>
                <a:latin typeface="Calibri" panose="020F0502020204030204" pitchFamily="34" charset="0"/>
              </a:rPr>
              <a:t>Premières ébauches de projets - à partager / dialoguer  avec le groupe avant fin de l’atelier. </a:t>
            </a:r>
          </a:p>
          <a:p>
            <a:pPr algn="just" rtl="0" fontAlgn="base">
              <a:spcBef>
                <a:spcPts val="0"/>
              </a:spcBef>
              <a:spcAft>
                <a:spcPts val="0"/>
              </a:spcAft>
            </a:pPr>
            <a:r>
              <a:rPr lang="fr-FR" dirty="0">
                <a:solidFill>
                  <a:srgbClr val="000000"/>
                </a:solidFill>
                <a:latin typeface="Calibri" panose="020F0502020204030204" pitchFamily="34" charset="0"/>
              </a:rPr>
              <a:t>(q</a:t>
            </a:r>
            <a:r>
              <a:rPr lang="fr-FR" sz="1800" b="0" i="0" u="none" strike="noStrike" dirty="0">
                <a:solidFill>
                  <a:srgbClr val="000000"/>
                </a:solidFill>
                <a:effectLst/>
                <a:latin typeface="Calibri" panose="020F0502020204030204" pitchFamily="34" charset="0"/>
              </a:rPr>
              <a:t>ui pourront ensuite être affinés par les étudiants architectes) </a:t>
            </a:r>
          </a:p>
          <a:p>
            <a:pPr algn="just" rtl="0" fontAlgn="base">
              <a:spcBef>
                <a:spcPts val="0"/>
              </a:spcBef>
              <a:spcAft>
                <a:spcPts val="0"/>
              </a:spcAft>
            </a:pPr>
            <a:endParaRPr lang="fr-FR" dirty="0">
              <a:solidFill>
                <a:srgbClr val="000000"/>
              </a:solidFill>
              <a:latin typeface="Calibri" panose="020F0502020204030204" pitchFamily="34" charset="0"/>
            </a:endParaRPr>
          </a:p>
          <a:p>
            <a:pPr algn="just" rtl="0" fontAlgn="base">
              <a:spcBef>
                <a:spcPts val="0"/>
              </a:spcBef>
              <a:spcAft>
                <a:spcPts val="0"/>
              </a:spcAft>
            </a:pPr>
            <a:r>
              <a:rPr lang="fr-FR" sz="1800" b="0" i="0" u="none" strike="noStrike" dirty="0">
                <a:solidFill>
                  <a:srgbClr val="000000"/>
                </a:solidFill>
                <a:effectLst/>
                <a:latin typeface="Calibri" panose="020F0502020204030204" pitchFamily="34" charset="0"/>
              </a:rPr>
              <a:t>Après l’atelier</a:t>
            </a:r>
          </a:p>
          <a:p>
            <a:pPr algn="just" rtl="0" fontAlgn="base">
              <a:spcBef>
                <a:spcPts val="0"/>
              </a:spcBef>
              <a:spcAft>
                <a:spcPts val="0"/>
              </a:spcAft>
            </a:pPr>
            <a:r>
              <a:rPr lang="fr-FR" dirty="0">
                <a:solidFill>
                  <a:srgbClr val="000000"/>
                </a:solidFill>
                <a:latin typeface="Calibri" panose="020F0502020204030204" pitchFamily="34" charset="0"/>
              </a:rPr>
              <a:t>Une meilleure compréhension des apports théoriques suite à l’immersion dans le réel </a:t>
            </a:r>
            <a:endParaRPr lang="fr-FR" sz="1800" b="0" i="0" u="none" strike="noStrike" dirty="0">
              <a:solidFill>
                <a:srgbClr val="000000"/>
              </a:solidFill>
              <a:effectLst/>
              <a:latin typeface="Calibri" panose="020F0502020204030204" pitchFamily="34" charset="0"/>
            </a:endParaRPr>
          </a:p>
          <a:p>
            <a:endParaRPr lang="fr-FR" dirty="0"/>
          </a:p>
        </p:txBody>
      </p:sp>
    </p:spTree>
    <p:extLst>
      <p:ext uri="{BB962C8B-B14F-4D97-AF65-F5344CB8AC3E}">
        <p14:creationId xmlns:p14="http://schemas.microsoft.com/office/powerpoint/2010/main" val="2151929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18"/>
          <p:cNvSpPr txBox="1">
            <a:spLocks noGrp="1"/>
          </p:cNvSpPr>
          <p:nvPr>
            <p:ph type="sldNum" sz="quarter" idx="7"/>
          </p:nvPr>
        </p:nvSpPr>
        <p:spPr>
          <a:xfrm>
            <a:off x="6872756" y="7587908"/>
            <a:ext cx="2189550" cy="246290"/>
          </a:xfrm>
          <a:prstGeom prst="rect">
            <a:avLst/>
          </a:prstGeom>
        </p:spPr>
        <p:txBody>
          <a:bodyPr vert="horz" wrap="square" lIns="0" tIns="49280" rIns="0" bIns="0" rtlCol="0" anchor="ctr">
            <a:spAutoFit/>
          </a:bodyPr>
          <a:lstStyle/>
          <a:p>
            <a:pPr marL="12476">
              <a:spcBef>
                <a:spcPts val="388"/>
              </a:spcBef>
            </a:pPr>
            <a:r>
              <a:rPr spc="74" dirty="0"/>
              <a:t>|2|</a:t>
            </a:r>
          </a:p>
        </p:txBody>
      </p:sp>
      <p:sp>
        <p:nvSpPr>
          <p:cNvPr id="19" name="object 19"/>
          <p:cNvSpPr txBox="1">
            <a:spLocks noGrp="1"/>
          </p:cNvSpPr>
          <p:nvPr>
            <p:ph type="ftr" sz="quarter" idx="5"/>
          </p:nvPr>
        </p:nvSpPr>
        <p:spPr>
          <a:xfrm>
            <a:off x="3223505" y="7415328"/>
            <a:ext cx="3284326" cy="591452"/>
          </a:xfrm>
          <a:prstGeom prst="rect">
            <a:avLst/>
          </a:prstGeom>
        </p:spPr>
        <p:txBody>
          <a:bodyPr vert="horz" wrap="square" lIns="0" tIns="24328" rIns="0" bIns="0" rtlCol="0" anchor="ctr">
            <a:spAutoFit/>
          </a:bodyPr>
          <a:lstStyle/>
          <a:p>
            <a:pPr marL="12476">
              <a:spcBef>
                <a:spcPts val="192"/>
              </a:spcBef>
            </a:pPr>
            <a:r>
              <a:rPr sz="1277" spc="-93" dirty="0"/>
              <a:t>Colloque</a:t>
            </a:r>
            <a:r>
              <a:rPr sz="1277" spc="-98" dirty="0"/>
              <a:t> </a:t>
            </a:r>
            <a:r>
              <a:rPr sz="1277" spc="-157" dirty="0"/>
              <a:t>In</a:t>
            </a:r>
            <a:r>
              <a:rPr sz="1277" spc="-93" dirty="0"/>
              <a:t> </a:t>
            </a:r>
            <a:r>
              <a:rPr sz="1277" spc="-98" dirty="0"/>
              <a:t>Situ,</a:t>
            </a:r>
            <a:r>
              <a:rPr sz="1277" spc="-93" dirty="0"/>
              <a:t> </a:t>
            </a:r>
            <a:r>
              <a:rPr sz="1277" spc="-103" dirty="0"/>
              <a:t>avec</a:t>
            </a:r>
            <a:r>
              <a:rPr sz="1277" spc="-93" dirty="0"/>
              <a:t> </a:t>
            </a:r>
            <a:r>
              <a:rPr sz="1277" spc="-128" dirty="0"/>
              <a:t>et</a:t>
            </a:r>
            <a:r>
              <a:rPr sz="1277" spc="-93" dirty="0"/>
              <a:t> </a:t>
            </a:r>
            <a:r>
              <a:rPr sz="1277" spc="-112" dirty="0"/>
              <a:t>par</a:t>
            </a:r>
            <a:r>
              <a:rPr sz="1277" spc="-98" dirty="0"/>
              <a:t> l’expérience </a:t>
            </a:r>
            <a:r>
              <a:rPr sz="1326" spc="-123" dirty="0"/>
              <a:t>_</a:t>
            </a:r>
            <a:r>
              <a:rPr sz="1326" spc="-103" dirty="0"/>
              <a:t> </a:t>
            </a:r>
            <a:r>
              <a:rPr spc="-79" dirty="0"/>
              <a:t>Pédagogies</a:t>
            </a:r>
            <a:r>
              <a:rPr spc="-88" dirty="0"/>
              <a:t> </a:t>
            </a:r>
            <a:r>
              <a:rPr spc="-84" dirty="0"/>
              <a:t>Hors</a:t>
            </a:r>
            <a:r>
              <a:rPr spc="-88" dirty="0"/>
              <a:t> </a:t>
            </a:r>
            <a:r>
              <a:rPr spc="-59" dirty="0"/>
              <a:t>les</a:t>
            </a:r>
            <a:r>
              <a:rPr spc="-79" dirty="0"/>
              <a:t> </a:t>
            </a:r>
            <a:r>
              <a:rPr spc="-88" dirty="0"/>
              <a:t>Murs</a:t>
            </a:r>
            <a:r>
              <a:rPr spc="-79" dirty="0"/>
              <a:t> </a:t>
            </a:r>
            <a:r>
              <a:rPr spc="-84" dirty="0"/>
              <a:t>dans</a:t>
            </a:r>
            <a:r>
              <a:rPr spc="-79" dirty="0"/>
              <a:t> </a:t>
            </a:r>
            <a:r>
              <a:rPr spc="-54" dirty="0"/>
              <a:t>les</a:t>
            </a:r>
            <a:r>
              <a:rPr spc="-79" dirty="0"/>
              <a:t> </a:t>
            </a:r>
            <a:r>
              <a:rPr spc="-69" dirty="0"/>
              <a:t>écoles</a:t>
            </a:r>
            <a:r>
              <a:rPr spc="-79" dirty="0"/>
              <a:t> </a:t>
            </a:r>
            <a:r>
              <a:rPr spc="-88" dirty="0"/>
              <a:t>d’architecture,</a:t>
            </a:r>
            <a:r>
              <a:rPr spc="-84" dirty="0"/>
              <a:t> </a:t>
            </a:r>
            <a:r>
              <a:rPr spc="-93" dirty="0"/>
              <a:t>d’urbanisme,</a:t>
            </a:r>
            <a:r>
              <a:rPr spc="-79" dirty="0"/>
              <a:t> </a:t>
            </a:r>
            <a:r>
              <a:rPr spc="-93" dirty="0"/>
              <a:t>de</a:t>
            </a:r>
            <a:r>
              <a:rPr spc="-79" dirty="0"/>
              <a:t> </a:t>
            </a:r>
            <a:r>
              <a:rPr spc="-88" dirty="0"/>
              <a:t>paysage</a:t>
            </a:r>
            <a:r>
              <a:rPr spc="-59" dirty="0"/>
              <a:t> </a:t>
            </a:r>
            <a:r>
              <a:rPr sz="1277" spc="-118" dirty="0"/>
              <a:t>_</a:t>
            </a:r>
            <a:r>
              <a:rPr sz="1277" spc="-93" dirty="0"/>
              <a:t> </a:t>
            </a:r>
            <a:r>
              <a:rPr sz="1277" spc="-59" dirty="0"/>
              <a:t>ENSA</a:t>
            </a:r>
            <a:r>
              <a:rPr sz="1277" spc="-98" dirty="0"/>
              <a:t> </a:t>
            </a:r>
            <a:r>
              <a:rPr sz="1277" spc="-103" dirty="0"/>
              <a:t>Grenoble,</a:t>
            </a:r>
            <a:r>
              <a:rPr sz="1277" spc="-88" dirty="0"/>
              <a:t> </a:t>
            </a:r>
            <a:r>
              <a:rPr sz="1277" spc="-112" dirty="0"/>
              <a:t>1er</a:t>
            </a:r>
            <a:r>
              <a:rPr sz="1277" spc="-103" dirty="0"/>
              <a:t> déc.</a:t>
            </a:r>
            <a:r>
              <a:rPr sz="1277" spc="-88" dirty="0"/>
              <a:t> </a:t>
            </a:r>
            <a:r>
              <a:rPr sz="1277" spc="-123" dirty="0"/>
              <a:t>2022</a:t>
            </a:r>
            <a:endParaRPr sz="1277"/>
          </a:p>
        </p:txBody>
      </p:sp>
      <p:sp>
        <p:nvSpPr>
          <p:cNvPr id="21" name="ZoneTexte 20">
            <a:extLst>
              <a:ext uri="{FF2B5EF4-FFF2-40B4-BE49-F238E27FC236}">
                <a16:creationId xmlns:a16="http://schemas.microsoft.com/office/drawing/2014/main" id="{CAB5736A-E22D-EB4F-4BEC-A0238A3BB569}"/>
              </a:ext>
            </a:extLst>
          </p:cNvPr>
          <p:cNvSpPr txBox="1"/>
          <p:nvPr/>
        </p:nvSpPr>
        <p:spPr>
          <a:xfrm>
            <a:off x="4669078" y="208563"/>
            <a:ext cx="4953740" cy="369332"/>
          </a:xfrm>
          <a:prstGeom prst="rect">
            <a:avLst/>
          </a:prstGeom>
          <a:noFill/>
        </p:spPr>
        <p:txBody>
          <a:bodyPr wrap="square">
            <a:spAutoFit/>
          </a:bodyPr>
          <a:lstStyle/>
          <a:p>
            <a:pPr algn="r"/>
            <a:r>
              <a:rPr lang="fr-FR" sz="1800" dirty="0">
                <a:solidFill>
                  <a:schemeClr val="accent2">
                    <a:lumMod val="50000"/>
                  </a:schemeClr>
                </a:solidFill>
              </a:rPr>
              <a:t>LA METHODE DEVELOPPEE PAR LES PROFESSEURS</a:t>
            </a:r>
          </a:p>
        </p:txBody>
      </p:sp>
      <p:sp>
        <p:nvSpPr>
          <p:cNvPr id="3" name="ZoneTexte 2">
            <a:extLst>
              <a:ext uri="{FF2B5EF4-FFF2-40B4-BE49-F238E27FC236}">
                <a16:creationId xmlns:a16="http://schemas.microsoft.com/office/drawing/2014/main" id="{19C708F3-CC98-46CD-D216-E49543911597}"/>
              </a:ext>
            </a:extLst>
          </p:cNvPr>
          <p:cNvSpPr txBox="1"/>
          <p:nvPr/>
        </p:nvSpPr>
        <p:spPr>
          <a:xfrm>
            <a:off x="586296" y="1063463"/>
            <a:ext cx="8733408" cy="607602"/>
          </a:xfrm>
          <a:prstGeom prst="rect">
            <a:avLst/>
          </a:prstGeom>
          <a:noFill/>
        </p:spPr>
        <p:txBody>
          <a:bodyPr wrap="square">
            <a:spAutoFit/>
          </a:bodyPr>
          <a:lstStyle/>
          <a:p>
            <a:pPr marL="12700" marR="5080">
              <a:lnSpc>
                <a:spcPct val="93400"/>
              </a:lnSpc>
            </a:pPr>
            <a:r>
              <a:rPr lang="fr-FR" sz="1800" dirty="0">
                <a:latin typeface="Arial MT"/>
                <a:cs typeface="Arial MT"/>
              </a:rPr>
              <a:t>Une</a:t>
            </a:r>
            <a:r>
              <a:rPr lang="fr-FR" sz="1800" spc="-30" dirty="0">
                <a:latin typeface="Arial MT"/>
                <a:cs typeface="Arial MT"/>
              </a:rPr>
              <a:t> </a:t>
            </a:r>
            <a:r>
              <a:rPr lang="fr-FR" sz="1800" dirty="0">
                <a:latin typeface="Arial MT"/>
                <a:cs typeface="Arial MT"/>
              </a:rPr>
              <a:t>analyse</a:t>
            </a:r>
            <a:r>
              <a:rPr lang="fr-FR" sz="1800" spc="-15" dirty="0">
                <a:latin typeface="Arial MT"/>
                <a:cs typeface="Arial MT"/>
              </a:rPr>
              <a:t> </a:t>
            </a:r>
            <a:r>
              <a:rPr lang="fr-FR" sz="1800" dirty="0">
                <a:latin typeface="Arial MT"/>
                <a:cs typeface="Arial MT"/>
              </a:rPr>
              <a:t>croisée</a:t>
            </a:r>
            <a:r>
              <a:rPr lang="fr-FR" sz="1800" spc="-20" dirty="0">
                <a:latin typeface="Arial MT"/>
                <a:cs typeface="Arial MT"/>
              </a:rPr>
              <a:t> </a:t>
            </a:r>
            <a:r>
              <a:rPr lang="fr-FR" sz="1800" dirty="0">
                <a:latin typeface="Arial MT"/>
                <a:cs typeface="Arial MT"/>
              </a:rPr>
              <a:t>des</a:t>
            </a:r>
            <a:r>
              <a:rPr lang="fr-FR" sz="1800" spc="-25" dirty="0">
                <a:latin typeface="Arial MT"/>
                <a:cs typeface="Arial MT"/>
              </a:rPr>
              <a:t> </a:t>
            </a:r>
            <a:r>
              <a:rPr lang="fr-FR" sz="1800" dirty="0">
                <a:latin typeface="Arial MT"/>
                <a:cs typeface="Arial MT"/>
              </a:rPr>
              <a:t>enjeux </a:t>
            </a:r>
            <a:r>
              <a:rPr lang="fr-FR" sz="1800" spc="-320" dirty="0">
                <a:latin typeface="Arial MT"/>
                <a:cs typeface="Arial MT"/>
              </a:rPr>
              <a:t> </a:t>
            </a:r>
            <a:r>
              <a:rPr lang="fr-FR" sz="1800" dirty="0">
                <a:latin typeface="Arial MT"/>
                <a:cs typeface="Arial MT"/>
              </a:rPr>
              <a:t>urbains, environnementaux et </a:t>
            </a:r>
            <a:r>
              <a:rPr lang="fr-FR" sz="1800" spc="5" dirty="0">
                <a:latin typeface="Arial MT"/>
                <a:cs typeface="Arial MT"/>
              </a:rPr>
              <a:t> </a:t>
            </a:r>
            <a:r>
              <a:rPr lang="fr-FR" sz="1800" dirty="0">
                <a:latin typeface="Arial MT"/>
                <a:cs typeface="Arial MT"/>
              </a:rPr>
              <a:t>sociétaux</a:t>
            </a:r>
            <a:r>
              <a:rPr lang="fr-FR" sz="1800" spc="-20" dirty="0">
                <a:latin typeface="Arial MT"/>
                <a:cs typeface="Arial MT"/>
              </a:rPr>
              <a:t> </a:t>
            </a:r>
            <a:r>
              <a:rPr lang="fr-FR" sz="1800" dirty="0">
                <a:latin typeface="Arial MT"/>
                <a:cs typeface="Arial MT"/>
              </a:rPr>
              <a:t>pour</a:t>
            </a:r>
            <a:r>
              <a:rPr lang="fr-FR" sz="1800" spc="-20" dirty="0">
                <a:latin typeface="Arial MT"/>
                <a:cs typeface="Arial MT"/>
              </a:rPr>
              <a:t> </a:t>
            </a:r>
            <a:r>
              <a:rPr lang="fr-FR" sz="1800" dirty="0">
                <a:latin typeface="Arial MT"/>
                <a:cs typeface="Arial MT"/>
              </a:rPr>
              <a:t>nourrir</a:t>
            </a:r>
            <a:r>
              <a:rPr lang="fr-FR" sz="1800" spc="-15" dirty="0">
                <a:latin typeface="Arial MT"/>
                <a:cs typeface="Arial MT"/>
              </a:rPr>
              <a:t> </a:t>
            </a:r>
            <a:r>
              <a:rPr lang="fr-FR" sz="1800" spc="-5" dirty="0">
                <a:latin typeface="Arial MT"/>
                <a:cs typeface="Arial MT"/>
              </a:rPr>
              <a:t>le</a:t>
            </a:r>
            <a:r>
              <a:rPr lang="fr-FR" sz="1800" spc="-10" dirty="0">
                <a:latin typeface="Arial MT"/>
                <a:cs typeface="Arial MT"/>
              </a:rPr>
              <a:t> </a:t>
            </a:r>
            <a:r>
              <a:rPr lang="fr-FR" sz="1800" dirty="0">
                <a:latin typeface="Arial MT"/>
                <a:cs typeface="Arial MT"/>
              </a:rPr>
              <a:t>projet</a:t>
            </a:r>
          </a:p>
        </p:txBody>
      </p:sp>
      <p:sp>
        <p:nvSpPr>
          <p:cNvPr id="17" name="ZoneTexte 16">
            <a:extLst>
              <a:ext uri="{FF2B5EF4-FFF2-40B4-BE49-F238E27FC236}">
                <a16:creationId xmlns:a16="http://schemas.microsoft.com/office/drawing/2014/main" id="{6DEBA6EC-BCB8-45AA-1C3A-EAE66285EDB6}"/>
              </a:ext>
            </a:extLst>
          </p:cNvPr>
          <p:cNvSpPr txBox="1"/>
          <p:nvPr/>
        </p:nvSpPr>
        <p:spPr>
          <a:xfrm>
            <a:off x="5136642" y="2585251"/>
            <a:ext cx="4486176" cy="607602"/>
          </a:xfrm>
          <a:prstGeom prst="rect">
            <a:avLst/>
          </a:prstGeom>
          <a:noFill/>
        </p:spPr>
        <p:txBody>
          <a:bodyPr wrap="square">
            <a:spAutoFit/>
          </a:bodyPr>
          <a:lstStyle/>
          <a:p>
            <a:pPr marL="12700" marR="103505">
              <a:lnSpc>
                <a:spcPct val="93400"/>
              </a:lnSpc>
              <a:spcBef>
                <a:spcPts val="195"/>
              </a:spcBef>
            </a:pPr>
            <a:r>
              <a:rPr lang="fr-FR" spc="-5" dirty="0">
                <a:latin typeface="Arial MT"/>
              </a:rPr>
              <a:t>QU’EST-CE QUE L’EAU  RÉVÈLE DES TERRITOIRES ?</a:t>
            </a:r>
          </a:p>
        </p:txBody>
      </p:sp>
      <p:sp>
        <p:nvSpPr>
          <p:cNvPr id="24" name="ZoneTexte 23">
            <a:extLst>
              <a:ext uri="{FF2B5EF4-FFF2-40B4-BE49-F238E27FC236}">
                <a16:creationId xmlns:a16="http://schemas.microsoft.com/office/drawing/2014/main" id="{1FD50D38-C167-2964-87E0-BD725EA1D7AC}"/>
              </a:ext>
            </a:extLst>
          </p:cNvPr>
          <p:cNvSpPr txBox="1"/>
          <p:nvPr/>
        </p:nvSpPr>
        <p:spPr>
          <a:xfrm>
            <a:off x="5136642" y="1977649"/>
            <a:ext cx="5042916" cy="607602"/>
          </a:xfrm>
          <a:prstGeom prst="rect">
            <a:avLst/>
          </a:prstGeom>
          <a:noFill/>
        </p:spPr>
        <p:txBody>
          <a:bodyPr wrap="square">
            <a:spAutoFit/>
          </a:bodyPr>
          <a:lstStyle/>
          <a:p>
            <a:pPr marL="12700" marR="103505">
              <a:lnSpc>
                <a:spcPct val="93400"/>
              </a:lnSpc>
              <a:spcBef>
                <a:spcPts val="195"/>
              </a:spcBef>
            </a:pPr>
            <a:r>
              <a:rPr lang="fr-FR" sz="1800" spc="-5" dirty="0">
                <a:latin typeface="Arial MT"/>
                <a:cs typeface="Arial MT"/>
              </a:rPr>
              <a:t>CADRE THÉORIQUE: </a:t>
            </a:r>
            <a:r>
              <a:rPr lang="fr-FR" sz="1800" dirty="0">
                <a:latin typeface="Arial MT"/>
                <a:cs typeface="Arial MT"/>
              </a:rPr>
              <a:t>LE </a:t>
            </a:r>
            <a:r>
              <a:rPr lang="fr-FR" sz="1800" spc="5" dirty="0">
                <a:latin typeface="Arial MT"/>
                <a:cs typeface="Arial MT"/>
              </a:rPr>
              <a:t> </a:t>
            </a:r>
            <a:r>
              <a:rPr lang="fr-FR" sz="1800" spc="-5" dirty="0">
                <a:latin typeface="Arial MT"/>
                <a:cs typeface="Arial MT"/>
              </a:rPr>
              <a:t>PROJET</a:t>
            </a:r>
            <a:r>
              <a:rPr lang="fr-FR" sz="1800" spc="-45" dirty="0">
                <a:latin typeface="Arial MT"/>
                <a:cs typeface="Arial MT"/>
              </a:rPr>
              <a:t> </a:t>
            </a:r>
            <a:r>
              <a:rPr lang="fr-FR" sz="1800" spc="-5" dirty="0">
                <a:latin typeface="Arial MT"/>
                <a:cs typeface="Arial MT"/>
              </a:rPr>
              <a:t>RÉSILIENT</a:t>
            </a:r>
            <a:r>
              <a:rPr lang="fr-FR" sz="1800" spc="-45" dirty="0">
                <a:latin typeface="Arial MT"/>
                <a:cs typeface="Arial MT"/>
              </a:rPr>
              <a:t> </a:t>
            </a:r>
            <a:r>
              <a:rPr lang="fr-FR" sz="1800" spc="-5" dirty="0">
                <a:latin typeface="Arial MT"/>
                <a:cs typeface="Arial MT"/>
              </a:rPr>
              <a:t>COMME </a:t>
            </a:r>
            <a:r>
              <a:rPr lang="fr-FR" sz="1800" spc="-320" dirty="0">
                <a:latin typeface="Arial MT"/>
                <a:cs typeface="Arial MT"/>
              </a:rPr>
              <a:t> </a:t>
            </a:r>
            <a:r>
              <a:rPr lang="fr-FR" sz="1800" spc="-5" dirty="0">
                <a:latin typeface="Arial MT"/>
                <a:cs typeface="Arial MT"/>
              </a:rPr>
              <a:t>QUESTION</a:t>
            </a:r>
            <a:endParaRPr lang="fr-FR" sz="1800" dirty="0">
              <a:latin typeface="Arial MT"/>
              <a:cs typeface="Arial MT"/>
            </a:endParaRPr>
          </a:p>
        </p:txBody>
      </p:sp>
      <p:pic>
        <p:nvPicPr>
          <p:cNvPr id="25" name="object 9">
            <a:extLst>
              <a:ext uri="{FF2B5EF4-FFF2-40B4-BE49-F238E27FC236}">
                <a16:creationId xmlns:a16="http://schemas.microsoft.com/office/drawing/2014/main" id="{ED36FDF4-0956-909A-1221-F5725C7D38DF}"/>
              </a:ext>
            </a:extLst>
          </p:cNvPr>
          <p:cNvPicPr/>
          <p:nvPr/>
        </p:nvPicPr>
        <p:blipFill>
          <a:blip r:embed="rId2" cstate="print"/>
          <a:stretch>
            <a:fillRect/>
          </a:stretch>
        </p:blipFill>
        <p:spPr>
          <a:xfrm>
            <a:off x="586296" y="2010896"/>
            <a:ext cx="3323018" cy="1901656"/>
          </a:xfrm>
          <a:prstGeom prst="rect">
            <a:avLst/>
          </a:prstGeom>
        </p:spPr>
      </p:pic>
      <p:sp>
        <p:nvSpPr>
          <p:cNvPr id="27" name="ZoneTexte 26">
            <a:extLst>
              <a:ext uri="{FF2B5EF4-FFF2-40B4-BE49-F238E27FC236}">
                <a16:creationId xmlns:a16="http://schemas.microsoft.com/office/drawing/2014/main" id="{E76F8F54-3707-3E72-7D66-BDC44D16AB85}"/>
              </a:ext>
            </a:extLst>
          </p:cNvPr>
          <p:cNvSpPr txBox="1"/>
          <p:nvPr/>
        </p:nvSpPr>
        <p:spPr>
          <a:xfrm>
            <a:off x="5136642" y="3215434"/>
            <a:ext cx="4183062" cy="865237"/>
          </a:xfrm>
          <a:prstGeom prst="rect">
            <a:avLst/>
          </a:prstGeom>
          <a:noFill/>
        </p:spPr>
        <p:txBody>
          <a:bodyPr wrap="square">
            <a:spAutoFit/>
          </a:bodyPr>
          <a:lstStyle/>
          <a:p>
            <a:pPr marL="12700" marR="103505">
              <a:lnSpc>
                <a:spcPct val="93400"/>
              </a:lnSpc>
              <a:spcBef>
                <a:spcPts val="195"/>
              </a:spcBef>
            </a:pPr>
            <a:r>
              <a:rPr lang="fr-FR" spc="-5" dirty="0">
                <a:latin typeface="Arial MT"/>
              </a:rPr>
              <a:t>LA PLURIDISCIPLINARITÉ POUR NOURRIR LE PROJET MULTISCALAIRE </a:t>
            </a:r>
          </a:p>
        </p:txBody>
      </p:sp>
      <p:sp>
        <p:nvSpPr>
          <p:cNvPr id="32" name="ZoneTexte 31">
            <a:extLst>
              <a:ext uri="{FF2B5EF4-FFF2-40B4-BE49-F238E27FC236}">
                <a16:creationId xmlns:a16="http://schemas.microsoft.com/office/drawing/2014/main" id="{EB413BC2-78BB-FD1C-9054-BD1167161D00}"/>
              </a:ext>
            </a:extLst>
          </p:cNvPr>
          <p:cNvSpPr txBox="1"/>
          <p:nvPr/>
        </p:nvSpPr>
        <p:spPr>
          <a:xfrm>
            <a:off x="5136642" y="4181219"/>
            <a:ext cx="5088636" cy="1122871"/>
          </a:xfrm>
          <a:prstGeom prst="rect">
            <a:avLst/>
          </a:prstGeom>
          <a:noFill/>
        </p:spPr>
        <p:txBody>
          <a:bodyPr wrap="square">
            <a:spAutoFit/>
          </a:bodyPr>
          <a:lstStyle/>
          <a:p>
            <a:pPr marL="12700" marR="12065">
              <a:lnSpc>
                <a:spcPct val="93400"/>
              </a:lnSpc>
              <a:spcBef>
                <a:spcPts val="195"/>
              </a:spcBef>
            </a:pPr>
            <a:r>
              <a:rPr lang="fr-FR" sz="1800" spc="-5" dirty="0">
                <a:latin typeface="Arial MT"/>
                <a:cs typeface="Arial MT"/>
              </a:rPr>
              <a:t>MÉTHODE</a:t>
            </a:r>
            <a:r>
              <a:rPr lang="fr-FR" sz="1800" spc="-10" dirty="0">
                <a:latin typeface="Arial MT"/>
                <a:cs typeface="Arial MT"/>
              </a:rPr>
              <a:t> </a:t>
            </a:r>
            <a:r>
              <a:rPr lang="fr-FR" sz="1800" spc="-5" dirty="0">
                <a:latin typeface="Arial MT"/>
                <a:cs typeface="Arial MT"/>
              </a:rPr>
              <a:t>PÉDAGOGIQUE</a:t>
            </a:r>
            <a:r>
              <a:rPr lang="fr-FR" sz="1800" spc="25" dirty="0">
                <a:latin typeface="Arial MT"/>
                <a:cs typeface="Arial MT"/>
              </a:rPr>
              <a:t> </a:t>
            </a:r>
            <a:r>
              <a:rPr lang="fr-FR" sz="1800" dirty="0">
                <a:latin typeface="Arial MT"/>
                <a:cs typeface="Arial MT"/>
              </a:rPr>
              <a:t>: </a:t>
            </a:r>
            <a:r>
              <a:rPr lang="fr-FR" sz="1800" spc="5" dirty="0">
                <a:latin typeface="Arial MT"/>
                <a:cs typeface="Arial MT"/>
              </a:rPr>
              <a:t> </a:t>
            </a:r>
            <a:r>
              <a:rPr lang="fr-FR" sz="1800" spc="-5" dirty="0">
                <a:latin typeface="Arial MT"/>
                <a:cs typeface="Arial MT"/>
              </a:rPr>
              <a:t>FORMULER DES </a:t>
            </a:r>
            <a:r>
              <a:rPr lang="fr-FR" sz="1800" dirty="0">
                <a:latin typeface="Arial MT"/>
                <a:cs typeface="Arial MT"/>
              </a:rPr>
              <a:t> </a:t>
            </a:r>
            <a:r>
              <a:rPr lang="fr-FR" sz="1800" spc="-5" dirty="0">
                <a:latin typeface="Arial MT"/>
                <a:cs typeface="Arial MT"/>
              </a:rPr>
              <a:t>HYPOTHÈSES DE PROJET </a:t>
            </a:r>
            <a:r>
              <a:rPr lang="fr-FR" sz="1800" dirty="0">
                <a:latin typeface="Arial MT"/>
                <a:cs typeface="Arial MT"/>
              </a:rPr>
              <a:t> </a:t>
            </a:r>
            <a:r>
              <a:rPr lang="fr-FR" sz="1800" spc="-35" dirty="0">
                <a:latin typeface="Arial MT"/>
                <a:cs typeface="Arial MT"/>
              </a:rPr>
              <a:t>PAR</a:t>
            </a:r>
            <a:r>
              <a:rPr lang="fr-FR" sz="1800" spc="-10" dirty="0">
                <a:latin typeface="Arial MT"/>
                <a:cs typeface="Arial MT"/>
              </a:rPr>
              <a:t> </a:t>
            </a:r>
            <a:r>
              <a:rPr lang="fr-FR" sz="1800" spc="-5" dirty="0">
                <a:latin typeface="Arial MT"/>
                <a:cs typeface="Arial MT"/>
              </a:rPr>
              <a:t>INDUCTION</a:t>
            </a:r>
            <a:r>
              <a:rPr lang="fr-FR" sz="1800" spc="-10" dirty="0">
                <a:latin typeface="Arial MT"/>
                <a:cs typeface="Arial MT"/>
              </a:rPr>
              <a:t> </a:t>
            </a:r>
            <a:r>
              <a:rPr lang="fr-FR" sz="1800" spc="-5" dirty="0">
                <a:latin typeface="Arial MT"/>
                <a:cs typeface="Arial MT"/>
              </a:rPr>
              <a:t>ET </a:t>
            </a:r>
            <a:r>
              <a:rPr lang="fr-FR" sz="1800" dirty="0">
                <a:latin typeface="Arial MT"/>
                <a:cs typeface="Arial MT"/>
              </a:rPr>
              <a:t> </a:t>
            </a:r>
            <a:r>
              <a:rPr lang="fr-FR" sz="1800" spc="-5" dirty="0">
                <a:latin typeface="Arial MT"/>
                <a:cs typeface="Arial MT"/>
              </a:rPr>
              <a:t>AJUSTEMENTS</a:t>
            </a:r>
            <a:r>
              <a:rPr lang="fr-FR" sz="1800" spc="-45" dirty="0">
                <a:latin typeface="Arial MT"/>
                <a:cs typeface="Arial MT"/>
              </a:rPr>
              <a:t> </a:t>
            </a:r>
            <a:r>
              <a:rPr lang="fr-FR" sz="1800" spc="-5" dirty="0">
                <a:latin typeface="Arial MT"/>
                <a:cs typeface="Arial MT"/>
              </a:rPr>
              <a:t>SUCCESSIFS</a:t>
            </a:r>
            <a:endParaRPr lang="fr-FR" sz="1800" dirty="0">
              <a:latin typeface="Arial MT"/>
              <a:cs typeface="Arial MT"/>
            </a:endParaRPr>
          </a:p>
        </p:txBody>
      </p:sp>
      <p:pic>
        <p:nvPicPr>
          <p:cNvPr id="33" name="object 6">
            <a:extLst>
              <a:ext uri="{FF2B5EF4-FFF2-40B4-BE49-F238E27FC236}">
                <a16:creationId xmlns:a16="http://schemas.microsoft.com/office/drawing/2014/main" id="{B1C6BD7E-D106-B376-F6A8-EA720038D8B5}"/>
              </a:ext>
            </a:extLst>
          </p:cNvPr>
          <p:cNvPicPr/>
          <p:nvPr/>
        </p:nvPicPr>
        <p:blipFill>
          <a:blip r:embed="rId3" cstate="print"/>
          <a:stretch>
            <a:fillRect/>
          </a:stretch>
        </p:blipFill>
        <p:spPr>
          <a:xfrm>
            <a:off x="692559" y="4143225"/>
            <a:ext cx="3470059" cy="1901656"/>
          </a:xfrm>
          <a:prstGeom prst="rect">
            <a:avLst/>
          </a:prstGeom>
        </p:spPr>
      </p:pic>
    </p:spTree>
    <p:extLst>
      <p:ext uri="{BB962C8B-B14F-4D97-AF65-F5344CB8AC3E}">
        <p14:creationId xmlns:p14="http://schemas.microsoft.com/office/powerpoint/2010/main" val="1743038155"/>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1052</Words>
  <Application>Microsoft Office PowerPoint</Application>
  <PresentationFormat>Format A4 (210 x 297 mm)</PresentationFormat>
  <Paragraphs>143</Paragraphs>
  <Slides>12</Slides>
  <Notes>4</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12</vt:i4>
      </vt:variant>
    </vt:vector>
  </HeadingPairs>
  <TitlesOfParts>
    <vt:vector size="22" baseType="lpstr">
      <vt:lpstr>Arial</vt:lpstr>
      <vt:lpstr>Arial MT</vt:lpstr>
      <vt:lpstr>Calibri</vt:lpstr>
      <vt:lpstr>Calibri Light</vt:lpstr>
      <vt:lpstr>Microsoft Sans Serif</vt:lpstr>
      <vt:lpstr>Neo Sans Std</vt:lpstr>
      <vt:lpstr>Tahoma</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Astrid Bigault-Dam</dc:creator>
  <cp:lastModifiedBy>Clotilde De Zélicourt</cp:lastModifiedBy>
  <cp:revision>69</cp:revision>
  <cp:lastPrinted>2023-03-21T08:35:05Z</cp:lastPrinted>
  <dcterms:created xsi:type="dcterms:W3CDTF">2021-05-21T09:00:52Z</dcterms:created>
  <dcterms:modified xsi:type="dcterms:W3CDTF">2023-03-21T09:17:07Z</dcterms:modified>
</cp:coreProperties>
</file>