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3"/>
  </p:sldMasterIdLst>
  <p:notesMasterIdLst>
    <p:notesMasterId r:id="rId36"/>
  </p:notesMasterIdLst>
  <p:sldIdLst>
    <p:sldId id="436" r:id="rId4"/>
    <p:sldId id="437" r:id="rId5"/>
    <p:sldId id="440" r:id="rId6"/>
    <p:sldId id="829" r:id="rId7"/>
    <p:sldId id="335" r:id="rId8"/>
    <p:sldId id="830" r:id="rId9"/>
    <p:sldId id="832" r:id="rId10"/>
    <p:sldId id="834" r:id="rId11"/>
    <p:sldId id="835" r:id="rId12"/>
    <p:sldId id="441" r:id="rId13"/>
    <p:sldId id="270" r:id="rId14"/>
    <p:sldId id="273" r:id="rId15"/>
    <p:sldId id="816" r:id="rId16"/>
    <p:sldId id="818" r:id="rId17"/>
    <p:sldId id="820" r:id="rId18"/>
    <p:sldId id="263" r:id="rId19"/>
    <p:sldId id="791" r:id="rId20"/>
    <p:sldId id="549" r:id="rId21"/>
    <p:sldId id="782" r:id="rId22"/>
    <p:sldId id="783" r:id="rId23"/>
    <p:sldId id="784" r:id="rId24"/>
    <p:sldId id="367" r:id="rId25"/>
    <p:sldId id="831" r:id="rId26"/>
    <p:sldId id="815" r:id="rId27"/>
    <p:sldId id="272" r:id="rId28"/>
    <p:sldId id="532" r:id="rId29"/>
    <p:sldId id="817" r:id="rId30"/>
    <p:sldId id="819" r:id="rId31"/>
    <p:sldId id="821" r:id="rId32"/>
    <p:sldId id="827" r:id="rId33"/>
    <p:sldId id="282" r:id="rId34"/>
    <p:sldId id="828" r:id="rId35"/>
  </p:sldIdLst>
  <p:sldSz cx="9907588" cy="6858000"/>
  <p:notesSz cx="6796088" cy="992505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charset="0"/>
      <a:defRPr kern="1200">
        <a:solidFill>
          <a:schemeClr val="bg1"/>
        </a:solidFill>
        <a:latin typeface="Arial" charset="0"/>
        <a:ea typeface="SimSun"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charset="0"/>
      <a:defRPr kern="1200">
        <a:solidFill>
          <a:schemeClr val="bg1"/>
        </a:solidFill>
        <a:latin typeface="Arial" charset="0"/>
        <a:ea typeface="SimSun"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charset="0"/>
      <a:defRPr kern="1200">
        <a:solidFill>
          <a:schemeClr val="bg1"/>
        </a:solidFill>
        <a:latin typeface="Arial" charset="0"/>
        <a:ea typeface="SimSun"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charset="0"/>
      <a:defRPr kern="1200">
        <a:solidFill>
          <a:schemeClr val="bg1"/>
        </a:solidFill>
        <a:latin typeface="Arial" charset="0"/>
        <a:ea typeface="SimSun"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charset="0"/>
      <a:defRPr kern="1200">
        <a:solidFill>
          <a:schemeClr val="bg1"/>
        </a:solidFill>
        <a:latin typeface="Arial" charset="0"/>
        <a:ea typeface="SimSun" charset="-122"/>
        <a:cs typeface="+mn-cs"/>
      </a:defRPr>
    </a:lvl5pPr>
    <a:lvl6pPr marL="2286000" algn="l" defTabSz="914400" rtl="0" eaLnBrk="1" latinLnBrk="0" hangingPunct="1">
      <a:defRPr kern="1200">
        <a:solidFill>
          <a:schemeClr val="bg1"/>
        </a:solidFill>
        <a:latin typeface="Arial" charset="0"/>
        <a:ea typeface="SimSun" charset="-122"/>
        <a:cs typeface="+mn-cs"/>
      </a:defRPr>
    </a:lvl6pPr>
    <a:lvl7pPr marL="2743200" algn="l" defTabSz="914400" rtl="0" eaLnBrk="1" latinLnBrk="0" hangingPunct="1">
      <a:defRPr kern="1200">
        <a:solidFill>
          <a:schemeClr val="bg1"/>
        </a:solidFill>
        <a:latin typeface="Arial" charset="0"/>
        <a:ea typeface="SimSun" charset="-122"/>
        <a:cs typeface="+mn-cs"/>
      </a:defRPr>
    </a:lvl7pPr>
    <a:lvl8pPr marL="3200400" algn="l" defTabSz="914400" rtl="0" eaLnBrk="1" latinLnBrk="0" hangingPunct="1">
      <a:defRPr kern="1200">
        <a:solidFill>
          <a:schemeClr val="bg1"/>
        </a:solidFill>
        <a:latin typeface="Arial" charset="0"/>
        <a:ea typeface="SimSun" charset="-122"/>
        <a:cs typeface="+mn-cs"/>
      </a:defRPr>
    </a:lvl8pPr>
    <a:lvl9pPr marL="3657600" algn="l" defTabSz="914400" rtl="0" eaLnBrk="1" latinLnBrk="0" hangingPunct="1">
      <a:defRPr kern="1200">
        <a:solidFill>
          <a:schemeClr val="bg1"/>
        </a:solidFill>
        <a:latin typeface="Arial" charset="0"/>
        <a:ea typeface="SimSun"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F0416"/>
    <a:srgbClr val="085335"/>
    <a:srgbClr val="FFFFCC"/>
    <a:srgbClr val="000000"/>
    <a:srgbClr val="CCFFCC"/>
    <a:srgbClr val="82FFBE"/>
    <a:srgbClr val="76F2C0"/>
    <a:srgbClr val="6BF1BB"/>
    <a:srgbClr val="7030A0"/>
    <a:srgbClr val="FEE6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93" autoAdjust="0"/>
    <p:restoredTop sz="90946" autoAdjust="0"/>
  </p:normalViewPr>
  <p:slideViewPr>
    <p:cSldViewPr>
      <p:cViewPr varScale="1">
        <p:scale>
          <a:sx n="86" d="100"/>
          <a:sy n="86" d="100"/>
        </p:scale>
        <p:origin x="208" y="792"/>
      </p:cViewPr>
      <p:guideLst>
        <p:guide orient="horz" pos="2160"/>
        <p:guide pos="2880"/>
      </p:guideLst>
    </p:cSldViewPr>
  </p:slideViewPr>
  <p:outlineViewPr>
    <p:cViewPr varScale="1">
      <p:scale>
        <a:sx n="170" d="200"/>
        <a:sy n="170" d="200"/>
      </p:scale>
      <p:origin x="0" y="105432"/>
    </p:cViewPr>
  </p:outlineViewPr>
  <p:notesTextViewPr>
    <p:cViewPr>
      <p:scale>
        <a:sx n="100" d="100"/>
        <a:sy n="100" d="100"/>
      </p:scale>
      <p:origin x="0" y="0"/>
    </p:cViewPr>
  </p:notesTextViewPr>
  <p:notesViewPr>
    <p:cSldViewPr>
      <p:cViewPr>
        <p:scale>
          <a:sx n="50" d="100"/>
          <a:sy n="50" d="100"/>
        </p:scale>
        <p:origin x="-816" y="-13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AutoShape 1"/>
          <p:cNvSpPr>
            <a:spLocks noChangeArrowheads="1"/>
          </p:cNvSpPr>
          <p:nvPr/>
        </p:nvSpPr>
        <p:spPr bwMode="auto">
          <a:xfrm>
            <a:off x="0" y="0"/>
            <a:ext cx="6796088" cy="992505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19" name="AutoShape 2"/>
          <p:cNvSpPr>
            <a:spLocks noChangeArrowheads="1"/>
          </p:cNvSpPr>
          <p:nvPr/>
        </p:nvSpPr>
        <p:spPr bwMode="auto">
          <a:xfrm>
            <a:off x="0" y="0"/>
            <a:ext cx="6797675" cy="99266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20" name="AutoShape 3"/>
          <p:cNvSpPr>
            <a:spLocks noChangeArrowheads="1"/>
          </p:cNvSpPr>
          <p:nvPr/>
        </p:nvSpPr>
        <p:spPr bwMode="auto">
          <a:xfrm>
            <a:off x="0" y="0"/>
            <a:ext cx="6799263" cy="9928225"/>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21" name="AutoShape 4"/>
          <p:cNvSpPr>
            <a:spLocks noChangeArrowheads="1"/>
          </p:cNvSpPr>
          <p:nvPr/>
        </p:nvSpPr>
        <p:spPr bwMode="auto">
          <a:xfrm>
            <a:off x="0" y="0"/>
            <a:ext cx="6799263" cy="9928225"/>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22" name="AutoShape 5"/>
          <p:cNvSpPr>
            <a:spLocks noChangeArrowheads="1"/>
          </p:cNvSpPr>
          <p:nvPr/>
        </p:nvSpPr>
        <p:spPr bwMode="auto">
          <a:xfrm>
            <a:off x="0" y="0"/>
            <a:ext cx="6799263" cy="9928225"/>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23" name="Rectangle 6"/>
          <p:cNvSpPr>
            <a:spLocks noGrp="1" noRot="1" noChangeAspect="1" noChangeArrowheads="1"/>
          </p:cNvSpPr>
          <p:nvPr>
            <p:ph type="sldImg"/>
          </p:nvPr>
        </p:nvSpPr>
        <p:spPr bwMode="auto">
          <a:xfrm>
            <a:off x="625736" y="714053"/>
            <a:ext cx="5544616" cy="3852428"/>
          </a:xfrm>
          <a:prstGeom prst="rect">
            <a:avLst/>
          </a:prstGeom>
          <a:noFill/>
          <a:ln w="9525">
            <a:solidFill>
              <a:srgbClr val="000000"/>
            </a:solidFill>
            <a:round/>
            <a:headEnd/>
            <a:tailEnd/>
          </a:ln>
          <a:effectLst/>
        </p:spPr>
      </p:sp>
      <p:sp>
        <p:nvSpPr>
          <p:cNvPr id="34826" name="Text Box 9"/>
          <p:cNvSpPr txBox="1">
            <a:spLocks noChangeArrowheads="1"/>
          </p:cNvSpPr>
          <p:nvPr/>
        </p:nvSpPr>
        <p:spPr bwMode="auto">
          <a:xfrm>
            <a:off x="3848100" y="0"/>
            <a:ext cx="294322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34827" name="Text Box 10"/>
          <p:cNvSpPr txBox="1">
            <a:spLocks noChangeArrowheads="1"/>
          </p:cNvSpPr>
          <p:nvPr/>
        </p:nvSpPr>
        <p:spPr bwMode="auto">
          <a:xfrm>
            <a:off x="0" y="9426575"/>
            <a:ext cx="294322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
        <p:nvSpPr>
          <p:cNvPr id="13" name="ZoneTexte 12"/>
          <p:cNvSpPr txBox="1"/>
          <p:nvPr/>
        </p:nvSpPr>
        <p:spPr>
          <a:xfrm>
            <a:off x="517724" y="4890517"/>
            <a:ext cx="5812971" cy="4401205"/>
          </a:xfrm>
          <a:prstGeom prst="rect">
            <a:avLst/>
          </a:prstGeom>
          <a:noFill/>
        </p:spPr>
        <p:txBody>
          <a:bodyPr wrap="square" rtlCol="0">
            <a:spAutoFit/>
          </a:bodyPr>
          <a:lstStyle/>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marL="0" marR="0" indent="0" algn="l" defTabSz="914400" rtl="0" eaLnBrk="1" fontAlgn="base" latinLnBrk="0" hangingPunct="1">
              <a:lnSpc>
                <a:spcPct val="175000"/>
              </a:lnSpc>
              <a:spcBef>
                <a:spcPct val="0"/>
              </a:spcBef>
              <a:spcAft>
                <a:spcPct val="0"/>
              </a:spcAft>
              <a:buClrTx/>
              <a:buSzTx/>
              <a:buFontTx/>
              <a:buNone/>
              <a:tabLst>
                <a:tab pos="5540375" algn="r"/>
              </a:tabLst>
              <a:defRPr/>
            </a:pPr>
            <a:r>
              <a:rPr lang="fr-FR" sz="800" dirty="0">
                <a:solidFill>
                  <a:schemeClr val="tx1"/>
                </a:solidFill>
              </a:rPr>
              <a:t>……………………………………………………………………………………………………………………………………………….…</a:t>
            </a:r>
          </a:p>
          <a:p>
            <a:pPr>
              <a:lnSpc>
                <a:spcPct val="175000"/>
              </a:lnSpc>
              <a:tabLst>
                <a:tab pos="5540375" algn="r"/>
              </a:tabLst>
            </a:pPr>
            <a:r>
              <a:rPr lang="fr-FR" sz="800" dirty="0">
                <a:solidFill>
                  <a:schemeClr val="tx1"/>
                </a:solidFill>
              </a:rPr>
              <a:t>……………………………………………………………………………………………………………………………………………….…</a:t>
            </a:r>
          </a:p>
        </p:txBody>
      </p:sp>
      <p:sp>
        <p:nvSpPr>
          <p:cNvPr id="14" name="ZoneTexte 13"/>
          <p:cNvSpPr txBox="1"/>
          <p:nvPr/>
        </p:nvSpPr>
        <p:spPr>
          <a:xfrm>
            <a:off x="373708" y="9571037"/>
            <a:ext cx="6008915" cy="249748"/>
          </a:xfrm>
          <a:prstGeom prst="rect">
            <a:avLst/>
          </a:prstGeom>
          <a:noFill/>
        </p:spPr>
        <p:txBody>
          <a:bodyPr wrap="square" rtlCol="0">
            <a:spAutoFit/>
          </a:bodyPr>
          <a:lstStyle/>
          <a:p>
            <a:pPr marL="4763" indent="0">
              <a:tabLst>
                <a:tab pos="2960688" algn="ctr"/>
                <a:tab pos="6456363" algn="r"/>
              </a:tabLst>
            </a:pPr>
            <a:r>
              <a:rPr lang="fr-FR" sz="1100" i="1" dirty="0">
                <a:solidFill>
                  <a:schemeClr val="tx1"/>
                </a:solidFill>
                <a:latin typeface="+mn-lt"/>
              </a:rPr>
              <a:t>2-4 juillet 2012</a:t>
            </a:r>
            <a:r>
              <a:rPr lang="fr-FR" sz="1100" dirty="0">
                <a:solidFill>
                  <a:schemeClr val="tx1"/>
                </a:solidFill>
                <a:latin typeface="+mn-lt"/>
              </a:rPr>
              <a:t>	- </a:t>
            </a:r>
            <a:fld id="{D1633E6A-9B03-4DD9-9C62-7716C8136C38}" type="slidenum">
              <a:rPr lang="fr-FR" sz="1100" smtClean="0">
                <a:solidFill>
                  <a:schemeClr val="tx1"/>
                </a:solidFill>
                <a:latin typeface="+mn-lt"/>
              </a:rPr>
              <a:pPr marL="4763" indent="0">
                <a:tabLst>
                  <a:tab pos="2960688" algn="ctr"/>
                  <a:tab pos="6456363" algn="r"/>
                </a:tabLst>
              </a:pPr>
              <a:t>‹N°›</a:t>
            </a:fld>
            <a:r>
              <a:rPr lang="fr-FR" sz="1100" dirty="0">
                <a:solidFill>
                  <a:schemeClr val="tx1"/>
                </a:solidFill>
                <a:latin typeface="+mn-lt"/>
              </a:rPr>
              <a:t> -	</a:t>
            </a:r>
            <a:r>
              <a:rPr lang="fr-FR" sz="1100" i="1" dirty="0">
                <a:solidFill>
                  <a:schemeClr val="tx1"/>
                </a:solidFill>
                <a:latin typeface="+mn-lt"/>
              </a:rPr>
              <a:t>La</a:t>
            </a:r>
            <a:r>
              <a:rPr lang="fr-FR" sz="1100" i="1" baseline="0" dirty="0">
                <a:solidFill>
                  <a:schemeClr val="tx1"/>
                </a:solidFill>
                <a:latin typeface="+mn-lt"/>
              </a:rPr>
              <a:t> réforme du droit de l’a</a:t>
            </a:r>
            <a:r>
              <a:rPr lang="fr-FR" sz="1100" i="1" dirty="0">
                <a:solidFill>
                  <a:schemeClr val="tx1"/>
                </a:solidFill>
                <a:latin typeface="+mn-lt"/>
              </a:rPr>
              <a:t>ffichage</a:t>
            </a:r>
            <a:endParaRPr lang="fr-FR" sz="1100" dirty="0">
              <a:solidFill>
                <a:schemeClr val="tx1"/>
              </a:solidFill>
              <a:latin typeface="+mn-lt"/>
            </a:endParaRPr>
          </a:p>
        </p:txBody>
      </p:sp>
    </p:spTree>
    <p:extLst>
      <p:ext uri="{BB962C8B-B14F-4D97-AF65-F5344CB8AC3E}">
        <p14:creationId xmlns:p14="http://schemas.microsoft.com/office/powerpoint/2010/main" val="2537151584"/>
      </p:ext>
    </p:extLst>
  </p:cSld>
  <p:clrMap bg1="lt1" tx1="dk1" bg2="lt2" tx2="dk2" accent1="accent1" accent2="accent2" accent3="accent3" accent4="accent4" accent5="accent5" accent6="accent6" hlink="hlink" folHlink="folHlink"/>
  <p:hf ftr="0" dt="0"/>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 Box 3"/>
          <p:cNvSpPr txBox="1">
            <a:spLocks noChangeArrowheads="1"/>
          </p:cNvSpPr>
          <p:nvPr/>
        </p:nvSpPr>
        <p:spPr bwMode="auto">
          <a:xfrm>
            <a:off x="995363" y="754063"/>
            <a:ext cx="4806950" cy="3722687"/>
          </a:xfrm>
          <a:prstGeom prst="rect">
            <a:avLst/>
          </a:prstGeom>
          <a:noFill/>
          <a:ln w="9360">
            <a:solidFill>
              <a:srgbClr val="000000"/>
            </a:solidFill>
            <a:miter lim="800000"/>
            <a:headEnd/>
            <a:tailEnd/>
          </a:ln>
          <a:effectLst/>
        </p:spPr>
        <p:txBody>
          <a:bodyPr wrap="none" anchor="ctr"/>
          <a:lstStyle/>
          <a:p>
            <a:endParaRPr lang="fr-FR"/>
          </a:p>
        </p:txBody>
      </p:sp>
      <p:sp>
        <p:nvSpPr>
          <p:cNvPr id="3" name="Espace réservé de l'image des diapositives 2"/>
          <p:cNvSpPr>
            <a:spLocks noGrp="1" noRot="1" noChangeAspect="1"/>
          </p:cNvSpPr>
          <p:nvPr>
            <p:ph type="sldImg"/>
          </p:nvPr>
        </p:nvSpPr>
        <p:spPr>
          <a:xfrm>
            <a:off x="615950" y="714375"/>
            <a:ext cx="5564188" cy="3852863"/>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912583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2500259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117470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3712928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2294313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2933122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9CC248AE-2C24-4091-B281-7DF99FB340FB}" type="slidenum">
              <a:rPr lang="fr-FR" smtClean="0"/>
              <a:pPr/>
              <a:t>11</a:t>
            </a:fld>
            <a:endParaRPr lang="fr-FR" dirty="0"/>
          </a:p>
        </p:txBody>
      </p:sp>
      <p:sp>
        <p:nvSpPr>
          <p:cNvPr id="74755" name="Rectangle 2"/>
          <p:cNvSpPr>
            <a:spLocks noGrp="1" noRot="1" noChangeAspect="1" noChangeArrowheads="1" noTextEdit="1"/>
          </p:cNvSpPr>
          <p:nvPr>
            <p:ph type="sldImg"/>
          </p:nvPr>
        </p:nvSpPr>
        <p:spPr>
          <a:xfrm>
            <a:off x="711200" y="744538"/>
            <a:ext cx="5375275" cy="3722687"/>
          </a:xfrm>
          <a:ln/>
        </p:spPr>
      </p:sp>
      <p:sp>
        <p:nvSpPr>
          <p:cNvPr id="74756" name="Rectangle 3"/>
          <p:cNvSpPr>
            <a:spLocks noGrp="1" noChangeArrowheads="1"/>
          </p:cNvSpPr>
          <p:nvPr>
            <p:ph type="body" idx="1"/>
          </p:nvPr>
        </p:nvSpPr>
        <p:spPr>
          <a:noFill/>
          <a:ln/>
        </p:spPr>
        <p:txBody>
          <a:bodyPr/>
          <a:lstStyle/>
          <a:p>
            <a:pPr eaLnBrk="1" hangingPunct="1"/>
            <a:endParaRPr lang="fr-FR" dirty="0"/>
          </a:p>
        </p:txBody>
      </p:sp>
    </p:spTree>
    <p:extLst>
      <p:ext uri="{BB962C8B-B14F-4D97-AF65-F5344CB8AC3E}">
        <p14:creationId xmlns:p14="http://schemas.microsoft.com/office/powerpoint/2010/main" val="1643951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773D406D-9CF7-4370-A5E7-4A44FFEC1017}" type="slidenum">
              <a:rPr lang="fr-FR" smtClean="0"/>
              <a:pPr/>
              <a:t>12</a:t>
            </a:fld>
            <a:endParaRPr lang="fr-FR" dirty="0"/>
          </a:p>
        </p:txBody>
      </p:sp>
      <p:sp>
        <p:nvSpPr>
          <p:cNvPr id="75779" name="Rectangle 2"/>
          <p:cNvSpPr>
            <a:spLocks noGrp="1" noRot="1" noChangeAspect="1" noChangeArrowheads="1" noTextEdit="1"/>
          </p:cNvSpPr>
          <p:nvPr>
            <p:ph type="sldImg"/>
          </p:nvPr>
        </p:nvSpPr>
        <p:spPr>
          <a:xfrm>
            <a:off x="711200" y="744538"/>
            <a:ext cx="5375275" cy="3722687"/>
          </a:xfrm>
          <a:ln/>
        </p:spPr>
      </p:sp>
      <p:sp>
        <p:nvSpPr>
          <p:cNvPr id="75780" name="Rectangle 3"/>
          <p:cNvSpPr>
            <a:spLocks noGrp="1" noChangeArrowheads="1"/>
          </p:cNvSpPr>
          <p:nvPr>
            <p:ph type="body" idx="1"/>
          </p:nvPr>
        </p:nvSpPr>
        <p:spPr>
          <a:noFill/>
          <a:ln/>
        </p:spPr>
        <p:txBody>
          <a:bodyPr/>
          <a:lstStyle/>
          <a:p>
            <a:pPr eaLnBrk="1" hangingPunct="1"/>
            <a:endParaRPr lang="fr-FR" dirty="0"/>
          </a:p>
        </p:txBody>
      </p:sp>
    </p:spTree>
    <p:extLst>
      <p:ext uri="{BB962C8B-B14F-4D97-AF65-F5344CB8AC3E}">
        <p14:creationId xmlns:p14="http://schemas.microsoft.com/office/powerpoint/2010/main" val="35363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xfrm>
            <a:off x="657225" y="482600"/>
            <a:ext cx="5521325" cy="3822700"/>
          </a:xfrm>
          <a:ln/>
        </p:spPr>
      </p:sp>
    </p:spTree>
    <p:extLst>
      <p:ext uri="{BB962C8B-B14F-4D97-AF65-F5344CB8AC3E}">
        <p14:creationId xmlns:p14="http://schemas.microsoft.com/office/powerpoint/2010/main" val="2490194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C71CE10C-0B5D-47CB-9FF9-3D14BFB5C530}" type="slidenum">
              <a:rPr lang="fr-FR" smtClean="0"/>
              <a:pPr/>
              <a:t>14</a:t>
            </a:fld>
            <a:endParaRPr lang="fr-FR" dirty="0"/>
          </a:p>
        </p:txBody>
      </p:sp>
      <p:sp>
        <p:nvSpPr>
          <p:cNvPr id="76803" name="Rectangle 2"/>
          <p:cNvSpPr>
            <a:spLocks noGrp="1" noRot="1" noChangeAspect="1" noChangeArrowheads="1" noTextEdit="1"/>
          </p:cNvSpPr>
          <p:nvPr>
            <p:ph type="sldImg"/>
          </p:nvPr>
        </p:nvSpPr>
        <p:spPr>
          <a:xfrm>
            <a:off x="711200" y="744538"/>
            <a:ext cx="5375275" cy="3722687"/>
          </a:xfrm>
          <a:ln/>
        </p:spPr>
      </p:sp>
      <p:sp>
        <p:nvSpPr>
          <p:cNvPr id="76804" name="Rectangle 3"/>
          <p:cNvSpPr>
            <a:spLocks noGrp="1" noChangeArrowheads="1"/>
          </p:cNvSpPr>
          <p:nvPr>
            <p:ph type="body" idx="1"/>
          </p:nvPr>
        </p:nvSpPr>
        <p:spPr>
          <a:noFill/>
          <a:ln/>
        </p:spPr>
        <p:txBody>
          <a:bodyPr/>
          <a:lstStyle/>
          <a:p>
            <a:pPr eaLnBrk="1" hangingPunct="1"/>
            <a:endParaRPr lang="fr-FR" dirty="0"/>
          </a:p>
        </p:txBody>
      </p:sp>
    </p:spTree>
    <p:extLst>
      <p:ext uri="{BB962C8B-B14F-4D97-AF65-F5344CB8AC3E}">
        <p14:creationId xmlns:p14="http://schemas.microsoft.com/office/powerpoint/2010/main" val="1932928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p>
            <a:pPr>
              <a:defRPr/>
            </a:pPr>
            <a:fld id="{331A4C3F-76B7-423B-BADA-AACF9672BF7A}" type="slidenum">
              <a:rPr lang="fr-FR" smtClean="0"/>
              <a:pPr>
                <a:defRPr/>
              </a:pPr>
              <a:t>15</a:t>
            </a:fld>
            <a:endParaRPr lang="fr-FR" dirty="0"/>
          </a:p>
        </p:txBody>
      </p:sp>
      <p:sp>
        <p:nvSpPr>
          <p:cNvPr id="66563" name="Rectangle 2"/>
          <p:cNvSpPr>
            <a:spLocks noGrp="1" noRot="1" noChangeAspect="1" noChangeArrowheads="1" noTextEdit="1"/>
          </p:cNvSpPr>
          <p:nvPr>
            <p:ph type="sldImg"/>
          </p:nvPr>
        </p:nvSpPr>
        <p:spPr>
          <a:xfrm>
            <a:off x="711200" y="744538"/>
            <a:ext cx="5375275" cy="3722687"/>
          </a:xfrm>
          <a:ln/>
        </p:spPr>
      </p:sp>
      <p:sp>
        <p:nvSpPr>
          <p:cNvPr id="66564" name="Rectangle 3"/>
          <p:cNvSpPr>
            <a:spLocks noGrp="1" noChangeArrowheads="1"/>
          </p:cNvSpPr>
          <p:nvPr>
            <p:ph type="body" idx="1"/>
          </p:nvPr>
        </p:nvSpPr>
        <p:spPr>
          <a:noFill/>
          <a:ln/>
        </p:spPr>
        <p:txBody>
          <a:bodyPr/>
          <a:lstStyle/>
          <a:p>
            <a:pPr eaLnBrk="1" hangingPunct="1"/>
            <a:endParaRPr lang="fr-FR" dirty="0"/>
          </a:p>
        </p:txBody>
      </p:sp>
    </p:spTree>
    <p:extLst>
      <p:ext uri="{BB962C8B-B14F-4D97-AF65-F5344CB8AC3E}">
        <p14:creationId xmlns:p14="http://schemas.microsoft.com/office/powerpoint/2010/main" val="640545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xfrm>
            <a:off x="657225" y="482600"/>
            <a:ext cx="5521325" cy="3822700"/>
          </a:xfrm>
          <a:ln/>
        </p:spPr>
      </p:sp>
    </p:spTree>
    <p:extLst>
      <p:ext uri="{BB962C8B-B14F-4D97-AF65-F5344CB8AC3E}">
        <p14:creationId xmlns:p14="http://schemas.microsoft.com/office/powerpoint/2010/main" val="1256478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A20E8DD1-C8AB-47E5-A97D-200AA6D8882E}" type="slidenum">
              <a:rPr lang="fr-FR" smtClean="0"/>
              <a:pPr/>
              <a:t>17</a:t>
            </a:fld>
            <a:endParaRPr lang="fr-FR" dirty="0"/>
          </a:p>
        </p:txBody>
      </p:sp>
      <p:sp>
        <p:nvSpPr>
          <p:cNvPr id="79875" name="Rectangle 2"/>
          <p:cNvSpPr>
            <a:spLocks noGrp="1" noRot="1" noChangeAspect="1" noChangeArrowheads="1" noTextEdit="1"/>
          </p:cNvSpPr>
          <p:nvPr>
            <p:ph type="sldImg"/>
          </p:nvPr>
        </p:nvSpPr>
        <p:spPr>
          <a:xfrm>
            <a:off x="711200" y="744538"/>
            <a:ext cx="5375275" cy="3722687"/>
          </a:xfrm>
          <a:ln/>
        </p:spPr>
      </p:sp>
      <p:sp>
        <p:nvSpPr>
          <p:cNvPr id="79876" name="Rectangle 3"/>
          <p:cNvSpPr>
            <a:spLocks noGrp="1" noChangeArrowheads="1"/>
          </p:cNvSpPr>
          <p:nvPr>
            <p:ph type="body" idx="1"/>
          </p:nvPr>
        </p:nvSpPr>
        <p:spPr>
          <a:noFill/>
          <a:ln/>
        </p:spPr>
        <p:txBody>
          <a:bodyPr/>
          <a:lstStyle/>
          <a:p>
            <a:pPr eaLnBrk="1" hangingPunct="1"/>
            <a:endParaRPr lang="fr-FR" dirty="0"/>
          </a:p>
        </p:txBody>
      </p:sp>
    </p:spTree>
    <p:extLst>
      <p:ext uri="{BB962C8B-B14F-4D97-AF65-F5344CB8AC3E}">
        <p14:creationId xmlns:p14="http://schemas.microsoft.com/office/powerpoint/2010/main" val="1430915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p>
            <a:pPr>
              <a:defRPr/>
            </a:pPr>
            <a:fld id="{331A4C3F-76B7-423B-BADA-AACF9672BF7A}" type="slidenum">
              <a:rPr lang="fr-FR" smtClean="0"/>
              <a:pPr>
                <a:defRPr/>
              </a:pPr>
              <a:t>18</a:t>
            </a:fld>
            <a:endParaRPr lang="fr-FR" dirty="0"/>
          </a:p>
        </p:txBody>
      </p:sp>
      <p:sp>
        <p:nvSpPr>
          <p:cNvPr id="66563" name="Rectangle 2"/>
          <p:cNvSpPr>
            <a:spLocks noGrp="1" noRot="1" noChangeAspect="1" noChangeArrowheads="1" noTextEdit="1"/>
          </p:cNvSpPr>
          <p:nvPr>
            <p:ph type="sldImg"/>
          </p:nvPr>
        </p:nvSpPr>
        <p:spPr>
          <a:xfrm>
            <a:off x="711200" y="744538"/>
            <a:ext cx="5375275" cy="3722687"/>
          </a:xfrm>
          <a:ln/>
        </p:spPr>
      </p:sp>
      <p:sp>
        <p:nvSpPr>
          <p:cNvPr id="66564" name="Rectangle 3"/>
          <p:cNvSpPr>
            <a:spLocks noGrp="1" noChangeArrowheads="1"/>
          </p:cNvSpPr>
          <p:nvPr>
            <p:ph type="body" idx="1"/>
          </p:nvPr>
        </p:nvSpPr>
        <p:spPr>
          <a:noFill/>
          <a:ln/>
        </p:spPr>
        <p:txBody>
          <a:bodyPr/>
          <a:lstStyle/>
          <a:p>
            <a:pPr eaLnBrk="1" hangingPunct="1"/>
            <a:endParaRPr lang="fr-FR" dirty="0"/>
          </a:p>
        </p:txBody>
      </p:sp>
    </p:spTree>
    <p:extLst>
      <p:ext uri="{BB962C8B-B14F-4D97-AF65-F5344CB8AC3E}">
        <p14:creationId xmlns:p14="http://schemas.microsoft.com/office/powerpoint/2010/main" val="4038149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3654935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1288965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11200" y="744538"/>
            <a:ext cx="5375275" cy="3722687"/>
          </a:xfrm>
        </p:spPr>
      </p:sp>
      <p:sp>
        <p:nvSpPr>
          <p:cNvPr id="3" name="Espace réservé des commentaires 2"/>
          <p:cNvSpPr>
            <a:spLocks noGrp="1"/>
          </p:cNvSpPr>
          <p:nvPr>
            <p:ph type="body" idx="1"/>
          </p:nvPr>
        </p:nvSpPr>
        <p:spPr>
          <a:xfrm>
            <a:off x="709613" y="4860925"/>
            <a:ext cx="5680075" cy="4605338"/>
          </a:xfrm>
          <a:prstGeom prst="rect">
            <a:avLst/>
          </a:prstGeom>
        </p:spPr>
        <p:txBody>
          <a:bodyPr/>
          <a:lstStyle/>
          <a:p>
            <a:endParaRPr lang="fr-FR" dirty="0"/>
          </a:p>
        </p:txBody>
      </p:sp>
      <p:sp>
        <p:nvSpPr>
          <p:cNvPr id="4" name="Espace réservé du numéro de diapositive 3"/>
          <p:cNvSpPr>
            <a:spLocks noGrp="1"/>
          </p:cNvSpPr>
          <p:nvPr>
            <p:ph type="sldNum" sz="quarter" idx="10"/>
          </p:nvPr>
        </p:nvSpPr>
        <p:spPr>
          <a:xfrm>
            <a:off x="4021138" y="9721850"/>
            <a:ext cx="3076575" cy="511175"/>
          </a:xfrm>
          <a:prstGeom prst="rect">
            <a:avLst/>
          </a:prstGeom>
        </p:spPr>
        <p:txBody>
          <a:bodyPr/>
          <a:lstStyle/>
          <a:p>
            <a:pPr>
              <a:defRPr/>
            </a:pPr>
            <a:fld id="{112DA697-6E7E-4353-8154-4DB38382EA87}" type="slidenum">
              <a:rPr lang="fr-FR" smtClean="0"/>
              <a:pPr>
                <a:defRPr/>
              </a:pPr>
              <a:t>25</a:t>
            </a:fld>
            <a:endParaRPr lang="fr-FR" dirty="0"/>
          </a:p>
        </p:txBody>
      </p:sp>
    </p:spTree>
    <p:extLst>
      <p:ext uri="{BB962C8B-B14F-4D97-AF65-F5344CB8AC3E}">
        <p14:creationId xmlns:p14="http://schemas.microsoft.com/office/powerpoint/2010/main" val="4193919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11200" y="744538"/>
            <a:ext cx="5375275" cy="3722687"/>
          </a:xfrm>
        </p:spPr>
      </p:sp>
      <p:sp>
        <p:nvSpPr>
          <p:cNvPr id="3" name="Espace réservé des commentaires 2"/>
          <p:cNvSpPr>
            <a:spLocks noGrp="1"/>
          </p:cNvSpPr>
          <p:nvPr>
            <p:ph type="body" idx="1"/>
          </p:nvPr>
        </p:nvSpPr>
        <p:spPr>
          <a:xfrm>
            <a:off x="709613" y="4860925"/>
            <a:ext cx="5680075" cy="4605338"/>
          </a:xfrm>
          <a:prstGeom prst="rect">
            <a:avLst/>
          </a:prstGeom>
        </p:spPr>
        <p:txBody>
          <a:bodyPr/>
          <a:lstStyle/>
          <a:p>
            <a:endParaRPr lang="fr-FR" dirty="0"/>
          </a:p>
        </p:txBody>
      </p:sp>
      <p:sp>
        <p:nvSpPr>
          <p:cNvPr id="4" name="Espace réservé du numéro de diapositive 3"/>
          <p:cNvSpPr>
            <a:spLocks noGrp="1"/>
          </p:cNvSpPr>
          <p:nvPr>
            <p:ph type="sldNum" sz="quarter" idx="10"/>
          </p:nvPr>
        </p:nvSpPr>
        <p:spPr>
          <a:xfrm>
            <a:off x="4021138" y="9721850"/>
            <a:ext cx="3076575" cy="511175"/>
          </a:xfrm>
          <a:prstGeom prst="rect">
            <a:avLst/>
          </a:prstGeom>
        </p:spPr>
        <p:txBody>
          <a:bodyPr/>
          <a:lstStyle/>
          <a:p>
            <a:pPr>
              <a:defRPr/>
            </a:pPr>
            <a:fld id="{112DA697-6E7E-4353-8154-4DB38382EA87}" type="slidenum">
              <a:rPr lang="fr-FR" smtClean="0"/>
              <a:pPr>
                <a:defRPr/>
              </a:pPr>
              <a:t>26</a:t>
            </a:fld>
            <a:endParaRPr lang="fr-FR" dirty="0"/>
          </a:p>
        </p:txBody>
      </p:sp>
    </p:spTree>
    <p:extLst>
      <p:ext uri="{BB962C8B-B14F-4D97-AF65-F5344CB8AC3E}">
        <p14:creationId xmlns:p14="http://schemas.microsoft.com/office/powerpoint/2010/main" val="28617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image des diapositives 2"/>
          <p:cNvSpPr>
            <a:spLocks noGrp="1" noRot="1" noChangeAspect="1"/>
          </p:cNvSpPr>
          <p:nvPr>
            <p:ph type="sldImg"/>
          </p:nvPr>
        </p:nvSpPr>
        <p:spPr>
          <a:xfrm>
            <a:off x="615950" y="714375"/>
            <a:ext cx="5564188" cy="3852863"/>
          </a:xfrm>
        </p:spPr>
      </p:sp>
    </p:spTree>
    <p:extLst>
      <p:ext uri="{BB962C8B-B14F-4D97-AF65-F5344CB8AC3E}">
        <p14:creationId xmlns:p14="http://schemas.microsoft.com/office/powerpoint/2010/main" val="3082086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15950" y="714375"/>
            <a:ext cx="5564188" cy="3852863"/>
          </a:xfrm>
        </p:spPr>
      </p:sp>
      <p:sp>
        <p:nvSpPr>
          <p:cNvPr id="3" name="Espace réservé des commentaires 2"/>
          <p:cNvSpPr>
            <a:spLocks noGrp="1"/>
          </p:cNvSpPr>
          <p:nvPr>
            <p:ph type="body" idx="1"/>
          </p:nvPr>
        </p:nvSpPr>
        <p:spPr>
          <a:xfrm>
            <a:off x="679450" y="4714875"/>
            <a:ext cx="5437188" cy="4465638"/>
          </a:xfrm>
          <a:prstGeom prst="rect">
            <a:avLst/>
          </a:prstGeom>
        </p:spPr>
        <p:txBody>
          <a:bodyPr/>
          <a:lstStyle/>
          <a:p>
            <a:endParaRPr lang="fr-FR"/>
          </a:p>
        </p:txBody>
      </p:sp>
    </p:spTree>
    <p:extLst>
      <p:ext uri="{BB962C8B-B14F-4D97-AF65-F5344CB8AC3E}">
        <p14:creationId xmlns:p14="http://schemas.microsoft.com/office/powerpoint/2010/main" val="14101817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87042" name="Group 1026"/>
          <p:cNvGrpSpPr>
            <a:grpSpLocks/>
          </p:cNvGrpSpPr>
          <p:nvPr/>
        </p:nvGrpSpPr>
        <p:grpSpPr bwMode="auto">
          <a:xfrm>
            <a:off x="0" y="0"/>
            <a:ext cx="9907588" cy="6858000"/>
            <a:chOff x="0" y="0"/>
            <a:chExt cx="5760" cy="4320"/>
          </a:xfrm>
        </p:grpSpPr>
        <p:grpSp>
          <p:nvGrpSpPr>
            <p:cNvPr id="87043" name="Group 1027"/>
            <p:cNvGrpSpPr>
              <a:grpSpLocks/>
            </p:cNvGrpSpPr>
            <p:nvPr/>
          </p:nvGrpSpPr>
          <p:grpSpPr bwMode="auto">
            <a:xfrm>
              <a:off x="0" y="0"/>
              <a:ext cx="5760" cy="4320"/>
              <a:chOff x="0" y="0"/>
              <a:chExt cx="5760" cy="4320"/>
            </a:xfrm>
          </p:grpSpPr>
          <p:sp>
            <p:nvSpPr>
              <p:cNvPr id="87044" name="Rectangle 1028"/>
              <p:cNvSpPr>
                <a:spLocks noChangeArrowheads="1"/>
              </p:cNvSpPr>
              <p:nvPr/>
            </p:nvSpPr>
            <p:spPr bwMode="ltGray">
              <a:xfrm>
                <a:off x="2112" y="0"/>
                <a:ext cx="3648" cy="96"/>
              </a:xfrm>
              <a:prstGeom prst="rect">
                <a:avLst/>
              </a:prstGeom>
              <a:gradFill>
                <a:gsLst>
                  <a:gs pos="0">
                    <a:srgbClr val="085335"/>
                  </a:gs>
                  <a:gs pos="50000">
                    <a:srgbClr val="6BF1BB"/>
                  </a:gs>
                  <a:gs pos="100000">
                    <a:srgbClr val="085335"/>
                  </a:gs>
                </a:gsLst>
              </a:gradFill>
              <a:ln w="9525">
                <a:noFill/>
                <a:miter lim="800000"/>
                <a:headEnd/>
                <a:tailEnd/>
              </a:ln>
              <a:effectLst/>
            </p:spPr>
            <p:txBody>
              <a:bodyPr wrap="none" anchor="ctr"/>
              <a:lstStyle/>
              <a:p>
                <a:endParaRPr lang="fr-FR" dirty="0"/>
              </a:p>
            </p:txBody>
          </p:sp>
          <p:grpSp>
            <p:nvGrpSpPr>
              <p:cNvPr id="87045" name="Group 1029"/>
              <p:cNvGrpSpPr>
                <a:grpSpLocks/>
              </p:cNvGrpSpPr>
              <p:nvPr userDrawn="1"/>
            </p:nvGrpSpPr>
            <p:grpSpPr bwMode="auto">
              <a:xfrm>
                <a:off x="0" y="0"/>
                <a:ext cx="5760" cy="4320"/>
                <a:chOff x="0" y="0"/>
                <a:chExt cx="5760" cy="4320"/>
              </a:xfrm>
            </p:grpSpPr>
            <p:sp>
              <p:nvSpPr>
                <p:cNvPr id="87046" name="Line 1030"/>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47" name="Line 1031"/>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48" name="Line 1032"/>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49" name="Line 1033"/>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0" name="Line 1034"/>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1" name="Line 1035"/>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2" name="Line 1036"/>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3" name="Line 1037"/>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4" name="Line 1038"/>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5" name="Line 1039"/>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6" name="Line 1040"/>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7" name="Line 1041"/>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8" name="Line 1042"/>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59" name="Line 1043"/>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0" name="Line 1044"/>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1" name="Line 1045"/>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2" name="Line 1046"/>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3" name="Line 1047"/>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4" name="Line 1048"/>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5" name="Line 1049"/>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6" name="Line 1050"/>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7" name="Line 1051"/>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8" name="Line 1052"/>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69" name="Line 1053"/>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0" name="Line 1054"/>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1" name="Line 1055"/>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2" name="Line 1056"/>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3" name="Line 1057"/>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4" name="Line 1058"/>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5" name="Line 1059"/>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6" name="Line 1060"/>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7" name="Line 1061"/>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8" name="Line 1062"/>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79" name="Line 1063"/>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0" name="Line 1064"/>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1" name="Line 1065"/>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2" name="Line 1066"/>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3" name="Line 1067"/>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4" name="Line 1068"/>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5" name="Line 1069"/>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6" name="Line 1070"/>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7" name="Line 1071"/>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8" name="Line 1072"/>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89" name="Line 1073"/>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0" name="Line 1074"/>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1" name="Line 1075"/>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2" name="Line 1076"/>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3" name="Line 1077"/>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4" name="Line 1078"/>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5" name="Line 1079"/>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7096" name="Line 1080"/>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grpSp>
          <p:sp>
            <p:nvSpPr>
              <p:cNvPr id="87097" name="Line 1081"/>
              <p:cNvSpPr>
                <a:spLocks noChangeShapeType="1"/>
              </p:cNvSpPr>
              <p:nvPr/>
            </p:nvSpPr>
            <p:spPr bwMode="ltGray">
              <a:xfrm>
                <a:off x="5568" y="0"/>
                <a:ext cx="0" cy="1488"/>
              </a:xfrm>
              <a:prstGeom prst="line">
                <a:avLst/>
              </a:prstGeom>
              <a:noFill/>
              <a:ln w="19050">
                <a:solidFill>
                  <a:srgbClr val="00B050"/>
                </a:solidFill>
                <a:round/>
                <a:headEnd/>
                <a:tailEnd/>
              </a:ln>
              <a:effectLst/>
            </p:spPr>
            <p:txBody>
              <a:bodyPr wrap="none" anchor="ctr"/>
              <a:lstStyle/>
              <a:p>
                <a:endParaRPr lang="fr-FR" dirty="0"/>
              </a:p>
            </p:txBody>
          </p:sp>
        </p:grpSp>
        <p:grpSp>
          <p:nvGrpSpPr>
            <p:cNvPr id="87098" name="Group 1082"/>
            <p:cNvGrpSpPr>
              <a:grpSpLocks/>
            </p:cNvGrpSpPr>
            <p:nvPr userDrawn="1"/>
          </p:nvGrpSpPr>
          <p:grpSpPr bwMode="auto">
            <a:xfrm>
              <a:off x="3" y="709"/>
              <a:ext cx="4192" cy="1796"/>
              <a:chOff x="3" y="709"/>
              <a:chExt cx="4192" cy="1796"/>
            </a:xfrm>
          </p:grpSpPr>
          <p:sp>
            <p:nvSpPr>
              <p:cNvPr id="87099" name="Line 1083"/>
              <p:cNvSpPr>
                <a:spLocks noChangeShapeType="1"/>
              </p:cNvSpPr>
              <p:nvPr/>
            </p:nvSpPr>
            <p:spPr bwMode="ltGray">
              <a:xfrm>
                <a:off x="506" y="709"/>
                <a:ext cx="0" cy="1796"/>
              </a:xfrm>
              <a:prstGeom prst="line">
                <a:avLst/>
              </a:prstGeom>
              <a:noFill/>
              <a:ln w="19050">
                <a:solidFill>
                  <a:srgbClr val="085335"/>
                </a:solidFill>
                <a:round/>
                <a:headEnd/>
                <a:tailEnd/>
              </a:ln>
              <a:effectLst/>
            </p:spPr>
            <p:txBody>
              <a:bodyPr wrap="none" anchor="ctr"/>
              <a:lstStyle/>
              <a:p>
                <a:endParaRPr lang="fr-FR" dirty="0"/>
              </a:p>
            </p:txBody>
          </p:sp>
          <p:sp>
            <p:nvSpPr>
              <p:cNvPr id="87100" name="Line 1084"/>
              <p:cNvSpPr>
                <a:spLocks noChangeShapeType="1"/>
              </p:cNvSpPr>
              <p:nvPr/>
            </p:nvSpPr>
            <p:spPr bwMode="ltGray">
              <a:xfrm flipH="1" flipV="1">
                <a:off x="3" y="2067"/>
                <a:ext cx="3211" cy="1"/>
              </a:xfrm>
              <a:prstGeom prst="line">
                <a:avLst/>
              </a:prstGeom>
              <a:noFill/>
              <a:ln w="19050">
                <a:solidFill>
                  <a:srgbClr val="085335"/>
                </a:solidFill>
                <a:round/>
                <a:headEnd/>
                <a:tailEnd/>
              </a:ln>
              <a:effectLst/>
            </p:spPr>
            <p:txBody>
              <a:bodyPr wrap="none" anchor="ctr"/>
              <a:lstStyle/>
              <a:p>
                <a:endParaRPr lang="fr-FR" dirty="0"/>
              </a:p>
            </p:txBody>
          </p:sp>
          <p:sp>
            <p:nvSpPr>
              <p:cNvPr id="87101" name="Line 1085"/>
              <p:cNvSpPr>
                <a:spLocks noChangeShapeType="1"/>
              </p:cNvSpPr>
              <p:nvPr/>
            </p:nvSpPr>
            <p:spPr bwMode="ltGray">
              <a:xfrm flipH="1" flipV="1">
                <a:off x="384" y="1101"/>
                <a:ext cx="3811" cy="1"/>
              </a:xfrm>
              <a:prstGeom prst="line">
                <a:avLst/>
              </a:prstGeom>
              <a:noFill/>
              <a:ln w="19050">
                <a:solidFill>
                  <a:srgbClr val="085335"/>
                </a:solidFill>
                <a:round/>
                <a:headEnd/>
                <a:tailEnd/>
              </a:ln>
              <a:effectLst/>
            </p:spPr>
            <p:txBody>
              <a:bodyPr wrap="none" anchor="ctr"/>
              <a:lstStyle/>
              <a:p>
                <a:endParaRPr lang="fr-FR" dirty="0"/>
              </a:p>
            </p:txBody>
          </p:sp>
          <p:sp>
            <p:nvSpPr>
              <p:cNvPr id="87102" name="Arc 1086"/>
              <p:cNvSpPr>
                <a:spLocks/>
              </p:cNvSpPr>
              <p:nvPr/>
            </p:nvSpPr>
            <p:spPr bwMode="ltGray">
              <a:xfrm rot="16200000" flipH="1">
                <a:off x="426" y="1032"/>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085335"/>
                </a:solidFill>
                <a:round/>
                <a:headEnd/>
                <a:tailEnd/>
              </a:ln>
              <a:effectLst/>
            </p:spPr>
            <p:txBody>
              <a:bodyPr wrap="none" anchor="ctr"/>
              <a:lstStyle/>
              <a:p>
                <a:endParaRPr lang="fr-FR" dirty="0"/>
              </a:p>
            </p:txBody>
          </p:sp>
        </p:grpSp>
        <p:grpSp>
          <p:nvGrpSpPr>
            <p:cNvPr id="87103" name="Group 1087"/>
            <p:cNvGrpSpPr>
              <a:grpSpLocks/>
            </p:cNvGrpSpPr>
            <p:nvPr userDrawn="1"/>
          </p:nvGrpSpPr>
          <p:grpSpPr bwMode="auto">
            <a:xfrm>
              <a:off x="1480" y="1952"/>
              <a:ext cx="3808" cy="1812"/>
              <a:chOff x="1480" y="1952"/>
              <a:chExt cx="3808" cy="1812"/>
            </a:xfrm>
          </p:grpSpPr>
          <p:sp>
            <p:nvSpPr>
              <p:cNvPr id="87104" name="Line 1088"/>
              <p:cNvSpPr>
                <a:spLocks noChangeShapeType="1"/>
              </p:cNvSpPr>
              <p:nvPr/>
            </p:nvSpPr>
            <p:spPr bwMode="ltGray">
              <a:xfrm flipV="1">
                <a:off x="1480" y="3442"/>
                <a:ext cx="3808" cy="0"/>
              </a:xfrm>
              <a:prstGeom prst="line">
                <a:avLst/>
              </a:prstGeom>
              <a:noFill/>
              <a:ln w="19050">
                <a:solidFill>
                  <a:srgbClr val="085335"/>
                </a:solidFill>
                <a:round/>
                <a:headEnd/>
                <a:tailEnd/>
              </a:ln>
              <a:effectLst/>
            </p:spPr>
            <p:txBody>
              <a:bodyPr wrap="none" anchor="ctr"/>
              <a:lstStyle/>
              <a:p>
                <a:endParaRPr lang="fr-FR" dirty="0"/>
              </a:p>
            </p:txBody>
          </p:sp>
          <p:sp>
            <p:nvSpPr>
              <p:cNvPr id="87105" name="Line 1089"/>
              <p:cNvSpPr>
                <a:spLocks noChangeShapeType="1"/>
              </p:cNvSpPr>
              <p:nvPr/>
            </p:nvSpPr>
            <p:spPr bwMode="ltGray">
              <a:xfrm flipH="1">
                <a:off x="5172" y="1952"/>
                <a:ext cx="0" cy="1812"/>
              </a:xfrm>
              <a:prstGeom prst="line">
                <a:avLst/>
              </a:prstGeom>
              <a:noFill/>
              <a:ln w="19050">
                <a:solidFill>
                  <a:srgbClr val="085335"/>
                </a:solidFill>
                <a:round/>
                <a:headEnd/>
                <a:tailEnd/>
              </a:ln>
              <a:effectLst/>
            </p:spPr>
            <p:txBody>
              <a:bodyPr wrap="none" anchor="ctr"/>
              <a:lstStyle/>
              <a:p>
                <a:endParaRPr lang="fr-FR" dirty="0"/>
              </a:p>
            </p:txBody>
          </p:sp>
          <p:sp>
            <p:nvSpPr>
              <p:cNvPr id="87106" name="Arc 1090"/>
              <p:cNvSpPr>
                <a:spLocks/>
              </p:cNvSpPr>
              <p:nvPr/>
            </p:nvSpPr>
            <p:spPr bwMode="ltGray">
              <a:xfrm rot="5400000">
                <a:off x="5097" y="3356"/>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085335"/>
                </a:solidFill>
                <a:round/>
                <a:headEnd/>
                <a:tailEnd/>
              </a:ln>
              <a:effectLst/>
            </p:spPr>
            <p:txBody>
              <a:bodyPr wrap="none" anchor="ctr"/>
              <a:lstStyle/>
              <a:p>
                <a:endParaRPr lang="fr-FR" dirty="0"/>
              </a:p>
            </p:txBody>
          </p:sp>
        </p:grpSp>
      </p:grpSp>
      <p:sp>
        <p:nvSpPr>
          <p:cNvPr id="87107" name="Rectangle 1091"/>
          <p:cNvSpPr>
            <a:spLocks noGrp="1" noChangeArrowheads="1"/>
          </p:cNvSpPr>
          <p:nvPr>
            <p:ph type="ctrTitle"/>
          </p:nvPr>
        </p:nvSpPr>
        <p:spPr>
          <a:xfrm>
            <a:off x="1073322" y="1968480"/>
            <a:ext cx="8421450" cy="1143000"/>
          </a:xfrm>
        </p:spPr>
        <p:txBody>
          <a:bodyPr/>
          <a:lstStyle>
            <a:lvl1pPr>
              <a:defRPr b="1">
                <a:latin typeface="Comic Sans MS" pitchFamily="66" charset="0"/>
              </a:defRPr>
            </a:lvl1pPr>
          </a:lstStyle>
          <a:p>
            <a:r>
              <a:rPr lang="fr-FR"/>
              <a:t>Cliquez pour modifier le style du titre du masque</a:t>
            </a:r>
          </a:p>
        </p:txBody>
      </p:sp>
      <p:sp>
        <p:nvSpPr>
          <p:cNvPr id="87108" name="Rectangle 1092" descr="Rectangle: Click to edit Master text styles&#10;Second level&#10;Third level&#10;Fourth level&#10;Fifth level"/>
          <p:cNvSpPr>
            <a:spLocks noGrp="1" noChangeArrowheads="1"/>
          </p:cNvSpPr>
          <p:nvPr>
            <p:ph type="subTitle" idx="1"/>
          </p:nvPr>
        </p:nvSpPr>
        <p:spPr>
          <a:xfrm>
            <a:off x="2619632" y="3538563"/>
            <a:ext cx="6064945" cy="1752600"/>
          </a:xfrm>
        </p:spPr>
        <p:txBody>
          <a:bodyPr>
            <a:normAutofit/>
          </a:bodyPr>
          <a:lstStyle>
            <a:lvl1pPr marL="0" indent="0" algn="r">
              <a:buFont typeface="Wingdings" pitchFamily="1" charset="2"/>
              <a:buNone/>
              <a:defRPr sz="2400"/>
            </a:lvl1pPr>
          </a:lstStyle>
          <a:p>
            <a:r>
              <a:rPr lang="fr-FR" dirty="0"/>
              <a:t>Cliquez pour modifier le style des sous-titres du masque</a:t>
            </a:r>
          </a:p>
        </p:txBody>
      </p:sp>
      <p:pic>
        <p:nvPicPr>
          <p:cNvPr id="4" name="Image 3"/>
          <p:cNvPicPr>
            <a:picLocks noChangeAspect="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21700" y="150293"/>
            <a:ext cx="1455635" cy="1678507"/>
          </a:xfrm>
          <a:prstGeom prst="rect">
            <a:avLst/>
          </a:prstGeom>
        </p:spPr>
      </p:pic>
    </p:spTree>
    <p:extLst>
      <p:ext uri="{BB962C8B-B14F-4D97-AF65-F5344CB8AC3E}">
        <p14:creationId xmlns:p14="http://schemas.microsoft.com/office/powerpoint/2010/main" val="4124882942"/>
      </p:ext>
    </p:extLst>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lvl1pPr marL="360000" indent="-360000">
              <a:spcBef>
                <a:spcPts val="1800"/>
              </a:spcBef>
              <a:defRPr/>
            </a:lvl1pPr>
            <a:lvl2pPr>
              <a:spcBef>
                <a:spcPts val="1200"/>
              </a:spcBef>
              <a:defRPr/>
            </a:lvl2pPr>
            <a:lvl3pPr>
              <a:spcBef>
                <a:spcPts val="600"/>
              </a:spcBef>
              <a:defRPr/>
            </a:lvl3pPr>
            <a:lvl4pPr>
              <a:spcBef>
                <a:spcPts val="450"/>
              </a:spcBef>
              <a:defRPr/>
            </a:lvl4pPr>
            <a:lvl5pPr>
              <a:spcBef>
                <a:spcPts val="300"/>
              </a:spcBef>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71481587"/>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86018" name="Group 2"/>
          <p:cNvGrpSpPr>
            <a:grpSpLocks/>
          </p:cNvGrpSpPr>
          <p:nvPr/>
        </p:nvGrpSpPr>
        <p:grpSpPr bwMode="auto">
          <a:xfrm>
            <a:off x="0" y="0"/>
            <a:ext cx="9907588" cy="6858000"/>
            <a:chOff x="0" y="0"/>
            <a:chExt cx="5760" cy="4320"/>
          </a:xfrm>
        </p:grpSpPr>
        <p:sp>
          <p:nvSpPr>
            <p:cNvPr id="86073" name="Rectangle 57" descr="60%"/>
            <p:cNvSpPr>
              <a:spLocks noChangeArrowheads="1"/>
            </p:cNvSpPr>
            <p:nvPr/>
          </p:nvSpPr>
          <p:spPr bwMode="ltGray">
            <a:xfrm>
              <a:off x="2112" y="0"/>
              <a:ext cx="3648" cy="96"/>
            </a:xfrm>
            <a:prstGeom prst="rect">
              <a:avLst/>
            </a:prstGeom>
            <a:gradFill>
              <a:gsLst>
                <a:gs pos="0">
                  <a:srgbClr val="085335"/>
                </a:gs>
                <a:gs pos="50000">
                  <a:srgbClr val="6BF1BB"/>
                </a:gs>
                <a:gs pos="100000">
                  <a:srgbClr val="085335"/>
                </a:gs>
              </a:gsLst>
              <a:lin ang="0" scaled="0"/>
            </a:gradFill>
            <a:ln w="9525">
              <a:noFill/>
              <a:miter lim="800000"/>
              <a:headEnd/>
              <a:tailEnd/>
            </a:ln>
            <a:effectLst/>
          </p:spPr>
          <p:txBody>
            <a:bodyPr wrap="none" anchor="ctr"/>
            <a:lstStyle/>
            <a:p>
              <a:endParaRPr lang="fr-FR" dirty="0"/>
            </a:p>
          </p:txBody>
        </p:sp>
        <p:grpSp>
          <p:nvGrpSpPr>
            <p:cNvPr id="86019" name="Group 3"/>
            <p:cNvGrpSpPr>
              <a:grpSpLocks/>
            </p:cNvGrpSpPr>
            <p:nvPr/>
          </p:nvGrpSpPr>
          <p:grpSpPr bwMode="auto">
            <a:xfrm>
              <a:off x="0" y="0"/>
              <a:ext cx="5760" cy="4320"/>
              <a:chOff x="0" y="0"/>
              <a:chExt cx="5760" cy="4320"/>
            </a:xfrm>
          </p:grpSpPr>
          <p:grpSp>
            <p:nvGrpSpPr>
              <p:cNvPr id="86020" name="Group 4"/>
              <p:cNvGrpSpPr>
                <a:grpSpLocks/>
              </p:cNvGrpSpPr>
              <p:nvPr/>
            </p:nvGrpSpPr>
            <p:grpSpPr bwMode="auto">
              <a:xfrm>
                <a:off x="0" y="192"/>
                <a:ext cx="5760" cy="4032"/>
                <a:chOff x="0" y="192"/>
                <a:chExt cx="5760" cy="4032"/>
              </a:xfrm>
            </p:grpSpPr>
            <p:sp>
              <p:nvSpPr>
                <p:cNvPr id="86021"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2"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3"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4"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5"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6"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7"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8"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29"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0"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1"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2"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3"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4"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5"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6"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7"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8"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39"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0"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1"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2"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grpSp>
          <p:grpSp>
            <p:nvGrpSpPr>
              <p:cNvPr id="86043" name="Group 27"/>
              <p:cNvGrpSpPr>
                <a:grpSpLocks/>
              </p:cNvGrpSpPr>
              <p:nvPr/>
            </p:nvGrpSpPr>
            <p:grpSpPr bwMode="auto">
              <a:xfrm>
                <a:off x="192" y="0"/>
                <a:ext cx="5376" cy="4320"/>
                <a:chOff x="192" y="0"/>
                <a:chExt cx="5376" cy="4320"/>
              </a:xfrm>
            </p:grpSpPr>
            <p:sp>
              <p:nvSpPr>
                <p:cNvPr id="86044"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5"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6"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7"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8"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49"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0"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1"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2"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3"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4"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5"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6"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7"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8"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59"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0"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1"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2"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3"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4"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5"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6"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7"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8"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69"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70"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71"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sp>
              <p:nvSpPr>
                <p:cNvPr id="86072"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fr-FR" dirty="0"/>
                </a:p>
              </p:txBody>
            </p:sp>
          </p:grpSp>
        </p:grpSp>
        <p:sp>
          <p:nvSpPr>
            <p:cNvPr id="86074" name="Line 58"/>
            <p:cNvSpPr>
              <a:spLocks noChangeShapeType="1"/>
            </p:cNvSpPr>
            <p:nvPr/>
          </p:nvSpPr>
          <p:spPr bwMode="ltGray">
            <a:xfrm>
              <a:off x="5568" y="0"/>
              <a:ext cx="0" cy="1488"/>
            </a:xfrm>
            <a:prstGeom prst="line">
              <a:avLst/>
            </a:prstGeom>
            <a:noFill/>
            <a:ln w="19050">
              <a:solidFill>
                <a:srgbClr val="085335"/>
              </a:solidFill>
              <a:round/>
              <a:headEnd/>
              <a:tailEnd/>
            </a:ln>
            <a:effectLst/>
          </p:spPr>
          <p:txBody>
            <a:bodyPr wrap="none" anchor="ctr"/>
            <a:lstStyle/>
            <a:p>
              <a:endParaRPr lang="fr-FR" dirty="0"/>
            </a:p>
          </p:txBody>
        </p:sp>
        <p:grpSp>
          <p:nvGrpSpPr>
            <p:cNvPr id="86075" name="Group 59"/>
            <p:cNvGrpSpPr>
              <a:grpSpLocks/>
            </p:cNvGrpSpPr>
            <p:nvPr/>
          </p:nvGrpSpPr>
          <p:grpSpPr bwMode="auto">
            <a:xfrm>
              <a:off x="261" y="892"/>
              <a:ext cx="1124" cy="1464"/>
              <a:chOff x="96" y="916"/>
              <a:chExt cx="2208" cy="2876"/>
            </a:xfrm>
          </p:grpSpPr>
          <p:sp>
            <p:nvSpPr>
              <p:cNvPr id="86076" name="Line 60"/>
              <p:cNvSpPr>
                <a:spLocks noChangeShapeType="1"/>
              </p:cNvSpPr>
              <p:nvPr/>
            </p:nvSpPr>
            <p:spPr bwMode="ltGray">
              <a:xfrm flipH="1">
                <a:off x="96" y="1037"/>
                <a:ext cx="2208" cy="0"/>
              </a:xfrm>
              <a:prstGeom prst="line">
                <a:avLst/>
              </a:prstGeom>
              <a:noFill/>
              <a:ln w="19050">
                <a:solidFill>
                  <a:srgbClr val="085335"/>
                </a:solidFill>
                <a:round/>
                <a:headEnd/>
                <a:tailEnd/>
              </a:ln>
              <a:effectLst/>
            </p:spPr>
            <p:txBody>
              <a:bodyPr wrap="none" anchor="ctr"/>
              <a:lstStyle/>
              <a:p>
                <a:endParaRPr lang="fr-FR" dirty="0"/>
              </a:p>
            </p:txBody>
          </p:sp>
          <p:sp>
            <p:nvSpPr>
              <p:cNvPr id="86077" name="Line 61"/>
              <p:cNvSpPr>
                <a:spLocks noChangeShapeType="1"/>
              </p:cNvSpPr>
              <p:nvPr/>
            </p:nvSpPr>
            <p:spPr bwMode="ltGray">
              <a:xfrm>
                <a:off x="336" y="920"/>
                <a:ext cx="0" cy="2872"/>
              </a:xfrm>
              <a:prstGeom prst="line">
                <a:avLst/>
              </a:prstGeom>
              <a:noFill/>
              <a:ln w="19050">
                <a:solidFill>
                  <a:srgbClr val="085335"/>
                </a:solidFill>
                <a:round/>
                <a:headEnd/>
                <a:tailEnd/>
              </a:ln>
              <a:effectLst/>
            </p:spPr>
            <p:txBody>
              <a:bodyPr wrap="none" anchor="ctr"/>
              <a:lstStyle/>
              <a:p>
                <a:endParaRPr lang="fr-FR" dirty="0"/>
              </a:p>
            </p:txBody>
          </p:sp>
          <p:sp>
            <p:nvSpPr>
              <p:cNvPr id="86078" name="Arc 62"/>
              <p:cNvSpPr>
                <a:spLocks/>
              </p:cNvSpPr>
              <p:nvPr/>
            </p:nvSpPr>
            <p:spPr bwMode="ltGray">
              <a:xfrm flipH="1">
                <a:off x="217" y="916"/>
                <a:ext cx="239" cy="239"/>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085335"/>
                </a:solidFill>
                <a:round/>
                <a:headEnd/>
                <a:tailEnd/>
              </a:ln>
              <a:effectLst/>
            </p:spPr>
            <p:txBody>
              <a:bodyPr wrap="none" anchor="ctr"/>
              <a:lstStyle/>
              <a:p>
                <a:endParaRPr lang="fr-FR" dirty="0"/>
              </a:p>
            </p:txBody>
          </p:sp>
        </p:grpSp>
      </p:grpSp>
      <p:sp>
        <p:nvSpPr>
          <p:cNvPr id="86079" name="Rectangle 63"/>
          <p:cNvSpPr>
            <a:spLocks noGrp="1" noChangeArrowheads="1"/>
          </p:cNvSpPr>
          <p:nvPr>
            <p:ph type="title"/>
          </p:nvPr>
        </p:nvSpPr>
        <p:spPr bwMode="auto">
          <a:xfrm>
            <a:off x="660506" y="304800"/>
            <a:ext cx="842145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fr-FR" dirty="0"/>
              <a:t>Cliquez pour modifier le style du titre du masque</a:t>
            </a:r>
          </a:p>
        </p:txBody>
      </p:sp>
      <p:sp>
        <p:nvSpPr>
          <p:cNvPr id="86080" name="Rectangle 64" descr="Rectangle: Click to edit Master text styles&#10;Second level&#10;Third level&#10;Fourth level&#10;Fifth level"/>
          <p:cNvSpPr>
            <a:spLocks noGrp="1" noChangeArrowheads="1"/>
          </p:cNvSpPr>
          <p:nvPr>
            <p:ph type="body" idx="1"/>
          </p:nvPr>
        </p:nvSpPr>
        <p:spPr bwMode="auto">
          <a:xfrm>
            <a:off x="908195" y="1714488"/>
            <a:ext cx="8421450" cy="464347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9" name="ZoneTexte 68"/>
          <p:cNvSpPr txBox="1"/>
          <p:nvPr userDrawn="1"/>
        </p:nvSpPr>
        <p:spPr>
          <a:xfrm>
            <a:off x="77403" y="6563099"/>
            <a:ext cx="9752816" cy="249748"/>
          </a:xfrm>
          <a:prstGeom prst="rect">
            <a:avLst/>
          </a:prstGeom>
          <a:noFill/>
        </p:spPr>
        <p:txBody>
          <a:bodyPr wrap="square" rtlCol="0">
            <a:spAutoFit/>
          </a:bodyPr>
          <a:lstStyle/>
          <a:p>
            <a:pPr algn="l">
              <a:tabLst>
                <a:tab pos="5202238" algn="ctr"/>
                <a:tab pos="9502775" algn="r"/>
              </a:tabLst>
            </a:pPr>
            <a:r>
              <a:rPr lang="fr-FR" sz="1100" b="1" dirty="0">
                <a:solidFill>
                  <a:srgbClr val="6F0416"/>
                </a:solidFill>
                <a:latin typeface="Arial" pitchFamily="34" charset="0"/>
                <a:cs typeface="Arial" pitchFamily="34" charset="0"/>
              </a:rPr>
              <a:t>	Les chartes de p</a:t>
            </a:r>
            <a:r>
              <a:rPr lang="fr-FR" sz="1100" b="1" baseline="0" dirty="0">
                <a:solidFill>
                  <a:srgbClr val="6F0416"/>
                </a:solidFill>
                <a:latin typeface="Arial" pitchFamily="34" charset="0"/>
                <a:cs typeface="Arial" pitchFamily="34" charset="0"/>
              </a:rPr>
              <a:t>arcs naturels régionaux et les règlements locaux de publicité</a:t>
            </a:r>
            <a:r>
              <a:rPr lang="fr-FR" sz="1100" b="1" dirty="0">
                <a:solidFill>
                  <a:srgbClr val="6F0416"/>
                </a:solidFill>
                <a:latin typeface="Arial" pitchFamily="34" charset="0"/>
                <a:cs typeface="Arial" pitchFamily="34" charset="0"/>
              </a:rPr>
              <a:t>	</a:t>
            </a:r>
            <a:fld id="{5924D883-C166-42D3-B78A-00071035A76D}" type="slidenum">
              <a:rPr lang="fr-FR" sz="1100" b="1" smtClean="0">
                <a:solidFill>
                  <a:srgbClr val="6F0416"/>
                </a:solidFill>
                <a:latin typeface="Arial" pitchFamily="34" charset="0"/>
                <a:cs typeface="Arial" pitchFamily="34" charset="0"/>
              </a:rPr>
              <a:pPr algn="l">
                <a:tabLst>
                  <a:tab pos="5202238" algn="ctr"/>
                  <a:tab pos="9502775" algn="r"/>
                </a:tabLst>
              </a:pPr>
              <a:t>‹N°›</a:t>
            </a:fld>
            <a:endParaRPr lang="fr-FR" sz="1100" dirty="0">
              <a:solidFill>
                <a:srgbClr val="6F0416"/>
              </a:solidFill>
              <a:latin typeface="Arial" pitchFamily="34" charset="0"/>
              <a:cs typeface="Arial" pitchFamily="34" charset="0"/>
            </a:endParaRPr>
          </a:p>
        </p:txBody>
      </p:sp>
      <p:pic>
        <p:nvPicPr>
          <p:cNvPr id="2" name="Image 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250" y="5486400"/>
            <a:ext cx="1150780" cy="1326976"/>
          </a:xfrm>
          <a:prstGeom prst="rect">
            <a:avLst/>
          </a:prstGeom>
        </p:spPr>
      </p:pic>
    </p:spTree>
    <p:extLst>
      <p:ext uri="{BB962C8B-B14F-4D97-AF65-F5344CB8AC3E}">
        <p14:creationId xmlns:p14="http://schemas.microsoft.com/office/powerpoint/2010/main" val="215389711"/>
      </p:ext>
    </p:extLst>
  </p:cSld>
  <p:clrMap bg1="lt1" tx1="dk1" bg2="lt2" tx2="dk2" accent1="accent1" accent2="accent2" accent3="accent3" accent4="accent4" accent5="accent5" accent6="accent6" hlink="hlink" folHlink="folHlink"/>
  <p:sldLayoutIdLst>
    <p:sldLayoutId id="2147483662" r:id="rId1"/>
    <p:sldLayoutId id="2147483663" r:id="rId2"/>
  </p:sldLayoutIdLst>
  <p:transition>
    <p:randomBar/>
  </p:transition>
  <p:hf hdr="0" ftr="0" dt="0"/>
  <p:txStyles>
    <p:titleStyle>
      <a:lvl1pPr algn="l" rtl="0" fontAlgn="base">
        <a:spcBef>
          <a:spcPct val="0"/>
        </a:spcBef>
        <a:spcAft>
          <a:spcPct val="0"/>
        </a:spcAft>
        <a:defRPr sz="4000" b="1">
          <a:solidFill>
            <a:srgbClr val="6F0416"/>
          </a:solidFill>
          <a:latin typeface="+mj-lt"/>
          <a:ea typeface="+mj-ea"/>
          <a:cs typeface="+mj-cs"/>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60000" indent="-360000" algn="l" rtl="0" fontAlgn="base">
        <a:spcBef>
          <a:spcPts val="1800"/>
        </a:spcBef>
        <a:spcAft>
          <a:spcPct val="0"/>
        </a:spcAft>
        <a:buClr>
          <a:schemeClr val="hlink"/>
        </a:buClr>
        <a:buSzPct val="110000"/>
        <a:buFont typeface="Wingdings" pitchFamily="1" charset="2"/>
        <a:buBlip>
          <a:blip r:embed="rId5"/>
        </a:buBlip>
        <a:defRPr sz="3200" b="1">
          <a:solidFill>
            <a:srgbClr val="000000"/>
          </a:solidFill>
          <a:latin typeface="+mn-lt"/>
          <a:ea typeface="+mn-ea"/>
          <a:cs typeface="+mn-cs"/>
        </a:defRPr>
      </a:lvl1pPr>
      <a:lvl2pPr marL="720000" indent="-288000" algn="l" rtl="0" fontAlgn="base">
        <a:spcBef>
          <a:spcPts val="1200"/>
        </a:spcBef>
        <a:spcAft>
          <a:spcPct val="0"/>
        </a:spcAft>
        <a:buClr>
          <a:schemeClr val="tx1"/>
        </a:buClr>
        <a:buSzPct val="60000"/>
        <a:buFont typeface="Wingdings" pitchFamily="1" charset="2"/>
        <a:buChar char="n"/>
        <a:defRPr sz="2800" b="1">
          <a:solidFill>
            <a:srgbClr val="000000"/>
          </a:solidFill>
          <a:latin typeface="+mn-lt"/>
        </a:defRPr>
      </a:lvl2pPr>
      <a:lvl3pPr marL="1008000" indent="-216000" algn="l" rtl="0" fontAlgn="base">
        <a:spcBef>
          <a:spcPts val="600"/>
        </a:spcBef>
        <a:spcAft>
          <a:spcPct val="0"/>
        </a:spcAft>
        <a:buClr>
          <a:schemeClr val="hlink"/>
        </a:buClr>
        <a:buSzPct val="95000"/>
        <a:buFont typeface="Wingdings" pitchFamily="1" charset="2"/>
        <a:buChar char="w"/>
        <a:defRPr sz="2400" b="1">
          <a:solidFill>
            <a:srgbClr val="000000"/>
          </a:solidFill>
          <a:latin typeface="+mn-lt"/>
        </a:defRPr>
      </a:lvl3pPr>
      <a:lvl4pPr marL="1224000" indent="-216000" algn="l" rtl="0" fontAlgn="base">
        <a:spcBef>
          <a:spcPts val="450"/>
        </a:spcBef>
        <a:spcAft>
          <a:spcPct val="0"/>
        </a:spcAft>
        <a:buClr>
          <a:schemeClr val="tx1"/>
        </a:buClr>
        <a:buSzPct val="65000"/>
        <a:buFont typeface="Wingdings" pitchFamily="1" charset="2"/>
        <a:buChar char="n"/>
        <a:defRPr sz="2000" b="1">
          <a:solidFill>
            <a:srgbClr val="000000"/>
          </a:solidFill>
          <a:latin typeface="+mn-lt"/>
        </a:defRPr>
      </a:lvl4pPr>
      <a:lvl5pPr marL="1440000" indent="-216000" algn="l" rtl="0" fontAlgn="base">
        <a:spcBef>
          <a:spcPts val="300"/>
        </a:spcBef>
        <a:spcAft>
          <a:spcPct val="0"/>
        </a:spcAft>
        <a:buClr>
          <a:schemeClr val="hlink"/>
        </a:buClr>
        <a:buSzPct val="60000"/>
        <a:buFont typeface="Wingdings" pitchFamily="1" charset="2"/>
        <a:buChar char="n"/>
        <a:defRPr sz="2000" b="1">
          <a:solidFill>
            <a:srgbClr val="000000"/>
          </a:solidFill>
          <a:latin typeface="+mn-lt"/>
        </a:defRPr>
      </a:lvl5pPr>
      <a:lvl6pPr marL="2514600" indent="-228600" algn="l" rtl="0" fontAlgn="base">
        <a:spcBef>
          <a:spcPct val="20000"/>
        </a:spcBef>
        <a:spcAft>
          <a:spcPct val="0"/>
        </a:spcAft>
        <a:buClr>
          <a:schemeClr val="hlink"/>
        </a:buClr>
        <a:buSzPct val="60000"/>
        <a:buFont typeface="Wingdings" pitchFamily="1"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1"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1"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1" charset="2"/>
        <a:buChar char="n"/>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1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s>
</file>

<file path=ppt/slides/_rels/slide1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1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gif"/><Relationship Id="rId7" Type="http://schemas.openxmlformats.org/officeDocument/2006/relationships/image" Target="../media/image7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s>
</file>

<file path=ppt/slides/_rels/slide19.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12" Type="http://schemas.openxmlformats.org/officeDocument/2006/relationships/image" Target="../media/image67.gif"/><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jpeg"/></Relationships>
</file>

<file path=ppt/slides/_rels/slide20.xml.rels><?xml version="1.0" encoding="UTF-8" standalone="yes"?>
<Relationships xmlns="http://schemas.openxmlformats.org/package/2006/relationships"><Relationship Id="rId8" Type="http://schemas.openxmlformats.org/officeDocument/2006/relationships/image" Target="../media/image90.jpeg"/><Relationship Id="rId13" Type="http://schemas.openxmlformats.org/officeDocument/2006/relationships/image" Target="../media/image95.jpeg"/><Relationship Id="rId3" Type="http://schemas.openxmlformats.org/officeDocument/2006/relationships/hyperlink" Target="https://www.google.com/url?sa=i&amp;url=https%3A%2F%2Fwww.culture.gouv.fr%2FSites-thematiques%2FMonuments-historiques-Sites-patrimoniaux-remarquables%2FActualites-Articles%2FDe-nouveaux-logotypes-pour-le-patrimoine&amp;psig=AOvVaw1vEO3PK6rN8ffrj49tDWJY&amp;ust=1588777531712000&amp;source=images&amp;cd=vfe&amp;ved=0CAIQjRxqFwoTCMjf3Nr_nOkCFQAAAAAdAAAAABAD" TargetMode="External"/><Relationship Id="rId7" Type="http://schemas.openxmlformats.org/officeDocument/2006/relationships/image" Target="../media/image89.jpeg"/><Relationship Id="rId12" Type="http://schemas.openxmlformats.org/officeDocument/2006/relationships/image" Target="../media/image94.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jpeg"/><Relationship Id="rId5" Type="http://schemas.openxmlformats.org/officeDocument/2006/relationships/image" Target="../media/image87.png"/><Relationship Id="rId10" Type="http://schemas.openxmlformats.org/officeDocument/2006/relationships/image" Target="../media/image92.jpeg"/><Relationship Id="rId4" Type="http://schemas.openxmlformats.org/officeDocument/2006/relationships/image" Target="../media/image86.png"/><Relationship Id="rId9" Type="http://schemas.openxmlformats.org/officeDocument/2006/relationships/image" Target="../media/image91.jpeg"/><Relationship Id="rId14" Type="http://schemas.openxmlformats.org/officeDocument/2006/relationships/image" Target="../media/image67.gif"/></Relationships>
</file>

<file path=ppt/slides/_rels/slide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image" Target="../media/image67.gif"/></Relationships>
</file>

<file path=ppt/slides/_rels/slide2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2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1.jpeg"/></Relationships>
</file>

<file path=ppt/slides/_rels/slide24.xml.rels><?xml version="1.0" encoding="UTF-8" standalone="yes"?>
<Relationships xmlns="http://schemas.openxmlformats.org/package/2006/relationships"><Relationship Id="rId8" Type="http://schemas.openxmlformats.org/officeDocument/2006/relationships/image" Target="../media/image107.jpeg"/><Relationship Id="rId13" Type="http://schemas.openxmlformats.org/officeDocument/2006/relationships/image" Target="../media/image112.jpeg"/><Relationship Id="rId3" Type="http://schemas.openxmlformats.org/officeDocument/2006/relationships/image" Target="../media/image102.jpeg"/><Relationship Id="rId7" Type="http://schemas.openxmlformats.org/officeDocument/2006/relationships/image" Target="../media/image106.jpeg"/><Relationship Id="rId12" Type="http://schemas.openxmlformats.org/officeDocument/2006/relationships/image" Target="../media/image111.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5.jpeg"/><Relationship Id="rId11" Type="http://schemas.openxmlformats.org/officeDocument/2006/relationships/image" Target="../media/image110.jpeg"/><Relationship Id="rId5" Type="http://schemas.openxmlformats.org/officeDocument/2006/relationships/image" Target="../media/image104.jpeg"/><Relationship Id="rId15" Type="http://schemas.openxmlformats.org/officeDocument/2006/relationships/image" Target="../media/image114.jpeg"/><Relationship Id="rId10" Type="http://schemas.openxmlformats.org/officeDocument/2006/relationships/image" Target="../media/image109.jpeg"/><Relationship Id="rId4" Type="http://schemas.openxmlformats.org/officeDocument/2006/relationships/image" Target="../media/image103.jpeg"/><Relationship Id="rId9" Type="http://schemas.openxmlformats.org/officeDocument/2006/relationships/image" Target="../media/image108.jpeg"/><Relationship Id="rId14" Type="http://schemas.openxmlformats.org/officeDocument/2006/relationships/image" Target="../media/image1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27.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1.jpeg"/><Relationship Id="rId7" Type="http://schemas.openxmlformats.org/officeDocument/2006/relationships/image" Target="../media/image125.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4.jpeg"/><Relationship Id="rId11" Type="http://schemas.openxmlformats.org/officeDocument/2006/relationships/image" Target="../media/image129.jpeg"/><Relationship Id="rId5" Type="http://schemas.openxmlformats.org/officeDocument/2006/relationships/image" Target="../media/image123.jpeg"/><Relationship Id="rId10" Type="http://schemas.openxmlformats.org/officeDocument/2006/relationships/image" Target="../media/image128.jpeg"/><Relationship Id="rId4" Type="http://schemas.openxmlformats.org/officeDocument/2006/relationships/image" Target="../media/image122.jpeg"/><Relationship Id="rId9" Type="http://schemas.openxmlformats.org/officeDocument/2006/relationships/image" Target="../media/image127.jpeg"/></Relationships>
</file>

<file path=ppt/slides/_rels/slide28.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30.jpeg"/><Relationship Id="rId7" Type="http://schemas.openxmlformats.org/officeDocument/2006/relationships/image" Target="../media/image134.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33.jpeg"/><Relationship Id="rId5" Type="http://schemas.openxmlformats.org/officeDocument/2006/relationships/image" Target="../media/image132.jpeg"/><Relationship Id="rId10" Type="http://schemas.openxmlformats.org/officeDocument/2006/relationships/image" Target="../media/image137.jpeg"/><Relationship Id="rId4" Type="http://schemas.openxmlformats.org/officeDocument/2006/relationships/image" Target="../media/image131.jpeg"/><Relationship Id="rId9" Type="http://schemas.openxmlformats.org/officeDocument/2006/relationships/image" Target="../media/image136.jpeg"/></Relationships>
</file>

<file path=ppt/slides/_rels/slide2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46.jpeg"/><Relationship Id="rId3" Type="http://schemas.openxmlformats.org/officeDocument/2006/relationships/image" Target="../media/image141.jpeg"/><Relationship Id="rId7" Type="http://schemas.openxmlformats.org/officeDocument/2006/relationships/image" Target="../media/image145.jpeg"/><Relationship Id="rId2" Type="http://schemas.openxmlformats.org/officeDocument/2006/relationships/image" Target="../media/image140.jpeg"/><Relationship Id="rId1" Type="http://schemas.openxmlformats.org/officeDocument/2006/relationships/slideLayout" Target="../slideLayouts/slideLayout2.xml"/><Relationship Id="rId6" Type="http://schemas.openxmlformats.org/officeDocument/2006/relationships/image" Target="../media/image144.jpeg"/><Relationship Id="rId11" Type="http://schemas.openxmlformats.org/officeDocument/2006/relationships/image" Target="../media/image149.jpeg"/><Relationship Id="rId5" Type="http://schemas.openxmlformats.org/officeDocument/2006/relationships/image" Target="../media/image143.jpeg"/><Relationship Id="rId10" Type="http://schemas.openxmlformats.org/officeDocument/2006/relationships/image" Target="../media/image148.jpeg"/><Relationship Id="rId4" Type="http://schemas.openxmlformats.org/officeDocument/2006/relationships/image" Target="../media/image142.png"/><Relationship Id="rId9" Type="http://schemas.openxmlformats.org/officeDocument/2006/relationships/image" Target="../media/image147.jpeg"/></Relationships>
</file>

<file path=ppt/slides/_rels/slide3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3.jpeg"/><Relationship Id="rId5" Type="http://schemas.openxmlformats.org/officeDocument/2006/relationships/image" Target="../media/image152.jpeg"/><Relationship Id="rId4" Type="http://schemas.openxmlformats.org/officeDocument/2006/relationships/image" Target="../media/image15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57350" y="1772816"/>
            <a:ext cx="8537422" cy="1512168"/>
          </a:xfrm>
        </p:spPr>
        <p:txBody>
          <a:bodyPr anchor="ctr">
            <a:noAutofit/>
          </a:bodyPr>
          <a:lstStyle/>
          <a:p>
            <a:pPr algn="ctr"/>
            <a:r>
              <a:rPr lang="fr-FR" sz="3200" dirty="0">
                <a:effectLst>
                  <a:outerShdw blurRad="38100" dist="38100" dir="2700000" algn="tl">
                    <a:srgbClr val="000000">
                      <a:alpha val="43137"/>
                    </a:srgbClr>
                  </a:outerShdw>
                </a:effectLst>
              </a:rPr>
              <a:t>Les chartes de parc naturel régional </a:t>
            </a:r>
            <a:br>
              <a:rPr lang="fr-FR" sz="3200" dirty="0">
                <a:effectLst>
                  <a:outerShdw blurRad="38100" dist="38100" dir="2700000" algn="tl">
                    <a:srgbClr val="000000">
                      <a:alpha val="43137"/>
                    </a:srgbClr>
                  </a:outerShdw>
                </a:effectLst>
              </a:rPr>
            </a:br>
            <a:r>
              <a:rPr lang="fr-FR" sz="3200" dirty="0">
                <a:effectLst>
                  <a:outerShdw blurRad="38100" dist="38100" dir="2700000" algn="tl">
                    <a:srgbClr val="000000">
                      <a:alpha val="43137"/>
                    </a:srgbClr>
                  </a:outerShdw>
                </a:effectLst>
              </a:rPr>
              <a:t>et les règlements locaux de publicité</a:t>
            </a:r>
          </a:p>
        </p:txBody>
      </p:sp>
      <p:sp>
        <p:nvSpPr>
          <p:cNvPr id="3" name="Sous-titre 2"/>
          <p:cNvSpPr>
            <a:spLocks noGrp="1"/>
          </p:cNvSpPr>
          <p:nvPr>
            <p:ph type="subTitle" idx="1"/>
          </p:nvPr>
        </p:nvSpPr>
        <p:spPr>
          <a:xfrm>
            <a:off x="2217490" y="3947359"/>
            <a:ext cx="6552728" cy="1343803"/>
          </a:xfrm>
        </p:spPr>
        <p:txBody>
          <a:bodyPr anchor="b">
            <a:normAutofit fontScale="92500"/>
          </a:bodyPr>
          <a:lstStyle/>
          <a:p>
            <a:r>
              <a:rPr lang="fr-FR" sz="2800" dirty="0">
                <a:effectLst>
                  <a:outerShdw blurRad="38100" dist="38100" dir="2700000" algn="tl">
                    <a:srgbClr val="000000">
                      <a:alpha val="43137"/>
                    </a:srgbClr>
                  </a:outerShdw>
                </a:effectLst>
              </a:rPr>
              <a:t>Comment inclure la politique du parc en matière d’affichage publicitaire dans la charte du parc ?</a:t>
            </a:r>
            <a:endParaRPr lang="fr-FR" sz="2800" dirty="0"/>
          </a:p>
        </p:txBody>
      </p:sp>
      <p:sp>
        <p:nvSpPr>
          <p:cNvPr id="12" name="Text Box 56"/>
          <p:cNvSpPr txBox="1">
            <a:spLocks noChangeArrowheads="1"/>
          </p:cNvSpPr>
          <p:nvPr/>
        </p:nvSpPr>
        <p:spPr bwMode="auto">
          <a:xfrm>
            <a:off x="2505522" y="5589240"/>
            <a:ext cx="6264696" cy="1080119"/>
          </a:xfrm>
          <a:prstGeom prst="rect">
            <a:avLst/>
          </a:prstGeom>
          <a:noFill/>
          <a:ln w="9525">
            <a:noFill/>
            <a:miter lim="800000"/>
            <a:headEnd/>
            <a:tailEnd/>
          </a:ln>
        </p:spPr>
        <p:txBody>
          <a:bodyPr>
            <a:normAutofit/>
          </a:bodyPr>
          <a:lstStyle/>
          <a:p>
            <a:pPr algn="r">
              <a:spcBef>
                <a:spcPct val="50000"/>
              </a:spcBef>
              <a:defRPr/>
            </a:pPr>
            <a:r>
              <a:rPr lang="fr-FR" b="1" dirty="0">
                <a:solidFill>
                  <a:srgbClr val="085335"/>
                </a:solidFill>
                <a:cs typeface="+mn-cs"/>
              </a:rPr>
              <a:t>Jean-Philippe STREBLER</a:t>
            </a:r>
          </a:p>
          <a:p>
            <a:pPr algn="r">
              <a:spcBef>
                <a:spcPct val="10000"/>
              </a:spcBef>
              <a:defRPr/>
            </a:pPr>
            <a:r>
              <a:rPr lang="fr-FR" sz="1400" i="1" dirty="0">
                <a:solidFill>
                  <a:srgbClr val="085335"/>
                </a:solidFill>
                <a:cs typeface="+mn-cs"/>
              </a:rPr>
              <a:t>juriste, urbaniste qualité (opqu)</a:t>
            </a:r>
          </a:p>
          <a:p>
            <a:pPr algn="r">
              <a:spcBef>
                <a:spcPct val="10000"/>
              </a:spcBef>
              <a:defRPr/>
            </a:pPr>
            <a:r>
              <a:rPr lang="fr-FR" sz="1400" i="1" dirty="0">
                <a:solidFill>
                  <a:srgbClr val="085335"/>
                </a:solidFill>
                <a:cs typeface="+mn-cs"/>
              </a:rPr>
              <a:t>maître de conférences associé à l’Université de S</a:t>
            </a:r>
            <a:r>
              <a:rPr lang="fr-FR" sz="1200" i="1" dirty="0">
                <a:solidFill>
                  <a:srgbClr val="085335"/>
                </a:solidFill>
                <a:cs typeface="+mn-cs"/>
              </a:rPr>
              <a:t>TRASBOURG</a:t>
            </a:r>
          </a:p>
          <a:p>
            <a:pPr algn="r">
              <a:spcBef>
                <a:spcPct val="10000"/>
              </a:spcBef>
              <a:defRPr/>
            </a:pPr>
            <a:r>
              <a:rPr lang="fr-FR" sz="1400" i="1" dirty="0">
                <a:solidFill>
                  <a:srgbClr val="085335"/>
                </a:solidFill>
                <a:cs typeface="+mn-cs"/>
              </a:rPr>
              <a:t>directeur du PETR Sélestat - Alsace centrale</a:t>
            </a:r>
          </a:p>
        </p:txBody>
      </p:sp>
      <p:pic>
        <p:nvPicPr>
          <p:cNvPr id="13" name="Image 5" descr="couverture 200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0091" y="4869359"/>
            <a:ext cx="1250254" cy="1800000"/>
          </a:xfrm>
          <a:prstGeom prst="rect">
            <a:avLst/>
          </a:prstGeom>
          <a:noFill/>
          <a:ln w="3175">
            <a:solidFill>
              <a:schemeClr val="tx1"/>
            </a:solidFill>
            <a:miter lim="800000"/>
            <a:headEnd/>
            <a:tailEnd/>
          </a:ln>
        </p:spPr>
      </p:pic>
      <p:sp>
        <p:nvSpPr>
          <p:cNvPr id="5" name="Rectangle 5"/>
          <p:cNvSpPr txBox="1">
            <a:spLocks noChangeArrowheads="1"/>
          </p:cNvSpPr>
          <p:nvPr/>
        </p:nvSpPr>
        <p:spPr>
          <a:xfrm>
            <a:off x="1029358" y="764704"/>
            <a:ext cx="2952328" cy="878399"/>
          </a:xfrm>
          <a:prstGeom prst="rect">
            <a:avLst/>
          </a:prstGeom>
        </p:spPr>
        <p:txBody>
          <a:bodyPr anchor="t" anchorCtr="0"/>
          <a:lstStyle>
            <a:lvl1pPr algn="r">
              <a:defRPr sz="2000" b="0" i="0">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sz="2800" b="1" cap="small" dirty="0">
                <a:solidFill>
                  <a:srgbClr val="085335"/>
                </a:solidFill>
              </a:rPr>
              <a:t>Webinaire</a:t>
            </a:r>
            <a:br>
              <a:rPr kumimoji="0" lang="fr-FR" sz="2800" b="1" i="0" u="none" strike="noStrike" kern="1200" cap="none" spc="0" normalizeH="0" baseline="0" noProof="0" dirty="0">
                <a:ln>
                  <a:noFill/>
                </a:ln>
                <a:solidFill>
                  <a:srgbClr val="085335"/>
                </a:solidFill>
                <a:effectLst/>
                <a:uLnTx/>
                <a:uFillTx/>
                <a:ea typeface="+mn-ea"/>
              </a:rPr>
            </a:br>
            <a:r>
              <a:rPr lang="fr-FR" sz="2400" b="1" dirty="0">
                <a:solidFill>
                  <a:srgbClr val="085335"/>
                </a:solidFill>
                <a:ea typeface="+mn-ea"/>
              </a:rPr>
              <a:t>28</a:t>
            </a:r>
            <a:r>
              <a:rPr kumimoji="0" lang="fr-FR" sz="2400" b="1" i="0" u="none" strike="noStrike" kern="1200" cap="none" spc="0" normalizeH="0" baseline="0" noProof="0" dirty="0">
                <a:ln>
                  <a:noFill/>
                </a:ln>
                <a:solidFill>
                  <a:srgbClr val="085335"/>
                </a:solidFill>
                <a:effectLst/>
                <a:uLnTx/>
                <a:uFillTx/>
                <a:latin typeface="Arial" charset="0"/>
                <a:ea typeface="+mn-ea"/>
                <a:cs typeface="+mn-cs"/>
              </a:rPr>
              <a:t> septembre 2022</a:t>
            </a:r>
            <a:endParaRPr kumimoji="0" lang="fr-FR" sz="2800" b="0" i="0" u="none" strike="noStrike" kern="1200" cap="none" spc="0" normalizeH="0" baseline="0" noProof="0" dirty="0">
              <a:ln>
                <a:noFill/>
              </a:ln>
              <a:solidFill>
                <a:srgbClr val="085335"/>
              </a:solidFill>
              <a:effectLst/>
              <a:uLnTx/>
              <a:uFillTx/>
              <a:latin typeface="Arial" charset="0"/>
              <a:ea typeface="+mn-ea"/>
              <a:cs typeface="+mn-cs"/>
            </a:endParaRPr>
          </a:p>
        </p:txBody>
      </p:sp>
      <p:pic>
        <p:nvPicPr>
          <p:cNvPr id="1026" name="Picture 2" descr="Le règlement local de publicité - Strebler 9782281132656 | Lgdj.fr">
            <a:extLst>
              <a:ext uri="{FF2B5EF4-FFF2-40B4-BE49-F238E27FC236}">
                <a16:creationId xmlns:a16="http://schemas.microsoft.com/office/drawing/2014/main" id="{C60761BC-EE79-43B9-8A01-9BFDF0562B4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69418" y="4869359"/>
            <a:ext cx="1276596" cy="1800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82665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sz="4800" dirty="0"/>
              <a:t>Problématique générale</a:t>
            </a:r>
          </a:p>
        </p:txBody>
      </p:sp>
      <p:sp>
        <p:nvSpPr>
          <p:cNvPr id="6" name="Espace réservé du contenu 5"/>
          <p:cNvSpPr>
            <a:spLocks noGrp="1"/>
          </p:cNvSpPr>
          <p:nvPr>
            <p:ph idx="1"/>
          </p:nvPr>
        </p:nvSpPr>
        <p:spPr>
          <a:xfrm>
            <a:off x="908195" y="2096852"/>
            <a:ext cx="8421450" cy="4261106"/>
          </a:xfrm>
        </p:spPr>
        <p:txBody>
          <a:bodyPr>
            <a:normAutofit/>
          </a:bodyPr>
          <a:lstStyle/>
          <a:p>
            <a:pPr>
              <a:lnSpc>
                <a:spcPct val="114000"/>
              </a:lnSpc>
            </a:pPr>
            <a:r>
              <a:rPr lang="fr-FR" sz="3600" dirty="0"/>
              <a:t>En parc naturel régional,</a:t>
            </a:r>
            <a:br>
              <a:rPr lang="fr-FR" sz="3600" dirty="0"/>
            </a:br>
            <a:r>
              <a:rPr lang="fr-FR" sz="3600" dirty="0"/>
              <a:t>le règlement local de publicité peut autoriser la publicité </a:t>
            </a:r>
            <a:br>
              <a:rPr lang="fr-FR" sz="3600" dirty="0"/>
            </a:br>
            <a:r>
              <a:rPr lang="fr-FR" sz="3600" dirty="0"/>
              <a:t>lorsque la charte du parc </a:t>
            </a:r>
            <a:br>
              <a:rPr lang="fr-FR" sz="3600" dirty="0"/>
            </a:br>
            <a:r>
              <a:rPr lang="fr-FR" sz="3600" dirty="0"/>
              <a:t>contient des orientations ou mesures relatives à la publicité</a:t>
            </a:r>
          </a:p>
        </p:txBody>
      </p:sp>
      <p:sp>
        <p:nvSpPr>
          <p:cNvPr id="4" name="Espace réservé du numéro de diapositive 3"/>
          <p:cNvSpPr>
            <a:spLocks noGrp="1"/>
          </p:cNvSpPr>
          <p:nvPr>
            <p:ph type="sldNum" idx="4294967295"/>
          </p:nvPr>
        </p:nvSpPr>
        <p:spPr>
          <a:xfrm>
            <a:off x="9609138" y="6561138"/>
            <a:ext cx="298450" cy="254000"/>
          </a:xfrm>
          <a:prstGeom prst="rect">
            <a:avLst/>
          </a:prstGeom>
        </p:spPr>
        <p:txBody>
          <a:bodyPr/>
          <a:lstStyle/>
          <a:p>
            <a:pPr>
              <a:defRPr/>
            </a:pPr>
            <a:fld id="{1ED31C71-02E3-49FD-8923-D4B7EED1AEE3}" type="slidenum">
              <a:rPr lang="fr-FR" smtClean="0"/>
              <a:pPr>
                <a:defRPr/>
              </a:pPr>
              <a:t>2</a:t>
            </a:fld>
            <a:endParaRPr lang="fr-FR"/>
          </a:p>
        </p:txBody>
      </p:sp>
    </p:spTree>
    <p:extLst>
      <p:ext uri="{BB962C8B-B14F-4D97-AF65-F5344CB8AC3E}">
        <p14:creationId xmlns:p14="http://schemas.microsoft.com/office/powerpoint/2010/main" val="978784842"/>
      </p:ext>
    </p:extLst>
  </p:cSld>
  <p:clrMapOvr>
    <a:masterClrMapping/>
  </p:clrMapOvr>
  <p:transition>
    <p:randomBa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1F03E3-B926-471D-B995-1BC23C603CD1}"/>
              </a:ext>
            </a:extLst>
          </p:cNvPr>
          <p:cNvSpPr>
            <a:spLocks noGrp="1"/>
          </p:cNvSpPr>
          <p:nvPr>
            <p:ph type="title"/>
          </p:nvPr>
        </p:nvSpPr>
        <p:spPr/>
        <p:txBody>
          <a:bodyPr/>
          <a:lstStyle/>
          <a:p>
            <a:r>
              <a:rPr lang="fr-FR" dirty="0"/>
              <a:t>Déroulement</a:t>
            </a:r>
          </a:p>
        </p:txBody>
      </p:sp>
      <p:sp>
        <p:nvSpPr>
          <p:cNvPr id="3" name="Espace réservé du contenu 2">
            <a:extLst>
              <a:ext uri="{FF2B5EF4-FFF2-40B4-BE49-F238E27FC236}">
                <a16:creationId xmlns:a16="http://schemas.microsoft.com/office/drawing/2014/main" id="{C3F3CD02-6E13-4486-985C-788A468A10A9}"/>
              </a:ext>
            </a:extLst>
          </p:cNvPr>
          <p:cNvSpPr>
            <a:spLocks noGrp="1"/>
          </p:cNvSpPr>
          <p:nvPr>
            <p:ph idx="1"/>
          </p:nvPr>
        </p:nvSpPr>
        <p:spPr>
          <a:xfrm>
            <a:off x="908194" y="1714488"/>
            <a:ext cx="8654111" cy="4838712"/>
          </a:xfrm>
        </p:spPr>
        <p:txBody>
          <a:bodyPr>
            <a:normAutofit fontScale="77500" lnSpcReduction="20000"/>
          </a:bodyPr>
          <a:lstStyle/>
          <a:p>
            <a:pPr marL="538163" indent="-538163"/>
            <a:r>
              <a:rPr lang="fr-FR" dirty="0">
                <a:solidFill>
                  <a:srgbClr val="085335"/>
                </a:solidFill>
                <a:latin typeface="Calibri" panose="020F0502020204030204" pitchFamily="34" charset="0"/>
                <a:cs typeface="Calibri" panose="020F0502020204030204" pitchFamily="34" charset="0"/>
              </a:rPr>
              <a:t>Une interdiction générale de publicité</a:t>
            </a:r>
          </a:p>
          <a:p>
            <a:pPr marL="803275" lvl="1" indent="-287338">
              <a:spcBef>
                <a:spcPts val="300"/>
              </a:spcBef>
            </a:pPr>
            <a:r>
              <a:rPr lang="fr-FR" dirty="0">
                <a:latin typeface="Calibri" panose="020F0502020204030204" pitchFamily="34" charset="0"/>
                <a:cs typeface="Calibri" panose="020F0502020204030204" pitchFamily="34" charset="0"/>
              </a:rPr>
              <a:t>en agglomération des communes du périmètre du parc</a:t>
            </a:r>
          </a:p>
          <a:p>
            <a:pPr marL="803275" lvl="1" indent="-287338">
              <a:spcBef>
                <a:spcPts val="300"/>
              </a:spcBef>
            </a:pPr>
            <a:r>
              <a:rPr lang="fr-FR" dirty="0">
                <a:latin typeface="Calibri" panose="020F0502020204030204" pitchFamily="34" charset="0"/>
                <a:cs typeface="Calibri" panose="020F0502020204030204" pitchFamily="34" charset="0"/>
              </a:rPr>
              <a:t>hors agglomération… parce qu’on est hors agglomération</a:t>
            </a:r>
          </a:p>
          <a:p>
            <a:pPr marL="803275" lvl="1" indent="-287338">
              <a:spcBef>
                <a:spcPts val="300"/>
              </a:spcBef>
            </a:pPr>
            <a:r>
              <a:rPr lang="fr-FR" dirty="0">
                <a:latin typeface="Calibri" panose="020F0502020204030204" pitchFamily="34" charset="0"/>
                <a:cs typeface="Calibri" panose="020F0502020204030204" pitchFamily="34" charset="0"/>
              </a:rPr>
              <a:t>… aucune interdiction pour les enseignes… qui sont</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soumises à autorisation du préfet, en agglomération</a:t>
            </a:r>
          </a:p>
          <a:p>
            <a:pPr marL="538163" indent="-538163"/>
            <a:r>
              <a:rPr lang="fr-FR" dirty="0">
                <a:solidFill>
                  <a:srgbClr val="085335"/>
                </a:solidFill>
                <a:latin typeface="Calibri" panose="020F0502020204030204" pitchFamily="34" charset="0"/>
                <a:cs typeface="Calibri" panose="020F0502020204030204" pitchFamily="34" charset="0"/>
              </a:rPr>
              <a:t>Les communes ou communautés peuvent élaborer des règlements locaux de publicité</a:t>
            </a:r>
          </a:p>
          <a:p>
            <a:pPr marL="803275" lvl="1" indent="-287338">
              <a:spcBef>
                <a:spcPts val="300"/>
              </a:spcBef>
            </a:pPr>
            <a:r>
              <a:rPr lang="fr-FR" dirty="0">
                <a:latin typeface="Calibri" panose="020F0502020204030204" pitchFamily="34" charset="0"/>
                <a:cs typeface="Calibri" panose="020F0502020204030204" pitchFamily="34" charset="0"/>
              </a:rPr>
              <a:t>pour déroger à l’interdiction légale de publicité en agglomération des PNR ou en zone commerciale hors agglomération</a:t>
            </a:r>
          </a:p>
          <a:p>
            <a:pPr marL="803275" lvl="1" indent="-287338">
              <a:spcBef>
                <a:spcPts val="300"/>
              </a:spcBef>
            </a:pPr>
            <a:r>
              <a:rPr lang="fr-FR" dirty="0">
                <a:latin typeface="Calibri" panose="020F0502020204030204" pitchFamily="34" charset="0"/>
                <a:cs typeface="Calibri" panose="020F0502020204030204" pitchFamily="34" charset="0"/>
              </a:rPr>
              <a:t>pour restreindre les conditions d’installation des enseignes</a:t>
            </a:r>
          </a:p>
          <a:p>
            <a:pPr marL="538163" indent="-538163"/>
            <a:r>
              <a:rPr lang="fr-FR" dirty="0">
                <a:solidFill>
                  <a:srgbClr val="085335"/>
                </a:solidFill>
                <a:latin typeface="Calibri" panose="020F0502020204030204" pitchFamily="34" charset="0"/>
                <a:cs typeface="Calibri" panose="020F0502020204030204" pitchFamily="34" charset="0"/>
              </a:rPr>
              <a:t>Ces règlements locaux de publicité</a:t>
            </a:r>
          </a:p>
          <a:p>
            <a:pPr marL="803275" lvl="1" indent="-287338">
              <a:spcBef>
                <a:spcPts val="300"/>
              </a:spcBef>
            </a:pPr>
            <a:r>
              <a:rPr lang="fr-FR" dirty="0">
                <a:latin typeface="Calibri" panose="020F0502020204030204" pitchFamily="34" charset="0"/>
                <a:cs typeface="Calibri" panose="020F0502020204030204" pitchFamily="34" charset="0"/>
              </a:rPr>
              <a:t>doivent être compatibles avec la charte du PNR</a:t>
            </a:r>
          </a:p>
          <a:p>
            <a:pPr marL="803275" lvl="1" indent="-287338">
              <a:spcBef>
                <a:spcPts val="300"/>
              </a:spcBef>
            </a:pPr>
            <a:r>
              <a:rPr lang="fr-FR" dirty="0">
                <a:latin typeface="Calibri" panose="020F0502020204030204" pitchFamily="34" charset="0"/>
                <a:cs typeface="Calibri" panose="020F0502020204030204" pitchFamily="34" charset="0"/>
              </a:rPr>
              <a:t>ne peuvent autoriser la publicité que si la charte du PNR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contient des orientations ou mesures relatives à la publicité</a:t>
            </a:r>
          </a:p>
        </p:txBody>
      </p:sp>
    </p:spTree>
    <p:extLst>
      <p:ext uri="{BB962C8B-B14F-4D97-AF65-F5344CB8AC3E}">
        <p14:creationId xmlns:p14="http://schemas.microsoft.com/office/powerpoint/2010/main" val="355608955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2000"/>
                                        <p:tgtEl>
                                          <p:spTgt spid="3">
                                            <p:txEl>
                                              <p:pRg st="1" end="1"/>
                                            </p:txEl>
                                          </p:spTgt>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2000"/>
                                        <p:tgtEl>
                                          <p:spTgt spid="3">
                                            <p:txEl>
                                              <p:pRg st="2" end="2"/>
                                            </p:txEl>
                                          </p:spTgt>
                                        </p:tgtEl>
                                      </p:cBhvr>
                                    </p:animEffect>
                                  </p:childTnLst>
                                </p:cTn>
                              </p:par>
                            </p:childTnLst>
                          </p:cTn>
                        </p:par>
                        <p:par>
                          <p:cTn id="16" fill="hold">
                            <p:stCondLst>
                              <p:cond delay="60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20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2000"/>
                                        <p:tgtEl>
                                          <p:spTgt spid="3">
                                            <p:txEl>
                                              <p:pRg st="4" end="4"/>
                                            </p:tx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2000"/>
                                        <p:tgtEl>
                                          <p:spTgt spid="3">
                                            <p:txEl>
                                              <p:pRg st="5" end="5"/>
                                            </p:txEl>
                                          </p:spTgt>
                                        </p:tgtEl>
                                      </p:cBhvr>
                                    </p:animEffect>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2000"/>
                                        <p:tgtEl>
                                          <p:spTgt spid="3">
                                            <p:txEl>
                                              <p:pRg st="7" end="7"/>
                                            </p:txEl>
                                          </p:spTgt>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wipe(left)">
                                      <p:cBhvr>
                                        <p:cTn id="41" dur="2000"/>
                                        <p:tgtEl>
                                          <p:spTgt spid="3">
                                            <p:txEl>
                                              <p:pRg st="8" end="8"/>
                                            </p:txEl>
                                          </p:spTgt>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wipe(left)">
                                      <p:cBhvr>
                                        <p:cTn id="45"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L’interdiction de publicité </a:t>
            </a:r>
            <a:br>
              <a:rPr lang="fr-FR" sz="3600" dirty="0"/>
            </a:br>
            <a:r>
              <a:rPr lang="fr-FR" sz="3600" dirty="0"/>
              <a:t>en agglomération de PNR</a:t>
            </a:r>
            <a:endParaRPr lang="fr-FR" sz="3600" dirty="0">
              <a:solidFill>
                <a:srgbClr val="085335"/>
              </a:solidFill>
            </a:endParaRPr>
          </a:p>
        </p:txBody>
      </p:sp>
      <p:sp>
        <p:nvSpPr>
          <p:cNvPr id="4" name="Espace réservé du contenu 3"/>
          <p:cNvSpPr>
            <a:spLocks noGrp="1"/>
          </p:cNvSpPr>
          <p:nvPr>
            <p:ph idx="1"/>
          </p:nvPr>
        </p:nvSpPr>
        <p:spPr>
          <a:xfrm>
            <a:off x="908194" y="1772816"/>
            <a:ext cx="8582103" cy="4896544"/>
          </a:xfrm>
        </p:spPr>
        <p:txBody>
          <a:bodyPr>
            <a:normAutofit fontScale="92500" lnSpcReduction="10000"/>
          </a:bodyPr>
          <a:lstStyle/>
          <a:p>
            <a:r>
              <a:rPr lang="fr-FR" sz="2800" dirty="0">
                <a:solidFill>
                  <a:srgbClr val="6F0416"/>
                </a:solidFill>
                <a:latin typeface="Calibri" panose="020F0502020204030204" pitchFamily="34" charset="0"/>
                <a:cs typeface="Calibri" panose="020F0502020204030204" pitchFamily="34" charset="0"/>
              </a:rPr>
              <a:t>Il est interdit d’apposer </a:t>
            </a:r>
            <a:br>
              <a:rPr lang="fr-FR" sz="2800" dirty="0">
                <a:solidFill>
                  <a:srgbClr val="6F0416"/>
                </a:solidFill>
                <a:latin typeface="Calibri" panose="020F0502020204030204" pitchFamily="34" charset="0"/>
                <a:cs typeface="Calibri" panose="020F0502020204030204" pitchFamily="34" charset="0"/>
              </a:rPr>
            </a:br>
            <a:r>
              <a:rPr lang="fr-FR" sz="2800" dirty="0">
                <a:solidFill>
                  <a:srgbClr val="6F0416"/>
                </a:solidFill>
                <a:latin typeface="Calibri" panose="020F0502020204030204" pitchFamily="34" charset="0"/>
                <a:cs typeface="Calibri" panose="020F0502020204030204" pitchFamily="34" charset="0"/>
              </a:rPr>
              <a:t>des publicités ou préenseignes</a:t>
            </a:r>
          </a:p>
          <a:p>
            <a:pPr lvl="1">
              <a:spcBef>
                <a:spcPts val="600"/>
              </a:spcBef>
            </a:pPr>
            <a:r>
              <a:rPr lang="fr-FR" sz="2000" dirty="0">
                <a:latin typeface="Calibri" panose="020F0502020204030204" pitchFamily="34" charset="0"/>
                <a:cs typeface="Calibri" panose="020F0502020204030204" pitchFamily="34" charset="0"/>
              </a:rPr>
              <a:t>sur bâtiment, sur clôture (aveugle ou non)</a:t>
            </a:r>
          </a:p>
          <a:p>
            <a:pPr lvl="1">
              <a:spcBef>
                <a:spcPts val="600"/>
              </a:spcBef>
            </a:pPr>
            <a:r>
              <a:rPr lang="fr-FR" sz="2000" dirty="0">
                <a:latin typeface="Calibri" panose="020F0502020204030204" pitchFamily="34" charset="0"/>
                <a:cs typeface="Calibri" panose="020F0502020204030204" pitchFamily="34" charset="0"/>
              </a:rPr>
              <a:t>scellée au sol ou installée directement sur le sol</a:t>
            </a:r>
          </a:p>
          <a:p>
            <a:pPr lvl="1">
              <a:spcBef>
                <a:spcPts val="600"/>
              </a:spcBef>
            </a:pPr>
            <a:r>
              <a:rPr lang="fr-FR" sz="2000" dirty="0">
                <a:latin typeface="Calibri" panose="020F0502020204030204" pitchFamily="34" charset="0"/>
                <a:cs typeface="Calibri" panose="020F0502020204030204" pitchFamily="34" charset="0"/>
              </a:rPr>
              <a:t>sur mobilier urbain</a:t>
            </a:r>
          </a:p>
          <a:p>
            <a:pPr lvl="1">
              <a:spcBef>
                <a:spcPts val="600"/>
              </a:spcBef>
            </a:pPr>
            <a:r>
              <a:rPr lang="fr-FR" sz="2000" dirty="0">
                <a:latin typeface="Calibri" panose="020F0502020204030204" pitchFamily="34" charset="0"/>
                <a:cs typeface="Calibri" panose="020F0502020204030204" pitchFamily="34" charset="0"/>
              </a:rPr>
              <a:t>sur véhicules publicitaires</a:t>
            </a:r>
          </a:p>
          <a:p>
            <a:r>
              <a:rPr lang="fr-FR" sz="2800" dirty="0">
                <a:solidFill>
                  <a:srgbClr val="6F0416"/>
                </a:solidFill>
                <a:latin typeface="Calibri" panose="020F0502020204030204" pitchFamily="34" charset="0"/>
                <a:cs typeface="Calibri" panose="020F0502020204030204" pitchFamily="34" charset="0"/>
              </a:rPr>
              <a:t>Les seules formes </a:t>
            </a:r>
            <a:br>
              <a:rPr lang="fr-FR" sz="2800" dirty="0">
                <a:solidFill>
                  <a:srgbClr val="6F0416"/>
                </a:solidFill>
                <a:latin typeface="Calibri" panose="020F0502020204030204" pitchFamily="34" charset="0"/>
                <a:cs typeface="Calibri" panose="020F0502020204030204" pitchFamily="34" charset="0"/>
              </a:rPr>
            </a:br>
            <a:r>
              <a:rPr lang="fr-FR" sz="2800" dirty="0">
                <a:solidFill>
                  <a:srgbClr val="6F0416"/>
                </a:solidFill>
                <a:latin typeface="Calibri" panose="020F0502020204030204" pitchFamily="34" charset="0"/>
                <a:cs typeface="Calibri" panose="020F0502020204030204" pitchFamily="34" charset="0"/>
              </a:rPr>
              <a:t>de publicités ou préenseignes admises</a:t>
            </a:r>
          </a:p>
          <a:p>
            <a:pPr lvl="1">
              <a:spcBef>
                <a:spcPts val="600"/>
              </a:spcBef>
            </a:pPr>
            <a:r>
              <a:rPr lang="fr-FR" sz="2000" dirty="0">
                <a:latin typeface="Calibri" panose="020F0502020204030204" pitchFamily="34" charset="0"/>
                <a:cs typeface="Calibri" panose="020F0502020204030204" pitchFamily="34" charset="0"/>
              </a:rPr>
              <a:t>les emplacements définis (par arrêté) et aménagés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par chaque commune pour l’affichage d’opinion ou la publicité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relative aux activités des associations sans but lucratif</a:t>
            </a:r>
          </a:p>
          <a:p>
            <a:pPr lvl="1">
              <a:spcBef>
                <a:spcPts val="600"/>
              </a:spcBef>
            </a:pPr>
            <a:r>
              <a:rPr lang="fr-FR" sz="2000" dirty="0">
                <a:latin typeface="Calibri" panose="020F0502020204030204" pitchFamily="34" charset="0"/>
                <a:cs typeface="Calibri" panose="020F0502020204030204" pitchFamily="34" charset="0"/>
              </a:rPr>
              <a:t>la publicité exécutée en application d’une disposition législative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ou réglementaire ou d’une décision de justice, ou destinée à informer le public sur les dangers qu’il encourt ou les obligations qui pèsent sur lui</a:t>
            </a:r>
          </a:p>
        </p:txBody>
      </p:sp>
      <p:sp>
        <p:nvSpPr>
          <p:cNvPr id="6" name="ZoneTexte 5">
            <a:hlinkClick r:id="" action="ppaction://noaction"/>
          </p:cNvPr>
          <p:cNvSpPr txBox="1"/>
          <p:nvPr/>
        </p:nvSpPr>
        <p:spPr>
          <a:xfrm>
            <a:off x="7546083" y="2521075"/>
            <a:ext cx="2179438"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581-8, § I, 3°</a:t>
            </a:r>
          </a:p>
        </p:txBody>
      </p:sp>
      <p:pic>
        <p:nvPicPr>
          <p:cNvPr id="2050" name="Picture 2" descr="Villes et villages - Parc naturel régional des Alpilles">
            <a:extLst>
              <a:ext uri="{FF2B5EF4-FFF2-40B4-BE49-F238E27FC236}">
                <a16:creationId xmlns:a16="http://schemas.microsoft.com/office/drawing/2014/main" id="{8A86B1B8-4D54-4E00-A8F4-D4754F59735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23177" y="260648"/>
            <a:ext cx="3143852" cy="1650761"/>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hlinkClick r:id="" action="ppaction://noaction"/>
            <a:extLst>
              <a:ext uri="{FF2B5EF4-FFF2-40B4-BE49-F238E27FC236}">
                <a16:creationId xmlns:a16="http://schemas.microsoft.com/office/drawing/2014/main" id="{84D1733D-C219-70D5-E43A-825B723B857D}"/>
              </a:ext>
            </a:extLst>
          </p:cNvPr>
          <p:cNvSpPr txBox="1"/>
          <p:nvPr/>
        </p:nvSpPr>
        <p:spPr>
          <a:xfrm>
            <a:off x="8194155" y="4905164"/>
            <a:ext cx="1531366"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581-13</a:t>
            </a:r>
          </a:p>
        </p:txBody>
      </p:sp>
      <p:sp>
        <p:nvSpPr>
          <p:cNvPr id="10" name="ZoneTexte 9">
            <a:hlinkClick r:id="" action="ppaction://noaction"/>
            <a:extLst>
              <a:ext uri="{FF2B5EF4-FFF2-40B4-BE49-F238E27FC236}">
                <a16:creationId xmlns:a16="http://schemas.microsoft.com/office/drawing/2014/main" id="{5A260AC1-E044-23BA-C4B4-8E229F1DDC1D}"/>
              </a:ext>
            </a:extLst>
          </p:cNvPr>
          <p:cNvSpPr txBox="1"/>
          <p:nvPr/>
        </p:nvSpPr>
        <p:spPr>
          <a:xfrm>
            <a:off x="8194155" y="5640907"/>
            <a:ext cx="1531366"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581-17</a:t>
            </a:r>
          </a:p>
        </p:txBody>
      </p:sp>
    </p:spTree>
    <p:extLst>
      <p:ext uri="{BB962C8B-B14F-4D97-AF65-F5344CB8AC3E}">
        <p14:creationId xmlns:p14="http://schemas.microsoft.com/office/powerpoint/2010/main" val="3651500370"/>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2000"/>
                                        <p:tgtEl>
                                          <p:spTgt spid="2050"/>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wipe(left)">
                                      <p:cBhvr>
                                        <p:cTn id="19" dur="1500"/>
                                        <p:tgtEl>
                                          <p:spTgt spid="4">
                                            <p:txEl>
                                              <p:pRg st="0" end="0"/>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1500"/>
                                        <p:tgtEl>
                                          <p:spTgt spid="4">
                                            <p:txEl>
                                              <p:pRg st="1" end="1"/>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ipe(left)">
                                      <p:cBhvr>
                                        <p:cTn id="25" dur="1500"/>
                                        <p:tgtEl>
                                          <p:spTgt spid="4">
                                            <p:txEl>
                                              <p:pRg st="2" end="2"/>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left)">
                                      <p:cBhvr>
                                        <p:cTn id="28" dur="1500"/>
                                        <p:tgtEl>
                                          <p:spTgt spid="4">
                                            <p:txEl>
                                              <p:pRg st="3" end="3"/>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left)">
                                      <p:cBhvr>
                                        <p:cTn id="31" dur="15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Effect transition="in" filter="wipe(left)">
                                      <p:cBhvr>
                                        <p:cTn id="36" dur="1500"/>
                                        <p:tgtEl>
                                          <p:spTgt spid="4">
                                            <p:txEl>
                                              <p:pRg st="5" end="5"/>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wipe(left)">
                                      <p:cBhvr>
                                        <p:cTn id="39" dur="1500"/>
                                        <p:tgtEl>
                                          <p:spTgt spid="4">
                                            <p:txEl>
                                              <p:pRg st="6" end="6"/>
                                            </p:txEl>
                                          </p:spTgt>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wipe(left)">
                                      <p:cBhvr>
                                        <p:cTn id="47" dur="1500"/>
                                        <p:tgtEl>
                                          <p:spTgt spid="4">
                                            <p:txEl>
                                              <p:pRg st="7" end="7"/>
                                            </p:txEl>
                                          </p:spTgt>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P spid="6"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L’interdiction de publicité </a:t>
            </a:r>
            <a:br>
              <a:rPr lang="fr-FR" sz="3600" dirty="0"/>
            </a:br>
            <a:r>
              <a:rPr lang="fr-FR" sz="3600" dirty="0"/>
              <a:t>hors agglomération</a:t>
            </a:r>
            <a:endParaRPr lang="fr-FR" sz="3600" dirty="0">
              <a:solidFill>
                <a:srgbClr val="085335"/>
              </a:solidFill>
            </a:endParaRPr>
          </a:p>
        </p:txBody>
      </p:sp>
      <p:sp>
        <p:nvSpPr>
          <p:cNvPr id="4" name="Espace réservé du contenu 3"/>
          <p:cNvSpPr>
            <a:spLocks noGrp="1"/>
          </p:cNvSpPr>
          <p:nvPr>
            <p:ph idx="1"/>
          </p:nvPr>
        </p:nvSpPr>
        <p:spPr>
          <a:xfrm>
            <a:off x="908194" y="1714488"/>
            <a:ext cx="8582103" cy="4954872"/>
          </a:xfrm>
        </p:spPr>
        <p:txBody>
          <a:bodyPr>
            <a:normAutofit fontScale="92500" lnSpcReduction="10000"/>
          </a:bodyPr>
          <a:lstStyle/>
          <a:p>
            <a:r>
              <a:rPr lang="fr-FR" sz="2000" dirty="0">
                <a:solidFill>
                  <a:srgbClr val="6F0416"/>
                </a:solidFill>
                <a:latin typeface="Calibri" panose="020F0502020204030204" pitchFamily="34" charset="0"/>
                <a:cs typeface="Calibri" panose="020F0502020204030204" pitchFamily="34" charset="0"/>
              </a:rPr>
              <a:t>Seules quelques préenseignes sont admises</a:t>
            </a:r>
          </a:p>
          <a:p>
            <a:pPr lvl="1">
              <a:spcBef>
                <a:spcPts val="600"/>
              </a:spcBef>
            </a:pPr>
            <a:r>
              <a:rPr lang="fr-FR" sz="1600" dirty="0">
                <a:latin typeface="Calibri" panose="020F0502020204030204" pitchFamily="34" charset="0"/>
                <a:cs typeface="Calibri" panose="020F0502020204030204" pitchFamily="34" charset="0"/>
              </a:rPr>
              <a:t>un nombre limité d’activités</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fabrication ou vente de produits du terroir</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activités culturelles</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monuments historiques ouverts à la visite</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préenseignes temporaires (manifestations exceptionnelles… opérations immobilières)</a:t>
            </a:r>
          </a:p>
          <a:p>
            <a:pPr lvl="1">
              <a:spcBef>
                <a:spcPts val="600"/>
              </a:spcBef>
            </a:pPr>
            <a:r>
              <a:rPr lang="fr-FR" sz="1600" dirty="0">
                <a:latin typeface="Calibri" panose="020F0502020204030204" pitchFamily="34" charset="0"/>
                <a:cs typeface="Calibri" panose="020F0502020204030204" pitchFamily="34" charset="0"/>
              </a:rPr>
              <a:t>des conditions strictes</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maxi 1,50 x 1,00, hauteur &lt; 2,20 m, mât unique &lt; 15 cm, </a:t>
            </a:r>
            <a:br>
              <a:rPr lang="fr-FR" sz="1500" dirty="0">
                <a:solidFill>
                  <a:srgbClr val="085335"/>
                </a:solidFill>
                <a:latin typeface="Calibri" panose="020F0502020204030204" pitchFamily="34" charset="0"/>
                <a:cs typeface="Calibri" panose="020F0502020204030204" pitchFamily="34" charset="0"/>
              </a:rPr>
            </a:br>
            <a:r>
              <a:rPr lang="fr-FR" sz="1500" dirty="0">
                <a:solidFill>
                  <a:srgbClr val="085335"/>
                </a:solidFill>
                <a:latin typeface="Calibri" panose="020F0502020204030204" pitchFamily="34" charset="0"/>
                <a:cs typeface="Calibri" panose="020F0502020204030204" pitchFamily="34" charset="0"/>
              </a:rPr>
              <a:t>possibilité 2 préenseignes sur même mât…</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maxi 5 km (10 km pour monument historique) / lieu ou agglomération</a:t>
            </a:r>
          </a:p>
          <a:p>
            <a:pPr lvl="2">
              <a:spcBef>
                <a:spcPts val="400"/>
              </a:spcBef>
            </a:pPr>
            <a:r>
              <a:rPr lang="fr-FR" sz="1500" dirty="0">
                <a:solidFill>
                  <a:srgbClr val="085335"/>
                </a:solidFill>
                <a:latin typeface="Calibri" panose="020F0502020204030204" pitchFamily="34" charset="0"/>
                <a:cs typeface="Calibri" panose="020F0502020204030204" pitchFamily="34" charset="0"/>
              </a:rPr>
              <a:t>maxi 2/activité (4 par monument historique)</a:t>
            </a:r>
          </a:p>
          <a:p>
            <a:pPr>
              <a:spcBef>
                <a:spcPts val="1200"/>
              </a:spcBef>
            </a:pPr>
            <a:r>
              <a:rPr lang="fr-FR" sz="2600" dirty="0">
                <a:solidFill>
                  <a:srgbClr val="FF0000"/>
                </a:solidFill>
                <a:latin typeface="Calibri" panose="020F0502020204030204" pitchFamily="34" charset="0"/>
                <a:cs typeface="Calibri" panose="020F0502020204030204" pitchFamily="34" charset="0"/>
              </a:rPr>
              <a:t>Aucune particularité liée à la situation en parc naturel régional</a:t>
            </a:r>
          </a:p>
          <a:p>
            <a:pPr>
              <a:spcBef>
                <a:spcPts val="1200"/>
              </a:spcBef>
            </a:pPr>
            <a:r>
              <a:rPr lang="fr-FR" sz="2000" dirty="0">
                <a:solidFill>
                  <a:srgbClr val="6F0416"/>
                </a:solidFill>
                <a:latin typeface="Calibri" panose="020F0502020204030204" pitchFamily="34" charset="0"/>
                <a:cs typeface="Calibri" panose="020F0502020204030204" pitchFamily="34" charset="0"/>
              </a:rPr>
              <a:t>RLP : aucune possibilité d’apporter des restrictions complémentaires </a:t>
            </a:r>
            <a:br>
              <a:rPr lang="fr-FR" sz="2000" dirty="0">
                <a:solidFill>
                  <a:srgbClr val="6F0416"/>
                </a:solidFill>
                <a:latin typeface="Calibri" panose="020F0502020204030204" pitchFamily="34" charset="0"/>
                <a:cs typeface="Calibri" panose="020F0502020204030204" pitchFamily="34" charset="0"/>
              </a:rPr>
            </a:br>
            <a:r>
              <a:rPr lang="fr-FR" sz="2000" dirty="0">
                <a:solidFill>
                  <a:srgbClr val="6F0416"/>
                </a:solidFill>
                <a:latin typeface="Calibri" panose="020F0502020204030204" pitchFamily="34" charset="0"/>
                <a:cs typeface="Calibri" panose="020F0502020204030204" pitchFamily="34" charset="0"/>
              </a:rPr>
              <a:t>pour les préenseignes dérogatoires (« harmonisation » / </a:t>
            </a:r>
            <a:r>
              <a:rPr lang="fr-FR" sz="2000" dirty="0" err="1">
                <a:solidFill>
                  <a:srgbClr val="6F0416"/>
                </a:solidFill>
                <a:latin typeface="Calibri" panose="020F0502020204030204" pitchFamily="34" charset="0"/>
                <a:cs typeface="Calibri" panose="020F0502020204030204" pitchFamily="34" charset="0"/>
              </a:rPr>
              <a:t>coll.gestion.voies</a:t>
            </a:r>
            <a:r>
              <a:rPr lang="fr-FR" sz="2000" dirty="0">
                <a:solidFill>
                  <a:srgbClr val="6F0416"/>
                </a:solidFill>
                <a:latin typeface="Calibri" panose="020F0502020204030204" pitchFamily="34" charset="0"/>
                <a:cs typeface="Calibri" panose="020F0502020204030204" pitchFamily="34" charset="0"/>
              </a:rPr>
              <a:t>)</a:t>
            </a:r>
          </a:p>
          <a:p>
            <a:pPr>
              <a:spcBef>
                <a:spcPts val="1200"/>
              </a:spcBef>
            </a:pPr>
            <a:r>
              <a:rPr lang="fr-FR" sz="2000" dirty="0">
                <a:solidFill>
                  <a:srgbClr val="6F0416"/>
                </a:solidFill>
                <a:latin typeface="Calibri" panose="020F0502020204030204" pitchFamily="34" charset="0"/>
                <a:cs typeface="Calibri" panose="020F0502020204030204" pitchFamily="34" charset="0"/>
              </a:rPr>
              <a:t>RLP : possibilité de « périmètre » de publicité hors agglomération </a:t>
            </a:r>
            <a:br>
              <a:rPr lang="fr-FR" sz="2000" dirty="0">
                <a:solidFill>
                  <a:srgbClr val="6F0416"/>
                </a:solidFill>
                <a:latin typeface="Calibri" panose="020F0502020204030204" pitchFamily="34" charset="0"/>
                <a:cs typeface="Calibri" panose="020F0502020204030204" pitchFamily="34" charset="0"/>
              </a:rPr>
            </a:br>
            <a:r>
              <a:rPr lang="fr-FR" sz="2000" i="0" dirty="0">
                <a:solidFill>
                  <a:srgbClr val="6F0416"/>
                </a:solidFill>
                <a:effectLst/>
                <a:latin typeface="Calibri" panose="020F0502020204030204" pitchFamily="34" charset="0"/>
                <a:cs typeface="Calibri" panose="020F0502020204030204" pitchFamily="34" charset="0"/>
              </a:rPr>
              <a:t>à proximité immédiate des établissements de centres commerciaux </a:t>
            </a:r>
            <a:br>
              <a:rPr lang="fr-FR" sz="2000" i="0" dirty="0">
                <a:solidFill>
                  <a:srgbClr val="6F0416"/>
                </a:solidFill>
                <a:effectLst/>
                <a:latin typeface="Calibri" panose="020F0502020204030204" pitchFamily="34" charset="0"/>
                <a:cs typeface="Calibri" panose="020F0502020204030204" pitchFamily="34" charset="0"/>
              </a:rPr>
            </a:br>
            <a:r>
              <a:rPr lang="fr-FR" sz="2000" i="0" dirty="0">
                <a:solidFill>
                  <a:srgbClr val="6F0416"/>
                </a:solidFill>
                <a:effectLst/>
                <a:latin typeface="Calibri" panose="020F0502020204030204" pitchFamily="34" charset="0"/>
                <a:cs typeface="Calibri" panose="020F0502020204030204" pitchFamily="34" charset="0"/>
              </a:rPr>
              <a:t>exclusifs de toute habitation… si la charte de PNR « l’autorise »</a:t>
            </a:r>
            <a:endParaRPr lang="fr-FR" sz="2000" dirty="0">
              <a:solidFill>
                <a:srgbClr val="6F0416"/>
              </a:solidFill>
              <a:latin typeface="Calibri" panose="020F0502020204030204" pitchFamily="34" charset="0"/>
              <a:cs typeface="Calibri" panose="020F0502020204030204" pitchFamily="34" charset="0"/>
            </a:endParaRPr>
          </a:p>
        </p:txBody>
      </p:sp>
      <p:sp>
        <p:nvSpPr>
          <p:cNvPr id="6" name="ZoneTexte 5">
            <a:hlinkClick r:id="" action="ppaction://noaction"/>
          </p:cNvPr>
          <p:cNvSpPr txBox="1"/>
          <p:nvPr/>
        </p:nvSpPr>
        <p:spPr>
          <a:xfrm>
            <a:off x="8194153" y="2420888"/>
            <a:ext cx="1531367" cy="493084"/>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581-19</a:t>
            </a:r>
          </a:p>
          <a:p>
            <a:pPr algn="r">
              <a:spcBef>
                <a:spcPts val="0"/>
              </a:spcBef>
              <a:spcAft>
                <a:spcPts val="0"/>
              </a:spcAft>
            </a:pPr>
            <a:r>
              <a:rPr lang="fr-FR" sz="1400" b="1" dirty="0">
                <a:solidFill>
                  <a:srgbClr val="6F0416"/>
                </a:solidFill>
              </a:rPr>
              <a:t>article L. 581-20</a:t>
            </a:r>
          </a:p>
        </p:txBody>
      </p:sp>
      <p:sp>
        <p:nvSpPr>
          <p:cNvPr id="7" name="ZoneTexte 6">
            <a:hlinkClick r:id="" action="ppaction://noaction"/>
          </p:cNvPr>
          <p:cNvSpPr txBox="1"/>
          <p:nvPr/>
        </p:nvSpPr>
        <p:spPr>
          <a:xfrm>
            <a:off x="8310579" y="5836591"/>
            <a:ext cx="1414941"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581-7</a:t>
            </a:r>
          </a:p>
        </p:txBody>
      </p:sp>
      <p:sp>
        <p:nvSpPr>
          <p:cNvPr id="8" name="ZoneTexte 7">
            <a:hlinkClick r:id="" action="ppaction://noaction"/>
            <a:extLst>
              <a:ext uri="{FF2B5EF4-FFF2-40B4-BE49-F238E27FC236}">
                <a16:creationId xmlns:a16="http://schemas.microsoft.com/office/drawing/2014/main" id="{2E93FC38-F515-4B32-99DB-3CAC6C506B3D}"/>
              </a:ext>
            </a:extLst>
          </p:cNvPr>
          <p:cNvSpPr txBox="1"/>
          <p:nvPr/>
        </p:nvSpPr>
        <p:spPr>
          <a:xfrm>
            <a:off x="7546082" y="3655996"/>
            <a:ext cx="2171025" cy="493084"/>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articles R. 581-66 et -67</a:t>
            </a:r>
          </a:p>
          <a:p>
            <a:pPr algn="r">
              <a:spcBef>
                <a:spcPts val="0"/>
              </a:spcBef>
              <a:spcAft>
                <a:spcPts val="0"/>
              </a:spcAft>
            </a:pPr>
            <a:r>
              <a:rPr lang="fr-FR" sz="1400" b="1" dirty="0">
                <a:solidFill>
                  <a:srgbClr val="6F0416"/>
                </a:solidFill>
              </a:rPr>
              <a:t>articles R. 581-68 à -71</a:t>
            </a:r>
          </a:p>
        </p:txBody>
      </p:sp>
      <p:pic>
        <p:nvPicPr>
          <p:cNvPr id="1026" name="Picture 2" descr="Le Parc Naturel régional | CC des Portes du Haut-Doubs">
            <a:extLst>
              <a:ext uri="{FF2B5EF4-FFF2-40B4-BE49-F238E27FC236}">
                <a16:creationId xmlns:a16="http://schemas.microsoft.com/office/drawing/2014/main" id="{2E58FB1C-C823-4534-8D60-8F6E00C6C3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23177" y="335322"/>
            <a:ext cx="3143852" cy="16885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nneaux publicitaires Condom, Agen, Gers : pré-enseignes, chantier, plexi  - Gascogne Enseignes">
            <a:extLst>
              <a:ext uri="{FF2B5EF4-FFF2-40B4-BE49-F238E27FC236}">
                <a16:creationId xmlns:a16="http://schemas.microsoft.com/office/drawing/2014/main" id="{ACB1747C-9C48-4289-8500-DF7D13DC31A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922834" y="1382202"/>
            <a:ext cx="2171025" cy="1615243"/>
          </a:xfrm>
          <a:prstGeom prst="rect">
            <a:avLst/>
          </a:prstGeom>
          <a:noFill/>
          <a:extLst>
            <a:ext uri="{909E8E84-426E-40DD-AFC4-6F175D3DCCD1}">
              <a14:hiddenFill xmlns:a14="http://schemas.microsoft.com/office/drawing/2010/main">
                <a:solidFill>
                  <a:srgbClr val="FFFFFF"/>
                </a:solidFill>
              </a14:hiddenFill>
            </a:ext>
          </a:extLst>
        </p:spPr>
      </p:pic>
      <p:sp>
        <p:nvSpPr>
          <p:cNvPr id="3" name="Interdiction 2">
            <a:extLst>
              <a:ext uri="{FF2B5EF4-FFF2-40B4-BE49-F238E27FC236}">
                <a16:creationId xmlns:a16="http://schemas.microsoft.com/office/drawing/2014/main" id="{51A513EC-B8D6-4AA8-8808-FDF6DC665BFF}"/>
              </a:ext>
            </a:extLst>
          </p:cNvPr>
          <p:cNvSpPr/>
          <p:nvPr/>
        </p:nvSpPr>
        <p:spPr bwMode="auto">
          <a:xfrm>
            <a:off x="6288346" y="1465836"/>
            <a:ext cx="1440000" cy="1440000"/>
          </a:xfrm>
          <a:prstGeom prst="noSmoking">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194434402"/>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left)">
                                      <p:cBhvr>
                                        <p:cTn id="14" dur="1500"/>
                                        <p:tgtEl>
                                          <p:spTgt spid="4">
                                            <p:txEl>
                                              <p:pRg st="0" end="0"/>
                                            </p:txEl>
                                          </p:spTgt>
                                        </p:tgtEl>
                                      </p:cBhvr>
                                    </p:animEffect>
                                  </p:childTnLst>
                                </p:cTn>
                              </p:par>
                            </p:childTnLst>
                          </p:cTn>
                        </p:par>
                        <p:par>
                          <p:cTn id="15" fill="hold">
                            <p:stCondLst>
                              <p:cond delay="35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childTnLst>
                          </p:cTn>
                        </p:par>
                        <p:par>
                          <p:cTn id="19" fill="hold">
                            <p:stCondLst>
                              <p:cond delay="4500"/>
                            </p:stCondLst>
                            <p:childTnLst>
                              <p:par>
                                <p:cTn id="20" presetID="22" presetClass="entr" presetSubtype="8" fill="hold" grpId="0"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1500"/>
                                        <p:tgtEl>
                                          <p:spTgt spid="4">
                                            <p:txEl>
                                              <p:pRg st="1" end="1"/>
                                            </p:txEl>
                                          </p:spTgt>
                                        </p:tgtEl>
                                      </p:cBhvr>
                                    </p:animEffect>
                                  </p:childTnLst>
                                </p:cTn>
                              </p:par>
                            </p:childTnLst>
                          </p:cTn>
                        </p:par>
                        <p:par>
                          <p:cTn id="23" fill="hold">
                            <p:stCondLst>
                              <p:cond delay="6000"/>
                            </p:stCondLst>
                            <p:childTnLst>
                              <p:par>
                                <p:cTn id="24" presetID="22" presetClass="entr" presetSubtype="8" fill="hold" grpId="0" nodeType="after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wipe(left)">
                                      <p:cBhvr>
                                        <p:cTn id="26" dur="1500"/>
                                        <p:tgtEl>
                                          <p:spTgt spid="4">
                                            <p:txEl>
                                              <p:pRg st="2" end="2"/>
                                            </p:txEl>
                                          </p:spTgt>
                                        </p:tgtEl>
                                      </p:cBhvr>
                                    </p:animEffect>
                                  </p:childTnLst>
                                </p:cTn>
                              </p:par>
                            </p:childTnLst>
                          </p:cTn>
                        </p:par>
                        <p:par>
                          <p:cTn id="27" fill="hold">
                            <p:stCondLst>
                              <p:cond delay="7500"/>
                            </p:stCondLst>
                            <p:childTnLst>
                              <p:par>
                                <p:cTn id="28" presetID="22" presetClass="entr" presetSubtype="8" fill="hold" grpId="0" nodeType="after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wipe(left)">
                                      <p:cBhvr>
                                        <p:cTn id="30" dur="1500"/>
                                        <p:tgtEl>
                                          <p:spTgt spid="4">
                                            <p:txEl>
                                              <p:pRg st="3" end="3"/>
                                            </p:txEl>
                                          </p:spTgt>
                                        </p:tgtEl>
                                      </p:cBhvr>
                                    </p:animEffect>
                                  </p:childTnLst>
                                </p:cTn>
                              </p:par>
                            </p:childTnLst>
                          </p:cTn>
                        </p:par>
                        <p:par>
                          <p:cTn id="31" fill="hold">
                            <p:stCondLst>
                              <p:cond delay="9000"/>
                            </p:stCondLst>
                            <p:childTnLst>
                              <p:par>
                                <p:cTn id="32" presetID="22" presetClass="entr" presetSubtype="8" fill="hold" grpId="0" nodeType="after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wipe(left)">
                                      <p:cBhvr>
                                        <p:cTn id="34" dur="1500"/>
                                        <p:tgtEl>
                                          <p:spTgt spid="4">
                                            <p:txEl>
                                              <p:pRg st="4" end="4"/>
                                            </p:txEl>
                                          </p:spTgt>
                                        </p:tgtEl>
                                      </p:cBhvr>
                                    </p:animEffect>
                                  </p:childTnLst>
                                </p:cTn>
                              </p:par>
                            </p:childTnLst>
                          </p:cTn>
                        </p:par>
                        <p:par>
                          <p:cTn id="35" fill="hold">
                            <p:stCondLst>
                              <p:cond delay="10500"/>
                            </p:stCondLst>
                            <p:childTnLst>
                              <p:par>
                                <p:cTn id="36" presetID="22" presetClass="entr" presetSubtype="8" fill="hold" grpId="0" nodeType="after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wipe(left)">
                                      <p:cBhvr>
                                        <p:cTn id="38" dur="1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28"/>
                                        </p:tgtEl>
                                        <p:attrNameLst>
                                          <p:attrName>style.visibility</p:attrName>
                                        </p:attrNameLst>
                                      </p:cBhvr>
                                      <p:to>
                                        <p:strVal val="visible"/>
                                      </p:to>
                                    </p:set>
                                    <p:animEffect transition="in" filter="fade">
                                      <p:cBhvr>
                                        <p:cTn id="43" dur="2000"/>
                                        <p:tgtEl>
                                          <p:spTgt spid="1028"/>
                                        </p:tgtEl>
                                      </p:cBhvr>
                                    </p:animEffect>
                                  </p:childTnLst>
                                </p:cTn>
                              </p:par>
                            </p:childTnLst>
                          </p:cTn>
                        </p:par>
                      </p:childTnLst>
                    </p:cTn>
                  </p:par>
                  <p:par>
                    <p:cTn id="44" fill="hold">
                      <p:stCondLst>
                        <p:cond delay="indefinite"/>
                      </p:stCondLst>
                      <p:childTnLst>
                        <p:par>
                          <p:cTn id="45" fill="hold">
                            <p:stCondLst>
                              <p:cond delay="0"/>
                            </p:stCondLst>
                            <p:childTnLst>
                              <p:par>
                                <p:cTn id="46" presetID="45"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2000"/>
                                        <p:tgtEl>
                                          <p:spTgt spid="3"/>
                                        </p:tgtEl>
                                      </p:cBhvr>
                                    </p:animEffect>
                                    <p:anim calcmode="lin" valueType="num">
                                      <p:cBhvr>
                                        <p:cTn id="49" dur="2000" fill="hold"/>
                                        <p:tgtEl>
                                          <p:spTgt spid="3"/>
                                        </p:tgtEl>
                                        <p:attrNameLst>
                                          <p:attrName>ppt_w</p:attrName>
                                        </p:attrNameLst>
                                      </p:cBhvr>
                                      <p:tavLst>
                                        <p:tav tm="0" fmla="#ppt_w*sin(2.5*pi*$)">
                                          <p:val>
                                            <p:fltVal val="0"/>
                                          </p:val>
                                        </p:tav>
                                        <p:tav tm="100000">
                                          <p:val>
                                            <p:fltVal val="1"/>
                                          </p:val>
                                        </p:tav>
                                      </p:tavLst>
                                    </p:anim>
                                    <p:anim calcmode="lin" valueType="num">
                                      <p:cBhvr>
                                        <p:cTn id="50"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Effect transition="in" filter="wipe(left)">
                                      <p:cBhvr>
                                        <p:cTn id="55" dur="1500"/>
                                        <p:tgtEl>
                                          <p:spTgt spid="4">
                                            <p:txEl>
                                              <p:pRg st="6" end="6"/>
                                            </p:txEl>
                                          </p:spTgt>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Effect transition="in" filter="wipe(left)">
                                      <p:cBhvr>
                                        <p:cTn id="63" dur="1500"/>
                                        <p:tgtEl>
                                          <p:spTgt spid="4">
                                            <p:txEl>
                                              <p:pRg st="7" end="7"/>
                                            </p:txEl>
                                          </p:spTgt>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4">
                                            <p:txEl>
                                              <p:pRg st="8" end="8"/>
                                            </p:txEl>
                                          </p:spTgt>
                                        </p:tgtEl>
                                        <p:attrNameLst>
                                          <p:attrName>style.visibility</p:attrName>
                                        </p:attrNameLst>
                                      </p:cBhvr>
                                      <p:to>
                                        <p:strVal val="visible"/>
                                      </p:to>
                                    </p:set>
                                    <p:animEffect transition="in" filter="wipe(left)">
                                      <p:cBhvr>
                                        <p:cTn id="67" dur="1500"/>
                                        <p:tgtEl>
                                          <p:spTgt spid="4">
                                            <p:txEl>
                                              <p:pRg st="8" end="8"/>
                                            </p:txEl>
                                          </p:spTgt>
                                        </p:tgtEl>
                                      </p:cBhvr>
                                    </p:animEffect>
                                  </p:childTnLst>
                                </p:cTn>
                              </p:par>
                            </p:childTnLst>
                          </p:cTn>
                        </p:par>
                        <p:par>
                          <p:cTn id="68" fill="hold">
                            <p:stCondLst>
                              <p:cond delay="5500"/>
                            </p:stCondLst>
                            <p:childTnLst>
                              <p:par>
                                <p:cTn id="69" presetID="22" presetClass="entr" presetSubtype="8" fill="hold" grpId="0" nodeType="afterEffect">
                                  <p:stCondLst>
                                    <p:cond delay="0"/>
                                  </p:stCondLst>
                                  <p:childTnLst>
                                    <p:set>
                                      <p:cBhvr>
                                        <p:cTn id="70" dur="1" fill="hold">
                                          <p:stCondLst>
                                            <p:cond delay="0"/>
                                          </p:stCondLst>
                                        </p:cTn>
                                        <p:tgtEl>
                                          <p:spTgt spid="4">
                                            <p:txEl>
                                              <p:pRg st="9" end="9"/>
                                            </p:txEl>
                                          </p:spTgt>
                                        </p:tgtEl>
                                        <p:attrNameLst>
                                          <p:attrName>style.visibility</p:attrName>
                                        </p:attrNameLst>
                                      </p:cBhvr>
                                      <p:to>
                                        <p:strVal val="visible"/>
                                      </p:to>
                                    </p:set>
                                    <p:animEffect transition="in" filter="wipe(left)">
                                      <p:cBhvr>
                                        <p:cTn id="71" dur="1500"/>
                                        <p:tgtEl>
                                          <p:spTgt spid="4">
                                            <p:txEl>
                                              <p:pRg st="9" end="9"/>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4">
                                            <p:txEl>
                                              <p:pRg st="10" end="10"/>
                                            </p:txEl>
                                          </p:spTgt>
                                        </p:tgtEl>
                                        <p:attrNameLst>
                                          <p:attrName>style.visibility</p:attrName>
                                        </p:attrNameLst>
                                      </p:cBhvr>
                                      <p:to>
                                        <p:strVal val="visible"/>
                                      </p:to>
                                    </p:set>
                                    <p:animEffect transition="in" filter="wipe(left)">
                                      <p:cBhvr>
                                        <p:cTn id="76" dur="1500"/>
                                        <p:tgtEl>
                                          <p:spTgt spid="4">
                                            <p:txEl>
                                              <p:pRg st="10" end="1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4">
                                            <p:txEl>
                                              <p:pRg st="11" end="11"/>
                                            </p:txEl>
                                          </p:spTgt>
                                        </p:tgtEl>
                                        <p:attrNameLst>
                                          <p:attrName>style.visibility</p:attrName>
                                        </p:attrNameLst>
                                      </p:cBhvr>
                                      <p:to>
                                        <p:strVal val="visible"/>
                                      </p:to>
                                    </p:set>
                                    <p:animEffect transition="in" filter="wipe(left)">
                                      <p:cBhvr>
                                        <p:cTn id="81" dur="1500"/>
                                        <p:tgtEl>
                                          <p:spTgt spid="4">
                                            <p:txEl>
                                              <p:pRg st="11" end="1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4">
                                            <p:txEl>
                                              <p:pRg st="12" end="12"/>
                                            </p:txEl>
                                          </p:spTgt>
                                        </p:tgtEl>
                                        <p:attrNameLst>
                                          <p:attrName>style.visibility</p:attrName>
                                        </p:attrNameLst>
                                      </p:cBhvr>
                                      <p:to>
                                        <p:strVal val="visible"/>
                                      </p:to>
                                    </p:set>
                                    <p:animEffect transition="in" filter="wipe(left)">
                                      <p:cBhvr>
                                        <p:cTn id="86" dur="1500"/>
                                        <p:tgtEl>
                                          <p:spTgt spid="4">
                                            <p:txEl>
                                              <p:pRg st="12" end="12"/>
                                            </p:txEl>
                                          </p:spTgt>
                                        </p:tgtEl>
                                      </p:cBhvr>
                                    </p:animEffect>
                                  </p:childTnLst>
                                </p:cTn>
                              </p:par>
                            </p:childTnLst>
                          </p:cTn>
                        </p:par>
                        <p:par>
                          <p:cTn id="87" fill="hold">
                            <p:stCondLst>
                              <p:cond delay="1500"/>
                            </p:stCondLst>
                            <p:childTnLst>
                              <p:par>
                                <p:cTn id="88" presetID="10" presetClass="entr" presetSubtype="0" fill="hold" grpId="0" nodeType="after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fade">
                                      <p:cBhvr>
                                        <p:cTn id="9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bldLvl="3"/>
      <p:bldP spid="6" grpId="0" animBg="1"/>
      <p:bldP spid="7" grpId="0" animBg="1"/>
      <p:bldP spid="8"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Le régime des enseignes</a:t>
            </a:r>
            <a:br>
              <a:rPr lang="fr-FR" sz="3600" dirty="0"/>
            </a:br>
            <a:r>
              <a:rPr lang="fr-FR" sz="3600" dirty="0"/>
              <a:t>en PNR</a:t>
            </a:r>
            <a:endParaRPr lang="fr-FR" sz="3600" dirty="0">
              <a:solidFill>
                <a:srgbClr val="085335"/>
              </a:solidFill>
            </a:endParaRPr>
          </a:p>
        </p:txBody>
      </p:sp>
      <p:sp>
        <p:nvSpPr>
          <p:cNvPr id="4" name="Espace réservé du contenu 3"/>
          <p:cNvSpPr>
            <a:spLocks noGrp="1"/>
          </p:cNvSpPr>
          <p:nvPr>
            <p:ph idx="1"/>
          </p:nvPr>
        </p:nvSpPr>
        <p:spPr>
          <a:xfrm>
            <a:off x="908194" y="2132856"/>
            <a:ext cx="8582103" cy="4536504"/>
          </a:xfrm>
        </p:spPr>
        <p:txBody>
          <a:bodyPr>
            <a:normAutofit/>
          </a:bodyPr>
          <a:lstStyle/>
          <a:p>
            <a:r>
              <a:rPr lang="fr-FR" dirty="0">
                <a:solidFill>
                  <a:srgbClr val="6F0416"/>
                </a:solidFill>
                <a:latin typeface="Calibri" panose="020F0502020204030204" pitchFamily="34" charset="0"/>
                <a:cs typeface="Calibri" panose="020F0502020204030204" pitchFamily="34" charset="0"/>
              </a:rPr>
              <a:t>Aucune spécificité pour les règles </a:t>
            </a:r>
            <a:br>
              <a:rPr lang="fr-FR" dirty="0">
                <a:solidFill>
                  <a:srgbClr val="6F0416"/>
                </a:solidFill>
                <a:latin typeface="Calibri" panose="020F0502020204030204" pitchFamily="34" charset="0"/>
                <a:cs typeface="Calibri" panose="020F0502020204030204" pitchFamily="34" charset="0"/>
              </a:rPr>
            </a:br>
            <a:r>
              <a:rPr lang="fr-FR" dirty="0">
                <a:solidFill>
                  <a:srgbClr val="6F0416"/>
                </a:solidFill>
                <a:latin typeface="Calibri" panose="020F0502020204030204" pitchFamily="34" charset="0"/>
                <a:cs typeface="Calibri" panose="020F0502020204030204" pitchFamily="34" charset="0"/>
              </a:rPr>
              <a:t>applicables aux enseignes en PNR</a:t>
            </a:r>
          </a:p>
          <a:p>
            <a:pPr lvl="1">
              <a:spcBef>
                <a:spcPts val="600"/>
              </a:spcBef>
            </a:pPr>
            <a:r>
              <a:rPr lang="fr-FR" sz="2400" dirty="0">
                <a:latin typeface="Calibri" panose="020F0502020204030204" pitchFamily="34" charset="0"/>
                <a:cs typeface="Calibri" panose="020F0502020204030204" pitchFamily="34" charset="0"/>
              </a:rPr>
              <a:t>les règles nationales post-Grenelle </a:t>
            </a:r>
            <a:br>
              <a:rPr lang="fr-FR" sz="2400" dirty="0">
                <a:latin typeface="Calibri" panose="020F0502020204030204" pitchFamily="34" charset="0"/>
                <a:cs typeface="Calibri" panose="020F0502020204030204" pitchFamily="34" charset="0"/>
              </a:rPr>
            </a:br>
            <a:r>
              <a:rPr lang="fr-FR" sz="2400" dirty="0">
                <a:latin typeface="Calibri" panose="020F0502020204030204" pitchFamily="34" charset="0"/>
                <a:cs typeface="Calibri" panose="020F0502020204030204" pitchFamily="34" charset="0"/>
              </a:rPr>
              <a:t>sont très largement non respectées !</a:t>
            </a:r>
          </a:p>
          <a:p>
            <a:r>
              <a:rPr lang="fr-FR" dirty="0">
                <a:solidFill>
                  <a:srgbClr val="FF0000"/>
                </a:solidFill>
                <a:latin typeface="Calibri" panose="020F0502020204030204" pitchFamily="34" charset="0"/>
                <a:cs typeface="Calibri" panose="020F0502020204030204" pitchFamily="34" charset="0"/>
              </a:rPr>
              <a:t>En agglomération de PNR</a:t>
            </a:r>
            <a:r>
              <a:rPr lang="fr-FR" dirty="0">
                <a:solidFill>
                  <a:srgbClr val="6F0416"/>
                </a:solidFill>
                <a:latin typeface="Calibri" panose="020F0502020204030204" pitchFamily="34" charset="0"/>
                <a:cs typeface="Calibri" panose="020F0502020204030204" pitchFamily="34" charset="0"/>
              </a:rPr>
              <a:t>, </a:t>
            </a:r>
            <a:br>
              <a:rPr lang="fr-FR" dirty="0">
                <a:solidFill>
                  <a:srgbClr val="6F0416"/>
                </a:solidFill>
                <a:latin typeface="Calibri" panose="020F0502020204030204" pitchFamily="34" charset="0"/>
                <a:cs typeface="Calibri" panose="020F0502020204030204" pitchFamily="34" charset="0"/>
              </a:rPr>
            </a:br>
            <a:r>
              <a:rPr lang="fr-FR" dirty="0">
                <a:solidFill>
                  <a:srgbClr val="6F0416"/>
                </a:solidFill>
                <a:latin typeface="Calibri" panose="020F0502020204030204" pitchFamily="34" charset="0"/>
                <a:cs typeface="Calibri" panose="020F0502020204030204" pitchFamily="34" charset="0"/>
              </a:rPr>
              <a:t>toute enseigne doit être autorisée</a:t>
            </a:r>
          </a:p>
          <a:p>
            <a:pPr lvl="1">
              <a:spcBef>
                <a:spcPts val="600"/>
              </a:spcBef>
            </a:pPr>
            <a:r>
              <a:rPr lang="fr-FR" sz="2400" dirty="0">
                <a:latin typeface="Calibri" panose="020F0502020204030204" pitchFamily="34" charset="0"/>
                <a:cs typeface="Calibri" panose="020F0502020204030204" pitchFamily="34" charset="0"/>
              </a:rPr>
              <a:t>installation, modification</a:t>
            </a:r>
          </a:p>
          <a:p>
            <a:pPr lvl="1">
              <a:spcBef>
                <a:spcPts val="600"/>
              </a:spcBef>
            </a:pPr>
            <a:r>
              <a:rPr lang="fr-FR" sz="2400" dirty="0">
                <a:latin typeface="Calibri" panose="020F0502020204030204" pitchFamily="34" charset="0"/>
                <a:cs typeface="Calibri" panose="020F0502020204030204" pitchFamily="34" charset="0"/>
              </a:rPr>
              <a:t>autorité de police de la publicité (préfet)</a:t>
            </a:r>
            <a:br>
              <a:rPr lang="fr-FR" sz="2400" dirty="0">
                <a:latin typeface="Calibri" panose="020F0502020204030204" pitchFamily="34" charset="0"/>
                <a:cs typeface="Calibri" panose="020F0502020204030204" pitchFamily="34" charset="0"/>
              </a:rPr>
            </a:br>
            <a:r>
              <a:rPr lang="fr-FR" sz="2400" dirty="0">
                <a:latin typeface="Calibri" panose="020F0502020204030204" pitchFamily="34" charset="0"/>
                <a:cs typeface="Calibri" panose="020F0502020204030204" pitchFamily="34" charset="0"/>
              </a:rPr>
              <a:t>aucune consultation particulière</a:t>
            </a:r>
          </a:p>
        </p:txBody>
      </p:sp>
      <p:sp>
        <p:nvSpPr>
          <p:cNvPr id="6" name="ZoneTexte 5">
            <a:hlinkClick r:id="" action="ppaction://noaction"/>
          </p:cNvPr>
          <p:cNvSpPr txBox="1"/>
          <p:nvPr/>
        </p:nvSpPr>
        <p:spPr>
          <a:xfrm>
            <a:off x="8194153" y="2307709"/>
            <a:ext cx="1531367"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581-18</a:t>
            </a:r>
          </a:p>
        </p:txBody>
      </p:sp>
      <p:pic>
        <p:nvPicPr>
          <p:cNvPr id="3074" name="Picture 2" descr="Atelier des Créations Fantasques | PARC DES VOLCANS D&amp;#39;AUVERGNE">
            <a:extLst>
              <a:ext uri="{FF2B5EF4-FFF2-40B4-BE49-F238E27FC236}">
                <a16:creationId xmlns:a16="http://schemas.microsoft.com/office/drawing/2014/main" id="{D469B257-6301-42E2-9CCC-D7D3D65DAC1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534620" y="4761148"/>
            <a:ext cx="2190900" cy="15344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24 idées de Parc Naturel Régional de la Montagne de Reims | parc naturel  régional, parc naturel, chalons en champagne">
            <a:extLst>
              <a:ext uri="{FF2B5EF4-FFF2-40B4-BE49-F238E27FC236}">
                <a16:creationId xmlns:a16="http://schemas.microsoft.com/office/drawing/2014/main" id="{7F570BD8-87E0-46A5-9B07-F5521CA8C10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71153" y="258394"/>
            <a:ext cx="2247900"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3096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left)">
                                      <p:cBhvr>
                                        <p:cTn id="14" dur="1500"/>
                                        <p:tgtEl>
                                          <p:spTgt spid="4">
                                            <p:txEl>
                                              <p:pRg st="0" end="0"/>
                                            </p:txEl>
                                          </p:spTgt>
                                        </p:tgtEl>
                                      </p:cBhvr>
                                    </p:animEffect>
                                  </p:childTnLst>
                                </p:cTn>
                              </p:par>
                            </p:childTnLst>
                          </p:cTn>
                        </p:par>
                        <p:par>
                          <p:cTn id="15" fill="hold">
                            <p:stCondLst>
                              <p:cond delay="35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childTnLst>
                          </p:cTn>
                        </p:par>
                        <p:par>
                          <p:cTn id="19" fill="hold">
                            <p:stCondLst>
                              <p:cond delay="4500"/>
                            </p:stCondLst>
                            <p:childTnLst>
                              <p:par>
                                <p:cTn id="20" presetID="22" presetClass="entr" presetSubtype="8" fill="hold" grpId="0"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1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wipe(left)">
                                      <p:cBhvr>
                                        <p:cTn id="27" dur="1500"/>
                                        <p:tgtEl>
                                          <p:spTgt spid="4">
                                            <p:txEl>
                                              <p:pRg st="2" end="2"/>
                                            </p:txEl>
                                          </p:spTgt>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fade">
                                      <p:cBhvr>
                                        <p:cTn id="31" dur="1500"/>
                                        <p:tgtEl>
                                          <p:spTgt spid="3074"/>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wipe(left)">
                                      <p:cBhvr>
                                        <p:cTn id="35" dur="1500"/>
                                        <p:tgtEl>
                                          <p:spTgt spid="4">
                                            <p:txEl>
                                              <p:pRg st="3" end="3"/>
                                            </p:txEl>
                                          </p:spTgt>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wipe(left)">
                                      <p:cBhvr>
                                        <p:cTn id="39" dur="1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bldLvl="3"/>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Le règlement local </a:t>
            </a:r>
            <a:br>
              <a:rPr lang="fr-FR" sz="3600" dirty="0"/>
            </a:br>
            <a:r>
              <a:rPr lang="fr-FR" sz="3600" dirty="0"/>
              <a:t>de publicité en PNR</a:t>
            </a:r>
            <a:endParaRPr lang="fr-FR" sz="3600" dirty="0">
              <a:solidFill>
                <a:srgbClr val="085335"/>
              </a:solidFill>
            </a:endParaRPr>
          </a:p>
        </p:txBody>
      </p:sp>
      <p:sp>
        <p:nvSpPr>
          <p:cNvPr id="4" name="Espace réservé du contenu 3"/>
          <p:cNvSpPr>
            <a:spLocks noGrp="1"/>
          </p:cNvSpPr>
          <p:nvPr>
            <p:ph idx="1"/>
          </p:nvPr>
        </p:nvSpPr>
        <p:spPr>
          <a:xfrm>
            <a:off x="908194" y="1988840"/>
            <a:ext cx="8582103" cy="4068452"/>
          </a:xfrm>
        </p:spPr>
        <p:txBody>
          <a:bodyPr>
            <a:normAutofit/>
          </a:bodyPr>
          <a:lstStyle/>
          <a:p>
            <a:r>
              <a:rPr lang="fr-FR" sz="2800" dirty="0">
                <a:solidFill>
                  <a:srgbClr val="6F0416"/>
                </a:solidFill>
                <a:latin typeface="Calibri" panose="020F0502020204030204" pitchFamily="34" charset="0"/>
                <a:cs typeface="Calibri" panose="020F0502020204030204" pitchFamily="34" charset="0"/>
              </a:rPr>
              <a:t>peut lever l’interdiction de publicité</a:t>
            </a:r>
          </a:p>
          <a:p>
            <a:pPr lvl="1">
              <a:spcBef>
                <a:spcPts val="600"/>
              </a:spcBef>
            </a:pPr>
            <a:r>
              <a:rPr lang="fr-FR" sz="2000" dirty="0">
                <a:latin typeface="Calibri" panose="020F0502020204030204" pitchFamily="34" charset="0"/>
                <a:cs typeface="Calibri" panose="020F0502020204030204" pitchFamily="34" charset="0"/>
              </a:rPr>
              <a:t>en agglomération des communes du PNR</a:t>
            </a:r>
          </a:p>
          <a:p>
            <a:pPr lvl="1">
              <a:spcBef>
                <a:spcPts val="600"/>
              </a:spcBef>
            </a:pPr>
            <a:r>
              <a:rPr lang="fr-FR" sz="2000" dirty="0">
                <a:latin typeface="Calibri" panose="020F0502020204030204" pitchFamily="34" charset="0"/>
                <a:cs typeface="Calibri" panose="020F0502020204030204" pitchFamily="34" charset="0"/>
              </a:rPr>
              <a:t>dans les zones commerciales non agglomérées</a:t>
            </a:r>
          </a:p>
          <a:p>
            <a:r>
              <a:rPr lang="fr-FR" sz="2800" dirty="0">
                <a:solidFill>
                  <a:srgbClr val="6F0416"/>
                </a:solidFill>
                <a:latin typeface="Calibri" panose="020F0502020204030204" pitchFamily="34" charset="0"/>
                <a:cs typeface="Calibri" panose="020F0502020204030204" pitchFamily="34" charset="0"/>
              </a:rPr>
              <a:t>il définit les conditions auxquelles sont soumises </a:t>
            </a:r>
            <a:br>
              <a:rPr lang="fr-FR" sz="2800" dirty="0">
                <a:solidFill>
                  <a:srgbClr val="6F0416"/>
                </a:solidFill>
                <a:latin typeface="Calibri" panose="020F0502020204030204" pitchFamily="34" charset="0"/>
                <a:cs typeface="Calibri" panose="020F0502020204030204" pitchFamily="34" charset="0"/>
              </a:rPr>
            </a:br>
            <a:r>
              <a:rPr lang="fr-FR" sz="2800" dirty="0">
                <a:solidFill>
                  <a:srgbClr val="6F0416"/>
                </a:solidFill>
                <a:latin typeface="Calibri" panose="020F0502020204030204" pitchFamily="34" charset="0"/>
                <a:cs typeface="Calibri" panose="020F0502020204030204" pitchFamily="34" charset="0"/>
              </a:rPr>
              <a:t>les publicités et préenseignes qu’il autorise</a:t>
            </a:r>
          </a:p>
          <a:p>
            <a:pPr lvl="1">
              <a:spcBef>
                <a:spcPts val="600"/>
              </a:spcBef>
            </a:pPr>
            <a:r>
              <a:rPr lang="fr-FR" sz="2000" dirty="0">
                <a:latin typeface="Calibri" panose="020F0502020204030204" pitchFamily="34" charset="0"/>
                <a:cs typeface="Calibri" panose="020F0502020204030204" pitchFamily="34" charset="0"/>
              </a:rPr>
              <a:t>pm : préenseignes et publicités sont soumises aux mêmes règles</a:t>
            </a:r>
          </a:p>
          <a:p>
            <a:r>
              <a:rPr lang="fr-FR" sz="2800" dirty="0">
                <a:solidFill>
                  <a:srgbClr val="6F0416"/>
                </a:solidFill>
                <a:latin typeface="Calibri" panose="020F0502020204030204" pitchFamily="34" charset="0"/>
                <a:cs typeface="Calibri" panose="020F0502020204030204" pitchFamily="34" charset="0"/>
              </a:rPr>
              <a:t>il « peut » restreindre </a:t>
            </a:r>
            <a:br>
              <a:rPr lang="fr-FR" sz="2800" dirty="0">
                <a:solidFill>
                  <a:srgbClr val="6F0416"/>
                </a:solidFill>
                <a:latin typeface="Calibri" panose="020F0502020204030204" pitchFamily="34" charset="0"/>
                <a:cs typeface="Calibri" panose="020F0502020204030204" pitchFamily="34" charset="0"/>
              </a:rPr>
            </a:br>
            <a:r>
              <a:rPr lang="fr-FR" sz="2800" dirty="0">
                <a:solidFill>
                  <a:srgbClr val="6F0416"/>
                </a:solidFill>
                <a:latin typeface="Calibri" panose="020F0502020204030204" pitchFamily="34" charset="0"/>
                <a:cs typeface="Calibri" panose="020F0502020204030204" pitchFamily="34" charset="0"/>
              </a:rPr>
              <a:t>les conditions d’installation des enseignes</a:t>
            </a:r>
          </a:p>
        </p:txBody>
      </p:sp>
      <p:sp>
        <p:nvSpPr>
          <p:cNvPr id="6" name="ZoneTexte 5">
            <a:hlinkClick r:id="" action="ppaction://noaction"/>
          </p:cNvPr>
          <p:cNvSpPr txBox="1"/>
          <p:nvPr/>
        </p:nvSpPr>
        <p:spPr>
          <a:xfrm>
            <a:off x="7510078" y="2528900"/>
            <a:ext cx="2215443"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581-8, § I, al.9</a:t>
            </a:r>
          </a:p>
        </p:txBody>
      </p:sp>
      <p:sp>
        <p:nvSpPr>
          <p:cNvPr id="7" name="ZoneTexte 6">
            <a:hlinkClick r:id="" action="ppaction://noaction"/>
          </p:cNvPr>
          <p:cNvSpPr txBox="1"/>
          <p:nvPr/>
        </p:nvSpPr>
        <p:spPr>
          <a:xfrm>
            <a:off x="8122147" y="5116511"/>
            <a:ext cx="1603374"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581-18</a:t>
            </a:r>
          </a:p>
        </p:txBody>
      </p:sp>
      <p:sp>
        <p:nvSpPr>
          <p:cNvPr id="8" name="ZoneTexte 7">
            <a:hlinkClick r:id="" action="ppaction://noaction"/>
            <a:extLst>
              <a:ext uri="{FF2B5EF4-FFF2-40B4-BE49-F238E27FC236}">
                <a16:creationId xmlns:a16="http://schemas.microsoft.com/office/drawing/2014/main" id="{2E93FC38-F515-4B32-99DB-3CAC6C506B3D}"/>
              </a:ext>
            </a:extLst>
          </p:cNvPr>
          <p:cNvSpPr txBox="1"/>
          <p:nvPr/>
        </p:nvSpPr>
        <p:spPr>
          <a:xfrm>
            <a:off x="8122146" y="3928379"/>
            <a:ext cx="1594961"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a:t>
            </a:r>
          </a:p>
        </p:txBody>
      </p:sp>
      <p:pic>
        <p:nvPicPr>
          <p:cNvPr id="2050" name="Picture 2" descr="Villes et villages - Parc naturel régional des Alpilles">
            <a:extLst>
              <a:ext uri="{FF2B5EF4-FFF2-40B4-BE49-F238E27FC236}">
                <a16:creationId xmlns:a16="http://schemas.microsoft.com/office/drawing/2014/main" id="{8A86B1B8-4D54-4E00-A8F4-D4754F59735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23177" y="260648"/>
            <a:ext cx="3143852" cy="165076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hlinkClick r:id="" action="ppaction://noaction"/>
            <a:extLst>
              <a:ext uri="{FF2B5EF4-FFF2-40B4-BE49-F238E27FC236}">
                <a16:creationId xmlns:a16="http://schemas.microsoft.com/office/drawing/2014/main" id="{43CAAD71-BDE4-B68B-9665-C433895C18C7}"/>
              </a:ext>
            </a:extLst>
          </p:cNvPr>
          <p:cNvSpPr txBox="1"/>
          <p:nvPr/>
        </p:nvSpPr>
        <p:spPr>
          <a:xfrm>
            <a:off x="8130560" y="2888940"/>
            <a:ext cx="1594961"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581-7</a:t>
            </a:r>
          </a:p>
        </p:txBody>
      </p:sp>
    </p:spTree>
    <p:extLst>
      <p:ext uri="{BB962C8B-B14F-4D97-AF65-F5344CB8AC3E}">
        <p14:creationId xmlns:p14="http://schemas.microsoft.com/office/powerpoint/2010/main" val="902961193"/>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20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1500"/>
                                        <p:tgtEl>
                                          <p:spTgt spid="4">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ipe(left)">
                                      <p:cBhvr>
                                        <p:cTn id="18" dur="1500"/>
                                        <p:tgtEl>
                                          <p:spTgt spid="4">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wipe(left)">
                                      <p:cBhvr>
                                        <p:cTn id="24" dur="1500"/>
                                        <p:tgtEl>
                                          <p:spTgt spid="4">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wipe(left)">
                                      <p:cBhvr>
                                        <p:cTn id="32" dur="1500"/>
                                        <p:tgtEl>
                                          <p:spTgt spid="4">
                                            <p:txEl>
                                              <p:pRg st="3" end="3"/>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wipe(left)">
                                      <p:cBhvr>
                                        <p:cTn id="38" dur="1500"/>
                                        <p:tgtEl>
                                          <p:spTgt spid="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Effect transition="in" filter="wipe(left)">
                                      <p:cBhvr>
                                        <p:cTn id="43" dur="1500"/>
                                        <p:tgtEl>
                                          <p:spTgt spid="4">
                                            <p:txEl>
                                              <p:pRg st="5" end="5"/>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P spid="6" grpId="0" animBg="1"/>
      <p:bldP spid="7" grpId="0" animBg="1"/>
      <p:bldP spid="8"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La charte de PNR </a:t>
            </a:r>
            <a:br>
              <a:rPr lang="fr-FR" sz="3600" dirty="0"/>
            </a:br>
            <a:r>
              <a:rPr lang="fr-FR" sz="3600" dirty="0"/>
              <a:t>et le règlement local de publicité</a:t>
            </a:r>
            <a:endParaRPr lang="fr-FR" sz="3600" dirty="0">
              <a:solidFill>
                <a:srgbClr val="085335"/>
              </a:solidFill>
            </a:endParaRPr>
          </a:p>
        </p:txBody>
      </p:sp>
      <p:sp>
        <p:nvSpPr>
          <p:cNvPr id="4" name="Espace réservé du contenu 3"/>
          <p:cNvSpPr>
            <a:spLocks noGrp="1"/>
          </p:cNvSpPr>
          <p:nvPr>
            <p:ph idx="1"/>
          </p:nvPr>
        </p:nvSpPr>
        <p:spPr>
          <a:xfrm>
            <a:off x="908194" y="1772816"/>
            <a:ext cx="8582103" cy="4896544"/>
          </a:xfrm>
        </p:spPr>
        <p:txBody>
          <a:bodyPr>
            <a:normAutofit fontScale="92500"/>
          </a:bodyPr>
          <a:lstStyle/>
          <a:p>
            <a:r>
              <a:rPr lang="fr-FR" sz="2800" dirty="0">
                <a:solidFill>
                  <a:srgbClr val="6F0416"/>
                </a:solidFill>
                <a:latin typeface="Calibri" panose="020F0502020204030204" pitchFamily="34" charset="0"/>
                <a:cs typeface="Calibri" panose="020F0502020204030204" pitchFamily="34" charset="0"/>
              </a:rPr>
              <a:t>La charte de PNR s’impose en termes de </a:t>
            </a:r>
            <a:br>
              <a:rPr lang="fr-FR" sz="2800" dirty="0">
                <a:solidFill>
                  <a:srgbClr val="6F0416"/>
                </a:solidFill>
                <a:latin typeface="Calibri" panose="020F0502020204030204" pitchFamily="34" charset="0"/>
                <a:cs typeface="Calibri" panose="020F0502020204030204" pitchFamily="34" charset="0"/>
              </a:rPr>
            </a:br>
            <a:r>
              <a:rPr lang="fr-FR" sz="2800" dirty="0">
                <a:solidFill>
                  <a:srgbClr val="6F0416"/>
                </a:solidFill>
                <a:latin typeface="Calibri" panose="020F0502020204030204" pitchFamily="34" charset="0"/>
                <a:cs typeface="Calibri" panose="020F0502020204030204" pitchFamily="34" charset="0"/>
              </a:rPr>
              <a:t>« compatibilité » au règlement local de publicité </a:t>
            </a:r>
          </a:p>
          <a:p>
            <a:pPr lvl="1">
              <a:spcBef>
                <a:spcPts val="600"/>
              </a:spcBef>
            </a:pPr>
            <a:r>
              <a:rPr lang="fr-FR" sz="2000" dirty="0">
                <a:latin typeface="Calibri" panose="020F0502020204030204" pitchFamily="34" charset="0"/>
                <a:cs typeface="Calibri" panose="020F0502020204030204" pitchFamily="34" charset="0"/>
              </a:rPr>
              <a:t>qu’il s’agisse des dispositions locales concernant les publicités et préenseignes autorisées « par dérogation » à l’interdiction légale</a:t>
            </a:r>
          </a:p>
          <a:p>
            <a:pPr lvl="1">
              <a:spcBef>
                <a:spcPts val="600"/>
              </a:spcBef>
            </a:pPr>
            <a:r>
              <a:rPr lang="fr-FR" sz="2000" dirty="0">
                <a:latin typeface="Calibri" panose="020F0502020204030204" pitchFamily="34" charset="0"/>
                <a:cs typeface="Calibri" panose="020F0502020204030204" pitchFamily="34" charset="0"/>
              </a:rPr>
              <a:t>(pm : le RLP ne peut pas interdire la publicité sur palissades de chantier)</a:t>
            </a:r>
          </a:p>
          <a:p>
            <a:pPr lvl="1">
              <a:spcBef>
                <a:spcPts val="600"/>
              </a:spcBef>
            </a:pPr>
            <a:r>
              <a:rPr lang="fr-FR" sz="2000" dirty="0">
                <a:latin typeface="Calibri" panose="020F0502020204030204" pitchFamily="34" charset="0"/>
                <a:cs typeface="Calibri" panose="020F0502020204030204" pitchFamily="34" charset="0"/>
              </a:rPr>
              <a:t>ou qu’il s’agisse des enseignes que le RLP « peut » réglementer</a:t>
            </a:r>
          </a:p>
          <a:p>
            <a:r>
              <a:rPr lang="fr-FR" sz="2800" dirty="0">
                <a:solidFill>
                  <a:srgbClr val="6F0416"/>
                </a:solidFill>
                <a:latin typeface="Calibri" panose="020F0502020204030204" pitchFamily="34" charset="0"/>
                <a:cs typeface="Calibri" panose="020F0502020204030204" pitchFamily="34" charset="0"/>
              </a:rPr>
              <a:t>La charte doit contenir des orientations ou mesures relatives à la publicité pour que le RLP puisse l’autoriser</a:t>
            </a:r>
          </a:p>
          <a:p>
            <a:pPr lvl="1">
              <a:spcBef>
                <a:spcPts val="600"/>
              </a:spcBef>
            </a:pPr>
            <a:r>
              <a:rPr lang="fr-FR" sz="2000" dirty="0">
                <a:latin typeface="Calibri" panose="020F0502020204030204" pitchFamily="34" charset="0"/>
                <a:cs typeface="Calibri" panose="020F0502020204030204" pitchFamily="34" charset="0"/>
              </a:rPr>
              <a:t>mais pas d’orientation ou mesure exigée dans la charte pour les enseignes</a:t>
            </a:r>
          </a:p>
          <a:p>
            <a:pPr lvl="1">
              <a:spcBef>
                <a:spcPts val="600"/>
              </a:spcBef>
            </a:pPr>
            <a:r>
              <a:rPr lang="fr-FR" sz="2000" dirty="0">
                <a:latin typeface="Calibri" panose="020F0502020204030204" pitchFamily="34" charset="0"/>
                <a:cs typeface="Calibri" panose="020F0502020204030204" pitchFamily="34" charset="0"/>
              </a:rPr>
              <a:t>cela concerne les chartes soumises à enquête publique après le 10 août 2016 : abrogation ou mise en compatibilité des RLP dans les 3 ans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suivant la publication du décret approuvant la charte</a:t>
            </a:r>
          </a:p>
        </p:txBody>
      </p:sp>
      <p:sp>
        <p:nvSpPr>
          <p:cNvPr id="6" name="ZoneTexte 5">
            <a:hlinkClick r:id="" action="ppaction://noaction"/>
          </p:cNvPr>
          <p:cNvSpPr txBox="1"/>
          <p:nvPr/>
        </p:nvSpPr>
        <p:spPr>
          <a:xfrm>
            <a:off x="7762106" y="1916832"/>
            <a:ext cx="1963415"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 al.7</a:t>
            </a:r>
          </a:p>
        </p:txBody>
      </p:sp>
      <p:sp>
        <p:nvSpPr>
          <p:cNvPr id="7" name="ZoneTexte 6">
            <a:hlinkClick r:id="" action="ppaction://noaction"/>
          </p:cNvPr>
          <p:cNvSpPr txBox="1"/>
          <p:nvPr/>
        </p:nvSpPr>
        <p:spPr>
          <a:xfrm>
            <a:off x="7762106" y="4036391"/>
            <a:ext cx="1963415"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 al.6</a:t>
            </a:r>
          </a:p>
        </p:txBody>
      </p:sp>
      <p:sp>
        <p:nvSpPr>
          <p:cNvPr id="3" name="ZoneTexte 2">
            <a:hlinkClick r:id="" action="ppaction://noaction"/>
            <a:extLst>
              <a:ext uri="{FF2B5EF4-FFF2-40B4-BE49-F238E27FC236}">
                <a16:creationId xmlns:a16="http://schemas.microsoft.com/office/drawing/2014/main" id="{87D4B3D8-77DA-4927-C0F2-98CC5FF02B91}"/>
              </a:ext>
            </a:extLst>
          </p:cNvPr>
          <p:cNvSpPr txBox="1"/>
          <p:nvPr/>
        </p:nvSpPr>
        <p:spPr>
          <a:xfrm>
            <a:off x="7762106" y="6088619"/>
            <a:ext cx="1963415"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 al.8</a:t>
            </a:r>
          </a:p>
        </p:txBody>
      </p:sp>
    </p:spTree>
    <p:extLst>
      <p:ext uri="{BB962C8B-B14F-4D97-AF65-F5344CB8AC3E}">
        <p14:creationId xmlns:p14="http://schemas.microsoft.com/office/powerpoint/2010/main" val="3105207644"/>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1500"/>
                                        <p:tgtEl>
                                          <p:spTgt spid="4">
                                            <p:txEl>
                                              <p:pRg st="0" end="0"/>
                                            </p:txEl>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par>
                          <p:cTn id="17" fill="hold">
                            <p:stCondLst>
                              <p:cond delay="4500"/>
                            </p:stCondLst>
                            <p:childTnLst>
                              <p:par>
                                <p:cTn id="18" presetID="22" presetClass="entr" presetSubtype="8"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1500"/>
                                        <p:tgtEl>
                                          <p:spTgt spid="4">
                                            <p:txEl>
                                              <p:pRg st="1" end="1"/>
                                            </p:txEl>
                                          </p:spTgt>
                                        </p:tgtEl>
                                      </p:cBhvr>
                                    </p:animEffect>
                                  </p:childTnLst>
                                </p:cTn>
                              </p:par>
                            </p:childTnLst>
                          </p:cTn>
                        </p:par>
                        <p:par>
                          <p:cTn id="21" fill="hold">
                            <p:stCondLst>
                              <p:cond delay="6000"/>
                            </p:stCondLst>
                            <p:childTnLst>
                              <p:par>
                                <p:cTn id="22" presetID="22" presetClass="entr" presetSubtype="8" fill="hold" grpId="0"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wipe(left)">
                                      <p:cBhvr>
                                        <p:cTn id="24" dur="1500"/>
                                        <p:tgtEl>
                                          <p:spTgt spid="4">
                                            <p:txEl>
                                              <p:pRg st="2" end="2"/>
                                            </p:txEl>
                                          </p:spTgt>
                                        </p:tgtEl>
                                      </p:cBhvr>
                                    </p:animEffect>
                                  </p:childTnLst>
                                </p:cTn>
                              </p:par>
                            </p:childTnLst>
                          </p:cTn>
                        </p:par>
                        <p:par>
                          <p:cTn id="25" fill="hold">
                            <p:stCondLst>
                              <p:cond delay="7500"/>
                            </p:stCondLst>
                            <p:childTnLst>
                              <p:par>
                                <p:cTn id="26" presetID="22" presetClass="entr" presetSubtype="8" fill="hold" grpId="0" nodeType="after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left)">
                                      <p:cBhvr>
                                        <p:cTn id="28" dur="1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wipe(left)">
                                      <p:cBhvr>
                                        <p:cTn id="33" dur="1500"/>
                                        <p:tgtEl>
                                          <p:spTgt spid="4">
                                            <p:txEl>
                                              <p:pRg st="4" end="4"/>
                                            </p:txEl>
                                          </p:spTgt>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Effect transition="in" filter="wipe(left)">
                                      <p:cBhvr>
                                        <p:cTn id="41" dur="1500"/>
                                        <p:tgtEl>
                                          <p:spTgt spid="4">
                                            <p:txEl>
                                              <p:pRg st="5" end="5"/>
                                            </p:txEl>
                                          </p:spTgt>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wipe(left)">
                                      <p:cBhvr>
                                        <p:cTn id="45" dur="1500"/>
                                        <p:tgtEl>
                                          <p:spTgt spid="4">
                                            <p:txEl>
                                              <p:pRg st="6" end="6"/>
                                            </p:txEl>
                                          </p:spTgt>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P spid="6" grpId="0" animBg="1"/>
      <p:bldP spid="7"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t>La charte de PNR </a:t>
            </a:r>
            <a:br>
              <a:rPr lang="fr-FR" sz="3600" dirty="0"/>
            </a:br>
            <a:r>
              <a:rPr lang="fr-FR" sz="3600" dirty="0"/>
              <a:t>et le règlement local de publicité</a:t>
            </a:r>
            <a:endParaRPr lang="fr-FR" sz="3600" dirty="0">
              <a:solidFill>
                <a:srgbClr val="085335"/>
              </a:solidFill>
            </a:endParaRPr>
          </a:p>
        </p:txBody>
      </p:sp>
      <p:sp>
        <p:nvSpPr>
          <p:cNvPr id="4" name="Espace réservé du contenu 3"/>
          <p:cNvSpPr>
            <a:spLocks noGrp="1"/>
          </p:cNvSpPr>
          <p:nvPr>
            <p:ph idx="1"/>
          </p:nvPr>
        </p:nvSpPr>
        <p:spPr>
          <a:xfrm>
            <a:off x="908194" y="1772816"/>
            <a:ext cx="8582103" cy="4896544"/>
          </a:xfrm>
        </p:spPr>
        <p:txBody>
          <a:bodyPr>
            <a:normAutofit/>
          </a:bodyPr>
          <a:lstStyle/>
          <a:p>
            <a:r>
              <a:rPr lang="fr-FR" dirty="0">
                <a:solidFill>
                  <a:srgbClr val="6F0416"/>
                </a:solidFill>
                <a:latin typeface="Calibri" panose="020F0502020204030204" pitchFamily="34" charset="0"/>
                <a:cs typeface="Calibri" panose="020F0502020204030204" pitchFamily="34" charset="0"/>
              </a:rPr>
              <a:t>Les « orientations ou mesures » de la charte </a:t>
            </a:r>
            <a:br>
              <a:rPr lang="fr-FR" dirty="0">
                <a:solidFill>
                  <a:srgbClr val="6F0416"/>
                </a:solidFill>
                <a:latin typeface="Calibri" panose="020F0502020204030204" pitchFamily="34" charset="0"/>
                <a:cs typeface="Calibri" panose="020F0502020204030204" pitchFamily="34" charset="0"/>
              </a:rPr>
            </a:br>
            <a:r>
              <a:rPr lang="fr-FR" dirty="0">
                <a:solidFill>
                  <a:srgbClr val="6F0416"/>
                </a:solidFill>
                <a:latin typeface="Calibri" panose="020F0502020204030204" pitchFamily="34" charset="0"/>
                <a:cs typeface="Calibri" panose="020F0502020204030204" pitchFamily="34" charset="0"/>
              </a:rPr>
              <a:t>relatives à la publicité </a:t>
            </a:r>
          </a:p>
          <a:p>
            <a:pPr lvl="1">
              <a:spcBef>
                <a:spcPts val="600"/>
              </a:spcBef>
            </a:pPr>
            <a:r>
              <a:rPr lang="fr-FR" dirty="0">
                <a:latin typeface="Calibri" panose="020F0502020204030204" pitchFamily="34" charset="0"/>
                <a:cs typeface="Calibri" panose="020F0502020204030204" pitchFamily="34" charset="0"/>
              </a:rPr>
              <a:t>il ne s’agit pas d’écrire les RLP !</a:t>
            </a:r>
          </a:p>
          <a:p>
            <a:pPr lvl="1">
              <a:spcBef>
                <a:spcPts val="600"/>
              </a:spcBef>
            </a:pPr>
            <a:r>
              <a:rPr lang="fr-FR" dirty="0">
                <a:latin typeface="Calibri" panose="020F0502020204030204" pitchFamily="34" charset="0"/>
                <a:cs typeface="Calibri" panose="020F0502020204030204" pitchFamily="34" charset="0"/>
              </a:rPr>
              <a:t>orientations et mesures :</a:t>
            </a:r>
          </a:p>
          <a:p>
            <a:pPr lvl="2"/>
            <a:r>
              <a:rPr lang="fr-FR" sz="2000" dirty="0">
                <a:latin typeface="Calibri" panose="020F0502020204030204" pitchFamily="34" charset="0"/>
                <a:cs typeface="Calibri" panose="020F0502020204030204" pitchFamily="34" charset="0"/>
              </a:rPr>
              <a:t>secteurs à préserver de toute autorisation de publicité</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(pour des motifs « environnementaux », « paysagers »…)</a:t>
            </a:r>
          </a:p>
          <a:p>
            <a:pPr lvl="2"/>
            <a:r>
              <a:rPr lang="fr-FR" sz="2000" dirty="0">
                <a:latin typeface="Calibri" panose="020F0502020204030204" pitchFamily="34" charset="0"/>
                <a:cs typeface="Calibri" panose="020F0502020204030204" pitchFamily="34" charset="0"/>
              </a:rPr>
              <a:t>supports à favoriser / à éviter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(mobilier urbain, palissades de chantier, clôtures…)</a:t>
            </a:r>
          </a:p>
          <a:p>
            <a:pPr lvl="2"/>
            <a:r>
              <a:rPr lang="fr-FR" sz="2000" dirty="0">
                <a:latin typeface="Calibri" panose="020F0502020204030204" pitchFamily="34" charset="0"/>
                <a:cs typeface="Calibri" panose="020F0502020204030204" pitchFamily="34" charset="0"/>
              </a:rPr>
              <a:t>« formats » à privilégier, à limiter (« grands » formats…)</a:t>
            </a:r>
          </a:p>
          <a:p>
            <a:pPr lvl="2"/>
            <a:r>
              <a:rPr lang="fr-FR" sz="2000" dirty="0">
                <a:latin typeface="Calibri" panose="020F0502020204030204" pitchFamily="34" charset="0"/>
                <a:cs typeface="Calibri" panose="020F0502020204030204" pitchFamily="34" charset="0"/>
              </a:rPr>
              <a:t>éclairage</a:t>
            </a:r>
          </a:p>
          <a:p>
            <a:pPr lvl="2"/>
            <a:r>
              <a:rPr lang="fr-FR" sz="2000" dirty="0">
                <a:latin typeface="Calibri" panose="020F0502020204030204" pitchFamily="34" charset="0"/>
                <a:cs typeface="Calibri" panose="020F0502020204030204" pitchFamily="34" charset="0"/>
              </a:rPr>
              <a:t>traitement des enseignes ?</a:t>
            </a:r>
          </a:p>
        </p:txBody>
      </p:sp>
      <p:sp>
        <p:nvSpPr>
          <p:cNvPr id="7" name="ZoneTexte 6">
            <a:hlinkClick r:id="" action="ppaction://noaction"/>
          </p:cNvPr>
          <p:cNvSpPr txBox="1"/>
          <p:nvPr/>
        </p:nvSpPr>
        <p:spPr>
          <a:xfrm>
            <a:off x="7762106" y="2488219"/>
            <a:ext cx="1963415"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 al.6</a:t>
            </a:r>
          </a:p>
        </p:txBody>
      </p:sp>
    </p:spTree>
    <p:extLst>
      <p:ext uri="{BB962C8B-B14F-4D97-AF65-F5344CB8AC3E}">
        <p14:creationId xmlns:p14="http://schemas.microsoft.com/office/powerpoint/2010/main" val="889164592"/>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1500"/>
                                        <p:tgtEl>
                                          <p:spTgt spid="4">
                                            <p:txEl>
                                              <p:pRg st="0" end="0"/>
                                            </p:txEl>
                                          </p:spTgt>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1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ipe(left)">
                                      <p:cBhvr>
                                        <p:cTn id="25" dur="1500"/>
                                        <p:tgtEl>
                                          <p:spTgt spid="4">
                                            <p:txEl>
                                              <p:pRg st="2" end="2"/>
                                            </p:txEl>
                                          </p:spTgt>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wipe(left)">
                                      <p:cBhvr>
                                        <p:cTn id="29" dur="1500"/>
                                        <p:tgtEl>
                                          <p:spTgt spid="4">
                                            <p:txEl>
                                              <p:pRg st="3" end="3"/>
                                            </p:txEl>
                                          </p:spTgt>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wipe(left)">
                                      <p:cBhvr>
                                        <p:cTn id="33" dur="1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wipe(left)">
                                      <p:cBhvr>
                                        <p:cTn id="38" dur="1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wipe(left)">
                                      <p:cBhvr>
                                        <p:cTn id="43" dur="1500"/>
                                        <p:tgtEl>
                                          <p:spTgt spid="4">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
                                            <p:txEl>
                                              <p:pRg st="7" end="7"/>
                                            </p:txEl>
                                          </p:spTgt>
                                        </p:tgtEl>
                                        <p:attrNameLst>
                                          <p:attrName>style.visibility</p:attrName>
                                        </p:attrNameLst>
                                      </p:cBhvr>
                                      <p:to>
                                        <p:strVal val="visible"/>
                                      </p:to>
                                    </p:set>
                                    <p:animEffect transition="in" filter="wipe(left)">
                                      <p:cBhvr>
                                        <p:cTn id="48" dur="1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106DBA-096A-4339-BADC-13BBEF05180A}"/>
              </a:ext>
            </a:extLst>
          </p:cNvPr>
          <p:cNvSpPr>
            <a:spLocks noGrp="1"/>
          </p:cNvSpPr>
          <p:nvPr>
            <p:ph type="title"/>
          </p:nvPr>
        </p:nvSpPr>
        <p:spPr/>
        <p:txBody>
          <a:bodyPr/>
          <a:lstStyle/>
          <a:p>
            <a:r>
              <a:rPr lang="fr-FR" dirty="0"/>
              <a:t>Les trois </a:t>
            </a:r>
            <a:r>
              <a:rPr lang="fr-FR"/>
              <a:t>catégories </a:t>
            </a:r>
            <a:br>
              <a:rPr lang="fr-FR"/>
            </a:br>
            <a:r>
              <a:rPr lang="fr-FR"/>
              <a:t>de </a:t>
            </a:r>
            <a:r>
              <a:rPr lang="fr-FR" dirty="0"/>
              <a:t>dispositifs</a:t>
            </a:r>
          </a:p>
        </p:txBody>
      </p:sp>
      <p:sp>
        <p:nvSpPr>
          <p:cNvPr id="3" name="Espace réservé du contenu 2">
            <a:extLst>
              <a:ext uri="{FF2B5EF4-FFF2-40B4-BE49-F238E27FC236}">
                <a16:creationId xmlns:a16="http://schemas.microsoft.com/office/drawing/2014/main" id="{D9E5C018-4A00-4E57-83D1-3D66CB707582}"/>
              </a:ext>
            </a:extLst>
          </p:cNvPr>
          <p:cNvSpPr>
            <a:spLocks noGrp="1"/>
          </p:cNvSpPr>
          <p:nvPr>
            <p:ph idx="1"/>
          </p:nvPr>
        </p:nvSpPr>
        <p:spPr/>
        <p:txBody>
          <a:bodyPr/>
          <a:lstStyle/>
          <a:p>
            <a:r>
              <a:rPr lang="fr-FR" dirty="0">
                <a:latin typeface="Calibri" panose="020F0502020204030204" pitchFamily="34" charset="0"/>
                <a:cs typeface="Calibri" panose="020F0502020204030204" pitchFamily="34" charset="0"/>
              </a:rPr>
              <a:t>Les enseignes</a:t>
            </a:r>
          </a:p>
          <a:p>
            <a:pPr>
              <a:spcBef>
                <a:spcPts val="9000"/>
              </a:spcBef>
            </a:pPr>
            <a:r>
              <a:rPr lang="fr-FR" dirty="0">
                <a:latin typeface="Calibri" panose="020F0502020204030204" pitchFamily="34" charset="0"/>
                <a:cs typeface="Calibri" panose="020F0502020204030204" pitchFamily="34" charset="0"/>
              </a:rPr>
              <a:t>Les préenseignes</a:t>
            </a:r>
          </a:p>
          <a:p>
            <a:pPr>
              <a:spcBef>
                <a:spcPts val="6600"/>
              </a:spcBef>
            </a:pPr>
            <a:r>
              <a:rPr lang="fr-FR" dirty="0">
                <a:latin typeface="Calibri" panose="020F0502020204030204" pitchFamily="34" charset="0"/>
                <a:cs typeface="Calibri" panose="020F0502020204030204" pitchFamily="34" charset="0"/>
              </a:rPr>
              <a:t>Les publicités</a:t>
            </a:r>
          </a:p>
        </p:txBody>
      </p:sp>
      <p:pic>
        <p:nvPicPr>
          <p:cNvPr id="9" name="Image 8" descr="Une image contenant texte, carte&#10;&#10;Description générée automatiquement">
            <a:extLst>
              <a:ext uri="{FF2B5EF4-FFF2-40B4-BE49-F238E27FC236}">
                <a16:creationId xmlns:a16="http://schemas.microsoft.com/office/drawing/2014/main" id="{53DA2D07-4E18-483B-B6FE-6F910D28CFE1}"/>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09979" y="3162285"/>
            <a:ext cx="2780429" cy="1884342"/>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2279B2F8-9017-4801-99B2-7D17B190FCAF}"/>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22046" y="4104456"/>
            <a:ext cx="3431948" cy="2708920"/>
          </a:xfrm>
          <a:prstGeom prst="rect">
            <a:avLst/>
          </a:prstGeom>
        </p:spPr>
      </p:pic>
      <p:pic>
        <p:nvPicPr>
          <p:cNvPr id="16" name="Image 15" descr="Une image contenant dessin, signe&#10;&#10;Description générée automatiquement">
            <a:extLst>
              <a:ext uri="{FF2B5EF4-FFF2-40B4-BE49-F238E27FC236}">
                <a16:creationId xmlns:a16="http://schemas.microsoft.com/office/drawing/2014/main" id="{43D8EAAA-B402-43B7-9392-B4B6C0B2725D}"/>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80847" y="1358960"/>
            <a:ext cx="5924854" cy="1949550"/>
          </a:xfrm>
          <a:prstGeom prst="rect">
            <a:avLst/>
          </a:prstGeom>
        </p:spPr>
      </p:pic>
    </p:spTree>
    <p:extLst>
      <p:ext uri="{BB962C8B-B14F-4D97-AF65-F5344CB8AC3E}">
        <p14:creationId xmlns:p14="http://schemas.microsoft.com/office/powerpoint/2010/main" val="2953560573"/>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0"/>
                                        <p:tgtEl>
                                          <p:spTgt spid="2"/>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20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3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2000"/>
                                        <p:tgtEl>
                                          <p:spTgt spid="3">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3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2000"/>
                                        <p:tgtEl>
                                          <p:spTgt spid="3">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B6B1B96-DB8F-4422-A826-77859CB2690F}"/>
              </a:ext>
            </a:extLst>
          </p:cNvPr>
          <p:cNvSpPr>
            <a:spLocks noGrp="1"/>
          </p:cNvSpPr>
          <p:nvPr>
            <p:ph type="title"/>
          </p:nvPr>
        </p:nvSpPr>
        <p:spPr/>
        <p:txBody>
          <a:bodyPr anchor="t">
            <a:normAutofit/>
          </a:bodyPr>
          <a:lstStyle/>
          <a:p>
            <a:r>
              <a:rPr lang="fr-FR" dirty="0"/>
              <a:t>Les enseignes</a:t>
            </a:r>
          </a:p>
        </p:txBody>
      </p:sp>
      <p:sp>
        <p:nvSpPr>
          <p:cNvPr id="55299" name="Rectangle 3"/>
          <p:cNvSpPr>
            <a:spLocks noGrp="1" noChangeArrowheads="1"/>
          </p:cNvSpPr>
          <p:nvPr>
            <p:ph idx="1"/>
          </p:nvPr>
        </p:nvSpPr>
        <p:spPr>
          <a:xfrm>
            <a:off x="1143794" y="872716"/>
            <a:ext cx="8077200" cy="5220581"/>
          </a:xfrm>
        </p:spPr>
        <p:txBody>
          <a:bodyPr/>
          <a:lstStyle/>
          <a:p>
            <a:pPr eaLnBrk="1" hangingPunct="1"/>
            <a:r>
              <a:rPr lang="fr-FR" sz="2000" i="1" dirty="0">
                <a:latin typeface="Calibri" panose="020F0502020204030204" pitchFamily="34" charset="0"/>
                <a:cs typeface="Calibri" panose="020F0502020204030204" pitchFamily="34" charset="0"/>
              </a:rPr>
              <a:t>toute inscription, forme ou image apposée sur un immeuble </a:t>
            </a:r>
            <a:br>
              <a:rPr lang="fr-FR" sz="2000" i="1" dirty="0">
                <a:latin typeface="Calibri" panose="020F0502020204030204" pitchFamily="34" charset="0"/>
                <a:cs typeface="Calibri" panose="020F0502020204030204" pitchFamily="34" charset="0"/>
              </a:rPr>
            </a:br>
            <a:r>
              <a:rPr lang="fr-FR" sz="2000" i="1" dirty="0">
                <a:latin typeface="Calibri" panose="020F0502020204030204" pitchFamily="34" charset="0"/>
                <a:cs typeface="Calibri" panose="020F0502020204030204" pitchFamily="34" charset="0"/>
              </a:rPr>
              <a:t>et </a:t>
            </a:r>
            <a:r>
              <a:rPr lang="fr-FR" sz="2000" i="1" u="sng" dirty="0">
                <a:latin typeface="Calibri" panose="020F0502020204030204" pitchFamily="34" charset="0"/>
                <a:cs typeface="Calibri" panose="020F0502020204030204" pitchFamily="34" charset="0"/>
              </a:rPr>
              <a:t>relative à une activité</a:t>
            </a:r>
            <a:r>
              <a:rPr lang="fr-FR" sz="2000" i="1" dirty="0">
                <a:latin typeface="Calibri" panose="020F0502020204030204" pitchFamily="34" charset="0"/>
                <a:cs typeface="Calibri" panose="020F0502020204030204" pitchFamily="34" charset="0"/>
              </a:rPr>
              <a:t> qui s’y exerce</a:t>
            </a:r>
            <a:endParaRPr lang="fr-FR" sz="2000" dirty="0">
              <a:latin typeface="Calibri" panose="020F0502020204030204" pitchFamily="34" charset="0"/>
              <a:cs typeface="Calibri" panose="020F0502020204030204" pitchFamily="34" charset="0"/>
            </a:endParaRPr>
          </a:p>
        </p:txBody>
      </p:sp>
      <p:pic>
        <p:nvPicPr>
          <p:cNvPr id="5530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90046" y="2060849"/>
            <a:ext cx="1889125" cy="2411413"/>
          </a:xfrm>
          <a:prstGeom prst="rect">
            <a:avLst/>
          </a:prstGeom>
          <a:noFill/>
          <a:ln w="25400">
            <a:solidFill>
              <a:srgbClr val="000080"/>
            </a:solidFill>
            <a:miter lim="800000"/>
            <a:headEnd/>
            <a:tailEnd/>
          </a:ln>
        </p:spPr>
      </p:pic>
      <p:pic>
        <p:nvPicPr>
          <p:cNvPr id="5530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3871" y="2156098"/>
            <a:ext cx="2411413" cy="1574800"/>
          </a:xfrm>
          <a:prstGeom prst="rect">
            <a:avLst/>
          </a:prstGeom>
          <a:noFill/>
          <a:ln w="25400">
            <a:solidFill>
              <a:srgbClr val="000080"/>
            </a:solidFill>
            <a:miter lim="800000"/>
            <a:headEnd/>
            <a:tailEnd/>
          </a:ln>
        </p:spPr>
      </p:pic>
      <p:pic>
        <p:nvPicPr>
          <p:cNvPr id="55302" name="Picture 6" descr="lauri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18383" y="3340373"/>
            <a:ext cx="2411412" cy="1809750"/>
          </a:xfrm>
          <a:prstGeom prst="rect">
            <a:avLst/>
          </a:prstGeom>
          <a:noFill/>
          <a:ln w="25400">
            <a:solidFill>
              <a:srgbClr val="000080"/>
            </a:solidFill>
            <a:miter lim="800000"/>
            <a:headEnd/>
            <a:tailEnd/>
          </a:ln>
        </p:spPr>
      </p:pic>
      <p:pic>
        <p:nvPicPr>
          <p:cNvPr id="55305" name="Picture 9" descr="gan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26858" y="4664348"/>
            <a:ext cx="2411412" cy="1811338"/>
          </a:xfrm>
          <a:prstGeom prst="rect">
            <a:avLst/>
          </a:prstGeom>
          <a:noFill/>
          <a:ln w="25400">
            <a:solidFill>
              <a:srgbClr val="000080"/>
            </a:solidFill>
            <a:miter lim="800000"/>
            <a:headEnd/>
            <a:tailEnd/>
          </a:ln>
        </p:spPr>
      </p:pic>
      <p:pic>
        <p:nvPicPr>
          <p:cNvPr id="55306" name="Picture 10" descr="bnpcitroen"/>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12571" y="2287861"/>
            <a:ext cx="2411413" cy="1809750"/>
          </a:xfrm>
          <a:prstGeom prst="rect">
            <a:avLst/>
          </a:prstGeom>
          <a:noFill/>
          <a:ln w="25400">
            <a:solidFill>
              <a:srgbClr val="000080"/>
            </a:solidFill>
            <a:miter lim="800000"/>
            <a:headEnd/>
            <a:tailEnd/>
          </a:ln>
        </p:spPr>
      </p:pic>
      <p:pic>
        <p:nvPicPr>
          <p:cNvPr id="55307" name="Picture 11" descr="def pub ens renault sto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812571" y="2287861"/>
            <a:ext cx="2411413" cy="1809750"/>
          </a:xfrm>
          <a:prstGeom prst="rect">
            <a:avLst/>
          </a:prstGeom>
          <a:noFill/>
          <a:ln w="25400">
            <a:solidFill>
              <a:srgbClr val="000080"/>
            </a:solidFill>
            <a:miter lim="800000"/>
            <a:headEnd/>
            <a:tailEnd/>
          </a:ln>
        </p:spPr>
      </p:pic>
      <p:pic>
        <p:nvPicPr>
          <p:cNvPr id="55308" name="Picture 12" descr="def pub ens renault sto"/>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812571" y="2287861"/>
            <a:ext cx="2411413" cy="1809750"/>
          </a:xfrm>
          <a:prstGeom prst="rect">
            <a:avLst/>
          </a:prstGeom>
          <a:noFill/>
          <a:ln w="25400">
            <a:solidFill>
              <a:srgbClr val="000080"/>
            </a:solidFill>
            <a:miter lim="800000"/>
            <a:headEnd/>
            <a:tailEnd/>
          </a:ln>
        </p:spPr>
      </p:pic>
      <p:sp>
        <p:nvSpPr>
          <p:cNvPr id="55309" name="Rectangle 13"/>
          <p:cNvSpPr>
            <a:spLocks noChangeArrowheads="1"/>
          </p:cNvSpPr>
          <p:nvPr/>
        </p:nvSpPr>
        <p:spPr bwMode="auto">
          <a:xfrm>
            <a:off x="6810983" y="3607073"/>
            <a:ext cx="2413000" cy="422104"/>
          </a:xfrm>
          <a:prstGeom prst="rect">
            <a:avLst/>
          </a:prstGeom>
          <a:noFill/>
          <a:ln w="9525">
            <a:noFill/>
            <a:miter lim="800000"/>
            <a:headEnd/>
            <a:tailEnd/>
          </a:ln>
        </p:spPr>
        <p:txBody>
          <a:bodyPr lIns="77916" tIns="38958" rIns="77916" bIns="38958">
            <a:spAutoFit/>
          </a:bodyPr>
          <a:lstStyle/>
          <a:p>
            <a:pPr eaLnBrk="0" hangingPunct="0"/>
            <a:r>
              <a:rPr kumimoji="1" lang="fr-FR" sz="1200" b="1" dirty="0">
                <a:solidFill>
                  <a:srgbClr val="FFFF00"/>
                </a:solidFill>
                <a:latin typeface="Century Gothic" pitchFamily="34" charset="0"/>
              </a:rPr>
              <a:t>Les dispositifs peuvent être « mixtes »…</a:t>
            </a:r>
          </a:p>
        </p:txBody>
      </p:sp>
      <p:sp>
        <p:nvSpPr>
          <p:cNvPr id="55310" name="Rectangle 14"/>
          <p:cNvSpPr>
            <a:spLocks noChangeArrowheads="1"/>
          </p:cNvSpPr>
          <p:nvPr/>
        </p:nvSpPr>
        <p:spPr bwMode="auto">
          <a:xfrm>
            <a:off x="6810983" y="6123262"/>
            <a:ext cx="2413000" cy="250391"/>
          </a:xfrm>
          <a:prstGeom prst="rect">
            <a:avLst/>
          </a:prstGeom>
          <a:noFill/>
          <a:ln w="9525">
            <a:noFill/>
            <a:miter lim="800000"/>
            <a:headEnd/>
            <a:tailEnd/>
          </a:ln>
        </p:spPr>
        <p:txBody>
          <a:bodyPr lIns="77916" tIns="38958" rIns="77916" bIns="38958">
            <a:spAutoFit/>
          </a:bodyPr>
          <a:lstStyle/>
          <a:p>
            <a:pPr eaLnBrk="0" hangingPunct="0"/>
            <a:r>
              <a:rPr kumimoji="1" lang="fr-FR" sz="1200" b="1" dirty="0">
                <a:solidFill>
                  <a:srgbClr val="FFFF00"/>
                </a:solidFill>
                <a:latin typeface="Century Gothic" pitchFamily="34" charset="0"/>
              </a:rPr>
              <a:t>… voire « publicitaires »…</a:t>
            </a:r>
          </a:p>
        </p:txBody>
      </p:sp>
      <p:pic>
        <p:nvPicPr>
          <p:cNvPr id="2050" name="Picture 2" descr="F:\Travaux jps\Affichage\Documentation\Illustrations\Enseignes\Piscines 2.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275086" y="3343538"/>
            <a:ext cx="2700000" cy="180000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pic>
        <p:nvPicPr>
          <p:cNvPr id="55303" name="Picture 7" descr="ixina0"/>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89583" y="4607198"/>
            <a:ext cx="2411412" cy="1809750"/>
          </a:xfrm>
          <a:prstGeom prst="rect">
            <a:avLst/>
          </a:prstGeom>
          <a:noFill/>
          <a:ln w="25400">
            <a:solidFill>
              <a:srgbClr val="000080"/>
            </a:solidFill>
            <a:miter lim="800000"/>
            <a:headEnd/>
            <a:tailEnd/>
          </a:ln>
        </p:spPr>
      </p:pic>
      <p:pic>
        <p:nvPicPr>
          <p:cNvPr id="55304" name="Picture 8" descr="leroy1"/>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3875696" y="4597673"/>
            <a:ext cx="2411413" cy="1811338"/>
          </a:xfrm>
          <a:prstGeom prst="rect">
            <a:avLst/>
          </a:prstGeom>
          <a:noFill/>
          <a:ln w="25400">
            <a:solidFill>
              <a:srgbClr val="000080"/>
            </a:solidFill>
            <a:miter lim="800000"/>
            <a:headEnd/>
            <a:tailEnd/>
          </a:ln>
        </p:spPr>
      </p:pic>
      <p:sp>
        <p:nvSpPr>
          <p:cNvPr id="19" name="ZoneTexte 18">
            <a:hlinkClick r:id="" action="ppaction://noaction"/>
            <a:extLst>
              <a:ext uri="{FF2B5EF4-FFF2-40B4-BE49-F238E27FC236}">
                <a16:creationId xmlns:a16="http://schemas.microsoft.com/office/drawing/2014/main" id="{E251EC50-6993-43E5-BA94-3B806889ECB0}"/>
              </a:ext>
            </a:extLst>
          </p:cNvPr>
          <p:cNvSpPr txBox="1"/>
          <p:nvPr/>
        </p:nvSpPr>
        <p:spPr>
          <a:xfrm>
            <a:off x="7308694" y="544003"/>
            <a:ext cx="2052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L. 581-3 c.env.</a:t>
            </a:r>
          </a:p>
        </p:txBody>
      </p:sp>
    </p:spTree>
    <p:extLst>
      <p:ext uri="{BB962C8B-B14F-4D97-AF65-F5344CB8AC3E}">
        <p14:creationId xmlns:p14="http://schemas.microsoft.com/office/powerpoint/2010/main" val="525904339"/>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2000"/>
                                        <p:tgtEl>
                                          <p:spTgt spid="19"/>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5299">
                                            <p:txEl>
                                              <p:pRg st="0" end="0"/>
                                            </p:txEl>
                                          </p:spTgt>
                                        </p:tgtEl>
                                        <p:attrNameLst>
                                          <p:attrName>style.visibility</p:attrName>
                                        </p:attrNameLst>
                                      </p:cBhvr>
                                      <p:to>
                                        <p:strVal val="visible"/>
                                      </p:to>
                                    </p:set>
                                    <p:animEffect transition="in" filter="wipe(left)">
                                      <p:cBhvr>
                                        <p:cTn id="14" dur="2500"/>
                                        <p:tgtEl>
                                          <p:spTgt spid="55299">
                                            <p:txEl>
                                              <p:pRg st="0" end="0"/>
                                            </p:txEl>
                                          </p:spTgt>
                                        </p:tgtEl>
                                      </p:cBhvr>
                                    </p:animEffect>
                                  </p:childTnLst>
                                </p:cTn>
                              </p:par>
                            </p:childTnLst>
                          </p:cTn>
                        </p:par>
                        <p:par>
                          <p:cTn id="15" fill="hold">
                            <p:stCondLst>
                              <p:cond delay="4500"/>
                            </p:stCondLst>
                            <p:childTnLst>
                              <p:par>
                                <p:cTn id="16" presetID="23" presetClass="entr" presetSubtype="288" fill="hold" nodeType="afterEffect">
                                  <p:stCondLst>
                                    <p:cond delay="0"/>
                                  </p:stCondLst>
                                  <p:childTnLst>
                                    <p:set>
                                      <p:cBhvr>
                                        <p:cTn id="17" dur="1" fill="hold">
                                          <p:stCondLst>
                                            <p:cond delay="0"/>
                                          </p:stCondLst>
                                        </p:cTn>
                                        <p:tgtEl>
                                          <p:spTgt spid="55301"/>
                                        </p:tgtEl>
                                        <p:attrNameLst>
                                          <p:attrName>style.visibility</p:attrName>
                                        </p:attrNameLst>
                                      </p:cBhvr>
                                      <p:to>
                                        <p:strVal val="visible"/>
                                      </p:to>
                                    </p:set>
                                    <p:anim calcmode="lin" valueType="num">
                                      <p:cBhvr>
                                        <p:cTn id="18" dur="1500" fill="hold"/>
                                        <p:tgtEl>
                                          <p:spTgt spid="55301"/>
                                        </p:tgtEl>
                                        <p:attrNameLst>
                                          <p:attrName>ppt_w</p:attrName>
                                        </p:attrNameLst>
                                      </p:cBhvr>
                                      <p:tavLst>
                                        <p:tav tm="0">
                                          <p:val>
                                            <p:strVal val="4/3*#ppt_w"/>
                                          </p:val>
                                        </p:tav>
                                        <p:tav tm="100000">
                                          <p:val>
                                            <p:strVal val="#ppt_w"/>
                                          </p:val>
                                        </p:tav>
                                      </p:tavLst>
                                    </p:anim>
                                    <p:anim calcmode="lin" valueType="num">
                                      <p:cBhvr>
                                        <p:cTn id="19" dur="1500" fill="hold"/>
                                        <p:tgtEl>
                                          <p:spTgt spid="55301"/>
                                        </p:tgtEl>
                                        <p:attrNameLst>
                                          <p:attrName>ppt_h</p:attrName>
                                        </p:attrNameLst>
                                      </p:cBhvr>
                                      <p:tavLst>
                                        <p:tav tm="0">
                                          <p:val>
                                            <p:strVal val="4/3*#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288" fill="hold" nodeType="clickEffect">
                                  <p:stCondLst>
                                    <p:cond delay="0"/>
                                  </p:stCondLst>
                                  <p:childTnLst>
                                    <p:set>
                                      <p:cBhvr>
                                        <p:cTn id="23" dur="1" fill="hold">
                                          <p:stCondLst>
                                            <p:cond delay="0"/>
                                          </p:stCondLst>
                                        </p:cTn>
                                        <p:tgtEl>
                                          <p:spTgt spid="55300"/>
                                        </p:tgtEl>
                                        <p:attrNameLst>
                                          <p:attrName>style.visibility</p:attrName>
                                        </p:attrNameLst>
                                      </p:cBhvr>
                                      <p:to>
                                        <p:strVal val="visible"/>
                                      </p:to>
                                    </p:set>
                                    <p:anim calcmode="lin" valueType="num">
                                      <p:cBhvr>
                                        <p:cTn id="24" dur="1500" fill="hold"/>
                                        <p:tgtEl>
                                          <p:spTgt spid="55300"/>
                                        </p:tgtEl>
                                        <p:attrNameLst>
                                          <p:attrName>ppt_w</p:attrName>
                                        </p:attrNameLst>
                                      </p:cBhvr>
                                      <p:tavLst>
                                        <p:tav tm="0">
                                          <p:val>
                                            <p:strVal val="4/3*#ppt_w"/>
                                          </p:val>
                                        </p:tav>
                                        <p:tav tm="100000">
                                          <p:val>
                                            <p:strVal val="#ppt_w"/>
                                          </p:val>
                                        </p:tav>
                                      </p:tavLst>
                                    </p:anim>
                                    <p:anim calcmode="lin" valueType="num">
                                      <p:cBhvr>
                                        <p:cTn id="25" dur="1500" fill="hold"/>
                                        <p:tgtEl>
                                          <p:spTgt spid="55300"/>
                                        </p:tgtEl>
                                        <p:attrNameLst>
                                          <p:attrName>ppt_h</p:attrName>
                                        </p:attrNameLst>
                                      </p:cBhvr>
                                      <p:tavLst>
                                        <p:tav tm="0">
                                          <p:val>
                                            <p:strVal val="4/3*#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288" fill="hold" nodeType="clickEffect">
                                  <p:stCondLst>
                                    <p:cond delay="0"/>
                                  </p:stCondLst>
                                  <p:childTnLst>
                                    <p:set>
                                      <p:cBhvr>
                                        <p:cTn id="29" dur="1" fill="hold">
                                          <p:stCondLst>
                                            <p:cond delay="0"/>
                                          </p:stCondLst>
                                        </p:cTn>
                                        <p:tgtEl>
                                          <p:spTgt spid="55302"/>
                                        </p:tgtEl>
                                        <p:attrNameLst>
                                          <p:attrName>style.visibility</p:attrName>
                                        </p:attrNameLst>
                                      </p:cBhvr>
                                      <p:to>
                                        <p:strVal val="visible"/>
                                      </p:to>
                                    </p:set>
                                    <p:anim calcmode="lin" valueType="num">
                                      <p:cBhvr>
                                        <p:cTn id="30" dur="1500" fill="hold"/>
                                        <p:tgtEl>
                                          <p:spTgt spid="55302"/>
                                        </p:tgtEl>
                                        <p:attrNameLst>
                                          <p:attrName>ppt_w</p:attrName>
                                        </p:attrNameLst>
                                      </p:cBhvr>
                                      <p:tavLst>
                                        <p:tav tm="0">
                                          <p:val>
                                            <p:strVal val="4/3*#ppt_w"/>
                                          </p:val>
                                        </p:tav>
                                        <p:tav tm="100000">
                                          <p:val>
                                            <p:strVal val="#ppt_w"/>
                                          </p:val>
                                        </p:tav>
                                      </p:tavLst>
                                    </p:anim>
                                    <p:anim calcmode="lin" valueType="num">
                                      <p:cBhvr>
                                        <p:cTn id="31" dur="1500" fill="hold"/>
                                        <p:tgtEl>
                                          <p:spTgt spid="55302"/>
                                        </p:tgtEl>
                                        <p:attrNameLst>
                                          <p:attrName>ppt_h</p:attrName>
                                        </p:attrNameLst>
                                      </p:cBhvr>
                                      <p:tavLst>
                                        <p:tav tm="0">
                                          <p:val>
                                            <p:strVal val="4/3*#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050"/>
                                        </p:tgtEl>
                                        <p:attrNameLst>
                                          <p:attrName>style.visibility</p:attrName>
                                        </p:attrNameLst>
                                      </p:cBhvr>
                                      <p:to>
                                        <p:strVal val="visible"/>
                                      </p:to>
                                    </p:set>
                                    <p:animEffect transition="in" filter="fade">
                                      <p:cBhvr>
                                        <p:cTn id="36" dur="1500"/>
                                        <p:tgtEl>
                                          <p:spTgt spid="2050"/>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288" fill="hold" nodeType="clickEffect">
                                  <p:stCondLst>
                                    <p:cond delay="0"/>
                                  </p:stCondLst>
                                  <p:childTnLst>
                                    <p:set>
                                      <p:cBhvr>
                                        <p:cTn id="40" dur="1" fill="hold">
                                          <p:stCondLst>
                                            <p:cond delay="0"/>
                                          </p:stCondLst>
                                        </p:cTn>
                                        <p:tgtEl>
                                          <p:spTgt spid="55303"/>
                                        </p:tgtEl>
                                        <p:attrNameLst>
                                          <p:attrName>style.visibility</p:attrName>
                                        </p:attrNameLst>
                                      </p:cBhvr>
                                      <p:to>
                                        <p:strVal val="visible"/>
                                      </p:to>
                                    </p:set>
                                    <p:anim calcmode="lin" valueType="num">
                                      <p:cBhvr>
                                        <p:cTn id="41" dur="1500" fill="hold"/>
                                        <p:tgtEl>
                                          <p:spTgt spid="55303"/>
                                        </p:tgtEl>
                                        <p:attrNameLst>
                                          <p:attrName>ppt_w</p:attrName>
                                        </p:attrNameLst>
                                      </p:cBhvr>
                                      <p:tavLst>
                                        <p:tav tm="0">
                                          <p:val>
                                            <p:strVal val="4/3*#ppt_w"/>
                                          </p:val>
                                        </p:tav>
                                        <p:tav tm="100000">
                                          <p:val>
                                            <p:strVal val="#ppt_w"/>
                                          </p:val>
                                        </p:tav>
                                      </p:tavLst>
                                    </p:anim>
                                    <p:anim calcmode="lin" valueType="num">
                                      <p:cBhvr>
                                        <p:cTn id="42" dur="1500" fill="hold"/>
                                        <p:tgtEl>
                                          <p:spTgt spid="55303"/>
                                        </p:tgtEl>
                                        <p:attrNameLst>
                                          <p:attrName>ppt_h</p:attrName>
                                        </p:attrNameLst>
                                      </p:cBhvr>
                                      <p:tavLst>
                                        <p:tav tm="0">
                                          <p:val>
                                            <p:strVal val="4/3*#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288" fill="hold" nodeType="clickEffect">
                                  <p:stCondLst>
                                    <p:cond delay="0"/>
                                  </p:stCondLst>
                                  <p:childTnLst>
                                    <p:set>
                                      <p:cBhvr>
                                        <p:cTn id="46" dur="1" fill="hold">
                                          <p:stCondLst>
                                            <p:cond delay="0"/>
                                          </p:stCondLst>
                                        </p:cTn>
                                        <p:tgtEl>
                                          <p:spTgt spid="55304"/>
                                        </p:tgtEl>
                                        <p:attrNameLst>
                                          <p:attrName>style.visibility</p:attrName>
                                        </p:attrNameLst>
                                      </p:cBhvr>
                                      <p:to>
                                        <p:strVal val="visible"/>
                                      </p:to>
                                    </p:set>
                                    <p:anim calcmode="lin" valueType="num">
                                      <p:cBhvr>
                                        <p:cTn id="47" dur="1500" fill="hold"/>
                                        <p:tgtEl>
                                          <p:spTgt spid="55304"/>
                                        </p:tgtEl>
                                        <p:attrNameLst>
                                          <p:attrName>ppt_w</p:attrName>
                                        </p:attrNameLst>
                                      </p:cBhvr>
                                      <p:tavLst>
                                        <p:tav tm="0">
                                          <p:val>
                                            <p:strVal val="4/3*#ppt_w"/>
                                          </p:val>
                                        </p:tav>
                                        <p:tav tm="100000">
                                          <p:val>
                                            <p:strVal val="#ppt_w"/>
                                          </p:val>
                                        </p:tav>
                                      </p:tavLst>
                                    </p:anim>
                                    <p:anim calcmode="lin" valueType="num">
                                      <p:cBhvr>
                                        <p:cTn id="48" dur="1500" fill="hold"/>
                                        <p:tgtEl>
                                          <p:spTgt spid="55304"/>
                                        </p:tgtEl>
                                        <p:attrNameLst>
                                          <p:attrName>ppt_h</p:attrName>
                                        </p:attrNameLst>
                                      </p:cBhvr>
                                      <p:tavLst>
                                        <p:tav tm="0">
                                          <p:val>
                                            <p:strVal val="4/3*#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4" presetClass="entr" presetSubtype="32" fill="hold" grpId="0" nodeType="clickEffect">
                                  <p:stCondLst>
                                    <p:cond delay="0"/>
                                  </p:stCondLst>
                                  <p:childTnLst>
                                    <p:set>
                                      <p:cBhvr>
                                        <p:cTn id="52" dur="1" fill="hold">
                                          <p:stCondLst>
                                            <p:cond delay="0"/>
                                          </p:stCondLst>
                                        </p:cTn>
                                        <p:tgtEl>
                                          <p:spTgt spid="55309"/>
                                        </p:tgtEl>
                                        <p:attrNameLst>
                                          <p:attrName>style.visibility</p:attrName>
                                        </p:attrNameLst>
                                      </p:cBhvr>
                                      <p:to>
                                        <p:strVal val="visible"/>
                                      </p:to>
                                    </p:set>
                                    <p:animEffect transition="in" filter="box(out)">
                                      <p:cBhvr>
                                        <p:cTn id="53" dur="2000"/>
                                        <p:tgtEl>
                                          <p:spTgt spid="55309"/>
                                        </p:tgtEl>
                                      </p:cBhvr>
                                    </p:animEffect>
                                  </p:childTnLst>
                                </p:cTn>
                              </p:par>
                              <p:par>
                                <p:cTn id="54" presetID="23" presetClass="entr" presetSubtype="288" fill="hold" nodeType="withEffect">
                                  <p:stCondLst>
                                    <p:cond delay="0"/>
                                  </p:stCondLst>
                                  <p:childTnLst>
                                    <p:set>
                                      <p:cBhvr>
                                        <p:cTn id="55" dur="1" fill="hold">
                                          <p:stCondLst>
                                            <p:cond delay="0"/>
                                          </p:stCondLst>
                                        </p:cTn>
                                        <p:tgtEl>
                                          <p:spTgt spid="55306"/>
                                        </p:tgtEl>
                                        <p:attrNameLst>
                                          <p:attrName>style.visibility</p:attrName>
                                        </p:attrNameLst>
                                      </p:cBhvr>
                                      <p:to>
                                        <p:strVal val="visible"/>
                                      </p:to>
                                    </p:set>
                                    <p:anim calcmode="lin" valueType="num">
                                      <p:cBhvr>
                                        <p:cTn id="56" dur="1500" fill="hold"/>
                                        <p:tgtEl>
                                          <p:spTgt spid="55306"/>
                                        </p:tgtEl>
                                        <p:attrNameLst>
                                          <p:attrName>ppt_w</p:attrName>
                                        </p:attrNameLst>
                                      </p:cBhvr>
                                      <p:tavLst>
                                        <p:tav tm="0">
                                          <p:val>
                                            <p:strVal val="4/3*#ppt_w"/>
                                          </p:val>
                                        </p:tav>
                                        <p:tav tm="100000">
                                          <p:val>
                                            <p:strVal val="#ppt_w"/>
                                          </p:val>
                                        </p:tav>
                                      </p:tavLst>
                                    </p:anim>
                                    <p:anim calcmode="lin" valueType="num">
                                      <p:cBhvr>
                                        <p:cTn id="57" dur="1500" fill="hold"/>
                                        <p:tgtEl>
                                          <p:spTgt spid="55306"/>
                                        </p:tgtEl>
                                        <p:attrNameLst>
                                          <p:attrName>ppt_h</p:attrName>
                                        </p:attrNameLst>
                                      </p:cBhvr>
                                      <p:tavLst>
                                        <p:tav tm="0">
                                          <p:val>
                                            <p:strVal val="4/3*#ppt_h"/>
                                          </p:val>
                                        </p:tav>
                                        <p:tav tm="100000">
                                          <p:val>
                                            <p:strVal val="#ppt_h"/>
                                          </p:val>
                                        </p:tav>
                                      </p:tavLst>
                                    </p:anim>
                                  </p:childTnLst>
                                </p:cTn>
                              </p:par>
                            </p:childTnLst>
                          </p:cTn>
                        </p:par>
                        <p:par>
                          <p:cTn id="58" fill="hold">
                            <p:stCondLst>
                              <p:cond delay="2000"/>
                            </p:stCondLst>
                            <p:childTnLst>
                              <p:par>
                                <p:cTn id="59" presetID="23" presetClass="entr" presetSubtype="288" fill="hold" nodeType="afterEffect">
                                  <p:stCondLst>
                                    <p:cond delay="2000"/>
                                  </p:stCondLst>
                                  <p:childTnLst>
                                    <p:set>
                                      <p:cBhvr>
                                        <p:cTn id="60" dur="1" fill="hold">
                                          <p:stCondLst>
                                            <p:cond delay="0"/>
                                          </p:stCondLst>
                                        </p:cTn>
                                        <p:tgtEl>
                                          <p:spTgt spid="55307"/>
                                        </p:tgtEl>
                                        <p:attrNameLst>
                                          <p:attrName>style.visibility</p:attrName>
                                        </p:attrNameLst>
                                      </p:cBhvr>
                                      <p:to>
                                        <p:strVal val="visible"/>
                                      </p:to>
                                    </p:set>
                                    <p:anim calcmode="lin" valueType="num">
                                      <p:cBhvr>
                                        <p:cTn id="61" dur="1500" fill="hold"/>
                                        <p:tgtEl>
                                          <p:spTgt spid="55307"/>
                                        </p:tgtEl>
                                        <p:attrNameLst>
                                          <p:attrName>ppt_w</p:attrName>
                                        </p:attrNameLst>
                                      </p:cBhvr>
                                      <p:tavLst>
                                        <p:tav tm="0">
                                          <p:val>
                                            <p:strVal val="4/3*#ppt_w"/>
                                          </p:val>
                                        </p:tav>
                                        <p:tav tm="100000">
                                          <p:val>
                                            <p:strVal val="#ppt_w"/>
                                          </p:val>
                                        </p:tav>
                                      </p:tavLst>
                                    </p:anim>
                                    <p:anim calcmode="lin" valueType="num">
                                      <p:cBhvr>
                                        <p:cTn id="62" dur="1500" fill="hold"/>
                                        <p:tgtEl>
                                          <p:spTgt spid="55307"/>
                                        </p:tgtEl>
                                        <p:attrNameLst>
                                          <p:attrName>ppt_h</p:attrName>
                                        </p:attrNameLst>
                                      </p:cBhvr>
                                      <p:tavLst>
                                        <p:tav tm="0">
                                          <p:val>
                                            <p:strVal val="4/3*#ppt_h"/>
                                          </p:val>
                                        </p:tav>
                                        <p:tav tm="100000">
                                          <p:val>
                                            <p:strVal val="#ppt_h"/>
                                          </p:val>
                                        </p:tav>
                                      </p:tavLst>
                                    </p:anim>
                                  </p:childTnLst>
                                </p:cTn>
                              </p:par>
                            </p:childTnLst>
                          </p:cTn>
                        </p:par>
                        <p:par>
                          <p:cTn id="63" fill="hold">
                            <p:stCondLst>
                              <p:cond delay="5500"/>
                            </p:stCondLst>
                            <p:childTnLst>
                              <p:par>
                                <p:cTn id="64" presetID="22" presetClass="entr" presetSubtype="8" fill="hold" nodeType="afterEffect">
                                  <p:stCondLst>
                                    <p:cond delay="3000"/>
                                  </p:stCondLst>
                                  <p:childTnLst>
                                    <p:set>
                                      <p:cBhvr>
                                        <p:cTn id="65" dur="1" fill="hold">
                                          <p:stCondLst>
                                            <p:cond delay="0"/>
                                          </p:stCondLst>
                                        </p:cTn>
                                        <p:tgtEl>
                                          <p:spTgt spid="55308"/>
                                        </p:tgtEl>
                                        <p:attrNameLst>
                                          <p:attrName>style.visibility</p:attrName>
                                        </p:attrNameLst>
                                      </p:cBhvr>
                                      <p:to>
                                        <p:strVal val="visible"/>
                                      </p:to>
                                    </p:set>
                                    <p:animEffect transition="in" filter="wipe(left)">
                                      <p:cBhvr>
                                        <p:cTn id="66" dur="1500"/>
                                        <p:tgtEl>
                                          <p:spTgt spid="55308"/>
                                        </p:tgtEl>
                                      </p:cBhvr>
                                    </p:animEffect>
                                  </p:childTnLst>
                                </p:cTn>
                              </p:par>
                            </p:childTnLst>
                          </p:cTn>
                        </p:par>
                        <p:par>
                          <p:cTn id="67" fill="hold">
                            <p:stCondLst>
                              <p:cond delay="10000"/>
                            </p:stCondLst>
                            <p:childTnLst>
                              <p:par>
                                <p:cTn id="68" presetID="4" presetClass="entr" presetSubtype="32" fill="hold" grpId="0" nodeType="afterEffect">
                                  <p:stCondLst>
                                    <p:cond delay="3000"/>
                                  </p:stCondLst>
                                  <p:childTnLst>
                                    <p:set>
                                      <p:cBhvr>
                                        <p:cTn id="69" dur="1" fill="hold">
                                          <p:stCondLst>
                                            <p:cond delay="0"/>
                                          </p:stCondLst>
                                        </p:cTn>
                                        <p:tgtEl>
                                          <p:spTgt spid="55310"/>
                                        </p:tgtEl>
                                        <p:attrNameLst>
                                          <p:attrName>style.visibility</p:attrName>
                                        </p:attrNameLst>
                                      </p:cBhvr>
                                      <p:to>
                                        <p:strVal val="visible"/>
                                      </p:to>
                                    </p:set>
                                    <p:animEffect transition="in" filter="box(out)">
                                      <p:cBhvr>
                                        <p:cTn id="70" dur="2000"/>
                                        <p:tgtEl>
                                          <p:spTgt spid="55310"/>
                                        </p:tgtEl>
                                      </p:cBhvr>
                                    </p:animEffect>
                                  </p:childTnLst>
                                </p:cTn>
                              </p:par>
                              <p:par>
                                <p:cTn id="71" presetID="23" presetClass="entr" presetSubtype="288" fill="hold" nodeType="withEffect">
                                  <p:stCondLst>
                                    <p:cond delay="3000"/>
                                  </p:stCondLst>
                                  <p:childTnLst>
                                    <p:set>
                                      <p:cBhvr>
                                        <p:cTn id="72" dur="1" fill="hold">
                                          <p:stCondLst>
                                            <p:cond delay="0"/>
                                          </p:stCondLst>
                                        </p:cTn>
                                        <p:tgtEl>
                                          <p:spTgt spid="55305"/>
                                        </p:tgtEl>
                                        <p:attrNameLst>
                                          <p:attrName>style.visibility</p:attrName>
                                        </p:attrNameLst>
                                      </p:cBhvr>
                                      <p:to>
                                        <p:strVal val="visible"/>
                                      </p:to>
                                    </p:set>
                                    <p:anim calcmode="lin" valueType="num">
                                      <p:cBhvr>
                                        <p:cTn id="73" dur="1500" fill="hold"/>
                                        <p:tgtEl>
                                          <p:spTgt spid="55305"/>
                                        </p:tgtEl>
                                        <p:attrNameLst>
                                          <p:attrName>ppt_w</p:attrName>
                                        </p:attrNameLst>
                                      </p:cBhvr>
                                      <p:tavLst>
                                        <p:tav tm="0">
                                          <p:val>
                                            <p:strVal val="4/3*#ppt_w"/>
                                          </p:val>
                                        </p:tav>
                                        <p:tav tm="100000">
                                          <p:val>
                                            <p:strVal val="#ppt_w"/>
                                          </p:val>
                                        </p:tav>
                                      </p:tavLst>
                                    </p:anim>
                                    <p:anim calcmode="lin" valueType="num">
                                      <p:cBhvr>
                                        <p:cTn id="74" dur="1500" fill="hold"/>
                                        <p:tgtEl>
                                          <p:spTgt spid="5530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5299" grpId="0" build="p" bldLvl="5"/>
      <p:bldP spid="55309" grpId="0" autoUpdateAnimBg="0"/>
      <p:bldP spid="55310" grpId="0" autoUpdateAnimBg="0"/>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57347" name="Picture 3" descr="DSCN0037"/>
          <p:cNvPicPr preferRelativeResize="0">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41989" y="2671018"/>
            <a:ext cx="1809750" cy="2413000"/>
          </a:xfrm>
          <a:prstGeom prst="rect">
            <a:avLst/>
          </a:prstGeom>
          <a:noFill/>
          <a:ln w="25400">
            <a:solidFill>
              <a:srgbClr val="000080"/>
            </a:solidFill>
            <a:miter lim="800000"/>
            <a:headEnd/>
            <a:tailEnd/>
          </a:ln>
        </p:spPr>
      </p:pic>
      <p:pic>
        <p:nvPicPr>
          <p:cNvPr id="57348" name="Picture 4" descr="pub lampadaire"/>
          <p:cNvPicPr preferRelativeResize="0">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14615" y="4581128"/>
            <a:ext cx="2411413" cy="1809750"/>
          </a:xfrm>
          <a:prstGeom prst="rect">
            <a:avLst/>
          </a:prstGeom>
          <a:noFill/>
          <a:ln w="25400">
            <a:solidFill>
              <a:srgbClr val="000080"/>
            </a:solidFill>
            <a:miter lim="800000"/>
            <a:headEnd/>
            <a:tailEnd/>
          </a:ln>
        </p:spPr>
      </p:pic>
      <p:pic>
        <p:nvPicPr>
          <p:cNvPr id="57350" name="Picture 6" descr="D13"/>
          <p:cNvPicPr preferRelativeResize="0">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90390" y="4077543"/>
            <a:ext cx="2409825" cy="2519362"/>
          </a:xfrm>
          <a:prstGeom prst="rect">
            <a:avLst/>
          </a:prstGeom>
          <a:noFill/>
          <a:ln w="25400">
            <a:solidFill>
              <a:srgbClr val="000080"/>
            </a:solidFill>
            <a:miter lim="800000"/>
            <a:headEnd/>
            <a:tailEnd/>
          </a:ln>
        </p:spPr>
      </p:pic>
      <p:pic>
        <p:nvPicPr>
          <p:cNvPr id="57352" name="Picture 8" descr="D22"/>
          <p:cNvPicPr preferRelativeResize="0">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65962" y="1572704"/>
            <a:ext cx="2411412" cy="1892300"/>
          </a:xfrm>
          <a:prstGeom prst="rect">
            <a:avLst/>
          </a:prstGeom>
          <a:noFill/>
          <a:ln w="25400">
            <a:solidFill>
              <a:srgbClr val="000080"/>
            </a:solidFill>
            <a:miter lim="800000"/>
            <a:headEnd/>
            <a:tailEnd/>
          </a:ln>
        </p:spPr>
      </p:pic>
      <p:pic>
        <p:nvPicPr>
          <p:cNvPr id="57353" name="Picture 9"/>
          <p:cNvPicPr preferRelativeResize="0">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81190" y="2332881"/>
            <a:ext cx="2411413" cy="1946275"/>
          </a:xfrm>
          <a:prstGeom prst="rect">
            <a:avLst/>
          </a:prstGeom>
          <a:noFill/>
          <a:ln w="25400">
            <a:solidFill>
              <a:srgbClr val="000080"/>
            </a:solidFill>
            <a:miter lim="800000"/>
            <a:headEnd/>
            <a:tailEnd/>
          </a:ln>
        </p:spPr>
      </p:pic>
      <p:pic>
        <p:nvPicPr>
          <p:cNvPr id="57354" name="Picture 10" descr="D12"/>
          <p:cNvPicPr preferRelativeResize="0">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98327" y="2334469"/>
            <a:ext cx="2411412" cy="1616075"/>
          </a:xfrm>
          <a:prstGeom prst="rect">
            <a:avLst/>
          </a:prstGeom>
          <a:noFill/>
          <a:ln w="25400">
            <a:solidFill>
              <a:srgbClr val="000080"/>
            </a:solidFill>
            <a:miter lim="800000"/>
            <a:headEnd/>
            <a:tailEnd/>
          </a:ln>
        </p:spPr>
      </p:pic>
      <p:pic>
        <p:nvPicPr>
          <p:cNvPr id="57355" name="Picture 11" descr="signa decax4"/>
          <p:cNvPicPr preferRelativeResize="0">
            <a:picLocks noChangeAspect="1" noChangeArrowheads="1"/>
          </p:cNvPicPr>
          <p:nvPr/>
        </p:nvPicPr>
        <p:blipFill>
          <a:blip r:embed="rId9" cstate="email">
            <a:lum bright="12000" contrast="6000"/>
            <a:extLst>
              <a:ext uri="{28A0092B-C50C-407E-A947-70E740481C1C}">
                <a14:useLocalDpi xmlns:a14="http://schemas.microsoft.com/office/drawing/2010/main"/>
              </a:ext>
            </a:extLst>
          </a:blip>
          <a:srcRect/>
          <a:stretch>
            <a:fillRect/>
          </a:stretch>
        </p:blipFill>
        <p:spPr bwMode="auto">
          <a:xfrm>
            <a:off x="6949852" y="4869160"/>
            <a:ext cx="2411412" cy="1809750"/>
          </a:xfrm>
          <a:prstGeom prst="rect">
            <a:avLst/>
          </a:prstGeom>
          <a:noFill/>
          <a:ln w="25400">
            <a:solidFill>
              <a:srgbClr val="000080"/>
            </a:solidFill>
            <a:miter lim="800000"/>
            <a:headEnd/>
            <a:tailEnd/>
          </a:ln>
        </p:spPr>
      </p:pic>
      <p:sp>
        <p:nvSpPr>
          <p:cNvPr id="57357" name="Rectangle 13"/>
          <p:cNvSpPr>
            <a:spLocks noChangeArrowheads="1"/>
          </p:cNvSpPr>
          <p:nvPr/>
        </p:nvSpPr>
        <p:spPr bwMode="auto">
          <a:xfrm>
            <a:off x="6558137" y="2853204"/>
            <a:ext cx="2268252" cy="536623"/>
          </a:xfrm>
          <a:prstGeom prst="rect">
            <a:avLst/>
          </a:prstGeom>
          <a:noFill/>
          <a:ln w="9525">
            <a:noFill/>
            <a:miter lim="800000"/>
            <a:headEnd/>
            <a:tailEnd/>
          </a:ln>
        </p:spPr>
        <p:txBody>
          <a:bodyPr wrap="square" lIns="77916" tIns="38958" rIns="77916" bIns="38958">
            <a:spAutoFit/>
          </a:bodyPr>
          <a:lstStyle/>
          <a:p>
            <a:pPr eaLnBrk="0" hangingPunct="0"/>
            <a:r>
              <a:rPr kumimoji="1" lang="fr-FR" sz="1600" b="1" dirty="0">
                <a:solidFill>
                  <a:srgbClr val="FFFF00"/>
                </a:solidFill>
                <a:latin typeface="Century Gothic" pitchFamily="34" charset="0"/>
              </a:rPr>
              <a:t>…en dehors des agglomérations…</a:t>
            </a:r>
          </a:p>
        </p:txBody>
      </p:sp>
      <p:sp>
        <p:nvSpPr>
          <p:cNvPr id="57358" name="Rectangle 14"/>
          <p:cNvSpPr>
            <a:spLocks noChangeArrowheads="1"/>
          </p:cNvSpPr>
          <p:nvPr/>
        </p:nvSpPr>
        <p:spPr bwMode="auto">
          <a:xfrm>
            <a:off x="1646015" y="3388568"/>
            <a:ext cx="2016125" cy="1223542"/>
          </a:xfrm>
          <a:prstGeom prst="rect">
            <a:avLst/>
          </a:prstGeom>
          <a:noFill/>
          <a:ln w="9525">
            <a:noFill/>
            <a:miter lim="800000"/>
            <a:headEnd/>
            <a:tailEnd/>
          </a:ln>
        </p:spPr>
        <p:txBody>
          <a:bodyPr lIns="77916" tIns="38958" rIns="77916" bIns="38958">
            <a:spAutoFit/>
          </a:bodyPr>
          <a:lstStyle/>
          <a:p>
            <a:pPr eaLnBrk="0" hangingPunct="0"/>
            <a:r>
              <a:rPr kumimoji="1" lang="fr-FR" sz="1600" b="1" dirty="0">
                <a:solidFill>
                  <a:srgbClr val="FFFF00"/>
                </a:solidFill>
                <a:latin typeface="Century Gothic" pitchFamily="34" charset="0"/>
              </a:rPr>
              <a:t>… mais aussi en agglomération et </a:t>
            </a:r>
          </a:p>
          <a:p>
            <a:pPr eaLnBrk="0" hangingPunct="0"/>
            <a:endParaRPr kumimoji="1" lang="fr-FR" sz="1600" b="1" dirty="0">
              <a:solidFill>
                <a:srgbClr val="FFFF00"/>
              </a:solidFill>
              <a:latin typeface="Century Gothic" pitchFamily="34" charset="0"/>
            </a:endParaRPr>
          </a:p>
          <a:p>
            <a:pPr eaLnBrk="0" hangingPunct="0"/>
            <a:r>
              <a:rPr kumimoji="1" lang="fr-FR" sz="1600" b="1" dirty="0">
                <a:solidFill>
                  <a:srgbClr val="FFFF00"/>
                </a:solidFill>
                <a:latin typeface="Century Gothic" pitchFamily="34" charset="0"/>
              </a:rPr>
              <a:t>dans des grands formats…</a:t>
            </a:r>
          </a:p>
        </p:txBody>
      </p:sp>
      <p:sp>
        <p:nvSpPr>
          <p:cNvPr id="57359" name="Rectangle 15"/>
          <p:cNvSpPr>
            <a:spLocks noChangeArrowheads="1"/>
          </p:cNvSpPr>
          <p:nvPr/>
        </p:nvSpPr>
        <p:spPr bwMode="auto">
          <a:xfrm>
            <a:off x="5637870" y="4869161"/>
            <a:ext cx="2376488" cy="536623"/>
          </a:xfrm>
          <a:prstGeom prst="rect">
            <a:avLst/>
          </a:prstGeom>
          <a:noFill/>
          <a:ln w="9525">
            <a:noFill/>
            <a:miter lim="800000"/>
            <a:headEnd/>
            <a:tailEnd/>
          </a:ln>
        </p:spPr>
        <p:txBody>
          <a:bodyPr lIns="77916" tIns="38958" rIns="77916" bIns="38958">
            <a:spAutoFit/>
          </a:bodyPr>
          <a:lstStyle/>
          <a:p>
            <a:pPr eaLnBrk="0" hangingPunct="0"/>
            <a:r>
              <a:rPr kumimoji="1" lang="fr-FR" sz="1600" b="1" dirty="0">
                <a:solidFill>
                  <a:srgbClr val="FFC000"/>
                </a:solidFill>
                <a:latin typeface="Century Gothic" pitchFamily="34" charset="0"/>
              </a:rPr>
              <a:t>… et toutes les formes de « fléchage »…</a:t>
            </a:r>
          </a:p>
        </p:txBody>
      </p:sp>
      <p:sp>
        <p:nvSpPr>
          <p:cNvPr id="18" name="Titre 3">
            <a:extLst>
              <a:ext uri="{FF2B5EF4-FFF2-40B4-BE49-F238E27FC236}">
                <a16:creationId xmlns:a16="http://schemas.microsoft.com/office/drawing/2014/main" id="{EDA49F10-3B90-4042-AAA5-CE8EA072ED59}"/>
              </a:ext>
            </a:extLst>
          </p:cNvPr>
          <p:cNvSpPr>
            <a:spLocks noGrp="1"/>
          </p:cNvSpPr>
          <p:nvPr>
            <p:ph type="title"/>
          </p:nvPr>
        </p:nvSpPr>
        <p:spPr/>
        <p:txBody>
          <a:bodyPr anchor="t">
            <a:normAutofit/>
          </a:bodyPr>
          <a:lstStyle/>
          <a:p>
            <a:r>
              <a:rPr lang="fr-FR" dirty="0"/>
              <a:t>Les préenseignes</a:t>
            </a:r>
          </a:p>
        </p:txBody>
      </p:sp>
      <p:sp>
        <p:nvSpPr>
          <p:cNvPr id="57356" name="Rectangle 12"/>
          <p:cNvSpPr>
            <a:spLocks noGrp="1" noChangeArrowheads="1"/>
          </p:cNvSpPr>
          <p:nvPr>
            <p:ph idx="1"/>
          </p:nvPr>
        </p:nvSpPr>
        <p:spPr>
          <a:xfrm>
            <a:off x="1143794" y="872716"/>
            <a:ext cx="8077200" cy="5194536"/>
          </a:xfrm>
        </p:spPr>
        <p:txBody>
          <a:bodyPr/>
          <a:lstStyle/>
          <a:p>
            <a:pPr eaLnBrk="1" hangingPunct="1"/>
            <a:r>
              <a:rPr lang="fr-FR" sz="2000" i="1" dirty="0">
                <a:latin typeface="Calibri" panose="020F0502020204030204" pitchFamily="34" charset="0"/>
                <a:cs typeface="Calibri" panose="020F0502020204030204" pitchFamily="34" charset="0"/>
              </a:rPr>
              <a:t>toute inscription, forme ou image </a:t>
            </a:r>
            <a:br>
              <a:rPr lang="fr-FR" sz="2000" i="1" dirty="0">
                <a:latin typeface="Calibri" panose="020F0502020204030204" pitchFamily="34" charset="0"/>
                <a:cs typeface="Calibri" panose="020F0502020204030204" pitchFamily="34" charset="0"/>
              </a:rPr>
            </a:br>
            <a:r>
              <a:rPr lang="fr-FR" sz="2000" i="1" dirty="0">
                <a:latin typeface="Calibri" panose="020F0502020204030204" pitchFamily="34" charset="0"/>
                <a:cs typeface="Calibri" panose="020F0502020204030204" pitchFamily="34" charset="0"/>
              </a:rPr>
              <a:t>indiquant la proximité d’un immeuble où s’exerce une activité</a:t>
            </a:r>
            <a:endParaRPr lang="fr-FR" sz="2000" dirty="0">
              <a:latin typeface="Calibri" panose="020F0502020204030204" pitchFamily="34" charset="0"/>
              <a:cs typeface="Calibri" panose="020F0502020204030204" pitchFamily="34" charset="0"/>
            </a:endParaRPr>
          </a:p>
        </p:txBody>
      </p:sp>
      <p:sp>
        <p:nvSpPr>
          <p:cNvPr id="19" name="ZoneTexte 18">
            <a:hlinkClick r:id="" action="ppaction://noaction"/>
            <a:extLst>
              <a:ext uri="{FF2B5EF4-FFF2-40B4-BE49-F238E27FC236}">
                <a16:creationId xmlns:a16="http://schemas.microsoft.com/office/drawing/2014/main" id="{FD2C0A02-6698-4CF7-B00F-4E198DCF48A6}"/>
              </a:ext>
            </a:extLst>
          </p:cNvPr>
          <p:cNvSpPr txBox="1"/>
          <p:nvPr/>
        </p:nvSpPr>
        <p:spPr>
          <a:xfrm>
            <a:off x="7308694" y="548680"/>
            <a:ext cx="2052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L. 581-3 c.env.</a:t>
            </a:r>
          </a:p>
        </p:txBody>
      </p:sp>
    </p:spTree>
    <p:extLst>
      <p:ext uri="{BB962C8B-B14F-4D97-AF65-F5344CB8AC3E}">
        <p14:creationId xmlns:p14="http://schemas.microsoft.com/office/powerpoint/2010/main" val="2163904828"/>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2000"/>
                                        <p:tgtEl>
                                          <p:spTgt spid="19"/>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7356">
                                            <p:txEl>
                                              <p:pRg st="0" end="0"/>
                                            </p:txEl>
                                          </p:spTgt>
                                        </p:tgtEl>
                                        <p:attrNameLst>
                                          <p:attrName>style.visibility</p:attrName>
                                        </p:attrNameLst>
                                      </p:cBhvr>
                                      <p:to>
                                        <p:strVal val="visible"/>
                                      </p:to>
                                    </p:set>
                                    <p:animEffect transition="in" filter="wipe(left)">
                                      <p:cBhvr>
                                        <p:cTn id="14" dur="2500"/>
                                        <p:tgtEl>
                                          <p:spTgt spid="57356">
                                            <p:txEl>
                                              <p:pRg st="0" end="0"/>
                                            </p:txEl>
                                          </p:spTgt>
                                        </p:tgtEl>
                                      </p:cBhvr>
                                    </p:animEffect>
                                  </p:childTnLst>
                                </p:cTn>
                              </p:par>
                            </p:childTnLst>
                          </p:cTn>
                        </p:par>
                        <p:par>
                          <p:cTn id="15" fill="hold">
                            <p:stCondLst>
                              <p:cond delay="4500"/>
                            </p:stCondLst>
                            <p:childTnLst>
                              <p:par>
                                <p:cTn id="16" presetID="4" presetClass="entr" presetSubtype="32" fill="hold" grpId="0" nodeType="afterEffect">
                                  <p:stCondLst>
                                    <p:cond delay="0"/>
                                  </p:stCondLst>
                                  <p:childTnLst>
                                    <p:set>
                                      <p:cBhvr>
                                        <p:cTn id="17" dur="1" fill="hold">
                                          <p:stCondLst>
                                            <p:cond delay="0"/>
                                          </p:stCondLst>
                                        </p:cTn>
                                        <p:tgtEl>
                                          <p:spTgt spid="57357"/>
                                        </p:tgtEl>
                                        <p:attrNameLst>
                                          <p:attrName>style.visibility</p:attrName>
                                        </p:attrNameLst>
                                      </p:cBhvr>
                                      <p:to>
                                        <p:strVal val="visible"/>
                                      </p:to>
                                    </p:set>
                                    <p:animEffect transition="in" filter="box(out)">
                                      <p:cBhvr>
                                        <p:cTn id="18" dur="2000"/>
                                        <p:tgtEl>
                                          <p:spTgt spid="57357"/>
                                        </p:tgtEl>
                                      </p:cBhvr>
                                    </p:animEffect>
                                  </p:childTnLst>
                                </p:cTn>
                              </p:par>
                              <p:par>
                                <p:cTn id="19" presetID="23" presetClass="entr" presetSubtype="288" fill="hold" nodeType="withEffect">
                                  <p:stCondLst>
                                    <p:cond delay="0"/>
                                  </p:stCondLst>
                                  <p:childTnLst>
                                    <p:set>
                                      <p:cBhvr>
                                        <p:cTn id="20" dur="1" fill="hold">
                                          <p:stCondLst>
                                            <p:cond delay="0"/>
                                          </p:stCondLst>
                                        </p:cTn>
                                        <p:tgtEl>
                                          <p:spTgt spid="57352"/>
                                        </p:tgtEl>
                                        <p:attrNameLst>
                                          <p:attrName>style.visibility</p:attrName>
                                        </p:attrNameLst>
                                      </p:cBhvr>
                                      <p:to>
                                        <p:strVal val="visible"/>
                                      </p:to>
                                    </p:set>
                                    <p:anim calcmode="lin" valueType="num">
                                      <p:cBhvr>
                                        <p:cTn id="21" dur="1500" fill="hold"/>
                                        <p:tgtEl>
                                          <p:spTgt spid="57352"/>
                                        </p:tgtEl>
                                        <p:attrNameLst>
                                          <p:attrName>ppt_w</p:attrName>
                                        </p:attrNameLst>
                                      </p:cBhvr>
                                      <p:tavLst>
                                        <p:tav tm="0">
                                          <p:val>
                                            <p:strVal val="4/3*#ppt_w"/>
                                          </p:val>
                                        </p:tav>
                                        <p:tav tm="100000">
                                          <p:val>
                                            <p:strVal val="#ppt_w"/>
                                          </p:val>
                                        </p:tav>
                                      </p:tavLst>
                                    </p:anim>
                                    <p:anim calcmode="lin" valueType="num">
                                      <p:cBhvr>
                                        <p:cTn id="22" dur="1500" fill="hold"/>
                                        <p:tgtEl>
                                          <p:spTgt spid="57352"/>
                                        </p:tgtEl>
                                        <p:attrNameLst>
                                          <p:attrName>ppt_h</p:attrName>
                                        </p:attrNameLst>
                                      </p:cBhvr>
                                      <p:tavLst>
                                        <p:tav tm="0">
                                          <p:val>
                                            <p:strVal val="4/3*#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7358"/>
                                        </p:tgtEl>
                                        <p:attrNameLst>
                                          <p:attrName>style.visibility</p:attrName>
                                        </p:attrNameLst>
                                      </p:cBhvr>
                                      <p:to>
                                        <p:strVal val="visible"/>
                                      </p:to>
                                    </p:set>
                                    <p:animEffect transition="in" filter="box(out)">
                                      <p:cBhvr>
                                        <p:cTn id="27" dur="2000"/>
                                        <p:tgtEl>
                                          <p:spTgt spid="57358"/>
                                        </p:tgtEl>
                                      </p:cBhvr>
                                    </p:animEffect>
                                  </p:childTnLst>
                                </p:cTn>
                              </p:par>
                              <p:par>
                                <p:cTn id="28" presetID="23" presetClass="entr" presetSubtype="288" fill="hold" nodeType="withEffect">
                                  <p:stCondLst>
                                    <p:cond delay="0"/>
                                  </p:stCondLst>
                                  <p:childTnLst>
                                    <p:set>
                                      <p:cBhvr>
                                        <p:cTn id="29" dur="1" fill="hold">
                                          <p:stCondLst>
                                            <p:cond delay="0"/>
                                          </p:stCondLst>
                                        </p:cTn>
                                        <p:tgtEl>
                                          <p:spTgt spid="57354"/>
                                        </p:tgtEl>
                                        <p:attrNameLst>
                                          <p:attrName>style.visibility</p:attrName>
                                        </p:attrNameLst>
                                      </p:cBhvr>
                                      <p:to>
                                        <p:strVal val="visible"/>
                                      </p:to>
                                    </p:set>
                                    <p:anim calcmode="lin" valueType="num">
                                      <p:cBhvr>
                                        <p:cTn id="30" dur="1500" fill="hold"/>
                                        <p:tgtEl>
                                          <p:spTgt spid="57354"/>
                                        </p:tgtEl>
                                        <p:attrNameLst>
                                          <p:attrName>ppt_w</p:attrName>
                                        </p:attrNameLst>
                                      </p:cBhvr>
                                      <p:tavLst>
                                        <p:tav tm="0">
                                          <p:val>
                                            <p:strVal val="4/3*#ppt_w"/>
                                          </p:val>
                                        </p:tav>
                                        <p:tav tm="100000">
                                          <p:val>
                                            <p:strVal val="#ppt_w"/>
                                          </p:val>
                                        </p:tav>
                                      </p:tavLst>
                                    </p:anim>
                                    <p:anim calcmode="lin" valueType="num">
                                      <p:cBhvr>
                                        <p:cTn id="31" dur="1500" fill="hold"/>
                                        <p:tgtEl>
                                          <p:spTgt spid="57354"/>
                                        </p:tgtEl>
                                        <p:attrNameLst>
                                          <p:attrName>ppt_h</p:attrName>
                                        </p:attrNameLst>
                                      </p:cBhvr>
                                      <p:tavLst>
                                        <p:tav tm="0">
                                          <p:val>
                                            <p:strVal val="4/3*#ppt_h"/>
                                          </p:val>
                                        </p:tav>
                                        <p:tav tm="100000">
                                          <p:val>
                                            <p:strVal val="#ppt_h"/>
                                          </p:val>
                                        </p:tav>
                                      </p:tavLst>
                                    </p:anim>
                                  </p:childTnLst>
                                </p:cTn>
                              </p:par>
                            </p:childTnLst>
                          </p:cTn>
                        </p:par>
                        <p:par>
                          <p:cTn id="32" fill="hold">
                            <p:stCondLst>
                              <p:cond delay="2000"/>
                            </p:stCondLst>
                            <p:childTnLst>
                              <p:par>
                                <p:cTn id="33" presetID="23" presetClass="entr" presetSubtype="288" fill="hold" nodeType="afterEffect">
                                  <p:stCondLst>
                                    <p:cond delay="1000"/>
                                  </p:stCondLst>
                                  <p:childTnLst>
                                    <p:set>
                                      <p:cBhvr>
                                        <p:cTn id="34" dur="1" fill="hold">
                                          <p:stCondLst>
                                            <p:cond delay="0"/>
                                          </p:stCondLst>
                                        </p:cTn>
                                        <p:tgtEl>
                                          <p:spTgt spid="57350"/>
                                        </p:tgtEl>
                                        <p:attrNameLst>
                                          <p:attrName>style.visibility</p:attrName>
                                        </p:attrNameLst>
                                      </p:cBhvr>
                                      <p:to>
                                        <p:strVal val="visible"/>
                                      </p:to>
                                    </p:set>
                                    <p:anim calcmode="lin" valueType="num">
                                      <p:cBhvr>
                                        <p:cTn id="35" dur="1500" fill="hold"/>
                                        <p:tgtEl>
                                          <p:spTgt spid="57350"/>
                                        </p:tgtEl>
                                        <p:attrNameLst>
                                          <p:attrName>ppt_w</p:attrName>
                                        </p:attrNameLst>
                                      </p:cBhvr>
                                      <p:tavLst>
                                        <p:tav tm="0">
                                          <p:val>
                                            <p:strVal val="4/3*#ppt_w"/>
                                          </p:val>
                                        </p:tav>
                                        <p:tav tm="100000">
                                          <p:val>
                                            <p:strVal val="#ppt_w"/>
                                          </p:val>
                                        </p:tav>
                                      </p:tavLst>
                                    </p:anim>
                                    <p:anim calcmode="lin" valueType="num">
                                      <p:cBhvr>
                                        <p:cTn id="36" dur="1500" fill="hold"/>
                                        <p:tgtEl>
                                          <p:spTgt spid="57350"/>
                                        </p:tgtEl>
                                        <p:attrNameLst>
                                          <p:attrName>ppt_h</p:attrName>
                                        </p:attrNameLst>
                                      </p:cBhvr>
                                      <p:tavLst>
                                        <p:tav tm="0">
                                          <p:val>
                                            <p:strVal val="4/3*#ppt_h"/>
                                          </p:val>
                                        </p:tav>
                                        <p:tav tm="100000">
                                          <p:val>
                                            <p:strVal val="#ppt_h"/>
                                          </p:val>
                                        </p:tav>
                                      </p:tavLst>
                                    </p:anim>
                                  </p:childTnLst>
                                </p:cTn>
                              </p:par>
                            </p:childTnLst>
                          </p:cTn>
                        </p:par>
                        <p:par>
                          <p:cTn id="37" fill="hold">
                            <p:stCondLst>
                              <p:cond delay="4500"/>
                            </p:stCondLst>
                            <p:childTnLst>
                              <p:par>
                                <p:cTn id="38" presetID="23" presetClass="entr" presetSubtype="288" fill="hold" nodeType="afterEffect">
                                  <p:stCondLst>
                                    <p:cond delay="1000"/>
                                  </p:stCondLst>
                                  <p:childTnLst>
                                    <p:set>
                                      <p:cBhvr>
                                        <p:cTn id="39" dur="1" fill="hold">
                                          <p:stCondLst>
                                            <p:cond delay="0"/>
                                          </p:stCondLst>
                                        </p:cTn>
                                        <p:tgtEl>
                                          <p:spTgt spid="57353"/>
                                        </p:tgtEl>
                                        <p:attrNameLst>
                                          <p:attrName>style.visibility</p:attrName>
                                        </p:attrNameLst>
                                      </p:cBhvr>
                                      <p:to>
                                        <p:strVal val="visible"/>
                                      </p:to>
                                    </p:set>
                                    <p:anim calcmode="lin" valueType="num">
                                      <p:cBhvr>
                                        <p:cTn id="40" dur="1500" fill="hold"/>
                                        <p:tgtEl>
                                          <p:spTgt spid="57353"/>
                                        </p:tgtEl>
                                        <p:attrNameLst>
                                          <p:attrName>ppt_w</p:attrName>
                                        </p:attrNameLst>
                                      </p:cBhvr>
                                      <p:tavLst>
                                        <p:tav tm="0">
                                          <p:val>
                                            <p:strVal val="4/3*#ppt_w"/>
                                          </p:val>
                                        </p:tav>
                                        <p:tav tm="100000">
                                          <p:val>
                                            <p:strVal val="#ppt_w"/>
                                          </p:val>
                                        </p:tav>
                                      </p:tavLst>
                                    </p:anim>
                                    <p:anim calcmode="lin" valueType="num">
                                      <p:cBhvr>
                                        <p:cTn id="41" dur="1500" fill="hold"/>
                                        <p:tgtEl>
                                          <p:spTgt spid="57353"/>
                                        </p:tgtEl>
                                        <p:attrNameLst>
                                          <p:attrName>ppt_h</p:attrName>
                                        </p:attrNameLst>
                                      </p:cBhvr>
                                      <p:tavLst>
                                        <p:tav tm="0">
                                          <p:val>
                                            <p:strVal val="4/3*#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4" presetClass="entr" presetSubtype="32" fill="hold" grpId="0" nodeType="clickEffect">
                                  <p:stCondLst>
                                    <p:cond delay="0"/>
                                  </p:stCondLst>
                                  <p:childTnLst>
                                    <p:set>
                                      <p:cBhvr>
                                        <p:cTn id="45" dur="1" fill="hold">
                                          <p:stCondLst>
                                            <p:cond delay="0"/>
                                          </p:stCondLst>
                                        </p:cTn>
                                        <p:tgtEl>
                                          <p:spTgt spid="57359"/>
                                        </p:tgtEl>
                                        <p:attrNameLst>
                                          <p:attrName>style.visibility</p:attrName>
                                        </p:attrNameLst>
                                      </p:cBhvr>
                                      <p:to>
                                        <p:strVal val="visible"/>
                                      </p:to>
                                    </p:set>
                                    <p:animEffect transition="in" filter="box(out)">
                                      <p:cBhvr>
                                        <p:cTn id="46" dur="2000"/>
                                        <p:tgtEl>
                                          <p:spTgt spid="57359"/>
                                        </p:tgtEl>
                                      </p:cBhvr>
                                    </p:animEffect>
                                  </p:childTnLst>
                                </p:cTn>
                              </p:par>
                              <p:par>
                                <p:cTn id="47" presetID="23" presetClass="entr" presetSubtype="288" fill="hold" nodeType="withEffect">
                                  <p:stCondLst>
                                    <p:cond delay="0"/>
                                  </p:stCondLst>
                                  <p:childTnLst>
                                    <p:set>
                                      <p:cBhvr>
                                        <p:cTn id="48" dur="1" fill="hold">
                                          <p:stCondLst>
                                            <p:cond delay="0"/>
                                          </p:stCondLst>
                                        </p:cTn>
                                        <p:tgtEl>
                                          <p:spTgt spid="57347"/>
                                        </p:tgtEl>
                                        <p:attrNameLst>
                                          <p:attrName>style.visibility</p:attrName>
                                        </p:attrNameLst>
                                      </p:cBhvr>
                                      <p:to>
                                        <p:strVal val="visible"/>
                                      </p:to>
                                    </p:set>
                                    <p:anim calcmode="lin" valueType="num">
                                      <p:cBhvr>
                                        <p:cTn id="49" dur="1500" fill="hold"/>
                                        <p:tgtEl>
                                          <p:spTgt spid="57347"/>
                                        </p:tgtEl>
                                        <p:attrNameLst>
                                          <p:attrName>ppt_w</p:attrName>
                                        </p:attrNameLst>
                                      </p:cBhvr>
                                      <p:tavLst>
                                        <p:tav tm="0">
                                          <p:val>
                                            <p:strVal val="4/3*#ppt_w"/>
                                          </p:val>
                                        </p:tav>
                                        <p:tav tm="100000">
                                          <p:val>
                                            <p:strVal val="#ppt_w"/>
                                          </p:val>
                                        </p:tav>
                                      </p:tavLst>
                                    </p:anim>
                                    <p:anim calcmode="lin" valueType="num">
                                      <p:cBhvr>
                                        <p:cTn id="50" dur="1500" fill="hold"/>
                                        <p:tgtEl>
                                          <p:spTgt spid="57347"/>
                                        </p:tgtEl>
                                        <p:attrNameLst>
                                          <p:attrName>ppt_h</p:attrName>
                                        </p:attrNameLst>
                                      </p:cBhvr>
                                      <p:tavLst>
                                        <p:tav tm="0">
                                          <p:val>
                                            <p:strVal val="4/3*#ppt_h"/>
                                          </p:val>
                                        </p:tav>
                                        <p:tav tm="100000">
                                          <p:val>
                                            <p:strVal val="#ppt_h"/>
                                          </p:val>
                                        </p:tav>
                                      </p:tavLst>
                                    </p:anim>
                                  </p:childTnLst>
                                </p:cTn>
                              </p:par>
                            </p:childTnLst>
                          </p:cTn>
                        </p:par>
                        <p:par>
                          <p:cTn id="51" fill="hold">
                            <p:stCondLst>
                              <p:cond delay="2000"/>
                            </p:stCondLst>
                            <p:childTnLst>
                              <p:par>
                                <p:cTn id="52" presetID="23" presetClass="entr" presetSubtype="288" fill="hold" nodeType="afterEffect">
                                  <p:stCondLst>
                                    <p:cond delay="1000"/>
                                  </p:stCondLst>
                                  <p:childTnLst>
                                    <p:set>
                                      <p:cBhvr>
                                        <p:cTn id="53" dur="1" fill="hold">
                                          <p:stCondLst>
                                            <p:cond delay="0"/>
                                          </p:stCondLst>
                                        </p:cTn>
                                        <p:tgtEl>
                                          <p:spTgt spid="57348"/>
                                        </p:tgtEl>
                                        <p:attrNameLst>
                                          <p:attrName>style.visibility</p:attrName>
                                        </p:attrNameLst>
                                      </p:cBhvr>
                                      <p:to>
                                        <p:strVal val="visible"/>
                                      </p:to>
                                    </p:set>
                                    <p:anim calcmode="lin" valueType="num">
                                      <p:cBhvr>
                                        <p:cTn id="54" dur="1500" fill="hold"/>
                                        <p:tgtEl>
                                          <p:spTgt spid="57348"/>
                                        </p:tgtEl>
                                        <p:attrNameLst>
                                          <p:attrName>ppt_w</p:attrName>
                                        </p:attrNameLst>
                                      </p:cBhvr>
                                      <p:tavLst>
                                        <p:tav tm="0">
                                          <p:val>
                                            <p:strVal val="4/3*#ppt_w"/>
                                          </p:val>
                                        </p:tav>
                                        <p:tav tm="100000">
                                          <p:val>
                                            <p:strVal val="#ppt_w"/>
                                          </p:val>
                                        </p:tav>
                                      </p:tavLst>
                                    </p:anim>
                                    <p:anim calcmode="lin" valueType="num">
                                      <p:cBhvr>
                                        <p:cTn id="55" dur="1500" fill="hold"/>
                                        <p:tgtEl>
                                          <p:spTgt spid="57348"/>
                                        </p:tgtEl>
                                        <p:attrNameLst>
                                          <p:attrName>ppt_h</p:attrName>
                                        </p:attrNameLst>
                                      </p:cBhvr>
                                      <p:tavLst>
                                        <p:tav tm="0">
                                          <p:val>
                                            <p:strVal val="4/3*#ppt_h"/>
                                          </p:val>
                                        </p:tav>
                                        <p:tav tm="100000">
                                          <p:val>
                                            <p:strVal val="#ppt_h"/>
                                          </p:val>
                                        </p:tav>
                                      </p:tavLst>
                                    </p:anim>
                                  </p:childTnLst>
                                </p:cTn>
                              </p:par>
                            </p:childTnLst>
                          </p:cTn>
                        </p:par>
                        <p:par>
                          <p:cTn id="56" fill="hold">
                            <p:stCondLst>
                              <p:cond delay="4500"/>
                            </p:stCondLst>
                            <p:childTnLst>
                              <p:par>
                                <p:cTn id="57" presetID="23" presetClass="entr" presetSubtype="288" fill="hold" nodeType="afterEffect">
                                  <p:stCondLst>
                                    <p:cond delay="1000"/>
                                  </p:stCondLst>
                                  <p:childTnLst>
                                    <p:set>
                                      <p:cBhvr>
                                        <p:cTn id="58" dur="1" fill="hold">
                                          <p:stCondLst>
                                            <p:cond delay="0"/>
                                          </p:stCondLst>
                                        </p:cTn>
                                        <p:tgtEl>
                                          <p:spTgt spid="57355"/>
                                        </p:tgtEl>
                                        <p:attrNameLst>
                                          <p:attrName>style.visibility</p:attrName>
                                        </p:attrNameLst>
                                      </p:cBhvr>
                                      <p:to>
                                        <p:strVal val="visible"/>
                                      </p:to>
                                    </p:set>
                                    <p:anim calcmode="lin" valueType="num">
                                      <p:cBhvr>
                                        <p:cTn id="59" dur="1500" fill="hold"/>
                                        <p:tgtEl>
                                          <p:spTgt spid="57355"/>
                                        </p:tgtEl>
                                        <p:attrNameLst>
                                          <p:attrName>ppt_w</p:attrName>
                                        </p:attrNameLst>
                                      </p:cBhvr>
                                      <p:tavLst>
                                        <p:tav tm="0">
                                          <p:val>
                                            <p:strVal val="4/3*#ppt_w"/>
                                          </p:val>
                                        </p:tav>
                                        <p:tav tm="100000">
                                          <p:val>
                                            <p:strVal val="#ppt_w"/>
                                          </p:val>
                                        </p:tav>
                                      </p:tavLst>
                                    </p:anim>
                                    <p:anim calcmode="lin" valueType="num">
                                      <p:cBhvr>
                                        <p:cTn id="60" dur="1500" fill="hold"/>
                                        <p:tgtEl>
                                          <p:spTgt spid="5735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7" grpId="0" autoUpdateAnimBg="0"/>
      <p:bldP spid="57358" grpId="0" autoUpdateAnimBg="0"/>
      <p:bldP spid="57359" grpId="0" autoUpdateAnimBg="0"/>
      <p:bldP spid="18" grpId="0"/>
      <p:bldP spid="57356" grpId="0" build="p" bldLvl="5"/>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832269" y="1268413"/>
            <a:ext cx="3568362" cy="5040312"/>
          </a:xfrm>
          <a:prstGeom prst="rect">
            <a:avLst/>
          </a:prstGeom>
        </p:spPr>
      </p:pic>
      <p:pic>
        <p:nvPicPr>
          <p:cNvPr id="7" name="Image 6"/>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580226" y="1098001"/>
            <a:ext cx="2325897" cy="4311595"/>
          </a:xfrm>
          <a:prstGeom prst="rect">
            <a:avLst/>
          </a:prstGeom>
        </p:spPr>
      </p:pic>
      <p:pic>
        <p:nvPicPr>
          <p:cNvPr id="8" name="Image 7"/>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223337" y="3798809"/>
            <a:ext cx="2175012" cy="2447111"/>
          </a:xfrm>
          <a:prstGeom prst="rect">
            <a:avLst/>
          </a:prstGeom>
        </p:spPr>
      </p:pic>
      <p:pic>
        <p:nvPicPr>
          <p:cNvPr id="10" name="Image 9"/>
          <p:cNvPicPr preferRelativeResize="0">
            <a:picLocks/>
          </p:cNvPicPr>
          <p:nvPr/>
        </p:nvPicPr>
        <p:blipFill>
          <a:blip r:embed="rId6"/>
          <a:stretch>
            <a:fillRect/>
          </a:stretch>
        </p:blipFill>
        <p:spPr>
          <a:xfrm>
            <a:off x="2832268" y="3798808"/>
            <a:ext cx="3345662" cy="1610787"/>
          </a:xfrm>
          <a:prstGeom prst="rect">
            <a:avLst/>
          </a:prstGeom>
        </p:spPr>
      </p:pic>
      <p:pic>
        <p:nvPicPr>
          <p:cNvPr id="5" name="Image 4"/>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81794" y="2848855"/>
            <a:ext cx="3810532" cy="3162741"/>
          </a:xfrm>
          <a:prstGeom prst="rect">
            <a:avLst/>
          </a:prstGeom>
        </p:spPr>
      </p:pic>
      <p:pic>
        <p:nvPicPr>
          <p:cNvPr id="6" name="Image 5"/>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656998" y="4555927"/>
            <a:ext cx="2667372" cy="1209844"/>
          </a:xfrm>
          <a:prstGeom prst="rect">
            <a:avLst/>
          </a:prstGeom>
        </p:spPr>
      </p:pic>
      <p:sp>
        <p:nvSpPr>
          <p:cNvPr id="11" name="ZoneTexte 10"/>
          <p:cNvSpPr txBox="1"/>
          <p:nvPr/>
        </p:nvSpPr>
        <p:spPr>
          <a:xfrm>
            <a:off x="1326778" y="5653406"/>
            <a:ext cx="792088" cy="321306"/>
          </a:xfrm>
          <a:prstGeom prst="rect">
            <a:avLst/>
          </a:prstGeom>
          <a:solidFill>
            <a:srgbClr val="FFFF99"/>
          </a:solidFill>
          <a:ln w="38100">
            <a:solidFill>
              <a:srgbClr val="FF0000"/>
            </a:solidFill>
          </a:ln>
        </p:spPr>
        <p:txBody>
          <a:bodyPr wrap="square" rtlCol="0">
            <a:spAutoFit/>
          </a:bodyPr>
          <a:lstStyle/>
          <a:p>
            <a:pPr algn="ctr"/>
            <a:r>
              <a:rPr lang="fr-FR" sz="1600" b="1" dirty="0">
                <a:solidFill>
                  <a:srgbClr val="000000"/>
                </a:solidFill>
              </a:rPr>
              <a:t>Dc 29</a:t>
            </a:r>
          </a:p>
        </p:txBody>
      </p:sp>
      <p:sp>
        <p:nvSpPr>
          <p:cNvPr id="26" name="ZoneTexte 25"/>
          <p:cNvSpPr txBox="1"/>
          <p:nvPr/>
        </p:nvSpPr>
        <p:spPr>
          <a:xfrm>
            <a:off x="7023362" y="3051488"/>
            <a:ext cx="792088" cy="321306"/>
          </a:xfrm>
          <a:prstGeom prst="rect">
            <a:avLst/>
          </a:prstGeom>
          <a:solidFill>
            <a:srgbClr val="FFFF99"/>
          </a:solidFill>
          <a:ln w="38100">
            <a:solidFill>
              <a:srgbClr val="FF0000"/>
            </a:solidFill>
          </a:ln>
        </p:spPr>
        <p:txBody>
          <a:bodyPr wrap="square" rtlCol="0">
            <a:spAutoFit/>
          </a:bodyPr>
          <a:lstStyle/>
          <a:p>
            <a:pPr algn="ctr"/>
            <a:r>
              <a:rPr lang="fr-FR" sz="1600" b="1" dirty="0">
                <a:solidFill>
                  <a:srgbClr val="000000"/>
                </a:solidFill>
              </a:rPr>
              <a:t>Dc 43</a:t>
            </a:r>
          </a:p>
        </p:txBody>
      </p:sp>
      <p:pic>
        <p:nvPicPr>
          <p:cNvPr id="12" name="Image 11"/>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986533" y="1642445"/>
            <a:ext cx="1411817" cy="2040752"/>
          </a:xfrm>
          <a:prstGeom prst="rect">
            <a:avLst/>
          </a:prstGeom>
          <a:ln w="25400">
            <a:solidFill>
              <a:srgbClr val="000080"/>
            </a:solidFill>
          </a:ln>
        </p:spPr>
      </p:pic>
      <p:pic>
        <p:nvPicPr>
          <p:cNvPr id="13" name="Image 1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280905" y="3121062"/>
            <a:ext cx="1173883" cy="1309163"/>
          </a:xfrm>
          <a:prstGeom prst="rect">
            <a:avLst/>
          </a:prstGeom>
          <a:ln w="25400">
            <a:solidFill>
              <a:srgbClr val="000080"/>
            </a:solidFill>
          </a:ln>
        </p:spPr>
      </p:pic>
      <p:sp>
        <p:nvSpPr>
          <p:cNvPr id="17" name="Rectangle 2"/>
          <p:cNvSpPr>
            <a:spLocks noGrp="1" noChangeArrowheads="1"/>
          </p:cNvSpPr>
          <p:nvPr>
            <p:ph type="title"/>
          </p:nvPr>
        </p:nvSpPr>
        <p:spPr/>
        <p:txBody>
          <a:bodyPr anchor="t">
            <a:normAutofit/>
          </a:bodyPr>
          <a:lstStyle/>
          <a:p>
            <a:pPr eaLnBrk="1" hangingPunct="1"/>
            <a:r>
              <a:rPr lang="fr-FR" dirty="0"/>
              <a:t>Les préenseignes</a:t>
            </a:r>
            <a:endParaRPr lang="fr-FR" sz="3200" dirty="0">
              <a:solidFill>
                <a:srgbClr val="000099"/>
              </a:solidFill>
            </a:endParaRPr>
          </a:p>
        </p:txBody>
      </p:sp>
      <p:sp>
        <p:nvSpPr>
          <p:cNvPr id="16" name="ZoneTexte 15">
            <a:hlinkClick r:id="" action="ppaction://noaction"/>
          </p:cNvPr>
          <p:cNvSpPr txBox="1"/>
          <p:nvPr/>
        </p:nvSpPr>
        <p:spPr>
          <a:xfrm>
            <a:off x="3316274" y="6284288"/>
            <a:ext cx="5669968" cy="493084"/>
          </a:xfrm>
          <a:prstGeom prst="rect">
            <a:avLst/>
          </a:prstGeom>
          <a:solidFill>
            <a:srgbClr val="CCFFFF"/>
          </a:solidFill>
          <a:ln w="25400">
            <a:solidFill>
              <a:srgbClr val="0000CC"/>
            </a:solidFill>
          </a:ln>
        </p:spPr>
        <p:txBody>
          <a:bodyPr wrap="square" rtlCol="0" anchor="ctr">
            <a:spAutoFit/>
          </a:bodyPr>
          <a:lstStyle/>
          <a:p>
            <a:pP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Arrêté du 11 février 2008, modifiant l’arrêté du 24 novembre 1967 relatif à la signalisation des routes et des autoroutes</a:t>
            </a:r>
          </a:p>
        </p:txBody>
      </p:sp>
    </p:spTree>
    <p:extLst>
      <p:ext uri="{BB962C8B-B14F-4D97-AF65-F5344CB8AC3E}">
        <p14:creationId xmlns:p14="http://schemas.microsoft.com/office/powerpoint/2010/main" val="951627209"/>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par>
                          <p:cTn id="12" fill="hold">
                            <p:stCondLst>
                              <p:cond delay="35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4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10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5500"/>
                            </p:stCondLst>
                            <p:childTnLst>
                              <p:par>
                                <p:cTn id="27" presetID="22" presetClass="entr" presetSubtype="4"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1000"/>
                                        <p:tgtEl>
                                          <p:spTgt spid="8"/>
                                        </p:tgtEl>
                                      </p:cBhvr>
                                    </p:animEffect>
                                  </p:childTnLst>
                                </p:cTn>
                              </p:par>
                            </p:childTnLst>
                          </p:cTn>
                        </p:par>
                        <p:par>
                          <p:cTn id="30" fill="hold">
                            <p:stCondLst>
                              <p:cond delay="6500"/>
                            </p:stCondLst>
                            <p:childTnLst>
                              <p:par>
                                <p:cTn id="31" presetID="22" presetClass="entr" presetSubtype="4"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10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7500"/>
                            </p:stCondLst>
                            <p:childTnLst>
                              <p:par>
                                <p:cTn id="38" presetID="22" presetClass="entr" presetSubtype="4"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1000"/>
                                        <p:tgtEl>
                                          <p:spTgt spid="6"/>
                                        </p:tgtEl>
                                      </p:cBhvr>
                                    </p:animEffect>
                                  </p:childTnLst>
                                </p:cTn>
                              </p:par>
                            </p:childTnLst>
                          </p:cTn>
                        </p:par>
                        <p:par>
                          <p:cTn id="41" fill="hold">
                            <p:stCondLst>
                              <p:cond delay="8500"/>
                            </p:stCondLst>
                            <p:childTnLst>
                              <p:par>
                                <p:cTn id="42" presetID="10"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childTnLst>
                                </p:cTn>
                              </p:par>
                            </p:childTnLst>
                          </p:cTn>
                        </p:par>
                        <p:par>
                          <p:cTn id="45" fill="hold">
                            <p:stCondLst>
                              <p:cond delay="9500"/>
                            </p:stCondLst>
                            <p:childTnLst>
                              <p:par>
                                <p:cTn id="46" presetID="10" presetClass="entr" presetSubtype="0"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6" grpId="0" animBg="1"/>
      <p:bldP spid="17" grpId="0"/>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59394" name="Picture 2" descr="photo 4 fujifil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84108" y="1628801"/>
            <a:ext cx="2411412" cy="1704975"/>
          </a:xfrm>
          <a:prstGeom prst="rect">
            <a:avLst/>
          </a:prstGeom>
          <a:noFill/>
          <a:ln w="25400">
            <a:solidFill>
              <a:srgbClr val="000080"/>
            </a:solidFill>
            <a:miter lim="800000"/>
            <a:headEnd/>
            <a:tailEnd/>
          </a:ln>
        </p:spPr>
      </p:pic>
      <p:sp>
        <p:nvSpPr>
          <p:cNvPr id="21" name="Titre 3">
            <a:extLst>
              <a:ext uri="{FF2B5EF4-FFF2-40B4-BE49-F238E27FC236}">
                <a16:creationId xmlns:a16="http://schemas.microsoft.com/office/drawing/2014/main" id="{E57E982F-C306-4783-AEE6-26F86923AD75}"/>
              </a:ext>
            </a:extLst>
          </p:cNvPr>
          <p:cNvSpPr>
            <a:spLocks noGrp="1"/>
          </p:cNvSpPr>
          <p:nvPr>
            <p:ph type="title"/>
          </p:nvPr>
        </p:nvSpPr>
        <p:spPr/>
        <p:txBody>
          <a:bodyPr anchor="t">
            <a:normAutofit/>
          </a:bodyPr>
          <a:lstStyle/>
          <a:p>
            <a:r>
              <a:rPr lang="fr-FR" dirty="0"/>
              <a:t>Les publicités</a:t>
            </a:r>
          </a:p>
        </p:txBody>
      </p:sp>
      <p:sp>
        <p:nvSpPr>
          <p:cNvPr id="59396" name="Rectangle 4"/>
          <p:cNvSpPr>
            <a:spLocks noGrp="1" noChangeArrowheads="1"/>
          </p:cNvSpPr>
          <p:nvPr>
            <p:ph idx="1"/>
          </p:nvPr>
        </p:nvSpPr>
        <p:spPr>
          <a:xfrm>
            <a:off x="1143794" y="877392"/>
            <a:ext cx="8077200" cy="5251908"/>
          </a:xfrm>
        </p:spPr>
        <p:txBody>
          <a:bodyPr/>
          <a:lstStyle/>
          <a:p>
            <a:pPr eaLnBrk="1" hangingPunct="1"/>
            <a:r>
              <a:rPr lang="fr-FR" sz="2000" dirty="0">
                <a:latin typeface="Calibri" panose="020F0502020204030204" pitchFamily="34" charset="0"/>
                <a:cs typeface="Calibri" panose="020F0502020204030204" pitchFamily="34" charset="0"/>
              </a:rPr>
              <a:t>Les publicités : </a:t>
            </a:r>
            <a:r>
              <a:rPr lang="fr-FR" sz="2000" i="1" dirty="0">
                <a:latin typeface="Calibri" panose="020F0502020204030204" pitchFamily="34" charset="0"/>
                <a:cs typeface="Calibri" panose="020F0502020204030204" pitchFamily="34" charset="0"/>
              </a:rPr>
              <a:t>toute inscription, forme ou image </a:t>
            </a:r>
            <a:br>
              <a:rPr lang="fr-FR" sz="2000" i="1" dirty="0">
                <a:latin typeface="Calibri" panose="020F0502020204030204" pitchFamily="34" charset="0"/>
                <a:cs typeface="Calibri" panose="020F0502020204030204" pitchFamily="34" charset="0"/>
              </a:rPr>
            </a:br>
            <a:r>
              <a:rPr lang="fr-FR" sz="2000" i="1" dirty="0">
                <a:latin typeface="Calibri" panose="020F0502020204030204" pitchFamily="34" charset="0"/>
                <a:cs typeface="Calibri" panose="020F0502020204030204" pitchFamily="34" charset="0"/>
              </a:rPr>
              <a:t>destinée à informer le public ou à attirer son attention</a:t>
            </a:r>
          </a:p>
        </p:txBody>
      </p:sp>
      <p:pic>
        <p:nvPicPr>
          <p:cNvPr id="59397" name="Picture 5" descr="leroy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83758" y="2024844"/>
            <a:ext cx="2411412" cy="1809750"/>
          </a:xfrm>
          <a:prstGeom prst="rect">
            <a:avLst/>
          </a:prstGeom>
          <a:noFill/>
          <a:ln w="25400">
            <a:solidFill>
              <a:srgbClr val="000080"/>
            </a:solidFill>
            <a:miter lim="800000"/>
            <a:headEnd/>
            <a:tailEnd/>
          </a:ln>
        </p:spPr>
      </p:pic>
      <p:pic>
        <p:nvPicPr>
          <p:cNvPr id="59398" name="Picture 6" descr="Dispositif sans messag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83758" y="3419450"/>
            <a:ext cx="2411412" cy="1809750"/>
          </a:xfrm>
          <a:prstGeom prst="rect">
            <a:avLst/>
          </a:prstGeom>
          <a:noFill/>
          <a:ln w="25400">
            <a:solidFill>
              <a:srgbClr val="000080"/>
            </a:solidFill>
            <a:miter lim="800000"/>
            <a:headEnd/>
            <a:tailEnd/>
          </a:ln>
        </p:spPr>
      </p:pic>
      <p:pic>
        <p:nvPicPr>
          <p:cNvPr id="59399" name="Picture 7" descr="tgv"/>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73883" y="4378475"/>
            <a:ext cx="2411412" cy="1819275"/>
          </a:xfrm>
          <a:prstGeom prst="rect">
            <a:avLst/>
          </a:prstGeom>
          <a:noFill/>
          <a:ln w="25400">
            <a:solidFill>
              <a:srgbClr val="000080"/>
            </a:solidFill>
            <a:miter lim="800000"/>
            <a:headEnd/>
            <a:tailEnd/>
          </a:ln>
        </p:spPr>
      </p:pic>
      <p:pic>
        <p:nvPicPr>
          <p:cNvPr id="59400" name="Picture 8" descr="affich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982171" y="4761148"/>
            <a:ext cx="2411413" cy="1809750"/>
          </a:xfrm>
          <a:prstGeom prst="rect">
            <a:avLst/>
          </a:prstGeom>
          <a:noFill/>
          <a:ln w="25400">
            <a:solidFill>
              <a:srgbClr val="000080"/>
            </a:solidFill>
            <a:miter lim="800000"/>
            <a:headEnd/>
            <a:tailEnd/>
          </a:ln>
        </p:spPr>
      </p:pic>
      <p:pic>
        <p:nvPicPr>
          <p:cNvPr id="59401" name="Picture 9" descr="12 et 8 m²"/>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73883" y="2148037"/>
            <a:ext cx="2411412" cy="1809750"/>
          </a:xfrm>
          <a:prstGeom prst="rect">
            <a:avLst/>
          </a:prstGeom>
          <a:noFill/>
          <a:ln w="25400">
            <a:solidFill>
              <a:srgbClr val="000080"/>
            </a:solidFill>
            <a:miter lim="800000"/>
            <a:headEnd/>
            <a:tailEnd/>
          </a:ln>
        </p:spPr>
      </p:pic>
      <p:pic>
        <p:nvPicPr>
          <p:cNvPr id="59402" name="Picture 10" descr="abrikb"/>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785696" y="3048149"/>
            <a:ext cx="2411413" cy="1809750"/>
          </a:xfrm>
          <a:prstGeom prst="rect">
            <a:avLst/>
          </a:prstGeom>
          <a:noFill/>
          <a:ln w="25400">
            <a:solidFill>
              <a:srgbClr val="000080"/>
            </a:solidFill>
            <a:miter lim="800000"/>
            <a:headEnd/>
            <a:tailEnd/>
          </a:ln>
        </p:spPr>
      </p:pic>
      <p:pic>
        <p:nvPicPr>
          <p:cNvPr id="59403" name="Picture 11" descr="ao et adm"/>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785696" y="4848374"/>
            <a:ext cx="2411413" cy="1809750"/>
          </a:xfrm>
          <a:prstGeom prst="rect">
            <a:avLst/>
          </a:prstGeom>
          <a:noFill/>
          <a:ln w="25400">
            <a:solidFill>
              <a:srgbClr val="000080"/>
            </a:solidFill>
            <a:miter lim="800000"/>
            <a:headEnd/>
            <a:tailEnd/>
          </a:ln>
        </p:spPr>
      </p:pic>
      <p:sp>
        <p:nvSpPr>
          <p:cNvPr id="59404" name="Rectangle 12"/>
          <p:cNvSpPr>
            <a:spLocks noChangeArrowheads="1"/>
          </p:cNvSpPr>
          <p:nvPr/>
        </p:nvSpPr>
        <p:spPr bwMode="auto">
          <a:xfrm>
            <a:off x="1137371" y="4846787"/>
            <a:ext cx="2016125" cy="765596"/>
          </a:xfrm>
          <a:prstGeom prst="rect">
            <a:avLst/>
          </a:prstGeom>
          <a:noFill/>
          <a:ln w="9525">
            <a:noFill/>
            <a:miter lim="800000"/>
            <a:headEnd/>
            <a:tailEnd/>
          </a:ln>
        </p:spPr>
        <p:txBody>
          <a:bodyPr lIns="77916" tIns="38958" rIns="77916" bIns="38958">
            <a:spAutoFit/>
          </a:bodyPr>
          <a:lstStyle/>
          <a:p>
            <a:pPr eaLnBrk="0" hangingPunct="0"/>
            <a:r>
              <a:rPr kumimoji="1" lang="fr-FR" sz="1600" b="1" dirty="0">
                <a:solidFill>
                  <a:srgbClr val="FFFF00"/>
                </a:solidFill>
                <a:latin typeface="Century Gothic" pitchFamily="34" charset="0"/>
              </a:rPr>
              <a:t>quel que </a:t>
            </a:r>
          </a:p>
          <a:p>
            <a:pPr eaLnBrk="0" hangingPunct="0"/>
            <a:r>
              <a:rPr kumimoji="1" lang="fr-FR" sz="1600" b="1" dirty="0">
                <a:solidFill>
                  <a:srgbClr val="FFFF00"/>
                </a:solidFill>
                <a:latin typeface="Century Gothic" pitchFamily="34" charset="0"/>
              </a:rPr>
              <a:t>soit le </a:t>
            </a:r>
          </a:p>
          <a:p>
            <a:pPr eaLnBrk="0" hangingPunct="0"/>
            <a:r>
              <a:rPr kumimoji="1" lang="fr-FR" sz="1600" b="1" dirty="0">
                <a:solidFill>
                  <a:srgbClr val="FFFF00"/>
                </a:solidFill>
                <a:latin typeface="Century Gothic" pitchFamily="34" charset="0"/>
              </a:rPr>
              <a:t>message…</a:t>
            </a:r>
          </a:p>
        </p:txBody>
      </p:sp>
      <p:sp>
        <p:nvSpPr>
          <p:cNvPr id="59405" name="Rectangle 13"/>
          <p:cNvSpPr>
            <a:spLocks noChangeArrowheads="1"/>
          </p:cNvSpPr>
          <p:nvPr/>
        </p:nvSpPr>
        <p:spPr bwMode="auto">
          <a:xfrm>
            <a:off x="4737820" y="3167213"/>
            <a:ext cx="1728788" cy="536623"/>
          </a:xfrm>
          <a:prstGeom prst="rect">
            <a:avLst/>
          </a:prstGeom>
          <a:noFill/>
          <a:ln w="9525">
            <a:noFill/>
            <a:miter lim="800000"/>
            <a:headEnd/>
            <a:tailEnd/>
          </a:ln>
        </p:spPr>
        <p:txBody>
          <a:bodyPr lIns="77916" tIns="38958" rIns="77916" bIns="38958">
            <a:spAutoFit/>
          </a:bodyPr>
          <a:lstStyle/>
          <a:p>
            <a:pPr eaLnBrk="0" hangingPunct="0"/>
            <a:r>
              <a:rPr kumimoji="1" lang="fr-FR" sz="1600" b="1" dirty="0">
                <a:solidFill>
                  <a:srgbClr val="FFFF00"/>
                </a:solidFill>
                <a:latin typeface="Century Gothic" pitchFamily="34" charset="0"/>
              </a:rPr>
              <a:t>même s’il est « vide »…</a:t>
            </a:r>
          </a:p>
        </p:txBody>
      </p:sp>
      <p:sp>
        <p:nvSpPr>
          <p:cNvPr id="59406" name="Rectangle 14"/>
          <p:cNvSpPr>
            <a:spLocks noChangeArrowheads="1"/>
          </p:cNvSpPr>
          <p:nvPr/>
        </p:nvSpPr>
        <p:spPr bwMode="auto">
          <a:xfrm>
            <a:off x="7649295" y="1628800"/>
            <a:ext cx="1511300" cy="307650"/>
          </a:xfrm>
          <a:prstGeom prst="rect">
            <a:avLst/>
          </a:prstGeom>
          <a:noFill/>
          <a:ln w="9525">
            <a:noFill/>
            <a:miter lim="800000"/>
            <a:headEnd/>
            <a:tailEnd/>
          </a:ln>
        </p:spPr>
        <p:txBody>
          <a:bodyPr lIns="77916" tIns="38958" rIns="77916" bIns="38958">
            <a:spAutoFit/>
          </a:bodyPr>
          <a:lstStyle/>
          <a:p>
            <a:pPr algn="r" eaLnBrk="0" hangingPunct="0"/>
            <a:r>
              <a:rPr kumimoji="1" lang="fr-FR" sz="1600" b="1" dirty="0">
                <a:solidFill>
                  <a:srgbClr val="FFFF00"/>
                </a:solidFill>
                <a:latin typeface="Century Gothic" pitchFamily="34" charset="0"/>
              </a:rPr>
              <a:t>lumineuse</a:t>
            </a:r>
          </a:p>
        </p:txBody>
      </p:sp>
      <p:sp>
        <p:nvSpPr>
          <p:cNvPr id="59407" name="Rectangle 15"/>
          <p:cNvSpPr>
            <a:spLocks noChangeArrowheads="1"/>
          </p:cNvSpPr>
          <p:nvPr/>
        </p:nvSpPr>
        <p:spPr bwMode="auto">
          <a:xfrm>
            <a:off x="7217496" y="3478362"/>
            <a:ext cx="2016125" cy="307650"/>
          </a:xfrm>
          <a:prstGeom prst="rect">
            <a:avLst/>
          </a:prstGeom>
          <a:noFill/>
          <a:ln w="9525">
            <a:noFill/>
            <a:miter lim="800000"/>
            <a:headEnd/>
            <a:tailEnd/>
          </a:ln>
        </p:spPr>
        <p:txBody>
          <a:bodyPr lIns="77916" tIns="38958" rIns="77916" bIns="38958">
            <a:spAutoFit/>
          </a:bodyPr>
          <a:lstStyle/>
          <a:p>
            <a:pPr algn="r" eaLnBrk="0" hangingPunct="0"/>
            <a:r>
              <a:rPr kumimoji="1" lang="fr-FR" sz="1600" b="1" dirty="0">
                <a:solidFill>
                  <a:srgbClr val="FFFF00"/>
                </a:solidFill>
                <a:latin typeface="Century Gothic" pitchFamily="34" charset="0"/>
              </a:rPr>
              <a:t>sur mobilier urbain</a:t>
            </a:r>
          </a:p>
        </p:txBody>
      </p:sp>
      <p:sp>
        <p:nvSpPr>
          <p:cNvPr id="59408" name="Rectangle 16"/>
          <p:cNvSpPr>
            <a:spLocks noChangeArrowheads="1"/>
          </p:cNvSpPr>
          <p:nvPr/>
        </p:nvSpPr>
        <p:spPr bwMode="auto">
          <a:xfrm>
            <a:off x="6784108" y="6083450"/>
            <a:ext cx="2411412" cy="536623"/>
          </a:xfrm>
          <a:prstGeom prst="rect">
            <a:avLst/>
          </a:prstGeom>
          <a:noFill/>
          <a:ln w="9525">
            <a:noFill/>
            <a:miter lim="800000"/>
            <a:headEnd/>
            <a:tailEnd/>
          </a:ln>
        </p:spPr>
        <p:txBody>
          <a:bodyPr lIns="77916" tIns="38958" rIns="77916" bIns="38958">
            <a:spAutoFit/>
          </a:bodyPr>
          <a:lstStyle/>
          <a:p>
            <a:pPr algn="r" eaLnBrk="0" hangingPunct="0"/>
            <a:r>
              <a:rPr kumimoji="1" lang="fr-FR" sz="1600" b="1" dirty="0">
                <a:solidFill>
                  <a:srgbClr val="FFFF00"/>
                </a:solidFill>
                <a:latin typeface="Century Gothic" pitchFamily="34" charset="0"/>
              </a:rPr>
              <a:t> d’opinion, associative </a:t>
            </a:r>
            <a:br>
              <a:rPr kumimoji="1" lang="fr-FR" sz="1600" b="1" dirty="0">
                <a:solidFill>
                  <a:srgbClr val="FFFF00"/>
                </a:solidFill>
                <a:latin typeface="Century Gothic" pitchFamily="34" charset="0"/>
              </a:rPr>
            </a:br>
            <a:r>
              <a:rPr kumimoji="1" lang="fr-FR" sz="1600" b="1" dirty="0">
                <a:solidFill>
                  <a:srgbClr val="FFFF00"/>
                </a:solidFill>
                <a:latin typeface="Century Gothic" pitchFamily="34" charset="0"/>
              </a:rPr>
              <a:t>ou administrative…</a:t>
            </a:r>
          </a:p>
        </p:txBody>
      </p:sp>
      <p:sp>
        <p:nvSpPr>
          <p:cNvPr id="22" name="ZoneTexte 21">
            <a:hlinkClick r:id="" action="ppaction://noaction"/>
            <a:extLst>
              <a:ext uri="{FF2B5EF4-FFF2-40B4-BE49-F238E27FC236}">
                <a16:creationId xmlns:a16="http://schemas.microsoft.com/office/drawing/2014/main" id="{98C7F1C5-55BA-4BF7-843C-24357D08AD3A}"/>
              </a:ext>
            </a:extLst>
          </p:cNvPr>
          <p:cNvSpPr txBox="1"/>
          <p:nvPr/>
        </p:nvSpPr>
        <p:spPr>
          <a:xfrm>
            <a:off x="7308694" y="548680"/>
            <a:ext cx="2052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L. 581-3 c.env.</a:t>
            </a:r>
          </a:p>
        </p:txBody>
      </p:sp>
      <p:sp>
        <p:nvSpPr>
          <p:cNvPr id="3" name="Espace réservé du numéro de diapositive 2">
            <a:extLst>
              <a:ext uri="{FF2B5EF4-FFF2-40B4-BE49-F238E27FC236}">
                <a16:creationId xmlns:a16="http://schemas.microsoft.com/office/drawing/2014/main" id="{12FE6B1E-6F8F-4506-B50A-17072ACDFB9A}"/>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14</a:t>
            </a:fld>
            <a:endParaRPr lang="fr-FR" dirty="0"/>
          </a:p>
        </p:txBody>
      </p:sp>
    </p:spTree>
    <p:extLst>
      <p:ext uri="{BB962C8B-B14F-4D97-AF65-F5344CB8AC3E}">
        <p14:creationId xmlns:p14="http://schemas.microsoft.com/office/powerpoint/2010/main" val="2013094862"/>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2000"/>
                                        <p:tgtEl>
                                          <p:spTgt spid="22"/>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9396">
                                            <p:txEl>
                                              <p:pRg st="0" end="0"/>
                                            </p:txEl>
                                          </p:spTgt>
                                        </p:tgtEl>
                                        <p:attrNameLst>
                                          <p:attrName>style.visibility</p:attrName>
                                        </p:attrNameLst>
                                      </p:cBhvr>
                                      <p:to>
                                        <p:strVal val="visible"/>
                                      </p:to>
                                    </p:set>
                                    <p:animEffect transition="in" filter="wipe(left)">
                                      <p:cBhvr>
                                        <p:cTn id="14" dur="2500"/>
                                        <p:tgtEl>
                                          <p:spTgt spid="59396">
                                            <p:txEl>
                                              <p:pRg st="0" end="0"/>
                                            </p:txEl>
                                          </p:spTgt>
                                        </p:tgtEl>
                                      </p:cBhvr>
                                    </p:animEffect>
                                  </p:childTnLst>
                                </p:cTn>
                              </p:par>
                            </p:childTnLst>
                          </p:cTn>
                        </p:par>
                        <p:par>
                          <p:cTn id="15" fill="hold">
                            <p:stCondLst>
                              <p:cond delay="4500"/>
                            </p:stCondLst>
                            <p:childTnLst>
                              <p:par>
                                <p:cTn id="16" presetID="23" presetClass="entr" presetSubtype="288" fill="hold" nodeType="afterEffect">
                                  <p:stCondLst>
                                    <p:cond delay="1000"/>
                                  </p:stCondLst>
                                  <p:childTnLst>
                                    <p:set>
                                      <p:cBhvr>
                                        <p:cTn id="17" dur="1" fill="hold">
                                          <p:stCondLst>
                                            <p:cond delay="0"/>
                                          </p:stCondLst>
                                        </p:cTn>
                                        <p:tgtEl>
                                          <p:spTgt spid="59401"/>
                                        </p:tgtEl>
                                        <p:attrNameLst>
                                          <p:attrName>style.visibility</p:attrName>
                                        </p:attrNameLst>
                                      </p:cBhvr>
                                      <p:to>
                                        <p:strVal val="visible"/>
                                      </p:to>
                                    </p:set>
                                    <p:anim calcmode="lin" valueType="num">
                                      <p:cBhvr>
                                        <p:cTn id="18" dur="1500" fill="hold"/>
                                        <p:tgtEl>
                                          <p:spTgt spid="59401"/>
                                        </p:tgtEl>
                                        <p:attrNameLst>
                                          <p:attrName>ppt_w</p:attrName>
                                        </p:attrNameLst>
                                      </p:cBhvr>
                                      <p:tavLst>
                                        <p:tav tm="0">
                                          <p:val>
                                            <p:strVal val="4/3*#ppt_w"/>
                                          </p:val>
                                        </p:tav>
                                        <p:tav tm="100000">
                                          <p:val>
                                            <p:strVal val="#ppt_w"/>
                                          </p:val>
                                        </p:tav>
                                      </p:tavLst>
                                    </p:anim>
                                    <p:anim calcmode="lin" valueType="num">
                                      <p:cBhvr>
                                        <p:cTn id="19" dur="1500" fill="hold"/>
                                        <p:tgtEl>
                                          <p:spTgt spid="59401"/>
                                        </p:tgtEl>
                                        <p:attrNameLst>
                                          <p:attrName>ppt_h</p:attrName>
                                        </p:attrNameLst>
                                      </p:cBhvr>
                                      <p:tavLst>
                                        <p:tav tm="0">
                                          <p:val>
                                            <p:strVal val="4/3*#ppt_h"/>
                                          </p:val>
                                        </p:tav>
                                        <p:tav tm="100000">
                                          <p:val>
                                            <p:strVal val="#ppt_h"/>
                                          </p:val>
                                        </p:tav>
                                      </p:tavLst>
                                    </p:anim>
                                  </p:childTnLst>
                                </p:cTn>
                              </p:par>
                            </p:childTnLst>
                          </p:cTn>
                        </p:par>
                        <p:par>
                          <p:cTn id="20" fill="hold">
                            <p:stCondLst>
                              <p:cond delay="7000"/>
                            </p:stCondLst>
                            <p:childTnLst>
                              <p:par>
                                <p:cTn id="21" presetID="4" presetClass="entr" presetSubtype="32" fill="hold" grpId="0" nodeType="afterEffect">
                                  <p:stCondLst>
                                    <p:cond delay="1000"/>
                                  </p:stCondLst>
                                  <p:childTnLst>
                                    <p:set>
                                      <p:cBhvr>
                                        <p:cTn id="22" dur="1" fill="hold">
                                          <p:stCondLst>
                                            <p:cond delay="0"/>
                                          </p:stCondLst>
                                        </p:cTn>
                                        <p:tgtEl>
                                          <p:spTgt spid="59404"/>
                                        </p:tgtEl>
                                        <p:attrNameLst>
                                          <p:attrName>style.visibility</p:attrName>
                                        </p:attrNameLst>
                                      </p:cBhvr>
                                      <p:to>
                                        <p:strVal val="visible"/>
                                      </p:to>
                                    </p:set>
                                    <p:animEffect transition="in" filter="box(out)">
                                      <p:cBhvr>
                                        <p:cTn id="23" dur="2000"/>
                                        <p:tgtEl>
                                          <p:spTgt spid="59404"/>
                                        </p:tgtEl>
                                      </p:cBhvr>
                                    </p:animEffect>
                                  </p:childTnLst>
                                </p:cTn>
                              </p:par>
                              <p:par>
                                <p:cTn id="24" presetID="23" presetClass="entr" presetSubtype="288" fill="hold" nodeType="withEffect">
                                  <p:stCondLst>
                                    <p:cond delay="1000"/>
                                  </p:stCondLst>
                                  <p:childTnLst>
                                    <p:set>
                                      <p:cBhvr>
                                        <p:cTn id="25" dur="1" fill="hold">
                                          <p:stCondLst>
                                            <p:cond delay="0"/>
                                          </p:stCondLst>
                                        </p:cTn>
                                        <p:tgtEl>
                                          <p:spTgt spid="59399"/>
                                        </p:tgtEl>
                                        <p:attrNameLst>
                                          <p:attrName>style.visibility</p:attrName>
                                        </p:attrNameLst>
                                      </p:cBhvr>
                                      <p:to>
                                        <p:strVal val="visible"/>
                                      </p:to>
                                    </p:set>
                                    <p:anim calcmode="lin" valueType="num">
                                      <p:cBhvr>
                                        <p:cTn id="26" dur="1500" fill="hold"/>
                                        <p:tgtEl>
                                          <p:spTgt spid="59399"/>
                                        </p:tgtEl>
                                        <p:attrNameLst>
                                          <p:attrName>ppt_w</p:attrName>
                                        </p:attrNameLst>
                                      </p:cBhvr>
                                      <p:tavLst>
                                        <p:tav tm="0">
                                          <p:val>
                                            <p:strVal val="4/3*#ppt_w"/>
                                          </p:val>
                                        </p:tav>
                                        <p:tav tm="100000">
                                          <p:val>
                                            <p:strVal val="#ppt_w"/>
                                          </p:val>
                                        </p:tav>
                                      </p:tavLst>
                                    </p:anim>
                                    <p:anim calcmode="lin" valueType="num">
                                      <p:cBhvr>
                                        <p:cTn id="27" dur="1500" fill="hold"/>
                                        <p:tgtEl>
                                          <p:spTgt spid="59399"/>
                                        </p:tgtEl>
                                        <p:attrNameLst>
                                          <p:attrName>ppt_h</p:attrName>
                                        </p:attrNameLst>
                                      </p:cBhvr>
                                      <p:tavLst>
                                        <p:tav tm="0">
                                          <p:val>
                                            <p:strVal val="4/3*#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59405"/>
                                        </p:tgtEl>
                                        <p:attrNameLst>
                                          <p:attrName>style.visibility</p:attrName>
                                        </p:attrNameLst>
                                      </p:cBhvr>
                                      <p:to>
                                        <p:strVal val="visible"/>
                                      </p:to>
                                    </p:set>
                                    <p:animEffect transition="in" filter="box(out)">
                                      <p:cBhvr>
                                        <p:cTn id="32" dur="2000"/>
                                        <p:tgtEl>
                                          <p:spTgt spid="59405"/>
                                        </p:tgtEl>
                                      </p:cBhvr>
                                    </p:animEffect>
                                  </p:childTnLst>
                                </p:cTn>
                              </p:par>
                              <p:par>
                                <p:cTn id="33" presetID="23" presetClass="entr" presetSubtype="288" fill="hold" nodeType="withEffect">
                                  <p:stCondLst>
                                    <p:cond delay="0"/>
                                  </p:stCondLst>
                                  <p:childTnLst>
                                    <p:set>
                                      <p:cBhvr>
                                        <p:cTn id="34" dur="1" fill="hold">
                                          <p:stCondLst>
                                            <p:cond delay="0"/>
                                          </p:stCondLst>
                                        </p:cTn>
                                        <p:tgtEl>
                                          <p:spTgt spid="59397"/>
                                        </p:tgtEl>
                                        <p:attrNameLst>
                                          <p:attrName>style.visibility</p:attrName>
                                        </p:attrNameLst>
                                      </p:cBhvr>
                                      <p:to>
                                        <p:strVal val="visible"/>
                                      </p:to>
                                    </p:set>
                                    <p:anim calcmode="lin" valueType="num">
                                      <p:cBhvr>
                                        <p:cTn id="35" dur="1500" fill="hold"/>
                                        <p:tgtEl>
                                          <p:spTgt spid="59397"/>
                                        </p:tgtEl>
                                        <p:attrNameLst>
                                          <p:attrName>ppt_w</p:attrName>
                                        </p:attrNameLst>
                                      </p:cBhvr>
                                      <p:tavLst>
                                        <p:tav tm="0">
                                          <p:val>
                                            <p:strVal val="4/3*#ppt_w"/>
                                          </p:val>
                                        </p:tav>
                                        <p:tav tm="100000">
                                          <p:val>
                                            <p:strVal val="#ppt_w"/>
                                          </p:val>
                                        </p:tav>
                                      </p:tavLst>
                                    </p:anim>
                                    <p:anim calcmode="lin" valueType="num">
                                      <p:cBhvr>
                                        <p:cTn id="36" dur="1500" fill="hold"/>
                                        <p:tgtEl>
                                          <p:spTgt spid="59397"/>
                                        </p:tgtEl>
                                        <p:attrNameLst>
                                          <p:attrName>ppt_h</p:attrName>
                                        </p:attrNameLst>
                                      </p:cBhvr>
                                      <p:tavLst>
                                        <p:tav tm="0">
                                          <p:val>
                                            <p:strVal val="4/3*#ppt_h"/>
                                          </p:val>
                                        </p:tav>
                                        <p:tav tm="100000">
                                          <p:val>
                                            <p:strVal val="#ppt_h"/>
                                          </p:val>
                                        </p:tav>
                                      </p:tavLst>
                                    </p:anim>
                                  </p:childTnLst>
                                </p:cTn>
                              </p:par>
                            </p:childTnLst>
                          </p:cTn>
                        </p:par>
                        <p:par>
                          <p:cTn id="37" fill="hold">
                            <p:stCondLst>
                              <p:cond delay="2000"/>
                            </p:stCondLst>
                            <p:childTnLst>
                              <p:par>
                                <p:cTn id="38" presetID="23" presetClass="entr" presetSubtype="288" fill="hold" nodeType="afterEffect">
                                  <p:stCondLst>
                                    <p:cond delay="1000"/>
                                  </p:stCondLst>
                                  <p:childTnLst>
                                    <p:set>
                                      <p:cBhvr>
                                        <p:cTn id="39" dur="1" fill="hold">
                                          <p:stCondLst>
                                            <p:cond delay="0"/>
                                          </p:stCondLst>
                                        </p:cTn>
                                        <p:tgtEl>
                                          <p:spTgt spid="59398"/>
                                        </p:tgtEl>
                                        <p:attrNameLst>
                                          <p:attrName>style.visibility</p:attrName>
                                        </p:attrNameLst>
                                      </p:cBhvr>
                                      <p:to>
                                        <p:strVal val="visible"/>
                                      </p:to>
                                    </p:set>
                                    <p:anim calcmode="lin" valueType="num">
                                      <p:cBhvr>
                                        <p:cTn id="40" dur="1500" fill="hold"/>
                                        <p:tgtEl>
                                          <p:spTgt spid="59398"/>
                                        </p:tgtEl>
                                        <p:attrNameLst>
                                          <p:attrName>ppt_w</p:attrName>
                                        </p:attrNameLst>
                                      </p:cBhvr>
                                      <p:tavLst>
                                        <p:tav tm="0">
                                          <p:val>
                                            <p:strVal val="4/3*#ppt_w"/>
                                          </p:val>
                                        </p:tav>
                                        <p:tav tm="100000">
                                          <p:val>
                                            <p:strVal val="#ppt_w"/>
                                          </p:val>
                                        </p:tav>
                                      </p:tavLst>
                                    </p:anim>
                                    <p:anim calcmode="lin" valueType="num">
                                      <p:cBhvr>
                                        <p:cTn id="41" dur="1500" fill="hold"/>
                                        <p:tgtEl>
                                          <p:spTgt spid="59398"/>
                                        </p:tgtEl>
                                        <p:attrNameLst>
                                          <p:attrName>ppt_h</p:attrName>
                                        </p:attrNameLst>
                                      </p:cBhvr>
                                      <p:tavLst>
                                        <p:tav tm="0">
                                          <p:val>
                                            <p:strVal val="4/3*#ppt_h"/>
                                          </p:val>
                                        </p:tav>
                                        <p:tav tm="100000">
                                          <p:val>
                                            <p:strVal val="#ppt_h"/>
                                          </p:val>
                                        </p:tav>
                                      </p:tavLst>
                                    </p:anim>
                                  </p:childTnLst>
                                </p:cTn>
                              </p:par>
                            </p:childTnLst>
                          </p:cTn>
                        </p:par>
                        <p:par>
                          <p:cTn id="42" fill="hold">
                            <p:stCondLst>
                              <p:cond delay="4500"/>
                            </p:stCondLst>
                            <p:childTnLst>
                              <p:par>
                                <p:cTn id="43" presetID="23" presetClass="entr" presetSubtype="288" fill="hold" nodeType="afterEffect">
                                  <p:stCondLst>
                                    <p:cond delay="1000"/>
                                  </p:stCondLst>
                                  <p:childTnLst>
                                    <p:set>
                                      <p:cBhvr>
                                        <p:cTn id="44" dur="1" fill="hold">
                                          <p:stCondLst>
                                            <p:cond delay="0"/>
                                          </p:stCondLst>
                                        </p:cTn>
                                        <p:tgtEl>
                                          <p:spTgt spid="59400"/>
                                        </p:tgtEl>
                                        <p:attrNameLst>
                                          <p:attrName>style.visibility</p:attrName>
                                        </p:attrNameLst>
                                      </p:cBhvr>
                                      <p:to>
                                        <p:strVal val="visible"/>
                                      </p:to>
                                    </p:set>
                                    <p:anim calcmode="lin" valueType="num">
                                      <p:cBhvr>
                                        <p:cTn id="45" dur="2000" fill="hold"/>
                                        <p:tgtEl>
                                          <p:spTgt spid="59400"/>
                                        </p:tgtEl>
                                        <p:attrNameLst>
                                          <p:attrName>ppt_w</p:attrName>
                                        </p:attrNameLst>
                                      </p:cBhvr>
                                      <p:tavLst>
                                        <p:tav tm="0">
                                          <p:val>
                                            <p:strVal val="4/3*#ppt_w"/>
                                          </p:val>
                                        </p:tav>
                                        <p:tav tm="100000">
                                          <p:val>
                                            <p:strVal val="#ppt_w"/>
                                          </p:val>
                                        </p:tav>
                                      </p:tavLst>
                                    </p:anim>
                                    <p:anim calcmode="lin" valueType="num">
                                      <p:cBhvr>
                                        <p:cTn id="46" dur="2000" fill="hold"/>
                                        <p:tgtEl>
                                          <p:spTgt spid="59400"/>
                                        </p:tgtEl>
                                        <p:attrNameLst>
                                          <p:attrName>ppt_h</p:attrName>
                                        </p:attrNameLst>
                                      </p:cBhvr>
                                      <p:tavLst>
                                        <p:tav tm="0">
                                          <p:val>
                                            <p:strVal val="4/3*#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32" fill="hold" grpId="0" nodeType="clickEffect">
                                  <p:stCondLst>
                                    <p:cond delay="0"/>
                                  </p:stCondLst>
                                  <p:childTnLst>
                                    <p:set>
                                      <p:cBhvr>
                                        <p:cTn id="50" dur="1" fill="hold">
                                          <p:stCondLst>
                                            <p:cond delay="0"/>
                                          </p:stCondLst>
                                        </p:cTn>
                                        <p:tgtEl>
                                          <p:spTgt spid="59406"/>
                                        </p:tgtEl>
                                        <p:attrNameLst>
                                          <p:attrName>style.visibility</p:attrName>
                                        </p:attrNameLst>
                                      </p:cBhvr>
                                      <p:to>
                                        <p:strVal val="visible"/>
                                      </p:to>
                                    </p:set>
                                    <p:animEffect transition="in" filter="box(out)">
                                      <p:cBhvr>
                                        <p:cTn id="51" dur="2000"/>
                                        <p:tgtEl>
                                          <p:spTgt spid="59406"/>
                                        </p:tgtEl>
                                      </p:cBhvr>
                                    </p:animEffect>
                                  </p:childTnLst>
                                </p:cTn>
                              </p:par>
                              <p:par>
                                <p:cTn id="52" presetID="23" presetClass="entr" presetSubtype="288" fill="hold" nodeType="withEffect">
                                  <p:stCondLst>
                                    <p:cond delay="0"/>
                                  </p:stCondLst>
                                  <p:childTnLst>
                                    <p:set>
                                      <p:cBhvr>
                                        <p:cTn id="53" dur="1" fill="hold">
                                          <p:stCondLst>
                                            <p:cond delay="0"/>
                                          </p:stCondLst>
                                        </p:cTn>
                                        <p:tgtEl>
                                          <p:spTgt spid="59394"/>
                                        </p:tgtEl>
                                        <p:attrNameLst>
                                          <p:attrName>style.visibility</p:attrName>
                                        </p:attrNameLst>
                                      </p:cBhvr>
                                      <p:to>
                                        <p:strVal val="visible"/>
                                      </p:to>
                                    </p:set>
                                    <p:anim calcmode="lin" valueType="num">
                                      <p:cBhvr>
                                        <p:cTn id="54" dur="1500" fill="hold"/>
                                        <p:tgtEl>
                                          <p:spTgt spid="59394"/>
                                        </p:tgtEl>
                                        <p:attrNameLst>
                                          <p:attrName>ppt_w</p:attrName>
                                        </p:attrNameLst>
                                      </p:cBhvr>
                                      <p:tavLst>
                                        <p:tav tm="0">
                                          <p:val>
                                            <p:strVal val="4/3*#ppt_w"/>
                                          </p:val>
                                        </p:tav>
                                        <p:tav tm="100000">
                                          <p:val>
                                            <p:strVal val="#ppt_w"/>
                                          </p:val>
                                        </p:tav>
                                      </p:tavLst>
                                    </p:anim>
                                    <p:anim calcmode="lin" valueType="num">
                                      <p:cBhvr>
                                        <p:cTn id="55" dur="1500" fill="hold"/>
                                        <p:tgtEl>
                                          <p:spTgt spid="59394"/>
                                        </p:tgtEl>
                                        <p:attrNameLst>
                                          <p:attrName>ppt_h</p:attrName>
                                        </p:attrNameLst>
                                      </p:cBhvr>
                                      <p:tavLst>
                                        <p:tav tm="0">
                                          <p:val>
                                            <p:strVal val="4/3*#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4" presetClass="entr" presetSubtype="32" fill="hold" grpId="0" nodeType="clickEffect">
                                  <p:stCondLst>
                                    <p:cond delay="0"/>
                                  </p:stCondLst>
                                  <p:childTnLst>
                                    <p:set>
                                      <p:cBhvr>
                                        <p:cTn id="59" dur="1" fill="hold">
                                          <p:stCondLst>
                                            <p:cond delay="0"/>
                                          </p:stCondLst>
                                        </p:cTn>
                                        <p:tgtEl>
                                          <p:spTgt spid="59407"/>
                                        </p:tgtEl>
                                        <p:attrNameLst>
                                          <p:attrName>style.visibility</p:attrName>
                                        </p:attrNameLst>
                                      </p:cBhvr>
                                      <p:to>
                                        <p:strVal val="visible"/>
                                      </p:to>
                                    </p:set>
                                    <p:animEffect transition="in" filter="box(out)">
                                      <p:cBhvr>
                                        <p:cTn id="60" dur="2000"/>
                                        <p:tgtEl>
                                          <p:spTgt spid="59407"/>
                                        </p:tgtEl>
                                      </p:cBhvr>
                                    </p:animEffect>
                                  </p:childTnLst>
                                </p:cTn>
                              </p:par>
                              <p:par>
                                <p:cTn id="61" presetID="23" presetClass="entr" presetSubtype="288" fill="hold" nodeType="withEffect">
                                  <p:stCondLst>
                                    <p:cond delay="0"/>
                                  </p:stCondLst>
                                  <p:childTnLst>
                                    <p:set>
                                      <p:cBhvr>
                                        <p:cTn id="62" dur="1" fill="hold">
                                          <p:stCondLst>
                                            <p:cond delay="0"/>
                                          </p:stCondLst>
                                        </p:cTn>
                                        <p:tgtEl>
                                          <p:spTgt spid="59402"/>
                                        </p:tgtEl>
                                        <p:attrNameLst>
                                          <p:attrName>style.visibility</p:attrName>
                                        </p:attrNameLst>
                                      </p:cBhvr>
                                      <p:to>
                                        <p:strVal val="visible"/>
                                      </p:to>
                                    </p:set>
                                    <p:anim calcmode="lin" valueType="num">
                                      <p:cBhvr>
                                        <p:cTn id="63" dur="1500" fill="hold"/>
                                        <p:tgtEl>
                                          <p:spTgt spid="59402"/>
                                        </p:tgtEl>
                                        <p:attrNameLst>
                                          <p:attrName>ppt_w</p:attrName>
                                        </p:attrNameLst>
                                      </p:cBhvr>
                                      <p:tavLst>
                                        <p:tav tm="0">
                                          <p:val>
                                            <p:strVal val="4/3*#ppt_w"/>
                                          </p:val>
                                        </p:tav>
                                        <p:tav tm="100000">
                                          <p:val>
                                            <p:strVal val="#ppt_w"/>
                                          </p:val>
                                        </p:tav>
                                      </p:tavLst>
                                    </p:anim>
                                    <p:anim calcmode="lin" valueType="num">
                                      <p:cBhvr>
                                        <p:cTn id="64" dur="1500" fill="hold"/>
                                        <p:tgtEl>
                                          <p:spTgt spid="59402"/>
                                        </p:tgtEl>
                                        <p:attrNameLst>
                                          <p:attrName>ppt_h</p:attrName>
                                        </p:attrNameLst>
                                      </p:cBhvr>
                                      <p:tavLst>
                                        <p:tav tm="0">
                                          <p:val>
                                            <p:strVal val="4/3*#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4" presetClass="entr" presetSubtype="32" fill="hold" grpId="0" nodeType="clickEffect">
                                  <p:stCondLst>
                                    <p:cond delay="0"/>
                                  </p:stCondLst>
                                  <p:childTnLst>
                                    <p:set>
                                      <p:cBhvr>
                                        <p:cTn id="68" dur="1" fill="hold">
                                          <p:stCondLst>
                                            <p:cond delay="0"/>
                                          </p:stCondLst>
                                        </p:cTn>
                                        <p:tgtEl>
                                          <p:spTgt spid="59408"/>
                                        </p:tgtEl>
                                        <p:attrNameLst>
                                          <p:attrName>style.visibility</p:attrName>
                                        </p:attrNameLst>
                                      </p:cBhvr>
                                      <p:to>
                                        <p:strVal val="visible"/>
                                      </p:to>
                                    </p:set>
                                    <p:animEffect transition="in" filter="box(out)">
                                      <p:cBhvr>
                                        <p:cTn id="69" dur="2000"/>
                                        <p:tgtEl>
                                          <p:spTgt spid="59408"/>
                                        </p:tgtEl>
                                      </p:cBhvr>
                                    </p:animEffect>
                                  </p:childTnLst>
                                </p:cTn>
                              </p:par>
                              <p:par>
                                <p:cTn id="70" presetID="23" presetClass="entr" presetSubtype="288" fill="hold" nodeType="withEffect">
                                  <p:stCondLst>
                                    <p:cond delay="0"/>
                                  </p:stCondLst>
                                  <p:childTnLst>
                                    <p:set>
                                      <p:cBhvr>
                                        <p:cTn id="71" dur="1" fill="hold">
                                          <p:stCondLst>
                                            <p:cond delay="0"/>
                                          </p:stCondLst>
                                        </p:cTn>
                                        <p:tgtEl>
                                          <p:spTgt spid="59403"/>
                                        </p:tgtEl>
                                        <p:attrNameLst>
                                          <p:attrName>style.visibility</p:attrName>
                                        </p:attrNameLst>
                                      </p:cBhvr>
                                      <p:to>
                                        <p:strVal val="visible"/>
                                      </p:to>
                                    </p:set>
                                    <p:anim calcmode="lin" valueType="num">
                                      <p:cBhvr>
                                        <p:cTn id="72" dur="1500" fill="hold"/>
                                        <p:tgtEl>
                                          <p:spTgt spid="59403"/>
                                        </p:tgtEl>
                                        <p:attrNameLst>
                                          <p:attrName>ppt_w</p:attrName>
                                        </p:attrNameLst>
                                      </p:cBhvr>
                                      <p:tavLst>
                                        <p:tav tm="0">
                                          <p:val>
                                            <p:strVal val="4/3*#ppt_w"/>
                                          </p:val>
                                        </p:tav>
                                        <p:tav tm="100000">
                                          <p:val>
                                            <p:strVal val="#ppt_w"/>
                                          </p:val>
                                        </p:tav>
                                      </p:tavLst>
                                    </p:anim>
                                    <p:anim calcmode="lin" valueType="num">
                                      <p:cBhvr>
                                        <p:cTn id="73" dur="1500" fill="hold"/>
                                        <p:tgtEl>
                                          <p:spTgt spid="5940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9396" grpId="0" build="p" bldLvl="5"/>
      <p:bldP spid="59404" grpId="0" autoUpdateAnimBg="0"/>
      <p:bldP spid="59405" grpId="0" autoUpdateAnimBg="0"/>
      <p:bldP spid="59406" grpId="0" autoUpdateAnimBg="0"/>
      <p:bldP spid="59407" grpId="0" autoUpdateAnimBg="0"/>
      <p:bldP spid="59408" grpId="0" autoUpdateAnimBg="0"/>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chor="t">
            <a:normAutofit/>
          </a:bodyPr>
          <a:lstStyle/>
          <a:p>
            <a:pPr eaLnBrk="1" hangingPunct="1"/>
            <a:r>
              <a:rPr lang="fr-FR" dirty="0"/>
              <a:t>Les dispositifs</a:t>
            </a:r>
            <a:endParaRPr lang="fr-FR" sz="3200" dirty="0">
              <a:solidFill>
                <a:srgbClr val="000099"/>
              </a:solidFill>
            </a:endParaRPr>
          </a:p>
        </p:txBody>
      </p:sp>
      <p:sp>
        <p:nvSpPr>
          <p:cNvPr id="61443" name="Rectangle 3"/>
          <p:cNvSpPr>
            <a:spLocks noGrp="1" noChangeArrowheads="1"/>
          </p:cNvSpPr>
          <p:nvPr>
            <p:ph idx="1"/>
          </p:nvPr>
        </p:nvSpPr>
        <p:spPr>
          <a:xfrm>
            <a:off x="1143794" y="872716"/>
            <a:ext cx="8077200" cy="5220581"/>
          </a:xfrm>
        </p:spPr>
        <p:txBody>
          <a:bodyPr>
            <a:normAutofit/>
          </a:bodyPr>
          <a:lstStyle/>
          <a:p>
            <a:pPr eaLnBrk="1" hangingPunct="1"/>
            <a:r>
              <a:rPr lang="fr-FR" sz="2000" dirty="0">
                <a:latin typeface="Calibri" panose="020F0502020204030204" pitchFamily="34" charset="0"/>
                <a:cs typeface="Calibri" panose="020F0502020204030204" pitchFamily="34" charset="0"/>
              </a:rPr>
              <a:t>Les dispositifs réglementés sont visibles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des </a:t>
            </a:r>
            <a:r>
              <a:rPr lang="fr-FR" sz="2000" i="1" dirty="0">
                <a:latin typeface="Calibri" panose="020F0502020204030204" pitchFamily="34" charset="0"/>
                <a:cs typeface="Calibri" panose="020F0502020204030204" pitchFamily="34" charset="0"/>
              </a:rPr>
              <a:t>« voies ouvertes à la circulation publique »</a:t>
            </a:r>
          </a:p>
        </p:txBody>
      </p:sp>
      <p:pic>
        <p:nvPicPr>
          <p:cNvPr id="61444" name="Picture 4" descr="enseigne citadiu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0602" y="2106886"/>
            <a:ext cx="2339975" cy="1757363"/>
          </a:xfrm>
          <a:prstGeom prst="rect">
            <a:avLst/>
          </a:prstGeom>
          <a:noFill/>
          <a:ln w="25400">
            <a:solidFill>
              <a:srgbClr val="000080"/>
            </a:solidFill>
            <a:miter lim="800000"/>
            <a:headEnd/>
            <a:tailEnd/>
          </a:ln>
        </p:spPr>
      </p:pic>
      <p:pic>
        <p:nvPicPr>
          <p:cNvPr id="61445" name="Picture 5" descr="DSCN111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93939" y="4443686"/>
            <a:ext cx="2339975" cy="1755775"/>
          </a:xfrm>
          <a:prstGeom prst="rect">
            <a:avLst/>
          </a:prstGeom>
          <a:noFill/>
          <a:ln w="25400">
            <a:solidFill>
              <a:srgbClr val="000080"/>
            </a:solidFill>
            <a:miter lim="800000"/>
            <a:headEnd/>
            <a:tailEnd/>
          </a:ln>
        </p:spPr>
      </p:pic>
      <p:pic>
        <p:nvPicPr>
          <p:cNvPr id="61446" name="Picture 6" descr="pub parki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16838" y="2108474"/>
            <a:ext cx="2339975" cy="1755775"/>
          </a:xfrm>
          <a:prstGeom prst="rect">
            <a:avLst/>
          </a:prstGeom>
          <a:noFill/>
          <a:ln w="25400">
            <a:solidFill>
              <a:srgbClr val="000080"/>
            </a:solidFill>
            <a:miter lim="800000"/>
            <a:headEnd/>
            <a:tailEnd/>
          </a:ln>
        </p:spPr>
      </p:pic>
      <p:pic>
        <p:nvPicPr>
          <p:cNvPr id="61447" name="Picture 7" descr="D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16838" y="4024586"/>
            <a:ext cx="2339975" cy="1292225"/>
          </a:xfrm>
          <a:prstGeom prst="rect">
            <a:avLst/>
          </a:prstGeom>
          <a:noFill/>
          <a:ln w="25400">
            <a:solidFill>
              <a:srgbClr val="000080"/>
            </a:solidFill>
            <a:miter lim="800000"/>
            <a:headEnd/>
            <a:tailEnd/>
          </a:ln>
        </p:spPr>
      </p:pic>
      <p:pic>
        <p:nvPicPr>
          <p:cNvPr id="61448" name="Picture 8" descr="défin pub orang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24294" y="2060849"/>
            <a:ext cx="2339975" cy="1755775"/>
          </a:xfrm>
          <a:prstGeom prst="rect">
            <a:avLst/>
          </a:prstGeom>
          <a:noFill/>
          <a:ln w="25400">
            <a:solidFill>
              <a:srgbClr val="000080"/>
            </a:solidFill>
            <a:miter lim="800000"/>
            <a:headEnd/>
            <a:tailEnd/>
          </a:ln>
        </p:spPr>
      </p:pic>
      <p:pic>
        <p:nvPicPr>
          <p:cNvPr id="61449" name="Picture 9" descr="F1000006"/>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224294" y="2802210"/>
            <a:ext cx="2339975" cy="1765300"/>
          </a:xfrm>
          <a:prstGeom prst="rect">
            <a:avLst/>
          </a:prstGeom>
          <a:noFill/>
          <a:ln w="25400">
            <a:solidFill>
              <a:srgbClr val="000080"/>
            </a:solidFill>
            <a:miter lim="800000"/>
            <a:headEnd/>
            <a:tailEnd/>
          </a:ln>
        </p:spPr>
      </p:pic>
      <p:grpSp>
        <p:nvGrpSpPr>
          <p:cNvPr id="2" name="Group 11"/>
          <p:cNvGrpSpPr>
            <a:grpSpLocks/>
          </p:cNvGrpSpPr>
          <p:nvPr/>
        </p:nvGrpSpPr>
        <p:grpSpPr bwMode="auto">
          <a:xfrm>
            <a:off x="6900962" y="2091010"/>
            <a:ext cx="2373312" cy="3238500"/>
            <a:chOff x="4014" y="346"/>
            <a:chExt cx="1361" cy="2494"/>
          </a:xfrm>
        </p:grpSpPr>
        <p:sp>
          <p:nvSpPr>
            <p:cNvPr id="19474" name="Line 12"/>
            <p:cNvSpPr>
              <a:spLocks noChangeShapeType="1"/>
            </p:cNvSpPr>
            <p:nvPr/>
          </p:nvSpPr>
          <p:spPr bwMode="auto">
            <a:xfrm flipV="1">
              <a:off x="4014" y="346"/>
              <a:ext cx="1360" cy="2494"/>
            </a:xfrm>
            <a:prstGeom prst="line">
              <a:avLst/>
            </a:prstGeom>
            <a:noFill/>
            <a:ln w="95250">
              <a:solidFill>
                <a:srgbClr val="FF0000"/>
              </a:solidFill>
              <a:prstDash val="sysDash"/>
              <a:round/>
              <a:headEnd/>
              <a:tailEnd/>
            </a:ln>
          </p:spPr>
          <p:txBody>
            <a:bodyPr/>
            <a:lstStyle/>
            <a:p>
              <a:endParaRPr lang="fr-FR" dirty="0"/>
            </a:p>
          </p:txBody>
        </p:sp>
        <p:sp>
          <p:nvSpPr>
            <p:cNvPr id="19475" name="Line 13"/>
            <p:cNvSpPr>
              <a:spLocks noChangeShapeType="1"/>
            </p:cNvSpPr>
            <p:nvPr/>
          </p:nvSpPr>
          <p:spPr bwMode="auto">
            <a:xfrm flipH="1" flipV="1">
              <a:off x="4015" y="346"/>
              <a:ext cx="1360" cy="2494"/>
            </a:xfrm>
            <a:prstGeom prst="line">
              <a:avLst/>
            </a:prstGeom>
            <a:noFill/>
            <a:ln w="95250">
              <a:solidFill>
                <a:srgbClr val="FF0000"/>
              </a:solidFill>
              <a:prstDash val="sysDash"/>
              <a:round/>
              <a:headEnd/>
              <a:tailEnd/>
            </a:ln>
          </p:spPr>
          <p:txBody>
            <a:bodyPr/>
            <a:lstStyle/>
            <a:p>
              <a:endParaRPr lang="fr-FR" dirty="0"/>
            </a:p>
          </p:txBody>
        </p:sp>
      </p:grpSp>
      <p:sp>
        <p:nvSpPr>
          <p:cNvPr id="61454" name="Rectangle 14"/>
          <p:cNvSpPr>
            <a:spLocks noChangeArrowheads="1"/>
          </p:cNvSpPr>
          <p:nvPr/>
        </p:nvSpPr>
        <p:spPr bwMode="auto">
          <a:xfrm>
            <a:off x="7024787" y="5313635"/>
            <a:ext cx="2139950" cy="893834"/>
          </a:xfrm>
          <a:prstGeom prst="rect">
            <a:avLst/>
          </a:prstGeom>
          <a:noFill/>
          <a:ln w="9525">
            <a:noFill/>
            <a:miter lim="800000"/>
            <a:headEnd/>
            <a:tailEnd/>
          </a:ln>
        </p:spPr>
        <p:txBody>
          <a:bodyPr>
            <a:spAutoFit/>
          </a:bodyPr>
          <a:lstStyle/>
          <a:p>
            <a:pPr algn="r" eaLnBrk="0" hangingPunct="0"/>
            <a:r>
              <a:rPr kumimoji="1" lang="fr-FR" sz="1400" b="1" dirty="0">
                <a:solidFill>
                  <a:srgbClr val="000066"/>
                </a:solidFill>
                <a:latin typeface="Century Gothic" pitchFamily="34" charset="0"/>
              </a:rPr>
              <a:t>Parcs souterrains de stationnement, gares souterraines… ne sont </a:t>
            </a:r>
            <a:r>
              <a:rPr kumimoji="1" lang="fr-FR" sz="1400" b="1" dirty="0">
                <a:solidFill>
                  <a:srgbClr val="FF0000"/>
                </a:solidFill>
                <a:latin typeface="Century Gothic" pitchFamily="34" charset="0"/>
              </a:rPr>
              <a:t>pas concernés</a:t>
            </a:r>
          </a:p>
        </p:txBody>
      </p:sp>
      <p:pic>
        <p:nvPicPr>
          <p:cNvPr id="61455" name="Picture 15" descr="DSCN0637"/>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224294" y="3608660"/>
            <a:ext cx="2339975" cy="1754188"/>
          </a:xfrm>
          <a:prstGeom prst="rect">
            <a:avLst/>
          </a:prstGeom>
          <a:noFill/>
          <a:ln w="25400">
            <a:solidFill>
              <a:srgbClr val="000080"/>
            </a:solidFill>
            <a:miter lim="800000"/>
            <a:headEnd/>
            <a:tailEnd/>
          </a:ln>
        </p:spPr>
      </p:pic>
      <p:pic>
        <p:nvPicPr>
          <p:cNvPr id="61456" name="Picture 16" descr="pistes de ski"/>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224294" y="4403999"/>
            <a:ext cx="2339975" cy="1754187"/>
          </a:xfrm>
          <a:prstGeom prst="rect">
            <a:avLst/>
          </a:prstGeom>
          <a:noFill/>
          <a:ln w="25400">
            <a:solidFill>
              <a:srgbClr val="000080"/>
            </a:solidFill>
            <a:miter lim="800000"/>
            <a:headEnd/>
            <a:tailEnd/>
          </a:ln>
        </p:spPr>
      </p:pic>
      <p:grpSp>
        <p:nvGrpSpPr>
          <p:cNvPr id="3" name="Group 11"/>
          <p:cNvGrpSpPr>
            <a:grpSpLocks/>
          </p:cNvGrpSpPr>
          <p:nvPr/>
        </p:nvGrpSpPr>
        <p:grpSpPr bwMode="auto">
          <a:xfrm>
            <a:off x="4065364" y="2068785"/>
            <a:ext cx="2373313" cy="4152900"/>
            <a:chOff x="4014" y="346"/>
            <a:chExt cx="1361" cy="2494"/>
          </a:xfrm>
        </p:grpSpPr>
        <p:sp>
          <p:nvSpPr>
            <p:cNvPr id="19472" name="Line 12"/>
            <p:cNvSpPr>
              <a:spLocks noChangeShapeType="1"/>
            </p:cNvSpPr>
            <p:nvPr/>
          </p:nvSpPr>
          <p:spPr bwMode="auto">
            <a:xfrm flipV="1">
              <a:off x="4014" y="346"/>
              <a:ext cx="1360" cy="2494"/>
            </a:xfrm>
            <a:prstGeom prst="line">
              <a:avLst/>
            </a:prstGeom>
            <a:noFill/>
            <a:ln w="95250">
              <a:solidFill>
                <a:srgbClr val="FF0000"/>
              </a:solidFill>
              <a:prstDash val="sysDash"/>
              <a:round/>
              <a:headEnd/>
              <a:tailEnd/>
            </a:ln>
          </p:spPr>
          <p:txBody>
            <a:bodyPr/>
            <a:lstStyle/>
            <a:p>
              <a:endParaRPr lang="fr-FR" dirty="0"/>
            </a:p>
          </p:txBody>
        </p:sp>
        <p:sp>
          <p:nvSpPr>
            <p:cNvPr id="19473" name="Line 13"/>
            <p:cNvSpPr>
              <a:spLocks noChangeShapeType="1"/>
            </p:cNvSpPr>
            <p:nvPr/>
          </p:nvSpPr>
          <p:spPr bwMode="auto">
            <a:xfrm flipH="1" flipV="1">
              <a:off x="4015" y="346"/>
              <a:ext cx="1360" cy="2494"/>
            </a:xfrm>
            <a:prstGeom prst="line">
              <a:avLst/>
            </a:prstGeom>
            <a:noFill/>
            <a:ln w="95250">
              <a:solidFill>
                <a:srgbClr val="FF0000"/>
              </a:solidFill>
              <a:prstDash val="sysDash"/>
              <a:round/>
              <a:headEnd/>
              <a:tailEnd/>
            </a:ln>
          </p:spPr>
          <p:txBody>
            <a:bodyPr/>
            <a:lstStyle/>
            <a:p>
              <a:endParaRPr lang="fr-FR" dirty="0"/>
            </a:p>
          </p:txBody>
        </p:sp>
      </p:grpSp>
      <p:sp>
        <p:nvSpPr>
          <p:cNvPr id="61450" name="Rectangle 10"/>
          <p:cNvSpPr>
            <a:spLocks noChangeArrowheads="1"/>
          </p:cNvSpPr>
          <p:nvPr/>
        </p:nvSpPr>
        <p:spPr bwMode="auto">
          <a:xfrm>
            <a:off x="3758977" y="3903935"/>
            <a:ext cx="2936875" cy="435760"/>
          </a:xfrm>
          <a:prstGeom prst="rect">
            <a:avLst/>
          </a:prstGeom>
          <a:noFill/>
          <a:ln w="9525">
            <a:noFill/>
            <a:miter lim="800000"/>
            <a:headEnd/>
            <a:tailEnd/>
          </a:ln>
        </p:spPr>
        <p:txBody>
          <a:bodyPr>
            <a:spAutoFit/>
          </a:bodyPr>
          <a:lstStyle/>
          <a:p>
            <a:pPr algn="ctr" eaLnBrk="0" hangingPunct="0"/>
            <a:r>
              <a:rPr kumimoji="1" lang="fr-FR" sz="1200" b="1" dirty="0">
                <a:solidFill>
                  <a:srgbClr val="0000CC"/>
                </a:solidFill>
                <a:latin typeface="Century Gothic" pitchFamily="34" charset="0"/>
              </a:rPr>
              <a:t>… </a:t>
            </a:r>
            <a:r>
              <a:rPr kumimoji="1" lang="fr-FR" sz="1200" b="1" dirty="0">
                <a:solidFill>
                  <a:srgbClr val="FF0000"/>
                </a:solidFill>
                <a:latin typeface="Century Gothic" pitchFamily="34" charset="0"/>
              </a:rPr>
              <a:t>SAUF</a:t>
            </a:r>
            <a:r>
              <a:rPr kumimoji="1" lang="fr-FR" sz="1200" b="1" dirty="0">
                <a:solidFill>
                  <a:srgbClr val="0000CC"/>
                </a:solidFill>
                <a:latin typeface="Century Gothic" pitchFamily="34" charset="0"/>
              </a:rPr>
              <a:t> à l’intérieur d’un local, </a:t>
            </a:r>
            <a:br>
              <a:rPr kumimoji="1" lang="fr-FR" sz="1200" b="1" dirty="0">
                <a:solidFill>
                  <a:srgbClr val="0000CC"/>
                </a:solidFill>
                <a:latin typeface="Century Gothic" pitchFamily="34" charset="0"/>
              </a:rPr>
            </a:br>
            <a:r>
              <a:rPr kumimoji="1" lang="fr-FR" sz="1200" b="1" dirty="0">
                <a:solidFill>
                  <a:srgbClr val="0000CC"/>
                </a:solidFill>
                <a:latin typeface="Century Gothic" pitchFamily="34" charset="0"/>
              </a:rPr>
              <a:t>MÊME s’ils sont visibles de l’extérieur</a:t>
            </a:r>
          </a:p>
        </p:txBody>
      </p:sp>
      <p:sp>
        <p:nvSpPr>
          <p:cNvPr id="22" name="ZoneTexte 21">
            <a:hlinkClick r:id="" action="ppaction://noaction"/>
            <a:extLst>
              <a:ext uri="{FF2B5EF4-FFF2-40B4-BE49-F238E27FC236}">
                <a16:creationId xmlns:a16="http://schemas.microsoft.com/office/drawing/2014/main" id="{DC6A9EF1-C68B-4B04-B31A-176D422BFC7C}"/>
              </a:ext>
            </a:extLst>
          </p:cNvPr>
          <p:cNvSpPr txBox="1"/>
          <p:nvPr/>
        </p:nvSpPr>
        <p:spPr>
          <a:xfrm>
            <a:off x="7618282" y="764704"/>
            <a:ext cx="1728000" cy="493084"/>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L. 581-2</a:t>
            </a:r>
          </a:p>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R. 581-1</a:t>
            </a:r>
          </a:p>
        </p:txBody>
      </p:sp>
    </p:spTree>
    <p:extLst>
      <p:ext uri="{BB962C8B-B14F-4D97-AF65-F5344CB8AC3E}">
        <p14:creationId xmlns:p14="http://schemas.microsoft.com/office/powerpoint/2010/main" val="4085720047"/>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fade">
                                      <p:cBhvr>
                                        <p:cTn id="7" dur="1000"/>
                                        <p:tgtEl>
                                          <p:spTgt spid="6144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1443">
                                            <p:txEl>
                                              <p:pRg st="0" end="0"/>
                                            </p:txEl>
                                          </p:spTgt>
                                        </p:tgtEl>
                                        <p:attrNameLst>
                                          <p:attrName>style.visibility</p:attrName>
                                        </p:attrNameLst>
                                      </p:cBhvr>
                                      <p:to>
                                        <p:strVal val="visible"/>
                                      </p:to>
                                    </p:set>
                                    <p:animEffect transition="in" filter="fade">
                                      <p:cBhvr>
                                        <p:cTn id="14" dur="2000"/>
                                        <p:tgtEl>
                                          <p:spTgt spid="61443">
                                            <p:txEl>
                                              <p:pRg st="0" end="0"/>
                                            </p:txEl>
                                          </p:spTgt>
                                        </p:tgtEl>
                                      </p:cBhvr>
                                    </p:animEffect>
                                  </p:childTnLst>
                                </p:cTn>
                              </p:par>
                            </p:childTnLst>
                          </p:cTn>
                        </p:par>
                        <p:par>
                          <p:cTn id="15" fill="hold">
                            <p:stCondLst>
                              <p:cond delay="3000"/>
                            </p:stCondLst>
                            <p:childTnLst>
                              <p:par>
                                <p:cTn id="16" presetID="23" presetClass="entr" presetSubtype="288" fill="hold" nodeType="afterEffect">
                                  <p:stCondLst>
                                    <p:cond delay="1000"/>
                                  </p:stCondLst>
                                  <p:childTnLst>
                                    <p:set>
                                      <p:cBhvr>
                                        <p:cTn id="17" dur="1" fill="hold">
                                          <p:stCondLst>
                                            <p:cond delay="0"/>
                                          </p:stCondLst>
                                        </p:cTn>
                                        <p:tgtEl>
                                          <p:spTgt spid="61448"/>
                                        </p:tgtEl>
                                        <p:attrNameLst>
                                          <p:attrName>style.visibility</p:attrName>
                                        </p:attrNameLst>
                                      </p:cBhvr>
                                      <p:to>
                                        <p:strVal val="visible"/>
                                      </p:to>
                                    </p:set>
                                    <p:anim calcmode="lin" valueType="num">
                                      <p:cBhvr>
                                        <p:cTn id="18" dur="2000" fill="hold"/>
                                        <p:tgtEl>
                                          <p:spTgt spid="61448"/>
                                        </p:tgtEl>
                                        <p:attrNameLst>
                                          <p:attrName>ppt_w</p:attrName>
                                        </p:attrNameLst>
                                      </p:cBhvr>
                                      <p:tavLst>
                                        <p:tav tm="0">
                                          <p:val>
                                            <p:strVal val="4/3*#ppt_w"/>
                                          </p:val>
                                        </p:tav>
                                        <p:tav tm="100000">
                                          <p:val>
                                            <p:strVal val="#ppt_w"/>
                                          </p:val>
                                        </p:tav>
                                      </p:tavLst>
                                    </p:anim>
                                    <p:anim calcmode="lin" valueType="num">
                                      <p:cBhvr>
                                        <p:cTn id="19" dur="2000" fill="hold"/>
                                        <p:tgtEl>
                                          <p:spTgt spid="61448"/>
                                        </p:tgtEl>
                                        <p:attrNameLst>
                                          <p:attrName>ppt_h</p:attrName>
                                        </p:attrNameLst>
                                      </p:cBhvr>
                                      <p:tavLst>
                                        <p:tav tm="0">
                                          <p:val>
                                            <p:strVal val="4/3*#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288" fill="hold" nodeType="clickEffect">
                                  <p:stCondLst>
                                    <p:cond delay="0"/>
                                  </p:stCondLst>
                                  <p:childTnLst>
                                    <p:set>
                                      <p:cBhvr>
                                        <p:cTn id="23" dur="1" fill="hold">
                                          <p:stCondLst>
                                            <p:cond delay="0"/>
                                          </p:stCondLst>
                                        </p:cTn>
                                        <p:tgtEl>
                                          <p:spTgt spid="61449"/>
                                        </p:tgtEl>
                                        <p:attrNameLst>
                                          <p:attrName>style.visibility</p:attrName>
                                        </p:attrNameLst>
                                      </p:cBhvr>
                                      <p:to>
                                        <p:strVal val="visible"/>
                                      </p:to>
                                    </p:set>
                                    <p:anim calcmode="lin" valueType="num">
                                      <p:cBhvr>
                                        <p:cTn id="24" dur="2000" fill="hold"/>
                                        <p:tgtEl>
                                          <p:spTgt spid="61449"/>
                                        </p:tgtEl>
                                        <p:attrNameLst>
                                          <p:attrName>ppt_w</p:attrName>
                                        </p:attrNameLst>
                                      </p:cBhvr>
                                      <p:tavLst>
                                        <p:tav tm="0">
                                          <p:val>
                                            <p:strVal val="4/3*#ppt_w"/>
                                          </p:val>
                                        </p:tav>
                                        <p:tav tm="100000">
                                          <p:val>
                                            <p:strVal val="#ppt_w"/>
                                          </p:val>
                                        </p:tav>
                                      </p:tavLst>
                                    </p:anim>
                                    <p:anim calcmode="lin" valueType="num">
                                      <p:cBhvr>
                                        <p:cTn id="25" dur="2000" fill="hold"/>
                                        <p:tgtEl>
                                          <p:spTgt spid="61449"/>
                                        </p:tgtEl>
                                        <p:attrNameLst>
                                          <p:attrName>ppt_h</p:attrName>
                                        </p:attrNameLst>
                                      </p:cBhvr>
                                      <p:tavLst>
                                        <p:tav tm="0">
                                          <p:val>
                                            <p:strVal val="4/3*#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288" fill="hold" nodeType="clickEffect">
                                  <p:stCondLst>
                                    <p:cond delay="0"/>
                                  </p:stCondLst>
                                  <p:childTnLst>
                                    <p:set>
                                      <p:cBhvr>
                                        <p:cTn id="29" dur="1" fill="hold">
                                          <p:stCondLst>
                                            <p:cond delay="0"/>
                                          </p:stCondLst>
                                        </p:cTn>
                                        <p:tgtEl>
                                          <p:spTgt spid="61455"/>
                                        </p:tgtEl>
                                        <p:attrNameLst>
                                          <p:attrName>style.visibility</p:attrName>
                                        </p:attrNameLst>
                                      </p:cBhvr>
                                      <p:to>
                                        <p:strVal val="visible"/>
                                      </p:to>
                                    </p:set>
                                    <p:anim calcmode="lin" valueType="num">
                                      <p:cBhvr>
                                        <p:cTn id="30" dur="2000" fill="hold"/>
                                        <p:tgtEl>
                                          <p:spTgt spid="61455"/>
                                        </p:tgtEl>
                                        <p:attrNameLst>
                                          <p:attrName>ppt_w</p:attrName>
                                        </p:attrNameLst>
                                      </p:cBhvr>
                                      <p:tavLst>
                                        <p:tav tm="0">
                                          <p:val>
                                            <p:strVal val="4/3*#ppt_w"/>
                                          </p:val>
                                        </p:tav>
                                        <p:tav tm="100000">
                                          <p:val>
                                            <p:strVal val="#ppt_w"/>
                                          </p:val>
                                        </p:tav>
                                      </p:tavLst>
                                    </p:anim>
                                    <p:anim calcmode="lin" valueType="num">
                                      <p:cBhvr>
                                        <p:cTn id="31" dur="2000" fill="hold"/>
                                        <p:tgtEl>
                                          <p:spTgt spid="61455"/>
                                        </p:tgtEl>
                                        <p:attrNameLst>
                                          <p:attrName>ppt_h</p:attrName>
                                        </p:attrNameLst>
                                      </p:cBhvr>
                                      <p:tavLst>
                                        <p:tav tm="0">
                                          <p:val>
                                            <p:strVal val="4/3*#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288" fill="hold" nodeType="clickEffect">
                                  <p:stCondLst>
                                    <p:cond delay="0"/>
                                  </p:stCondLst>
                                  <p:childTnLst>
                                    <p:set>
                                      <p:cBhvr>
                                        <p:cTn id="35" dur="1" fill="hold">
                                          <p:stCondLst>
                                            <p:cond delay="0"/>
                                          </p:stCondLst>
                                        </p:cTn>
                                        <p:tgtEl>
                                          <p:spTgt spid="61456"/>
                                        </p:tgtEl>
                                        <p:attrNameLst>
                                          <p:attrName>style.visibility</p:attrName>
                                        </p:attrNameLst>
                                      </p:cBhvr>
                                      <p:to>
                                        <p:strVal val="visible"/>
                                      </p:to>
                                    </p:set>
                                    <p:anim calcmode="lin" valueType="num">
                                      <p:cBhvr>
                                        <p:cTn id="36" dur="2000" fill="hold"/>
                                        <p:tgtEl>
                                          <p:spTgt spid="61456"/>
                                        </p:tgtEl>
                                        <p:attrNameLst>
                                          <p:attrName>ppt_w</p:attrName>
                                        </p:attrNameLst>
                                      </p:cBhvr>
                                      <p:tavLst>
                                        <p:tav tm="0">
                                          <p:val>
                                            <p:strVal val="4/3*#ppt_w"/>
                                          </p:val>
                                        </p:tav>
                                        <p:tav tm="100000">
                                          <p:val>
                                            <p:strVal val="#ppt_w"/>
                                          </p:val>
                                        </p:tav>
                                      </p:tavLst>
                                    </p:anim>
                                    <p:anim calcmode="lin" valueType="num">
                                      <p:cBhvr>
                                        <p:cTn id="37" dur="2000" fill="hold"/>
                                        <p:tgtEl>
                                          <p:spTgt spid="61456"/>
                                        </p:tgtEl>
                                        <p:attrNameLst>
                                          <p:attrName>ppt_h</p:attrName>
                                        </p:attrNameLst>
                                      </p:cBhvr>
                                      <p:tavLst>
                                        <p:tav tm="0">
                                          <p:val>
                                            <p:strVal val="4/3*#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1450"/>
                                        </p:tgtEl>
                                        <p:attrNameLst>
                                          <p:attrName>style.visibility</p:attrName>
                                        </p:attrNameLst>
                                      </p:cBhvr>
                                      <p:to>
                                        <p:strVal val="visible"/>
                                      </p:to>
                                    </p:set>
                                    <p:animEffect transition="in" filter="fade">
                                      <p:cBhvr>
                                        <p:cTn id="42" dur="2000"/>
                                        <p:tgtEl>
                                          <p:spTgt spid="61450"/>
                                        </p:tgtEl>
                                      </p:cBhvr>
                                    </p:animEffect>
                                  </p:childTnLst>
                                </p:cTn>
                              </p:par>
                            </p:childTnLst>
                          </p:cTn>
                        </p:par>
                        <p:par>
                          <p:cTn id="43" fill="hold">
                            <p:stCondLst>
                              <p:cond delay="2000"/>
                            </p:stCondLst>
                            <p:childTnLst>
                              <p:par>
                                <p:cTn id="44" presetID="23" presetClass="entr" presetSubtype="288" fill="hold" nodeType="afterEffect">
                                  <p:stCondLst>
                                    <p:cond delay="0"/>
                                  </p:stCondLst>
                                  <p:childTnLst>
                                    <p:set>
                                      <p:cBhvr>
                                        <p:cTn id="45" dur="1" fill="hold">
                                          <p:stCondLst>
                                            <p:cond delay="0"/>
                                          </p:stCondLst>
                                        </p:cTn>
                                        <p:tgtEl>
                                          <p:spTgt spid="61444"/>
                                        </p:tgtEl>
                                        <p:attrNameLst>
                                          <p:attrName>style.visibility</p:attrName>
                                        </p:attrNameLst>
                                      </p:cBhvr>
                                      <p:to>
                                        <p:strVal val="visible"/>
                                      </p:to>
                                    </p:set>
                                    <p:anim calcmode="lin" valueType="num">
                                      <p:cBhvr>
                                        <p:cTn id="46" dur="2000" fill="hold"/>
                                        <p:tgtEl>
                                          <p:spTgt spid="61444"/>
                                        </p:tgtEl>
                                        <p:attrNameLst>
                                          <p:attrName>ppt_w</p:attrName>
                                        </p:attrNameLst>
                                      </p:cBhvr>
                                      <p:tavLst>
                                        <p:tav tm="0">
                                          <p:val>
                                            <p:strVal val="4/3*#ppt_w"/>
                                          </p:val>
                                        </p:tav>
                                        <p:tav tm="100000">
                                          <p:val>
                                            <p:strVal val="#ppt_w"/>
                                          </p:val>
                                        </p:tav>
                                      </p:tavLst>
                                    </p:anim>
                                    <p:anim calcmode="lin" valueType="num">
                                      <p:cBhvr>
                                        <p:cTn id="47" dur="2000" fill="hold"/>
                                        <p:tgtEl>
                                          <p:spTgt spid="61444"/>
                                        </p:tgtEl>
                                        <p:attrNameLst>
                                          <p:attrName>ppt_h</p:attrName>
                                        </p:attrNameLst>
                                      </p:cBhvr>
                                      <p:tavLst>
                                        <p:tav tm="0">
                                          <p:val>
                                            <p:strVal val="4/3*#ppt_h"/>
                                          </p:val>
                                        </p:tav>
                                        <p:tav tm="100000">
                                          <p:val>
                                            <p:strVal val="#ppt_h"/>
                                          </p:val>
                                        </p:tav>
                                      </p:tavLst>
                                    </p:anim>
                                  </p:childTnLst>
                                </p:cTn>
                              </p:par>
                            </p:childTnLst>
                          </p:cTn>
                        </p:par>
                        <p:par>
                          <p:cTn id="48" fill="hold">
                            <p:stCondLst>
                              <p:cond delay="4000"/>
                            </p:stCondLst>
                            <p:childTnLst>
                              <p:par>
                                <p:cTn id="49" presetID="23" presetClass="entr" presetSubtype="288" fill="hold" nodeType="afterEffect">
                                  <p:stCondLst>
                                    <p:cond delay="0"/>
                                  </p:stCondLst>
                                  <p:childTnLst>
                                    <p:set>
                                      <p:cBhvr>
                                        <p:cTn id="50" dur="1" fill="hold">
                                          <p:stCondLst>
                                            <p:cond delay="0"/>
                                          </p:stCondLst>
                                        </p:cTn>
                                        <p:tgtEl>
                                          <p:spTgt spid="61445"/>
                                        </p:tgtEl>
                                        <p:attrNameLst>
                                          <p:attrName>style.visibility</p:attrName>
                                        </p:attrNameLst>
                                      </p:cBhvr>
                                      <p:to>
                                        <p:strVal val="visible"/>
                                      </p:to>
                                    </p:set>
                                    <p:anim calcmode="lin" valueType="num">
                                      <p:cBhvr>
                                        <p:cTn id="51" dur="2000" fill="hold"/>
                                        <p:tgtEl>
                                          <p:spTgt spid="61445"/>
                                        </p:tgtEl>
                                        <p:attrNameLst>
                                          <p:attrName>ppt_w</p:attrName>
                                        </p:attrNameLst>
                                      </p:cBhvr>
                                      <p:tavLst>
                                        <p:tav tm="0">
                                          <p:val>
                                            <p:strVal val="4/3*#ppt_w"/>
                                          </p:val>
                                        </p:tav>
                                        <p:tav tm="100000">
                                          <p:val>
                                            <p:strVal val="#ppt_w"/>
                                          </p:val>
                                        </p:tav>
                                      </p:tavLst>
                                    </p:anim>
                                    <p:anim calcmode="lin" valueType="num">
                                      <p:cBhvr>
                                        <p:cTn id="52" dur="2000" fill="hold"/>
                                        <p:tgtEl>
                                          <p:spTgt spid="61445"/>
                                        </p:tgtEl>
                                        <p:attrNameLst>
                                          <p:attrName>ppt_h</p:attrName>
                                        </p:attrNameLst>
                                      </p:cBhvr>
                                      <p:tavLst>
                                        <p:tav tm="0">
                                          <p:val>
                                            <p:strVal val="4/3*#ppt_h"/>
                                          </p:val>
                                        </p:tav>
                                        <p:tav tm="100000">
                                          <p:val>
                                            <p:strVal val="#ppt_h"/>
                                          </p:val>
                                        </p:tav>
                                      </p:tavLst>
                                    </p:anim>
                                  </p:childTnLst>
                                </p:cTn>
                              </p:par>
                              <p:par>
                                <p:cTn id="53" presetID="6" presetClass="entr" presetSubtype="32" fill="hold"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circle(out)">
                                      <p:cBhvr>
                                        <p:cTn id="55" dur="10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61454"/>
                                        </p:tgtEl>
                                        <p:attrNameLst>
                                          <p:attrName>style.visibility</p:attrName>
                                        </p:attrNameLst>
                                      </p:cBhvr>
                                      <p:to>
                                        <p:strVal val="visible"/>
                                      </p:to>
                                    </p:set>
                                    <p:animEffect transition="in" filter="fade">
                                      <p:cBhvr>
                                        <p:cTn id="60" dur="2000"/>
                                        <p:tgtEl>
                                          <p:spTgt spid="61454"/>
                                        </p:tgtEl>
                                      </p:cBhvr>
                                    </p:animEffect>
                                  </p:childTnLst>
                                </p:cTn>
                              </p:par>
                            </p:childTnLst>
                          </p:cTn>
                        </p:par>
                        <p:par>
                          <p:cTn id="61" fill="hold">
                            <p:stCondLst>
                              <p:cond delay="2000"/>
                            </p:stCondLst>
                            <p:childTnLst>
                              <p:par>
                                <p:cTn id="62" presetID="23" presetClass="entr" presetSubtype="288" fill="hold" nodeType="afterEffect">
                                  <p:stCondLst>
                                    <p:cond delay="0"/>
                                  </p:stCondLst>
                                  <p:childTnLst>
                                    <p:set>
                                      <p:cBhvr>
                                        <p:cTn id="63" dur="1" fill="hold">
                                          <p:stCondLst>
                                            <p:cond delay="0"/>
                                          </p:stCondLst>
                                        </p:cTn>
                                        <p:tgtEl>
                                          <p:spTgt spid="61446"/>
                                        </p:tgtEl>
                                        <p:attrNameLst>
                                          <p:attrName>style.visibility</p:attrName>
                                        </p:attrNameLst>
                                      </p:cBhvr>
                                      <p:to>
                                        <p:strVal val="visible"/>
                                      </p:to>
                                    </p:set>
                                    <p:anim calcmode="lin" valueType="num">
                                      <p:cBhvr>
                                        <p:cTn id="64" dur="2000" fill="hold"/>
                                        <p:tgtEl>
                                          <p:spTgt spid="61446"/>
                                        </p:tgtEl>
                                        <p:attrNameLst>
                                          <p:attrName>ppt_w</p:attrName>
                                        </p:attrNameLst>
                                      </p:cBhvr>
                                      <p:tavLst>
                                        <p:tav tm="0">
                                          <p:val>
                                            <p:strVal val="4/3*#ppt_w"/>
                                          </p:val>
                                        </p:tav>
                                        <p:tav tm="100000">
                                          <p:val>
                                            <p:strVal val="#ppt_w"/>
                                          </p:val>
                                        </p:tav>
                                      </p:tavLst>
                                    </p:anim>
                                    <p:anim calcmode="lin" valueType="num">
                                      <p:cBhvr>
                                        <p:cTn id="65" dur="2000" fill="hold"/>
                                        <p:tgtEl>
                                          <p:spTgt spid="61446"/>
                                        </p:tgtEl>
                                        <p:attrNameLst>
                                          <p:attrName>ppt_h</p:attrName>
                                        </p:attrNameLst>
                                      </p:cBhvr>
                                      <p:tavLst>
                                        <p:tav tm="0">
                                          <p:val>
                                            <p:strVal val="4/3*#ppt_h"/>
                                          </p:val>
                                        </p:tav>
                                        <p:tav tm="100000">
                                          <p:val>
                                            <p:strVal val="#ppt_h"/>
                                          </p:val>
                                        </p:tav>
                                      </p:tavLst>
                                    </p:anim>
                                  </p:childTnLst>
                                </p:cTn>
                              </p:par>
                            </p:childTnLst>
                          </p:cTn>
                        </p:par>
                        <p:par>
                          <p:cTn id="66" fill="hold">
                            <p:stCondLst>
                              <p:cond delay="4000"/>
                            </p:stCondLst>
                            <p:childTnLst>
                              <p:par>
                                <p:cTn id="67" presetID="23" presetClass="entr" presetSubtype="288" fill="hold" nodeType="afterEffect">
                                  <p:stCondLst>
                                    <p:cond delay="0"/>
                                  </p:stCondLst>
                                  <p:childTnLst>
                                    <p:set>
                                      <p:cBhvr>
                                        <p:cTn id="68" dur="1" fill="hold">
                                          <p:stCondLst>
                                            <p:cond delay="0"/>
                                          </p:stCondLst>
                                        </p:cTn>
                                        <p:tgtEl>
                                          <p:spTgt spid="61447"/>
                                        </p:tgtEl>
                                        <p:attrNameLst>
                                          <p:attrName>style.visibility</p:attrName>
                                        </p:attrNameLst>
                                      </p:cBhvr>
                                      <p:to>
                                        <p:strVal val="visible"/>
                                      </p:to>
                                    </p:set>
                                    <p:anim calcmode="lin" valueType="num">
                                      <p:cBhvr>
                                        <p:cTn id="69" dur="2000" fill="hold"/>
                                        <p:tgtEl>
                                          <p:spTgt spid="61447"/>
                                        </p:tgtEl>
                                        <p:attrNameLst>
                                          <p:attrName>ppt_w</p:attrName>
                                        </p:attrNameLst>
                                      </p:cBhvr>
                                      <p:tavLst>
                                        <p:tav tm="0">
                                          <p:val>
                                            <p:strVal val="4/3*#ppt_w"/>
                                          </p:val>
                                        </p:tav>
                                        <p:tav tm="100000">
                                          <p:val>
                                            <p:strVal val="#ppt_w"/>
                                          </p:val>
                                        </p:tav>
                                      </p:tavLst>
                                    </p:anim>
                                    <p:anim calcmode="lin" valueType="num">
                                      <p:cBhvr>
                                        <p:cTn id="70" dur="2000" fill="hold"/>
                                        <p:tgtEl>
                                          <p:spTgt spid="61447"/>
                                        </p:tgtEl>
                                        <p:attrNameLst>
                                          <p:attrName>ppt_h</p:attrName>
                                        </p:attrNameLst>
                                      </p:cBhvr>
                                      <p:tavLst>
                                        <p:tav tm="0">
                                          <p:val>
                                            <p:strVal val="4/3*#ppt_h"/>
                                          </p:val>
                                        </p:tav>
                                        <p:tav tm="100000">
                                          <p:val>
                                            <p:strVal val="#ppt_h"/>
                                          </p:val>
                                        </p:tav>
                                      </p:tavLst>
                                    </p:anim>
                                  </p:childTnLst>
                                </p:cTn>
                              </p:par>
                              <p:par>
                                <p:cTn id="71" presetID="6" presetClass="entr" presetSubtype="32" fill="hold" nodeType="withEffect">
                                  <p:stCondLst>
                                    <p:cond delay="1000"/>
                                  </p:stCondLst>
                                  <p:childTnLst>
                                    <p:set>
                                      <p:cBhvr>
                                        <p:cTn id="72" dur="1" fill="hold">
                                          <p:stCondLst>
                                            <p:cond delay="0"/>
                                          </p:stCondLst>
                                        </p:cTn>
                                        <p:tgtEl>
                                          <p:spTgt spid="2"/>
                                        </p:tgtEl>
                                        <p:attrNameLst>
                                          <p:attrName>style.visibility</p:attrName>
                                        </p:attrNameLst>
                                      </p:cBhvr>
                                      <p:to>
                                        <p:strVal val="visible"/>
                                      </p:to>
                                    </p:set>
                                    <p:animEffect transition="in" filter="circle(out)">
                                      <p:cBhvr>
                                        <p:cTn id="7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bldLvl="5"/>
      <p:bldP spid="61454" grpId="0" autoUpdateAnimBg="0"/>
      <p:bldP spid="61450" grpId="0" autoUpdateAnimBg="0"/>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Ellipse 1"/>
          <p:cNvSpPr/>
          <p:nvPr/>
        </p:nvSpPr>
        <p:spPr bwMode="auto">
          <a:xfrm rot="4854595">
            <a:off x="3722563" y="-613666"/>
            <a:ext cx="2063791" cy="6229300"/>
          </a:xfrm>
          <a:prstGeom prst="ellipse">
            <a:avLst/>
          </a:prstGeom>
          <a:solidFill>
            <a:srgbClr val="FFFFCC"/>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a:lnSpc>
                <a:spcPct val="100000"/>
              </a:lnSpc>
              <a:buClrTx/>
              <a:buSzTx/>
            </a:pPr>
            <a:endParaRPr lang="fr-FR" sz="2400" dirty="0">
              <a:solidFill>
                <a:schemeClr val="tx1"/>
              </a:solidFill>
              <a:ea typeface="ＭＳ Ｐゴシック" pitchFamily="16" charset="-128"/>
            </a:endParaRPr>
          </a:p>
        </p:txBody>
      </p:sp>
      <p:pic>
        <p:nvPicPr>
          <p:cNvPr id="35" name="Picture 4" descr="E:\Mes documents\clichy\clichy 1 images16-03-07\DSCN4765.21 AV.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96728" y="2085060"/>
            <a:ext cx="1068388" cy="1333500"/>
          </a:xfrm>
          <a:prstGeom prst="rect">
            <a:avLst/>
          </a:prstGeom>
          <a:noFill/>
          <a:ln w="25400">
            <a:solidFill>
              <a:srgbClr val="000080"/>
            </a:solidFill>
            <a:miter lim="800000"/>
            <a:headEnd/>
            <a:tailEnd/>
          </a:ln>
        </p:spPr>
      </p:pic>
      <p:pic>
        <p:nvPicPr>
          <p:cNvPr id="36" name="Picture 11" descr="E:\Mes documents\images présentation-2\enseignes\DSCN2984.st ens.max.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61742" y="4228185"/>
            <a:ext cx="1577975" cy="1185862"/>
          </a:xfrm>
          <a:prstGeom prst="rect">
            <a:avLst/>
          </a:prstGeom>
          <a:noFill/>
          <a:ln w="25400">
            <a:solidFill>
              <a:srgbClr val="000080"/>
            </a:solidFill>
            <a:miter lim="800000"/>
            <a:headEnd/>
            <a:tailEnd/>
          </a:ln>
        </p:spPr>
      </p:pic>
      <p:pic>
        <p:nvPicPr>
          <p:cNvPr id="34" name="Picture 10" descr="E:\Mes documents\images présentation-2\message\DSCN1883.aubad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61492" y="4828260"/>
            <a:ext cx="706437" cy="1268412"/>
          </a:xfrm>
          <a:prstGeom prst="rect">
            <a:avLst/>
          </a:prstGeom>
          <a:noFill/>
          <a:ln w="25400">
            <a:solidFill>
              <a:srgbClr val="000080"/>
            </a:solidFill>
            <a:miter lim="800000"/>
            <a:headEnd/>
            <a:tailEnd/>
          </a:ln>
        </p:spPr>
      </p:pic>
      <p:pic>
        <p:nvPicPr>
          <p:cNvPr id="25" name="Picture 9" descr="E:\Mes documents\baies voisines.jpg.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74004" y="4712373"/>
            <a:ext cx="1133475" cy="1000125"/>
          </a:xfrm>
          <a:prstGeom prst="rect">
            <a:avLst/>
          </a:prstGeom>
          <a:noFill/>
          <a:ln w="25400">
            <a:solidFill>
              <a:srgbClr val="000080"/>
            </a:solidFill>
            <a:miter lim="800000"/>
            <a:headEnd/>
            <a:tailEnd/>
          </a:ln>
        </p:spPr>
      </p:pic>
      <p:pic>
        <p:nvPicPr>
          <p:cNvPr id="37" name="Picture 1" descr="C:\Users\Jean-Philippe\AppData\Local\Microsoft\Windows\Temporary Internet Files\Content.IE5\TERDHNZ5\MPj04341100000[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14866" y="5274348"/>
            <a:ext cx="887412" cy="576263"/>
          </a:xfrm>
          <a:prstGeom prst="rect">
            <a:avLst/>
          </a:prstGeom>
          <a:noFill/>
          <a:ln w="25400">
            <a:solidFill>
              <a:srgbClr val="000080"/>
            </a:solidFill>
            <a:miter lim="800000"/>
            <a:headEnd/>
            <a:tailEnd/>
          </a:ln>
        </p:spPr>
      </p:pic>
      <p:pic>
        <p:nvPicPr>
          <p:cNvPr id="21" name="Picture 1027" descr="E:\Mes documents\images présentation\enseignes et sécurite\pharma et feu rouge.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538879" y="2534323"/>
            <a:ext cx="1057275" cy="1122363"/>
          </a:xfrm>
          <a:prstGeom prst="rect">
            <a:avLst/>
          </a:prstGeom>
          <a:noFill/>
          <a:ln w="25400">
            <a:solidFill>
              <a:srgbClr val="000080"/>
            </a:solidFill>
            <a:miter lim="800000"/>
            <a:headEnd/>
            <a:tailEnd/>
          </a:ln>
        </p:spPr>
      </p:pic>
      <p:pic>
        <p:nvPicPr>
          <p:cNvPr id="29" name="Picture 2" descr="H:\SCoTAN\Démarche d'étude\Données\Photos SCoTAN\Paysages\2006 08 02\Offwiller 4.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51442" y="2046960"/>
            <a:ext cx="790575" cy="1185862"/>
          </a:xfrm>
          <a:prstGeom prst="rect">
            <a:avLst/>
          </a:prstGeom>
          <a:noFill/>
          <a:ln w="25400">
            <a:solidFill>
              <a:srgbClr val="000080"/>
            </a:solidFill>
            <a:miter lim="800000"/>
            <a:headEnd/>
            <a:tailEnd/>
          </a:ln>
        </p:spPr>
      </p:pic>
      <p:sp>
        <p:nvSpPr>
          <p:cNvPr id="12" name="Ellipse 11"/>
          <p:cNvSpPr/>
          <p:nvPr/>
        </p:nvSpPr>
        <p:spPr>
          <a:xfrm rot="16421233">
            <a:off x="7216448" y="4359154"/>
            <a:ext cx="1008062" cy="3260725"/>
          </a:xfrm>
          <a:prstGeom prst="ellipse">
            <a:avLst/>
          </a:prstGeom>
          <a:solidFill>
            <a:srgbClr val="FFFFCC"/>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3" name="Ellipse 12"/>
          <p:cNvSpPr/>
          <p:nvPr/>
        </p:nvSpPr>
        <p:spPr>
          <a:xfrm rot="5027623">
            <a:off x="2878604" y="4467898"/>
            <a:ext cx="1008063" cy="2938463"/>
          </a:xfrm>
          <a:prstGeom prst="ellipse">
            <a:avLst/>
          </a:prstGeom>
          <a:solidFill>
            <a:srgbClr val="FFCC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4" name="Ellipse 13"/>
          <p:cNvSpPr/>
          <p:nvPr/>
        </p:nvSpPr>
        <p:spPr>
          <a:xfrm rot="5043123">
            <a:off x="1930867" y="3423323"/>
            <a:ext cx="896937" cy="2900363"/>
          </a:xfrm>
          <a:prstGeom prst="ellipse">
            <a:avLst/>
          </a:prstGeom>
          <a:solidFill>
            <a:srgbClr val="CCFFCC"/>
          </a:solidFill>
          <a:ln>
            <a:solidFill>
              <a:srgbClr val="005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5" name="Ellipse 14"/>
          <p:cNvSpPr/>
          <p:nvPr/>
        </p:nvSpPr>
        <p:spPr>
          <a:xfrm rot="16851186">
            <a:off x="7554585" y="2644654"/>
            <a:ext cx="981075" cy="2608262"/>
          </a:xfrm>
          <a:prstGeom prst="ellipse">
            <a:avLst/>
          </a:prstGeom>
          <a:solidFill>
            <a:srgbClr val="FFCC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6" name="Ellipse 15"/>
          <p:cNvSpPr/>
          <p:nvPr/>
        </p:nvSpPr>
        <p:spPr>
          <a:xfrm rot="15665282">
            <a:off x="7188439" y="617417"/>
            <a:ext cx="900113" cy="2524125"/>
          </a:xfrm>
          <a:prstGeom prst="ellipse">
            <a:avLst/>
          </a:prstGeom>
          <a:solidFill>
            <a:srgbClr val="CCFFCC"/>
          </a:solidFill>
          <a:ln>
            <a:solidFill>
              <a:srgbClr val="005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7" name="Ellipse 16"/>
          <p:cNvSpPr/>
          <p:nvPr/>
        </p:nvSpPr>
        <p:spPr>
          <a:xfrm rot="5183224">
            <a:off x="2196773" y="2335092"/>
            <a:ext cx="769937" cy="3095625"/>
          </a:xfrm>
          <a:prstGeom prst="ellipse">
            <a:avLst/>
          </a:prstGeom>
          <a:solidFill>
            <a:srgbClr val="CCFFCC"/>
          </a:solidFill>
          <a:ln>
            <a:solidFill>
              <a:srgbClr val="005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8" name="Ellipse 17"/>
          <p:cNvSpPr/>
          <p:nvPr/>
        </p:nvSpPr>
        <p:spPr>
          <a:xfrm rot="5680253">
            <a:off x="2484110" y="488829"/>
            <a:ext cx="811213" cy="2794000"/>
          </a:xfrm>
          <a:prstGeom prst="ellipse">
            <a:avLst/>
          </a:prstGeom>
          <a:solidFill>
            <a:srgbClr val="CCFFCC"/>
          </a:solidFill>
          <a:ln>
            <a:solidFill>
              <a:srgbClr val="005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20" name="Line 9"/>
          <p:cNvSpPr>
            <a:spLocks noChangeShapeType="1"/>
          </p:cNvSpPr>
          <p:nvPr/>
        </p:nvSpPr>
        <p:spPr bwMode="auto">
          <a:xfrm flipH="1" flipV="1">
            <a:off x="2686516" y="1759622"/>
            <a:ext cx="2603500" cy="1270000"/>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22" name="Line 9"/>
          <p:cNvSpPr>
            <a:spLocks noChangeShapeType="1"/>
          </p:cNvSpPr>
          <p:nvPr/>
        </p:nvSpPr>
        <p:spPr bwMode="auto">
          <a:xfrm flipH="1">
            <a:off x="2283291" y="3037561"/>
            <a:ext cx="3022600" cy="814387"/>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23" name="Line 9"/>
          <p:cNvSpPr>
            <a:spLocks noChangeShapeType="1"/>
          </p:cNvSpPr>
          <p:nvPr/>
        </p:nvSpPr>
        <p:spPr bwMode="auto">
          <a:xfrm flipV="1">
            <a:off x="5282078" y="1767561"/>
            <a:ext cx="2751138" cy="1277937"/>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24" name="Line 9"/>
          <p:cNvSpPr>
            <a:spLocks noChangeShapeType="1"/>
          </p:cNvSpPr>
          <p:nvPr/>
        </p:nvSpPr>
        <p:spPr bwMode="auto">
          <a:xfrm>
            <a:off x="5290017" y="3029623"/>
            <a:ext cx="2751137" cy="798513"/>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26" name="Line 9"/>
          <p:cNvSpPr>
            <a:spLocks noChangeShapeType="1"/>
          </p:cNvSpPr>
          <p:nvPr/>
        </p:nvSpPr>
        <p:spPr bwMode="auto">
          <a:xfrm flipH="1">
            <a:off x="3383429" y="3045497"/>
            <a:ext cx="1914525" cy="2782888"/>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27" name="Line 9"/>
          <p:cNvSpPr>
            <a:spLocks noChangeShapeType="1"/>
          </p:cNvSpPr>
          <p:nvPr/>
        </p:nvSpPr>
        <p:spPr bwMode="auto">
          <a:xfrm>
            <a:off x="5290016" y="3023272"/>
            <a:ext cx="2379662" cy="2819400"/>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28" name="Rectangle 3"/>
          <p:cNvSpPr>
            <a:spLocks noChangeArrowheads="1"/>
          </p:cNvSpPr>
          <p:nvPr/>
        </p:nvSpPr>
        <p:spPr bwMode="auto">
          <a:xfrm>
            <a:off x="1419692" y="1511973"/>
            <a:ext cx="3159839" cy="550343"/>
          </a:xfrm>
          <a:prstGeom prst="rect">
            <a:avLst/>
          </a:prstGeom>
          <a:noFill/>
          <a:ln w="9525">
            <a:noFill/>
            <a:miter lim="800000"/>
            <a:headEnd/>
            <a:tailEnd/>
          </a:ln>
        </p:spPr>
        <p:txBody>
          <a:bodyPr wrap="none">
            <a:spAutoFit/>
          </a:bodyPr>
          <a:lstStyle/>
          <a:p>
            <a:r>
              <a:rPr kumimoji="1" lang="fr-FR" b="1" dirty="0">
                <a:solidFill>
                  <a:srgbClr val="000000"/>
                </a:solidFill>
              </a:rPr>
              <a:t>le code de l’environnement</a:t>
            </a:r>
          </a:p>
          <a:p>
            <a:r>
              <a:rPr kumimoji="1" lang="fr-FR" sz="1400" b="1" i="1" dirty="0">
                <a:solidFill>
                  <a:srgbClr val="002060"/>
                </a:solidFill>
              </a:rPr>
              <a:t>Le cadre de vie, les paysages</a:t>
            </a:r>
            <a:endParaRPr kumimoji="1" lang="en-US" sz="1400" b="1" dirty="0">
              <a:solidFill>
                <a:srgbClr val="002060"/>
              </a:solidFill>
            </a:endParaRPr>
          </a:p>
        </p:txBody>
      </p:sp>
      <p:sp>
        <p:nvSpPr>
          <p:cNvPr id="30" name="Rectangle 3"/>
          <p:cNvSpPr>
            <a:spLocks noChangeArrowheads="1"/>
          </p:cNvSpPr>
          <p:nvPr/>
        </p:nvSpPr>
        <p:spPr bwMode="auto">
          <a:xfrm>
            <a:off x="6923554" y="1415135"/>
            <a:ext cx="1890261" cy="807978"/>
          </a:xfrm>
          <a:prstGeom prst="rect">
            <a:avLst/>
          </a:prstGeom>
          <a:noFill/>
          <a:ln w="9525">
            <a:noFill/>
            <a:miter lim="800000"/>
            <a:headEnd/>
            <a:tailEnd/>
          </a:ln>
        </p:spPr>
        <p:txBody>
          <a:bodyPr wrap="none">
            <a:spAutoFit/>
          </a:bodyPr>
          <a:lstStyle/>
          <a:p>
            <a:r>
              <a:rPr kumimoji="1" lang="fr-FR" b="1" dirty="0">
                <a:solidFill>
                  <a:srgbClr val="000000"/>
                </a:solidFill>
              </a:rPr>
              <a:t>l’occupation du</a:t>
            </a:r>
            <a:br>
              <a:rPr kumimoji="1" lang="fr-FR" b="1" dirty="0">
                <a:solidFill>
                  <a:srgbClr val="000000"/>
                </a:solidFill>
              </a:rPr>
            </a:br>
            <a:r>
              <a:rPr kumimoji="1" lang="fr-FR" b="1" dirty="0">
                <a:solidFill>
                  <a:srgbClr val="000000"/>
                </a:solidFill>
              </a:rPr>
              <a:t>domaine public</a:t>
            </a:r>
          </a:p>
          <a:p>
            <a:r>
              <a:rPr kumimoji="1" lang="fr-FR" sz="1400" b="1" i="1" dirty="0">
                <a:solidFill>
                  <a:srgbClr val="002060"/>
                </a:solidFill>
              </a:rPr>
              <a:t>autorisations</a:t>
            </a:r>
            <a:endParaRPr kumimoji="1" lang="fr-FR" sz="1400" b="1" dirty="0"/>
          </a:p>
        </p:txBody>
      </p:sp>
      <p:sp>
        <p:nvSpPr>
          <p:cNvPr id="31" name="Rectangle 3"/>
          <p:cNvSpPr>
            <a:spLocks noChangeArrowheads="1"/>
          </p:cNvSpPr>
          <p:nvPr/>
        </p:nvSpPr>
        <p:spPr bwMode="auto">
          <a:xfrm>
            <a:off x="6692850" y="3621761"/>
            <a:ext cx="2646878" cy="550343"/>
          </a:xfrm>
          <a:prstGeom prst="rect">
            <a:avLst/>
          </a:prstGeom>
          <a:noFill/>
          <a:ln w="9525">
            <a:noFill/>
            <a:miter lim="800000"/>
            <a:headEnd/>
            <a:tailEnd/>
          </a:ln>
        </p:spPr>
        <p:txBody>
          <a:bodyPr wrap="none">
            <a:spAutoFit/>
          </a:bodyPr>
          <a:lstStyle/>
          <a:p>
            <a:pPr algn="r"/>
            <a:r>
              <a:rPr kumimoji="1" lang="fr-FR" b="1" strike="sngStrike" dirty="0">
                <a:solidFill>
                  <a:srgbClr val="000000"/>
                </a:solidFill>
              </a:rPr>
              <a:t>le droit de l’urbanisme</a:t>
            </a:r>
          </a:p>
          <a:p>
            <a:pPr algn="r"/>
            <a:r>
              <a:rPr kumimoji="1" lang="fr-FR" sz="1400" b="1" i="1" strike="sngStrike" dirty="0">
                <a:solidFill>
                  <a:srgbClr val="002060"/>
                </a:solidFill>
              </a:rPr>
              <a:t>autorisations d’urbanisme</a:t>
            </a:r>
            <a:endParaRPr kumimoji="1" lang="fr-FR" sz="1400" b="1" strike="sngStrike" dirty="0"/>
          </a:p>
        </p:txBody>
      </p:sp>
      <p:sp>
        <p:nvSpPr>
          <p:cNvPr id="32" name="Rectangle 3"/>
          <p:cNvSpPr>
            <a:spLocks noChangeArrowheads="1"/>
          </p:cNvSpPr>
          <p:nvPr/>
        </p:nvSpPr>
        <p:spPr bwMode="auto">
          <a:xfrm>
            <a:off x="1988017" y="5652172"/>
            <a:ext cx="3057247" cy="750718"/>
          </a:xfrm>
          <a:prstGeom prst="rect">
            <a:avLst/>
          </a:prstGeom>
          <a:noFill/>
          <a:ln w="9525">
            <a:noFill/>
            <a:miter lim="800000"/>
            <a:headEnd/>
            <a:tailEnd/>
          </a:ln>
        </p:spPr>
        <p:txBody>
          <a:bodyPr wrap="none">
            <a:spAutoFit/>
          </a:bodyPr>
          <a:lstStyle/>
          <a:p>
            <a:r>
              <a:rPr kumimoji="1" lang="fr-FR" b="1" dirty="0">
                <a:solidFill>
                  <a:srgbClr val="000000"/>
                </a:solidFill>
              </a:rPr>
              <a:t>les relations de droit privé</a:t>
            </a:r>
          </a:p>
          <a:p>
            <a:r>
              <a:rPr kumimoji="1" lang="fr-FR" sz="1400" b="1" i="1" dirty="0">
                <a:solidFill>
                  <a:srgbClr val="002060"/>
                </a:solidFill>
              </a:rPr>
              <a:t>Les relations de voisinage, </a:t>
            </a:r>
            <a:br>
              <a:rPr kumimoji="1" lang="fr-FR" sz="1400" b="1" i="1" dirty="0">
                <a:solidFill>
                  <a:srgbClr val="002060"/>
                </a:solidFill>
              </a:rPr>
            </a:br>
            <a:r>
              <a:rPr kumimoji="1" lang="fr-FR" sz="1400" b="1" i="1" dirty="0">
                <a:solidFill>
                  <a:srgbClr val="002060"/>
                </a:solidFill>
              </a:rPr>
              <a:t>le droit de propriété</a:t>
            </a:r>
            <a:endParaRPr kumimoji="1" lang="fr-FR" sz="1400" b="1" dirty="0"/>
          </a:p>
        </p:txBody>
      </p:sp>
      <p:sp>
        <p:nvSpPr>
          <p:cNvPr id="33" name="Rectangle 3"/>
          <p:cNvSpPr>
            <a:spLocks noChangeArrowheads="1"/>
          </p:cNvSpPr>
          <p:nvPr/>
        </p:nvSpPr>
        <p:spPr bwMode="auto">
          <a:xfrm>
            <a:off x="5803186" y="5571210"/>
            <a:ext cx="3542893" cy="750718"/>
          </a:xfrm>
          <a:prstGeom prst="rect">
            <a:avLst/>
          </a:prstGeom>
          <a:noFill/>
          <a:ln w="9525">
            <a:noFill/>
            <a:miter lim="800000"/>
            <a:headEnd/>
            <a:tailEnd/>
          </a:ln>
        </p:spPr>
        <p:txBody>
          <a:bodyPr wrap="none">
            <a:spAutoFit/>
          </a:bodyPr>
          <a:lstStyle/>
          <a:p>
            <a:pPr algn="r"/>
            <a:r>
              <a:rPr kumimoji="1" lang="fr-FR" b="1" dirty="0">
                <a:solidFill>
                  <a:srgbClr val="000000"/>
                </a:solidFill>
              </a:rPr>
              <a:t>le contenu des messages</a:t>
            </a:r>
          </a:p>
          <a:p>
            <a:pPr algn="r"/>
            <a:r>
              <a:rPr kumimoji="1" lang="fr-FR" sz="1400" b="1" i="1" dirty="0">
                <a:solidFill>
                  <a:srgbClr val="002060"/>
                </a:solidFill>
              </a:rPr>
              <a:t>tabac, alcool, pharmacie,</a:t>
            </a:r>
            <a:br>
              <a:rPr kumimoji="1" lang="fr-FR" sz="1400" b="1" i="1" dirty="0">
                <a:solidFill>
                  <a:srgbClr val="002060"/>
                </a:solidFill>
              </a:rPr>
            </a:br>
            <a:r>
              <a:rPr kumimoji="1" lang="fr-FR" sz="1400" b="1" i="1" dirty="0">
                <a:solidFill>
                  <a:srgbClr val="002060"/>
                </a:solidFill>
              </a:rPr>
              <a:t>mœurs, diffamation, langue française…</a:t>
            </a:r>
            <a:endParaRPr kumimoji="1" lang="fr-FR" sz="1400" b="1" dirty="0"/>
          </a:p>
        </p:txBody>
      </p:sp>
      <p:sp>
        <p:nvSpPr>
          <p:cNvPr id="38" name="Line 9"/>
          <p:cNvSpPr>
            <a:spLocks noChangeShapeType="1"/>
          </p:cNvSpPr>
          <p:nvPr/>
        </p:nvSpPr>
        <p:spPr bwMode="auto">
          <a:xfrm flipH="1">
            <a:off x="2283292" y="3029623"/>
            <a:ext cx="3006725" cy="1782763"/>
          </a:xfrm>
          <a:prstGeom prst="line">
            <a:avLst/>
          </a:prstGeom>
          <a:noFill/>
          <a:ln w="127000">
            <a:solidFill>
              <a:srgbClr val="FFFF00"/>
            </a:solidFill>
            <a:round/>
            <a:headEnd type="none" w="sm" len="med"/>
            <a:tailEnd type="stealth" w="med" len="lg"/>
          </a:ln>
        </p:spPr>
        <p:txBody>
          <a:bodyPr wrap="none" anchor="ctr"/>
          <a:lstStyle/>
          <a:p>
            <a:endParaRPr lang="fr-FR" dirty="0"/>
          </a:p>
        </p:txBody>
      </p:sp>
      <p:sp>
        <p:nvSpPr>
          <p:cNvPr id="39" name="Rectangle 3"/>
          <p:cNvSpPr>
            <a:spLocks noChangeArrowheads="1"/>
          </p:cNvSpPr>
          <p:nvPr/>
        </p:nvSpPr>
        <p:spPr bwMode="auto">
          <a:xfrm>
            <a:off x="1057742" y="4450435"/>
            <a:ext cx="2839239" cy="807978"/>
          </a:xfrm>
          <a:prstGeom prst="rect">
            <a:avLst/>
          </a:prstGeom>
          <a:noFill/>
          <a:ln w="9525">
            <a:noFill/>
            <a:miter lim="800000"/>
            <a:headEnd/>
            <a:tailEnd/>
          </a:ln>
        </p:spPr>
        <p:txBody>
          <a:bodyPr wrap="none">
            <a:spAutoFit/>
          </a:bodyPr>
          <a:lstStyle/>
          <a:p>
            <a:r>
              <a:rPr kumimoji="1" lang="fr-FR" b="1" dirty="0">
                <a:solidFill>
                  <a:srgbClr val="000000"/>
                </a:solidFill>
              </a:rPr>
              <a:t>le code général des</a:t>
            </a:r>
            <a:br>
              <a:rPr kumimoji="1" lang="fr-FR" b="1" dirty="0">
                <a:solidFill>
                  <a:srgbClr val="000000"/>
                </a:solidFill>
              </a:rPr>
            </a:br>
            <a:r>
              <a:rPr kumimoji="1" lang="fr-FR" b="1" dirty="0">
                <a:solidFill>
                  <a:srgbClr val="000000"/>
                </a:solidFill>
              </a:rPr>
              <a:t>collectivités territoriales</a:t>
            </a:r>
          </a:p>
          <a:p>
            <a:r>
              <a:rPr kumimoji="1" lang="fr-FR" sz="1400" b="1" i="1" dirty="0">
                <a:solidFill>
                  <a:srgbClr val="002060"/>
                </a:solidFill>
              </a:rPr>
              <a:t>taxe sur la publicité extérieure</a:t>
            </a:r>
            <a:endParaRPr kumimoji="1" lang="fr-FR" sz="1400" b="1" dirty="0"/>
          </a:p>
        </p:txBody>
      </p:sp>
      <p:sp>
        <p:nvSpPr>
          <p:cNvPr id="40" name="Rectangle 3"/>
          <p:cNvSpPr>
            <a:spLocks noChangeArrowheads="1"/>
          </p:cNvSpPr>
          <p:nvPr/>
        </p:nvSpPr>
        <p:spPr bwMode="auto">
          <a:xfrm>
            <a:off x="1113303" y="3601123"/>
            <a:ext cx="3256020" cy="550343"/>
          </a:xfrm>
          <a:prstGeom prst="rect">
            <a:avLst/>
          </a:prstGeom>
          <a:noFill/>
          <a:ln w="9525">
            <a:noFill/>
            <a:miter lim="800000"/>
            <a:headEnd/>
            <a:tailEnd/>
          </a:ln>
        </p:spPr>
        <p:txBody>
          <a:bodyPr wrap="none">
            <a:spAutoFit/>
          </a:bodyPr>
          <a:lstStyle/>
          <a:p>
            <a:r>
              <a:rPr kumimoji="1" lang="fr-FR" b="1" dirty="0">
                <a:solidFill>
                  <a:srgbClr val="000000"/>
                </a:solidFill>
              </a:rPr>
              <a:t>le code de la route</a:t>
            </a:r>
          </a:p>
          <a:p>
            <a:r>
              <a:rPr kumimoji="1" lang="fr-FR" sz="1400" b="1" i="1" dirty="0">
                <a:solidFill>
                  <a:srgbClr val="002060"/>
                </a:solidFill>
              </a:rPr>
              <a:t>La sécurité de la circulation routière</a:t>
            </a:r>
            <a:endParaRPr kumimoji="1" lang="en-US" sz="1400" b="1" dirty="0">
              <a:solidFill>
                <a:srgbClr val="002060"/>
              </a:solidFill>
            </a:endParaRPr>
          </a:p>
        </p:txBody>
      </p:sp>
      <p:pic>
        <p:nvPicPr>
          <p:cNvPr id="19" name="Image 18" descr="arbre.jpg"/>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461341" y="2180310"/>
            <a:ext cx="1625600" cy="2170112"/>
          </a:xfrm>
          <a:prstGeom prst="rect">
            <a:avLst/>
          </a:prstGeom>
          <a:noFill/>
          <a:ln w="25400">
            <a:solidFill>
              <a:srgbClr val="000080"/>
            </a:solidFill>
            <a:miter lim="800000"/>
            <a:headEnd/>
            <a:tailEnd/>
          </a:ln>
        </p:spPr>
      </p:pic>
      <p:sp>
        <p:nvSpPr>
          <p:cNvPr id="42" name="Titre 1">
            <a:extLst>
              <a:ext uri="{FF2B5EF4-FFF2-40B4-BE49-F238E27FC236}">
                <a16:creationId xmlns:a16="http://schemas.microsoft.com/office/drawing/2014/main" id="{D871C787-9248-4C89-B7F9-12CC29671278}"/>
              </a:ext>
            </a:extLst>
          </p:cNvPr>
          <p:cNvSpPr>
            <a:spLocks noGrp="1"/>
          </p:cNvSpPr>
          <p:nvPr>
            <p:ph type="title"/>
          </p:nvPr>
        </p:nvSpPr>
        <p:spPr>
          <a:xfrm>
            <a:off x="660505" y="304800"/>
            <a:ext cx="8757785" cy="1143000"/>
          </a:xfrm>
        </p:spPr>
        <p:txBody>
          <a:bodyPr anchor="t">
            <a:normAutofit fontScale="90000"/>
          </a:bodyPr>
          <a:lstStyle/>
          <a:p>
            <a:r>
              <a:rPr lang="fr-FR" dirty="0"/>
              <a:t>des réglementations « cumulatives »</a:t>
            </a:r>
          </a:p>
        </p:txBody>
      </p:sp>
    </p:spTree>
    <p:extLst>
      <p:ext uri="{BB962C8B-B14F-4D97-AF65-F5344CB8AC3E}">
        <p14:creationId xmlns:p14="http://schemas.microsoft.com/office/powerpoint/2010/main" val="617708188"/>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500"/>
                                        <p:tgtEl>
                                          <p:spTgt spid="42"/>
                                        </p:tgtEl>
                                      </p:cBhvr>
                                    </p:animEffect>
                                  </p:childTnLst>
                                </p:cTn>
                              </p:par>
                            </p:childTnLst>
                          </p:cTn>
                        </p:par>
                        <p:par>
                          <p:cTn id="8" fill="hold">
                            <p:stCondLst>
                              <p:cond delay="1500"/>
                            </p:stCondLst>
                            <p:childTnLst>
                              <p:par>
                                <p:cTn id="9" presetID="9"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1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right)">
                                      <p:cBhvr>
                                        <p:cTn id="16" dur="3000"/>
                                        <p:tgtEl>
                                          <p:spTgt spid="20"/>
                                        </p:tgtEl>
                                      </p:cBhvr>
                                    </p:animEffect>
                                  </p:childTnLst>
                                </p:cTn>
                              </p:par>
                            </p:childTnLst>
                          </p:cTn>
                        </p:par>
                        <p:par>
                          <p:cTn id="17" fill="hold">
                            <p:stCondLst>
                              <p:cond delay="3000"/>
                            </p:stCondLst>
                            <p:childTnLst>
                              <p:par>
                                <p:cTn id="18" presetID="18" presetClass="entr" presetSubtype="3" fill="hold" grpId="0" nodeType="afterEffect">
                                  <p:stCondLst>
                                    <p:cond delay="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strips(upRight)">
                                      <p:cBhvr>
                                        <p:cTn id="20" dur="2000"/>
                                        <p:tgtEl>
                                          <p:spTgt spid="28">
                                            <p:txEl>
                                              <p:pRg st="0" end="0"/>
                                            </p:txEl>
                                          </p:spTgt>
                                        </p:tgtEl>
                                      </p:cBhvr>
                                    </p:animEffect>
                                  </p:childTnLst>
                                </p:cTn>
                              </p:par>
                            </p:childTnLst>
                          </p:cTn>
                        </p:par>
                        <p:par>
                          <p:cTn id="21" fill="hold">
                            <p:stCondLst>
                              <p:cond delay="5000"/>
                            </p:stCondLst>
                            <p:childTnLst>
                              <p:par>
                                <p:cTn id="22" presetID="18" presetClass="entr" presetSubtype="3" fill="hold" grpId="0" nodeType="afterEffect">
                                  <p:stCondLst>
                                    <p:cond delay="0"/>
                                  </p:stCondLst>
                                  <p:childTnLst>
                                    <p:set>
                                      <p:cBhvr>
                                        <p:cTn id="23" dur="1" fill="hold">
                                          <p:stCondLst>
                                            <p:cond delay="0"/>
                                          </p:stCondLst>
                                        </p:cTn>
                                        <p:tgtEl>
                                          <p:spTgt spid="28">
                                            <p:txEl>
                                              <p:pRg st="1" end="1"/>
                                            </p:txEl>
                                          </p:spTgt>
                                        </p:tgtEl>
                                        <p:attrNameLst>
                                          <p:attrName>style.visibility</p:attrName>
                                        </p:attrNameLst>
                                      </p:cBhvr>
                                      <p:to>
                                        <p:strVal val="visible"/>
                                      </p:to>
                                    </p:set>
                                    <p:animEffect transition="in" filter="strips(upRight)">
                                      <p:cBhvr>
                                        <p:cTn id="24" dur="2000"/>
                                        <p:tgtEl>
                                          <p:spTgt spid="28">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3000"/>
                                        <p:tgtEl>
                                          <p:spTgt spid="22"/>
                                        </p:tgtEl>
                                      </p:cBhvr>
                                    </p:animEffect>
                                  </p:childTnLst>
                                </p:cTn>
                              </p:par>
                            </p:childTnLst>
                          </p:cTn>
                        </p:par>
                        <p:par>
                          <p:cTn id="33" fill="hold">
                            <p:stCondLst>
                              <p:cond delay="3000"/>
                            </p:stCondLst>
                            <p:childTnLst>
                              <p:par>
                                <p:cTn id="34" presetID="18" presetClass="entr" presetSubtype="3" fill="hold" grpId="0" nodeType="afterEffect">
                                  <p:stCondLst>
                                    <p:cond delay="0"/>
                                  </p:stCondLst>
                                  <p:childTnLst>
                                    <p:set>
                                      <p:cBhvr>
                                        <p:cTn id="35" dur="1" fill="hold">
                                          <p:stCondLst>
                                            <p:cond delay="0"/>
                                          </p:stCondLst>
                                        </p:cTn>
                                        <p:tgtEl>
                                          <p:spTgt spid="40">
                                            <p:txEl>
                                              <p:pRg st="0" end="0"/>
                                            </p:txEl>
                                          </p:spTgt>
                                        </p:tgtEl>
                                        <p:attrNameLst>
                                          <p:attrName>style.visibility</p:attrName>
                                        </p:attrNameLst>
                                      </p:cBhvr>
                                      <p:to>
                                        <p:strVal val="visible"/>
                                      </p:to>
                                    </p:set>
                                    <p:animEffect transition="in" filter="strips(upRight)">
                                      <p:cBhvr>
                                        <p:cTn id="36" dur="2000"/>
                                        <p:tgtEl>
                                          <p:spTgt spid="40">
                                            <p:txEl>
                                              <p:pRg st="0" end="0"/>
                                            </p:txEl>
                                          </p:spTgt>
                                        </p:tgtEl>
                                      </p:cBhvr>
                                    </p:animEffect>
                                  </p:childTnLst>
                                </p:cTn>
                              </p:par>
                            </p:childTnLst>
                          </p:cTn>
                        </p:par>
                        <p:par>
                          <p:cTn id="37" fill="hold">
                            <p:stCondLst>
                              <p:cond delay="5000"/>
                            </p:stCondLst>
                            <p:childTnLst>
                              <p:par>
                                <p:cTn id="38" presetID="18" presetClass="entr" presetSubtype="3" fill="hold" grpId="0" nodeType="afterEffect">
                                  <p:stCondLst>
                                    <p:cond delay="0"/>
                                  </p:stCondLst>
                                  <p:childTnLst>
                                    <p:set>
                                      <p:cBhvr>
                                        <p:cTn id="39" dur="1" fill="hold">
                                          <p:stCondLst>
                                            <p:cond delay="0"/>
                                          </p:stCondLst>
                                        </p:cTn>
                                        <p:tgtEl>
                                          <p:spTgt spid="40">
                                            <p:txEl>
                                              <p:pRg st="1" end="1"/>
                                            </p:txEl>
                                          </p:spTgt>
                                        </p:tgtEl>
                                        <p:attrNameLst>
                                          <p:attrName>style.visibility</p:attrName>
                                        </p:attrNameLst>
                                      </p:cBhvr>
                                      <p:to>
                                        <p:strVal val="visible"/>
                                      </p:to>
                                    </p:set>
                                    <p:animEffect transition="in" filter="strips(upRight)">
                                      <p:cBhvr>
                                        <p:cTn id="40" dur="2000"/>
                                        <p:tgtEl>
                                          <p:spTgt spid="40">
                                            <p:txEl>
                                              <p:pRg st="1" end="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2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3000"/>
                                        <p:tgtEl>
                                          <p:spTgt spid="23"/>
                                        </p:tgtEl>
                                      </p:cBhvr>
                                    </p:animEffect>
                                  </p:childTnLst>
                                </p:cTn>
                              </p:par>
                            </p:childTnLst>
                          </p:cTn>
                        </p:par>
                        <p:par>
                          <p:cTn id="49" fill="hold">
                            <p:stCondLst>
                              <p:cond delay="3000"/>
                            </p:stCondLst>
                            <p:childTnLst>
                              <p:par>
                                <p:cTn id="50" presetID="18" presetClass="entr" presetSubtype="3" fill="hold" grpId="0" nodeType="afterEffect">
                                  <p:stCondLst>
                                    <p:cond delay="0"/>
                                  </p:stCondLst>
                                  <p:childTnLst>
                                    <p:set>
                                      <p:cBhvr>
                                        <p:cTn id="51" dur="1" fill="hold">
                                          <p:stCondLst>
                                            <p:cond delay="0"/>
                                          </p:stCondLst>
                                        </p:cTn>
                                        <p:tgtEl>
                                          <p:spTgt spid="30">
                                            <p:txEl>
                                              <p:pRg st="0" end="0"/>
                                            </p:txEl>
                                          </p:spTgt>
                                        </p:tgtEl>
                                        <p:attrNameLst>
                                          <p:attrName>style.visibility</p:attrName>
                                        </p:attrNameLst>
                                      </p:cBhvr>
                                      <p:to>
                                        <p:strVal val="visible"/>
                                      </p:to>
                                    </p:set>
                                    <p:animEffect transition="in" filter="strips(upRight)">
                                      <p:cBhvr>
                                        <p:cTn id="52" dur="2000"/>
                                        <p:tgtEl>
                                          <p:spTgt spid="30">
                                            <p:txEl>
                                              <p:pRg st="0" end="0"/>
                                            </p:txEl>
                                          </p:spTgt>
                                        </p:tgtEl>
                                      </p:cBhvr>
                                    </p:animEffect>
                                  </p:childTnLst>
                                </p:cTn>
                              </p:par>
                            </p:childTnLst>
                          </p:cTn>
                        </p:par>
                        <p:par>
                          <p:cTn id="53" fill="hold">
                            <p:stCondLst>
                              <p:cond delay="5000"/>
                            </p:stCondLst>
                            <p:childTnLst>
                              <p:par>
                                <p:cTn id="54" presetID="18" presetClass="entr" presetSubtype="3" fill="hold" grpId="0" nodeType="afterEffect">
                                  <p:stCondLst>
                                    <p:cond delay="0"/>
                                  </p:stCondLst>
                                  <p:childTnLst>
                                    <p:set>
                                      <p:cBhvr>
                                        <p:cTn id="55" dur="1" fill="hold">
                                          <p:stCondLst>
                                            <p:cond delay="0"/>
                                          </p:stCondLst>
                                        </p:cTn>
                                        <p:tgtEl>
                                          <p:spTgt spid="30">
                                            <p:txEl>
                                              <p:pRg st="1" end="1"/>
                                            </p:txEl>
                                          </p:spTgt>
                                        </p:tgtEl>
                                        <p:attrNameLst>
                                          <p:attrName>style.visibility</p:attrName>
                                        </p:attrNameLst>
                                      </p:cBhvr>
                                      <p:to>
                                        <p:strVal val="visible"/>
                                      </p:to>
                                    </p:set>
                                    <p:animEffect transition="in" filter="strips(upRight)">
                                      <p:cBhvr>
                                        <p:cTn id="56" dur="2000"/>
                                        <p:tgtEl>
                                          <p:spTgt spid="30">
                                            <p:txEl>
                                              <p:pRg st="1" end="1"/>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20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3000"/>
                                        <p:tgtEl>
                                          <p:spTgt spid="24"/>
                                        </p:tgtEl>
                                      </p:cBhvr>
                                    </p:animEffect>
                                  </p:childTnLst>
                                </p:cTn>
                              </p:par>
                            </p:childTnLst>
                          </p:cTn>
                        </p:par>
                        <p:par>
                          <p:cTn id="65" fill="hold">
                            <p:stCondLst>
                              <p:cond delay="3000"/>
                            </p:stCondLst>
                            <p:childTnLst>
                              <p:par>
                                <p:cTn id="66" presetID="18" presetClass="entr" presetSubtype="3" fill="hold" grpId="0" nodeType="afterEffect">
                                  <p:stCondLst>
                                    <p:cond delay="0"/>
                                  </p:stCondLst>
                                  <p:childTnLst>
                                    <p:set>
                                      <p:cBhvr>
                                        <p:cTn id="67" dur="1" fill="hold">
                                          <p:stCondLst>
                                            <p:cond delay="0"/>
                                          </p:stCondLst>
                                        </p:cTn>
                                        <p:tgtEl>
                                          <p:spTgt spid="31">
                                            <p:txEl>
                                              <p:pRg st="0" end="0"/>
                                            </p:txEl>
                                          </p:spTgt>
                                        </p:tgtEl>
                                        <p:attrNameLst>
                                          <p:attrName>style.visibility</p:attrName>
                                        </p:attrNameLst>
                                      </p:cBhvr>
                                      <p:to>
                                        <p:strVal val="visible"/>
                                      </p:to>
                                    </p:set>
                                    <p:animEffect transition="in" filter="strips(upRight)">
                                      <p:cBhvr>
                                        <p:cTn id="68" dur="2000"/>
                                        <p:tgtEl>
                                          <p:spTgt spid="31">
                                            <p:txEl>
                                              <p:pRg st="0" end="0"/>
                                            </p:txEl>
                                          </p:spTgt>
                                        </p:tgtEl>
                                      </p:cBhvr>
                                    </p:animEffect>
                                  </p:childTnLst>
                                </p:cTn>
                              </p:par>
                            </p:childTnLst>
                          </p:cTn>
                        </p:par>
                        <p:par>
                          <p:cTn id="69" fill="hold">
                            <p:stCondLst>
                              <p:cond delay="5000"/>
                            </p:stCondLst>
                            <p:childTnLst>
                              <p:par>
                                <p:cTn id="70" presetID="18" presetClass="entr" presetSubtype="3" fill="hold" grpId="0" nodeType="afterEffect">
                                  <p:stCondLst>
                                    <p:cond delay="0"/>
                                  </p:stCondLst>
                                  <p:childTnLst>
                                    <p:set>
                                      <p:cBhvr>
                                        <p:cTn id="71" dur="1" fill="hold">
                                          <p:stCondLst>
                                            <p:cond delay="0"/>
                                          </p:stCondLst>
                                        </p:cTn>
                                        <p:tgtEl>
                                          <p:spTgt spid="31">
                                            <p:txEl>
                                              <p:pRg st="1" end="1"/>
                                            </p:txEl>
                                          </p:spTgt>
                                        </p:tgtEl>
                                        <p:attrNameLst>
                                          <p:attrName>style.visibility</p:attrName>
                                        </p:attrNameLst>
                                      </p:cBhvr>
                                      <p:to>
                                        <p:strVal val="visible"/>
                                      </p:to>
                                    </p:set>
                                    <p:animEffect transition="in" filter="strips(upRight)">
                                      <p:cBhvr>
                                        <p:cTn id="72" dur="2000"/>
                                        <p:tgtEl>
                                          <p:spTgt spid="31">
                                            <p:txEl>
                                              <p:pRg st="1" end="1"/>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2000"/>
                                        <p:tgtEl>
                                          <p:spTgt spid="3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grpId="0" nodeType="click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right)">
                                      <p:cBhvr>
                                        <p:cTn id="80" dur="3000"/>
                                        <p:tgtEl>
                                          <p:spTgt spid="38"/>
                                        </p:tgtEl>
                                      </p:cBhvr>
                                    </p:animEffect>
                                  </p:childTnLst>
                                </p:cTn>
                              </p:par>
                            </p:childTnLst>
                          </p:cTn>
                        </p:par>
                        <p:par>
                          <p:cTn id="81" fill="hold">
                            <p:stCondLst>
                              <p:cond delay="3000"/>
                            </p:stCondLst>
                            <p:childTnLst>
                              <p:par>
                                <p:cTn id="82" presetID="18" presetClass="entr" presetSubtype="3" fill="hold" grpId="0" nodeType="afterEffect">
                                  <p:stCondLst>
                                    <p:cond delay="0"/>
                                  </p:stCondLst>
                                  <p:childTnLst>
                                    <p:set>
                                      <p:cBhvr>
                                        <p:cTn id="83" dur="1" fill="hold">
                                          <p:stCondLst>
                                            <p:cond delay="0"/>
                                          </p:stCondLst>
                                        </p:cTn>
                                        <p:tgtEl>
                                          <p:spTgt spid="39">
                                            <p:txEl>
                                              <p:pRg st="0" end="0"/>
                                            </p:txEl>
                                          </p:spTgt>
                                        </p:tgtEl>
                                        <p:attrNameLst>
                                          <p:attrName>style.visibility</p:attrName>
                                        </p:attrNameLst>
                                      </p:cBhvr>
                                      <p:to>
                                        <p:strVal val="visible"/>
                                      </p:to>
                                    </p:set>
                                    <p:animEffect transition="in" filter="strips(upRight)">
                                      <p:cBhvr>
                                        <p:cTn id="84" dur="2000"/>
                                        <p:tgtEl>
                                          <p:spTgt spid="39">
                                            <p:txEl>
                                              <p:pRg st="0" end="0"/>
                                            </p:txEl>
                                          </p:spTgt>
                                        </p:tgtEl>
                                      </p:cBhvr>
                                    </p:animEffect>
                                  </p:childTnLst>
                                </p:cTn>
                              </p:par>
                            </p:childTnLst>
                          </p:cTn>
                        </p:par>
                        <p:par>
                          <p:cTn id="85" fill="hold">
                            <p:stCondLst>
                              <p:cond delay="5000"/>
                            </p:stCondLst>
                            <p:childTnLst>
                              <p:par>
                                <p:cTn id="86" presetID="18" presetClass="entr" presetSubtype="3" fill="hold" grpId="0" nodeType="afterEffect">
                                  <p:stCondLst>
                                    <p:cond delay="0"/>
                                  </p:stCondLst>
                                  <p:childTnLst>
                                    <p:set>
                                      <p:cBhvr>
                                        <p:cTn id="87" dur="1" fill="hold">
                                          <p:stCondLst>
                                            <p:cond delay="0"/>
                                          </p:stCondLst>
                                        </p:cTn>
                                        <p:tgtEl>
                                          <p:spTgt spid="39">
                                            <p:txEl>
                                              <p:pRg st="1" end="1"/>
                                            </p:txEl>
                                          </p:spTgt>
                                        </p:tgtEl>
                                        <p:attrNameLst>
                                          <p:attrName>style.visibility</p:attrName>
                                        </p:attrNameLst>
                                      </p:cBhvr>
                                      <p:to>
                                        <p:strVal val="visible"/>
                                      </p:to>
                                    </p:set>
                                    <p:animEffect transition="in" filter="strips(upRight)">
                                      <p:cBhvr>
                                        <p:cTn id="88" dur="2000"/>
                                        <p:tgtEl>
                                          <p:spTgt spid="39">
                                            <p:txEl>
                                              <p:pRg st="1" end="1"/>
                                            </p:txEl>
                                          </p:spTgt>
                                        </p:tgtEl>
                                      </p:cBhvr>
                                    </p:animEffect>
                                  </p:childTnLst>
                                </p:cTn>
                              </p:par>
                              <p:par>
                                <p:cTn id="89" presetID="10" presetClass="entr" presetSubtype="0" fill="hold"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000"/>
                                        <p:tgtEl>
                                          <p:spTgt spid="37"/>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1" fill="hold" grpId="0" nodeType="click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up)">
                                      <p:cBhvr>
                                        <p:cTn id="96" dur="3000"/>
                                        <p:tgtEl>
                                          <p:spTgt spid="27"/>
                                        </p:tgtEl>
                                      </p:cBhvr>
                                    </p:animEffect>
                                  </p:childTnLst>
                                </p:cTn>
                              </p:par>
                            </p:childTnLst>
                          </p:cTn>
                        </p:par>
                        <p:par>
                          <p:cTn id="97" fill="hold">
                            <p:stCondLst>
                              <p:cond delay="3000"/>
                            </p:stCondLst>
                            <p:childTnLst>
                              <p:par>
                                <p:cTn id="98" presetID="18" presetClass="entr" presetSubtype="3" fill="hold" grpId="0" nodeType="afterEffect">
                                  <p:stCondLst>
                                    <p:cond delay="0"/>
                                  </p:stCondLst>
                                  <p:childTnLst>
                                    <p:set>
                                      <p:cBhvr>
                                        <p:cTn id="99" dur="1" fill="hold">
                                          <p:stCondLst>
                                            <p:cond delay="0"/>
                                          </p:stCondLst>
                                        </p:cTn>
                                        <p:tgtEl>
                                          <p:spTgt spid="33">
                                            <p:txEl>
                                              <p:pRg st="0" end="0"/>
                                            </p:txEl>
                                          </p:spTgt>
                                        </p:tgtEl>
                                        <p:attrNameLst>
                                          <p:attrName>style.visibility</p:attrName>
                                        </p:attrNameLst>
                                      </p:cBhvr>
                                      <p:to>
                                        <p:strVal val="visible"/>
                                      </p:to>
                                    </p:set>
                                    <p:animEffect transition="in" filter="strips(upRight)">
                                      <p:cBhvr>
                                        <p:cTn id="100" dur="2000"/>
                                        <p:tgtEl>
                                          <p:spTgt spid="33">
                                            <p:txEl>
                                              <p:pRg st="0" end="0"/>
                                            </p:txEl>
                                          </p:spTgt>
                                        </p:tgtEl>
                                      </p:cBhvr>
                                    </p:animEffect>
                                  </p:childTnLst>
                                </p:cTn>
                              </p:par>
                            </p:childTnLst>
                          </p:cTn>
                        </p:par>
                        <p:par>
                          <p:cTn id="101" fill="hold">
                            <p:stCondLst>
                              <p:cond delay="5000"/>
                            </p:stCondLst>
                            <p:childTnLst>
                              <p:par>
                                <p:cTn id="102" presetID="18" presetClass="entr" presetSubtype="3" fill="hold" grpId="0" nodeType="afterEffect">
                                  <p:stCondLst>
                                    <p:cond delay="0"/>
                                  </p:stCondLst>
                                  <p:childTnLst>
                                    <p:set>
                                      <p:cBhvr>
                                        <p:cTn id="103" dur="1" fill="hold">
                                          <p:stCondLst>
                                            <p:cond delay="0"/>
                                          </p:stCondLst>
                                        </p:cTn>
                                        <p:tgtEl>
                                          <p:spTgt spid="33">
                                            <p:txEl>
                                              <p:pRg st="1" end="1"/>
                                            </p:txEl>
                                          </p:spTgt>
                                        </p:tgtEl>
                                        <p:attrNameLst>
                                          <p:attrName>style.visibility</p:attrName>
                                        </p:attrNameLst>
                                      </p:cBhvr>
                                      <p:to>
                                        <p:strVal val="visible"/>
                                      </p:to>
                                    </p:set>
                                    <p:animEffect transition="in" filter="strips(upRight)">
                                      <p:cBhvr>
                                        <p:cTn id="104" dur="2000"/>
                                        <p:tgtEl>
                                          <p:spTgt spid="33">
                                            <p:txEl>
                                              <p:pRg st="1" end="1"/>
                                            </p:txEl>
                                          </p:spTgt>
                                        </p:tgtEl>
                                      </p:cBhvr>
                                    </p:animEffect>
                                  </p:childTnLst>
                                </p:cTn>
                              </p:par>
                              <p:par>
                                <p:cTn id="105" presetID="10" presetClass="entr" presetSubtype="0" fill="hold"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20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up)">
                                      <p:cBhvr>
                                        <p:cTn id="112" dur="3000"/>
                                        <p:tgtEl>
                                          <p:spTgt spid="26"/>
                                        </p:tgtEl>
                                      </p:cBhvr>
                                    </p:animEffect>
                                  </p:childTnLst>
                                </p:cTn>
                              </p:par>
                            </p:childTnLst>
                          </p:cTn>
                        </p:par>
                        <p:par>
                          <p:cTn id="113" fill="hold">
                            <p:stCondLst>
                              <p:cond delay="3000"/>
                            </p:stCondLst>
                            <p:childTnLst>
                              <p:par>
                                <p:cTn id="114" presetID="18" presetClass="entr" presetSubtype="3" fill="hold" grpId="0" nodeType="afterEffect">
                                  <p:stCondLst>
                                    <p:cond delay="0"/>
                                  </p:stCondLst>
                                  <p:childTnLst>
                                    <p:set>
                                      <p:cBhvr>
                                        <p:cTn id="115" dur="1" fill="hold">
                                          <p:stCondLst>
                                            <p:cond delay="0"/>
                                          </p:stCondLst>
                                        </p:cTn>
                                        <p:tgtEl>
                                          <p:spTgt spid="32">
                                            <p:txEl>
                                              <p:pRg st="0" end="0"/>
                                            </p:txEl>
                                          </p:spTgt>
                                        </p:tgtEl>
                                        <p:attrNameLst>
                                          <p:attrName>style.visibility</p:attrName>
                                        </p:attrNameLst>
                                      </p:cBhvr>
                                      <p:to>
                                        <p:strVal val="visible"/>
                                      </p:to>
                                    </p:set>
                                    <p:animEffect transition="in" filter="strips(upRight)">
                                      <p:cBhvr>
                                        <p:cTn id="116" dur="2000"/>
                                        <p:tgtEl>
                                          <p:spTgt spid="32">
                                            <p:txEl>
                                              <p:pRg st="0" end="0"/>
                                            </p:txEl>
                                          </p:spTgt>
                                        </p:tgtEl>
                                      </p:cBhvr>
                                    </p:animEffect>
                                  </p:childTnLst>
                                </p:cTn>
                              </p:par>
                            </p:childTnLst>
                          </p:cTn>
                        </p:par>
                        <p:par>
                          <p:cTn id="117" fill="hold">
                            <p:stCondLst>
                              <p:cond delay="5000"/>
                            </p:stCondLst>
                            <p:childTnLst>
                              <p:par>
                                <p:cTn id="118" presetID="18" presetClass="entr" presetSubtype="3" fill="hold" grpId="0" nodeType="afterEffect">
                                  <p:stCondLst>
                                    <p:cond delay="0"/>
                                  </p:stCondLst>
                                  <p:childTnLst>
                                    <p:set>
                                      <p:cBhvr>
                                        <p:cTn id="119" dur="1" fill="hold">
                                          <p:stCondLst>
                                            <p:cond delay="0"/>
                                          </p:stCondLst>
                                        </p:cTn>
                                        <p:tgtEl>
                                          <p:spTgt spid="32">
                                            <p:txEl>
                                              <p:pRg st="1" end="1"/>
                                            </p:txEl>
                                          </p:spTgt>
                                        </p:tgtEl>
                                        <p:attrNameLst>
                                          <p:attrName>style.visibility</p:attrName>
                                        </p:attrNameLst>
                                      </p:cBhvr>
                                      <p:to>
                                        <p:strVal val="visible"/>
                                      </p:to>
                                    </p:set>
                                    <p:animEffect transition="in" filter="strips(upRight)">
                                      <p:cBhvr>
                                        <p:cTn id="120" dur="2000"/>
                                        <p:tgtEl>
                                          <p:spTgt spid="32">
                                            <p:txEl>
                                              <p:pRg st="1" end="1"/>
                                            </p:txEl>
                                          </p:spTgt>
                                        </p:tgtEl>
                                      </p:cBhvr>
                                    </p:animEffect>
                                  </p:childTnLst>
                                </p:cTn>
                              </p:par>
                              <p:par>
                                <p:cTn id="121" presetID="10" presetClass="entr" presetSubtype="0" fill="hold" nodeType="with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fade">
                                      <p:cBhvr>
                                        <p:cTn id="123" dur="2000"/>
                                        <p:tgtEl>
                                          <p:spTgt spid="25"/>
                                        </p:tgtEl>
                                      </p:cBhvr>
                                    </p:animEffect>
                                  </p:childTnLst>
                                </p:cTn>
                              </p:par>
                            </p:childTnLst>
                          </p:cTn>
                        </p:par>
                      </p:childTnLst>
                    </p:cTn>
                  </p:par>
                  <p:par>
                    <p:cTn id="124" fill="hold">
                      <p:stCondLst>
                        <p:cond delay="indefinite"/>
                      </p:stCondLst>
                      <p:childTnLst>
                        <p:par>
                          <p:cTn id="125" fill="hold">
                            <p:stCondLst>
                              <p:cond delay="0"/>
                            </p:stCondLst>
                            <p:childTnLst>
                              <p:par>
                                <p:cTn id="126" presetID="53" presetClass="entr" presetSubtype="0" fill="hold" grpId="0" nodeType="clickEffect">
                                  <p:stCondLst>
                                    <p:cond delay="0"/>
                                  </p:stCondLst>
                                  <p:childTnLst>
                                    <p:set>
                                      <p:cBhvr>
                                        <p:cTn id="127" dur="1" fill="hold">
                                          <p:stCondLst>
                                            <p:cond delay="0"/>
                                          </p:stCondLst>
                                        </p:cTn>
                                        <p:tgtEl>
                                          <p:spTgt spid="18"/>
                                        </p:tgtEl>
                                        <p:attrNameLst>
                                          <p:attrName>style.visibility</p:attrName>
                                        </p:attrNameLst>
                                      </p:cBhvr>
                                      <p:to>
                                        <p:strVal val="visible"/>
                                      </p:to>
                                    </p:set>
                                    <p:anim calcmode="lin" valueType="num">
                                      <p:cBhvr>
                                        <p:cTn id="128" dur="2500" fill="hold"/>
                                        <p:tgtEl>
                                          <p:spTgt spid="18"/>
                                        </p:tgtEl>
                                        <p:attrNameLst>
                                          <p:attrName>ppt_w</p:attrName>
                                        </p:attrNameLst>
                                      </p:cBhvr>
                                      <p:tavLst>
                                        <p:tav tm="0">
                                          <p:val>
                                            <p:fltVal val="0"/>
                                          </p:val>
                                        </p:tav>
                                        <p:tav tm="100000">
                                          <p:val>
                                            <p:strVal val="#ppt_w"/>
                                          </p:val>
                                        </p:tav>
                                      </p:tavLst>
                                    </p:anim>
                                    <p:anim calcmode="lin" valueType="num">
                                      <p:cBhvr>
                                        <p:cTn id="129" dur="2500" fill="hold"/>
                                        <p:tgtEl>
                                          <p:spTgt spid="18"/>
                                        </p:tgtEl>
                                        <p:attrNameLst>
                                          <p:attrName>ppt_h</p:attrName>
                                        </p:attrNameLst>
                                      </p:cBhvr>
                                      <p:tavLst>
                                        <p:tav tm="0">
                                          <p:val>
                                            <p:fltVal val="0"/>
                                          </p:val>
                                        </p:tav>
                                        <p:tav tm="100000">
                                          <p:val>
                                            <p:strVal val="#ppt_h"/>
                                          </p:val>
                                        </p:tav>
                                      </p:tavLst>
                                    </p:anim>
                                    <p:animEffect transition="in" filter="fade">
                                      <p:cBhvr>
                                        <p:cTn id="130" dur="2500"/>
                                        <p:tgtEl>
                                          <p:spTgt spid="18"/>
                                        </p:tgtEl>
                                      </p:cBhvr>
                                    </p:animEffect>
                                  </p:childTnLst>
                                </p:cTn>
                              </p:par>
                            </p:childTnLst>
                          </p:cTn>
                        </p:par>
                        <p:par>
                          <p:cTn id="131" fill="hold">
                            <p:stCondLst>
                              <p:cond delay="2500"/>
                            </p:stCondLst>
                            <p:childTnLst>
                              <p:par>
                                <p:cTn id="132" presetID="53" presetClass="entr" presetSubtype="0" fill="hold" grpId="0" nodeType="afterEffect">
                                  <p:stCondLst>
                                    <p:cond delay="2000"/>
                                  </p:stCondLst>
                                  <p:childTnLst>
                                    <p:set>
                                      <p:cBhvr>
                                        <p:cTn id="133" dur="1" fill="hold">
                                          <p:stCondLst>
                                            <p:cond delay="0"/>
                                          </p:stCondLst>
                                        </p:cTn>
                                        <p:tgtEl>
                                          <p:spTgt spid="17"/>
                                        </p:tgtEl>
                                        <p:attrNameLst>
                                          <p:attrName>style.visibility</p:attrName>
                                        </p:attrNameLst>
                                      </p:cBhvr>
                                      <p:to>
                                        <p:strVal val="visible"/>
                                      </p:to>
                                    </p:set>
                                    <p:anim calcmode="lin" valueType="num">
                                      <p:cBhvr>
                                        <p:cTn id="134" dur="2500" fill="hold"/>
                                        <p:tgtEl>
                                          <p:spTgt spid="17"/>
                                        </p:tgtEl>
                                        <p:attrNameLst>
                                          <p:attrName>ppt_w</p:attrName>
                                        </p:attrNameLst>
                                      </p:cBhvr>
                                      <p:tavLst>
                                        <p:tav tm="0">
                                          <p:val>
                                            <p:fltVal val="0"/>
                                          </p:val>
                                        </p:tav>
                                        <p:tav tm="100000">
                                          <p:val>
                                            <p:strVal val="#ppt_w"/>
                                          </p:val>
                                        </p:tav>
                                      </p:tavLst>
                                    </p:anim>
                                    <p:anim calcmode="lin" valueType="num">
                                      <p:cBhvr>
                                        <p:cTn id="135" dur="2500" fill="hold"/>
                                        <p:tgtEl>
                                          <p:spTgt spid="17"/>
                                        </p:tgtEl>
                                        <p:attrNameLst>
                                          <p:attrName>ppt_h</p:attrName>
                                        </p:attrNameLst>
                                      </p:cBhvr>
                                      <p:tavLst>
                                        <p:tav tm="0">
                                          <p:val>
                                            <p:fltVal val="0"/>
                                          </p:val>
                                        </p:tav>
                                        <p:tav tm="100000">
                                          <p:val>
                                            <p:strVal val="#ppt_h"/>
                                          </p:val>
                                        </p:tav>
                                      </p:tavLst>
                                    </p:anim>
                                    <p:animEffect transition="in" filter="fade">
                                      <p:cBhvr>
                                        <p:cTn id="136" dur="2500"/>
                                        <p:tgtEl>
                                          <p:spTgt spid="17"/>
                                        </p:tgtEl>
                                      </p:cBhvr>
                                    </p:animEffect>
                                  </p:childTnLst>
                                </p:cTn>
                              </p:par>
                            </p:childTnLst>
                          </p:cTn>
                        </p:par>
                        <p:par>
                          <p:cTn id="137" fill="hold">
                            <p:stCondLst>
                              <p:cond delay="7000"/>
                            </p:stCondLst>
                            <p:childTnLst>
                              <p:par>
                                <p:cTn id="138" presetID="53" presetClass="entr" presetSubtype="0" fill="hold" grpId="0" nodeType="afterEffect">
                                  <p:stCondLst>
                                    <p:cond delay="2000"/>
                                  </p:stCondLst>
                                  <p:childTnLst>
                                    <p:set>
                                      <p:cBhvr>
                                        <p:cTn id="139" dur="1" fill="hold">
                                          <p:stCondLst>
                                            <p:cond delay="0"/>
                                          </p:stCondLst>
                                        </p:cTn>
                                        <p:tgtEl>
                                          <p:spTgt spid="16"/>
                                        </p:tgtEl>
                                        <p:attrNameLst>
                                          <p:attrName>style.visibility</p:attrName>
                                        </p:attrNameLst>
                                      </p:cBhvr>
                                      <p:to>
                                        <p:strVal val="visible"/>
                                      </p:to>
                                    </p:set>
                                    <p:anim calcmode="lin" valueType="num">
                                      <p:cBhvr>
                                        <p:cTn id="140" dur="2500" fill="hold"/>
                                        <p:tgtEl>
                                          <p:spTgt spid="16"/>
                                        </p:tgtEl>
                                        <p:attrNameLst>
                                          <p:attrName>ppt_w</p:attrName>
                                        </p:attrNameLst>
                                      </p:cBhvr>
                                      <p:tavLst>
                                        <p:tav tm="0">
                                          <p:val>
                                            <p:fltVal val="0"/>
                                          </p:val>
                                        </p:tav>
                                        <p:tav tm="100000">
                                          <p:val>
                                            <p:strVal val="#ppt_w"/>
                                          </p:val>
                                        </p:tav>
                                      </p:tavLst>
                                    </p:anim>
                                    <p:anim calcmode="lin" valueType="num">
                                      <p:cBhvr>
                                        <p:cTn id="141" dur="2500" fill="hold"/>
                                        <p:tgtEl>
                                          <p:spTgt spid="16"/>
                                        </p:tgtEl>
                                        <p:attrNameLst>
                                          <p:attrName>ppt_h</p:attrName>
                                        </p:attrNameLst>
                                      </p:cBhvr>
                                      <p:tavLst>
                                        <p:tav tm="0">
                                          <p:val>
                                            <p:fltVal val="0"/>
                                          </p:val>
                                        </p:tav>
                                        <p:tav tm="100000">
                                          <p:val>
                                            <p:strVal val="#ppt_h"/>
                                          </p:val>
                                        </p:tav>
                                      </p:tavLst>
                                    </p:anim>
                                    <p:animEffect transition="in" filter="fade">
                                      <p:cBhvr>
                                        <p:cTn id="142" dur="2500"/>
                                        <p:tgtEl>
                                          <p:spTgt spid="16"/>
                                        </p:tgtEl>
                                      </p:cBhvr>
                                    </p:animEffect>
                                  </p:childTnLst>
                                </p:cTn>
                              </p:par>
                            </p:childTnLst>
                          </p:cTn>
                        </p:par>
                        <p:par>
                          <p:cTn id="143" fill="hold">
                            <p:stCondLst>
                              <p:cond delay="11500"/>
                            </p:stCondLst>
                            <p:childTnLst>
                              <p:par>
                                <p:cTn id="144" presetID="53" presetClass="entr" presetSubtype="0" fill="hold" grpId="0" nodeType="afterEffect">
                                  <p:stCondLst>
                                    <p:cond delay="2000"/>
                                  </p:stCondLst>
                                  <p:childTnLst>
                                    <p:set>
                                      <p:cBhvr>
                                        <p:cTn id="145" dur="1" fill="hold">
                                          <p:stCondLst>
                                            <p:cond delay="0"/>
                                          </p:stCondLst>
                                        </p:cTn>
                                        <p:tgtEl>
                                          <p:spTgt spid="14"/>
                                        </p:tgtEl>
                                        <p:attrNameLst>
                                          <p:attrName>style.visibility</p:attrName>
                                        </p:attrNameLst>
                                      </p:cBhvr>
                                      <p:to>
                                        <p:strVal val="visible"/>
                                      </p:to>
                                    </p:set>
                                    <p:anim calcmode="lin" valueType="num">
                                      <p:cBhvr>
                                        <p:cTn id="146" dur="2500" fill="hold"/>
                                        <p:tgtEl>
                                          <p:spTgt spid="14"/>
                                        </p:tgtEl>
                                        <p:attrNameLst>
                                          <p:attrName>ppt_w</p:attrName>
                                        </p:attrNameLst>
                                      </p:cBhvr>
                                      <p:tavLst>
                                        <p:tav tm="0">
                                          <p:val>
                                            <p:fltVal val="0"/>
                                          </p:val>
                                        </p:tav>
                                        <p:tav tm="100000">
                                          <p:val>
                                            <p:strVal val="#ppt_w"/>
                                          </p:val>
                                        </p:tav>
                                      </p:tavLst>
                                    </p:anim>
                                    <p:anim calcmode="lin" valueType="num">
                                      <p:cBhvr>
                                        <p:cTn id="147" dur="2500" fill="hold"/>
                                        <p:tgtEl>
                                          <p:spTgt spid="14"/>
                                        </p:tgtEl>
                                        <p:attrNameLst>
                                          <p:attrName>ppt_h</p:attrName>
                                        </p:attrNameLst>
                                      </p:cBhvr>
                                      <p:tavLst>
                                        <p:tav tm="0">
                                          <p:val>
                                            <p:fltVal val="0"/>
                                          </p:val>
                                        </p:tav>
                                        <p:tav tm="100000">
                                          <p:val>
                                            <p:strVal val="#ppt_h"/>
                                          </p:val>
                                        </p:tav>
                                      </p:tavLst>
                                    </p:anim>
                                    <p:animEffect transition="in" filter="fade">
                                      <p:cBhvr>
                                        <p:cTn id="148" dur="2500"/>
                                        <p:tgtEl>
                                          <p:spTgt spid="14"/>
                                        </p:tgtEl>
                                      </p:cBhvr>
                                    </p:animEffect>
                                  </p:childTnLst>
                                </p:cTn>
                              </p:par>
                            </p:childTnLst>
                          </p:cTn>
                        </p:par>
                        <p:par>
                          <p:cTn id="149" fill="hold">
                            <p:stCondLst>
                              <p:cond delay="16000"/>
                            </p:stCondLst>
                            <p:childTnLst>
                              <p:par>
                                <p:cTn id="150" presetID="53" presetClass="entr" presetSubtype="0" fill="hold" grpId="0" nodeType="afterEffect">
                                  <p:stCondLst>
                                    <p:cond delay="3000"/>
                                  </p:stCondLst>
                                  <p:childTnLst>
                                    <p:set>
                                      <p:cBhvr>
                                        <p:cTn id="151" dur="1" fill="hold">
                                          <p:stCondLst>
                                            <p:cond delay="0"/>
                                          </p:stCondLst>
                                        </p:cTn>
                                        <p:tgtEl>
                                          <p:spTgt spid="15"/>
                                        </p:tgtEl>
                                        <p:attrNameLst>
                                          <p:attrName>style.visibility</p:attrName>
                                        </p:attrNameLst>
                                      </p:cBhvr>
                                      <p:to>
                                        <p:strVal val="visible"/>
                                      </p:to>
                                    </p:set>
                                    <p:anim calcmode="lin" valueType="num">
                                      <p:cBhvr>
                                        <p:cTn id="152" dur="2500" fill="hold"/>
                                        <p:tgtEl>
                                          <p:spTgt spid="15"/>
                                        </p:tgtEl>
                                        <p:attrNameLst>
                                          <p:attrName>ppt_w</p:attrName>
                                        </p:attrNameLst>
                                      </p:cBhvr>
                                      <p:tavLst>
                                        <p:tav tm="0">
                                          <p:val>
                                            <p:fltVal val="0"/>
                                          </p:val>
                                        </p:tav>
                                        <p:tav tm="100000">
                                          <p:val>
                                            <p:strVal val="#ppt_w"/>
                                          </p:val>
                                        </p:tav>
                                      </p:tavLst>
                                    </p:anim>
                                    <p:anim calcmode="lin" valueType="num">
                                      <p:cBhvr>
                                        <p:cTn id="153" dur="2500" fill="hold"/>
                                        <p:tgtEl>
                                          <p:spTgt spid="15"/>
                                        </p:tgtEl>
                                        <p:attrNameLst>
                                          <p:attrName>ppt_h</p:attrName>
                                        </p:attrNameLst>
                                      </p:cBhvr>
                                      <p:tavLst>
                                        <p:tav tm="0">
                                          <p:val>
                                            <p:fltVal val="0"/>
                                          </p:val>
                                        </p:tav>
                                        <p:tav tm="100000">
                                          <p:val>
                                            <p:strVal val="#ppt_h"/>
                                          </p:val>
                                        </p:tav>
                                      </p:tavLst>
                                    </p:anim>
                                    <p:animEffect transition="in" filter="fade">
                                      <p:cBhvr>
                                        <p:cTn id="154" dur="2500"/>
                                        <p:tgtEl>
                                          <p:spTgt spid="15"/>
                                        </p:tgtEl>
                                      </p:cBhvr>
                                    </p:animEffect>
                                  </p:childTnLst>
                                </p:cTn>
                              </p:par>
                            </p:childTnLst>
                          </p:cTn>
                        </p:par>
                        <p:par>
                          <p:cTn id="155" fill="hold">
                            <p:stCondLst>
                              <p:cond delay="21500"/>
                            </p:stCondLst>
                            <p:childTnLst>
                              <p:par>
                                <p:cTn id="156" presetID="53" presetClass="entr" presetSubtype="0" fill="hold" grpId="0" nodeType="afterEffect">
                                  <p:stCondLst>
                                    <p:cond delay="3000"/>
                                  </p:stCondLst>
                                  <p:childTnLst>
                                    <p:set>
                                      <p:cBhvr>
                                        <p:cTn id="157" dur="1" fill="hold">
                                          <p:stCondLst>
                                            <p:cond delay="0"/>
                                          </p:stCondLst>
                                        </p:cTn>
                                        <p:tgtEl>
                                          <p:spTgt spid="12"/>
                                        </p:tgtEl>
                                        <p:attrNameLst>
                                          <p:attrName>style.visibility</p:attrName>
                                        </p:attrNameLst>
                                      </p:cBhvr>
                                      <p:to>
                                        <p:strVal val="visible"/>
                                      </p:to>
                                    </p:set>
                                    <p:anim calcmode="lin" valueType="num">
                                      <p:cBhvr>
                                        <p:cTn id="158" dur="2500" fill="hold"/>
                                        <p:tgtEl>
                                          <p:spTgt spid="12"/>
                                        </p:tgtEl>
                                        <p:attrNameLst>
                                          <p:attrName>ppt_w</p:attrName>
                                        </p:attrNameLst>
                                      </p:cBhvr>
                                      <p:tavLst>
                                        <p:tav tm="0">
                                          <p:val>
                                            <p:fltVal val="0"/>
                                          </p:val>
                                        </p:tav>
                                        <p:tav tm="100000">
                                          <p:val>
                                            <p:strVal val="#ppt_w"/>
                                          </p:val>
                                        </p:tav>
                                      </p:tavLst>
                                    </p:anim>
                                    <p:anim calcmode="lin" valueType="num">
                                      <p:cBhvr>
                                        <p:cTn id="159" dur="2500" fill="hold"/>
                                        <p:tgtEl>
                                          <p:spTgt spid="12"/>
                                        </p:tgtEl>
                                        <p:attrNameLst>
                                          <p:attrName>ppt_h</p:attrName>
                                        </p:attrNameLst>
                                      </p:cBhvr>
                                      <p:tavLst>
                                        <p:tav tm="0">
                                          <p:val>
                                            <p:fltVal val="0"/>
                                          </p:val>
                                        </p:tav>
                                        <p:tav tm="100000">
                                          <p:val>
                                            <p:strVal val="#ppt_h"/>
                                          </p:val>
                                        </p:tav>
                                      </p:tavLst>
                                    </p:anim>
                                    <p:animEffect transition="in" filter="fade">
                                      <p:cBhvr>
                                        <p:cTn id="160" dur="2500"/>
                                        <p:tgtEl>
                                          <p:spTgt spid="12"/>
                                        </p:tgtEl>
                                      </p:cBhvr>
                                    </p:animEffect>
                                  </p:childTnLst>
                                </p:cTn>
                              </p:par>
                            </p:childTnLst>
                          </p:cTn>
                        </p:par>
                        <p:par>
                          <p:cTn id="161" fill="hold">
                            <p:stCondLst>
                              <p:cond delay="27000"/>
                            </p:stCondLst>
                            <p:childTnLst>
                              <p:par>
                                <p:cTn id="162" presetID="53" presetClass="entr" presetSubtype="0" fill="hold" grpId="0" nodeType="afterEffect">
                                  <p:stCondLst>
                                    <p:cond delay="3000"/>
                                  </p:stCondLst>
                                  <p:childTnLst>
                                    <p:set>
                                      <p:cBhvr>
                                        <p:cTn id="163" dur="1" fill="hold">
                                          <p:stCondLst>
                                            <p:cond delay="0"/>
                                          </p:stCondLst>
                                        </p:cTn>
                                        <p:tgtEl>
                                          <p:spTgt spid="13"/>
                                        </p:tgtEl>
                                        <p:attrNameLst>
                                          <p:attrName>style.visibility</p:attrName>
                                        </p:attrNameLst>
                                      </p:cBhvr>
                                      <p:to>
                                        <p:strVal val="visible"/>
                                      </p:to>
                                    </p:set>
                                    <p:anim calcmode="lin" valueType="num">
                                      <p:cBhvr>
                                        <p:cTn id="164" dur="2500" fill="hold"/>
                                        <p:tgtEl>
                                          <p:spTgt spid="13"/>
                                        </p:tgtEl>
                                        <p:attrNameLst>
                                          <p:attrName>ppt_w</p:attrName>
                                        </p:attrNameLst>
                                      </p:cBhvr>
                                      <p:tavLst>
                                        <p:tav tm="0">
                                          <p:val>
                                            <p:fltVal val="0"/>
                                          </p:val>
                                        </p:tav>
                                        <p:tav tm="100000">
                                          <p:val>
                                            <p:strVal val="#ppt_w"/>
                                          </p:val>
                                        </p:tav>
                                      </p:tavLst>
                                    </p:anim>
                                    <p:anim calcmode="lin" valueType="num">
                                      <p:cBhvr>
                                        <p:cTn id="165" dur="2500" fill="hold"/>
                                        <p:tgtEl>
                                          <p:spTgt spid="13"/>
                                        </p:tgtEl>
                                        <p:attrNameLst>
                                          <p:attrName>ppt_h</p:attrName>
                                        </p:attrNameLst>
                                      </p:cBhvr>
                                      <p:tavLst>
                                        <p:tav tm="0">
                                          <p:val>
                                            <p:fltVal val="0"/>
                                          </p:val>
                                        </p:tav>
                                        <p:tav tm="100000">
                                          <p:val>
                                            <p:strVal val="#ppt_h"/>
                                          </p:val>
                                        </p:tav>
                                      </p:tavLst>
                                    </p:anim>
                                    <p:animEffect transition="in" filter="fade">
                                      <p:cBhvr>
                                        <p:cTn id="166" dur="2500"/>
                                        <p:tgtEl>
                                          <p:spTgt spid="13"/>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1" fill="hold" grpId="0" nodeType="clickEffect">
                                  <p:stCondLst>
                                    <p:cond delay="0"/>
                                  </p:stCondLst>
                                  <p:childTnLst>
                                    <p:set>
                                      <p:cBhvr>
                                        <p:cTn id="170" dur="1" fill="hold">
                                          <p:stCondLst>
                                            <p:cond delay="0"/>
                                          </p:stCondLst>
                                        </p:cTn>
                                        <p:tgtEl>
                                          <p:spTgt spid="2"/>
                                        </p:tgtEl>
                                        <p:attrNameLst>
                                          <p:attrName>style.visibility</p:attrName>
                                        </p:attrNameLst>
                                      </p:cBhvr>
                                      <p:to>
                                        <p:strVal val="visible"/>
                                      </p:to>
                                    </p:set>
                                    <p:animEffect transition="in" filter="wipe(up)">
                                      <p:cBhvr>
                                        <p:cTn id="171" dur="4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P spid="16" grpId="0" animBg="1"/>
      <p:bldP spid="17" grpId="0" animBg="1"/>
      <p:bldP spid="18" grpId="0" animBg="1"/>
      <p:bldP spid="20" grpId="0" animBg="1"/>
      <p:bldP spid="22" grpId="0" animBg="1"/>
      <p:bldP spid="23" grpId="0" animBg="1"/>
      <p:bldP spid="24" grpId="0" animBg="1"/>
      <p:bldP spid="26" grpId="0" animBg="1"/>
      <p:bldP spid="27" grpId="0" animBg="1"/>
      <p:bldP spid="28" grpId="0" uiExpand="1" build="p" autoUpdateAnimBg="0"/>
      <p:bldP spid="30" grpId="0" uiExpand="1" build="p" autoUpdateAnimBg="0"/>
      <p:bldP spid="31" grpId="0" uiExpand="1" build="p" autoUpdateAnimBg="0"/>
      <p:bldP spid="32" grpId="0" uiExpand="1" build="p" autoUpdateAnimBg="0"/>
      <p:bldP spid="33" grpId="0" uiExpand="1" build="p" autoUpdateAnimBg="0"/>
      <p:bldP spid="38" grpId="0" animBg="1"/>
      <p:bldP spid="39" grpId="0" uiExpand="1" build="p" autoUpdateAnimBg="0"/>
      <p:bldP spid="40" grpId="0" uiExpand="1" build="p" autoUpdateAnimBg="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1328D8EF-B6A2-4682-A022-8C85142E0E7E}"/>
              </a:ext>
            </a:extLst>
          </p:cNvPr>
          <p:cNvSpPr>
            <a:spLocks noGrp="1"/>
          </p:cNvSpPr>
          <p:nvPr>
            <p:ph type="title"/>
          </p:nvPr>
        </p:nvSpPr>
        <p:spPr/>
        <p:txBody>
          <a:bodyPr anchor="t">
            <a:normAutofit/>
          </a:bodyPr>
          <a:lstStyle/>
          <a:p>
            <a:r>
              <a:rPr lang="fr-FR" dirty="0">
                <a:latin typeface="+mn-lt"/>
              </a:rPr>
              <a:t>L’espace aggloméré</a:t>
            </a:r>
          </a:p>
        </p:txBody>
      </p:sp>
      <p:sp>
        <p:nvSpPr>
          <p:cNvPr id="14" name="ZoneTexte 13">
            <a:hlinkClick r:id="" action="ppaction://noaction"/>
            <a:extLst>
              <a:ext uri="{FF2B5EF4-FFF2-40B4-BE49-F238E27FC236}">
                <a16:creationId xmlns:a16="http://schemas.microsoft.com/office/drawing/2014/main" id="{87781C83-300E-42AA-A51B-5A78904DE9B8}"/>
              </a:ext>
            </a:extLst>
          </p:cNvPr>
          <p:cNvSpPr txBox="1"/>
          <p:nvPr/>
        </p:nvSpPr>
        <p:spPr>
          <a:xfrm>
            <a:off x="7222046" y="520211"/>
            <a:ext cx="2088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R. 110-2 c.route</a:t>
            </a:r>
          </a:p>
        </p:txBody>
      </p:sp>
      <p:sp>
        <p:nvSpPr>
          <p:cNvPr id="15" name="ZoneTexte 14">
            <a:hlinkClick r:id="" action="ppaction://noaction"/>
            <a:extLst>
              <a:ext uri="{FF2B5EF4-FFF2-40B4-BE49-F238E27FC236}">
                <a16:creationId xmlns:a16="http://schemas.microsoft.com/office/drawing/2014/main" id="{F03BE1A2-25B4-4735-88DE-44F71F57C5EC}"/>
              </a:ext>
            </a:extLst>
          </p:cNvPr>
          <p:cNvSpPr txBox="1"/>
          <p:nvPr/>
        </p:nvSpPr>
        <p:spPr>
          <a:xfrm>
            <a:off x="7209200" y="934832"/>
            <a:ext cx="2088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R. 411-2 c.route</a:t>
            </a:r>
          </a:p>
        </p:txBody>
      </p:sp>
      <p:pic>
        <p:nvPicPr>
          <p:cNvPr id="3" name="Image 2" descr="Une image contenant route&#10;&#10;Description générée automatiquement">
            <a:extLst>
              <a:ext uri="{FF2B5EF4-FFF2-40B4-BE49-F238E27FC236}">
                <a16:creationId xmlns:a16="http://schemas.microsoft.com/office/drawing/2014/main" id="{3A62140E-DD41-4CC0-8B37-4AFA41BD85E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6320" y="1464879"/>
            <a:ext cx="7344308" cy="4758083"/>
          </a:xfrm>
          <a:prstGeom prst="rect">
            <a:avLst/>
          </a:prstGeom>
          <a:ln>
            <a:solidFill>
              <a:srgbClr val="FFFF00"/>
            </a:solidFill>
          </a:ln>
        </p:spPr>
      </p:pic>
      <p:pic>
        <p:nvPicPr>
          <p:cNvPr id="5" name="Image 4">
            <a:extLst>
              <a:ext uri="{FF2B5EF4-FFF2-40B4-BE49-F238E27FC236}">
                <a16:creationId xmlns:a16="http://schemas.microsoft.com/office/drawing/2014/main" id="{C8D9836D-4009-412D-9C30-EF76C31BE8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320" y="1376773"/>
            <a:ext cx="7344308" cy="5076749"/>
          </a:xfrm>
          <a:prstGeom prst="rect">
            <a:avLst/>
          </a:prstGeom>
          <a:ln>
            <a:solidFill>
              <a:srgbClr val="FFFF00"/>
            </a:solidFill>
          </a:ln>
        </p:spPr>
      </p:pic>
      <p:pic>
        <p:nvPicPr>
          <p:cNvPr id="8" name="Image 7">
            <a:extLst>
              <a:ext uri="{FF2B5EF4-FFF2-40B4-BE49-F238E27FC236}">
                <a16:creationId xmlns:a16="http://schemas.microsoft.com/office/drawing/2014/main" id="{35325CD9-1FDB-46D8-9805-657C0C74EF7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6320" y="1820609"/>
            <a:ext cx="7344000" cy="4119366"/>
          </a:xfrm>
          <a:prstGeom prst="rect">
            <a:avLst/>
          </a:prstGeom>
          <a:ln>
            <a:solidFill>
              <a:srgbClr val="FFFF00"/>
            </a:solidFill>
          </a:ln>
        </p:spPr>
      </p:pic>
      <p:pic>
        <p:nvPicPr>
          <p:cNvPr id="10" name="Image 9">
            <a:extLst>
              <a:ext uri="{FF2B5EF4-FFF2-40B4-BE49-F238E27FC236}">
                <a16:creationId xmlns:a16="http://schemas.microsoft.com/office/drawing/2014/main" id="{906CD8D9-2D3D-4C6E-8C5E-314467392BB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1794" y="404664"/>
            <a:ext cx="9144000" cy="6100585"/>
          </a:xfrm>
          <a:prstGeom prst="rect">
            <a:avLst/>
          </a:prstGeom>
        </p:spPr>
      </p:pic>
    </p:spTree>
    <p:extLst>
      <p:ext uri="{BB962C8B-B14F-4D97-AF65-F5344CB8AC3E}">
        <p14:creationId xmlns:p14="http://schemas.microsoft.com/office/powerpoint/2010/main" val="12387188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5" name="Espace réservé du contenu 4"/>
          <p:cNvSpPr>
            <a:spLocks noGrp="1"/>
          </p:cNvSpPr>
          <p:nvPr>
            <p:ph idx="1"/>
          </p:nvPr>
        </p:nvSpPr>
        <p:spPr/>
        <p:txBody>
          <a:bodyPr>
            <a:normAutofit lnSpcReduction="10000"/>
          </a:bodyPr>
          <a:lstStyle/>
          <a:p>
            <a:pPr marL="342900" indent="-342900">
              <a:buClr>
                <a:srgbClr val="C00000"/>
              </a:buClr>
              <a:buFont typeface="Wingdings" panose="05000000000000000000" pitchFamily="2" charset="2"/>
              <a:buChar char="§"/>
            </a:pPr>
            <a:r>
              <a:rPr lang="fr-FR" sz="2400" dirty="0"/>
              <a:t>La publicité est interdite </a:t>
            </a:r>
            <a:r>
              <a:rPr lang="fr-FR" sz="2400" i="1" dirty="0"/>
              <a:t>« hors agglomération »</a:t>
            </a:r>
          </a:p>
          <a:p>
            <a:pPr marL="627063" lvl="1" indent="-271463">
              <a:spcBef>
                <a:spcPts val="600"/>
              </a:spcBef>
              <a:buClr>
                <a:srgbClr val="000099"/>
              </a:buClr>
            </a:pPr>
            <a:r>
              <a:rPr lang="fr-FR" sz="2000" dirty="0"/>
              <a:t>notion « physique », définie par le code de la route</a:t>
            </a:r>
          </a:p>
          <a:p>
            <a:pPr marL="900000" lvl="2">
              <a:buClr>
                <a:srgbClr val="000099"/>
              </a:buClr>
            </a:pPr>
            <a:r>
              <a:rPr lang="fr-FR" sz="1600" dirty="0"/>
              <a:t>espace sur lequel sont groupés des immeubles bâtis rapprochés</a:t>
            </a:r>
          </a:p>
          <a:p>
            <a:pPr marL="900000" lvl="2">
              <a:buClr>
                <a:srgbClr val="000099"/>
              </a:buClr>
            </a:pPr>
            <a:r>
              <a:rPr lang="fr-FR" sz="1600" dirty="0"/>
              <a:t>et dont l’entrée et la sortie sont signalés par des panneaux </a:t>
            </a:r>
            <a:br>
              <a:rPr lang="fr-FR" sz="1600" dirty="0"/>
            </a:br>
            <a:r>
              <a:rPr lang="fr-FR" sz="1600" dirty="0"/>
              <a:t>placés à cet effet le long de la route qui le traverse ou qui le borde</a:t>
            </a:r>
          </a:p>
          <a:p>
            <a:pPr marL="627063" lvl="1" indent="-271463">
              <a:spcBef>
                <a:spcPts val="600"/>
              </a:spcBef>
              <a:buClr>
                <a:srgbClr val="000099"/>
              </a:buClr>
            </a:pPr>
            <a:r>
              <a:rPr lang="fr-FR" sz="2200" dirty="0"/>
              <a:t>commune </a:t>
            </a:r>
            <a:r>
              <a:rPr lang="fr-FR" sz="2200" dirty="0">
                <a:sym typeface="Symbol" panose="05050102010706020507" pitchFamily="18" charset="2"/>
              </a:rPr>
              <a:t> </a:t>
            </a:r>
            <a:r>
              <a:rPr lang="fr-FR" sz="2200" dirty="0"/>
              <a:t>agglomération</a:t>
            </a:r>
          </a:p>
          <a:p>
            <a:pPr marL="342900" indent="-342900">
              <a:buClr>
                <a:srgbClr val="C00000"/>
              </a:buClr>
              <a:buFont typeface="Wingdings" panose="05000000000000000000" pitchFamily="2" charset="2"/>
              <a:buChar char="§"/>
            </a:pPr>
            <a:r>
              <a:rPr lang="fr-FR" sz="2400" dirty="0"/>
              <a:t>Les possibilités de publicité tiennent compte </a:t>
            </a:r>
            <a:br>
              <a:rPr lang="fr-FR" sz="2400" dirty="0"/>
            </a:br>
            <a:r>
              <a:rPr lang="fr-FR" sz="2400" dirty="0"/>
              <a:t>de la population des </a:t>
            </a:r>
            <a:r>
              <a:rPr lang="fr-FR" sz="2400" i="1" dirty="0"/>
              <a:t>« agglomérations »</a:t>
            </a:r>
            <a:r>
              <a:rPr lang="fr-FR" sz="2400" dirty="0"/>
              <a:t> </a:t>
            </a:r>
            <a:endParaRPr lang="fr-FR" sz="2400" i="1" dirty="0"/>
          </a:p>
          <a:p>
            <a:pPr marL="627063" lvl="1" indent="-271463">
              <a:spcBef>
                <a:spcPts val="600"/>
              </a:spcBef>
              <a:buClr>
                <a:srgbClr val="000099"/>
              </a:buClr>
            </a:pPr>
            <a:r>
              <a:rPr lang="fr-FR" sz="2000" dirty="0">
                <a:sym typeface="Symbol" panose="05050102010706020507" pitchFamily="18" charset="2"/>
              </a:rPr>
              <a:t> 10 000 habitants</a:t>
            </a:r>
            <a:endParaRPr lang="fr-FR" sz="2000" dirty="0"/>
          </a:p>
          <a:p>
            <a:pPr marL="900000" lvl="2">
              <a:buClr>
                <a:srgbClr val="000099"/>
              </a:buClr>
            </a:pPr>
            <a:r>
              <a:rPr lang="fr-FR" sz="1600" dirty="0"/>
              <a:t>ensembles agglomérés décomptés dans les limites communales</a:t>
            </a:r>
          </a:p>
          <a:p>
            <a:pPr marL="627063" lvl="1" indent="-271463">
              <a:spcBef>
                <a:spcPts val="600"/>
              </a:spcBef>
              <a:buClr>
                <a:srgbClr val="000099"/>
              </a:buClr>
            </a:pPr>
            <a:r>
              <a:rPr lang="fr-FR" sz="2000" dirty="0">
                <a:sym typeface="Symbol" panose="05050102010706020507" pitchFamily="18" charset="2"/>
              </a:rPr>
              <a:t>éventuellement « unités urbaines » &gt; 100 000 habitants</a:t>
            </a:r>
            <a:endParaRPr lang="fr-FR" sz="2000" dirty="0"/>
          </a:p>
          <a:p>
            <a:pPr marL="900000" lvl="2">
              <a:buClr>
                <a:srgbClr val="000099"/>
              </a:buClr>
            </a:pPr>
            <a:r>
              <a:rPr lang="fr-FR" sz="1600" dirty="0"/>
              <a:t>agglomérations « continues »</a:t>
            </a:r>
          </a:p>
          <a:p>
            <a:pPr marL="900000" lvl="2">
              <a:buClr>
                <a:srgbClr val="000099"/>
              </a:buClr>
            </a:pPr>
            <a:r>
              <a:rPr lang="fr-FR" sz="1600" dirty="0"/>
              <a:t>unité urbaine </a:t>
            </a:r>
            <a:r>
              <a:rPr lang="fr-FR" sz="1600" dirty="0">
                <a:sym typeface="Symbol" panose="05050102010706020507" pitchFamily="18" charset="2"/>
              </a:rPr>
              <a:t> EPCI</a:t>
            </a:r>
            <a:endParaRPr lang="fr-FR" sz="2200" dirty="0"/>
          </a:p>
        </p:txBody>
      </p:sp>
      <p:grpSp>
        <p:nvGrpSpPr>
          <p:cNvPr id="29" name="Groupe 28">
            <a:extLst>
              <a:ext uri="{FF2B5EF4-FFF2-40B4-BE49-F238E27FC236}">
                <a16:creationId xmlns:a16="http://schemas.microsoft.com/office/drawing/2014/main" id="{CD0E36EC-8D6D-4622-8306-A77E222733AF}"/>
              </a:ext>
            </a:extLst>
          </p:cNvPr>
          <p:cNvGrpSpPr/>
          <p:nvPr/>
        </p:nvGrpSpPr>
        <p:grpSpPr>
          <a:xfrm>
            <a:off x="8266286" y="1124868"/>
            <a:ext cx="1116000" cy="1116000"/>
            <a:chOff x="7701009" y="176467"/>
            <a:chExt cx="1116000" cy="1116000"/>
          </a:xfrm>
        </p:grpSpPr>
        <p:sp>
          <p:nvSpPr>
            <p:cNvPr id="31" name="Ellipse 30">
              <a:extLst>
                <a:ext uri="{FF2B5EF4-FFF2-40B4-BE49-F238E27FC236}">
                  <a16:creationId xmlns:a16="http://schemas.microsoft.com/office/drawing/2014/main" id="{897BC49C-0A13-42C9-BB99-D05793FD727D}"/>
                </a:ext>
              </a:extLst>
            </p:cNvPr>
            <p:cNvSpPr/>
            <p:nvPr/>
          </p:nvSpPr>
          <p:spPr>
            <a:xfrm>
              <a:off x="7772839" y="252845"/>
              <a:ext cx="972340" cy="9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2" name="Image 31" descr="Une image contenant signe, clipart&#10;&#10;Description générée avec un niveau de confiance très élevé">
              <a:extLst>
                <a:ext uri="{FF2B5EF4-FFF2-40B4-BE49-F238E27FC236}">
                  <a16:creationId xmlns:a16="http://schemas.microsoft.com/office/drawing/2014/main" id="{FAADAB00-5DEE-4404-B851-0525AC886887}"/>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701009" y="176467"/>
              <a:ext cx="1116000" cy="1116000"/>
            </a:xfrm>
            <a:prstGeom prst="rect">
              <a:avLst/>
            </a:prstGeom>
          </p:spPr>
        </p:pic>
      </p:grpSp>
      <p:sp>
        <p:nvSpPr>
          <p:cNvPr id="61442" name="Rectangle 2"/>
          <p:cNvSpPr>
            <a:spLocks noGrp="1" noChangeArrowheads="1"/>
          </p:cNvSpPr>
          <p:nvPr>
            <p:ph type="title"/>
          </p:nvPr>
        </p:nvSpPr>
        <p:spPr/>
        <p:txBody>
          <a:bodyPr anchor="t">
            <a:noAutofit/>
          </a:bodyPr>
          <a:lstStyle/>
          <a:p>
            <a:pPr eaLnBrk="1" hangingPunct="1"/>
            <a:r>
              <a:rPr lang="fr-FR" dirty="0"/>
              <a:t>La notion d’agglomération</a:t>
            </a:r>
            <a:endParaRPr lang="fr-FR" sz="3600" dirty="0">
              <a:solidFill>
                <a:srgbClr val="000099"/>
              </a:solidFill>
            </a:endParaRPr>
          </a:p>
        </p:txBody>
      </p:sp>
      <p:pic>
        <p:nvPicPr>
          <p:cNvPr id="8" name="Image 7" descr="Une image contenant extérieur, herbe, route, scène&#10;&#10;Description générée automatiquement">
            <a:extLst>
              <a:ext uri="{FF2B5EF4-FFF2-40B4-BE49-F238E27FC236}">
                <a16:creationId xmlns:a16="http://schemas.microsoft.com/office/drawing/2014/main" id="{10B46291-08C3-4EB3-97A4-0D7239644D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247" y="3445032"/>
            <a:ext cx="6132044" cy="3332340"/>
          </a:xfrm>
          <a:prstGeom prst="rect">
            <a:avLst/>
          </a:prstGeom>
        </p:spPr>
      </p:pic>
      <p:pic>
        <p:nvPicPr>
          <p:cNvPr id="11" name="Picture 2">
            <a:extLst>
              <a:ext uri="{FF2B5EF4-FFF2-40B4-BE49-F238E27FC236}">
                <a16:creationId xmlns:a16="http://schemas.microsoft.com/office/drawing/2014/main" id="{10E48ABE-7090-44ED-B686-074C24F9898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039301" y="2849502"/>
            <a:ext cx="5162365" cy="3927870"/>
          </a:xfrm>
          <a:prstGeom prst="rect">
            <a:avLst/>
          </a:prstGeom>
          <a:noFill/>
          <a:ln w="9525">
            <a:noFill/>
            <a:miter lim="800000"/>
            <a:headEnd/>
            <a:tailEnd/>
          </a:ln>
        </p:spPr>
      </p:pic>
      <p:grpSp>
        <p:nvGrpSpPr>
          <p:cNvPr id="14" name="Groupe 13">
            <a:extLst>
              <a:ext uri="{FF2B5EF4-FFF2-40B4-BE49-F238E27FC236}">
                <a16:creationId xmlns:a16="http://schemas.microsoft.com/office/drawing/2014/main" id="{14235006-8B59-422D-8ABF-E4C0F330D636}"/>
              </a:ext>
            </a:extLst>
          </p:cNvPr>
          <p:cNvGrpSpPr/>
          <p:nvPr/>
        </p:nvGrpSpPr>
        <p:grpSpPr>
          <a:xfrm>
            <a:off x="447958" y="131750"/>
            <a:ext cx="9006337" cy="4377370"/>
            <a:chOff x="66163" y="1787934"/>
            <a:chExt cx="9006337" cy="4377370"/>
          </a:xfrm>
        </p:grpSpPr>
        <p:pic>
          <p:nvPicPr>
            <p:cNvPr id="15" name="Image 14" descr="Wintzenheim [2].JPG">
              <a:extLst>
                <a:ext uri="{FF2B5EF4-FFF2-40B4-BE49-F238E27FC236}">
                  <a16:creationId xmlns:a16="http://schemas.microsoft.com/office/drawing/2014/main" id="{C459958D-F4D1-42F3-8F9A-FDCB7144B6E8}"/>
                </a:ext>
              </a:extLst>
            </p:cNvPr>
            <p:cNvPicPr/>
            <p:nvPr/>
          </p:nvPicPr>
          <p:blipFill>
            <a:blip r:embed="rId6" cstate="email">
              <a:extLst>
                <a:ext uri="{28A0092B-C50C-407E-A947-70E740481C1C}">
                  <a14:useLocalDpi xmlns:a14="http://schemas.microsoft.com/office/drawing/2010/main"/>
                </a:ext>
              </a:extLst>
            </a:blip>
            <a:stretch>
              <a:fillRect/>
            </a:stretch>
          </p:blipFill>
          <p:spPr>
            <a:xfrm>
              <a:off x="66163" y="2736304"/>
              <a:ext cx="6425955" cy="3429000"/>
            </a:xfrm>
            <a:prstGeom prst="rect">
              <a:avLst/>
            </a:prstGeom>
            <a:ln>
              <a:solidFill>
                <a:srgbClr val="002060"/>
              </a:solidFill>
            </a:ln>
          </p:spPr>
        </p:pic>
        <p:pic>
          <p:nvPicPr>
            <p:cNvPr id="16" name="Image 15" descr="Wintzenheim [1].JPG">
              <a:extLst>
                <a:ext uri="{FF2B5EF4-FFF2-40B4-BE49-F238E27FC236}">
                  <a16:creationId xmlns:a16="http://schemas.microsoft.com/office/drawing/2014/main" id="{984B8180-727B-402A-91C7-906B40345BB9}"/>
                </a:ext>
              </a:extLst>
            </p:cNvPr>
            <p:cNvPicPr/>
            <p:nvPr/>
          </p:nvPicPr>
          <p:blipFill>
            <a:blip r:embed="rId7" cstate="email">
              <a:extLst>
                <a:ext uri="{28A0092B-C50C-407E-A947-70E740481C1C}">
                  <a14:useLocalDpi xmlns:a14="http://schemas.microsoft.com/office/drawing/2010/main"/>
                </a:ext>
              </a:extLst>
            </a:blip>
            <a:stretch>
              <a:fillRect/>
            </a:stretch>
          </p:blipFill>
          <p:spPr>
            <a:xfrm>
              <a:off x="2639690" y="1787934"/>
              <a:ext cx="6432810" cy="3401560"/>
            </a:xfrm>
            <a:prstGeom prst="rect">
              <a:avLst/>
            </a:prstGeom>
            <a:ln>
              <a:solidFill>
                <a:schemeClr val="tx2"/>
              </a:solidFill>
            </a:ln>
          </p:spPr>
        </p:pic>
      </p:grpSp>
      <p:sp>
        <p:nvSpPr>
          <p:cNvPr id="17" name="Oval 2">
            <a:extLst>
              <a:ext uri="{FF2B5EF4-FFF2-40B4-BE49-F238E27FC236}">
                <a16:creationId xmlns:a16="http://schemas.microsoft.com/office/drawing/2014/main" id="{61BDA7DC-E63A-4FEB-B8E6-62894224573A}"/>
              </a:ext>
            </a:extLst>
          </p:cNvPr>
          <p:cNvSpPr>
            <a:spLocks noChangeArrowheads="1"/>
          </p:cNvSpPr>
          <p:nvPr/>
        </p:nvSpPr>
        <p:spPr bwMode="auto">
          <a:xfrm>
            <a:off x="1048469" y="2778617"/>
            <a:ext cx="864871" cy="864870"/>
          </a:xfrm>
          <a:prstGeom prst="ellipse">
            <a:avLst/>
          </a:prstGeom>
          <a:solidFill>
            <a:srgbClr val="FFFFFF">
              <a:alpha val="0"/>
            </a:srgbClr>
          </a:solidFill>
          <a:ln w="635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18" name="Oval 4">
            <a:extLst>
              <a:ext uri="{FF2B5EF4-FFF2-40B4-BE49-F238E27FC236}">
                <a16:creationId xmlns:a16="http://schemas.microsoft.com/office/drawing/2014/main" id="{A0C314CD-7073-4C7A-9669-140E018ECC8B}"/>
              </a:ext>
            </a:extLst>
          </p:cNvPr>
          <p:cNvSpPr>
            <a:spLocks noChangeArrowheads="1"/>
          </p:cNvSpPr>
          <p:nvPr/>
        </p:nvSpPr>
        <p:spPr bwMode="auto">
          <a:xfrm rot="961288">
            <a:off x="4354984" y="1554246"/>
            <a:ext cx="2569848" cy="1021618"/>
          </a:xfrm>
          <a:prstGeom prst="ellipse">
            <a:avLst/>
          </a:prstGeom>
          <a:solidFill>
            <a:srgbClr val="FFFFFF">
              <a:alpha val="0"/>
            </a:srgbClr>
          </a:solidFill>
          <a:ln w="635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19" name="Oval 5">
            <a:extLst>
              <a:ext uri="{FF2B5EF4-FFF2-40B4-BE49-F238E27FC236}">
                <a16:creationId xmlns:a16="http://schemas.microsoft.com/office/drawing/2014/main" id="{F9BEBFF9-82CA-44F9-BDC6-311008698B95}"/>
              </a:ext>
            </a:extLst>
          </p:cNvPr>
          <p:cNvSpPr>
            <a:spLocks noChangeArrowheads="1"/>
          </p:cNvSpPr>
          <p:nvPr/>
        </p:nvSpPr>
        <p:spPr bwMode="auto">
          <a:xfrm rot="725464">
            <a:off x="6136860" y="200073"/>
            <a:ext cx="1706882" cy="1120137"/>
          </a:xfrm>
          <a:prstGeom prst="ellipse">
            <a:avLst/>
          </a:prstGeom>
          <a:solidFill>
            <a:srgbClr val="FFFFFF">
              <a:alpha val="0"/>
            </a:srgbClr>
          </a:solidFill>
          <a:ln w="635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dirty="0"/>
          </a:p>
        </p:txBody>
      </p:sp>
      <p:grpSp>
        <p:nvGrpSpPr>
          <p:cNvPr id="20" name="Groupe 19">
            <a:extLst>
              <a:ext uri="{FF2B5EF4-FFF2-40B4-BE49-F238E27FC236}">
                <a16:creationId xmlns:a16="http://schemas.microsoft.com/office/drawing/2014/main" id="{BA21AA6F-89AC-4906-8751-D080DD971FEF}"/>
              </a:ext>
            </a:extLst>
          </p:cNvPr>
          <p:cNvGrpSpPr/>
          <p:nvPr/>
        </p:nvGrpSpPr>
        <p:grpSpPr>
          <a:xfrm>
            <a:off x="597311" y="116633"/>
            <a:ext cx="7568473" cy="4848655"/>
            <a:chOff x="215516" y="1340768"/>
            <a:chExt cx="7568473" cy="4848655"/>
          </a:xfrm>
        </p:grpSpPr>
        <p:pic>
          <p:nvPicPr>
            <p:cNvPr id="21" name="Image 20">
              <a:extLst>
                <a:ext uri="{FF2B5EF4-FFF2-40B4-BE49-F238E27FC236}">
                  <a16:creationId xmlns:a16="http://schemas.microsoft.com/office/drawing/2014/main" id="{344868BF-548B-4BD9-BB25-889048AACC0A}"/>
                </a:ext>
              </a:extLst>
            </p:cNvPr>
            <p:cNvPicPr/>
            <p:nvPr/>
          </p:nvPicPr>
          <p:blipFill>
            <a:blip r:embed="rId8" cstate="email">
              <a:extLst>
                <a:ext uri="{28A0092B-C50C-407E-A947-70E740481C1C}">
                  <a14:useLocalDpi xmlns:a14="http://schemas.microsoft.com/office/drawing/2010/main"/>
                </a:ext>
              </a:extLst>
            </a:blip>
            <a:srcRect/>
            <a:stretch>
              <a:fillRect/>
            </a:stretch>
          </p:blipFill>
          <p:spPr bwMode="auto">
            <a:xfrm>
              <a:off x="215516" y="1340768"/>
              <a:ext cx="6186240" cy="2946240"/>
            </a:xfrm>
            <a:prstGeom prst="rect">
              <a:avLst/>
            </a:prstGeom>
            <a:noFill/>
            <a:ln w="9525">
              <a:solidFill>
                <a:srgbClr val="002060"/>
              </a:solidFill>
              <a:miter lim="800000"/>
              <a:headEnd/>
              <a:tailEnd/>
            </a:ln>
          </p:spPr>
        </p:pic>
        <p:pic>
          <p:nvPicPr>
            <p:cNvPr id="23" name="Image 22">
              <a:extLst>
                <a:ext uri="{FF2B5EF4-FFF2-40B4-BE49-F238E27FC236}">
                  <a16:creationId xmlns:a16="http://schemas.microsoft.com/office/drawing/2014/main" id="{F689B577-A2F3-483B-8205-1FB77449E2EE}"/>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3243669" y="3381111"/>
              <a:ext cx="4540320" cy="2436480"/>
            </a:xfrm>
            <a:prstGeom prst="rect">
              <a:avLst/>
            </a:prstGeom>
            <a:noFill/>
            <a:ln w="9525">
              <a:solidFill>
                <a:srgbClr val="002060"/>
              </a:solidFill>
              <a:miter lim="800000"/>
              <a:headEnd/>
              <a:tailEnd/>
            </a:ln>
          </p:spPr>
        </p:pic>
        <p:pic>
          <p:nvPicPr>
            <p:cNvPr id="24" name="Image 23">
              <a:extLst>
                <a:ext uri="{FF2B5EF4-FFF2-40B4-BE49-F238E27FC236}">
                  <a16:creationId xmlns:a16="http://schemas.microsoft.com/office/drawing/2014/main" id="{C73F19A8-A09B-44DD-AC04-29DE7CA0BCF8}"/>
                </a:ext>
              </a:extLst>
            </p:cNvPr>
            <p:cNvPicPr/>
            <p:nvPr/>
          </p:nvPicPr>
          <p:blipFill>
            <a:blip r:embed="rId10" cstate="email">
              <a:extLst>
                <a:ext uri="{28A0092B-C50C-407E-A947-70E740481C1C}">
                  <a14:useLocalDpi xmlns:a14="http://schemas.microsoft.com/office/drawing/2010/main"/>
                </a:ext>
              </a:extLst>
            </a:blip>
            <a:srcRect/>
            <a:stretch>
              <a:fillRect/>
            </a:stretch>
          </p:blipFill>
          <p:spPr bwMode="auto">
            <a:xfrm>
              <a:off x="517977" y="2932143"/>
              <a:ext cx="4777920" cy="3257280"/>
            </a:xfrm>
            <a:prstGeom prst="rect">
              <a:avLst/>
            </a:prstGeom>
            <a:solidFill>
              <a:srgbClr val="FFFF00"/>
            </a:solidFill>
            <a:ln w="9525">
              <a:solidFill>
                <a:srgbClr val="002060"/>
              </a:solidFill>
              <a:miter lim="800000"/>
              <a:headEnd/>
              <a:tailEnd/>
            </a:ln>
          </p:spPr>
        </p:pic>
      </p:grpSp>
      <p:sp>
        <p:nvSpPr>
          <p:cNvPr id="25" name="Oval 4">
            <a:extLst>
              <a:ext uri="{FF2B5EF4-FFF2-40B4-BE49-F238E27FC236}">
                <a16:creationId xmlns:a16="http://schemas.microsoft.com/office/drawing/2014/main" id="{30B840CF-A274-485F-865A-66CE91A56DB5}"/>
              </a:ext>
            </a:extLst>
          </p:cNvPr>
          <p:cNvSpPr>
            <a:spLocks noChangeArrowheads="1"/>
          </p:cNvSpPr>
          <p:nvPr/>
        </p:nvSpPr>
        <p:spPr bwMode="auto">
          <a:xfrm rot="523568">
            <a:off x="2581599" y="2040061"/>
            <a:ext cx="1299598" cy="329349"/>
          </a:xfrm>
          <a:prstGeom prst="ellipse">
            <a:avLst/>
          </a:prstGeom>
          <a:solidFill>
            <a:srgbClr val="FFFF00">
              <a:alpha val="33000"/>
            </a:srgbClr>
          </a:solidFill>
          <a:ln w="254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26" name="Oval 3">
            <a:extLst>
              <a:ext uri="{FF2B5EF4-FFF2-40B4-BE49-F238E27FC236}">
                <a16:creationId xmlns:a16="http://schemas.microsoft.com/office/drawing/2014/main" id="{01C4DEBD-0FF3-454C-AE4C-0FC2CAFC45D2}"/>
              </a:ext>
            </a:extLst>
          </p:cNvPr>
          <p:cNvSpPr>
            <a:spLocks noChangeArrowheads="1"/>
          </p:cNvSpPr>
          <p:nvPr/>
        </p:nvSpPr>
        <p:spPr bwMode="auto">
          <a:xfrm rot="809921">
            <a:off x="1908907" y="584341"/>
            <a:ext cx="1907475" cy="1367247"/>
          </a:xfrm>
          <a:prstGeom prst="ellipse">
            <a:avLst/>
          </a:prstGeom>
          <a:solidFill>
            <a:srgbClr val="FFCCFF">
              <a:alpha val="67000"/>
            </a:srgbClr>
          </a:solidFill>
          <a:ln w="25400">
            <a:solidFill>
              <a:srgbClr val="0000CC"/>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27" name="Oval 5">
            <a:extLst>
              <a:ext uri="{FF2B5EF4-FFF2-40B4-BE49-F238E27FC236}">
                <a16:creationId xmlns:a16="http://schemas.microsoft.com/office/drawing/2014/main" id="{98871B42-00A8-4376-A696-0E5073ADA950}"/>
              </a:ext>
            </a:extLst>
          </p:cNvPr>
          <p:cNvSpPr>
            <a:spLocks noChangeArrowheads="1"/>
          </p:cNvSpPr>
          <p:nvPr/>
        </p:nvSpPr>
        <p:spPr bwMode="auto">
          <a:xfrm rot="2043423">
            <a:off x="5807728" y="3227958"/>
            <a:ext cx="1568191" cy="1262987"/>
          </a:xfrm>
          <a:prstGeom prst="ellipse">
            <a:avLst/>
          </a:prstGeom>
          <a:solidFill>
            <a:srgbClr val="FFCCFF">
              <a:alpha val="67000"/>
            </a:srgbClr>
          </a:solidFill>
          <a:ln w="25400">
            <a:solidFill>
              <a:srgbClr val="0000CC"/>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28" name="Oval 6">
            <a:extLst>
              <a:ext uri="{FF2B5EF4-FFF2-40B4-BE49-F238E27FC236}">
                <a16:creationId xmlns:a16="http://schemas.microsoft.com/office/drawing/2014/main" id="{C9EB9373-4832-40BB-A3F8-C375B9AE8760}"/>
              </a:ext>
            </a:extLst>
          </p:cNvPr>
          <p:cNvSpPr>
            <a:spLocks noChangeArrowheads="1"/>
          </p:cNvSpPr>
          <p:nvPr/>
        </p:nvSpPr>
        <p:spPr bwMode="auto">
          <a:xfrm rot="19857450">
            <a:off x="1730031" y="3893247"/>
            <a:ext cx="2085388" cy="457162"/>
          </a:xfrm>
          <a:prstGeom prst="ellipse">
            <a:avLst/>
          </a:prstGeom>
          <a:solidFill>
            <a:srgbClr val="FFFF00">
              <a:alpha val="33000"/>
            </a:srgbClr>
          </a:solidFill>
          <a:ln w="254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r-FR" dirty="0"/>
          </a:p>
        </p:txBody>
      </p:sp>
      <p:pic>
        <p:nvPicPr>
          <p:cNvPr id="30" name="Image 29">
            <a:extLst>
              <a:ext uri="{FF2B5EF4-FFF2-40B4-BE49-F238E27FC236}">
                <a16:creationId xmlns:a16="http://schemas.microsoft.com/office/drawing/2014/main" id="{C9D2B88D-B562-4432-B97F-EB14C11A0A25}"/>
              </a:ext>
            </a:extLst>
          </p:cNvPr>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42006" y="0"/>
            <a:ext cx="6183788" cy="6858000"/>
          </a:xfrm>
          <a:prstGeom prst="rect">
            <a:avLst/>
          </a:prstGeom>
        </p:spPr>
      </p:pic>
    </p:spTree>
    <p:extLst>
      <p:ext uri="{BB962C8B-B14F-4D97-AF65-F5344CB8AC3E}">
        <p14:creationId xmlns:p14="http://schemas.microsoft.com/office/powerpoint/2010/main" val="86266493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fade">
                                      <p:cBhvr>
                                        <p:cTn id="7" dur="2500"/>
                                        <p:tgtEl>
                                          <p:spTgt spid="61442"/>
                                        </p:tgtEl>
                                      </p:cBhvr>
                                    </p:animEffec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000"/>
                                        <p:tgtEl>
                                          <p:spTgt spid="29"/>
                                        </p:tgtEl>
                                      </p:cBhvr>
                                    </p:animEffect>
                                  </p:childTnLst>
                                </p:cTn>
                              </p:par>
                            </p:childTnLst>
                          </p:cTn>
                        </p:par>
                        <p:par>
                          <p:cTn id="12" fill="hold">
                            <p:stCondLst>
                              <p:cond delay="4500"/>
                            </p:stCondLst>
                            <p:childTnLst>
                              <p:par>
                                <p:cTn id="13" presetID="22" presetClass="entr" presetSubtype="8"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left)">
                                      <p:cBhvr>
                                        <p:cTn id="15" dur="2500"/>
                                        <p:tgtEl>
                                          <p:spTgt spid="5">
                                            <p:txEl>
                                              <p:pRg st="0" end="0"/>
                                            </p:txEl>
                                          </p:spTgt>
                                        </p:tgtEl>
                                      </p:cBhvr>
                                    </p:animEffect>
                                  </p:childTnLst>
                                </p:cTn>
                              </p:par>
                            </p:childTnLst>
                          </p:cTn>
                        </p:par>
                        <p:par>
                          <p:cTn id="16" fill="hold">
                            <p:stCondLst>
                              <p:cond delay="7000"/>
                            </p:stCondLst>
                            <p:childTnLst>
                              <p:par>
                                <p:cTn id="17" presetID="22" presetClass="entr" presetSubtype="8" fill="hold" grpId="0"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wipe(left)">
                                      <p:cBhvr>
                                        <p:cTn id="19" dur="2500"/>
                                        <p:tgtEl>
                                          <p:spTgt spid="5">
                                            <p:txEl>
                                              <p:pRg st="1" end="1"/>
                                            </p:txEl>
                                          </p:spTgt>
                                        </p:tgtEl>
                                      </p:cBhvr>
                                    </p:animEffect>
                                  </p:childTnLst>
                                </p:cTn>
                              </p:par>
                            </p:childTnLst>
                          </p:cTn>
                        </p:par>
                        <p:par>
                          <p:cTn id="20" fill="hold">
                            <p:stCondLst>
                              <p:cond delay="9500"/>
                            </p:stCondLst>
                            <p:childTnLst>
                              <p:par>
                                <p:cTn id="21" presetID="22" presetClass="entr" presetSubtype="8" fill="hold" grpId="0" nodeType="after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wipe(left)">
                                      <p:cBhvr>
                                        <p:cTn id="23" dur="2500"/>
                                        <p:tgtEl>
                                          <p:spTgt spid="5">
                                            <p:txEl>
                                              <p:pRg st="2" end="2"/>
                                            </p:txEl>
                                          </p:spTgt>
                                        </p:tgtEl>
                                      </p:cBhvr>
                                    </p:animEffect>
                                  </p:childTnLst>
                                </p:cTn>
                              </p:par>
                            </p:childTnLst>
                          </p:cTn>
                        </p:par>
                        <p:par>
                          <p:cTn id="24" fill="hold">
                            <p:stCondLst>
                              <p:cond delay="1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wipe(left)">
                                      <p:cBhvr>
                                        <p:cTn id="32" dur="2500"/>
                                        <p:tgtEl>
                                          <p:spTgt spid="5">
                                            <p:txEl>
                                              <p:pRg st="3" end="3"/>
                                            </p:txEl>
                                          </p:spTgt>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Effect transition="in" filter="wipe(left)">
                                      <p:cBhvr>
                                        <p:cTn id="41" dur="2500"/>
                                        <p:tgtEl>
                                          <p:spTgt spid="5">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Effect transition="in" filter="wipe(left)">
                                      <p:cBhvr>
                                        <p:cTn id="46" dur="2500"/>
                                        <p:tgtEl>
                                          <p:spTgt spid="5">
                                            <p:txEl>
                                              <p:pRg st="5" end="5"/>
                                            </p:txEl>
                                          </p:spTgt>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5">
                                            <p:txEl>
                                              <p:pRg st="6" end="6"/>
                                            </p:txEl>
                                          </p:spTgt>
                                        </p:tgtEl>
                                        <p:attrNameLst>
                                          <p:attrName>style.visibility</p:attrName>
                                        </p:attrNameLst>
                                      </p:cBhvr>
                                      <p:to>
                                        <p:strVal val="visible"/>
                                      </p:to>
                                    </p:set>
                                    <p:animEffect transition="in" filter="wipe(left)">
                                      <p:cBhvr>
                                        <p:cTn id="50" dur="2500"/>
                                        <p:tgtEl>
                                          <p:spTgt spid="5">
                                            <p:txEl>
                                              <p:pRg st="6" end="6"/>
                                            </p:txEl>
                                          </p:spTgt>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5">
                                            <p:txEl>
                                              <p:pRg st="7" end="7"/>
                                            </p:txEl>
                                          </p:spTgt>
                                        </p:tgtEl>
                                        <p:attrNameLst>
                                          <p:attrName>style.visibility</p:attrName>
                                        </p:attrNameLst>
                                      </p:cBhvr>
                                      <p:to>
                                        <p:strVal val="visible"/>
                                      </p:to>
                                    </p:set>
                                    <p:animEffect transition="in" filter="wipe(left)">
                                      <p:cBhvr>
                                        <p:cTn id="54" dur="2500"/>
                                        <p:tgtEl>
                                          <p:spTgt spid="5">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0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par>
                                <p:cTn id="60" presetID="22" presetClass="entr" presetSubtype="8" fill="hold" grpId="0" nodeType="withEffect">
                                  <p:stCondLst>
                                    <p:cond delay="250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2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par>
                                <p:cTn id="63" presetID="22" presetClass="entr" presetSubtype="8" fill="hold" grpId="0" nodeType="withEffect">
                                  <p:stCondLst>
                                    <p:cond delay="500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20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par>
                                <p:cTn id="66" presetID="22" presetClass="entr" presetSubtype="8" fill="hold" grpId="0" nodeType="withEffect">
                                  <p:stCondLst>
                                    <p:cond delay="750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20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5">
                                            <p:txEl>
                                              <p:pRg st="8" end="8"/>
                                            </p:txEl>
                                          </p:spTgt>
                                        </p:tgtEl>
                                        <p:attrNameLst>
                                          <p:attrName>style.visibility</p:attrName>
                                        </p:attrNameLst>
                                      </p:cBhvr>
                                      <p:to>
                                        <p:strVal val="visible"/>
                                      </p:to>
                                    </p:set>
                                    <p:animEffect transition="in" filter="wipe(left)">
                                      <p:cBhvr>
                                        <p:cTn id="73" dur="2500"/>
                                        <p:tgtEl>
                                          <p:spTgt spid="5">
                                            <p:txEl>
                                              <p:pRg st="8" end="8"/>
                                            </p:txEl>
                                          </p:spTgt>
                                        </p:tgtEl>
                                      </p:cBhvr>
                                    </p:animEffect>
                                  </p:childTnLst>
                                </p:cTn>
                              </p:par>
                            </p:childTnLst>
                          </p:cTn>
                        </p:par>
                        <p:par>
                          <p:cTn id="74" fill="hold">
                            <p:stCondLst>
                              <p:cond delay="2500"/>
                            </p:stCondLst>
                            <p:childTnLst>
                              <p:par>
                                <p:cTn id="75" presetID="22" presetClass="entr" presetSubtype="8" fill="hold" grpId="0" nodeType="afterEffect">
                                  <p:stCondLst>
                                    <p:cond delay="0"/>
                                  </p:stCondLst>
                                  <p:childTnLst>
                                    <p:set>
                                      <p:cBhvr>
                                        <p:cTn id="76" dur="1" fill="hold">
                                          <p:stCondLst>
                                            <p:cond delay="0"/>
                                          </p:stCondLst>
                                        </p:cTn>
                                        <p:tgtEl>
                                          <p:spTgt spid="5">
                                            <p:txEl>
                                              <p:pRg st="9" end="9"/>
                                            </p:txEl>
                                          </p:spTgt>
                                        </p:tgtEl>
                                        <p:attrNameLst>
                                          <p:attrName>style.visibility</p:attrName>
                                        </p:attrNameLst>
                                      </p:cBhvr>
                                      <p:to>
                                        <p:strVal val="visible"/>
                                      </p:to>
                                    </p:set>
                                    <p:animEffect transition="in" filter="wipe(left)">
                                      <p:cBhvr>
                                        <p:cTn id="77" dur="2500"/>
                                        <p:tgtEl>
                                          <p:spTgt spid="5">
                                            <p:txEl>
                                              <p:pRg st="9" end="9"/>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2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par>
                                <p:cTn id="83" presetID="22" presetClass="entr" presetSubtype="2" fill="hold" grpId="0" nodeType="withEffect">
                                  <p:stCondLst>
                                    <p:cond delay="3000"/>
                                  </p:stCondLst>
                                  <p:childTnLst>
                                    <p:set>
                                      <p:cBhvr>
                                        <p:cTn id="84" dur="1" fill="hold">
                                          <p:stCondLst>
                                            <p:cond delay="0"/>
                                          </p:stCondLst>
                                        </p:cTn>
                                        <p:tgtEl>
                                          <p:spTgt spid="25"/>
                                        </p:tgtEl>
                                        <p:attrNameLst>
                                          <p:attrName>style.visibility</p:attrName>
                                        </p:attrNameLst>
                                      </p:cBhvr>
                                      <p:to>
                                        <p:strVal val="visible"/>
                                      </p:to>
                                    </p:set>
                                    <p:animEffect transition="in" filter="wipe(right)">
                                      <p:cBhvr>
                                        <p:cTn id="85" dur="20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par>
                                <p:cTn id="86" presetID="10" presetClass="entr" presetSubtype="0" fill="hold" grpId="0" nodeType="withEffect">
                                  <p:stCondLst>
                                    <p:cond delay="550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20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par>
                                <p:cTn id="89" presetID="10" presetClass="entr" presetSubtype="0" fill="hold" grpId="0" nodeType="withEffect">
                                  <p:stCondLst>
                                    <p:cond delay="8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20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par>
                                <p:cTn id="92" presetID="22" presetClass="entr" presetSubtype="2" fill="hold" grpId="0" nodeType="withEffect">
                                  <p:stCondLst>
                                    <p:cond delay="10500"/>
                                  </p:stCondLst>
                                  <p:childTnLst>
                                    <p:set>
                                      <p:cBhvr>
                                        <p:cTn id="93" dur="1" fill="hold">
                                          <p:stCondLst>
                                            <p:cond delay="0"/>
                                          </p:stCondLst>
                                        </p:cTn>
                                        <p:tgtEl>
                                          <p:spTgt spid="28"/>
                                        </p:tgtEl>
                                        <p:attrNameLst>
                                          <p:attrName>style.visibility</p:attrName>
                                        </p:attrNameLst>
                                      </p:cBhvr>
                                      <p:to>
                                        <p:strVal val="visible"/>
                                      </p:to>
                                    </p:set>
                                    <p:animEffect transition="in" filter="wipe(right)">
                                      <p:cBhvr>
                                        <p:cTn id="94" dur="20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5">
                                            <p:txEl>
                                              <p:pRg st="10" end="10"/>
                                            </p:txEl>
                                          </p:spTgt>
                                        </p:tgtEl>
                                        <p:attrNameLst>
                                          <p:attrName>style.visibility</p:attrName>
                                        </p:attrNameLst>
                                      </p:cBhvr>
                                      <p:to>
                                        <p:strVal val="visible"/>
                                      </p:to>
                                    </p:set>
                                    <p:animEffect transition="in" filter="wipe(left)">
                                      <p:cBhvr>
                                        <p:cTn id="99" dur="2500"/>
                                        <p:tgtEl>
                                          <p:spTgt spid="5">
                                            <p:txEl>
                                              <p:pRg st="10" end="10"/>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2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1442" grpId="0"/>
      <p:bldP spid="17" grpId="0" animBg="1"/>
      <p:bldP spid="18" grpId="0" animBg="1"/>
      <p:bldP spid="19"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6F8527-114A-4AF1-8191-D1BEB0456C87}"/>
              </a:ext>
            </a:extLst>
          </p:cNvPr>
          <p:cNvSpPr>
            <a:spLocks noGrp="1"/>
          </p:cNvSpPr>
          <p:nvPr>
            <p:ph type="title"/>
          </p:nvPr>
        </p:nvSpPr>
        <p:spPr/>
        <p:txBody>
          <a:bodyPr anchor="t">
            <a:normAutofit fontScale="90000"/>
          </a:bodyPr>
          <a:lstStyle/>
          <a:p>
            <a:r>
              <a:rPr lang="fr-FR" dirty="0"/>
              <a:t>Les autres lieux ou supports </a:t>
            </a:r>
            <a:br>
              <a:rPr lang="fr-FR" dirty="0"/>
            </a:br>
            <a:r>
              <a:rPr lang="fr-FR" dirty="0"/>
              <a:t>où la publicité est interdite</a:t>
            </a:r>
          </a:p>
        </p:txBody>
      </p:sp>
      <p:sp>
        <p:nvSpPr>
          <p:cNvPr id="3" name="Espace réservé du contenu 2">
            <a:extLst>
              <a:ext uri="{FF2B5EF4-FFF2-40B4-BE49-F238E27FC236}">
                <a16:creationId xmlns:a16="http://schemas.microsoft.com/office/drawing/2014/main" id="{51EC43F7-FDFA-47AB-8187-425F7946210C}"/>
              </a:ext>
            </a:extLst>
          </p:cNvPr>
          <p:cNvSpPr>
            <a:spLocks noGrp="1"/>
          </p:cNvSpPr>
          <p:nvPr>
            <p:ph idx="1"/>
          </p:nvPr>
        </p:nvSpPr>
        <p:spPr/>
        <p:txBody>
          <a:bodyPr>
            <a:normAutofit lnSpcReduction="10000"/>
          </a:bodyPr>
          <a:lstStyle/>
          <a:p>
            <a:r>
              <a:rPr lang="fr-FR" sz="2400" dirty="0">
                <a:latin typeface="Calibri" panose="020F0502020204030204" pitchFamily="34" charset="0"/>
                <a:cs typeface="Calibri" panose="020F0502020204030204" pitchFamily="34" charset="0"/>
              </a:rPr>
              <a:t>Les lieux d’interdiction « absolue »</a:t>
            </a:r>
          </a:p>
          <a:p>
            <a:pPr lvl="1">
              <a:spcBef>
                <a:spcPts val="2400"/>
              </a:spcBef>
            </a:pPr>
            <a:r>
              <a:rPr lang="fr-FR" sz="2000" dirty="0">
                <a:latin typeface="Calibri" panose="020F0502020204030204" pitchFamily="34" charset="0"/>
                <a:cs typeface="Calibri" panose="020F0502020204030204" pitchFamily="34" charset="0"/>
              </a:rPr>
              <a:t>monuments historiques, classés ou inscrits</a:t>
            </a:r>
          </a:p>
          <a:p>
            <a:pPr lvl="1">
              <a:spcBef>
                <a:spcPts val="2400"/>
              </a:spcBef>
            </a:pPr>
            <a:r>
              <a:rPr lang="fr-FR" sz="2000" dirty="0">
                <a:latin typeface="Calibri" panose="020F0502020204030204" pitchFamily="34" charset="0"/>
                <a:cs typeface="Calibri" panose="020F0502020204030204" pitchFamily="34" charset="0"/>
              </a:rPr>
              <a:t>monuments naturels et sites classés</a:t>
            </a:r>
          </a:p>
          <a:p>
            <a:pPr lvl="1">
              <a:spcBef>
                <a:spcPts val="2400"/>
              </a:spcBef>
            </a:pPr>
            <a:r>
              <a:rPr lang="fr-FR" sz="2000" dirty="0">
                <a:latin typeface="Calibri" panose="020F0502020204030204" pitchFamily="34" charset="0"/>
                <a:cs typeface="Calibri" panose="020F0502020204030204" pitchFamily="34" charset="0"/>
              </a:rPr>
              <a:t>cœurs de parcs nationaux</a:t>
            </a:r>
          </a:p>
          <a:p>
            <a:pPr lvl="1">
              <a:spcBef>
                <a:spcPts val="2400"/>
              </a:spcBef>
            </a:pPr>
            <a:r>
              <a:rPr lang="fr-FR" sz="2000" dirty="0">
                <a:latin typeface="Calibri" panose="020F0502020204030204" pitchFamily="34" charset="0"/>
                <a:cs typeface="Calibri" panose="020F0502020204030204" pitchFamily="34" charset="0"/>
              </a:rPr>
              <a:t>réserves naturelles</a:t>
            </a:r>
          </a:p>
          <a:p>
            <a:pPr lvl="1">
              <a:spcBef>
                <a:spcPts val="2400"/>
              </a:spcBef>
            </a:pPr>
            <a:r>
              <a:rPr lang="fr-FR" sz="2000" dirty="0">
                <a:latin typeface="Calibri" panose="020F0502020204030204" pitchFamily="34" charset="0"/>
                <a:cs typeface="Calibri" panose="020F0502020204030204" pitchFamily="34" charset="0"/>
              </a:rPr>
              <a:t>arbres</a:t>
            </a:r>
          </a:p>
          <a:p>
            <a:pPr lvl="1">
              <a:spcBef>
                <a:spcPts val="2400"/>
              </a:spcBef>
            </a:pPr>
            <a:r>
              <a:rPr lang="fr-FR" sz="2000" dirty="0">
                <a:latin typeface="Calibri" panose="020F0502020204030204" pitchFamily="34" charset="0"/>
                <a:cs typeface="Calibri" panose="020F0502020204030204" pitchFamily="34" charset="0"/>
              </a:rPr>
              <a:t>immeubles présentant un caractère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esthétique, historique ou pittoresque,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interdits de publicité par arrêté du maire ou du préfet</a:t>
            </a:r>
          </a:p>
        </p:txBody>
      </p:sp>
      <p:sp>
        <p:nvSpPr>
          <p:cNvPr id="4" name="ZoneTexte 3">
            <a:hlinkClick r:id="" action="ppaction://noaction"/>
            <a:extLst>
              <a:ext uri="{FF2B5EF4-FFF2-40B4-BE49-F238E27FC236}">
                <a16:creationId xmlns:a16="http://schemas.microsoft.com/office/drawing/2014/main" id="{94D7FA3B-A871-4005-98DB-0F1A95C6AA75}"/>
              </a:ext>
            </a:extLst>
          </p:cNvPr>
          <p:cNvSpPr txBox="1"/>
          <p:nvPr/>
        </p:nvSpPr>
        <p:spPr>
          <a:xfrm>
            <a:off x="7278968" y="1675786"/>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581-4 c.env.</a:t>
            </a:r>
          </a:p>
        </p:txBody>
      </p:sp>
      <p:sp>
        <p:nvSpPr>
          <p:cNvPr id="5" name="ZoneTexte 4">
            <a:extLst>
              <a:ext uri="{FF2B5EF4-FFF2-40B4-BE49-F238E27FC236}">
                <a16:creationId xmlns:a16="http://schemas.microsoft.com/office/drawing/2014/main" id="{1E2A28BD-4D24-4B8A-9875-E74EA42EB1D1}"/>
              </a:ext>
            </a:extLst>
          </p:cNvPr>
          <p:cNvSpPr txBox="1"/>
          <p:nvPr/>
        </p:nvSpPr>
        <p:spPr>
          <a:xfrm>
            <a:off x="2320935" y="2681337"/>
            <a:ext cx="4680000" cy="493084"/>
          </a:xfrm>
          <a:prstGeom prst="rect">
            <a:avLst/>
          </a:prstGeom>
          <a:solidFill>
            <a:srgbClr val="CCFFFF"/>
          </a:solidFill>
        </p:spPr>
        <p:txBody>
          <a:bodyPr wrap="square" rtlCol="0">
            <a:spAutoFit/>
          </a:bodyPr>
          <a:lstStyle/>
          <a:p>
            <a:r>
              <a:rPr lang="fr-FR" sz="1400" b="1" dirty="0">
                <a:solidFill>
                  <a:srgbClr val="000000"/>
                </a:solidFill>
              </a:rPr>
              <a:t>immeubles dont la conservation présente, au point de vue de l'histoire ou de l'art, un intérêt public</a:t>
            </a:r>
          </a:p>
        </p:txBody>
      </p:sp>
      <p:sp>
        <p:nvSpPr>
          <p:cNvPr id="6" name="ZoneTexte 5">
            <a:hlinkClick r:id="" action="ppaction://noaction"/>
            <a:extLst>
              <a:ext uri="{FF2B5EF4-FFF2-40B4-BE49-F238E27FC236}">
                <a16:creationId xmlns:a16="http://schemas.microsoft.com/office/drawing/2014/main" id="{B7460B01-A409-4978-BFA6-FBBAF6C7D4DA}"/>
              </a:ext>
            </a:extLst>
          </p:cNvPr>
          <p:cNvSpPr txBox="1"/>
          <p:nvPr/>
        </p:nvSpPr>
        <p:spPr>
          <a:xfrm>
            <a:off x="7062968" y="2213765"/>
            <a:ext cx="2304000" cy="493084"/>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621-1 </a:t>
            </a:r>
            <a:r>
              <a:rPr lang="fr-FR" sz="1400" b="1" dirty="0" err="1">
                <a:solidFill>
                  <a:srgbClr val="C00000"/>
                </a:solidFill>
                <a:latin typeface="Arial" panose="020B0604020202020204" pitchFamily="34" charset="0"/>
                <a:cs typeface="Arial" panose="020B0604020202020204" pitchFamily="34" charset="0"/>
              </a:rPr>
              <a:t>c.patrim</a:t>
            </a:r>
            <a:r>
              <a:rPr lang="fr-FR" sz="1400" b="1" dirty="0">
                <a:solidFill>
                  <a:srgbClr val="C00000"/>
                </a:solidFill>
                <a:latin typeface="Arial" panose="020B0604020202020204" pitchFamily="34" charset="0"/>
                <a:cs typeface="Arial" panose="020B0604020202020204" pitchFamily="34" charset="0"/>
              </a:rPr>
              <a:t>.</a:t>
            </a:r>
          </a:p>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621-25 </a:t>
            </a:r>
            <a:r>
              <a:rPr lang="fr-FR" sz="1400" b="1" dirty="0" err="1">
                <a:solidFill>
                  <a:srgbClr val="C00000"/>
                </a:solidFill>
                <a:latin typeface="Arial" panose="020B0604020202020204" pitchFamily="34" charset="0"/>
                <a:cs typeface="Arial" panose="020B0604020202020204" pitchFamily="34" charset="0"/>
              </a:rPr>
              <a:t>c.patrim</a:t>
            </a:r>
            <a:r>
              <a:rPr lang="fr-FR" sz="1400" b="1" dirty="0">
                <a:solidFill>
                  <a:srgbClr val="C00000"/>
                </a:solidFill>
                <a:latin typeface="Arial" panose="020B0604020202020204" pitchFamily="34" charset="0"/>
                <a:cs typeface="Arial" panose="020B0604020202020204" pitchFamily="34" charset="0"/>
              </a:rPr>
              <a:t>.</a:t>
            </a:r>
          </a:p>
        </p:txBody>
      </p:sp>
      <p:sp>
        <p:nvSpPr>
          <p:cNvPr id="7" name="ZoneTexte 6">
            <a:extLst>
              <a:ext uri="{FF2B5EF4-FFF2-40B4-BE49-F238E27FC236}">
                <a16:creationId xmlns:a16="http://schemas.microsoft.com/office/drawing/2014/main" id="{6DEC38AE-88C6-44A6-AA9B-923740D16676}"/>
              </a:ext>
            </a:extLst>
          </p:cNvPr>
          <p:cNvSpPr txBox="1"/>
          <p:nvPr/>
        </p:nvSpPr>
        <p:spPr>
          <a:xfrm>
            <a:off x="2320935" y="3278200"/>
            <a:ext cx="4680000" cy="1094210"/>
          </a:xfrm>
          <a:prstGeom prst="rect">
            <a:avLst/>
          </a:prstGeom>
          <a:solidFill>
            <a:srgbClr val="CCFFFF"/>
          </a:solidFill>
        </p:spPr>
        <p:txBody>
          <a:bodyPr wrap="square" rtlCol="0">
            <a:spAutoFit/>
          </a:bodyPr>
          <a:lstStyle/>
          <a:p>
            <a:r>
              <a:rPr lang="fr-FR" sz="1400" b="1" dirty="0">
                <a:solidFill>
                  <a:srgbClr val="000000"/>
                </a:solidFill>
              </a:rPr>
              <a:t>immeubles ou parties d'immeubles publics ou privés qui, sans justifier une demande de classement immédiat au titre des monuments historiques, présentent un intérêt d'histoire ou d'art suffisant pour en rendre désirable la préservation</a:t>
            </a:r>
          </a:p>
        </p:txBody>
      </p:sp>
      <p:sp>
        <p:nvSpPr>
          <p:cNvPr id="8" name="ZoneTexte 7">
            <a:extLst>
              <a:ext uri="{FF2B5EF4-FFF2-40B4-BE49-F238E27FC236}">
                <a16:creationId xmlns:a16="http://schemas.microsoft.com/office/drawing/2014/main" id="{A68F77F1-C505-4545-BB4D-30E8BC83E338}"/>
              </a:ext>
            </a:extLst>
          </p:cNvPr>
          <p:cNvSpPr txBox="1"/>
          <p:nvPr/>
        </p:nvSpPr>
        <p:spPr>
          <a:xfrm>
            <a:off x="2343906" y="3255246"/>
            <a:ext cx="4680000" cy="893834"/>
          </a:xfrm>
          <a:prstGeom prst="rect">
            <a:avLst/>
          </a:prstGeom>
          <a:solidFill>
            <a:srgbClr val="CCFFFF"/>
          </a:solidFill>
        </p:spPr>
        <p:txBody>
          <a:bodyPr wrap="square" rtlCol="0">
            <a:spAutoFit/>
          </a:bodyPr>
          <a:lstStyle/>
          <a:p>
            <a:r>
              <a:rPr lang="fr-FR" sz="1400" b="1" dirty="0">
                <a:solidFill>
                  <a:srgbClr val="000000"/>
                </a:solidFill>
              </a:rPr>
              <a:t>monuments naturels et sites dont la conservation ou la préservation présente, au point de vue artistique, historique, scientifique, légendaire ou pittoresque, un intérêt général</a:t>
            </a:r>
          </a:p>
        </p:txBody>
      </p:sp>
      <p:sp>
        <p:nvSpPr>
          <p:cNvPr id="9" name="ZoneTexte 8">
            <a:hlinkClick r:id="" action="ppaction://noaction"/>
            <a:extLst>
              <a:ext uri="{FF2B5EF4-FFF2-40B4-BE49-F238E27FC236}">
                <a16:creationId xmlns:a16="http://schemas.microsoft.com/office/drawing/2014/main" id="{34A2B77C-06F5-43F0-9B2F-7FD4C816207F}"/>
              </a:ext>
            </a:extLst>
          </p:cNvPr>
          <p:cNvSpPr txBox="1"/>
          <p:nvPr/>
        </p:nvSpPr>
        <p:spPr>
          <a:xfrm>
            <a:off x="7277008" y="2943761"/>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341-1 c.env.</a:t>
            </a:r>
          </a:p>
        </p:txBody>
      </p:sp>
      <p:pic>
        <p:nvPicPr>
          <p:cNvPr id="11" name="Image 10" descr="Une image contenant extérieur, bâtiment, eau, grand&#10;&#10;Description générée automatiquement">
            <a:extLst>
              <a:ext uri="{FF2B5EF4-FFF2-40B4-BE49-F238E27FC236}">
                <a16:creationId xmlns:a16="http://schemas.microsoft.com/office/drawing/2014/main" id="{6031E37F-32BE-4B94-AF33-F60E0083AB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00935" y="4521395"/>
            <a:ext cx="3600000" cy="2027273"/>
          </a:xfrm>
          <a:prstGeom prst="rect">
            <a:avLst/>
          </a:prstGeom>
          <a:ln>
            <a:solidFill>
              <a:srgbClr val="FFFF00"/>
            </a:solidFill>
          </a:ln>
        </p:spPr>
      </p:pic>
      <p:pic>
        <p:nvPicPr>
          <p:cNvPr id="13" name="Image 12" descr="Une image contenant eau, extérieur, herbe, nature&#10;&#10;Description générée automatiquement">
            <a:extLst>
              <a:ext uri="{FF2B5EF4-FFF2-40B4-BE49-F238E27FC236}">
                <a16:creationId xmlns:a16="http://schemas.microsoft.com/office/drawing/2014/main" id="{42B724AC-D0EF-4725-BBCA-92015CB13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80155" y="4523667"/>
            <a:ext cx="3600000" cy="2025000"/>
          </a:xfrm>
          <a:prstGeom prst="rect">
            <a:avLst/>
          </a:prstGeom>
          <a:ln>
            <a:solidFill>
              <a:srgbClr val="FFFF00"/>
            </a:solidFill>
          </a:ln>
        </p:spPr>
      </p:pic>
      <p:pic>
        <p:nvPicPr>
          <p:cNvPr id="15" name="Image 14" descr="Une image contenant chemise&#10;&#10;Description générée automatiquement">
            <a:extLst>
              <a:ext uri="{FF2B5EF4-FFF2-40B4-BE49-F238E27FC236}">
                <a16:creationId xmlns:a16="http://schemas.microsoft.com/office/drawing/2014/main" id="{B56458DA-E167-4AEE-B28B-6BD84474EC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506" y="2681337"/>
            <a:ext cx="1575754" cy="1575754"/>
          </a:xfrm>
          <a:prstGeom prst="rect">
            <a:avLst/>
          </a:prstGeom>
        </p:spPr>
      </p:pic>
      <p:pic>
        <p:nvPicPr>
          <p:cNvPr id="17" name="Image 16">
            <a:extLst>
              <a:ext uri="{FF2B5EF4-FFF2-40B4-BE49-F238E27FC236}">
                <a16:creationId xmlns:a16="http://schemas.microsoft.com/office/drawing/2014/main" id="{25B1D931-CBE2-4F0F-8E26-1DA7CAEB102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1145" y="3359894"/>
            <a:ext cx="1067062" cy="1612789"/>
          </a:xfrm>
          <a:prstGeom prst="rect">
            <a:avLst/>
          </a:prstGeom>
        </p:spPr>
      </p:pic>
      <p:pic>
        <p:nvPicPr>
          <p:cNvPr id="19" name="Image 18" descr="Une image contenant extérieur, plante, arbre, colline&#10;&#10;Description générée automatiquement">
            <a:extLst>
              <a:ext uri="{FF2B5EF4-FFF2-40B4-BE49-F238E27FC236}">
                <a16:creationId xmlns:a16="http://schemas.microsoft.com/office/drawing/2014/main" id="{8C31515C-F2FB-4CB4-BD42-A16C5EFDB308}"/>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1834" y="4042502"/>
            <a:ext cx="1442849" cy="1442849"/>
          </a:xfrm>
          <a:prstGeom prst="rect">
            <a:avLst/>
          </a:prstGeom>
        </p:spPr>
      </p:pic>
      <p:sp>
        <p:nvSpPr>
          <p:cNvPr id="20" name="ZoneTexte 19">
            <a:extLst>
              <a:ext uri="{FF2B5EF4-FFF2-40B4-BE49-F238E27FC236}">
                <a16:creationId xmlns:a16="http://schemas.microsoft.com/office/drawing/2014/main" id="{069EA61D-2F6A-4945-BE00-2AAEE5D49C26}"/>
              </a:ext>
            </a:extLst>
          </p:cNvPr>
          <p:cNvSpPr txBox="1"/>
          <p:nvPr/>
        </p:nvSpPr>
        <p:spPr>
          <a:xfrm>
            <a:off x="2346757" y="3853193"/>
            <a:ext cx="4680000" cy="2096087"/>
          </a:xfrm>
          <a:prstGeom prst="rect">
            <a:avLst/>
          </a:prstGeom>
          <a:solidFill>
            <a:srgbClr val="CCFFFF"/>
          </a:solidFill>
        </p:spPr>
        <p:txBody>
          <a:bodyPr wrap="square" rtlCol="0">
            <a:spAutoFit/>
          </a:bodyPr>
          <a:lstStyle/>
          <a:p>
            <a:r>
              <a:rPr lang="fr-FR" sz="1400" b="1" dirty="0">
                <a:solidFill>
                  <a:srgbClr val="000000"/>
                </a:solidFill>
              </a:rPr>
              <a:t>espaces terrestres ou maritimes, lorsque le milieu naturel, particulièrement la faune, la flore, le sol, le sous-sol, l'atmosphère et les eaux, les paysages et, le cas échéant, le patrimoine culturel qu'ils comportent présentent un intérêt spécial et qu'il importe d'en assurer la protection en les préservant des dégradations et des atteintes susceptibles d'en altérer la diversité, la composition, l'aspect et l'évolution</a:t>
            </a:r>
          </a:p>
          <a:p>
            <a:r>
              <a:rPr lang="fr-FR" sz="1400" b="1" u="sng" dirty="0">
                <a:solidFill>
                  <a:srgbClr val="000000"/>
                </a:solidFill>
              </a:rPr>
              <a:t>cœur</a:t>
            </a:r>
            <a:r>
              <a:rPr lang="fr-FR" sz="1400" b="1" dirty="0">
                <a:solidFill>
                  <a:srgbClr val="000000"/>
                </a:solidFill>
              </a:rPr>
              <a:t> : espaces terrestres et maritimes à protéger</a:t>
            </a:r>
          </a:p>
        </p:txBody>
      </p:sp>
      <p:sp>
        <p:nvSpPr>
          <p:cNvPr id="21" name="ZoneTexte 20">
            <a:hlinkClick r:id="" action="ppaction://noaction"/>
            <a:extLst>
              <a:ext uri="{FF2B5EF4-FFF2-40B4-BE49-F238E27FC236}">
                <a16:creationId xmlns:a16="http://schemas.microsoft.com/office/drawing/2014/main" id="{FAA3155B-48C2-4B7A-90A1-86AD74B07F77}"/>
              </a:ext>
            </a:extLst>
          </p:cNvPr>
          <p:cNvSpPr txBox="1"/>
          <p:nvPr/>
        </p:nvSpPr>
        <p:spPr>
          <a:xfrm>
            <a:off x="7294282" y="3536674"/>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331-1 c.env.</a:t>
            </a:r>
          </a:p>
        </p:txBody>
      </p:sp>
      <p:sp>
        <p:nvSpPr>
          <p:cNvPr id="22" name="ZoneTexte 21">
            <a:extLst>
              <a:ext uri="{FF2B5EF4-FFF2-40B4-BE49-F238E27FC236}">
                <a16:creationId xmlns:a16="http://schemas.microsoft.com/office/drawing/2014/main" id="{7D7D0BDE-84BE-4783-A841-5A2EC64BA674}"/>
              </a:ext>
            </a:extLst>
          </p:cNvPr>
          <p:cNvSpPr txBox="1"/>
          <p:nvPr/>
        </p:nvSpPr>
        <p:spPr>
          <a:xfrm>
            <a:off x="478000" y="5941884"/>
            <a:ext cx="2829621" cy="550279"/>
          </a:xfrm>
          <a:prstGeom prst="rect">
            <a:avLst/>
          </a:prstGeom>
          <a:solidFill>
            <a:srgbClr val="FFEDB9"/>
          </a:solidFill>
        </p:spPr>
        <p:txBody>
          <a:bodyPr wrap="none" rtlCol="0">
            <a:spAutoFit/>
          </a:bodyPr>
          <a:lstStyle/>
          <a:p>
            <a:r>
              <a:rPr lang="fr-FR" sz="1600" b="1" dirty="0">
                <a:solidFill>
                  <a:srgbClr val="000000"/>
                </a:solidFill>
              </a:rPr>
              <a:t>14 100 monuments classés</a:t>
            </a:r>
          </a:p>
          <a:p>
            <a:r>
              <a:rPr lang="fr-FR" sz="1600" b="1" dirty="0">
                <a:solidFill>
                  <a:srgbClr val="000000"/>
                </a:solidFill>
              </a:rPr>
              <a:t>29 500 monuments inscrits</a:t>
            </a:r>
          </a:p>
        </p:txBody>
      </p:sp>
      <p:sp>
        <p:nvSpPr>
          <p:cNvPr id="23" name="ZoneTexte 22">
            <a:extLst>
              <a:ext uri="{FF2B5EF4-FFF2-40B4-BE49-F238E27FC236}">
                <a16:creationId xmlns:a16="http://schemas.microsoft.com/office/drawing/2014/main" id="{9B6D79E0-6344-4980-97BD-9E323F404CDE}"/>
              </a:ext>
            </a:extLst>
          </p:cNvPr>
          <p:cNvSpPr txBox="1"/>
          <p:nvPr/>
        </p:nvSpPr>
        <p:spPr>
          <a:xfrm>
            <a:off x="477337" y="5936321"/>
            <a:ext cx="2021707" cy="550279"/>
          </a:xfrm>
          <a:prstGeom prst="rect">
            <a:avLst/>
          </a:prstGeom>
          <a:solidFill>
            <a:srgbClr val="FFEDB9"/>
          </a:solidFill>
        </p:spPr>
        <p:txBody>
          <a:bodyPr wrap="none" rtlCol="0">
            <a:spAutoFit/>
          </a:bodyPr>
          <a:lstStyle/>
          <a:p>
            <a:r>
              <a:rPr lang="fr-FR" sz="1600" b="1" dirty="0">
                <a:solidFill>
                  <a:srgbClr val="000000"/>
                </a:solidFill>
              </a:rPr>
              <a:t>2 700 sites classés</a:t>
            </a:r>
          </a:p>
          <a:p>
            <a:r>
              <a:rPr lang="fr-FR" sz="1600" b="1" dirty="0">
                <a:solidFill>
                  <a:srgbClr val="000000"/>
                </a:solidFill>
              </a:rPr>
              <a:t>10 900 km²</a:t>
            </a:r>
          </a:p>
        </p:txBody>
      </p:sp>
      <p:sp>
        <p:nvSpPr>
          <p:cNvPr id="24" name="ZoneTexte 23">
            <a:extLst>
              <a:ext uri="{FF2B5EF4-FFF2-40B4-BE49-F238E27FC236}">
                <a16:creationId xmlns:a16="http://schemas.microsoft.com/office/drawing/2014/main" id="{2DC9611F-68F7-4AD8-B3CA-69B7C8A99D25}"/>
              </a:ext>
            </a:extLst>
          </p:cNvPr>
          <p:cNvSpPr txBox="1"/>
          <p:nvPr/>
        </p:nvSpPr>
        <p:spPr>
          <a:xfrm>
            <a:off x="476674" y="5936321"/>
            <a:ext cx="2031197" cy="550279"/>
          </a:xfrm>
          <a:prstGeom prst="rect">
            <a:avLst/>
          </a:prstGeom>
          <a:solidFill>
            <a:srgbClr val="FFEDB9"/>
          </a:solidFill>
        </p:spPr>
        <p:txBody>
          <a:bodyPr wrap="none" rtlCol="0">
            <a:spAutoFit/>
          </a:bodyPr>
          <a:lstStyle/>
          <a:p>
            <a:r>
              <a:rPr lang="fr-FR" sz="1600" b="1" dirty="0">
                <a:solidFill>
                  <a:srgbClr val="000000"/>
                </a:solidFill>
              </a:rPr>
              <a:t>11 parcs nationaux</a:t>
            </a:r>
          </a:p>
          <a:p>
            <a:r>
              <a:rPr lang="fr-FR" sz="1600" b="1" dirty="0">
                <a:solidFill>
                  <a:srgbClr val="000000"/>
                </a:solidFill>
              </a:rPr>
              <a:t>60 700 km²</a:t>
            </a:r>
          </a:p>
        </p:txBody>
      </p:sp>
      <p:pic>
        <p:nvPicPr>
          <p:cNvPr id="26" name="Image 25" descr="Une image contenant extérieur, montagne, nature, colline&#10;&#10;Description générée automatiquement">
            <a:extLst>
              <a:ext uri="{FF2B5EF4-FFF2-40B4-BE49-F238E27FC236}">
                <a16:creationId xmlns:a16="http://schemas.microsoft.com/office/drawing/2014/main" id="{8C881943-3497-43BD-A185-25ED5291A7E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95637" y="1255454"/>
            <a:ext cx="3600000" cy="2029530"/>
          </a:xfrm>
          <a:prstGeom prst="rect">
            <a:avLst/>
          </a:prstGeom>
          <a:ln>
            <a:solidFill>
              <a:srgbClr val="FFFF00"/>
            </a:solidFill>
          </a:ln>
        </p:spPr>
      </p:pic>
      <p:pic>
        <p:nvPicPr>
          <p:cNvPr id="28" name="Image 27" descr="Une image contenant hache, poisson&#10;&#10;Description générée automatiquement">
            <a:extLst>
              <a:ext uri="{FF2B5EF4-FFF2-40B4-BE49-F238E27FC236}">
                <a16:creationId xmlns:a16="http://schemas.microsoft.com/office/drawing/2014/main" id="{88198899-D618-48A2-B97F-1DB67071ADCB}"/>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32010" y="4396721"/>
            <a:ext cx="1687500" cy="1800000"/>
          </a:xfrm>
          <a:prstGeom prst="rect">
            <a:avLst/>
          </a:prstGeom>
        </p:spPr>
      </p:pic>
      <p:sp>
        <p:nvSpPr>
          <p:cNvPr id="29" name="ZoneTexte 28">
            <a:extLst>
              <a:ext uri="{FF2B5EF4-FFF2-40B4-BE49-F238E27FC236}">
                <a16:creationId xmlns:a16="http://schemas.microsoft.com/office/drawing/2014/main" id="{6A7D9B3A-9A9D-493D-A054-D4F1A9C529B6}"/>
              </a:ext>
            </a:extLst>
          </p:cNvPr>
          <p:cNvSpPr txBox="1"/>
          <p:nvPr/>
        </p:nvSpPr>
        <p:spPr>
          <a:xfrm>
            <a:off x="4567406" y="3359895"/>
            <a:ext cx="2510624" cy="1008225"/>
          </a:xfrm>
          <a:prstGeom prst="rect">
            <a:avLst/>
          </a:prstGeom>
          <a:solidFill>
            <a:srgbClr val="FFEDB9"/>
          </a:solidFill>
        </p:spPr>
        <p:txBody>
          <a:bodyPr wrap="none" rtlCol="0">
            <a:spAutoFit/>
          </a:bodyPr>
          <a:lstStyle/>
          <a:p>
            <a:r>
              <a:rPr lang="fr-FR" sz="1600" b="1" dirty="0">
                <a:solidFill>
                  <a:srgbClr val="000000"/>
                </a:solidFill>
              </a:rPr>
              <a:t>165 réserves nationales</a:t>
            </a:r>
          </a:p>
          <a:p>
            <a:r>
              <a:rPr lang="fr-FR" sz="1600" b="1" dirty="0">
                <a:solidFill>
                  <a:srgbClr val="000000"/>
                </a:solidFill>
              </a:rPr>
              <a:t>177 réserves régionales</a:t>
            </a:r>
          </a:p>
          <a:p>
            <a:r>
              <a:rPr lang="fr-FR" sz="1600" b="1" dirty="0">
                <a:solidFill>
                  <a:srgbClr val="000000"/>
                </a:solidFill>
              </a:rPr>
              <a:t>7 réserves corses</a:t>
            </a:r>
          </a:p>
          <a:p>
            <a:r>
              <a:rPr lang="fr-FR" sz="1600" b="1" dirty="0">
                <a:solidFill>
                  <a:srgbClr val="000000"/>
                </a:solidFill>
              </a:rPr>
              <a:t>678 000 km²</a:t>
            </a:r>
          </a:p>
        </p:txBody>
      </p:sp>
      <p:pic>
        <p:nvPicPr>
          <p:cNvPr id="31" name="Image 30" descr="Une image contenant herbe, extérieur, champ, broutant&#10;&#10;Description générée automatiquement">
            <a:extLst>
              <a:ext uri="{FF2B5EF4-FFF2-40B4-BE49-F238E27FC236}">
                <a16:creationId xmlns:a16="http://schemas.microsoft.com/office/drawing/2014/main" id="{C039C244-ECD4-4A2E-A07A-C414B721644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98286" y="1275978"/>
            <a:ext cx="3600000" cy="2023530"/>
          </a:xfrm>
          <a:prstGeom prst="rect">
            <a:avLst/>
          </a:prstGeom>
          <a:ln>
            <a:solidFill>
              <a:srgbClr val="FFFF00"/>
            </a:solidFill>
          </a:ln>
        </p:spPr>
      </p:pic>
      <p:pic>
        <p:nvPicPr>
          <p:cNvPr id="33" name="Image 32" descr="Une image contenant extérieur, montagne, herbe, eau&#10;&#10;Description générée automatiquement">
            <a:extLst>
              <a:ext uri="{FF2B5EF4-FFF2-40B4-BE49-F238E27FC236}">
                <a16:creationId xmlns:a16="http://schemas.microsoft.com/office/drawing/2014/main" id="{0341B35E-2123-4C38-B8B6-4A3161991ED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381480" y="4537888"/>
            <a:ext cx="3600000" cy="2023460"/>
          </a:xfrm>
          <a:prstGeom prst="rect">
            <a:avLst/>
          </a:prstGeom>
          <a:ln>
            <a:solidFill>
              <a:srgbClr val="FFFF00"/>
            </a:solidFill>
          </a:ln>
        </p:spPr>
      </p:pic>
      <p:sp>
        <p:nvSpPr>
          <p:cNvPr id="34" name="ZoneTexte 33">
            <a:extLst>
              <a:ext uri="{FF2B5EF4-FFF2-40B4-BE49-F238E27FC236}">
                <a16:creationId xmlns:a16="http://schemas.microsoft.com/office/drawing/2014/main" id="{0FA59A67-A7D3-4777-B03C-A4116847BE09}"/>
              </a:ext>
            </a:extLst>
          </p:cNvPr>
          <p:cNvSpPr txBox="1"/>
          <p:nvPr/>
        </p:nvSpPr>
        <p:spPr>
          <a:xfrm>
            <a:off x="2357470" y="4510103"/>
            <a:ext cx="4716000" cy="1494961"/>
          </a:xfrm>
          <a:prstGeom prst="rect">
            <a:avLst/>
          </a:prstGeom>
          <a:solidFill>
            <a:srgbClr val="CCFFFF"/>
          </a:solidFill>
        </p:spPr>
        <p:txBody>
          <a:bodyPr wrap="square" rtlCol="0">
            <a:spAutoFit/>
          </a:bodyPr>
          <a:lstStyle/>
          <a:p>
            <a:r>
              <a:rPr lang="fr-FR" sz="1400" b="1" dirty="0">
                <a:solidFill>
                  <a:srgbClr val="000000"/>
                </a:solidFill>
              </a:rPr>
              <a:t>parties du territoire terrestre ou maritime d'une ou de plusieurs communes lorsque la conservation de la faune, de la flore, du sol, des eaux, des gisements de minéraux et de fossiles et, en général, du milieu naturel présente une importance particulière ou qu'il convient de les soustraire à toute intervention artificielle susceptible de les dégrader</a:t>
            </a:r>
          </a:p>
        </p:txBody>
      </p:sp>
      <p:sp>
        <p:nvSpPr>
          <p:cNvPr id="35" name="ZoneTexte 34">
            <a:hlinkClick r:id="" action="ppaction://noaction"/>
            <a:extLst>
              <a:ext uri="{FF2B5EF4-FFF2-40B4-BE49-F238E27FC236}">
                <a16:creationId xmlns:a16="http://schemas.microsoft.com/office/drawing/2014/main" id="{B4DF2581-12D5-4050-ADEE-9C420EE4840B}"/>
              </a:ext>
            </a:extLst>
          </p:cNvPr>
          <p:cNvSpPr txBox="1"/>
          <p:nvPr/>
        </p:nvSpPr>
        <p:spPr>
          <a:xfrm>
            <a:off x="7277008" y="4108399"/>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332-1 c.env.</a:t>
            </a:r>
          </a:p>
        </p:txBody>
      </p:sp>
      <p:sp>
        <p:nvSpPr>
          <p:cNvPr id="36" name="ZoneTexte 35">
            <a:hlinkClick r:id="" action="ppaction://noaction"/>
            <a:extLst>
              <a:ext uri="{FF2B5EF4-FFF2-40B4-BE49-F238E27FC236}">
                <a16:creationId xmlns:a16="http://schemas.microsoft.com/office/drawing/2014/main" id="{706BBE6D-FCB4-4B12-8C05-E6153D3D0F6B}"/>
              </a:ext>
            </a:extLst>
          </p:cNvPr>
          <p:cNvSpPr txBox="1"/>
          <p:nvPr/>
        </p:nvSpPr>
        <p:spPr>
          <a:xfrm>
            <a:off x="6043718" y="5287013"/>
            <a:ext cx="2402464"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581-4, § II c.env.</a:t>
            </a:r>
          </a:p>
        </p:txBody>
      </p:sp>
      <p:pic>
        <p:nvPicPr>
          <p:cNvPr id="39" name="Image 38" descr="Une image contenant herbe, extérieur, bâtiment, maison&#10;&#10;Description générée automatiquement">
            <a:extLst>
              <a:ext uri="{FF2B5EF4-FFF2-40B4-BE49-F238E27FC236}">
                <a16:creationId xmlns:a16="http://schemas.microsoft.com/office/drawing/2014/main" id="{CA520DF3-4A60-4F27-A63A-2A046D760F9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380818" y="3096188"/>
            <a:ext cx="3600000" cy="2025000"/>
          </a:xfrm>
          <a:prstGeom prst="rect">
            <a:avLst/>
          </a:prstGeom>
          <a:ln>
            <a:solidFill>
              <a:srgbClr val="FFFF00"/>
            </a:solidFill>
          </a:ln>
        </p:spPr>
      </p:pic>
      <p:pic>
        <p:nvPicPr>
          <p:cNvPr id="41" name="Image 40" descr="Une image contenant signe, clipart&#10;&#10;Description générée avec un niveau de confiance très élevé">
            <a:extLst>
              <a:ext uri="{FF2B5EF4-FFF2-40B4-BE49-F238E27FC236}">
                <a16:creationId xmlns:a16="http://schemas.microsoft.com/office/drawing/2014/main" id="{6F62D07E-5225-45E9-879D-C6892EFCA73B}"/>
              </a:ext>
            </a:extLst>
          </p:cNvPr>
          <p:cNvPicPr>
            <a:picLocks noChangeAspect="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68798" y="188640"/>
            <a:ext cx="1116000" cy="1116000"/>
          </a:xfrm>
          <a:prstGeom prst="rect">
            <a:avLst/>
          </a:prstGeom>
        </p:spPr>
      </p:pic>
    </p:spTree>
    <p:extLst>
      <p:ext uri="{BB962C8B-B14F-4D97-AF65-F5344CB8AC3E}">
        <p14:creationId xmlns:p14="http://schemas.microsoft.com/office/powerpoint/2010/main" val="4091892528"/>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2000"/>
                                        <p:tgtEl>
                                          <p:spTgt spid="41"/>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2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par>
                                <p:cTn id="30" presetID="10"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2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0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par>
                                <p:cTn id="36" presetID="22" presetClass="entr" presetSubtype="1" fill="hold" grpId="0" nodeType="withEffect">
                                  <p:stCondLst>
                                    <p:cond delay="1000"/>
                                  </p:stCondLst>
                                  <p:childTnLst>
                                    <p:set>
                                      <p:cBhvr>
                                        <p:cTn id="37" dur="1" fill="hold">
                                          <p:stCondLst>
                                            <p:cond delay="0"/>
                                          </p:stCondLst>
                                        </p:cTn>
                                        <p:tgtEl>
                                          <p:spTgt spid="22"/>
                                        </p:tgtEl>
                                        <p:attrNameLst>
                                          <p:attrName>style.visibility</p:attrName>
                                        </p:attrNameLst>
                                      </p:cBhvr>
                                      <p:to>
                                        <p:strVal val="visible"/>
                                      </p:to>
                                    </p:set>
                                    <p:animEffect transition="in" filter="wipe(up)">
                                      <p:cBhvr>
                                        <p:cTn id="38" dur="10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par>
                                <p:cTn id="39" presetID="22" presetClass="entr" presetSubtype="8" fill="hold" nodeType="withEffect">
                                  <p:stCondLst>
                                    <p:cond delay="200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20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2" end="2"/>
                                            </p:txEl>
                                          </p:spTgt>
                                        </p:tgtEl>
                                        <p:attrNameLst>
                                          <p:attrName>style.visibility</p:attrName>
                                        </p:attrNameLst>
                                      </p:cBhvr>
                                      <p:to>
                                        <p:strVal val="visible"/>
                                      </p:to>
                                    </p:set>
                                    <p:animEffect transition="in" filter="fade">
                                      <p:cBhvr>
                                        <p:cTn id="46" dur="2000"/>
                                        <p:tgtEl>
                                          <p:spTgt spid="3">
                                            <p:txEl>
                                              <p:pRg st="2" end="2"/>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0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par>
                                <p:cTn id="54" presetID="10"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20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57" presetID="22" presetClass="entr" presetSubtype="1" fill="hold" grpId="0" nodeType="withEffect">
                                  <p:stCondLst>
                                    <p:cond delay="1000"/>
                                  </p:stCondLst>
                                  <p:childTnLst>
                                    <p:set>
                                      <p:cBhvr>
                                        <p:cTn id="58" dur="1" fill="hold">
                                          <p:stCondLst>
                                            <p:cond delay="0"/>
                                          </p:stCondLst>
                                        </p:cTn>
                                        <p:tgtEl>
                                          <p:spTgt spid="23"/>
                                        </p:tgtEl>
                                        <p:attrNameLst>
                                          <p:attrName>style.visibility</p:attrName>
                                        </p:attrNameLst>
                                      </p:cBhvr>
                                      <p:to>
                                        <p:strVal val="visible"/>
                                      </p:to>
                                    </p:set>
                                    <p:animEffect transition="in" filter="wipe(up)">
                                      <p:cBhvr>
                                        <p:cTn id="59" dur="10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par>
                                <p:cTn id="60" presetID="22" presetClass="entr" presetSubtype="8" fill="hold" nodeType="withEffect">
                                  <p:stCondLst>
                                    <p:cond delay="200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2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3" end="3"/>
                                            </p:txEl>
                                          </p:spTgt>
                                        </p:tgtEl>
                                        <p:attrNameLst>
                                          <p:attrName>style.visibility</p:attrName>
                                        </p:attrNameLst>
                                      </p:cBhvr>
                                      <p:to>
                                        <p:strVal val="visible"/>
                                      </p:to>
                                    </p:set>
                                    <p:animEffect transition="in" filter="fade">
                                      <p:cBhvr>
                                        <p:cTn id="67" dur="2000"/>
                                        <p:tgtEl>
                                          <p:spTgt spid="3">
                                            <p:txEl>
                                              <p:pRg st="3" end="3"/>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2000"/>
                                        <p:tgtEl>
                                          <p:spTgt spid="21"/>
                                        </p:tgtEl>
                                      </p:cBhvr>
                                    </p:animEffect>
                                  </p:childTnLst>
                                </p:cTn>
                              </p:par>
                            </p:childTnLst>
                          </p:cTn>
                        </p:par>
                        <p:par>
                          <p:cTn id="71" fill="hold">
                            <p:stCondLst>
                              <p:cond delay="2000"/>
                            </p:stCondLst>
                            <p:childTnLst>
                              <p:par>
                                <p:cTn id="72" presetID="10" presetClass="entr" presetSubtype="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20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par>
                                <p:cTn id="75" presetID="10"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2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par>
                                <p:cTn id="78" presetID="22" presetClass="entr" presetSubtype="1" fill="hold" grpId="0" nodeType="withEffect">
                                  <p:stCondLst>
                                    <p:cond delay="1000"/>
                                  </p:stCondLst>
                                  <p:childTnLst>
                                    <p:set>
                                      <p:cBhvr>
                                        <p:cTn id="79" dur="1" fill="hold">
                                          <p:stCondLst>
                                            <p:cond delay="0"/>
                                          </p:stCondLst>
                                        </p:cTn>
                                        <p:tgtEl>
                                          <p:spTgt spid="24"/>
                                        </p:tgtEl>
                                        <p:attrNameLst>
                                          <p:attrName>style.visibility</p:attrName>
                                        </p:attrNameLst>
                                      </p:cBhvr>
                                      <p:to>
                                        <p:strVal val="visible"/>
                                      </p:to>
                                    </p:set>
                                    <p:animEffect transition="in" filter="wipe(up)">
                                      <p:cBhvr>
                                        <p:cTn id="80" dur="10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par>
                                <p:cTn id="81" presetID="22" presetClass="entr" presetSubtype="8" fill="hold" nodeType="withEffect">
                                  <p:stCondLst>
                                    <p:cond delay="2000"/>
                                  </p:stCondLst>
                                  <p:childTnLst>
                                    <p:set>
                                      <p:cBhvr>
                                        <p:cTn id="82" dur="1" fill="hold">
                                          <p:stCondLst>
                                            <p:cond delay="0"/>
                                          </p:stCondLst>
                                        </p:cTn>
                                        <p:tgtEl>
                                          <p:spTgt spid="26"/>
                                        </p:tgtEl>
                                        <p:attrNameLst>
                                          <p:attrName>style.visibility</p:attrName>
                                        </p:attrNameLst>
                                      </p:cBhvr>
                                      <p:to>
                                        <p:strVal val="visible"/>
                                      </p:to>
                                    </p:set>
                                    <p:animEffect transition="in" filter="wipe(left)">
                                      <p:cBhvr>
                                        <p:cTn id="83" dur="20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4" end="4"/>
                                            </p:txEl>
                                          </p:spTgt>
                                        </p:tgtEl>
                                        <p:attrNameLst>
                                          <p:attrName>style.visibility</p:attrName>
                                        </p:attrNameLst>
                                      </p:cBhvr>
                                      <p:to>
                                        <p:strVal val="visible"/>
                                      </p:to>
                                    </p:set>
                                    <p:animEffect transition="in" filter="fade">
                                      <p:cBhvr>
                                        <p:cTn id="88" dur="2000"/>
                                        <p:tgtEl>
                                          <p:spTgt spid="3">
                                            <p:txEl>
                                              <p:pRg st="4" end="4"/>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2000"/>
                                        <p:tgtEl>
                                          <p:spTgt spid="35"/>
                                        </p:tgtEl>
                                      </p:cBhvr>
                                    </p:animEffect>
                                  </p:childTnLst>
                                </p:cTn>
                              </p:par>
                            </p:childTnLst>
                          </p:cTn>
                        </p:par>
                        <p:par>
                          <p:cTn id="92" fill="hold">
                            <p:stCondLst>
                              <p:cond delay="2000"/>
                            </p:stCondLst>
                            <p:childTnLst>
                              <p:par>
                                <p:cTn id="93" presetID="10" presetClass="entr" presetSubtype="0" fill="hold"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20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par>
                                <p:cTn id="96" presetID="10"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20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par>
                                <p:cTn id="99" presetID="22" presetClass="entr" presetSubtype="1" fill="hold" grpId="0" nodeType="withEffect">
                                  <p:stCondLst>
                                    <p:cond delay="1000"/>
                                  </p:stCondLst>
                                  <p:childTnLst>
                                    <p:set>
                                      <p:cBhvr>
                                        <p:cTn id="100" dur="1" fill="hold">
                                          <p:stCondLst>
                                            <p:cond delay="0"/>
                                          </p:stCondLst>
                                        </p:cTn>
                                        <p:tgtEl>
                                          <p:spTgt spid="29"/>
                                        </p:tgtEl>
                                        <p:attrNameLst>
                                          <p:attrName>style.visibility</p:attrName>
                                        </p:attrNameLst>
                                      </p:cBhvr>
                                      <p:to>
                                        <p:strVal val="visible"/>
                                      </p:to>
                                    </p:set>
                                    <p:animEffect transition="in" filter="wipe(up)">
                                      <p:cBhvr>
                                        <p:cTn id="101" dur="10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par>
                                <p:cTn id="102" presetID="22" presetClass="entr" presetSubtype="8" fill="hold" nodeType="withEffect">
                                  <p:stCondLst>
                                    <p:cond delay="2000"/>
                                  </p:stCondLst>
                                  <p:childTnLst>
                                    <p:set>
                                      <p:cBhvr>
                                        <p:cTn id="103" dur="1" fill="hold">
                                          <p:stCondLst>
                                            <p:cond delay="0"/>
                                          </p:stCondLst>
                                        </p:cTn>
                                        <p:tgtEl>
                                          <p:spTgt spid="31"/>
                                        </p:tgtEl>
                                        <p:attrNameLst>
                                          <p:attrName>style.visibility</p:attrName>
                                        </p:attrNameLst>
                                      </p:cBhvr>
                                      <p:to>
                                        <p:strVal val="visible"/>
                                      </p:to>
                                    </p:set>
                                    <p:animEffect transition="in" filter="wipe(left)">
                                      <p:cBhvr>
                                        <p:cTn id="104" dur="2000"/>
                                        <p:tgtEl>
                                          <p:spTgt spid="31"/>
                                        </p:tgtEl>
                                      </p:cBhvr>
                                    </p:animEffect>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
                                            <p:txEl>
                                              <p:pRg st="5" end="5"/>
                                            </p:txEl>
                                          </p:spTgt>
                                        </p:tgtEl>
                                        <p:attrNameLst>
                                          <p:attrName>style.visibility</p:attrName>
                                        </p:attrNameLst>
                                      </p:cBhvr>
                                      <p:to>
                                        <p:strVal val="visible"/>
                                      </p:to>
                                    </p:set>
                                    <p:animEffect transition="in" filter="fade">
                                      <p:cBhvr>
                                        <p:cTn id="109" dur="2000"/>
                                        <p:tgtEl>
                                          <p:spTgt spid="3">
                                            <p:txEl>
                                              <p:pRg st="5" end="5"/>
                                            </p:txEl>
                                          </p:spTgt>
                                        </p:tgtEl>
                                      </p:cBhvr>
                                    </p:animEffect>
                                  </p:childTnLst>
                                </p:cTn>
                              </p:par>
                            </p:childTnLst>
                          </p:cTn>
                        </p:par>
                        <p:par>
                          <p:cTn id="110" fill="hold">
                            <p:stCondLst>
                              <p:cond delay="2000"/>
                            </p:stCondLst>
                            <p:childTnLst>
                              <p:par>
                                <p:cTn id="111" presetID="22" presetClass="entr" presetSubtype="8"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wipe(left)">
                                      <p:cBhvr>
                                        <p:cTn id="113" dur="20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3">
                                            <p:txEl>
                                              <p:pRg st="6" end="6"/>
                                            </p:txEl>
                                          </p:spTgt>
                                        </p:tgtEl>
                                        <p:attrNameLst>
                                          <p:attrName>style.visibility</p:attrName>
                                        </p:attrNameLst>
                                      </p:cBhvr>
                                      <p:to>
                                        <p:strVal val="visible"/>
                                      </p:to>
                                    </p:set>
                                    <p:animEffect transition="in" filter="fade">
                                      <p:cBhvr>
                                        <p:cTn id="118" dur="2000"/>
                                        <p:tgtEl>
                                          <p:spTgt spid="3">
                                            <p:txEl>
                                              <p:pRg st="6" end="6"/>
                                            </p:txEl>
                                          </p:spTgt>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2000"/>
                                        <p:tgtEl>
                                          <p:spTgt spid="36"/>
                                        </p:tgtEl>
                                      </p:cBhvr>
                                    </p:animEffect>
                                  </p:childTnLst>
                                </p:cTn>
                              </p:par>
                            </p:childTnLst>
                          </p:cTn>
                        </p:par>
                        <p:par>
                          <p:cTn id="122" fill="hold">
                            <p:stCondLst>
                              <p:cond delay="2000"/>
                            </p:stCondLst>
                            <p:childTnLst>
                              <p:par>
                                <p:cTn id="123" presetID="22" presetClass="entr" presetSubtype="8" fill="hold" nodeType="afterEffect">
                                  <p:stCondLst>
                                    <p:cond delay="0"/>
                                  </p:stCondLst>
                                  <p:childTnLst>
                                    <p:set>
                                      <p:cBhvr>
                                        <p:cTn id="124" dur="1" fill="hold">
                                          <p:stCondLst>
                                            <p:cond delay="0"/>
                                          </p:stCondLst>
                                        </p:cTn>
                                        <p:tgtEl>
                                          <p:spTgt spid="39"/>
                                        </p:tgtEl>
                                        <p:attrNameLst>
                                          <p:attrName>style.visibility</p:attrName>
                                        </p:attrNameLst>
                                      </p:cBhvr>
                                      <p:to>
                                        <p:strVal val="visible"/>
                                      </p:to>
                                    </p:set>
                                    <p:animEffect transition="in" filter="wipe(left)">
                                      <p:cBhvr>
                                        <p:cTn id="125"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bldLvl="3"/>
      <p:bldP spid="4" grpId="0" animBg="1"/>
      <p:bldP spid="5" grpId="0" animBg="1"/>
      <p:bldP spid="6" grpId="0" animBg="1"/>
      <p:bldP spid="7" grpId="0" animBg="1"/>
      <p:bldP spid="8" grpId="0" animBg="1"/>
      <p:bldP spid="9" grpId="0" animBg="1"/>
      <p:bldP spid="20" grpId="0" animBg="1"/>
      <p:bldP spid="21" grpId="0" animBg="1"/>
      <p:bldP spid="22" grpId="0" animBg="1"/>
      <p:bldP spid="23" grpId="0" animBg="1"/>
      <p:bldP spid="24" grpId="0" animBg="1"/>
      <p:bldP spid="29" grpId="0" animBg="1"/>
      <p:bldP spid="34" grpId="0" animBg="1"/>
      <p:bldP spid="35" grpId="0" animBg="1"/>
      <p:bldP spid="3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45" name="ZoneTexte 44">
            <a:hlinkClick r:id="" action="ppaction://noaction"/>
            <a:extLst>
              <a:ext uri="{FF2B5EF4-FFF2-40B4-BE49-F238E27FC236}">
                <a16:creationId xmlns:a16="http://schemas.microsoft.com/office/drawing/2014/main" id="{60B0DC6C-2840-4DC4-B643-ECA68EE77A0D}"/>
              </a:ext>
            </a:extLst>
          </p:cNvPr>
          <p:cNvSpPr txBox="1"/>
          <p:nvPr/>
        </p:nvSpPr>
        <p:spPr>
          <a:xfrm>
            <a:off x="7277008" y="1804143"/>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581-8 c.env.</a:t>
            </a:r>
          </a:p>
        </p:txBody>
      </p:sp>
      <p:sp>
        <p:nvSpPr>
          <p:cNvPr id="2" name="Titre 1">
            <a:extLst>
              <a:ext uri="{FF2B5EF4-FFF2-40B4-BE49-F238E27FC236}">
                <a16:creationId xmlns:a16="http://schemas.microsoft.com/office/drawing/2014/main" id="{BF1FF72C-EC01-466E-B1A6-51D5285C3D05}"/>
              </a:ext>
            </a:extLst>
          </p:cNvPr>
          <p:cNvSpPr>
            <a:spLocks noGrp="1"/>
          </p:cNvSpPr>
          <p:nvPr>
            <p:ph type="title"/>
          </p:nvPr>
        </p:nvSpPr>
        <p:spPr/>
        <p:txBody>
          <a:bodyPr anchor="t">
            <a:normAutofit fontScale="90000"/>
          </a:bodyPr>
          <a:lstStyle/>
          <a:p>
            <a:r>
              <a:rPr lang="fr-FR" dirty="0"/>
              <a:t>Les autres lieux d’interdiction de </a:t>
            </a:r>
            <a:br>
              <a:rPr lang="fr-FR" dirty="0"/>
            </a:br>
            <a:r>
              <a:rPr lang="fr-FR" dirty="0"/>
              <a:t>la publicité et des préenseignes</a:t>
            </a:r>
          </a:p>
        </p:txBody>
      </p:sp>
      <p:sp>
        <p:nvSpPr>
          <p:cNvPr id="3" name="Espace réservé du contenu 2">
            <a:extLst>
              <a:ext uri="{FF2B5EF4-FFF2-40B4-BE49-F238E27FC236}">
                <a16:creationId xmlns:a16="http://schemas.microsoft.com/office/drawing/2014/main" id="{A7C60C85-A8C0-4A98-9261-B3DD8D223FA1}"/>
              </a:ext>
            </a:extLst>
          </p:cNvPr>
          <p:cNvSpPr>
            <a:spLocks noGrp="1"/>
          </p:cNvSpPr>
          <p:nvPr>
            <p:ph idx="1"/>
          </p:nvPr>
        </p:nvSpPr>
        <p:spPr/>
        <p:txBody>
          <a:bodyPr>
            <a:normAutofit lnSpcReduction="10000"/>
          </a:bodyPr>
          <a:lstStyle/>
          <a:p>
            <a:r>
              <a:rPr lang="fr-FR" sz="2400" dirty="0"/>
              <a:t>Les lieux d’interdiction « relative » </a:t>
            </a:r>
            <a:br>
              <a:rPr lang="fr-FR" sz="2400" dirty="0"/>
            </a:br>
            <a:r>
              <a:rPr lang="fr-FR" sz="2400" u="sng" dirty="0"/>
              <a:t>en agglomération</a:t>
            </a:r>
          </a:p>
          <a:p>
            <a:pPr lvl="1">
              <a:spcBef>
                <a:spcPts val="1800"/>
              </a:spcBef>
            </a:pPr>
            <a:r>
              <a:rPr lang="fr-FR" sz="2000" dirty="0"/>
              <a:t>abords des monuments historiques</a:t>
            </a:r>
          </a:p>
          <a:p>
            <a:pPr lvl="1">
              <a:spcBef>
                <a:spcPts val="1800"/>
              </a:spcBef>
            </a:pPr>
            <a:r>
              <a:rPr lang="fr-FR" sz="2000" dirty="0"/>
              <a:t>sites patrimoniaux remarquables</a:t>
            </a:r>
          </a:p>
          <a:p>
            <a:pPr lvl="1">
              <a:spcBef>
                <a:spcPts val="1800"/>
              </a:spcBef>
            </a:pPr>
            <a:r>
              <a:rPr lang="fr-FR" sz="2000" dirty="0"/>
              <a:t>parcs naturels régionaux</a:t>
            </a:r>
          </a:p>
          <a:p>
            <a:pPr lvl="1">
              <a:spcBef>
                <a:spcPts val="1800"/>
              </a:spcBef>
            </a:pPr>
            <a:r>
              <a:rPr lang="fr-FR" sz="2000" dirty="0"/>
              <a:t>sites inscrits</a:t>
            </a:r>
          </a:p>
          <a:p>
            <a:pPr lvl="1">
              <a:spcBef>
                <a:spcPts val="1800"/>
              </a:spcBef>
            </a:pPr>
            <a:r>
              <a:rPr lang="fr-FR" sz="2000" dirty="0"/>
              <a:t>abords immédiats des immeubles </a:t>
            </a:r>
            <a:br>
              <a:rPr lang="fr-FR" sz="2000" dirty="0"/>
            </a:br>
            <a:r>
              <a:rPr lang="fr-FR" sz="2000" dirty="0"/>
              <a:t>où toute publicité a été interdite par arrêté</a:t>
            </a:r>
          </a:p>
          <a:p>
            <a:pPr lvl="1">
              <a:spcBef>
                <a:spcPts val="1800"/>
              </a:spcBef>
            </a:pPr>
            <a:r>
              <a:rPr lang="fr-FR" sz="2000" dirty="0"/>
              <a:t>aires d’adhésion des parcs nationaux</a:t>
            </a:r>
          </a:p>
          <a:p>
            <a:pPr lvl="1">
              <a:spcBef>
                <a:spcPts val="1800"/>
              </a:spcBef>
            </a:pPr>
            <a:r>
              <a:rPr lang="fr-FR" sz="2000" dirty="0"/>
              <a:t>zones Natura 2000</a:t>
            </a:r>
          </a:p>
        </p:txBody>
      </p:sp>
      <p:sp>
        <p:nvSpPr>
          <p:cNvPr id="4" name="ZoneTexte 3">
            <a:extLst>
              <a:ext uri="{FF2B5EF4-FFF2-40B4-BE49-F238E27FC236}">
                <a16:creationId xmlns:a16="http://schemas.microsoft.com/office/drawing/2014/main" id="{24386638-5B9D-49F8-8EE4-6467C926D4D1}"/>
              </a:ext>
            </a:extLst>
          </p:cNvPr>
          <p:cNvSpPr txBox="1"/>
          <p:nvPr/>
        </p:nvSpPr>
        <p:spPr>
          <a:xfrm>
            <a:off x="2031131" y="2912383"/>
            <a:ext cx="4935544" cy="2496837"/>
          </a:xfrm>
          <a:prstGeom prst="rect">
            <a:avLst/>
          </a:prstGeom>
          <a:solidFill>
            <a:srgbClr val="CCFFFF"/>
          </a:solidFill>
        </p:spPr>
        <p:txBody>
          <a:bodyPr wrap="square" rtlCol="0">
            <a:spAutoFit/>
          </a:bodyPr>
          <a:lstStyle/>
          <a:p>
            <a:r>
              <a:rPr lang="fr-FR" sz="1400" b="1" dirty="0">
                <a:solidFill>
                  <a:srgbClr val="000000"/>
                </a:solidFill>
              </a:rPr>
              <a:t>Les immeubles ou ensembles d'immeubles qui forment avec un monument historique un ensemble cohérent ou qui sont susceptibles de contribuer à sa conservation ou à sa mise en valeur sont protégés au titre des abords</a:t>
            </a:r>
          </a:p>
          <a:p>
            <a:r>
              <a:rPr lang="fr-FR" sz="1400" b="1" dirty="0">
                <a:solidFill>
                  <a:srgbClr val="000000"/>
                </a:solidFill>
              </a:rPr>
              <a:t>La protection au titre des abords s'applique à tout immeuble, bâti ou non bâti, situé dans un périmètre délimité (…). Ce périmètre peut être commun à plusieurs monuments historiques.</a:t>
            </a:r>
          </a:p>
          <a:p>
            <a:r>
              <a:rPr lang="fr-FR" sz="1400" b="1" dirty="0">
                <a:solidFill>
                  <a:srgbClr val="000000"/>
                </a:solidFill>
              </a:rPr>
              <a:t>En l'absence de périmètre délimité, la protection au titre des abords s'applique à tout immeuble, bâti ou non bâti, visible du monument historique ou visible en même temps que lui et situé à moins de 500 mètres de celui-ci.</a:t>
            </a:r>
          </a:p>
        </p:txBody>
      </p:sp>
      <p:sp>
        <p:nvSpPr>
          <p:cNvPr id="5" name="ZoneTexte 4">
            <a:extLst>
              <a:ext uri="{FF2B5EF4-FFF2-40B4-BE49-F238E27FC236}">
                <a16:creationId xmlns:a16="http://schemas.microsoft.com/office/drawing/2014/main" id="{655AA36B-F32E-409A-A1BA-9286A9AF4FEC}"/>
              </a:ext>
            </a:extLst>
          </p:cNvPr>
          <p:cNvSpPr txBox="1"/>
          <p:nvPr/>
        </p:nvSpPr>
        <p:spPr>
          <a:xfrm>
            <a:off x="1993826" y="3507274"/>
            <a:ext cx="4977873" cy="893834"/>
          </a:xfrm>
          <a:prstGeom prst="rect">
            <a:avLst/>
          </a:prstGeom>
          <a:solidFill>
            <a:srgbClr val="CCFFFF"/>
          </a:solidFill>
        </p:spPr>
        <p:txBody>
          <a:bodyPr wrap="square" rtlCol="0">
            <a:spAutoFit/>
          </a:bodyPr>
          <a:lstStyle/>
          <a:p>
            <a:r>
              <a:rPr lang="fr-FR" sz="1400" b="1" dirty="0">
                <a:solidFill>
                  <a:srgbClr val="000000"/>
                </a:solidFill>
              </a:rPr>
              <a:t>villes, villages ou quartiers dont la conservation, la restauration, la réhabilitation ou la mise en valeur présente, au point de vue historique, architectural, archéologique, artistique ou paysager, un intérêt public</a:t>
            </a:r>
          </a:p>
        </p:txBody>
      </p:sp>
      <p:sp>
        <p:nvSpPr>
          <p:cNvPr id="6" name="ZoneTexte 5">
            <a:hlinkClick r:id="" action="ppaction://noaction"/>
            <a:extLst>
              <a:ext uri="{FF2B5EF4-FFF2-40B4-BE49-F238E27FC236}">
                <a16:creationId xmlns:a16="http://schemas.microsoft.com/office/drawing/2014/main" id="{789F79B9-D4F6-43A8-A38D-60F93604A5F9}"/>
              </a:ext>
            </a:extLst>
          </p:cNvPr>
          <p:cNvSpPr txBox="1"/>
          <p:nvPr/>
        </p:nvSpPr>
        <p:spPr>
          <a:xfrm>
            <a:off x="7062968" y="2621751"/>
            <a:ext cx="2304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621-30 </a:t>
            </a:r>
            <a:r>
              <a:rPr lang="fr-FR" sz="1400" b="1" dirty="0" err="1">
                <a:solidFill>
                  <a:srgbClr val="C00000"/>
                </a:solidFill>
                <a:latin typeface="Arial" panose="020B0604020202020204" pitchFamily="34" charset="0"/>
                <a:cs typeface="Arial" panose="020B0604020202020204" pitchFamily="34" charset="0"/>
              </a:rPr>
              <a:t>c.patrim</a:t>
            </a:r>
            <a:r>
              <a:rPr lang="fr-FR" sz="1400" b="1" dirty="0">
                <a:solidFill>
                  <a:srgbClr val="C00000"/>
                </a:solidFill>
                <a:latin typeface="Arial" panose="020B0604020202020204" pitchFamily="34" charset="0"/>
                <a:cs typeface="Arial" panose="020B0604020202020204" pitchFamily="34" charset="0"/>
              </a:rPr>
              <a:t>.</a:t>
            </a:r>
          </a:p>
        </p:txBody>
      </p:sp>
      <p:sp>
        <p:nvSpPr>
          <p:cNvPr id="7" name="ZoneTexte 6">
            <a:hlinkClick r:id="" action="ppaction://noaction"/>
            <a:extLst>
              <a:ext uri="{FF2B5EF4-FFF2-40B4-BE49-F238E27FC236}">
                <a16:creationId xmlns:a16="http://schemas.microsoft.com/office/drawing/2014/main" id="{7B713035-D7C1-46EE-9A88-444D387521E4}"/>
              </a:ext>
            </a:extLst>
          </p:cNvPr>
          <p:cNvSpPr txBox="1"/>
          <p:nvPr/>
        </p:nvSpPr>
        <p:spPr>
          <a:xfrm>
            <a:off x="7062968" y="3136291"/>
            <a:ext cx="2304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631-1 </a:t>
            </a:r>
            <a:r>
              <a:rPr lang="fr-FR" sz="1400" b="1" dirty="0" err="1">
                <a:solidFill>
                  <a:srgbClr val="C00000"/>
                </a:solidFill>
                <a:latin typeface="Arial" panose="020B0604020202020204" pitchFamily="34" charset="0"/>
                <a:cs typeface="Arial" panose="020B0604020202020204" pitchFamily="34" charset="0"/>
              </a:rPr>
              <a:t>c.patrim</a:t>
            </a:r>
            <a:r>
              <a:rPr lang="fr-FR" sz="1400" b="1" dirty="0">
                <a:solidFill>
                  <a:srgbClr val="C00000"/>
                </a:solidFill>
                <a:latin typeface="Arial" panose="020B0604020202020204" pitchFamily="34" charset="0"/>
                <a:cs typeface="Arial" panose="020B0604020202020204" pitchFamily="34" charset="0"/>
              </a:rPr>
              <a:t>.</a:t>
            </a:r>
          </a:p>
        </p:txBody>
      </p:sp>
      <p:sp>
        <p:nvSpPr>
          <p:cNvPr id="8" name="ZoneTexte 7">
            <a:extLst>
              <a:ext uri="{FF2B5EF4-FFF2-40B4-BE49-F238E27FC236}">
                <a16:creationId xmlns:a16="http://schemas.microsoft.com/office/drawing/2014/main" id="{EBB1BE36-2BA9-42F6-AC5B-9097EDDBC670}"/>
              </a:ext>
            </a:extLst>
          </p:cNvPr>
          <p:cNvSpPr txBox="1"/>
          <p:nvPr/>
        </p:nvSpPr>
        <p:spPr>
          <a:xfrm>
            <a:off x="2286675" y="3980032"/>
            <a:ext cx="4680000" cy="493084"/>
          </a:xfrm>
          <a:prstGeom prst="rect">
            <a:avLst/>
          </a:prstGeom>
          <a:solidFill>
            <a:srgbClr val="CCFFFF"/>
          </a:solidFill>
        </p:spPr>
        <p:txBody>
          <a:bodyPr wrap="square" rtlCol="0">
            <a:spAutoFit/>
          </a:bodyPr>
          <a:lstStyle/>
          <a:p>
            <a:r>
              <a:rPr lang="fr-FR" sz="1400" b="1" dirty="0">
                <a:solidFill>
                  <a:srgbClr val="000000"/>
                </a:solidFill>
              </a:rPr>
              <a:t>territoire dont le patrimoine naturel et culturel ainsi que les paysages présentent un intérêt particulier</a:t>
            </a:r>
          </a:p>
        </p:txBody>
      </p:sp>
      <p:sp>
        <p:nvSpPr>
          <p:cNvPr id="9" name="ZoneTexte 8">
            <a:hlinkClick r:id="" action="ppaction://noaction"/>
            <a:extLst>
              <a:ext uri="{FF2B5EF4-FFF2-40B4-BE49-F238E27FC236}">
                <a16:creationId xmlns:a16="http://schemas.microsoft.com/office/drawing/2014/main" id="{92DF1033-BB4F-4D3F-A28B-B9DE919BBB46}"/>
              </a:ext>
            </a:extLst>
          </p:cNvPr>
          <p:cNvSpPr txBox="1"/>
          <p:nvPr/>
        </p:nvSpPr>
        <p:spPr>
          <a:xfrm>
            <a:off x="7273451" y="3620016"/>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333-1 c.env.</a:t>
            </a:r>
          </a:p>
        </p:txBody>
      </p:sp>
      <p:sp>
        <p:nvSpPr>
          <p:cNvPr id="10" name="ZoneTexte 9">
            <a:extLst>
              <a:ext uri="{FF2B5EF4-FFF2-40B4-BE49-F238E27FC236}">
                <a16:creationId xmlns:a16="http://schemas.microsoft.com/office/drawing/2014/main" id="{248067EA-6A67-4B33-A83C-DC04576802EA}"/>
              </a:ext>
            </a:extLst>
          </p:cNvPr>
          <p:cNvSpPr txBox="1"/>
          <p:nvPr/>
        </p:nvSpPr>
        <p:spPr>
          <a:xfrm>
            <a:off x="2286675" y="4617494"/>
            <a:ext cx="4680000" cy="893834"/>
          </a:xfrm>
          <a:prstGeom prst="rect">
            <a:avLst/>
          </a:prstGeom>
          <a:solidFill>
            <a:srgbClr val="CCFFFF"/>
          </a:solidFill>
        </p:spPr>
        <p:txBody>
          <a:bodyPr wrap="square" rtlCol="0">
            <a:spAutoFit/>
          </a:bodyPr>
          <a:lstStyle/>
          <a:p>
            <a:r>
              <a:rPr lang="fr-FR" sz="1400" b="1" dirty="0">
                <a:solidFill>
                  <a:srgbClr val="000000"/>
                </a:solidFill>
              </a:rPr>
              <a:t>monuments naturels et sites dont la conservation ou la préservation présente, au point de vue artistique, historique, scientifique, légendaire ou pittoresque, un intérêt général</a:t>
            </a:r>
          </a:p>
        </p:txBody>
      </p:sp>
      <p:sp>
        <p:nvSpPr>
          <p:cNvPr id="11" name="ZoneTexte 10">
            <a:hlinkClick r:id="" action="ppaction://noaction"/>
            <a:extLst>
              <a:ext uri="{FF2B5EF4-FFF2-40B4-BE49-F238E27FC236}">
                <a16:creationId xmlns:a16="http://schemas.microsoft.com/office/drawing/2014/main" id="{A8931D6C-91A8-4CF3-BD7D-0A532782CE80}"/>
              </a:ext>
            </a:extLst>
          </p:cNvPr>
          <p:cNvSpPr txBox="1"/>
          <p:nvPr/>
        </p:nvSpPr>
        <p:spPr>
          <a:xfrm>
            <a:off x="7277008" y="4144403"/>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341-1 c.env.</a:t>
            </a:r>
          </a:p>
        </p:txBody>
      </p:sp>
      <p:sp>
        <p:nvSpPr>
          <p:cNvPr id="12" name="ZoneTexte 11">
            <a:hlinkClick r:id="" action="ppaction://noaction"/>
            <a:extLst>
              <a:ext uri="{FF2B5EF4-FFF2-40B4-BE49-F238E27FC236}">
                <a16:creationId xmlns:a16="http://schemas.microsoft.com/office/drawing/2014/main" id="{D5EF9871-B348-4CBE-9ABF-C36342186EA3}"/>
              </a:ext>
            </a:extLst>
          </p:cNvPr>
          <p:cNvSpPr txBox="1"/>
          <p:nvPr/>
        </p:nvSpPr>
        <p:spPr>
          <a:xfrm>
            <a:off x="6940897" y="4651184"/>
            <a:ext cx="2420554"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581-4, § II c.env.</a:t>
            </a:r>
          </a:p>
        </p:txBody>
      </p:sp>
      <p:sp>
        <p:nvSpPr>
          <p:cNvPr id="13" name="ZoneTexte 12">
            <a:extLst>
              <a:ext uri="{FF2B5EF4-FFF2-40B4-BE49-F238E27FC236}">
                <a16:creationId xmlns:a16="http://schemas.microsoft.com/office/drawing/2014/main" id="{9B51695B-CEAF-4F9A-A24F-844AC6081371}"/>
              </a:ext>
            </a:extLst>
          </p:cNvPr>
          <p:cNvSpPr txBox="1"/>
          <p:nvPr/>
        </p:nvSpPr>
        <p:spPr>
          <a:xfrm>
            <a:off x="2295999" y="5337212"/>
            <a:ext cx="3132000" cy="493084"/>
          </a:xfrm>
          <a:prstGeom prst="rect">
            <a:avLst/>
          </a:prstGeom>
          <a:solidFill>
            <a:srgbClr val="CCFFFF"/>
          </a:solidFill>
        </p:spPr>
        <p:txBody>
          <a:bodyPr wrap="square" rtlCol="0">
            <a:spAutoFit/>
          </a:bodyPr>
          <a:lstStyle/>
          <a:p>
            <a:r>
              <a:rPr lang="fr-FR" sz="1400" b="1" dirty="0">
                <a:solidFill>
                  <a:srgbClr val="000000"/>
                </a:solidFill>
              </a:rPr>
              <a:t>à moins de 100 mètres et dans le champ de visibilité des immeubles</a:t>
            </a:r>
          </a:p>
        </p:txBody>
      </p:sp>
      <p:sp>
        <p:nvSpPr>
          <p:cNvPr id="14" name="ZoneTexte 13">
            <a:extLst>
              <a:ext uri="{FF2B5EF4-FFF2-40B4-BE49-F238E27FC236}">
                <a16:creationId xmlns:a16="http://schemas.microsoft.com/office/drawing/2014/main" id="{EDF12672-6732-484B-8ACA-E1D04DCD37FE}"/>
              </a:ext>
            </a:extLst>
          </p:cNvPr>
          <p:cNvSpPr txBox="1"/>
          <p:nvPr/>
        </p:nvSpPr>
        <p:spPr>
          <a:xfrm>
            <a:off x="2181481" y="1719544"/>
            <a:ext cx="4824000" cy="2897588"/>
          </a:xfrm>
          <a:prstGeom prst="rect">
            <a:avLst/>
          </a:prstGeom>
          <a:solidFill>
            <a:srgbClr val="CCFFFF"/>
          </a:solidFill>
        </p:spPr>
        <p:txBody>
          <a:bodyPr wrap="square" rtlCol="0">
            <a:spAutoFit/>
          </a:bodyPr>
          <a:lstStyle/>
          <a:p>
            <a:r>
              <a:rPr lang="fr-FR" sz="1400" b="1" dirty="0">
                <a:solidFill>
                  <a:srgbClr val="000000"/>
                </a:solidFill>
              </a:rPr>
              <a:t>espaces terrestres ou maritimes, lorsque le milieu naturel, particulièrement la faune, la flore, le sol, le sous-sol, l'atmosphère et les eaux, les paysages et, le cas échéant, le patrimoine culturel qu'ils comportent présentent un intérêt spécial et qu'il importe d'en assurer la protection en les préservant des dégradations et des atteintes susceptibles d'en altérer la diversité, la composition, l'aspect et l'évolution</a:t>
            </a:r>
          </a:p>
          <a:p>
            <a:r>
              <a:rPr lang="fr-FR" sz="1400" b="1" u="sng" dirty="0">
                <a:solidFill>
                  <a:srgbClr val="000000"/>
                </a:solidFill>
              </a:rPr>
              <a:t>Aire d’adhésion </a:t>
            </a:r>
            <a:r>
              <a:rPr lang="fr-FR" sz="1400" b="1" dirty="0">
                <a:solidFill>
                  <a:srgbClr val="000000"/>
                </a:solidFill>
              </a:rPr>
              <a:t>: tout ou partie du territoire des communes qui, ayant vocation à faire partie du parc national en raison notamment de leur continuité géographique ou de leur solidarité écologique avec le cœur, ont décidé d'adhérer à la charte du parc national et de concourir volontairement à cette protection</a:t>
            </a:r>
          </a:p>
        </p:txBody>
      </p:sp>
      <p:sp>
        <p:nvSpPr>
          <p:cNvPr id="15" name="ZoneTexte 14">
            <a:extLst>
              <a:ext uri="{FF2B5EF4-FFF2-40B4-BE49-F238E27FC236}">
                <a16:creationId xmlns:a16="http://schemas.microsoft.com/office/drawing/2014/main" id="{EFFA7AE3-FE24-454D-8578-17E888C01BE0}"/>
              </a:ext>
            </a:extLst>
          </p:cNvPr>
          <p:cNvSpPr txBox="1"/>
          <p:nvPr/>
        </p:nvSpPr>
        <p:spPr>
          <a:xfrm>
            <a:off x="561307" y="1494106"/>
            <a:ext cx="6285341" cy="3699090"/>
          </a:xfrm>
          <a:prstGeom prst="rect">
            <a:avLst/>
          </a:prstGeom>
          <a:solidFill>
            <a:srgbClr val="CCFFFF"/>
          </a:solidFill>
        </p:spPr>
        <p:txBody>
          <a:bodyPr wrap="square" rtlCol="0">
            <a:spAutoFit/>
          </a:bodyPr>
          <a:lstStyle/>
          <a:p>
            <a:r>
              <a:rPr lang="fr-FR" sz="1400" b="1" u="sng" dirty="0">
                <a:solidFill>
                  <a:srgbClr val="000000"/>
                </a:solidFill>
              </a:rPr>
              <a:t>Zones spéciales de conservation</a:t>
            </a:r>
            <a:r>
              <a:rPr lang="fr-FR" sz="1400" b="1" dirty="0">
                <a:solidFill>
                  <a:srgbClr val="000000"/>
                </a:solidFill>
              </a:rPr>
              <a:t> : sites marins et terrestres </a:t>
            </a:r>
            <a:br>
              <a:rPr lang="fr-FR" sz="1400" b="1" dirty="0">
                <a:solidFill>
                  <a:srgbClr val="000000"/>
                </a:solidFill>
              </a:rPr>
            </a:br>
            <a:r>
              <a:rPr lang="fr-FR" sz="1400" b="1" dirty="0">
                <a:solidFill>
                  <a:srgbClr val="000000"/>
                </a:solidFill>
              </a:rPr>
              <a:t>à protéger comprenant :</a:t>
            </a:r>
          </a:p>
          <a:p>
            <a:r>
              <a:rPr lang="fr-FR" sz="1400" b="1" dirty="0">
                <a:solidFill>
                  <a:srgbClr val="000000"/>
                </a:solidFill>
              </a:rPr>
              <a:t>-soit des habitats naturels menacés de disparition ou réduits à de faibles dimensions ou offrant des exemples remarquables des caractéristiques propres aux régions alpine, atlantique, </a:t>
            </a:r>
            <a:br>
              <a:rPr lang="fr-FR" sz="1400" b="1" dirty="0">
                <a:solidFill>
                  <a:srgbClr val="000000"/>
                </a:solidFill>
              </a:rPr>
            </a:br>
            <a:r>
              <a:rPr lang="fr-FR" sz="1400" b="1" dirty="0">
                <a:solidFill>
                  <a:srgbClr val="000000"/>
                </a:solidFill>
              </a:rPr>
              <a:t>continentale et méditerranéenne ;</a:t>
            </a:r>
          </a:p>
          <a:p>
            <a:r>
              <a:rPr lang="fr-FR" sz="1400" b="1" dirty="0">
                <a:solidFill>
                  <a:srgbClr val="000000"/>
                </a:solidFill>
              </a:rPr>
              <a:t>-soit des habitats abritant des espèces de faune ou de flore sauvages rares ou vulnérables ou menacées de disparition ;</a:t>
            </a:r>
          </a:p>
          <a:p>
            <a:r>
              <a:rPr lang="fr-FR" sz="1400" b="1" dirty="0">
                <a:solidFill>
                  <a:srgbClr val="000000"/>
                </a:solidFill>
              </a:rPr>
              <a:t>-soit des espèces de faune ou de flore sauvages dignes d'une attention particulière en raison de la spécificité de leur habitat ou des effets de leur exploitation sur leur état de conservation ; </a:t>
            </a:r>
          </a:p>
          <a:p>
            <a:r>
              <a:rPr lang="fr-FR" sz="1400" b="1" u="sng" dirty="0">
                <a:solidFill>
                  <a:srgbClr val="000000"/>
                </a:solidFill>
              </a:rPr>
              <a:t>Zones de protection spéciale</a:t>
            </a:r>
            <a:r>
              <a:rPr lang="fr-FR" sz="1400" b="1" dirty="0">
                <a:solidFill>
                  <a:srgbClr val="000000"/>
                </a:solidFill>
              </a:rPr>
              <a:t> :</a:t>
            </a:r>
          </a:p>
          <a:p>
            <a:r>
              <a:rPr lang="fr-FR" sz="1400" b="1" dirty="0">
                <a:solidFill>
                  <a:srgbClr val="000000"/>
                </a:solidFill>
              </a:rPr>
              <a:t>-soit des sites marins et terrestres particulièrement appropriés à la survie et à la reproduction des espèces d'oiseaux sauvages figurant sur une liste arrêtée (…) ;</a:t>
            </a:r>
          </a:p>
          <a:p>
            <a:r>
              <a:rPr lang="fr-FR" sz="1400" b="1" dirty="0">
                <a:solidFill>
                  <a:srgbClr val="000000"/>
                </a:solidFill>
              </a:rPr>
              <a:t>-soit des sites marins et terrestres qui servent d'aires de reproduction, de mue, d'hivernage ou de zones de relais, au cours de leur migration, à des espèces d'oiseaux autres que celles figurant sur la liste (…).</a:t>
            </a:r>
          </a:p>
        </p:txBody>
      </p:sp>
      <p:sp>
        <p:nvSpPr>
          <p:cNvPr id="16" name="ZoneTexte 15">
            <a:hlinkClick r:id="" action="ppaction://noaction"/>
            <a:extLst>
              <a:ext uri="{FF2B5EF4-FFF2-40B4-BE49-F238E27FC236}">
                <a16:creationId xmlns:a16="http://schemas.microsoft.com/office/drawing/2014/main" id="{6E41E2BC-2D7A-4960-89FF-CDFF0C52F0F7}"/>
              </a:ext>
            </a:extLst>
          </p:cNvPr>
          <p:cNvSpPr txBox="1"/>
          <p:nvPr/>
        </p:nvSpPr>
        <p:spPr>
          <a:xfrm>
            <a:off x="7276643" y="5446382"/>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331-1 c.env.</a:t>
            </a:r>
          </a:p>
        </p:txBody>
      </p:sp>
      <p:sp>
        <p:nvSpPr>
          <p:cNvPr id="17" name="ZoneTexte 16">
            <a:hlinkClick r:id="" action="ppaction://noaction"/>
            <a:extLst>
              <a:ext uri="{FF2B5EF4-FFF2-40B4-BE49-F238E27FC236}">
                <a16:creationId xmlns:a16="http://schemas.microsoft.com/office/drawing/2014/main" id="{7ABD2861-31BA-42B4-A941-840FB7E995E7}"/>
              </a:ext>
            </a:extLst>
          </p:cNvPr>
          <p:cNvSpPr txBox="1"/>
          <p:nvPr/>
        </p:nvSpPr>
        <p:spPr>
          <a:xfrm>
            <a:off x="7279694" y="6015627"/>
            <a:ext cx="2088000" cy="292709"/>
          </a:xfrm>
          <a:prstGeom prst="rect">
            <a:avLst/>
          </a:prstGeom>
          <a:solidFill>
            <a:srgbClr val="FFFF99"/>
          </a:solidFill>
          <a:ln w="25400">
            <a:solidFill>
              <a:srgbClr val="C00000"/>
            </a:solidFill>
          </a:ln>
        </p:spPr>
        <p:txBody>
          <a:bodyPr wrap="square" rtlCol="0" anchor="ctr">
            <a:spAutoFit/>
          </a:bodyPr>
          <a:lstStyle/>
          <a:p>
            <a:pPr algn="r">
              <a:spcBef>
                <a:spcPts val="0"/>
              </a:spcBef>
              <a:spcAft>
                <a:spcPts val="0"/>
              </a:spcAft>
            </a:pPr>
            <a:r>
              <a:rPr lang="fr-FR" sz="1400" b="1" dirty="0">
                <a:solidFill>
                  <a:srgbClr val="C00000"/>
                </a:solidFill>
                <a:latin typeface="Arial" panose="020B0604020202020204" pitchFamily="34" charset="0"/>
                <a:cs typeface="Arial" panose="020B0604020202020204" pitchFamily="34" charset="0"/>
              </a:rPr>
              <a:t>article L. 414-1 c.env.</a:t>
            </a:r>
          </a:p>
        </p:txBody>
      </p:sp>
      <p:sp>
        <p:nvSpPr>
          <p:cNvPr id="18" name="ZoneTexte 17">
            <a:extLst>
              <a:ext uri="{FF2B5EF4-FFF2-40B4-BE49-F238E27FC236}">
                <a16:creationId xmlns:a16="http://schemas.microsoft.com/office/drawing/2014/main" id="{F8E0B003-86F5-4A5B-90FA-7767E0F6DCA7}"/>
              </a:ext>
            </a:extLst>
          </p:cNvPr>
          <p:cNvSpPr txBox="1"/>
          <p:nvPr/>
        </p:nvSpPr>
        <p:spPr>
          <a:xfrm>
            <a:off x="476281" y="5666197"/>
            <a:ext cx="2829621" cy="779252"/>
          </a:xfrm>
          <a:prstGeom prst="rect">
            <a:avLst/>
          </a:prstGeom>
          <a:solidFill>
            <a:srgbClr val="FFEDB9"/>
          </a:solidFill>
        </p:spPr>
        <p:txBody>
          <a:bodyPr wrap="none" rtlCol="0">
            <a:spAutoFit/>
          </a:bodyPr>
          <a:lstStyle/>
          <a:p>
            <a:r>
              <a:rPr lang="fr-FR" sz="1600" b="1" dirty="0">
                <a:solidFill>
                  <a:srgbClr val="000000"/>
                </a:solidFill>
              </a:rPr>
              <a:t>14 100 monuments classés</a:t>
            </a:r>
          </a:p>
          <a:p>
            <a:r>
              <a:rPr lang="fr-FR" sz="1600" b="1" dirty="0">
                <a:solidFill>
                  <a:srgbClr val="000000"/>
                </a:solidFill>
              </a:rPr>
              <a:t>29 500 monuments inscrits</a:t>
            </a:r>
          </a:p>
          <a:p>
            <a:r>
              <a:rPr lang="fr-FR" sz="1600" b="1" dirty="0">
                <a:solidFill>
                  <a:srgbClr val="000000"/>
                </a:solidFill>
              </a:rPr>
              <a:t>quelque 30 000 km²…</a:t>
            </a:r>
          </a:p>
        </p:txBody>
      </p:sp>
      <p:sp>
        <p:nvSpPr>
          <p:cNvPr id="19" name="ZoneTexte 18">
            <a:extLst>
              <a:ext uri="{FF2B5EF4-FFF2-40B4-BE49-F238E27FC236}">
                <a16:creationId xmlns:a16="http://schemas.microsoft.com/office/drawing/2014/main" id="{A0B9C1EE-D301-49A8-A844-186C40463A33}"/>
              </a:ext>
            </a:extLst>
          </p:cNvPr>
          <p:cNvSpPr txBox="1"/>
          <p:nvPr/>
        </p:nvSpPr>
        <p:spPr>
          <a:xfrm>
            <a:off x="478232" y="5899055"/>
            <a:ext cx="2876108" cy="550279"/>
          </a:xfrm>
          <a:prstGeom prst="rect">
            <a:avLst/>
          </a:prstGeom>
          <a:solidFill>
            <a:srgbClr val="FFEDB9"/>
          </a:solidFill>
        </p:spPr>
        <p:txBody>
          <a:bodyPr wrap="none" rtlCol="0">
            <a:spAutoFit/>
          </a:bodyPr>
          <a:lstStyle/>
          <a:p>
            <a:r>
              <a:rPr lang="fr-FR" sz="1600" b="1" dirty="0">
                <a:solidFill>
                  <a:srgbClr val="000000"/>
                </a:solidFill>
              </a:rPr>
              <a:t>plus de 800 sites </a:t>
            </a:r>
            <a:br>
              <a:rPr lang="fr-FR" sz="1600" b="1" dirty="0">
                <a:solidFill>
                  <a:srgbClr val="000000"/>
                </a:solidFill>
              </a:rPr>
            </a:br>
            <a:r>
              <a:rPr lang="fr-FR" sz="1600" b="1" dirty="0">
                <a:solidFill>
                  <a:srgbClr val="000000"/>
                </a:solidFill>
              </a:rPr>
              <a:t>patrimoniaux remarquables</a:t>
            </a:r>
          </a:p>
        </p:txBody>
      </p:sp>
      <p:sp>
        <p:nvSpPr>
          <p:cNvPr id="20" name="ZoneTexte 19">
            <a:extLst>
              <a:ext uri="{FF2B5EF4-FFF2-40B4-BE49-F238E27FC236}">
                <a16:creationId xmlns:a16="http://schemas.microsoft.com/office/drawing/2014/main" id="{5055CBAB-DFE8-4280-9577-1A6B4985687D}"/>
              </a:ext>
            </a:extLst>
          </p:cNvPr>
          <p:cNvSpPr txBox="1"/>
          <p:nvPr/>
        </p:nvSpPr>
        <p:spPr>
          <a:xfrm>
            <a:off x="479923" y="5417504"/>
            <a:ext cx="3207929" cy="1237198"/>
          </a:xfrm>
          <a:prstGeom prst="rect">
            <a:avLst/>
          </a:prstGeom>
          <a:solidFill>
            <a:srgbClr val="FFEDB9"/>
          </a:solidFill>
        </p:spPr>
        <p:txBody>
          <a:bodyPr wrap="none" rtlCol="0">
            <a:spAutoFit/>
          </a:bodyPr>
          <a:lstStyle/>
          <a:p>
            <a:r>
              <a:rPr lang="fr-FR" sz="1600" b="1" dirty="0">
                <a:solidFill>
                  <a:srgbClr val="000000"/>
                </a:solidFill>
              </a:rPr>
              <a:t>58 parcs naturels régionaux</a:t>
            </a:r>
            <a:br>
              <a:rPr lang="fr-FR" sz="1600" b="1" dirty="0">
                <a:solidFill>
                  <a:srgbClr val="000000"/>
                </a:solidFill>
              </a:rPr>
            </a:br>
            <a:r>
              <a:rPr lang="fr-FR" sz="1600" b="1" dirty="0">
                <a:solidFill>
                  <a:srgbClr val="000000"/>
                </a:solidFill>
              </a:rPr>
              <a:t>9,6 millions d’hectares (et +…) </a:t>
            </a:r>
            <a:br>
              <a:rPr lang="fr-FR" sz="1600" b="1" dirty="0">
                <a:solidFill>
                  <a:srgbClr val="000000"/>
                </a:solidFill>
              </a:rPr>
            </a:br>
            <a:r>
              <a:rPr lang="fr-FR" sz="1600" b="1" dirty="0">
                <a:solidFill>
                  <a:srgbClr val="000000"/>
                </a:solidFill>
              </a:rPr>
              <a:t>(16,5 % du territoire)</a:t>
            </a:r>
          </a:p>
          <a:p>
            <a:r>
              <a:rPr lang="fr-FR" sz="1600" b="1" dirty="0">
                <a:solidFill>
                  <a:srgbClr val="000000"/>
                </a:solidFill>
              </a:rPr>
              <a:t>plus de 4 900 communes</a:t>
            </a:r>
          </a:p>
          <a:p>
            <a:r>
              <a:rPr lang="fr-FR" sz="1600" b="1" dirty="0">
                <a:solidFill>
                  <a:srgbClr val="000000"/>
                </a:solidFill>
              </a:rPr>
              <a:t>528 000 entreprises</a:t>
            </a:r>
          </a:p>
        </p:txBody>
      </p:sp>
      <p:sp>
        <p:nvSpPr>
          <p:cNvPr id="21" name="ZoneTexte 20">
            <a:extLst>
              <a:ext uri="{FF2B5EF4-FFF2-40B4-BE49-F238E27FC236}">
                <a16:creationId xmlns:a16="http://schemas.microsoft.com/office/drawing/2014/main" id="{847B1359-8970-481D-9CB0-4C75BF4D8AB8}"/>
              </a:ext>
            </a:extLst>
          </p:cNvPr>
          <p:cNvSpPr txBox="1"/>
          <p:nvPr/>
        </p:nvSpPr>
        <p:spPr>
          <a:xfrm>
            <a:off x="476281" y="5917230"/>
            <a:ext cx="3073277" cy="550279"/>
          </a:xfrm>
          <a:prstGeom prst="rect">
            <a:avLst/>
          </a:prstGeom>
          <a:solidFill>
            <a:srgbClr val="FFEDB9"/>
          </a:solidFill>
        </p:spPr>
        <p:txBody>
          <a:bodyPr wrap="none" rtlCol="0">
            <a:spAutoFit/>
          </a:bodyPr>
          <a:lstStyle/>
          <a:p>
            <a:r>
              <a:rPr lang="fr-FR" sz="1600" b="1" dirty="0">
                <a:solidFill>
                  <a:srgbClr val="000000"/>
                </a:solidFill>
              </a:rPr>
              <a:t>plus de 4 000 sites inscrits</a:t>
            </a:r>
            <a:br>
              <a:rPr lang="fr-FR" sz="1600" b="1" dirty="0">
                <a:solidFill>
                  <a:srgbClr val="000000"/>
                </a:solidFill>
              </a:rPr>
            </a:br>
            <a:r>
              <a:rPr lang="fr-FR" sz="1600" b="1" dirty="0">
                <a:solidFill>
                  <a:srgbClr val="000000"/>
                </a:solidFill>
              </a:rPr>
              <a:t>environ 1,5 million d’hectares</a:t>
            </a:r>
          </a:p>
        </p:txBody>
      </p:sp>
      <p:sp>
        <p:nvSpPr>
          <p:cNvPr id="22" name="ZoneTexte 21">
            <a:extLst>
              <a:ext uri="{FF2B5EF4-FFF2-40B4-BE49-F238E27FC236}">
                <a16:creationId xmlns:a16="http://schemas.microsoft.com/office/drawing/2014/main" id="{C84844DF-1454-41DC-92E1-79BFF59E654D}"/>
              </a:ext>
            </a:extLst>
          </p:cNvPr>
          <p:cNvSpPr txBox="1"/>
          <p:nvPr/>
        </p:nvSpPr>
        <p:spPr>
          <a:xfrm>
            <a:off x="474530" y="5917230"/>
            <a:ext cx="2031197" cy="550279"/>
          </a:xfrm>
          <a:prstGeom prst="rect">
            <a:avLst/>
          </a:prstGeom>
          <a:solidFill>
            <a:srgbClr val="FFEDB9"/>
          </a:solidFill>
        </p:spPr>
        <p:txBody>
          <a:bodyPr wrap="none" rtlCol="0">
            <a:spAutoFit/>
          </a:bodyPr>
          <a:lstStyle/>
          <a:p>
            <a:r>
              <a:rPr lang="fr-FR" sz="1600" b="1" dirty="0">
                <a:solidFill>
                  <a:srgbClr val="000000"/>
                </a:solidFill>
              </a:rPr>
              <a:t>11 parcs nationaux</a:t>
            </a:r>
          </a:p>
          <a:p>
            <a:r>
              <a:rPr lang="fr-FR" sz="1600" b="1" dirty="0">
                <a:solidFill>
                  <a:srgbClr val="000000"/>
                </a:solidFill>
              </a:rPr>
              <a:t>60 700 km²</a:t>
            </a:r>
          </a:p>
        </p:txBody>
      </p:sp>
      <p:sp>
        <p:nvSpPr>
          <p:cNvPr id="23" name="ZoneTexte 22">
            <a:extLst>
              <a:ext uri="{FF2B5EF4-FFF2-40B4-BE49-F238E27FC236}">
                <a16:creationId xmlns:a16="http://schemas.microsoft.com/office/drawing/2014/main" id="{376DDB2B-1495-4112-BC5C-EB3D026242EB}"/>
              </a:ext>
            </a:extLst>
          </p:cNvPr>
          <p:cNvSpPr txBox="1"/>
          <p:nvPr/>
        </p:nvSpPr>
        <p:spPr>
          <a:xfrm>
            <a:off x="6485176" y="4908067"/>
            <a:ext cx="2898550" cy="1008225"/>
          </a:xfrm>
          <a:prstGeom prst="rect">
            <a:avLst/>
          </a:prstGeom>
          <a:solidFill>
            <a:srgbClr val="FFEDB9"/>
          </a:solidFill>
        </p:spPr>
        <p:txBody>
          <a:bodyPr wrap="none" rtlCol="0">
            <a:spAutoFit/>
          </a:bodyPr>
          <a:lstStyle/>
          <a:p>
            <a:r>
              <a:rPr lang="fr-FR" sz="1600" b="1" dirty="0">
                <a:solidFill>
                  <a:srgbClr val="000000"/>
                </a:solidFill>
              </a:rPr>
              <a:t>1 779 zones Natura 2000</a:t>
            </a:r>
          </a:p>
          <a:p>
            <a:r>
              <a:rPr lang="fr-FR" sz="1600" b="1" dirty="0">
                <a:solidFill>
                  <a:srgbClr val="000000"/>
                </a:solidFill>
              </a:rPr>
              <a:t>(dont 212 marines)</a:t>
            </a:r>
          </a:p>
          <a:p>
            <a:r>
              <a:rPr lang="fr-FR" sz="1600" b="1" dirty="0">
                <a:solidFill>
                  <a:srgbClr val="000000"/>
                </a:solidFill>
              </a:rPr>
              <a:t>(dont 402 ZPS et 1 307 ZSC)</a:t>
            </a:r>
          </a:p>
          <a:p>
            <a:r>
              <a:rPr lang="fr-FR" sz="1600" b="1" dirty="0">
                <a:solidFill>
                  <a:srgbClr val="000000"/>
                </a:solidFill>
              </a:rPr>
              <a:t>200 400 km²</a:t>
            </a:r>
          </a:p>
        </p:txBody>
      </p:sp>
      <p:pic>
        <p:nvPicPr>
          <p:cNvPr id="24" name="Image 23" descr="Une image contenant chemise&#10;&#10;Description générée automatiquement">
            <a:extLst>
              <a:ext uri="{FF2B5EF4-FFF2-40B4-BE49-F238E27FC236}">
                <a16:creationId xmlns:a16="http://schemas.microsoft.com/office/drawing/2014/main" id="{00828BBC-0F88-4392-ACA6-0350CE93B99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665" y="2980832"/>
            <a:ext cx="1580385" cy="1580385"/>
          </a:xfrm>
          <a:prstGeom prst="rect">
            <a:avLst/>
          </a:prstGeom>
        </p:spPr>
      </p:pic>
      <p:pic>
        <p:nvPicPr>
          <p:cNvPr id="1026" name="Picture 2" descr="De nouveaux logotypes pour le patrimoine">
            <a:hlinkClick r:id="rId3"/>
            <a:extLst>
              <a:ext uri="{FF2B5EF4-FFF2-40B4-BE49-F238E27FC236}">
                <a16:creationId xmlns:a16="http://schemas.microsoft.com/office/drawing/2014/main" id="{CB2A83D6-F2BC-4AAC-9EE9-61C1423C363C}"/>
              </a:ext>
            </a:extLst>
          </p:cNvPr>
          <p:cNvPicPr>
            <a:picLocks noChangeAspect="1" noChangeArrowheads="1"/>
          </p:cNvPicPr>
          <p:nvPr/>
        </p:nvPicPr>
        <p:blipFill>
          <a:blip r:embed="rId4" cstate="email">
            <a:clrChange>
              <a:clrFrom>
                <a:srgbClr val="D8DEE7"/>
              </a:clrFrom>
              <a:clrTo>
                <a:srgbClr val="D8DEE7">
                  <a:alpha val="0"/>
                </a:srgbClr>
              </a:clrTo>
            </a:clrChange>
            <a:extLst>
              <a:ext uri="{28A0092B-C50C-407E-A947-70E740481C1C}">
                <a14:useLocalDpi xmlns:a14="http://schemas.microsoft.com/office/drawing/2010/main"/>
              </a:ext>
            </a:extLst>
          </a:blip>
          <a:srcRect/>
          <a:stretch>
            <a:fillRect/>
          </a:stretch>
        </p:blipFill>
        <p:spPr bwMode="auto">
          <a:xfrm>
            <a:off x="523861" y="3599472"/>
            <a:ext cx="1448047" cy="1448047"/>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 25" descr="Une image contenant signe&#10;&#10;Description générée automatiquement">
            <a:extLst>
              <a:ext uri="{FF2B5EF4-FFF2-40B4-BE49-F238E27FC236}">
                <a16:creationId xmlns:a16="http://schemas.microsoft.com/office/drawing/2014/main" id="{F1D0A260-F33C-498E-8FF5-FD150678D5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556" y="3884372"/>
            <a:ext cx="1316353" cy="1512000"/>
          </a:xfrm>
          <a:prstGeom prst="rect">
            <a:avLst/>
          </a:prstGeom>
        </p:spPr>
      </p:pic>
      <p:pic>
        <p:nvPicPr>
          <p:cNvPr id="28" name="Image 27">
            <a:extLst>
              <a:ext uri="{FF2B5EF4-FFF2-40B4-BE49-F238E27FC236}">
                <a16:creationId xmlns:a16="http://schemas.microsoft.com/office/drawing/2014/main" id="{E1BA6F2E-E587-4657-88BA-59FF1A02B4A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16214" y="4450384"/>
            <a:ext cx="1286705" cy="1440000"/>
          </a:xfrm>
          <a:prstGeom prst="rect">
            <a:avLst/>
          </a:prstGeom>
        </p:spPr>
      </p:pic>
      <p:pic>
        <p:nvPicPr>
          <p:cNvPr id="30" name="Image 29" descr="Une image contenant extérieur, plante, arbre, colline&#10;&#10;Description générée automatiquement">
            <a:extLst>
              <a:ext uri="{FF2B5EF4-FFF2-40B4-BE49-F238E27FC236}">
                <a16:creationId xmlns:a16="http://schemas.microsoft.com/office/drawing/2014/main" id="{141E634D-8FEF-40AB-ADD2-A8CA822FBF4F}"/>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973426" y="5312728"/>
            <a:ext cx="1284624" cy="1284624"/>
          </a:xfrm>
          <a:prstGeom prst="rect">
            <a:avLst/>
          </a:prstGeom>
        </p:spPr>
      </p:pic>
      <p:pic>
        <p:nvPicPr>
          <p:cNvPr id="33" name="Image 32" descr="Une image contenant nature, montagne, bâtiment, extérieur&#10;&#10;Description générée automatiquement">
            <a:extLst>
              <a:ext uri="{FF2B5EF4-FFF2-40B4-BE49-F238E27FC236}">
                <a16:creationId xmlns:a16="http://schemas.microsoft.com/office/drawing/2014/main" id="{9E357AC1-3A93-427F-9CA0-F0FAE7E844C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318719" y="623134"/>
            <a:ext cx="3132000" cy="1761750"/>
          </a:xfrm>
          <a:prstGeom prst="rect">
            <a:avLst/>
          </a:prstGeom>
          <a:ln>
            <a:solidFill>
              <a:srgbClr val="FFFF00"/>
            </a:solidFill>
          </a:ln>
        </p:spPr>
      </p:pic>
      <p:pic>
        <p:nvPicPr>
          <p:cNvPr id="35" name="Image 34" descr="Une image contenant nature, extérieur, bâtiment, route&#10;&#10;Description générée automatiquement">
            <a:extLst>
              <a:ext uri="{FF2B5EF4-FFF2-40B4-BE49-F238E27FC236}">
                <a16:creationId xmlns:a16="http://schemas.microsoft.com/office/drawing/2014/main" id="{2E41CC68-21D5-4313-B772-E721CEC351A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782286" y="4499058"/>
            <a:ext cx="3600000" cy="2026286"/>
          </a:xfrm>
          <a:prstGeom prst="rect">
            <a:avLst/>
          </a:prstGeom>
          <a:ln>
            <a:solidFill>
              <a:srgbClr val="FFFF00"/>
            </a:solidFill>
          </a:ln>
        </p:spPr>
      </p:pic>
      <p:pic>
        <p:nvPicPr>
          <p:cNvPr id="37" name="Image 36" descr="Une image contenant nature, extérieur, montagne, herbe&#10;&#10;Description générée automatiquement">
            <a:extLst>
              <a:ext uri="{FF2B5EF4-FFF2-40B4-BE49-F238E27FC236}">
                <a16:creationId xmlns:a16="http://schemas.microsoft.com/office/drawing/2014/main" id="{D69F052D-1E50-442A-915C-D0F080CBA84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746282" y="4509120"/>
            <a:ext cx="3600000" cy="2027048"/>
          </a:xfrm>
          <a:prstGeom prst="rect">
            <a:avLst/>
          </a:prstGeom>
          <a:ln>
            <a:solidFill>
              <a:srgbClr val="FFFF00"/>
            </a:solidFill>
          </a:ln>
        </p:spPr>
      </p:pic>
      <p:pic>
        <p:nvPicPr>
          <p:cNvPr id="39" name="Image 38" descr="Une image contenant extérieur, bâtiment, plante, maison&#10;&#10;Description générée automatiquement">
            <a:extLst>
              <a:ext uri="{FF2B5EF4-FFF2-40B4-BE49-F238E27FC236}">
                <a16:creationId xmlns:a16="http://schemas.microsoft.com/office/drawing/2014/main" id="{25931A09-DB74-4600-B8D0-C5E8B97549E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334014" y="2420889"/>
            <a:ext cx="3600000" cy="2028169"/>
          </a:xfrm>
          <a:prstGeom prst="rect">
            <a:avLst/>
          </a:prstGeom>
          <a:ln>
            <a:solidFill>
              <a:srgbClr val="FFFF00"/>
            </a:solidFill>
          </a:ln>
        </p:spPr>
      </p:pic>
      <p:pic>
        <p:nvPicPr>
          <p:cNvPr id="41" name="Image 40" descr="Une image contenant signe&#10;&#10;Description générée automatiquement">
            <a:extLst>
              <a:ext uri="{FF2B5EF4-FFF2-40B4-BE49-F238E27FC236}">
                <a16:creationId xmlns:a16="http://schemas.microsoft.com/office/drawing/2014/main" id="{87F11603-8524-48A1-9BDC-EE9AEE316B32}"/>
              </a:ext>
            </a:extLst>
          </p:cNvPr>
          <p:cNvPicPr>
            <a:picLocks noChangeAspect="1"/>
          </p:cNvPicPr>
          <p:nvPr/>
        </p:nvPicPr>
        <p:blipFill rotWithShape="1">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229804" y="5632359"/>
            <a:ext cx="1264050" cy="873359"/>
          </a:xfrm>
          <a:prstGeom prst="rect">
            <a:avLst/>
          </a:prstGeom>
        </p:spPr>
      </p:pic>
      <p:pic>
        <p:nvPicPr>
          <p:cNvPr id="43" name="Image 42" descr="Une image contenant eau, rivière, lac, herbe&#10;&#10;Description générée automatiquement">
            <a:extLst>
              <a:ext uri="{FF2B5EF4-FFF2-40B4-BE49-F238E27FC236}">
                <a16:creationId xmlns:a16="http://schemas.microsoft.com/office/drawing/2014/main" id="{819E1E87-4FAA-4C45-BD22-24684782ABCD}"/>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321946" y="626139"/>
            <a:ext cx="3132000" cy="1758745"/>
          </a:xfrm>
          <a:prstGeom prst="rect">
            <a:avLst/>
          </a:prstGeom>
          <a:ln>
            <a:solidFill>
              <a:srgbClr val="FFFF00"/>
            </a:solidFill>
          </a:ln>
        </p:spPr>
      </p:pic>
      <p:pic>
        <p:nvPicPr>
          <p:cNvPr id="46" name="Image 45" descr="Une image contenant signe, clipart&#10;&#10;Description générée avec un niveau de confiance très élevé">
            <a:extLst>
              <a:ext uri="{FF2B5EF4-FFF2-40B4-BE49-F238E27FC236}">
                <a16:creationId xmlns:a16="http://schemas.microsoft.com/office/drawing/2014/main" id="{16E30DA0-E94C-48F0-91D7-9B8DB0522A0C}"/>
              </a:ext>
            </a:extLst>
          </p:cNvPr>
          <p:cNvPicPr>
            <a:picLocks noChangeAspect="1"/>
          </p:cNvPicPr>
          <p:nvPr/>
        </p:nvPicPr>
        <p:blipFill>
          <a:blip r:embed="rId1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68798" y="188640"/>
            <a:ext cx="1116000" cy="1116000"/>
          </a:xfrm>
          <a:prstGeom prst="rect">
            <a:avLst/>
          </a:prstGeom>
        </p:spPr>
      </p:pic>
    </p:spTree>
    <p:extLst>
      <p:ext uri="{BB962C8B-B14F-4D97-AF65-F5344CB8AC3E}">
        <p14:creationId xmlns:p14="http://schemas.microsoft.com/office/powerpoint/2010/main" val="3848951369"/>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2000"/>
                                        <p:tgtEl>
                                          <p:spTgt spid="46"/>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20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20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par>
                                <p:cTn id="33" presetID="22" presetClass="entr" presetSubtype="1"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1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par>
                                <p:cTn id="36" presetID="22" presetClass="entr" presetSubtype="8" fill="hold" nodeType="withEffect">
                                  <p:stCondLst>
                                    <p:cond delay="200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20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2000"/>
                                        <p:tgtEl>
                                          <p:spTgt spid="3">
                                            <p:txEl>
                                              <p:pRg st="2" end="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2000"/>
                                        <p:tgtEl>
                                          <p:spTgt spid="7"/>
                                        </p:tgtEl>
                                      </p:cBhvr>
                                    </p:animEffect>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1026"/>
                                        </p:tgtEl>
                                        <p:attrNameLst>
                                          <p:attrName>style.visibility</p:attrName>
                                        </p:attrNameLst>
                                      </p:cBhvr>
                                      <p:to>
                                        <p:strVal val="visible"/>
                                      </p:to>
                                    </p:set>
                                    <p:animEffect transition="in" filter="fade">
                                      <p:cBhvr>
                                        <p:cTn id="50" dur="2000"/>
                                        <p:tgtEl>
                                          <p:spTgt spid="1026"/>
                                        </p:tgtEl>
                                      </p:cBhvr>
                                    </p:animEffect>
                                  </p:childTnLst>
                                  <p:subTnLst>
                                    <p:set>
                                      <p:cBhvr override="childStyle">
                                        <p:cTn dur="1" fill="hold" display="0" masterRel="nextClick" afterEffect="1"/>
                                        <p:tgtEl>
                                          <p:spTgt spid="1026"/>
                                        </p:tgtEl>
                                        <p:attrNameLst>
                                          <p:attrName>style.visibility</p:attrName>
                                        </p:attrNameLst>
                                      </p:cBhvr>
                                      <p:to>
                                        <p:strVal val="hidden"/>
                                      </p:to>
                                    </p:set>
                                  </p:subTnLst>
                                </p:cTn>
                              </p:par>
                              <p:par>
                                <p:cTn id="51" presetID="10"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2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par>
                                <p:cTn id="54" presetID="22" presetClass="entr" presetSubtype="1" fill="hold" grpId="0" nodeType="withEffect">
                                  <p:stCondLst>
                                    <p:cond delay="1000"/>
                                  </p:stCondLst>
                                  <p:childTnLst>
                                    <p:set>
                                      <p:cBhvr>
                                        <p:cTn id="55" dur="1" fill="hold">
                                          <p:stCondLst>
                                            <p:cond delay="0"/>
                                          </p:stCondLst>
                                        </p:cTn>
                                        <p:tgtEl>
                                          <p:spTgt spid="19"/>
                                        </p:tgtEl>
                                        <p:attrNameLst>
                                          <p:attrName>style.visibility</p:attrName>
                                        </p:attrNameLst>
                                      </p:cBhvr>
                                      <p:to>
                                        <p:strVal val="visible"/>
                                      </p:to>
                                    </p:set>
                                    <p:animEffect transition="in" filter="wipe(up)">
                                      <p:cBhvr>
                                        <p:cTn id="56" dur="10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par>
                                <p:cTn id="57" presetID="22" presetClass="entr" presetSubtype="8" fill="hold" nodeType="withEffect">
                                  <p:stCondLst>
                                    <p:cond delay="200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2000"/>
                                        <p:tgtEl>
                                          <p:spTgt spid="35"/>
                                        </p:tgtEl>
                                      </p:cBhvr>
                                    </p:animEffec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xEl>
                                              <p:pRg st="3" end="3"/>
                                            </p:txEl>
                                          </p:spTgt>
                                        </p:tgtEl>
                                        <p:attrNameLst>
                                          <p:attrName>style.visibility</p:attrName>
                                        </p:attrNameLst>
                                      </p:cBhvr>
                                      <p:to>
                                        <p:strVal val="visible"/>
                                      </p:to>
                                    </p:set>
                                    <p:animEffect transition="in" filter="fade">
                                      <p:cBhvr>
                                        <p:cTn id="64" dur="2000"/>
                                        <p:tgtEl>
                                          <p:spTgt spid="3">
                                            <p:txEl>
                                              <p:pRg st="3" end="3"/>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2000"/>
                                        <p:tgtEl>
                                          <p:spTgt spid="9"/>
                                        </p:tgtEl>
                                      </p:cBhvr>
                                    </p:animEffect>
                                  </p:childTnLst>
                                </p:cTn>
                              </p:par>
                            </p:childTnLst>
                          </p:cTn>
                        </p:par>
                        <p:par>
                          <p:cTn id="68" fill="hold">
                            <p:stCondLst>
                              <p:cond delay="2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20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par>
                                <p:cTn id="72" presetID="10" presetClass="entr" presetSubtype="0"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20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75" presetID="22" presetClass="entr" presetSubtype="1" fill="hold" grpId="0" nodeType="withEffect">
                                  <p:stCondLst>
                                    <p:cond delay="1000"/>
                                  </p:stCondLst>
                                  <p:childTnLst>
                                    <p:set>
                                      <p:cBhvr>
                                        <p:cTn id="76" dur="1" fill="hold">
                                          <p:stCondLst>
                                            <p:cond delay="0"/>
                                          </p:stCondLst>
                                        </p:cTn>
                                        <p:tgtEl>
                                          <p:spTgt spid="20"/>
                                        </p:tgtEl>
                                        <p:attrNameLst>
                                          <p:attrName>style.visibility</p:attrName>
                                        </p:attrNameLst>
                                      </p:cBhvr>
                                      <p:to>
                                        <p:strVal val="visible"/>
                                      </p:to>
                                    </p:set>
                                    <p:animEffect transition="in" filter="wipe(up)">
                                      <p:cBhvr>
                                        <p:cTn id="77" dur="1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par>
                                <p:cTn id="78" presetID="22" presetClass="entr" presetSubtype="8" fill="hold" nodeType="withEffect">
                                  <p:stCondLst>
                                    <p:cond delay="2000"/>
                                  </p:stCondLst>
                                  <p:childTnLst>
                                    <p:set>
                                      <p:cBhvr>
                                        <p:cTn id="79" dur="1" fill="hold">
                                          <p:stCondLst>
                                            <p:cond delay="0"/>
                                          </p:stCondLst>
                                        </p:cTn>
                                        <p:tgtEl>
                                          <p:spTgt spid="37"/>
                                        </p:tgtEl>
                                        <p:attrNameLst>
                                          <p:attrName>style.visibility</p:attrName>
                                        </p:attrNameLst>
                                      </p:cBhvr>
                                      <p:to>
                                        <p:strVal val="visible"/>
                                      </p:to>
                                    </p:set>
                                    <p:animEffect transition="in" filter="wipe(left)">
                                      <p:cBhvr>
                                        <p:cTn id="80" dur="2000"/>
                                        <p:tgtEl>
                                          <p:spTgt spid="37"/>
                                        </p:tgtEl>
                                      </p:cBhvr>
                                    </p:animEffec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
                                            <p:txEl>
                                              <p:pRg st="4" end="4"/>
                                            </p:txEl>
                                          </p:spTgt>
                                        </p:tgtEl>
                                        <p:attrNameLst>
                                          <p:attrName>style.visibility</p:attrName>
                                        </p:attrNameLst>
                                      </p:cBhvr>
                                      <p:to>
                                        <p:strVal val="visible"/>
                                      </p:to>
                                    </p:set>
                                    <p:animEffect transition="in" filter="fade">
                                      <p:cBhvr>
                                        <p:cTn id="85" dur="2000"/>
                                        <p:tgtEl>
                                          <p:spTgt spid="3">
                                            <p:txEl>
                                              <p:pRg st="4" end="4"/>
                                            </p:tx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fade">
                                      <p:cBhvr>
                                        <p:cTn id="88" dur="2000"/>
                                        <p:tgtEl>
                                          <p:spTgt spid="11"/>
                                        </p:tgtEl>
                                      </p:cBhvr>
                                    </p:animEffect>
                                  </p:childTnLst>
                                </p:cTn>
                              </p:par>
                            </p:childTnLst>
                          </p:cTn>
                        </p:par>
                        <p:par>
                          <p:cTn id="89" fill="hold">
                            <p:stCondLst>
                              <p:cond delay="2000"/>
                            </p:stCondLst>
                            <p:childTnLst>
                              <p:par>
                                <p:cTn id="90" presetID="10" presetClass="entr" presetSubtype="0" fill="hold"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20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par>
                                <p:cTn id="93" presetID="10" presetClass="entr"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20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par>
                                <p:cTn id="96" presetID="22" presetClass="entr" presetSubtype="1" fill="hold" grpId="0" nodeType="withEffect">
                                  <p:stCondLst>
                                    <p:cond delay="1000"/>
                                  </p:stCondLst>
                                  <p:childTnLst>
                                    <p:set>
                                      <p:cBhvr>
                                        <p:cTn id="97" dur="1" fill="hold">
                                          <p:stCondLst>
                                            <p:cond delay="0"/>
                                          </p:stCondLst>
                                        </p:cTn>
                                        <p:tgtEl>
                                          <p:spTgt spid="21"/>
                                        </p:tgtEl>
                                        <p:attrNameLst>
                                          <p:attrName>style.visibility</p:attrName>
                                        </p:attrNameLst>
                                      </p:cBhvr>
                                      <p:to>
                                        <p:strVal val="visible"/>
                                      </p:to>
                                    </p:set>
                                    <p:animEffect transition="in" filter="wipe(up)">
                                      <p:cBhvr>
                                        <p:cTn id="98" dur="10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par>
                                <p:cTn id="99" presetID="22" presetClass="entr" presetSubtype="8" fill="hold" nodeType="withEffect">
                                  <p:stCondLst>
                                    <p:cond delay="2000"/>
                                  </p:stCondLst>
                                  <p:childTnLst>
                                    <p:set>
                                      <p:cBhvr>
                                        <p:cTn id="100" dur="1" fill="hold">
                                          <p:stCondLst>
                                            <p:cond delay="0"/>
                                          </p:stCondLst>
                                        </p:cTn>
                                        <p:tgtEl>
                                          <p:spTgt spid="39"/>
                                        </p:tgtEl>
                                        <p:attrNameLst>
                                          <p:attrName>style.visibility</p:attrName>
                                        </p:attrNameLst>
                                      </p:cBhvr>
                                      <p:to>
                                        <p:strVal val="visible"/>
                                      </p:to>
                                    </p:set>
                                    <p:animEffect transition="in" filter="wipe(left)">
                                      <p:cBhvr>
                                        <p:cTn id="101" dur="2000"/>
                                        <p:tgtEl>
                                          <p:spTgt spid="39"/>
                                        </p:tgtEl>
                                      </p:cBhvr>
                                    </p:animEffect>
                                  </p:childTnLst>
                                  <p:subTnLst>
                                    <p:set>
                                      <p:cBhvr override="childStyle">
                                        <p:cTn dur="1" fill="hold" display="0" masterRel="nextClick" afterEffect="1"/>
                                        <p:tgtEl>
                                          <p:spTgt spid="39"/>
                                        </p:tgtEl>
                                        <p:attrNameLst>
                                          <p:attrName>style.visibility</p:attrName>
                                        </p:attrNameLst>
                                      </p:cBhvr>
                                      <p:to>
                                        <p:strVal val="hidden"/>
                                      </p:to>
                                    </p:set>
                                  </p:sub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3">
                                            <p:txEl>
                                              <p:pRg st="5" end="5"/>
                                            </p:txEl>
                                          </p:spTgt>
                                        </p:tgtEl>
                                        <p:attrNameLst>
                                          <p:attrName>style.visibility</p:attrName>
                                        </p:attrNameLst>
                                      </p:cBhvr>
                                      <p:to>
                                        <p:strVal val="visible"/>
                                      </p:to>
                                    </p:set>
                                    <p:animEffect transition="in" filter="fade">
                                      <p:cBhvr>
                                        <p:cTn id="106" dur="2000"/>
                                        <p:tgtEl>
                                          <p:spTgt spid="3">
                                            <p:txEl>
                                              <p:pRg st="5" end="5"/>
                                            </p:txEl>
                                          </p:spTgt>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2000"/>
                                        <p:tgtEl>
                                          <p:spTgt spid="12"/>
                                        </p:tgtEl>
                                      </p:cBhvr>
                                    </p:animEffect>
                                  </p:childTnLst>
                                </p:cTn>
                              </p:par>
                              <p:par>
                                <p:cTn id="110" presetID="10" presetClass="entr" presetSubtype="0" fill="hold" grpId="0" nodeType="withEffect">
                                  <p:stCondLst>
                                    <p:cond delay="2000"/>
                                  </p:stCondLst>
                                  <p:childTnLst>
                                    <p:set>
                                      <p:cBhvr>
                                        <p:cTn id="111" dur="1" fill="hold">
                                          <p:stCondLst>
                                            <p:cond delay="0"/>
                                          </p:stCondLst>
                                        </p:cTn>
                                        <p:tgtEl>
                                          <p:spTgt spid="13"/>
                                        </p:tgtEl>
                                        <p:attrNameLst>
                                          <p:attrName>style.visibility</p:attrName>
                                        </p:attrNameLst>
                                      </p:cBhvr>
                                      <p:to>
                                        <p:strVal val="visible"/>
                                      </p:to>
                                    </p:set>
                                    <p:animEffect transition="in" filter="fade">
                                      <p:cBhvr>
                                        <p:cTn id="112" dur="2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3">
                                            <p:txEl>
                                              <p:pRg st="6" end="6"/>
                                            </p:txEl>
                                          </p:spTgt>
                                        </p:tgtEl>
                                        <p:attrNameLst>
                                          <p:attrName>style.visibility</p:attrName>
                                        </p:attrNameLst>
                                      </p:cBhvr>
                                      <p:to>
                                        <p:strVal val="visible"/>
                                      </p:to>
                                    </p:set>
                                    <p:animEffect transition="in" filter="fade">
                                      <p:cBhvr>
                                        <p:cTn id="117" dur="2000"/>
                                        <p:tgtEl>
                                          <p:spTgt spid="3">
                                            <p:txEl>
                                              <p:pRg st="6" end="6"/>
                                            </p:txEl>
                                          </p:spTgt>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6"/>
                                        </p:tgtEl>
                                        <p:attrNameLst>
                                          <p:attrName>style.visibility</p:attrName>
                                        </p:attrNameLst>
                                      </p:cBhvr>
                                      <p:to>
                                        <p:strVal val="visible"/>
                                      </p:to>
                                    </p:set>
                                    <p:animEffect transition="in" filter="fade">
                                      <p:cBhvr>
                                        <p:cTn id="120" dur="2000"/>
                                        <p:tgtEl>
                                          <p:spTgt spid="16"/>
                                        </p:tgtEl>
                                      </p:cBhvr>
                                    </p:animEffect>
                                  </p:childTnLst>
                                </p:cTn>
                              </p:par>
                            </p:childTnLst>
                          </p:cTn>
                        </p:par>
                        <p:par>
                          <p:cTn id="121" fill="hold">
                            <p:stCondLst>
                              <p:cond delay="2000"/>
                            </p:stCondLst>
                            <p:childTnLst>
                              <p:par>
                                <p:cTn id="122" presetID="10" presetClass="entr" presetSubtype="0" fill="hold" nodeType="after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fade">
                                      <p:cBhvr>
                                        <p:cTn id="124" dur="20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par>
                                <p:cTn id="125" presetID="10" presetClass="entr" presetSubtype="0" fill="hold" grpId="0" nodeType="withEffect">
                                  <p:stCondLst>
                                    <p:cond delay="2000"/>
                                  </p:stCondLst>
                                  <p:childTnLst>
                                    <p:set>
                                      <p:cBhvr>
                                        <p:cTn id="126" dur="1" fill="hold">
                                          <p:stCondLst>
                                            <p:cond delay="0"/>
                                          </p:stCondLst>
                                        </p:cTn>
                                        <p:tgtEl>
                                          <p:spTgt spid="14"/>
                                        </p:tgtEl>
                                        <p:attrNameLst>
                                          <p:attrName>style.visibility</p:attrName>
                                        </p:attrNameLst>
                                      </p:cBhvr>
                                      <p:to>
                                        <p:strVal val="visible"/>
                                      </p:to>
                                    </p:set>
                                    <p:animEffect transition="in" filter="fade">
                                      <p:cBhvr>
                                        <p:cTn id="127" dur="20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par>
                                <p:cTn id="128" presetID="22" presetClass="entr" presetSubtype="1" fill="hold" grpId="0" nodeType="withEffect">
                                  <p:stCondLst>
                                    <p:cond delay="1000"/>
                                  </p:stCondLst>
                                  <p:childTnLst>
                                    <p:set>
                                      <p:cBhvr>
                                        <p:cTn id="129" dur="1" fill="hold">
                                          <p:stCondLst>
                                            <p:cond delay="0"/>
                                          </p:stCondLst>
                                        </p:cTn>
                                        <p:tgtEl>
                                          <p:spTgt spid="22"/>
                                        </p:tgtEl>
                                        <p:attrNameLst>
                                          <p:attrName>style.visibility</p:attrName>
                                        </p:attrNameLst>
                                      </p:cBhvr>
                                      <p:to>
                                        <p:strVal val="visible"/>
                                      </p:to>
                                    </p:set>
                                    <p:animEffect transition="in" filter="wipe(up)">
                                      <p:cBhvr>
                                        <p:cTn id="130" dur="10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7" end="7"/>
                                            </p:txEl>
                                          </p:spTgt>
                                        </p:tgtEl>
                                        <p:attrNameLst>
                                          <p:attrName>style.visibility</p:attrName>
                                        </p:attrNameLst>
                                      </p:cBhvr>
                                      <p:to>
                                        <p:strVal val="visible"/>
                                      </p:to>
                                    </p:set>
                                    <p:animEffect transition="in" filter="fade">
                                      <p:cBhvr>
                                        <p:cTn id="135" dur="2000"/>
                                        <p:tgtEl>
                                          <p:spTgt spid="3">
                                            <p:txEl>
                                              <p:pRg st="7" end="7"/>
                                            </p:txEl>
                                          </p:spTgt>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17"/>
                                        </p:tgtEl>
                                        <p:attrNameLst>
                                          <p:attrName>style.visibility</p:attrName>
                                        </p:attrNameLst>
                                      </p:cBhvr>
                                      <p:to>
                                        <p:strVal val="visible"/>
                                      </p:to>
                                    </p:set>
                                    <p:animEffect transition="in" filter="fade">
                                      <p:cBhvr>
                                        <p:cTn id="138" dur="2000"/>
                                        <p:tgtEl>
                                          <p:spTgt spid="17"/>
                                        </p:tgtEl>
                                      </p:cBhvr>
                                    </p:animEffect>
                                  </p:childTnLst>
                                </p:cTn>
                              </p:par>
                            </p:childTnLst>
                          </p:cTn>
                        </p:par>
                        <p:par>
                          <p:cTn id="139" fill="hold">
                            <p:stCondLst>
                              <p:cond delay="2000"/>
                            </p:stCondLst>
                            <p:childTnLst>
                              <p:par>
                                <p:cTn id="140" presetID="10" presetClass="entr" presetSubtype="0" fill="hold" nodeType="afterEffect">
                                  <p:stCondLst>
                                    <p:cond delay="0"/>
                                  </p:stCondLst>
                                  <p:childTnLst>
                                    <p:set>
                                      <p:cBhvr>
                                        <p:cTn id="141" dur="1" fill="hold">
                                          <p:stCondLst>
                                            <p:cond delay="0"/>
                                          </p:stCondLst>
                                        </p:cTn>
                                        <p:tgtEl>
                                          <p:spTgt spid="41"/>
                                        </p:tgtEl>
                                        <p:attrNameLst>
                                          <p:attrName>style.visibility</p:attrName>
                                        </p:attrNameLst>
                                      </p:cBhvr>
                                      <p:to>
                                        <p:strVal val="visible"/>
                                      </p:to>
                                    </p:set>
                                    <p:animEffect transition="in" filter="fade">
                                      <p:cBhvr>
                                        <p:cTn id="142" dur="2000"/>
                                        <p:tgtEl>
                                          <p:spTgt spid="41"/>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5"/>
                                        </p:tgtEl>
                                        <p:attrNameLst>
                                          <p:attrName>style.visibility</p:attrName>
                                        </p:attrNameLst>
                                      </p:cBhvr>
                                      <p:to>
                                        <p:strVal val="visible"/>
                                      </p:to>
                                    </p:set>
                                    <p:animEffect transition="in" filter="fade">
                                      <p:cBhvr>
                                        <p:cTn id="145" dur="2000"/>
                                        <p:tgtEl>
                                          <p:spTgt spid="15"/>
                                        </p:tgtEl>
                                      </p:cBhvr>
                                    </p:animEffect>
                                  </p:childTnLst>
                                </p:cTn>
                              </p:par>
                              <p:par>
                                <p:cTn id="146" presetID="22" presetClass="entr" presetSubtype="1" fill="hold" grpId="0" nodeType="withEffect">
                                  <p:stCondLst>
                                    <p:cond delay="1000"/>
                                  </p:stCondLst>
                                  <p:childTnLst>
                                    <p:set>
                                      <p:cBhvr>
                                        <p:cTn id="147" dur="1" fill="hold">
                                          <p:stCondLst>
                                            <p:cond delay="0"/>
                                          </p:stCondLst>
                                        </p:cTn>
                                        <p:tgtEl>
                                          <p:spTgt spid="23"/>
                                        </p:tgtEl>
                                        <p:attrNameLst>
                                          <p:attrName>style.visibility</p:attrName>
                                        </p:attrNameLst>
                                      </p:cBhvr>
                                      <p:to>
                                        <p:strVal val="visible"/>
                                      </p:to>
                                    </p:set>
                                    <p:animEffect transition="in" filter="wipe(up)">
                                      <p:cBhvr>
                                        <p:cTn id="148" dur="1000"/>
                                        <p:tgtEl>
                                          <p:spTgt spid="23"/>
                                        </p:tgtEl>
                                      </p:cBhvr>
                                    </p:animEffect>
                                  </p:childTnLst>
                                </p:cTn>
                              </p:par>
                              <p:par>
                                <p:cTn id="149" presetID="22" presetClass="entr" presetSubtype="8" fill="hold" nodeType="withEffect">
                                  <p:stCondLst>
                                    <p:cond delay="2000"/>
                                  </p:stCondLst>
                                  <p:childTnLst>
                                    <p:set>
                                      <p:cBhvr>
                                        <p:cTn id="150" dur="1" fill="hold">
                                          <p:stCondLst>
                                            <p:cond delay="0"/>
                                          </p:stCondLst>
                                        </p:cTn>
                                        <p:tgtEl>
                                          <p:spTgt spid="43"/>
                                        </p:tgtEl>
                                        <p:attrNameLst>
                                          <p:attrName>style.visibility</p:attrName>
                                        </p:attrNameLst>
                                      </p:cBhvr>
                                      <p:to>
                                        <p:strVal val="visible"/>
                                      </p:to>
                                    </p:set>
                                    <p:animEffect transition="in" filter="wipe(left)">
                                      <p:cBhvr>
                                        <p:cTn id="151"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2" grpId="0"/>
      <p:bldP spid="3" grpId="0" uiExpand="1" build="p" bldLvl="3"/>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D562C-B47C-4385-A1F8-E7630057DED8}"/>
              </a:ext>
            </a:extLst>
          </p:cNvPr>
          <p:cNvSpPr>
            <a:spLocks noGrp="1"/>
          </p:cNvSpPr>
          <p:nvPr>
            <p:ph type="title"/>
          </p:nvPr>
        </p:nvSpPr>
        <p:spPr>
          <a:xfrm>
            <a:off x="525305" y="122238"/>
            <a:ext cx="7668849" cy="966502"/>
          </a:xfrm>
        </p:spPr>
        <p:txBody>
          <a:bodyPr anchor="ctr">
            <a:noAutofit/>
          </a:bodyPr>
          <a:lstStyle/>
          <a:p>
            <a:r>
              <a:rPr lang="fr-FR" sz="3200" dirty="0"/>
              <a:t>Les contraintes applicables </a:t>
            </a:r>
            <a:br>
              <a:rPr lang="fr-FR" sz="3200" dirty="0"/>
            </a:br>
            <a:r>
              <a:rPr lang="fr-FR" sz="3200" dirty="0"/>
              <a:t>en lieux d’interdiction de publicité</a:t>
            </a:r>
          </a:p>
        </p:txBody>
      </p:sp>
      <p:sp>
        <p:nvSpPr>
          <p:cNvPr id="3" name="Espace réservé du contenu 2">
            <a:extLst>
              <a:ext uri="{FF2B5EF4-FFF2-40B4-BE49-F238E27FC236}">
                <a16:creationId xmlns:a16="http://schemas.microsoft.com/office/drawing/2014/main" id="{A8CDD744-BB43-4D60-8A0F-F652B4782871}"/>
              </a:ext>
            </a:extLst>
          </p:cNvPr>
          <p:cNvSpPr>
            <a:spLocks noGrp="1"/>
          </p:cNvSpPr>
          <p:nvPr>
            <p:ph idx="1"/>
          </p:nvPr>
        </p:nvSpPr>
        <p:spPr>
          <a:xfrm>
            <a:off x="1065362" y="1520788"/>
            <a:ext cx="7006284" cy="4895892"/>
          </a:xfrm>
        </p:spPr>
        <p:txBody>
          <a:bodyPr>
            <a:normAutofit fontScale="92500" lnSpcReduction="10000"/>
          </a:bodyPr>
          <a:lstStyle/>
          <a:p>
            <a:r>
              <a:rPr lang="fr-FR" sz="2400" dirty="0">
                <a:latin typeface="Calibri" panose="020F0502020204030204" pitchFamily="34" charset="0"/>
                <a:cs typeface="Calibri" panose="020F0502020204030204" pitchFamily="34" charset="0"/>
              </a:rPr>
              <a:t>La majorité de ces lieux correspondent </a:t>
            </a:r>
            <a:br>
              <a:rPr lang="fr-FR" sz="2400" dirty="0">
                <a:latin typeface="Calibri" panose="020F0502020204030204" pitchFamily="34" charset="0"/>
                <a:cs typeface="Calibri" panose="020F0502020204030204" pitchFamily="34" charset="0"/>
              </a:rPr>
            </a:br>
            <a:r>
              <a:rPr lang="fr-FR" sz="2400" dirty="0">
                <a:latin typeface="Calibri" panose="020F0502020204030204" pitchFamily="34" charset="0"/>
                <a:cs typeface="Calibri" panose="020F0502020204030204" pitchFamily="34" charset="0"/>
              </a:rPr>
              <a:t>à des espaces </a:t>
            </a:r>
            <a:r>
              <a:rPr lang="fr-FR" sz="2400" i="1" dirty="0">
                <a:latin typeface="Calibri" panose="020F0502020204030204" pitchFamily="34" charset="0"/>
                <a:cs typeface="Calibri" panose="020F0502020204030204" pitchFamily="34" charset="0"/>
              </a:rPr>
              <a:t>« hors agglomération »</a:t>
            </a:r>
            <a:r>
              <a:rPr lang="fr-FR" sz="2400" dirty="0">
                <a:latin typeface="Calibri" panose="020F0502020204030204" pitchFamily="34" charset="0"/>
                <a:cs typeface="Calibri" panose="020F0502020204030204" pitchFamily="34" charset="0"/>
              </a:rPr>
              <a:t> </a:t>
            </a:r>
            <a:br>
              <a:rPr lang="fr-FR" sz="2400" dirty="0">
                <a:latin typeface="Calibri" panose="020F0502020204030204" pitchFamily="34" charset="0"/>
                <a:cs typeface="Calibri" panose="020F0502020204030204" pitchFamily="34" charset="0"/>
              </a:rPr>
            </a:br>
            <a:r>
              <a:rPr lang="fr-FR" sz="2400" dirty="0">
                <a:latin typeface="Calibri" panose="020F0502020204030204" pitchFamily="34" charset="0"/>
                <a:cs typeface="Calibri" panose="020F0502020204030204" pitchFamily="34" charset="0"/>
              </a:rPr>
              <a:t>où toute publicité est interdite par la loi</a:t>
            </a:r>
          </a:p>
          <a:p>
            <a:pPr lvl="1"/>
            <a:r>
              <a:rPr lang="fr-FR" sz="2000" dirty="0">
                <a:latin typeface="Calibri" panose="020F0502020204030204" pitchFamily="34" charset="0"/>
                <a:cs typeface="Calibri" panose="020F0502020204030204" pitchFamily="34" charset="0"/>
              </a:rPr>
              <a:t>en site classé, cœur de parc national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ou réserve naturelle,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les préenseignes dérogatoires sont interdites…</a:t>
            </a:r>
          </a:p>
          <a:p>
            <a:pPr lvl="1"/>
            <a:r>
              <a:rPr lang="fr-FR" sz="2000" dirty="0">
                <a:latin typeface="Calibri" panose="020F0502020204030204" pitchFamily="34" charset="0"/>
                <a:cs typeface="Calibri" panose="020F0502020204030204" pitchFamily="34" charset="0"/>
              </a:rPr>
              <a:t>les enseignes sont soumises à autorisation </a:t>
            </a:r>
            <a:br>
              <a:rPr lang="fr-FR" sz="2000" dirty="0">
                <a:latin typeface="Calibri" panose="020F0502020204030204" pitchFamily="34" charset="0"/>
                <a:cs typeface="Calibri" panose="020F0502020204030204" pitchFamily="34" charset="0"/>
              </a:rPr>
            </a:br>
            <a:r>
              <a:rPr lang="fr-FR" sz="2000" dirty="0">
                <a:latin typeface="Calibri" panose="020F0502020204030204" pitchFamily="34" charset="0"/>
                <a:cs typeface="Calibri" panose="020F0502020204030204" pitchFamily="34" charset="0"/>
              </a:rPr>
              <a:t>dans les lieux d’interdiction « absolue »</a:t>
            </a:r>
            <a:br>
              <a:rPr lang="fr-FR" sz="2000" dirty="0">
                <a:latin typeface="Calibri" panose="020F0502020204030204" pitchFamily="34" charset="0"/>
                <a:cs typeface="Calibri" panose="020F0502020204030204" pitchFamily="34" charset="0"/>
              </a:rPr>
            </a:br>
            <a:r>
              <a:rPr lang="fr-FR" sz="1800" dirty="0">
                <a:latin typeface="Calibri" panose="020F0502020204030204" pitchFamily="34" charset="0"/>
                <a:cs typeface="Calibri" panose="020F0502020204030204" pitchFamily="34" charset="0"/>
              </a:rPr>
              <a:t>(monument historique, site classé, </a:t>
            </a:r>
            <a:br>
              <a:rPr lang="fr-FR" sz="1800" dirty="0">
                <a:latin typeface="Calibri" panose="020F0502020204030204" pitchFamily="34" charset="0"/>
                <a:cs typeface="Calibri" panose="020F0502020204030204" pitchFamily="34" charset="0"/>
              </a:rPr>
            </a:br>
            <a:r>
              <a:rPr lang="fr-FR" sz="1800" dirty="0">
                <a:latin typeface="Calibri" panose="020F0502020204030204" pitchFamily="34" charset="0"/>
                <a:cs typeface="Calibri" panose="020F0502020204030204" pitchFamily="34" charset="0"/>
              </a:rPr>
              <a:t>cœur de parc national, réserve naturelle, arbre)</a:t>
            </a:r>
            <a:endParaRPr lang="fr-FR" sz="2000" dirty="0">
              <a:latin typeface="Calibri" panose="020F0502020204030204" pitchFamily="34" charset="0"/>
              <a:cs typeface="Calibri" panose="020F0502020204030204" pitchFamily="34" charset="0"/>
            </a:endParaRPr>
          </a:p>
          <a:p>
            <a:r>
              <a:rPr lang="fr-FR" sz="2400" dirty="0">
                <a:latin typeface="Calibri" panose="020F0502020204030204" pitchFamily="34" charset="0"/>
                <a:cs typeface="Calibri" panose="020F0502020204030204" pitchFamily="34" charset="0"/>
              </a:rPr>
              <a:t>Certains lieux concernent </a:t>
            </a:r>
            <a:br>
              <a:rPr lang="fr-FR" sz="2400" dirty="0">
                <a:latin typeface="Calibri" panose="020F0502020204030204" pitchFamily="34" charset="0"/>
                <a:cs typeface="Calibri" panose="020F0502020204030204" pitchFamily="34" charset="0"/>
              </a:rPr>
            </a:br>
            <a:r>
              <a:rPr lang="fr-FR" sz="2400" dirty="0">
                <a:latin typeface="Calibri" panose="020F0502020204030204" pitchFamily="34" charset="0"/>
                <a:cs typeface="Calibri" panose="020F0502020204030204" pitchFamily="34" charset="0"/>
              </a:rPr>
              <a:t>des espaces agglomérés :</a:t>
            </a:r>
          </a:p>
          <a:p>
            <a:pPr lvl="1"/>
            <a:r>
              <a:rPr lang="fr-FR" sz="2000" dirty="0">
                <a:latin typeface="Calibri" panose="020F0502020204030204" pitchFamily="34" charset="0"/>
                <a:cs typeface="Calibri" panose="020F0502020204030204" pitchFamily="34" charset="0"/>
              </a:rPr>
              <a:t>La publicité et les préenseignes y sont interdites</a:t>
            </a:r>
          </a:p>
          <a:p>
            <a:pPr lvl="1"/>
            <a:r>
              <a:rPr lang="fr-FR" sz="2000" dirty="0">
                <a:latin typeface="Calibri" panose="020F0502020204030204" pitchFamily="34" charset="0"/>
                <a:cs typeface="Calibri" panose="020F0502020204030204" pitchFamily="34" charset="0"/>
              </a:rPr>
              <a:t>Les enseignes y sont soumises à autorisation</a:t>
            </a:r>
          </a:p>
        </p:txBody>
      </p:sp>
      <p:pic>
        <p:nvPicPr>
          <p:cNvPr id="5" name="Image 4" descr="Une image contenant signe&#10;&#10;Description générée automatiquement">
            <a:extLst>
              <a:ext uri="{FF2B5EF4-FFF2-40B4-BE49-F238E27FC236}">
                <a16:creationId xmlns:a16="http://schemas.microsoft.com/office/drawing/2014/main" id="{54C63C54-BEF3-4274-B8D1-B8876D252C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34274" y="1880828"/>
            <a:ext cx="2340000" cy="1314782"/>
          </a:xfrm>
          <a:prstGeom prst="rect">
            <a:avLst/>
          </a:prstGeom>
          <a:ln>
            <a:solidFill>
              <a:srgbClr val="FFFF00"/>
            </a:solidFill>
          </a:ln>
        </p:spPr>
      </p:pic>
      <p:pic>
        <p:nvPicPr>
          <p:cNvPr id="7" name="Image 6" descr="Une image contenant bâtiment, extérieur, herbe, grand&#10;&#10;Description générée automatiquement">
            <a:extLst>
              <a:ext uri="{FF2B5EF4-FFF2-40B4-BE49-F238E27FC236}">
                <a16:creationId xmlns:a16="http://schemas.microsoft.com/office/drawing/2014/main" id="{871D1DB3-3F57-4AB2-8669-26C89BD88F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34274" y="4245261"/>
            <a:ext cx="2340000" cy="1317299"/>
          </a:xfrm>
          <a:prstGeom prst="rect">
            <a:avLst/>
          </a:prstGeom>
          <a:ln>
            <a:solidFill>
              <a:srgbClr val="FFFF00"/>
            </a:solidFill>
          </a:ln>
        </p:spPr>
      </p:pic>
      <p:pic>
        <p:nvPicPr>
          <p:cNvPr id="8" name="Image 7" descr="Une image contenant signe, clipart&#10;&#10;Description générée avec un niveau de confiance très élevé">
            <a:extLst>
              <a:ext uri="{FF2B5EF4-FFF2-40B4-BE49-F238E27FC236}">
                <a16:creationId xmlns:a16="http://schemas.microsoft.com/office/drawing/2014/main" id="{475A2135-90EA-4AD5-87A9-CA66A1192828}"/>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68798" y="593797"/>
            <a:ext cx="1116000" cy="1116000"/>
          </a:xfrm>
          <a:prstGeom prst="rect">
            <a:avLst/>
          </a:prstGeom>
        </p:spPr>
      </p:pic>
    </p:spTree>
    <p:extLst>
      <p:ext uri="{BB962C8B-B14F-4D97-AF65-F5344CB8AC3E}">
        <p14:creationId xmlns:p14="http://schemas.microsoft.com/office/powerpoint/2010/main" val="1373651310"/>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left)">
                                      <p:cBhvr>
                                        <p:cTn id="20" dur="500"/>
                                        <p:tgtEl>
                                          <p:spTgt spid="3">
                                            <p:txEl>
                                              <p:pRg st="1" end="1"/>
                                            </p:txEl>
                                          </p:spTgt>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left)">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left)">
                                      <p:cBhvr>
                                        <p:cTn id="39" dur="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wipe(left)">
                                      <p:cBhvr>
                                        <p:cTn id="44" dur="500"/>
                                        <p:tgtEl>
                                          <p:spTgt spid="3">
                                            <p:txEl>
                                              <p:pRg st="5" end="5"/>
                                            </p:txEl>
                                          </p:spTgt>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bldLvl="3"/>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t">
            <a:noAutofit/>
          </a:bodyPr>
          <a:lstStyle/>
          <a:p>
            <a:r>
              <a:rPr lang="fr-FR" sz="3600" dirty="0"/>
              <a:t>La police administrative </a:t>
            </a:r>
            <a:br>
              <a:rPr lang="fr-FR" sz="3600" dirty="0"/>
            </a:br>
            <a:r>
              <a:rPr lang="fr-FR" sz="3600" dirty="0"/>
              <a:t>de la publicité</a:t>
            </a:r>
            <a:endParaRPr lang="fr-FR" sz="3600" dirty="0">
              <a:solidFill>
                <a:srgbClr val="085335"/>
              </a:solidFill>
            </a:endParaRPr>
          </a:p>
        </p:txBody>
      </p:sp>
      <p:sp>
        <p:nvSpPr>
          <p:cNvPr id="3" name="Espace réservé du contenu 2"/>
          <p:cNvSpPr>
            <a:spLocks noGrp="1"/>
          </p:cNvSpPr>
          <p:nvPr>
            <p:ph idx="1"/>
          </p:nvPr>
        </p:nvSpPr>
        <p:spPr>
          <a:xfrm>
            <a:off x="908195" y="1714488"/>
            <a:ext cx="8421450" cy="4643470"/>
          </a:xfrm>
        </p:spPr>
        <p:txBody>
          <a:bodyPr>
            <a:normAutofit fontScale="92500" lnSpcReduction="20000"/>
          </a:bodyPr>
          <a:lstStyle/>
          <a:p>
            <a:r>
              <a:rPr lang="fr-FR" dirty="0">
                <a:solidFill>
                  <a:srgbClr val="6F0416"/>
                </a:solidFill>
                <a:latin typeface="Calibri" panose="020F0502020204030204" pitchFamily="34" charset="0"/>
                <a:cs typeface="Calibri" panose="020F0502020204030204" pitchFamily="34" charset="0"/>
              </a:rPr>
              <a:t>La loi Grenelle II avait redistribué les cartes</a:t>
            </a:r>
          </a:p>
          <a:p>
            <a:pPr lvl="1">
              <a:spcBef>
                <a:spcPts val="1200"/>
              </a:spcBef>
            </a:pPr>
            <a:r>
              <a:rPr lang="fr-FR" sz="3000" dirty="0">
                <a:solidFill>
                  <a:srgbClr val="085335"/>
                </a:solidFill>
                <a:latin typeface="Calibri" panose="020F0502020204030204" pitchFamily="34" charset="0"/>
                <a:cs typeface="Calibri" panose="020F0502020204030204" pitchFamily="34" charset="0"/>
              </a:rPr>
              <a:t>« </a:t>
            </a:r>
            <a:r>
              <a:rPr lang="fr-FR" sz="3000" dirty="0" err="1">
                <a:solidFill>
                  <a:srgbClr val="085335"/>
                </a:solidFill>
                <a:latin typeface="Calibri" panose="020F0502020204030204" pitchFamily="34" charset="0"/>
                <a:cs typeface="Calibri" panose="020F0502020204030204" pitchFamily="34" charset="0"/>
              </a:rPr>
              <a:t>reconcentration</a:t>
            </a:r>
            <a:r>
              <a:rPr lang="fr-FR" sz="3000" dirty="0">
                <a:solidFill>
                  <a:srgbClr val="085335"/>
                </a:solidFill>
                <a:latin typeface="Calibri" panose="020F0502020204030204" pitchFamily="34" charset="0"/>
                <a:cs typeface="Calibri" panose="020F0502020204030204" pitchFamily="34" charset="0"/>
              </a:rPr>
              <a:t> » : </a:t>
            </a:r>
            <a:br>
              <a:rPr lang="fr-FR" dirty="0">
                <a:solidFill>
                  <a:srgbClr val="085335"/>
                </a:solidFill>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le préfet est compétent « par principe »</a:t>
            </a:r>
          </a:p>
          <a:p>
            <a:pPr lvl="2"/>
            <a:r>
              <a:rPr lang="fr-FR" dirty="0">
                <a:latin typeface="Calibri" panose="020F0502020204030204" pitchFamily="34" charset="0"/>
                <a:cs typeface="Calibri" panose="020F0502020204030204" pitchFamily="34" charset="0"/>
              </a:rPr>
              <a:t>sauf pour les autorisations « du maire » pour les publicités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sur bâches ou de dimensions exceptionnelles</a:t>
            </a:r>
          </a:p>
          <a:p>
            <a:pPr marL="723900" lvl="1" indent="-360363">
              <a:spcBef>
                <a:spcPts val="1200"/>
              </a:spcBef>
            </a:pPr>
            <a:r>
              <a:rPr lang="fr-FR" sz="3000" dirty="0">
                <a:solidFill>
                  <a:srgbClr val="085335"/>
                </a:solidFill>
                <a:latin typeface="Calibri" panose="020F0502020204030204" pitchFamily="34" charset="0"/>
                <a:cs typeface="Calibri" panose="020F0502020204030204" pitchFamily="34" charset="0"/>
              </a:rPr>
              <a:t>« décentralisation » : </a:t>
            </a:r>
            <a:br>
              <a:rPr lang="fr-FR" sz="3000" dirty="0">
                <a:solidFill>
                  <a:srgbClr val="085335"/>
                </a:solidFill>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le maire est compétent </a:t>
            </a:r>
            <a:r>
              <a:rPr lang="fr-FR" i="1" dirty="0">
                <a:latin typeface="Calibri" panose="020F0502020204030204" pitchFamily="34" charset="0"/>
                <a:cs typeface="Calibri" panose="020F0502020204030204" pitchFamily="34" charset="0"/>
              </a:rPr>
              <a:t>« au nom de la </a:t>
            </a:r>
            <a:br>
              <a:rPr lang="fr-FR" i="1" dirty="0">
                <a:latin typeface="Calibri" panose="020F0502020204030204" pitchFamily="34" charset="0"/>
                <a:cs typeface="Calibri" panose="020F0502020204030204" pitchFamily="34" charset="0"/>
              </a:rPr>
            </a:br>
            <a:r>
              <a:rPr lang="fr-FR" i="1" dirty="0">
                <a:latin typeface="Calibri" panose="020F0502020204030204" pitchFamily="34" charset="0"/>
                <a:cs typeface="Calibri" panose="020F0502020204030204" pitchFamily="34" charset="0"/>
              </a:rPr>
              <a:t>commune »</a:t>
            </a:r>
            <a:r>
              <a:rPr lang="fr-FR" dirty="0">
                <a:latin typeface="Calibri" panose="020F0502020204030204" pitchFamily="34" charset="0"/>
                <a:cs typeface="Calibri" panose="020F0502020204030204" pitchFamily="34" charset="0"/>
              </a:rPr>
              <a:t>, </a:t>
            </a:r>
            <a:r>
              <a:rPr lang="fr-FR" i="1" dirty="0">
                <a:latin typeface="Calibri" panose="020F0502020204030204" pitchFamily="34" charset="0"/>
                <a:cs typeface="Calibri" panose="020F0502020204030204" pitchFamily="34" charset="0"/>
              </a:rPr>
              <a:t>« s’il existe » </a:t>
            </a:r>
            <a:r>
              <a:rPr lang="fr-FR" dirty="0">
                <a:latin typeface="Calibri" panose="020F0502020204030204" pitchFamily="34" charset="0"/>
                <a:cs typeface="Calibri" panose="020F0502020204030204" pitchFamily="34" charset="0"/>
              </a:rPr>
              <a:t>un RLP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(qu’il soit communal ou intercommunal)</a:t>
            </a:r>
          </a:p>
          <a:p>
            <a:pPr>
              <a:spcBef>
                <a:spcPts val="3000"/>
              </a:spcBef>
            </a:pPr>
            <a:r>
              <a:rPr lang="fr-FR" dirty="0">
                <a:solidFill>
                  <a:srgbClr val="6F0416"/>
                </a:solidFill>
                <a:latin typeface="Calibri" panose="020F0502020204030204" pitchFamily="34" charset="0"/>
                <a:cs typeface="Calibri" panose="020F0502020204030204" pitchFamily="34" charset="0"/>
              </a:rPr>
              <a:t>Aucune autorisation d’urbanisme ne s’applique aux publicités, enseignes ou préenseignes</a:t>
            </a:r>
          </a:p>
        </p:txBody>
      </p:sp>
      <p:sp>
        <p:nvSpPr>
          <p:cNvPr id="4" name="ZoneTexte 3">
            <a:hlinkClick r:id="rId3" action="ppaction://hlinksldjump"/>
          </p:cNvPr>
          <p:cNvSpPr txBox="1"/>
          <p:nvPr/>
        </p:nvSpPr>
        <p:spPr>
          <a:xfrm>
            <a:off x="7853221" y="868039"/>
            <a:ext cx="1872300"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581-14-2</a:t>
            </a:r>
          </a:p>
        </p:txBody>
      </p:sp>
      <p:pic>
        <p:nvPicPr>
          <p:cNvPr id="5" name="Image 4">
            <a:extLst>
              <a:ext uri="{FF2B5EF4-FFF2-40B4-BE49-F238E27FC236}">
                <a16:creationId xmlns:a16="http://schemas.microsoft.com/office/drawing/2014/main" id="{E4CFF277-C9B7-4410-9B9F-E4F4581619B0}"/>
              </a:ext>
            </a:extLst>
          </p:cNvPr>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415882" y="1570276"/>
            <a:ext cx="1332148" cy="1482014"/>
          </a:xfrm>
          <a:prstGeom prst="rect">
            <a:avLst/>
          </a:prstGeom>
        </p:spPr>
      </p:pic>
      <p:pic>
        <p:nvPicPr>
          <p:cNvPr id="6" name="Image 5">
            <a:extLst>
              <a:ext uri="{FF2B5EF4-FFF2-40B4-BE49-F238E27FC236}">
                <a16:creationId xmlns:a16="http://schemas.microsoft.com/office/drawing/2014/main" id="{A6387AA9-49A6-47E1-89D0-D82EAABA0D71}"/>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12458" y="3527950"/>
            <a:ext cx="1929633" cy="1630540"/>
          </a:xfrm>
          <a:prstGeom prst="rect">
            <a:avLst/>
          </a:prstGeom>
        </p:spPr>
      </p:pic>
      <p:pic>
        <p:nvPicPr>
          <p:cNvPr id="7" name="Image 6" descr="Une image contenant dessin, lumière&#10;&#10;Description générée automatiquement">
            <a:extLst>
              <a:ext uri="{FF2B5EF4-FFF2-40B4-BE49-F238E27FC236}">
                <a16:creationId xmlns:a16="http://schemas.microsoft.com/office/drawing/2014/main" id="{A39BC6C0-A5F5-47DD-BD83-4B8F4541B928}"/>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19596" y="5213157"/>
            <a:ext cx="1112283" cy="1112283"/>
          </a:xfrm>
          <a:prstGeom prst="rect">
            <a:avLst/>
          </a:prstGeom>
        </p:spPr>
      </p:pic>
    </p:spTree>
    <p:extLst>
      <p:ext uri="{BB962C8B-B14F-4D97-AF65-F5344CB8AC3E}">
        <p14:creationId xmlns:p14="http://schemas.microsoft.com/office/powerpoint/2010/main" val="4154222411"/>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1500"/>
                                        <p:tgtEl>
                                          <p:spTgt spid="3">
                                            <p:txEl>
                                              <p:pRg st="0" end="0"/>
                                            </p:txEl>
                                          </p:spTgt>
                                        </p:tgtEl>
                                      </p:cBhvr>
                                    </p:animEffect>
                                  </p:childTnLst>
                                </p:cTn>
                              </p:par>
                            </p:childTnLst>
                          </p:cTn>
                        </p:par>
                        <p:par>
                          <p:cTn id="15" fill="hold">
                            <p:stCondLst>
                              <p:cond delay="2500"/>
                            </p:stCondLst>
                            <p:childTnLst>
                              <p:par>
                                <p:cTn id="16" presetID="22" presetClass="entr" presetSubtype="8"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left)">
                                      <p:cBhvr>
                                        <p:cTn id="18" dur="1500"/>
                                        <p:tgtEl>
                                          <p:spTgt spid="3">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500"/>
                                        <p:tgtEl>
                                          <p:spTgt spid="5"/>
                                        </p:tgtEl>
                                      </p:cBhvr>
                                    </p:animEffect>
                                  </p:childTnLst>
                                </p:cTn>
                              </p:par>
                            </p:childTnLst>
                          </p:cTn>
                        </p:par>
                        <p:par>
                          <p:cTn id="22" fill="hold">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left)">
                                      <p:cBhvr>
                                        <p:cTn id="25" dur="1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wipe(left)">
                                      <p:cBhvr>
                                        <p:cTn id="30" dur="1500"/>
                                        <p:tgtEl>
                                          <p:spTgt spid="3">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ipe(left)">
                                      <p:cBhvr>
                                        <p:cTn id="38" dur="1500"/>
                                        <p:tgtEl>
                                          <p:spTgt spid="3">
                                            <p:txEl>
                                              <p:pRg st="4" end="4"/>
                                            </p:txEl>
                                          </p:spTgt>
                                        </p:tgtEl>
                                      </p:cBhvr>
                                    </p:animEffect>
                                  </p:childTnLst>
                                </p:cTn>
                              </p:par>
                              <p:par>
                                <p:cTn id="39" presetID="45"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3000"/>
                                        <p:tgtEl>
                                          <p:spTgt spid="7"/>
                                        </p:tgtEl>
                                      </p:cBhvr>
                                    </p:animEffect>
                                    <p:anim calcmode="lin" valueType="num">
                                      <p:cBhvr>
                                        <p:cTn id="42" dur="3000" fill="hold"/>
                                        <p:tgtEl>
                                          <p:spTgt spid="7"/>
                                        </p:tgtEl>
                                        <p:attrNameLst>
                                          <p:attrName>ppt_w</p:attrName>
                                        </p:attrNameLst>
                                      </p:cBhvr>
                                      <p:tavLst>
                                        <p:tav tm="0" fmla="#ppt_w*sin(2.5*pi*$)">
                                          <p:val>
                                            <p:fltVal val="0"/>
                                          </p:val>
                                        </p:tav>
                                        <p:tav tm="100000">
                                          <p:val>
                                            <p:fltVal val="1"/>
                                          </p:val>
                                        </p:tav>
                                      </p:tavLst>
                                    </p:anim>
                                    <p:anim calcmode="lin" valueType="num">
                                      <p:cBhvr>
                                        <p:cTn id="43" dur="3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bldLvl="3"/>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t">
            <a:noAutofit/>
          </a:bodyPr>
          <a:lstStyle/>
          <a:p>
            <a:r>
              <a:rPr lang="fr-FR" sz="3600" dirty="0"/>
              <a:t>La loi Climat chamboule la police</a:t>
            </a:r>
            <a:br>
              <a:rPr lang="fr-FR" sz="3600" dirty="0"/>
            </a:br>
            <a:r>
              <a:rPr lang="fr-FR" sz="3600" dirty="0"/>
              <a:t>de la publicité… au 1</a:t>
            </a:r>
            <a:r>
              <a:rPr lang="fr-FR" sz="3600" baseline="30000" dirty="0"/>
              <a:t>er</a:t>
            </a:r>
            <a:r>
              <a:rPr lang="fr-FR" sz="3600" dirty="0"/>
              <a:t> janvier 2024</a:t>
            </a:r>
            <a:endParaRPr lang="fr-FR" sz="3600" dirty="0">
              <a:solidFill>
                <a:srgbClr val="085335"/>
              </a:solidFill>
            </a:endParaRPr>
          </a:p>
        </p:txBody>
      </p:sp>
      <p:sp>
        <p:nvSpPr>
          <p:cNvPr id="3" name="Espace réservé du contenu 2"/>
          <p:cNvSpPr>
            <a:spLocks noGrp="1"/>
          </p:cNvSpPr>
          <p:nvPr>
            <p:ph idx="1"/>
          </p:nvPr>
        </p:nvSpPr>
        <p:spPr>
          <a:xfrm>
            <a:off x="908195" y="1714488"/>
            <a:ext cx="8421450" cy="4838712"/>
          </a:xfrm>
        </p:spPr>
        <p:txBody>
          <a:bodyPr>
            <a:normAutofit fontScale="85000" lnSpcReduction="20000"/>
          </a:bodyPr>
          <a:lstStyle/>
          <a:p>
            <a:r>
              <a:rPr lang="fr-FR" dirty="0">
                <a:solidFill>
                  <a:srgbClr val="6F0416"/>
                </a:solidFill>
                <a:latin typeface="Calibri" panose="020F0502020204030204" pitchFamily="34" charset="0"/>
                <a:cs typeface="Calibri" panose="020F0502020204030204" pitchFamily="34" charset="0"/>
              </a:rPr>
              <a:t>Une décentralisation généralisée et complète !</a:t>
            </a:r>
          </a:p>
          <a:p>
            <a:pPr lvl="1">
              <a:spcBef>
                <a:spcPts val="1200"/>
              </a:spcBef>
            </a:pPr>
            <a:r>
              <a:rPr lang="fr-FR" dirty="0">
                <a:latin typeface="Calibri" panose="020F0502020204030204" pitchFamily="34" charset="0"/>
                <a:cs typeface="Calibri" panose="020F0502020204030204" pitchFamily="34" charset="0"/>
              </a:rPr>
              <a:t>le maire deviendrait (théoriquement)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l’autorité compétente</a:t>
            </a:r>
          </a:p>
          <a:p>
            <a:pPr lvl="1">
              <a:spcBef>
                <a:spcPts val="1200"/>
              </a:spcBef>
            </a:pPr>
            <a:r>
              <a:rPr lang="fr-FR" dirty="0">
                <a:latin typeface="Calibri" panose="020F0502020204030204" pitchFamily="34" charset="0"/>
                <a:cs typeface="Calibri" panose="020F0502020204030204" pitchFamily="34" charset="0"/>
              </a:rPr>
              <a:t>Mais ce sera quasi-systématiquement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un transfert au président de l’EPCI</a:t>
            </a:r>
          </a:p>
          <a:p>
            <a:pPr lvl="2"/>
            <a:r>
              <a:rPr lang="fr-FR" dirty="0">
                <a:latin typeface="Calibri" panose="020F0502020204030204" pitchFamily="34" charset="0"/>
                <a:cs typeface="Calibri" panose="020F0502020204030204" pitchFamily="34" charset="0"/>
              </a:rPr>
              <a:t>pour les 32 000 communes de moins de 3 500 habitants</a:t>
            </a:r>
          </a:p>
          <a:p>
            <a:pPr lvl="2"/>
            <a:r>
              <a:rPr lang="fr-FR" dirty="0">
                <a:latin typeface="Calibri" panose="020F0502020204030204" pitchFamily="34" charset="0"/>
                <a:cs typeface="Calibri" panose="020F0502020204030204" pitchFamily="34" charset="0"/>
              </a:rPr>
              <a:t>pour les communes d’un EPCI compétent pour le PLU</a:t>
            </a:r>
          </a:p>
          <a:p>
            <a:pPr>
              <a:spcBef>
                <a:spcPts val="2400"/>
              </a:spcBef>
            </a:pPr>
            <a:r>
              <a:rPr lang="fr-FR" dirty="0">
                <a:solidFill>
                  <a:srgbClr val="6F0416"/>
                </a:solidFill>
                <a:latin typeface="Calibri" panose="020F0502020204030204" pitchFamily="34" charset="0"/>
                <a:cs typeface="Calibri" panose="020F0502020204030204" pitchFamily="34" charset="0"/>
              </a:rPr>
              <a:t>Mais…</a:t>
            </a:r>
          </a:p>
          <a:p>
            <a:pPr lvl="1">
              <a:spcBef>
                <a:spcPts val="1200"/>
              </a:spcBef>
            </a:pPr>
            <a:r>
              <a:rPr lang="fr-FR" dirty="0">
                <a:latin typeface="Calibri" panose="020F0502020204030204" pitchFamily="34" charset="0"/>
                <a:cs typeface="Calibri" panose="020F0502020204030204" pitchFamily="34" charset="0"/>
              </a:rPr>
              <a:t>chaque maire peut, entre le 1</a:t>
            </a:r>
            <a:r>
              <a:rPr lang="fr-FR" baseline="30000" dirty="0">
                <a:latin typeface="Calibri" panose="020F0502020204030204" pitchFamily="34" charset="0"/>
                <a:cs typeface="Calibri" panose="020F0502020204030204" pitchFamily="34" charset="0"/>
              </a:rPr>
              <a:t>er</a:t>
            </a:r>
            <a:r>
              <a:rPr lang="fr-FR" dirty="0">
                <a:latin typeface="Calibri" panose="020F0502020204030204" pitchFamily="34" charset="0"/>
                <a:cs typeface="Calibri" panose="020F0502020204030204" pitchFamily="34" charset="0"/>
              </a:rPr>
              <a:t> janvier et le 30 juin 2024,</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 reprendre » la compétence au président de l’EPCI</a:t>
            </a:r>
          </a:p>
          <a:p>
            <a:pPr lvl="1">
              <a:spcBef>
                <a:spcPts val="1200"/>
              </a:spcBef>
            </a:pPr>
            <a:r>
              <a:rPr lang="fr-FR" dirty="0">
                <a:latin typeface="Calibri" panose="020F0502020204030204" pitchFamily="34" charset="0"/>
                <a:cs typeface="Calibri" panose="020F0502020204030204" pitchFamily="34" charset="0"/>
              </a:rPr>
              <a:t>et, dans ce cas, le président de l’EPCI peut, entre le 1</a:t>
            </a:r>
            <a:r>
              <a:rPr lang="fr-FR" baseline="30000" dirty="0">
                <a:latin typeface="Calibri" panose="020F0502020204030204" pitchFamily="34" charset="0"/>
                <a:cs typeface="Calibri" panose="020F0502020204030204" pitchFamily="34" charset="0"/>
              </a:rPr>
              <a:t>er</a:t>
            </a:r>
            <a:r>
              <a:rPr lang="fr-FR" dirty="0">
                <a:latin typeface="Calibri" panose="020F0502020204030204" pitchFamily="34" charset="0"/>
                <a:cs typeface="Calibri" panose="020F0502020204030204" pitchFamily="34" charset="0"/>
              </a:rPr>
              <a:t> et le 31 juillet 2024, « renoncer » à toute compétence !</a:t>
            </a:r>
          </a:p>
        </p:txBody>
      </p:sp>
      <p:sp>
        <p:nvSpPr>
          <p:cNvPr id="4" name="ZoneTexte 3">
            <a:hlinkClick r:id="rId3" action="ppaction://hlinksldjump"/>
          </p:cNvPr>
          <p:cNvSpPr txBox="1"/>
          <p:nvPr/>
        </p:nvSpPr>
        <p:spPr>
          <a:xfrm>
            <a:off x="8162519" y="1486151"/>
            <a:ext cx="1573812"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581-3-1</a:t>
            </a:r>
          </a:p>
        </p:txBody>
      </p:sp>
      <p:pic>
        <p:nvPicPr>
          <p:cNvPr id="4098" name="Picture 2" descr="Patate Chaude Banque d&amp;#39;images et photos libres de droit - iStock">
            <a:extLst>
              <a:ext uri="{FF2B5EF4-FFF2-40B4-BE49-F238E27FC236}">
                <a16:creationId xmlns:a16="http://schemas.microsoft.com/office/drawing/2014/main" id="{246EC910-8D55-41CE-8924-29C4141832E5}"/>
              </a:ext>
            </a:extLst>
          </p:cNvPr>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625457" y="1886193"/>
            <a:ext cx="1704188" cy="1970857"/>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A36F4C09-5896-41E7-A299-31B48C61C9C1}"/>
              </a:ext>
            </a:extLst>
          </p:cNvPr>
          <p:cNvSpPr txBox="1"/>
          <p:nvPr/>
        </p:nvSpPr>
        <p:spPr>
          <a:xfrm>
            <a:off x="3837670" y="4257092"/>
            <a:ext cx="5898661" cy="607602"/>
          </a:xfrm>
          <a:prstGeom prst="rect">
            <a:avLst/>
          </a:prstGeom>
          <a:solidFill>
            <a:srgbClr val="FFFFCC"/>
          </a:solidFill>
          <a:ln w="28575">
            <a:solidFill>
              <a:srgbClr val="6F0416"/>
            </a:solidFill>
          </a:ln>
        </p:spPr>
        <p:txBody>
          <a:bodyPr wrap="square" rtlCol="0">
            <a:spAutoFit/>
          </a:bodyPr>
          <a:lstStyle/>
          <a:p>
            <a:r>
              <a:rPr lang="fr-FR" b="1" dirty="0">
                <a:solidFill>
                  <a:srgbClr val="6F0416"/>
                </a:solidFill>
              </a:rPr>
              <a:t>Le RLP peut réglementer les publicités et enseignes lumineuses à l’intérieur des vitrines des commerces</a:t>
            </a:r>
          </a:p>
        </p:txBody>
      </p:sp>
      <p:sp>
        <p:nvSpPr>
          <p:cNvPr id="11" name="ZoneTexte 10">
            <a:hlinkClick r:id="rId3" action="ppaction://hlinksldjump"/>
            <a:extLst>
              <a:ext uri="{FF2B5EF4-FFF2-40B4-BE49-F238E27FC236}">
                <a16:creationId xmlns:a16="http://schemas.microsoft.com/office/drawing/2014/main" id="{9B1804BE-7BC1-4859-988C-4AC275AD8AA3}"/>
              </a:ext>
            </a:extLst>
          </p:cNvPr>
          <p:cNvSpPr txBox="1"/>
          <p:nvPr/>
        </p:nvSpPr>
        <p:spPr>
          <a:xfrm>
            <a:off x="8010119" y="3964383"/>
            <a:ext cx="1726212"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L. 581-14-4</a:t>
            </a:r>
          </a:p>
        </p:txBody>
      </p:sp>
    </p:spTree>
    <p:extLst>
      <p:ext uri="{BB962C8B-B14F-4D97-AF65-F5344CB8AC3E}">
        <p14:creationId xmlns:p14="http://schemas.microsoft.com/office/powerpoint/2010/main" val="1676896361"/>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1500"/>
                                        <p:tgtEl>
                                          <p:spTgt spid="3">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fade">
                                      <p:cBhvr>
                                        <p:cTn id="19" dur="10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left)">
                                      <p:cBhvr>
                                        <p:cTn id="24" dur="1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left)">
                                      <p:cBhvr>
                                        <p:cTn id="29" dur="1500"/>
                                        <p:tgtEl>
                                          <p:spTgt spid="3">
                                            <p:txEl>
                                              <p:pRg st="2" end="2"/>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left)">
                                      <p:cBhvr>
                                        <p:cTn id="32" dur="1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left)">
                                      <p:cBhvr>
                                        <p:cTn id="37" dur="1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ipe(left)">
                                      <p:cBhvr>
                                        <p:cTn id="42" dur="1500"/>
                                        <p:tgtEl>
                                          <p:spTgt spid="3">
                                            <p:txEl>
                                              <p:pRg st="5" end="5"/>
                                            </p:txEl>
                                          </p:spTgt>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wipe(left)">
                                      <p:cBhvr>
                                        <p:cTn id="45" dur="1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wipe(left)">
                                      <p:cBhvr>
                                        <p:cTn id="50" dur="15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1500"/>
                                        <p:tgtEl>
                                          <p:spTgt spid="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animBg="1"/>
      <p:bldP spid="9"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106DBA-096A-4339-BADC-13BBEF05180A}"/>
              </a:ext>
            </a:extLst>
          </p:cNvPr>
          <p:cNvSpPr>
            <a:spLocks noGrp="1"/>
          </p:cNvSpPr>
          <p:nvPr>
            <p:ph type="title"/>
          </p:nvPr>
        </p:nvSpPr>
        <p:spPr/>
        <p:txBody>
          <a:bodyPr/>
          <a:lstStyle/>
          <a:p>
            <a:r>
              <a:rPr lang="fr-FR" dirty="0"/>
              <a:t>Les trois catégories de dispositifs</a:t>
            </a:r>
          </a:p>
        </p:txBody>
      </p:sp>
      <p:sp>
        <p:nvSpPr>
          <p:cNvPr id="3" name="Espace réservé du contenu 2">
            <a:extLst>
              <a:ext uri="{FF2B5EF4-FFF2-40B4-BE49-F238E27FC236}">
                <a16:creationId xmlns:a16="http://schemas.microsoft.com/office/drawing/2014/main" id="{D9E5C018-4A00-4E57-83D1-3D66CB707582}"/>
              </a:ext>
            </a:extLst>
          </p:cNvPr>
          <p:cNvSpPr>
            <a:spLocks noGrp="1"/>
          </p:cNvSpPr>
          <p:nvPr>
            <p:ph idx="1"/>
          </p:nvPr>
        </p:nvSpPr>
        <p:spPr/>
        <p:txBody>
          <a:bodyPr/>
          <a:lstStyle/>
          <a:p>
            <a:r>
              <a:rPr lang="fr-FR" dirty="0"/>
              <a:t>Les enseignes</a:t>
            </a:r>
          </a:p>
        </p:txBody>
      </p:sp>
      <p:sp>
        <p:nvSpPr>
          <p:cNvPr id="5" name="Espace réservé du numéro de diapositive 4">
            <a:extLst>
              <a:ext uri="{FF2B5EF4-FFF2-40B4-BE49-F238E27FC236}">
                <a16:creationId xmlns:a16="http://schemas.microsoft.com/office/drawing/2014/main" id="{8871D834-E2DA-4813-88A5-655443292989}"/>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24</a:t>
            </a:fld>
            <a:endParaRPr lang="fr-FR" dirty="0"/>
          </a:p>
        </p:txBody>
      </p:sp>
      <p:pic>
        <p:nvPicPr>
          <p:cNvPr id="16" name="Image 15" descr="Une image contenant dessin, signe&#10;&#10;Description générée automatiquement">
            <a:extLst>
              <a:ext uri="{FF2B5EF4-FFF2-40B4-BE49-F238E27FC236}">
                <a16:creationId xmlns:a16="http://schemas.microsoft.com/office/drawing/2014/main" id="{43D8EAAA-B402-43B7-9392-B4B6C0B2725D}"/>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80847" y="1358960"/>
            <a:ext cx="5924854" cy="1949550"/>
          </a:xfrm>
          <a:prstGeom prst="rect">
            <a:avLst/>
          </a:prstGeom>
        </p:spPr>
      </p:pic>
      <p:pic>
        <p:nvPicPr>
          <p:cNvPr id="7" name="Image 6" descr="Une image contenant bâtiment, extérieur, ciel, maison&#10;&#10;Description générée automatiquement">
            <a:extLst>
              <a:ext uri="{FF2B5EF4-FFF2-40B4-BE49-F238E27FC236}">
                <a16:creationId xmlns:a16="http://schemas.microsoft.com/office/drawing/2014/main" id="{FCAC78E7-8C41-4996-8327-7B3949DEAE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1850" y="2348880"/>
            <a:ext cx="6120000" cy="3178274"/>
          </a:xfrm>
          <a:prstGeom prst="rect">
            <a:avLst/>
          </a:prstGeom>
          <a:ln w="12700">
            <a:solidFill>
              <a:srgbClr val="00B050"/>
            </a:solidFill>
          </a:ln>
        </p:spPr>
      </p:pic>
      <p:pic>
        <p:nvPicPr>
          <p:cNvPr id="10" name="Image 9" descr="Une image contenant texte, bâtiment, extérieur, rue&#10;&#10;Description générée automatiquement">
            <a:extLst>
              <a:ext uri="{FF2B5EF4-FFF2-40B4-BE49-F238E27FC236}">
                <a16:creationId xmlns:a16="http://schemas.microsoft.com/office/drawing/2014/main" id="{B9CA6207-1EAF-49A4-97F2-4321935074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0250" y="2456876"/>
            <a:ext cx="6120000" cy="3277785"/>
          </a:xfrm>
          <a:prstGeom prst="rect">
            <a:avLst/>
          </a:prstGeom>
        </p:spPr>
      </p:pic>
      <p:pic>
        <p:nvPicPr>
          <p:cNvPr id="13" name="Image 12" descr="Une image contenant texte, bâtiment, extérieur, route&#10;&#10;Description générée automatiquement">
            <a:extLst>
              <a:ext uri="{FF2B5EF4-FFF2-40B4-BE49-F238E27FC236}">
                <a16:creationId xmlns:a16="http://schemas.microsoft.com/office/drawing/2014/main" id="{7C83833F-E6B4-43CA-BBDE-4C20E6FF2A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58250" y="2564875"/>
            <a:ext cx="6120000" cy="3000346"/>
          </a:xfrm>
          <a:prstGeom prst="rect">
            <a:avLst/>
          </a:prstGeom>
          <a:ln w="19050">
            <a:solidFill>
              <a:srgbClr val="FF0000"/>
            </a:solidFill>
          </a:ln>
        </p:spPr>
      </p:pic>
      <p:pic>
        <p:nvPicPr>
          <p:cNvPr id="15" name="Image 14" descr="Une image contenant texte, bâtiment, extérieur, immeuble résidentiel&#10;&#10;Description générée automatiquement">
            <a:extLst>
              <a:ext uri="{FF2B5EF4-FFF2-40B4-BE49-F238E27FC236}">
                <a16:creationId xmlns:a16="http://schemas.microsoft.com/office/drawing/2014/main" id="{C284DBEB-E552-4FE5-AC1F-B239DE81BE0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66250" y="2672880"/>
            <a:ext cx="6120000" cy="3187226"/>
          </a:xfrm>
          <a:prstGeom prst="rect">
            <a:avLst/>
          </a:prstGeom>
        </p:spPr>
      </p:pic>
      <p:pic>
        <p:nvPicPr>
          <p:cNvPr id="18" name="Image 17" descr="Une image contenant texte, bâtiment, extérieur, pierre&#10;&#10;Description générée automatiquement">
            <a:extLst>
              <a:ext uri="{FF2B5EF4-FFF2-40B4-BE49-F238E27FC236}">
                <a16:creationId xmlns:a16="http://schemas.microsoft.com/office/drawing/2014/main" id="{92B4CB7E-AA14-4F5F-A14A-E05516DBD54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74250" y="2780880"/>
            <a:ext cx="6120000" cy="3226280"/>
          </a:xfrm>
          <a:prstGeom prst="rect">
            <a:avLst/>
          </a:prstGeom>
        </p:spPr>
      </p:pic>
      <p:pic>
        <p:nvPicPr>
          <p:cNvPr id="20" name="Image 19" descr="Une image contenant texte, ciel, extérieur, route&#10;&#10;Description générée automatiquement">
            <a:extLst>
              <a:ext uri="{FF2B5EF4-FFF2-40B4-BE49-F238E27FC236}">
                <a16:creationId xmlns:a16="http://schemas.microsoft.com/office/drawing/2014/main" id="{8F8A34C9-FD22-4C9F-9D7D-C1F9C960CF2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82250" y="2888876"/>
            <a:ext cx="6120000" cy="3139679"/>
          </a:xfrm>
          <a:prstGeom prst="rect">
            <a:avLst/>
          </a:prstGeom>
          <a:ln w="19050">
            <a:solidFill>
              <a:srgbClr val="FF0000"/>
            </a:solidFill>
          </a:ln>
        </p:spPr>
      </p:pic>
      <p:pic>
        <p:nvPicPr>
          <p:cNvPr id="22" name="Image 21" descr="Une image contenant texte, ciel, extérieur, vert&#10;&#10;Description générée automatiquement">
            <a:extLst>
              <a:ext uri="{FF2B5EF4-FFF2-40B4-BE49-F238E27FC236}">
                <a16:creationId xmlns:a16="http://schemas.microsoft.com/office/drawing/2014/main" id="{A86FCC48-7B44-4E05-8536-60948BCBECB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290250" y="2996881"/>
            <a:ext cx="6120000" cy="3156903"/>
          </a:xfrm>
          <a:prstGeom prst="rect">
            <a:avLst/>
          </a:prstGeom>
        </p:spPr>
      </p:pic>
      <p:pic>
        <p:nvPicPr>
          <p:cNvPr id="24" name="Image 23" descr="Une image contenant texte, route, extérieur, ciel&#10;&#10;Description générée automatiquement">
            <a:extLst>
              <a:ext uri="{FF2B5EF4-FFF2-40B4-BE49-F238E27FC236}">
                <a16:creationId xmlns:a16="http://schemas.microsoft.com/office/drawing/2014/main" id="{892E2E05-5CDD-4959-A5E4-A90A52D09C4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398250" y="3104881"/>
            <a:ext cx="6120000" cy="3152203"/>
          </a:xfrm>
          <a:prstGeom prst="rect">
            <a:avLst/>
          </a:prstGeom>
          <a:ln w="19050">
            <a:solidFill>
              <a:srgbClr val="FF0000"/>
            </a:solidFill>
          </a:ln>
        </p:spPr>
      </p:pic>
      <p:pic>
        <p:nvPicPr>
          <p:cNvPr id="26" name="Image 25" descr="Une image contenant texte, extérieur, ciel, signe&#10;&#10;Description générée automatiquement">
            <a:extLst>
              <a:ext uri="{FF2B5EF4-FFF2-40B4-BE49-F238E27FC236}">
                <a16:creationId xmlns:a16="http://schemas.microsoft.com/office/drawing/2014/main" id="{057F4060-3A27-4F74-B9AA-B0C10E49634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06250" y="3212881"/>
            <a:ext cx="6120000" cy="3264295"/>
          </a:xfrm>
          <a:prstGeom prst="rect">
            <a:avLst/>
          </a:prstGeom>
          <a:ln w="19050">
            <a:solidFill>
              <a:srgbClr val="FF0000"/>
            </a:solidFill>
          </a:ln>
        </p:spPr>
      </p:pic>
      <p:pic>
        <p:nvPicPr>
          <p:cNvPr id="28" name="Image 27" descr="Une image contenant bâtiment, extérieur, route, rue&#10;&#10;Description générée automatiquement">
            <a:extLst>
              <a:ext uri="{FF2B5EF4-FFF2-40B4-BE49-F238E27FC236}">
                <a16:creationId xmlns:a16="http://schemas.microsoft.com/office/drawing/2014/main" id="{44B09779-3485-489E-B0A3-28B971DC4994}"/>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14250" y="3320881"/>
            <a:ext cx="6120000" cy="3204483"/>
          </a:xfrm>
          <a:prstGeom prst="rect">
            <a:avLst/>
          </a:prstGeom>
        </p:spPr>
      </p:pic>
      <p:pic>
        <p:nvPicPr>
          <p:cNvPr id="30" name="Image 29" descr="Une image contenant texte, extérieur, arbre, ciel&#10;&#10;Description générée automatiquement">
            <a:extLst>
              <a:ext uri="{FF2B5EF4-FFF2-40B4-BE49-F238E27FC236}">
                <a16:creationId xmlns:a16="http://schemas.microsoft.com/office/drawing/2014/main" id="{C7964079-C833-4F5B-B865-23B6999E94A0}"/>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722250" y="3428881"/>
            <a:ext cx="6120000" cy="3156627"/>
          </a:xfrm>
          <a:prstGeom prst="rect">
            <a:avLst/>
          </a:prstGeom>
        </p:spPr>
      </p:pic>
      <p:pic>
        <p:nvPicPr>
          <p:cNvPr id="32" name="Image 31" descr="Une image contenant texte, extérieur, arbre, ciel&#10;&#10;Description générée automatiquement">
            <a:extLst>
              <a:ext uri="{FF2B5EF4-FFF2-40B4-BE49-F238E27FC236}">
                <a16:creationId xmlns:a16="http://schemas.microsoft.com/office/drawing/2014/main" id="{A904BCE5-9E82-4921-A8BD-1AF5A8419BD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830250" y="3535700"/>
            <a:ext cx="6120000" cy="3213538"/>
          </a:xfrm>
          <a:prstGeom prst="rect">
            <a:avLst/>
          </a:prstGeom>
        </p:spPr>
      </p:pic>
      <p:pic>
        <p:nvPicPr>
          <p:cNvPr id="34" name="Image 33" descr="Une image contenant texte, bâtiment, extérieur, rue&#10;&#10;Description générée automatiquement">
            <a:extLst>
              <a:ext uri="{FF2B5EF4-FFF2-40B4-BE49-F238E27FC236}">
                <a16:creationId xmlns:a16="http://schemas.microsoft.com/office/drawing/2014/main" id="{F41DEF4B-79DA-4406-B5EF-C42462F73CC3}"/>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938250" y="3644875"/>
            <a:ext cx="6120000" cy="3001694"/>
          </a:xfrm>
          <a:prstGeom prst="rect">
            <a:avLst/>
          </a:prstGeom>
        </p:spPr>
      </p:pic>
    </p:spTree>
    <p:extLst>
      <p:ext uri="{BB962C8B-B14F-4D97-AF65-F5344CB8AC3E}">
        <p14:creationId xmlns:p14="http://schemas.microsoft.com/office/powerpoint/2010/main" val="2687750959"/>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0"/>
                                        <p:tgtEl>
                                          <p:spTgt spid="2"/>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20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3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0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20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2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2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2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2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20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20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20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20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left)">
                                      <p:cBhvr>
                                        <p:cTn id="69" dur="20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20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20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3315" y="1303659"/>
            <a:ext cx="3987165" cy="2515863"/>
          </a:xfrm>
          <a:prstGeom prst="rect">
            <a:avLst/>
          </a:prstGeom>
          <a:noFill/>
          <a:ln w="25400">
            <a:solidFill>
              <a:srgbClr val="002060"/>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3" descr="F:\Travaux jps\Affichage\Documentation\Illustrations\Enseignes\Pharmacie Matignon Paris 23-03-2013 010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7263" y="1303658"/>
            <a:ext cx="3251200" cy="243840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pic>
        <p:nvPicPr>
          <p:cNvPr id="8" name="Picture 4" descr="F:\Travaux jps\Affichage\Documentation\Illustrations\Enseignes\Pharmacie Matignon Paris 23-03-2013 009.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14435" y="4005064"/>
            <a:ext cx="3251200" cy="243840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pic>
        <p:nvPicPr>
          <p:cNvPr id="9" name="Picture 5" descr="F:\Travaux jps\Affichage\Documentation\Illustrations\Enseignes\Pharmacie Matignon Paris 23-03-2013 007.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3314" y="4005064"/>
            <a:ext cx="3251200" cy="243840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12" name="Rectangle 3"/>
          <p:cNvSpPr>
            <a:spLocks noGrp="1" noChangeArrowheads="1"/>
          </p:cNvSpPr>
          <p:nvPr>
            <p:ph type="title"/>
          </p:nvPr>
        </p:nvSpPr>
        <p:spPr/>
        <p:txBody>
          <a:bodyPr anchor="ctr">
            <a:normAutofit/>
          </a:bodyPr>
          <a:lstStyle/>
          <a:p>
            <a:pPr eaLnBrk="1" hangingPunct="1"/>
            <a:r>
              <a:rPr lang="fr-FR" dirty="0"/>
              <a:t>Les enseignes</a:t>
            </a:r>
            <a:endParaRPr lang="fr-FR" sz="3200" dirty="0">
              <a:solidFill>
                <a:srgbClr val="000099"/>
              </a:solidFill>
            </a:endParaRPr>
          </a:p>
        </p:txBody>
      </p:sp>
      <p:sp>
        <p:nvSpPr>
          <p:cNvPr id="10" name="Espace réservé du contenu 2">
            <a:extLst>
              <a:ext uri="{FF2B5EF4-FFF2-40B4-BE49-F238E27FC236}">
                <a16:creationId xmlns:a16="http://schemas.microsoft.com/office/drawing/2014/main" id="{0B8996CC-1EA6-4064-A30B-A602A45EF12D}"/>
              </a:ext>
            </a:extLst>
          </p:cNvPr>
          <p:cNvSpPr>
            <a:spLocks noGrp="1"/>
          </p:cNvSpPr>
          <p:nvPr>
            <p:ph idx="1"/>
          </p:nvPr>
        </p:nvSpPr>
        <p:spPr>
          <a:xfrm>
            <a:off x="1111924" y="3140969"/>
            <a:ext cx="3810000" cy="3056723"/>
          </a:xfrm>
          <a:solidFill>
            <a:schemeClr val="bg1"/>
          </a:solidFill>
        </p:spPr>
        <p:txBody>
          <a:bodyPr>
            <a:normAutofit fontScale="85000" lnSpcReduction="10000"/>
          </a:bodyPr>
          <a:lstStyle/>
          <a:p>
            <a:pPr marL="0" lvl="1" indent="0">
              <a:buNone/>
            </a:pPr>
            <a:r>
              <a:rPr lang="fr-FR" sz="2000" dirty="0"/>
              <a:t>« … ne peut recevoir la qualification d’enseigne que l’inscription, forme ou image apposée sur la façade ou la devanture du lieu même où s’exerce l’activité, tandis que doit être regardée comme une préenseigne toute inscription, forme ou image qui, se dissociant matériellement du lieu de l’activité, indique sa proximité à l’attention du public… »</a:t>
            </a:r>
            <a:endParaRPr lang="fr-FR" altLang="fr-FR" sz="2000" dirty="0">
              <a:latin typeface="Calibri" pitchFamily="34" charset="0"/>
            </a:endParaRPr>
          </a:p>
        </p:txBody>
      </p:sp>
      <p:sp>
        <p:nvSpPr>
          <p:cNvPr id="11" name="ZoneTexte 10">
            <a:hlinkClick r:id="" action="ppaction://noaction"/>
            <a:extLst>
              <a:ext uri="{FF2B5EF4-FFF2-40B4-BE49-F238E27FC236}">
                <a16:creationId xmlns:a16="http://schemas.microsoft.com/office/drawing/2014/main" id="{5013461E-8D26-48ED-813D-381AD21F306A}"/>
              </a:ext>
            </a:extLst>
          </p:cNvPr>
          <p:cNvSpPr txBox="1"/>
          <p:nvPr/>
        </p:nvSpPr>
        <p:spPr>
          <a:xfrm>
            <a:off x="4305722" y="1112534"/>
            <a:ext cx="504056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Conseil d’État, 4 mars 2013, Société Pharmacie Matignon</a:t>
            </a:r>
          </a:p>
        </p:txBody>
      </p:sp>
      <p:sp>
        <p:nvSpPr>
          <p:cNvPr id="5" name="Espace réservé du numéro de diapositive 4">
            <a:extLst>
              <a:ext uri="{FF2B5EF4-FFF2-40B4-BE49-F238E27FC236}">
                <a16:creationId xmlns:a16="http://schemas.microsoft.com/office/drawing/2014/main" id="{2DAF73BA-997A-4645-BF23-DF6C05B69A4B}"/>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25</a:t>
            </a:fld>
            <a:endParaRPr lang="fr-FR" dirty="0"/>
          </a:p>
        </p:txBody>
      </p:sp>
    </p:spTree>
    <p:extLst>
      <p:ext uri="{BB962C8B-B14F-4D97-AF65-F5344CB8AC3E}">
        <p14:creationId xmlns:p14="http://schemas.microsoft.com/office/powerpoint/2010/main" val="522028521"/>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22" presetClass="entr" presetSubtype="8" fill="hold" grpId="0" nodeType="afterEffect">
                                  <p:stCondLst>
                                    <p:cond delay="0"/>
                                  </p:stCondLst>
                                  <p:iterate type="wd">
                                    <p:tmPct val="10000"/>
                                  </p:iterate>
                                  <p:childTnLst>
                                    <p:set>
                                      <p:cBhvr>
                                        <p:cTn id="10" dur="1" fill="hold">
                                          <p:stCondLst>
                                            <p:cond delay="0"/>
                                          </p:stCondLst>
                                        </p:cTn>
                                        <p:tgtEl>
                                          <p:spTgt spid="10">
                                            <p:bg/>
                                          </p:spTgt>
                                        </p:tgtEl>
                                        <p:attrNameLst>
                                          <p:attrName>style.visibility</p:attrName>
                                        </p:attrNameLst>
                                      </p:cBhvr>
                                      <p:to>
                                        <p:strVal val="visible"/>
                                      </p:to>
                                    </p:set>
                                    <p:animEffect transition="in" filter="wipe(left)">
                                      <p:cBhvr>
                                        <p:cTn id="11" dur="1000"/>
                                        <p:tgtEl>
                                          <p:spTgt spid="10">
                                            <p:bg/>
                                          </p:spTgt>
                                        </p:tgtEl>
                                      </p:cBhvr>
                                    </p:animEffect>
                                  </p:childTnLst>
                                  <p:subTnLst>
                                    <p:set>
                                      <p:cBhvr override="childStyle">
                                        <p:cTn dur="1" fill="hold" display="0" masterRel="nextClick" afterEffect="1"/>
                                        <p:tgtEl>
                                          <p:spTgt spid="10">
                                            <p:bg/>
                                          </p:spTgt>
                                        </p:tgtEl>
                                        <p:attrNameLst>
                                          <p:attrName>style.visibility</p:attrName>
                                        </p:attrNameLst>
                                      </p:cBhvr>
                                      <p:to>
                                        <p:strVal val="hidden"/>
                                      </p:to>
                                    </p:set>
                                  </p:subTnLst>
                                </p:cTn>
                              </p:par>
                              <p:par>
                                <p:cTn id="12" presetID="22" presetClass="entr" presetSubtype="8" fill="hold" grpId="0" nodeType="withEffect">
                                  <p:stCondLst>
                                    <p:cond delay="0"/>
                                  </p:stCondLst>
                                  <p:iterate type="wd">
                                    <p:tmPct val="10000"/>
                                  </p:iterate>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left)">
                                      <p:cBhvr>
                                        <p:cTn id="14" dur="1000"/>
                                        <p:tgtEl>
                                          <p:spTgt spid="10">
                                            <p:txEl>
                                              <p:pRg st="0" end="0"/>
                                            </p:txEl>
                                          </p:spTgt>
                                        </p:tgtEl>
                                      </p:cBhvr>
                                    </p:animEffect>
                                  </p:childTnLst>
                                  <p:subTnLst>
                                    <p:set>
                                      <p:cBhvr override="childStyle">
                                        <p:cTn dur="1" fill="hold" display="0" masterRel="nextClick" afterEffect="1"/>
                                        <p:tgtEl>
                                          <p:spTgt spid="10">
                                            <p:txEl>
                                              <p:pRg st="0" end="0"/>
                                            </p:txEl>
                                          </p:spTgt>
                                        </p:tgtEl>
                                        <p:attrNameLst>
                                          <p:attrName>style.visibility</p:attrName>
                                        </p:attrNameLst>
                                      </p:cBhvr>
                                      <p:to>
                                        <p:strVal val="hidden"/>
                                      </p:to>
                                    </p:set>
                                  </p:subTnLst>
                                </p:cTn>
                              </p:par>
                              <p:par>
                                <p:cTn id="15" presetID="22" presetClass="entr" presetSubtype="8"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build="p"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Image 12" descr="Une image contenant herbe, extérieur, ciel, terrain&#10;&#10;Description générée automatiquement">
            <a:extLst>
              <a:ext uri="{FF2B5EF4-FFF2-40B4-BE49-F238E27FC236}">
                <a16:creationId xmlns:a16="http://schemas.microsoft.com/office/drawing/2014/main" id="{FF124DFF-7BDF-4661-BC14-01CD1A7E609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6153" y="1371853"/>
            <a:ext cx="7738536" cy="3678978"/>
          </a:xfrm>
          <a:prstGeom prst="rect">
            <a:avLst/>
          </a:prstGeom>
          <a:ln>
            <a:solidFill>
              <a:schemeClr val="tx1"/>
            </a:solidFill>
          </a:ln>
        </p:spPr>
      </p:pic>
      <p:pic>
        <p:nvPicPr>
          <p:cNvPr id="14" name="Image 13" descr="Une image contenant herbe, arbre, extérieur, signe&#10;&#10;Description générée automatiquement">
            <a:extLst>
              <a:ext uri="{FF2B5EF4-FFF2-40B4-BE49-F238E27FC236}">
                <a16:creationId xmlns:a16="http://schemas.microsoft.com/office/drawing/2014/main" id="{BFF05E50-3C57-41B9-800E-7652FC7D04C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80376" y="2522165"/>
            <a:ext cx="4221029" cy="3883347"/>
          </a:xfrm>
          <a:prstGeom prst="rect">
            <a:avLst/>
          </a:prstGeom>
          <a:ln>
            <a:solidFill>
              <a:schemeClr val="tx1"/>
            </a:solidFill>
          </a:ln>
        </p:spPr>
      </p:pic>
      <p:sp>
        <p:nvSpPr>
          <p:cNvPr id="12" name="Rectangle 3"/>
          <p:cNvSpPr>
            <a:spLocks noGrp="1" noChangeArrowheads="1"/>
          </p:cNvSpPr>
          <p:nvPr>
            <p:ph type="title"/>
          </p:nvPr>
        </p:nvSpPr>
        <p:spPr/>
        <p:txBody>
          <a:bodyPr anchor="ctr">
            <a:normAutofit/>
          </a:bodyPr>
          <a:lstStyle/>
          <a:p>
            <a:pPr eaLnBrk="1" hangingPunct="1"/>
            <a:r>
              <a:rPr lang="fr-FR" dirty="0"/>
              <a:t>Les enseignes</a:t>
            </a:r>
            <a:endParaRPr lang="fr-FR" sz="3200" dirty="0">
              <a:solidFill>
                <a:srgbClr val="000099"/>
              </a:solidFill>
            </a:endParaRPr>
          </a:p>
        </p:txBody>
      </p:sp>
      <p:sp>
        <p:nvSpPr>
          <p:cNvPr id="10" name="Espace réservé du contenu 2">
            <a:extLst>
              <a:ext uri="{FF2B5EF4-FFF2-40B4-BE49-F238E27FC236}">
                <a16:creationId xmlns:a16="http://schemas.microsoft.com/office/drawing/2014/main" id="{0B8996CC-1EA6-4064-A30B-A602A45EF12D}"/>
              </a:ext>
            </a:extLst>
          </p:cNvPr>
          <p:cNvSpPr>
            <a:spLocks noGrp="1"/>
          </p:cNvSpPr>
          <p:nvPr>
            <p:ph idx="1"/>
          </p:nvPr>
        </p:nvSpPr>
        <p:spPr>
          <a:xfrm>
            <a:off x="3940759" y="3558474"/>
            <a:ext cx="5178152" cy="2984715"/>
          </a:xfrm>
          <a:solidFill>
            <a:schemeClr val="bg1"/>
          </a:solidFill>
        </p:spPr>
        <p:txBody>
          <a:bodyPr>
            <a:normAutofit fontScale="77500" lnSpcReduction="20000"/>
          </a:bodyPr>
          <a:lstStyle/>
          <a:p>
            <a:pPr marL="0" lvl="1" indent="0">
              <a:buNone/>
            </a:pPr>
            <a:r>
              <a:rPr lang="fr-FR" sz="2000" dirty="0"/>
              <a:t>« … reçoit la qualification d’enseigne, y compris en toiture, l’inscription, forme ou image installée sur un immeuble où s’exerce l’activité signalée. Si la part du bâtiment où s’exerce l’activité est prise en compte pour déterminer, en application des dispositions citées ci-dessus de l’article R. 581-62 du code de l’environnement, les prescriptions applicables à l’enseigne, est sans incidence sur la qualification même d’enseigne la circonstance que cette activité ne s’exerce pas exclusivement dans cet immeuble mais dans l’ensemble de la parcelle sur laquelle il est situé … »</a:t>
            </a:r>
            <a:endParaRPr lang="fr-FR" altLang="fr-FR" sz="2000" dirty="0">
              <a:latin typeface="Calibri" pitchFamily="34" charset="0"/>
            </a:endParaRPr>
          </a:p>
        </p:txBody>
      </p:sp>
      <p:sp>
        <p:nvSpPr>
          <p:cNvPr id="11" name="ZoneTexte 10">
            <a:hlinkClick r:id="" action="ppaction://noaction"/>
            <a:extLst>
              <a:ext uri="{FF2B5EF4-FFF2-40B4-BE49-F238E27FC236}">
                <a16:creationId xmlns:a16="http://schemas.microsoft.com/office/drawing/2014/main" id="{5013461E-8D26-48ED-813D-381AD21F306A}"/>
              </a:ext>
            </a:extLst>
          </p:cNvPr>
          <p:cNvSpPr txBox="1"/>
          <p:nvPr/>
        </p:nvSpPr>
        <p:spPr>
          <a:xfrm>
            <a:off x="4233714" y="1256550"/>
            <a:ext cx="5112568"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Conseil d’État, 1</a:t>
            </a:r>
            <a:r>
              <a:rPr lang="fr-FR" sz="1400" b="1" baseline="30000" dirty="0">
                <a:solidFill>
                  <a:srgbClr val="0000CC"/>
                </a:solidFill>
                <a:latin typeface="Arial" panose="020B0604020202020204" pitchFamily="34" charset="0"/>
                <a:cs typeface="Arial" panose="020B0604020202020204" pitchFamily="34" charset="0"/>
              </a:rPr>
              <a:t>er</a:t>
            </a:r>
            <a:r>
              <a:rPr lang="fr-FR" sz="1400" b="1" dirty="0">
                <a:solidFill>
                  <a:srgbClr val="0000CC"/>
                </a:solidFill>
                <a:latin typeface="Arial" panose="020B0604020202020204" pitchFamily="34" charset="0"/>
                <a:cs typeface="Arial" panose="020B0604020202020204" pitchFamily="34" charset="0"/>
              </a:rPr>
              <a:t> avril 2019, Société La Ferme Enchantée</a:t>
            </a:r>
          </a:p>
        </p:txBody>
      </p:sp>
      <p:sp>
        <p:nvSpPr>
          <p:cNvPr id="5" name="Espace réservé du numéro de diapositive 4">
            <a:extLst>
              <a:ext uri="{FF2B5EF4-FFF2-40B4-BE49-F238E27FC236}">
                <a16:creationId xmlns:a16="http://schemas.microsoft.com/office/drawing/2014/main" id="{AAEE493A-A664-4AD9-AB93-CBA3249D43FF}"/>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26</a:t>
            </a:fld>
            <a:endParaRPr lang="fr-FR" dirty="0"/>
          </a:p>
        </p:txBody>
      </p:sp>
    </p:spTree>
    <p:extLst>
      <p:ext uri="{BB962C8B-B14F-4D97-AF65-F5344CB8AC3E}">
        <p14:creationId xmlns:p14="http://schemas.microsoft.com/office/powerpoint/2010/main" val="1161482930"/>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22" presetClass="entr" presetSubtype="8" fill="hold" grpId="0" nodeType="afterEffect">
                                  <p:stCondLst>
                                    <p:cond delay="0"/>
                                  </p:stCondLst>
                                  <p:iterate type="wd">
                                    <p:tmPct val="10000"/>
                                  </p:iterate>
                                  <p:childTnLst>
                                    <p:set>
                                      <p:cBhvr>
                                        <p:cTn id="10" dur="1" fill="hold">
                                          <p:stCondLst>
                                            <p:cond delay="0"/>
                                          </p:stCondLst>
                                        </p:cTn>
                                        <p:tgtEl>
                                          <p:spTgt spid="10">
                                            <p:bg/>
                                          </p:spTgt>
                                        </p:tgtEl>
                                        <p:attrNameLst>
                                          <p:attrName>style.visibility</p:attrName>
                                        </p:attrNameLst>
                                      </p:cBhvr>
                                      <p:to>
                                        <p:strVal val="visible"/>
                                      </p:to>
                                    </p:set>
                                    <p:animEffect transition="in" filter="wipe(left)">
                                      <p:cBhvr>
                                        <p:cTn id="11" dur="1000"/>
                                        <p:tgtEl>
                                          <p:spTgt spid="10">
                                            <p:bg/>
                                          </p:spTgt>
                                        </p:tgtEl>
                                      </p:cBhvr>
                                    </p:animEffect>
                                  </p:childTnLst>
                                  <p:subTnLst>
                                    <p:set>
                                      <p:cBhvr override="childStyle">
                                        <p:cTn dur="1" fill="hold" display="0" masterRel="nextClick" afterEffect="1"/>
                                        <p:tgtEl>
                                          <p:spTgt spid="10">
                                            <p:bg/>
                                          </p:spTgt>
                                        </p:tgtEl>
                                        <p:attrNameLst>
                                          <p:attrName>style.visibility</p:attrName>
                                        </p:attrNameLst>
                                      </p:cBhvr>
                                      <p:to>
                                        <p:strVal val="hidden"/>
                                      </p:to>
                                    </p:set>
                                  </p:subTnLst>
                                </p:cTn>
                              </p:par>
                              <p:par>
                                <p:cTn id="12" presetID="22" presetClass="entr" presetSubtype="8" fill="hold" grpId="0" nodeType="withEffect">
                                  <p:stCondLst>
                                    <p:cond delay="0"/>
                                  </p:stCondLst>
                                  <p:iterate type="wd">
                                    <p:tmPct val="10000"/>
                                  </p:iterate>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left)">
                                      <p:cBhvr>
                                        <p:cTn id="14" dur="1000"/>
                                        <p:tgtEl>
                                          <p:spTgt spid="10">
                                            <p:txEl>
                                              <p:pRg st="0" end="0"/>
                                            </p:txEl>
                                          </p:spTgt>
                                        </p:tgtEl>
                                      </p:cBhvr>
                                    </p:animEffect>
                                  </p:childTnLst>
                                  <p:subTnLst>
                                    <p:set>
                                      <p:cBhvr override="childStyle">
                                        <p:cTn dur="1" fill="hold" display="0" masterRel="nextClick" afterEffect="1"/>
                                        <p:tgtEl>
                                          <p:spTgt spid="10">
                                            <p:txEl>
                                              <p:pRg st="0" end="0"/>
                                            </p:txEl>
                                          </p:spTgt>
                                        </p:tgtEl>
                                        <p:attrNameLst>
                                          <p:attrName>style.visibility</p:attrName>
                                        </p:attrNameLst>
                                      </p:cBhvr>
                                      <p:to>
                                        <p:strVal val="hidden"/>
                                      </p:to>
                                    </p:set>
                                  </p:subTnLst>
                                </p:cTn>
                              </p:par>
                              <p:par>
                                <p:cTn id="15" presetID="22" presetClass="entr" presetSubtype="8"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childTnLst>
                          </p:cTn>
                        </p:par>
                        <p:par>
                          <p:cTn id="23" fill="hold">
                            <p:stCondLst>
                              <p:cond delay="1000"/>
                            </p:stCondLst>
                            <p:childTnLst>
                              <p:par>
                                <p:cTn id="24" presetID="10" presetClass="entr" presetSubtype="0" fill="hold" nodeType="afterEffect">
                                  <p:stCondLst>
                                    <p:cond delay="5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build="p"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106DBA-096A-4339-BADC-13BBEF05180A}"/>
              </a:ext>
            </a:extLst>
          </p:cNvPr>
          <p:cNvSpPr>
            <a:spLocks noGrp="1"/>
          </p:cNvSpPr>
          <p:nvPr>
            <p:ph type="title"/>
          </p:nvPr>
        </p:nvSpPr>
        <p:spPr/>
        <p:txBody>
          <a:bodyPr/>
          <a:lstStyle/>
          <a:p>
            <a:r>
              <a:rPr lang="fr-FR" dirty="0"/>
              <a:t>Les trois catégories de dispositifs</a:t>
            </a:r>
          </a:p>
        </p:txBody>
      </p:sp>
      <p:sp>
        <p:nvSpPr>
          <p:cNvPr id="3" name="Espace réservé du contenu 2">
            <a:extLst>
              <a:ext uri="{FF2B5EF4-FFF2-40B4-BE49-F238E27FC236}">
                <a16:creationId xmlns:a16="http://schemas.microsoft.com/office/drawing/2014/main" id="{D9E5C018-4A00-4E57-83D1-3D66CB707582}"/>
              </a:ext>
            </a:extLst>
          </p:cNvPr>
          <p:cNvSpPr>
            <a:spLocks noGrp="1"/>
          </p:cNvSpPr>
          <p:nvPr>
            <p:ph idx="1"/>
          </p:nvPr>
        </p:nvSpPr>
        <p:spPr/>
        <p:txBody>
          <a:bodyPr/>
          <a:lstStyle/>
          <a:p>
            <a:r>
              <a:rPr lang="fr-FR" dirty="0">
                <a:solidFill>
                  <a:schemeClr val="bg1"/>
                </a:solidFill>
              </a:rPr>
              <a:t>Les enseignes</a:t>
            </a:r>
          </a:p>
          <a:p>
            <a:pPr>
              <a:spcBef>
                <a:spcPts val="9000"/>
              </a:spcBef>
            </a:pPr>
            <a:r>
              <a:rPr lang="fr-FR" dirty="0"/>
              <a:t>Les préenseignes</a:t>
            </a:r>
          </a:p>
        </p:txBody>
      </p:sp>
      <p:sp>
        <p:nvSpPr>
          <p:cNvPr id="5" name="Espace réservé du numéro de diapositive 4">
            <a:extLst>
              <a:ext uri="{FF2B5EF4-FFF2-40B4-BE49-F238E27FC236}">
                <a16:creationId xmlns:a16="http://schemas.microsoft.com/office/drawing/2014/main" id="{8871D834-E2DA-4813-88A5-655443292989}"/>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27</a:t>
            </a:fld>
            <a:endParaRPr lang="fr-FR" dirty="0"/>
          </a:p>
        </p:txBody>
      </p:sp>
      <p:pic>
        <p:nvPicPr>
          <p:cNvPr id="9" name="Image 8" descr="Une image contenant texte, carte&#10;&#10;Description générée automatiquement">
            <a:extLst>
              <a:ext uri="{FF2B5EF4-FFF2-40B4-BE49-F238E27FC236}">
                <a16:creationId xmlns:a16="http://schemas.microsoft.com/office/drawing/2014/main" id="{53DA2D07-4E18-483B-B6FE-6F910D28CFE1}"/>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09979" y="3162285"/>
            <a:ext cx="2780429" cy="1884342"/>
          </a:xfrm>
          <a:prstGeom prst="rect">
            <a:avLst/>
          </a:prstGeom>
        </p:spPr>
      </p:pic>
      <p:pic>
        <p:nvPicPr>
          <p:cNvPr id="7" name="Image 6" descr="Une image contenant arbre, herbe, extérieur, maison&#10;&#10;Description générée automatiquement">
            <a:extLst>
              <a:ext uri="{FF2B5EF4-FFF2-40B4-BE49-F238E27FC236}">
                <a16:creationId xmlns:a16="http://schemas.microsoft.com/office/drawing/2014/main" id="{AD445A6D-BB9F-4D86-B43D-321BFAB2F2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2266" y="1727788"/>
            <a:ext cx="6120000" cy="3183092"/>
          </a:xfrm>
          <a:prstGeom prst="rect">
            <a:avLst/>
          </a:prstGeom>
          <a:ln w="19050">
            <a:solidFill>
              <a:srgbClr val="FF0000"/>
            </a:solidFill>
          </a:ln>
        </p:spPr>
      </p:pic>
      <p:pic>
        <p:nvPicPr>
          <p:cNvPr id="10" name="Image 9" descr="Une image contenant texte, extérieur, rue, signe&#10;&#10;Description générée automatiquement">
            <a:extLst>
              <a:ext uri="{FF2B5EF4-FFF2-40B4-BE49-F238E27FC236}">
                <a16:creationId xmlns:a16="http://schemas.microsoft.com/office/drawing/2014/main" id="{4F433DF0-6548-46B5-BCCD-73E86148E9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2266" y="1907788"/>
            <a:ext cx="6120000" cy="3131264"/>
          </a:xfrm>
          <a:prstGeom prst="rect">
            <a:avLst/>
          </a:prstGeom>
        </p:spPr>
      </p:pic>
      <p:pic>
        <p:nvPicPr>
          <p:cNvPr id="13" name="Image 12" descr="Une image contenant texte, bâtiment, extérieur, route&#10;&#10;Description générée automatiquement">
            <a:extLst>
              <a:ext uri="{FF2B5EF4-FFF2-40B4-BE49-F238E27FC236}">
                <a16:creationId xmlns:a16="http://schemas.microsoft.com/office/drawing/2014/main" id="{FF7F1D9A-F130-498D-8E36-A37899D6DB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2266" y="2087789"/>
            <a:ext cx="6120000" cy="3239491"/>
          </a:xfrm>
          <a:prstGeom prst="rect">
            <a:avLst/>
          </a:prstGeom>
        </p:spPr>
      </p:pic>
      <p:pic>
        <p:nvPicPr>
          <p:cNvPr id="15" name="Image 14" descr="Une image contenant texte, bâtiment, extérieur, signe&#10;&#10;Description générée automatiquement">
            <a:extLst>
              <a:ext uri="{FF2B5EF4-FFF2-40B4-BE49-F238E27FC236}">
                <a16:creationId xmlns:a16="http://schemas.microsoft.com/office/drawing/2014/main" id="{BAE59F42-B58E-4D15-B8C3-3A89E3A4799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82266" y="2267788"/>
            <a:ext cx="6120000" cy="3221734"/>
          </a:xfrm>
          <a:prstGeom prst="rect">
            <a:avLst/>
          </a:prstGeom>
        </p:spPr>
      </p:pic>
      <p:pic>
        <p:nvPicPr>
          <p:cNvPr id="18" name="Image 17" descr="Une image contenant texte, extérieur, ciel, route&#10;&#10;Description générée automatiquement">
            <a:extLst>
              <a:ext uri="{FF2B5EF4-FFF2-40B4-BE49-F238E27FC236}">
                <a16:creationId xmlns:a16="http://schemas.microsoft.com/office/drawing/2014/main" id="{35960C5F-A7F3-412C-B595-792EB9C572A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62266" y="2447789"/>
            <a:ext cx="6120000" cy="3217643"/>
          </a:xfrm>
          <a:prstGeom prst="rect">
            <a:avLst/>
          </a:prstGeom>
        </p:spPr>
      </p:pic>
      <p:pic>
        <p:nvPicPr>
          <p:cNvPr id="20" name="Image 19" descr="Une image contenant texte, extérieur, ciel, route&#10;&#10;Description générée automatiquement">
            <a:extLst>
              <a:ext uri="{FF2B5EF4-FFF2-40B4-BE49-F238E27FC236}">
                <a16:creationId xmlns:a16="http://schemas.microsoft.com/office/drawing/2014/main" id="{3E9973F0-BCE2-4747-8E2B-239C4E51DD2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542266" y="2627788"/>
            <a:ext cx="6120000" cy="3196240"/>
          </a:xfrm>
          <a:prstGeom prst="rect">
            <a:avLst/>
          </a:prstGeom>
        </p:spPr>
      </p:pic>
      <p:pic>
        <p:nvPicPr>
          <p:cNvPr id="22" name="Image 21" descr="Une image contenant texte, herbe, extérieur, route&#10;&#10;Description générée automatiquement">
            <a:extLst>
              <a:ext uri="{FF2B5EF4-FFF2-40B4-BE49-F238E27FC236}">
                <a16:creationId xmlns:a16="http://schemas.microsoft.com/office/drawing/2014/main" id="{4443C471-ED24-4E4D-8114-F8E4552510F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722266" y="2807788"/>
            <a:ext cx="6120000" cy="3226752"/>
          </a:xfrm>
          <a:prstGeom prst="rect">
            <a:avLst/>
          </a:prstGeom>
        </p:spPr>
      </p:pic>
      <p:pic>
        <p:nvPicPr>
          <p:cNvPr id="24" name="Image 23" descr="Une image contenant texte, arbre, extérieur, signe&#10;&#10;Description générée automatiquement">
            <a:extLst>
              <a:ext uri="{FF2B5EF4-FFF2-40B4-BE49-F238E27FC236}">
                <a16:creationId xmlns:a16="http://schemas.microsoft.com/office/drawing/2014/main" id="{58309C5A-AF16-435F-9093-739F1EA4839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902266" y="2987789"/>
            <a:ext cx="6120000" cy="3191729"/>
          </a:xfrm>
          <a:prstGeom prst="rect">
            <a:avLst/>
          </a:prstGeom>
          <a:ln w="19050">
            <a:solidFill>
              <a:srgbClr val="FF0000"/>
            </a:solidFill>
          </a:ln>
        </p:spPr>
      </p:pic>
      <p:pic>
        <p:nvPicPr>
          <p:cNvPr id="26" name="Image 25" descr="Une image contenant texte, arbre, scène, ciel&#10;&#10;Description générée automatiquement">
            <a:extLst>
              <a:ext uri="{FF2B5EF4-FFF2-40B4-BE49-F238E27FC236}">
                <a16:creationId xmlns:a16="http://schemas.microsoft.com/office/drawing/2014/main" id="{C8B7CA7D-EE33-4976-AD1B-DA08AE2773A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082266" y="3167788"/>
            <a:ext cx="6120000" cy="3213540"/>
          </a:xfrm>
          <a:prstGeom prst="rect">
            <a:avLst/>
          </a:prstGeom>
          <a:ln w="19050">
            <a:solidFill>
              <a:srgbClr val="FF0000"/>
            </a:solidFill>
          </a:ln>
        </p:spPr>
      </p:pic>
    </p:spTree>
    <p:extLst>
      <p:ext uri="{BB962C8B-B14F-4D97-AF65-F5344CB8AC3E}">
        <p14:creationId xmlns:p14="http://schemas.microsoft.com/office/powerpoint/2010/main" val="258261241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0"/>
                                        <p:tgtEl>
                                          <p:spTgt spid="2"/>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20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3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0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20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2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2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2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2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20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20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20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106DBA-096A-4339-BADC-13BBEF05180A}"/>
              </a:ext>
            </a:extLst>
          </p:cNvPr>
          <p:cNvSpPr>
            <a:spLocks noGrp="1"/>
          </p:cNvSpPr>
          <p:nvPr>
            <p:ph type="title"/>
          </p:nvPr>
        </p:nvSpPr>
        <p:spPr/>
        <p:txBody>
          <a:bodyPr/>
          <a:lstStyle/>
          <a:p>
            <a:r>
              <a:rPr lang="fr-FR" dirty="0"/>
              <a:t>Les trois catégories de dispositifs</a:t>
            </a:r>
          </a:p>
        </p:txBody>
      </p:sp>
      <p:sp>
        <p:nvSpPr>
          <p:cNvPr id="3" name="Espace réservé du contenu 2">
            <a:extLst>
              <a:ext uri="{FF2B5EF4-FFF2-40B4-BE49-F238E27FC236}">
                <a16:creationId xmlns:a16="http://schemas.microsoft.com/office/drawing/2014/main" id="{D9E5C018-4A00-4E57-83D1-3D66CB707582}"/>
              </a:ext>
            </a:extLst>
          </p:cNvPr>
          <p:cNvSpPr>
            <a:spLocks noGrp="1"/>
          </p:cNvSpPr>
          <p:nvPr>
            <p:ph idx="1"/>
          </p:nvPr>
        </p:nvSpPr>
        <p:spPr/>
        <p:txBody>
          <a:bodyPr/>
          <a:lstStyle/>
          <a:p>
            <a:r>
              <a:rPr lang="fr-FR" dirty="0">
                <a:solidFill>
                  <a:schemeClr val="bg1"/>
                </a:solidFill>
              </a:rPr>
              <a:t>Les enseignes</a:t>
            </a:r>
          </a:p>
          <a:p>
            <a:pPr>
              <a:spcBef>
                <a:spcPts val="9000"/>
              </a:spcBef>
            </a:pPr>
            <a:r>
              <a:rPr lang="fr-FR" dirty="0">
                <a:solidFill>
                  <a:schemeClr val="bg1"/>
                </a:solidFill>
              </a:rPr>
              <a:t>Les préenseignes</a:t>
            </a:r>
          </a:p>
          <a:p>
            <a:pPr>
              <a:spcBef>
                <a:spcPts val="6600"/>
              </a:spcBef>
            </a:pPr>
            <a:r>
              <a:rPr lang="fr-FR" dirty="0"/>
              <a:t>Les publicités</a:t>
            </a:r>
          </a:p>
        </p:txBody>
      </p:sp>
      <p:sp>
        <p:nvSpPr>
          <p:cNvPr id="5" name="Espace réservé du numéro de diapositive 4">
            <a:extLst>
              <a:ext uri="{FF2B5EF4-FFF2-40B4-BE49-F238E27FC236}">
                <a16:creationId xmlns:a16="http://schemas.microsoft.com/office/drawing/2014/main" id="{8871D834-E2DA-4813-88A5-655443292989}"/>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28</a:t>
            </a:fld>
            <a:endParaRPr lang="fr-FR" dirty="0"/>
          </a:p>
        </p:txBody>
      </p:sp>
      <p:pic>
        <p:nvPicPr>
          <p:cNvPr id="11" name="Image 10" descr="Une image contenant texte&#10;&#10;Description générée automatiquement">
            <a:extLst>
              <a:ext uri="{FF2B5EF4-FFF2-40B4-BE49-F238E27FC236}">
                <a16:creationId xmlns:a16="http://schemas.microsoft.com/office/drawing/2014/main" id="{2279B2F8-9017-4801-99B2-7D17B190FCAF}"/>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028495" y="4104456"/>
            <a:ext cx="3431948" cy="2708920"/>
          </a:xfrm>
          <a:prstGeom prst="rect">
            <a:avLst/>
          </a:prstGeom>
        </p:spPr>
      </p:pic>
      <p:pic>
        <p:nvPicPr>
          <p:cNvPr id="7" name="Image 6" descr="Une image contenant texte, ciel, passage, extérieur&#10;&#10;Description générée automatiquement">
            <a:extLst>
              <a:ext uri="{FF2B5EF4-FFF2-40B4-BE49-F238E27FC236}">
                <a16:creationId xmlns:a16="http://schemas.microsoft.com/office/drawing/2014/main" id="{A8D36286-BD57-4B6F-A4D6-95A16E439A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1794" y="1440000"/>
            <a:ext cx="6120000" cy="3178940"/>
          </a:xfrm>
          <a:prstGeom prst="rect">
            <a:avLst/>
          </a:prstGeom>
        </p:spPr>
      </p:pic>
      <p:pic>
        <p:nvPicPr>
          <p:cNvPr id="10" name="Image 9" descr="Une image contenant texte, herbe, extérieur, arbre&#10;&#10;Description générée automatiquement">
            <a:extLst>
              <a:ext uri="{FF2B5EF4-FFF2-40B4-BE49-F238E27FC236}">
                <a16:creationId xmlns:a16="http://schemas.microsoft.com/office/drawing/2014/main" id="{3D30CE86-A0F7-4E33-B4E9-7072A332DA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1794" y="1620000"/>
            <a:ext cx="6120000" cy="3126850"/>
          </a:xfrm>
          <a:prstGeom prst="rect">
            <a:avLst/>
          </a:prstGeom>
        </p:spPr>
      </p:pic>
      <p:pic>
        <p:nvPicPr>
          <p:cNvPr id="13" name="Image 12" descr="Une image contenant texte, extérieur, herbe, ciel&#10;&#10;Description générée automatiquement">
            <a:extLst>
              <a:ext uri="{FF2B5EF4-FFF2-40B4-BE49-F238E27FC236}">
                <a16:creationId xmlns:a16="http://schemas.microsoft.com/office/drawing/2014/main" id="{425C47CA-1BA5-4751-BB02-E5B15665E1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1794" y="1800000"/>
            <a:ext cx="6120000" cy="3170290"/>
          </a:xfrm>
          <a:prstGeom prst="rect">
            <a:avLst/>
          </a:prstGeom>
        </p:spPr>
      </p:pic>
      <p:pic>
        <p:nvPicPr>
          <p:cNvPr id="15" name="Image 14" descr="Une image contenant herbe, arbre, route, extérieur&#10;&#10;Description générée automatiquement">
            <a:extLst>
              <a:ext uri="{FF2B5EF4-FFF2-40B4-BE49-F238E27FC236}">
                <a16:creationId xmlns:a16="http://schemas.microsoft.com/office/drawing/2014/main" id="{3FFFD836-72EA-41BE-A078-63D7F8F7578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81794" y="1980001"/>
            <a:ext cx="6120000" cy="3325243"/>
          </a:xfrm>
          <a:prstGeom prst="rect">
            <a:avLst/>
          </a:prstGeom>
        </p:spPr>
      </p:pic>
      <p:pic>
        <p:nvPicPr>
          <p:cNvPr id="18" name="Image 17" descr="Une image contenant texte, extérieur, ciel, arbre&#10;&#10;Description générée automatiquement">
            <a:extLst>
              <a:ext uri="{FF2B5EF4-FFF2-40B4-BE49-F238E27FC236}">
                <a16:creationId xmlns:a16="http://schemas.microsoft.com/office/drawing/2014/main" id="{00E7DE6C-3053-490A-9D86-AD0653F9AD9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97794" y="2160000"/>
            <a:ext cx="6120000" cy="3169670"/>
          </a:xfrm>
          <a:prstGeom prst="rect">
            <a:avLst/>
          </a:prstGeom>
        </p:spPr>
      </p:pic>
      <p:pic>
        <p:nvPicPr>
          <p:cNvPr id="20" name="Image 19" descr="Une image contenant texte, extérieur, terrain, route&#10;&#10;Description générée automatiquement">
            <a:extLst>
              <a:ext uri="{FF2B5EF4-FFF2-40B4-BE49-F238E27FC236}">
                <a16:creationId xmlns:a16="http://schemas.microsoft.com/office/drawing/2014/main" id="{E800C16E-F1C4-4DD5-937D-6DD44FFB3F2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541794" y="2340001"/>
            <a:ext cx="6120000" cy="3179277"/>
          </a:xfrm>
          <a:prstGeom prst="rect">
            <a:avLst/>
          </a:prstGeom>
        </p:spPr>
      </p:pic>
      <p:pic>
        <p:nvPicPr>
          <p:cNvPr id="22" name="Image 21" descr="Une image contenant texte, extérieur&#10;&#10;Description générée automatiquement">
            <a:extLst>
              <a:ext uri="{FF2B5EF4-FFF2-40B4-BE49-F238E27FC236}">
                <a16:creationId xmlns:a16="http://schemas.microsoft.com/office/drawing/2014/main" id="{002BD0C8-A536-4862-81AE-302D8D87B20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721794" y="2520001"/>
            <a:ext cx="6120000" cy="3384855"/>
          </a:xfrm>
          <a:prstGeom prst="rect">
            <a:avLst/>
          </a:prstGeom>
          <a:ln w="19050">
            <a:solidFill>
              <a:srgbClr val="FF0000"/>
            </a:solidFill>
          </a:ln>
        </p:spPr>
      </p:pic>
      <p:pic>
        <p:nvPicPr>
          <p:cNvPr id="24" name="Image 23" descr="Une image contenant texte, bâtiment, extérieur, rue&#10;&#10;Description générée automatiquement">
            <a:extLst>
              <a:ext uri="{FF2B5EF4-FFF2-40B4-BE49-F238E27FC236}">
                <a16:creationId xmlns:a16="http://schemas.microsoft.com/office/drawing/2014/main" id="{39CA5959-37CA-43F8-96ED-D9CC0761463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901794" y="2700001"/>
            <a:ext cx="6120000" cy="3307295"/>
          </a:xfrm>
          <a:prstGeom prst="rect">
            <a:avLst/>
          </a:prstGeom>
          <a:ln w="19050">
            <a:solidFill>
              <a:srgbClr val="FF0000"/>
            </a:solidFill>
          </a:ln>
        </p:spPr>
      </p:pic>
    </p:spTree>
    <p:extLst>
      <p:ext uri="{BB962C8B-B14F-4D97-AF65-F5344CB8AC3E}">
        <p14:creationId xmlns:p14="http://schemas.microsoft.com/office/powerpoint/2010/main" val="1326846701"/>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0"/>
                                        <p:tgtEl>
                                          <p:spTgt spid="2"/>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2000"/>
                                        <p:tgtEl>
                                          <p:spTgt spid="3">
                                            <p:txEl>
                                              <p:pRg st="2" end="2"/>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3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0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20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20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2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20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2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20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20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3"/>
          <p:cNvSpPr>
            <a:spLocks noGrp="1" noChangeArrowheads="1"/>
          </p:cNvSpPr>
          <p:nvPr>
            <p:ph type="title"/>
          </p:nvPr>
        </p:nvSpPr>
        <p:spPr/>
        <p:txBody>
          <a:bodyPr anchor="ctr">
            <a:normAutofit/>
          </a:bodyPr>
          <a:lstStyle/>
          <a:p>
            <a:pPr eaLnBrk="1" hangingPunct="1"/>
            <a:r>
              <a:rPr lang="fr-FR" dirty="0"/>
              <a:t>Les dispositifs</a:t>
            </a:r>
            <a:endParaRPr lang="fr-FR" sz="3200" dirty="0">
              <a:solidFill>
                <a:srgbClr val="000099"/>
              </a:solidFill>
            </a:endParaRPr>
          </a:p>
        </p:txBody>
      </p:sp>
      <p:sp>
        <p:nvSpPr>
          <p:cNvPr id="7" name="Espace réservé du contenu 6"/>
          <p:cNvSpPr>
            <a:spLocks noGrp="1"/>
          </p:cNvSpPr>
          <p:nvPr>
            <p:ph idx="1"/>
          </p:nvPr>
        </p:nvSpPr>
        <p:spPr>
          <a:xfrm>
            <a:off x="1143794" y="1596413"/>
            <a:ext cx="7338392" cy="4851836"/>
          </a:xfrm>
        </p:spPr>
        <p:txBody>
          <a:bodyPr>
            <a:normAutofit fontScale="77500" lnSpcReduction="20000"/>
          </a:bodyPr>
          <a:lstStyle/>
          <a:p>
            <a:pPr marL="176213" lvl="1" indent="0">
              <a:buNone/>
            </a:pPr>
            <a:r>
              <a:rPr lang="fr-FR" sz="2300" dirty="0"/>
              <a:t>« … l’espace réservé à la vente, </a:t>
            </a:r>
            <a:br>
              <a:rPr lang="fr-FR" sz="2300" dirty="0"/>
            </a:br>
            <a:r>
              <a:rPr lang="fr-FR" sz="2300" dirty="0"/>
              <a:t>qui n’était pas séparé de celui </a:t>
            </a:r>
            <a:br>
              <a:rPr lang="fr-FR" sz="2300" dirty="0"/>
            </a:br>
            <a:r>
              <a:rPr lang="fr-FR" sz="2300" dirty="0"/>
              <a:t>où étaient implantées les photographies, </a:t>
            </a:r>
            <a:br>
              <a:rPr lang="fr-FR" sz="2300" dirty="0"/>
            </a:br>
            <a:r>
              <a:rPr lang="fr-FR" sz="2300" dirty="0"/>
              <a:t>n’était pas utilisé principalement comme </a:t>
            </a:r>
            <a:br>
              <a:rPr lang="fr-FR" sz="2300" dirty="0"/>
            </a:br>
            <a:r>
              <a:rPr lang="fr-FR" sz="2300" dirty="0"/>
              <a:t>support de publicité… </a:t>
            </a:r>
            <a:br>
              <a:rPr lang="fr-FR" sz="2300" dirty="0"/>
            </a:br>
            <a:r>
              <a:rPr lang="fr-FR" sz="2300" dirty="0"/>
              <a:t>dès lors, ces photographies n’entraient </a:t>
            </a:r>
            <a:br>
              <a:rPr lang="fr-FR" sz="2300" dirty="0"/>
            </a:br>
            <a:r>
              <a:rPr lang="fr-FR" sz="2300" dirty="0"/>
              <a:t>pas dans le champ d’application du </a:t>
            </a:r>
            <a:br>
              <a:rPr lang="fr-FR" sz="2300" dirty="0"/>
            </a:br>
            <a:r>
              <a:rPr lang="fr-FR" sz="2300" dirty="0"/>
              <a:t>chapitre 2 du titre 8 du livre V du code </a:t>
            </a:r>
            <a:br>
              <a:rPr lang="fr-FR" sz="2300" dirty="0"/>
            </a:br>
            <a:r>
              <a:rPr lang="fr-FR" sz="2300" dirty="0"/>
              <a:t>de l’environnement, alors même </a:t>
            </a:r>
            <a:br>
              <a:rPr lang="fr-FR" sz="2300" dirty="0"/>
            </a:br>
            <a:r>
              <a:rPr lang="fr-FR" sz="2300" dirty="0"/>
              <a:t>qu’elles n’étaient visibles que depuis </a:t>
            </a:r>
            <a:br>
              <a:rPr lang="fr-FR" sz="2300" dirty="0"/>
            </a:br>
            <a:r>
              <a:rPr lang="fr-FR" sz="2300" dirty="0"/>
              <a:t>la voie publique… »</a:t>
            </a:r>
          </a:p>
          <a:p>
            <a:pPr>
              <a:spcBef>
                <a:spcPts val="3000"/>
              </a:spcBef>
            </a:pPr>
            <a:r>
              <a:rPr lang="fr-FR" sz="2800" i="1" dirty="0"/>
              <a:t>application de la taxe locale sur la publicité extérieure</a:t>
            </a:r>
          </a:p>
          <a:p>
            <a:pPr lvl="1"/>
            <a:endParaRPr lang="fr-FR" sz="1800" dirty="0"/>
          </a:p>
          <a:p>
            <a:pPr lvl="1"/>
            <a:r>
              <a:rPr lang="fr-FR" sz="2400" dirty="0"/>
              <a:t>L’exonération de la TLPE ne signifie pas qu’il ne s’agit pas d’enseignes réglementées par le code de l’environnement…</a:t>
            </a:r>
          </a:p>
        </p:txBody>
      </p:sp>
      <p:pic>
        <p:nvPicPr>
          <p:cNvPr id="11" name="Image 7" descr="P1010763.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29318" y="2389088"/>
            <a:ext cx="2891677" cy="216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702719" y="1307862"/>
            <a:ext cx="1197752" cy="943481"/>
          </a:xfrm>
          <a:prstGeom prst="rect">
            <a:avLst/>
          </a:prstGeom>
        </p:spPr>
      </p:pic>
      <p:sp>
        <p:nvSpPr>
          <p:cNvPr id="8" name="ZoneTexte 7">
            <a:hlinkClick r:id="" action="ppaction://noaction"/>
            <a:extLst>
              <a:ext uri="{FF2B5EF4-FFF2-40B4-BE49-F238E27FC236}">
                <a16:creationId xmlns:a16="http://schemas.microsoft.com/office/drawing/2014/main" id="{B4AC30AE-33AF-40B6-BB83-1328C18386A7}"/>
              </a:ext>
            </a:extLst>
          </p:cNvPr>
          <p:cNvSpPr txBox="1"/>
          <p:nvPr/>
        </p:nvSpPr>
        <p:spPr>
          <a:xfrm>
            <a:off x="5313834" y="916255"/>
            <a:ext cx="4032448"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Conseil d’État, 28 octobre 2009, Société Zara</a:t>
            </a:r>
          </a:p>
        </p:txBody>
      </p:sp>
      <p:sp>
        <p:nvSpPr>
          <p:cNvPr id="9" name="ZoneTexte 8">
            <a:hlinkClick r:id="" action="ppaction://noaction"/>
            <a:extLst>
              <a:ext uri="{FF2B5EF4-FFF2-40B4-BE49-F238E27FC236}">
                <a16:creationId xmlns:a16="http://schemas.microsoft.com/office/drawing/2014/main" id="{5A13CE9B-32AC-4A0D-88E8-C4FBC0A190F7}"/>
              </a:ext>
            </a:extLst>
          </p:cNvPr>
          <p:cNvSpPr txBox="1"/>
          <p:nvPr/>
        </p:nvSpPr>
        <p:spPr>
          <a:xfrm>
            <a:off x="7301596" y="5361006"/>
            <a:ext cx="2044687"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L. 2333-7 cgct</a:t>
            </a:r>
          </a:p>
        </p:txBody>
      </p:sp>
      <p:sp>
        <p:nvSpPr>
          <p:cNvPr id="5" name="Espace réservé du numéro de diapositive 4">
            <a:extLst>
              <a:ext uri="{FF2B5EF4-FFF2-40B4-BE49-F238E27FC236}">
                <a16:creationId xmlns:a16="http://schemas.microsoft.com/office/drawing/2014/main" id="{F0FB3990-7295-4533-9EC6-539ACD402ABD}"/>
              </a:ext>
            </a:extLst>
          </p:cNvPr>
          <p:cNvSpPr>
            <a:spLocks noGrp="1"/>
          </p:cNvSpPr>
          <p:nvPr>
            <p:ph type="sldNum" sz="quarter" idx="4"/>
          </p:nvPr>
        </p:nvSpPr>
        <p:spPr>
          <a:xfrm>
            <a:off x="4431196" y="6448250"/>
            <a:ext cx="738808" cy="365125"/>
          </a:xfrm>
          <a:prstGeom prst="rect">
            <a:avLst/>
          </a:prstGeom>
        </p:spPr>
        <p:txBody>
          <a:bodyPr vert="horz" lIns="91440" tIns="45720" rIns="91440" bIns="45720" rtlCol="0" anchor="ctr"/>
          <a:lstStyle>
            <a:defPPr>
              <a:defRPr lang="fr-FR"/>
            </a:defPPr>
            <a:lvl1pPr marL="0" algn="ctr" defTabSz="914400" rtl="0" eaLnBrk="1" latinLnBrk="0" hangingPunct="1">
              <a:defRPr kumimoji="0" lang="fr-FR" sz="1200" kern="1200">
                <a:solidFill>
                  <a:srgbClr val="0070C0"/>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a:lstStyle>
          <a:p>
            <a:fld id="{33D6E5A2-EC83-451F-A719-9AC1370DD5CF}" type="slidenum">
              <a:rPr lang="fr-FR" smtClean="0"/>
              <a:pPr/>
              <a:t>29</a:t>
            </a:fld>
            <a:endParaRPr lang="fr-FR" dirty="0"/>
          </a:p>
        </p:txBody>
      </p:sp>
    </p:spTree>
    <p:extLst>
      <p:ext uri="{BB962C8B-B14F-4D97-AF65-F5344CB8AC3E}">
        <p14:creationId xmlns:p14="http://schemas.microsoft.com/office/powerpoint/2010/main" val="3746420701"/>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left)">
                                      <p:cBhvr>
                                        <p:cTn id="17" dur="2000"/>
                                        <p:tgtEl>
                                          <p:spTgt spid="7">
                                            <p:txEl>
                                              <p:pRg st="0" end="0"/>
                                            </p:txEl>
                                          </p:spTgt>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wipe(left)">
                                      <p:cBhvr>
                                        <p:cTn id="26" dur="2000"/>
                                        <p:tgtEl>
                                          <p:spTgt spid="7">
                                            <p:txEl>
                                              <p:pRg st="1" end="1"/>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000"/>
                                        <p:tgtEl>
                                          <p:spTgt spid="9"/>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wipe(left)">
                                      <p:cBhvr>
                                        <p:cTn id="33"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uiExpand="1" build="p"/>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153054C-E4CB-466D-A68B-DAB10AB83969}"/>
              </a:ext>
            </a:extLst>
          </p:cNvPr>
          <p:cNvSpPr>
            <a:spLocks noGrp="1"/>
          </p:cNvSpPr>
          <p:nvPr>
            <p:ph type="title"/>
          </p:nvPr>
        </p:nvSpPr>
        <p:spPr>
          <a:xfrm>
            <a:off x="1143794" y="269632"/>
            <a:ext cx="8077200" cy="1143000"/>
          </a:xfrm>
        </p:spPr>
        <p:txBody>
          <a:bodyPr>
            <a:normAutofit/>
          </a:bodyPr>
          <a:lstStyle/>
          <a:p>
            <a:r>
              <a:rPr lang="fr-FR" dirty="0"/>
              <a:t>L’espace</a:t>
            </a:r>
            <a:r>
              <a:rPr lang="en-US" dirty="0"/>
              <a:t> </a:t>
            </a:r>
            <a:r>
              <a:rPr lang="fr-FR" dirty="0"/>
              <a:t>aggloméré</a:t>
            </a:r>
          </a:p>
        </p:txBody>
      </p:sp>
      <p:pic>
        <p:nvPicPr>
          <p:cNvPr id="7" name="Image 6">
            <a:extLst>
              <a:ext uri="{FF2B5EF4-FFF2-40B4-BE49-F238E27FC236}">
                <a16:creationId xmlns:a16="http://schemas.microsoft.com/office/drawing/2014/main" id="{82988A75-2EAE-4968-966E-7D0AC3EE04A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5362" y="1412776"/>
            <a:ext cx="7920000" cy="4375800"/>
          </a:xfrm>
          <a:prstGeom prst="rect">
            <a:avLst/>
          </a:prstGeom>
          <a:noFill/>
        </p:spPr>
      </p:pic>
      <p:pic>
        <p:nvPicPr>
          <p:cNvPr id="9" name="Image 8">
            <a:extLst>
              <a:ext uri="{FF2B5EF4-FFF2-40B4-BE49-F238E27FC236}">
                <a16:creationId xmlns:a16="http://schemas.microsoft.com/office/drawing/2014/main" id="{1CAA8F34-3156-4D67-8F33-2E56F89787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2562" y="1559075"/>
            <a:ext cx="7920000" cy="4405242"/>
          </a:xfrm>
          <a:prstGeom prst="rect">
            <a:avLst/>
          </a:prstGeom>
        </p:spPr>
      </p:pic>
      <p:sp>
        <p:nvSpPr>
          <p:cNvPr id="11" name="ZoneTexte 10">
            <a:hlinkClick r:id="" action="ppaction://noaction"/>
            <a:extLst>
              <a:ext uri="{FF2B5EF4-FFF2-40B4-BE49-F238E27FC236}">
                <a16:creationId xmlns:a16="http://schemas.microsoft.com/office/drawing/2014/main" id="{99DC3127-3538-40CA-AC75-C3C6EA4521EE}"/>
              </a:ext>
            </a:extLst>
          </p:cNvPr>
          <p:cNvSpPr txBox="1"/>
          <p:nvPr/>
        </p:nvSpPr>
        <p:spPr>
          <a:xfrm>
            <a:off x="7222046" y="520211"/>
            <a:ext cx="2088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R. 110-2 c.route</a:t>
            </a:r>
          </a:p>
        </p:txBody>
      </p:sp>
      <p:sp>
        <p:nvSpPr>
          <p:cNvPr id="13" name="ZoneTexte 12">
            <a:hlinkClick r:id="" action="ppaction://noaction"/>
            <a:extLst>
              <a:ext uri="{FF2B5EF4-FFF2-40B4-BE49-F238E27FC236}">
                <a16:creationId xmlns:a16="http://schemas.microsoft.com/office/drawing/2014/main" id="{C88BC1FA-DCEC-455E-B130-4321B741FB5B}"/>
              </a:ext>
            </a:extLst>
          </p:cNvPr>
          <p:cNvSpPr txBox="1"/>
          <p:nvPr/>
        </p:nvSpPr>
        <p:spPr>
          <a:xfrm>
            <a:off x="7209200" y="934832"/>
            <a:ext cx="2088000" cy="292709"/>
          </a:xfrm>
          <a:prstGeom prst="rect">
            <a:avLst/>
          </a:prstGeom>
          <a:solidFill>
            <a:srgbClr val="CCFFFF"/>
          </a:solidFill>
          <a:ln w="25400">
            <a:solidFill>
              <a:srgbClr val="0000CC"/>
            </a:solidFill>
          </a:ln>
        </p:spPr>
        <p:txBody>
          <a:bodyPr wrap="square" rtlCol="0" anchor="ctr">
            <a:spAutoFit/>
          </a:bodyPr>
          <a:lstStyle/>
          <a:p>
            <a:pPr algn="r">
              <a:spcBef>
                <a:spcPts val="0"/>
              </a:spcBef>
              <a:spcAft>
                <a:spcPts val="0"/>
              </a:spcAft>
            </a:pPr>
            <a:r>
              <a:rPr lang="fr-FR" sz="1400" b="1" dirty="0">
                <a:solidFill>
                  <a:srgbClr val="0000CC"/>
                </a:solidFill>
                <a:latin typeface="Arial" panose="020B0604020202020204" pitchFamily="34" charset="0"/>
                <a:cs typeface="Arial" panose="020B0604020202020204" pitchFamily="34" charset="0"/>
              </a:rPr>
              <a:t>article R. 411-2 c.route</a:t>
            </a:r>
          </a:p>
        </p:txBody>
      </p:sp>
      <p:pic>
        <p:nvPicPr>
          <p:cNvPr id="14" name="Image 13">
            <a:extLst>
              <a:ext uri="{FF2B5EF4-FFF2-40B4-BE49-F238E27FC236}">
                <a16:creationId xmlns:a16="http://schemas.microsoft.com/office/drawing/2014/main" id="{942C5992-DE23-4844-B346-D4F39A4C43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5626" y="1705907"/>
            <a:ext cx="7920000" cy="4400000"/>
          </a:xfrm>
          <a:prstGeom prst="rect">
            <a:avLst/>
          </a:prstGeom>
        </p:spPr>
      </p:pic>
      <p:pic>
        <p:nvPicPr>
          <p:cNvPr id="16" name="Image 15">
            <a:extLst>
              <a:ext uri="{FF2B5EF4-FFF2-40B4-BE49-F238E27FC236}">
                <a16:creationId xmlns:a16="http://schemas.microsoft.com/office/drawing/2014/main" id="{AEAEF39C-3E8C-4900-9B2B-D4649FBE1D0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56130" y="1852582"/>
            <a:ext cx="7920000" cy="4386911"/>
          </a:xfrm>
          <a:prstGeom prst="rect">
            <a:avLst/>
          </a:prstGeom>
        </p:spPr>
      </p:pic>
      <p:pic>
        <p:nvPicPr>
          <p:cNvPr id="18" name="Image 17">
            <a:extLst>
              <a:ext uri="{FF2B5EF4-FFF2-40B4-BE49-F238E27FC236}">
                <a16:creationId xmlns:a16="http://schemas.microsoft.com/office/drawing/2014/main" id="{D7A1B0E8-BE93-43BD-B8DB-1D9EA66993F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27362" y="2001196"/>
            <a:ext cx="7920000" cy="4409130"/>
          </a:xfrm>
          <a:prstGeom prst="rect">
            <a:avLst/>
          </a:prstGeom>
        </p:spPr>
      </p:pic>
      <p:grpSp>
        <p:nvGrpSpPr>
          <p:cNvPr id="19" name="Groupe 18">
            <a:extLst>
              <a:ext uri="{FF2B5EF4-FFF2-40B4-BE49-F238E27FC236}">
                <a16:creationId xmlns:a16="http://schemas.microsoft.com/office/drawing/2014/main" id="{0954409A-DEF0-4E54-BA22-AB4956F9552F}"/>
              </a:ext>
            </a:extLst>
          </p:cNvPr>
          <p:cNvGrpSpPr/>
          <p:nvPr/>
        </p:nvGrpSpPr>
        <p:grpSpPr>
          <a:xfrm>
            <a:off x="5976086" y="562637"/>
            <a:ext cx="1089271" cy="586788"/>
            <a:chOff x="935595" y="3131567"/>
            <a:chExt cx="1178056" cy="429719"/>
          </a:xfrm>
        </p:grpSpPr>
        <p:sp>
          <p:nvSpPr>
            <p:cNvPr id="20" name="Rectangle : coins arrondis 14">
              <a:extLst>
                <a:ext uri="{FF2B5EF4-FFF2-40B4-BE49-F238E27FC236}">
                  <a16:creationId xmlns:a16="http://schemas.microsoft.com/office/drawing/2014/main" id="{60D0620D-1743-43EC-8F9B-E129F410EF3C}"/>
                </a:ext>
              </a:extLst>
            </p:cNvPr>
            <p:cNvSpPr/>
            <p:nvPr/>
          </p:nvSpPr>
          <p:spPr>
            <a:xfrm>
              <a:off x="935595" y="3293641"/>
              <a:ext cx="1178056" cy="26764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AGGLO</a:t>
              </a:r>
              <a:endParaRPr lang="fr-FR" sz="1050" b="1" dirty="0">
                <a:solidFill>
                  <a:schemeClr val="tx1"/>
                </a:solidFill>
              </a:endParaRPr>
            </a:p>
          </p:txBody>
        </p:sp>
        <p:cxnSp>
          <p:nvCxnSpPr>
            <p:cNvPr id="21" name="Connecteur droit 20">
              <a:extLst>
                <a:ext uri="{FF2B5EF4-FFF2-40B4-BE49-F238E27FC236}">
                  <a16:creationId xmlns:a16="http://schemas.microsoft.com/office/drawing/2014/main" id="{456FC903-A2A3-4FC1-9ECA-845D9A82427E}"/>
                </a:ext>
              </a:extLst>
            </p:cNvPr>
            <p:cNvCxnSpPr>
              <a:cxnSpLocks/>
            </p:cNvCxnSpPr>
            <p:nvPr/>
          </p:nvCxnSpPr>
          <p:spPr>
            <a:xfrm flipV="1">
              <a:off x="935595" y="3293641"/>
              <a:ext cx="1178056" cy="24212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BE8BFE05-0E9C-4C21-BE3D-367408928F02}"/>
                </a:ext>
              </a:extLst>
            </p:cNvPr>
            <p:cNvSpPr/>
            <p:nvPr/>
          </p:nvSpPr>
          <p:spPr>
            <a:xfrm>
              <a:off x="1295940" y="3131567"/>
              <a:ext cx="467264" cy="127737"/>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100" b="1" dirty="0">
                  <a:solidFill>
                    <a:schemeClr val="tx1"/>
                  </a:solidFill>
                </a:rPr>
                <a:t>D1234</a:t>
              </a:r>
            </a:p>
          </p:txBody>
        </p:sp>
      </p:grpSp>
      <p:pic>
        <p:nvPicPr>
          <p:cNvPr id="24" name="Image 23">
            <a:extLst>
              <a:ext uri="{FF2B5EF4-FFF2-40B4-BE49-F238E27FC236}">
                <a16:creationId xmlns:a16="http://schemas.microsoft.com/office/drawing/2014/main" id="{8A7EA888-27C8-41C4-B9B5-E897CB2DC1C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1794" y="3317950"/>
            <a:ext cx="7200000" cy="3530502"/>
          </a:xfrm>
          <a:prstGeom prst="rect">
            <a:avLst/>
          </a:prstGeom>
        </p:spPr>
      </p:pic>
      <p:pic>
        <p:nvPicPr>
          <p:cNvPr id="32" name="Image 31">
            <a:extLst>
              <a:ext uri="{FF2B5EF4-FFF2-40B4-BE49-F238E27FC236}">
                <a16:creationId xmlns:a16="http://schemas.microsoft.com/office/drawing/2014/main" id="{25748FF0-28ED-4876-9397-760DB6A71D6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23802" y="3168758"/>
            <a:ext cx="7200000" cy="3526300"/>
          </a:xfrm>
          <a:prstGeom prst="rect">
            <a:avLst/>
          </a:prstGeom>
        </p:spPr>
      </p:pic>
      <p:pic>
        <p:nvPicPr>
          <p:cNvPr id="28" name="Image 27">
            <a:extLst>
              <a:ext uri="{FF2B5EF4-FFF2-40B4-BE49-F238E27FC236}">
                <a16:creationId xmlns:a16="http://schemas.microsoft.com/office/drawing/2014/main" id="{CCDD1F73-AD0E-4F94-8AE4-9465CB7C05E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62106" y="3046548"/>
            <a:ext cx="7200000" cy="3530192"/>
          </a:xfrm>
          <a:prstGeom prst="rect">
            <a:avLst/>
          </a:prstGeom>
        </p:spPr>
      </p:pic>
      <p:pic>
        <p:nvPicPr>
          <p:cNvPr id="34" name="Image 33">
            <a:extLst>
              <a:ext uri="{FF2B5EF4-FFF2-40B4-BE49-F238E27FC236}">
                <a16:creationId xmlns:a16="http://schemas.microsoft.com/office/drawing/2014/main" id="{1B0667EA-FF98-4184-90A9-58ABA2A4C0A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85314" y="2941555"/>
            <a:ext cx="7200000" cy="3506694"/>
          </a:xfrm>
          <a:prstGeom prst="rect">
            <a:avLst/>
          </a:prstGeom>
        </p:spPr>
      </p:pic>
      <p:pic>
        <p:nvPicPr>
          <p:cNvPr id="30" name="Image 29">
            <a:extLst>
              <a:ext uri="{FF2B5EF4-FFF2-40B4-BE49-F238E27FC236}">
                <a16:creationId xmlns:a16="http://schemas.microsoft.com/office/drawing/2014/main" id="{A2E93D80-367D-4876-8CE9-1DF8B0B573D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95818" y="2783429"/>
            <a:ext cx="7200000" cy="3538164"/>
          </a:xfrm>
          <a:prstGeom prst="rect">
            <a:avLst/>
          </a:prstGeom>
        </p:spPr>
      </p:pic>
    </p:spTree>
    <p:extLst>
      <p:ext uri="{BB962C8B-B14F-4D97-AF65-F5344CB8AC3E}">
        <p14:creationId xmlns:p14="http://schemas.microsoft.com/office/powerpoint/2010/main" val="177715463"/>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000"/>
                                        <p:tgtEl>
                                          <p:spTgt spid="13"/>
                                        </p:tgtEl>
                                      </p:cBhvr>
                                    </p:animEffect>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10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10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10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5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500"/>
                                        <p:tgtEl>
                                          <p:spTgt spid="34"/>
                                        </p:tgtEl>
                                      </p:cBhvr>
                                    </p:animEffec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5" name="Titre 1"/>
          <p:cNvSpPr>
            <a:spLocks noGrp="1"/>
          </p:cNvSpPr>
          <p:nvPr>
            <p:ph type="title"/>
          </p:nvPr>
        </p:nvSpPr>
        <p:spPr/>
        <p:txBody>
          <a:bodyPr/>
          <a:lstStyle/>
          <a:p>
            <a:r>
              <a:rPr lang="fr-FR" sz="3200" dirty="0"/>
              <a:t>La réglementation de la publicité </a:t>
            </a:r>
            <a:br>
              <a:rPr lang="fr-FR" sz="3200" dirty="0"/>
            </a:br>
            <a:r>
              <a:rPr lang="fr-FR" sz="2400" i="0" dirty="0">
                <a:solidFill>
                  <a:srgbClr val="7030A0"/>
                </a:solidFill>
              </a:rPr>
              <a:t>abords de monuments historiques</a:t>
            </a:r>
          </a:p>
        </p:txBody>
      </p:sp>
      <p:sp>
        <p:nvSpPr>
          <p:cNvPr id="7" name="Espace réservé du contenu 6"/>
          <p:cNvSpPr>
            <a:spLocks noGrp="1"/>
          </p:cNvSpPr>
          <p:nvPr>
            <p:ph idx="1"/>
          </p:nvPr>
        </p:nvSpPr>
        <p:spPr/>
        <p:txBody>
          <a:bodyPr/>
          <a:lstStyle/>
          <a:p>
            <a:endParaRPr lang="fr-FR"/>
          </a:p>
        </p:txBody>
      </p:sp>
      <p:pic>
        <p:nvPicPr>
          <p:cNvPr id="23554"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0827" y="1196752"/>
            <a:ext cx="7351568" cy="5645150"/>
          </a:xfrm>
          <a:prstGeom prst="rect">
            <a:avLst/>
          </a:prstGeom>
          <a:noFill/>
          <a:ln w="9525">
            <a:noFill/>
            <a:miter lim="800000"/>
            <a:headEnd/>
            <a:tailEnd/>
          </a:ln>
        </p:spPr>
      </p:pic>
      <p:grpSp>
        <p:nvGrpSpPr>
          <p:cNvPr id="2" name="Groupe 18"/>
          <p:cNvGrpSpPr>
            <a:grpSpLocks/>
          </p:cNvGrpSpPr>
          <p:nvPr/>
        </p:nvGrpSpPr>
        <p:grpSpPr bwMode="auto">
          <a:xfrm>
            <a:off x="3099562" y="1765300"/>
            <a:ext cx="4602900" cy="4284663"/>
            <a:chOff x="4508892" y="938034"/>
            <a:chExt cx="4248000" cy="4283999"/>
          </a:xfrm>
        </p:grpSpPr>
        <p:sp>
          <p:nvSpPr>
            <p:cNvPr id="12" name="Ellipse 11"/>
            <p:cNvSpPr/>
            <p:nvPr/>
          </p:nvSpPr>
          <p:spPr>
            <a:xfrm>
              <a:off x="4508892" y="938034"/>
              <a:ext cx="4248000" cy="4282411"/>
            </a:xfrm>
            <a:prstGeom prst="ellipse">
              <a:avLst/>
            </a:prstGeom>
            <a:solidFill>
              <a:srgbClr val="00B050">
                <a:alpha val="2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14" name="Connecteur droit 13"/>
            <p:cNvCxnSpPr>
              <a:stCxn id="12" idx="2"/>
              <a:endCxn id="12" idx="6"/>
            </p:cNvCxnSpPr>
            <p:nvPr/>
          </p:nvCxnSpPr>
          <p:spPr>
            <a:xfrm rot="10800000" flipH="1">
              <a:off x="4508892" y="3079240"/>
              <a:ext cx="4248000" cy="1587"/>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a:stCxn id="12" idx="4"/>
              <a:endCxn id="12" idx="0"/>
            </p:cNvCxnSpPr>
            <p:nvPr/>
          </p:nvCxnSpPr>
          <p:spPr>
            <a:xfrm rot="5400000" flipH="1">
              <a:off x="4491687" y="3079240"/>
              <a:ext cx="4282411" cy="31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3" name="Groupe 19"/>
          <p:cNvGrpSpPr>
            <a:grpSpLocks/>
          </p:cNvGrpSpPr>
          <p:nvPr/>
        </p:nvGrpSpPr>
        <p:grpSpPr bwMode="auto">
          <a:xfrm>
            <a:off x="2915515" y="1839914"/>
            <a:ext cx="4602900" cy="4283075"/>
            <a:chOff x="4508892" y="938034"/>
            <a:chExt cx="4248000" cy="4283999"/>
          </a:xfrm>
        </p:grpSpPr>
        <p:sp>
          <p:nvSpPr>
            <p:cNvPr id="21" name="Ellipse 20"/>
            <p:cNvSpPr/>
            <p:nvPr/>
          </p:nvSpPr>
          <p:spPr>
            <a:xfrm>
              <a:off x="4508892" y="938034"/>
              <a:ext cx="4248000" cy="4282411"/>
            </a:xfrm>
            <a:prstGeom prst="ellipse">
              <a:avLst/>
            </a:prstGeom>
            <a:solidFill>
              <a:srgbClr val="00B050">
                <a:alpha val="2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22" name="Connecteur droit 21"/>
            <p:cNvCxnSpPr>
              <a:stCxn id="21" idx="2"/>
              <a:endCxn id="21" idx="6"/>
            </p:cNvCxnSpPr>
            <p:nvPr/>
          </p:nvCxnSpPr>
          <p:spPr>
            <a:xfrm rot="10800000" flipH="1">
              <a:off x="4508892" y="3080033"/>
              <a:ext cx="4248000" cy="1588"/>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a:stCxn id="21" idx="4"/>
              <a:endCxn id="21" idx="0"/>
            </p:cNvCxnSpPr>
            <p:nvPr/>
          </p:nvCxnSpPr>
          <p:spPr>
            <a:xfrm rot="5400000" flipH="1">
              <a:off x="4491686" y="3079239"/>
              <a:ext cx="4282412" cy="31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4" name="Groupe 23"/>
          <p:cNvGrpSpPr>
            <a:grpSpLocks/>
          </p:cNvGrpSpPr>
          <p:nvPr/>
        </p:nvGrpSpPr>
        <p:grpSpPr bwMode="auto">
          <a:xfrm>
            <a:off x="2881114" y="1909763"/>
            <a:ext cx="4602900" cy="4284662"/>
            <a:chOff x="4508892" y="938034"/>
            <a:chExt cx="4248000" cy="4283999"/>
          </a:xfrm>
        </p:grpSpPr>
        <p:sp>
          <p:nvSpPr>
            <p:cNvPr id="25" name="Ellipse 24"/>
            <p:cNvSpPr/>
            <p:nvPr/>
          </p:nvSpPr>
          <p:spPr>
            <a:xfrm>
              <a:off x="4508892" y="938034"/>
              <a:ext cx="4248000" cy="4282412"/>
            </a:xfrm>
            <a:prstGeom prst="ellipse">
              <a:avLst/>
            </a:prstGeom>
            <a:solidFill>
              <a:srgbClr val="00B050">
                <a:alpha val="2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26" name="Connecteur droit 25"/>
            <p:cNvCxnSpPr>
              <a:stCxn id="25" idx="2"/>
              <a:endCxn id="25" idx="6"/>
            </p:cNvCxnSpPr>
            <p:nvPr/>
          </p:nvCxnSpPr>
          <p:spPr>
            <a:xfrm rot="10800000" flipH="1">
              <a:off x="4508892" y="3079240"/>
              <a:ext cx="4248000" cy="1588"/>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25" idx="4"/>
              <a:endCxn id="25" idx="0"/>
            </p:cNvCxnSpPr>
            <p:nvPr/>
          </p:nvCxnSpPr>
          <p:spPr>
            <a:xfrm rot="5400000" flipH="1">
              <a:off x="4491685" y="3079239"/>
              <a:ext cx="4282412" cy="31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5" name="Groupe 27"/>
          <p:cNvGrpSpPr>
            <a:grpSpLocks/>
          </p:cNvGrpSpPr>
          <p:nvPr/>
        </p:nvGrpSpPr>
        <p:grpSpPr bwMode="auto">
          <a:xfrm>
            <a:off x="3094402" y="2178051"/>
            <a:ext cx="4602900" cy="4284663"/>
            <a:chOff x="4508892" y="938034"/>
            <a:chExt cx="4248000" cy="4283999"/>
          </a:xfrm>
        </p:grpSpPr>
        <p:sp>
          <p:nvSpPr>
            <p:cNvPr id="29" name="Ellipse 28"/>
            <p:cNvSpPr/>
            <p:nvPr/>
          </p:nvSpPr>
          <p:spPr>
            <a:xfrm>
              <a:off x="4508892" y="938034"/>
              <a:ext cx="4248000" cy="4282411"/>
            </a:xfrm>
            <a:prstGeom prst="ellipse">
              <a:avLst/>
            </a:prstGeom>
            <a:solidFill>
              <a:srgbClr val="00B050">
                <a:alpha val="2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30" name="Connecteur droit 29"/>
            <p:cNvCxnSpPr>
              <a:stCxn id="29" idx="2"/>
              <a:endCxn id="29" idx="6"/>
            </p:cNvCxnSpPr>
            <p:nvPr/>
          </p:nvCxnSpPr>
          <p:spPr>
            <a:xfrm rot="10800000" flipH="1">
              <a:off x="4508892" y="3079240"/>
              <a:ext cx="4248000" cy="1587"/>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29" idx="4"/>
              <a:endCxn id="29" idx="0"/>
            </p:cNvCxnSpPr>
            <p:nvPr/>
          </p:nvCxnSpPr>
          <p:spPr>
            <a:xfrm rot="5400000" flipH="1">
              <a:off x="4491686" y="3079240"/>
              <a:ext cx="4282411" cy="31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6" name="Groupe 31"/>
          <p:cNvGrpSpPr>
            <a:grpSpLocks/>
          </p:cNvGrpSpPr>
          <p:nvPr/>
        </p:nvGrpSpPr>
        <p:grpSpPr bwMode="auto">
          <a:xfrm>
            <a:off x="3240607" y="2122488"/>
            <a:ext cx="4601181" cy="4284662"/>
            <a:chOff x="4508892" y="938034"/>
            <a:chExt cx="4248000" cy="4283999"/>
          </a:xfrm>
        </p:grpSpPr>
        <p:sp>
          <p:nvSpPr>
            <p:cNvPr id="33" name="Ellipse 32"/>
            <p:cNvSpPr/>
            <p:nvPr/>
          </p:nvSpPr>
          <p:spPr>
            <a:xfrm>
              <a:off x="4508892" y="938034"/>
              <a:ext cx="4248000" cy="4282412"/>
            </a:xfrm>
            <a:prstGeom prst="ellipse">
              <a:avLst/>
            </a:prstGeom>
            <a:solidFill>
              <a:srgbClr val="00B050">
                <a:alpha val="2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34" name="Connecteur droit 33"/>
            <p:cNvCxnSpPr>
              <a:stCxn id="33" idx="2"/>
              <a:endCxn id="33" idx="6"/>
            </p:cNvCxnSpPr>
            <p:nvPr/>
          </p:nvCxnSpPr>
          <p:spPr>
            <a:xfrm rot="10800000" flipH="1">
              <a:off x="4508892" y="3079240"/>
              <a:ext cx="4248000" cy="1588"/>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a:stCxn id="33" idx="4"/>
              <a:endCxn id="33" idx="0"/>
            </p:cNvCxnSpPr>
            <p:nvPr/>
          </p:nvCxnSpPr>
          <p:spPr>
            <a:xfrm rot="5400000" flipH="1">
              <a:off x="4491686" y="3080033"/>
              <a:ext cx="4282412" cy="1588"/>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23561" name="Picture 4" descr="http://www.netcomete.com/porteren.gif"/>
          <p:cNvPicPr>
            <a:picLocks noChangeAspect="1" noChangeArrowheads="1"/>
          </p:cNvPicPr>
          <p:nvPr/>
        </p:nvPicPr>
        <p:blipFill>
          <a:blip r:embed="rId4" cstate="print"/>
          <a:srcRect/>
          <a:stretch>
            <a:fillRect/>
          </a:stretch>
        </p:blipFill>
        <p:spPr bwMode="auto">
          <a:xfrm>
            <a:off x="622665" y="1257301"/>
            <a:ext cx="1351973" cy="2124075"/>
          </a:xfrm>
          <a:prstGeom prst="rect">
            <a:avLst/>
          </a:prstGeom>
          <a:noFill/>
          <a:ln w="19050">
            <a:solidFill>
              <a:srgbClr val="00B050"/>
            </a:solidFill>
            <a:miter lim="800000"/>
            <a:headEnd/>
            <a:tailEnd/>
          </a:ln>
        </p:spPr>
      </p:pic>
      <p:pic>
        <p:nvPicPr>
          <p:cNvPr id="23562" name="Picture 6" descr="http://www.netcomete.com/fleckenst.jpg"/>
          <p:cNvPicPr>
            <a:picLocks noChangeAspect="1" noChangeArrowheads="1"/>
          </p:cNvPicPr>
          <p:nvPr/>
        </p:nvPicPr>
        <p:blipFill>
          <a:blip r:embed="rId5" cstate="print"/>
          <a:srcRect/>
          <a:stretch>
            <a:fillRect/>
          </a:stretch>
        </p:blipFill>
        <p:spPr bwMode="auto">
          <a:xfrm>
            <a:off x="638146" y="3448050"/>
            <a:ext cx="1343372" cy="2654300"/>
          </a:xfrm>
          <a:prstGeom prst="rect">
            <a:avLst/>
          </a:prstGeom>
          <a:noFill/>
          <a:ln w="19050">
            <a:solidFill>
              <a:srgbClr val="00B050"/>
            </a:solidFill>
            <a:miter lim="800000"/>
            <a:headEnd/>
            <a:tailEnd/>
          </a:ln>
        </p:spPr>
      </p:pic>
      <p:pic>
        <p:nvPicPr>
          <p:cNvPr id="28" name="Image 27" descr="Panoramique Rue du Sel.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3329" y="8620"/>
            <a:ext cx="9907588" cy="1311276"/>
          </a:xfrm>
          <a:prstGeom prst="rect">
            <a:avLst/>
          </a:prstGeom>
          <a:noFill/>
          <a:ln w="9525">
            <a:noFill/>
            <a:miter lim="800000"/>
            <a:headEnd/>
            <a:tailEnd/>
          </a:ln>
        </p:spPr>
      </p:pic>
    </p:spTree>
    <p:extLst>
      <p:ext uri="{BB962C8B-B14F-4D97-AF65-F5344CB8AC3E}">
        <p14:creationId xmlns:p14="http://schemas.microsoft.com/office/powerpoint/2010/main" val="47514764"/>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20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out)">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out)">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ircle(out)">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a:t>Les interdictions de publicité</a:t>
            </a:r>
            <a:br>
              <a:rPr lang="fr-FR" sz="3200" dirty="0"/>
            </a:br>
            <a:r>
              <a:rPr lang="fr-FR" sz="2400" dirty="0">
                <a:solidFill>
                  <a:srgbClr val="085335"/>
                </a:solidFill>
              </a:rPr>
              <a:t>les supports interdits</a:t>
            </a:r>
          </a:p>
        </p:txBody>
      </p:sp>
      <p:sp>
        <p:nvSpPr>
          <p:cNvPr id="4" name="Espace réservé du contenu 3"/>
          <p:cNvSpPr>
            <a:spLocks noGrp="1"/>
          </p:cNvSpPr>
          <p:nvPr>
            <p:ph idx="1"/>
          </p:nvPr>
        </p:nvSpPr>
        <p:spPr>
          <a:xfrm>
            <a:off x="908195" y="1714488"/>
            <a:ext cx="8421450" cy="4810856"/>
          </a:xfrm>
        </p:spPr>
        <p:txBody>
          <a:bodyPr>
            <a:normAutofit fontScale="62500" lnSpcReduction="20000"/>
          </a:bodyPr>
          <a:lstStyle/>
          <a:p>
            <a:r>
              <a:rPr lang="fr-FR" dirty="0">
                <a:solidFill>
                  <a:srgbClr val="6F0416"/>
                </a:solidFill>
              </a:rPr>
              <a:t>plantations</a:t>
            </a:r>
          </a:p>
          <a:p>
            <a:pPr>
              <a:spcBef>
                <a:spcPts val="1200"/>
              </a:spcBef>
            </a:pPr>
            <a:r>
              <a:rPr lang="fr-FR" dirty="0">
                <a:solidFill>
                  <a:srgbClr val="6F0416"/>
                </a:solidFill>
              </a:rPr>
              <a:t>poteaux</a:t>
            </a:r>
          </a:p>
          <a:p>
            <a:pPr lvl="1">
              <a:spcBef>
                <a:spcPts val="600"/>
              </a:spcBef>
            </a:pPr>
            <a:r>
              <a:rPr lang="fr-FR" dirty="0"/>
              <a:t>transport et distribution électrique</a:t>
            </a:r>
          </a:p>
          <a:p>
            <a:pPr lvl="1">
              <a:spcBef>
                <a:spcPts val="600"/>
              </a:spcBef>
            </a:pPr>
            <a:r>
              <a:rPr lang="fr-FR" dirty="0"/>
              <a:t>télécommunications</a:t>
            </a:r>
          </a:p>
          <a:p>
            <a:pPr lvl="1">
              <a:spcBef>
                <a:spcPts val="600"/>
              </a:spcBef>
            </a:pPr>
            <a:r>
              <a:rPr lang="fr-FR" dirty="0"/>
              <a:t>éclairage public</a:t>
            </a:r>
          </a:p>
          <a:p>
            <a:pPr>
              <a:spcBef>
                <a:spcPts val="1200"/>
              </a:spcBef>
            </a:pPr>
            <a:r>
              <a:rPr lang="fr-FR" dirty="0">
                <a:solidFill>
                  <a:srgbClr val="6F0416"/>
                </a:solidFill>
              </a:rPr>
              <a:t>équipements intéressant la circulation</a:t>
            </a:r>
          </a:p>
          <a:p>
            <a:pPr lvl="1">
              <a:spcBef>
                <a:spcPts val="600"/>
              </a:spcBef>
            </a:pPr>
            <a:r>
              <a:rPr lang="fr-FR" dirty="0"/>
              <a:t>routière, ferroviaire, fluviale, maritime, aérienne</a:t>
            </a:r>
          </a:p>
          <a:p>
            <a:pPr>
              <a:spcBef>
                <a:spcPts val="1200"/>
              </a:spcBef>
            </a:pPr>
            <a:r>
              <a:rPr lang="fr-FR" dirty="0">
                <a:solidFill>
                  <a:srgbClr val="6F0416"/>
                </a:solidFill>
              </a:rPr>
              <a:t>clôtures</a:t>
            </a:r>
          </a:p>
          <a:p>
            <a:pPr lvl="1">
              <a:spcBef>
                <a:spcPts val="600"/>
              </a:spcBef>
            </a:pPr>
            <a:r>
              <a:rPr lang="fr-FR" dirty="0"/>
              <a:t>non aveugles</a:t>
            </a:r>
          </a:p>
          <a:p>
            <a:pPr>
              <a:spcBef>
                <a:spcPts val="1200"/>
              </a:spcBef>
            </a:pPr>
            <a:r>
              <a:rPr lang="fr-FR" dirty="0">
                <a:solidFill>
                  <a:srgbClr val="6F0416"/>
                </a:solidFill>
              </a:rPr>
              <a:t>murs </a:t>
            </a:r>
          </a:p>
          <a:p>
            <a:pPr lvl="1">
              <a:spcBef>
                <a:spcPts val="600"/>
              </a:spcBef>
            </a:pPr>
            <a:r>
              <a:rPr lang="fr-FR" dirty="0"/>
              <a:t>de cimetières</a:t>
            </a:r>
          </a:p>
          <a:p>
            <a:pPr lvl="1">
              <a:spcBef>
                <a:spcPts val="600"/>
              </a:spcBef>
            </a:pPr>
            <a:r>
              <a:rPr lang="fr-FR" dirty="0"/>
              <a:t>de jardins publics</a:t>
            </a:r>
          </a:p>
          <a:p>
            <a:pPr lvl="1">
              <a:spcBef>
                <a:spcPts val="600"/>
              </a:spcBef>
            </a:pPr>
            <a:r>
              <a:rPr lang="fr-FR" dirty="0"/>
              <a:t>non aveugles des bâtiments,</a:t>
            </a:r>
          </a:p>
          <a:p>
            <a:pPr lvl="2"/>
            <a:r>
              <a:rPr lang="fr-FR" dirty="0">
                <a:solidFill>
                  <a:srgbClr val="085335"/>
                </a:solidFill>
              </a:rPr>
              <a:t>sauf si la surface unitaire des ouvertures est inférieure à 50 cm²</a:t>
            </a:r>
          </a:p>
          <a:p>
            <a:pPr lvl="2"/>
            <a:r>
              <a:rPr lang="fr-FR" dirty="0">
                <a:solidFill>
                  <a:srgbClr val="085335"/>
                </a:solidFill>
              </a:rPr>
              <a:t>sauf bâtiments dont la démolition est entreprise ou autorisée</a:t>
            </a:r>
          </a:p>
        </p:txBody>
      </p:sp>
      <p:sp>
        <p:nvSpPr>
          <p:cNvPr id="6" name="ZoneTexte 5">
            <a:hlinkClick r:id="" action="ppaction://noaction"/>
          </p:cNvPr>
          <p:cNvSpPr txBox="1"/>
          <p:nvPr/>
        </p:nvSpPr>
        <p:spPr>
          <a:xfrm>
            <a:off x="7853221" y="1780351"/>
            <a:ext cx="1872300"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R. 581-22</a:t>
            </a:r>
          </a:p>
        </p:txBody>
      </p:sp>
      <p:sp>
        <p:nvSpPr>
          <p:cNvPr id="7" name="ZoneTexte 6">
            <a:hlinkClick r:id="" action="ppaction://noaction"/>
          </p:cNvPr>
          <p:cNvSpPr txBox="1"/>
          <p:nvPr/>
        </p:nvSpPr>
        <p:spPr>
          <a:xfrm>
            <a:off x="7853221" y="5416755"/>
            <a:ext cx="1872300" cy="292709"/>
          </a:xfrm>
          <a:prstGeom prst="rect">
            <a:avLst/>
          </a:prstGeom>
          <a:solidFill>
            <a:srgbClr val="CCFFCC"/>
          </a:solidFill>
          <a:ln w="25400">
            <a:solidFill>
              <a:srgbClr val="6F0416"/>
            </a:solidFill>
          </a:ln>
        </p:spPr>
        <p:txBody>
          <a:bodyPr wrap="square" rtlCol="0" anchor="ctr">
            <a:spAutoFit/>
          </a:bodyPr>
          <a:lstStyle/>
          <a:p>
            <a:pPr algn="r">
              <a:spcBef>
                <a:spcPts val="0"/>
              </a:spcBef>
              <a:spcAft>
                <a:spcPts val="0"/>
              </a:spcAft>
            </a:pPr>
            <a:r>
              <a:rPr lang="fr-FR" sz="1400" b="1" dirty="0">
                <a:solidFill>
                  <a:srgbClr val="6F0416"/>
                </a:solidFill>
              </a:rPr>
              <a:t>article R. 581-23</a:t>
            </a:r>
          </a:p>
        </p:txBody>
      </p:sp>
    </p:spTree>
    <p:extLst>
      <p:ext uri="{BB962C8B-B14F-4D97-AF65-F5344CB8AC3E}">
        <p14:creationId xmlns:p14="http://schemas.microsoft.com/office/powerpoint/2010/main" val="3724725054"/>
      </p:ext>
    </p:extLst>
  </p:cSld>
  <p:clrMapOvr>
    <a:masterClrMapping/>
  </p:clrMapOvr>
  <p:transition>
    <p:randomBar/>
  </p:transition>
</p:sld>
</file>

<file path=ppt/theme/theme1.xml><?xml version="1.0" encoding="utf-8"?>
<a:theme xmlns:a="http://schemas.openxmlformats.org/drawingml/2006/main" name="Géomètre">
  <a:themeElements>
    <a:clrScheme name="Géomètre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Géomètr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Géomètre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Géomètre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Géomètre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Géomètre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Géomètre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Géomètre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Géomètre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Géomètre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5C8AF0DDF89B4EB9D8BFAF04F5124C" ma:contentTypeVersion="13" ma:contentTypeDescription="Crée un document." ma:contentTypeScope="" ma:versionID="8371d0122c0f9c489fcd2bbde09e8a56">
  <xsd:schema xmlns:xsd="http://www.w3.org/2001/XMLSchema" xmlns:xs="http://www.w3.org/2001/XMLSchema" xmlns:p="http://schemas.microsoft.com/office/2006/metadata/properties" xmlns:ns2="cf828b42-7c41-404e-9990-d2f88d18f799" xmlns:ns3="151e15c8-bd66-4c54-b7ec-1a76d978c708" targetNamespace="http://schemas.microsoft.com/office/2006/metadata/properties" ma:root="true" ma:fieldsID="9b74742692b4482429b31dedd843b77e" ns2:_="" ns3:_="">
    <xsd:import namespace="cf828b42-7c41-404e-9990-d2f88d18f799"/>
    <xsd:import namespace="151e15c8-bd66-4c54-b7ec-1a76d978c70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828b42-7c41-404e-9990-d2f88d18f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77cf4843-3d1a-4b2e-8511-753525b6ff9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51e15c8-bd66-4c54-b7ec-1a76d978c70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b0ac6e3-b36c-461d-a706-298556ce1908}" ma:internalName="TaxCatchAll" ma:showField="CatchAllData" ma:web="151e15c8-bd66-4c54-b7ec-1a76d978c7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A57B40-C734-4323-A3FD-BF8605D81F82}">
  <ds:schemaRefs>
    <ds:schemaRef ds:uri="http://schemas.microsoft.com/sharepoint/v3/contenttype/forms"/>
  </ds:schemaRefs>
</ds:datastoreItem>
</file>

<file path=customXml/itemProps2.xml><?xml version="1.0" encoding="utf-8"?>
<ds:datastoreItem xmlns:ds="http://schemas.openxmlformats.org/officeDocument/2006/customXml" ds:itemID="{BE750080-6A43-4F35-9656-B3AAAA2C98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828b42-7c41-404e-9990-d2f88d18f799"/>
    <ds:schemaRef ds:uri="151e15c8-bd66-4c54-b7ec-1a76d978c7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9823</TotalTime>
  <Words>3226</Words>
  <Application>Microsoft Macintosh PowerPoint</Application>
  <PresentationFormat>Personnalisé</PresentationFormat>
  <Paragraphs>323</Paragraphs>
  <Slides>32</Slides>
  <Notes>21</Notes>
  <HiddenSlides>23</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32</vt:i4>
      </vt:variant>
    </vt:vector>
  </HeadingPairs>
  <TitlesOfParts>
    <vt:vector size="40" baseType="lpstr">
      <vt:lpstr>Arial</vt:lpstr>
      <vt:lpstr>Calibri</vt:lpstr>
      <vt:lpstr>Century Gothic</vt:lpstr>
      <vt:lpstr>Comic Sans MS</vt:lpstr>
      <vt:lpstr>Tahoma</vt:lpstr>
      <vt:lpstr>Times New Roman</vt:lpstr>
      <vt:lpstr>Wingdings</vt:lpstr>
      <vt:lpstr>Géomètre</vt:lpstr>
      <vt:lpstr>Les chartes de parc naturel régional  et les règlements locaux de publicité</vt:lpstr>
      <vt:lpstr>Problématique générale</vt:lpstr>
      <vt:lpstr>Déroulement</vt:lpstr>
      <vt:lpstr>L’interdiction de publicité  en agglomération de PNR</vt:lpstr>
      <vt:lpstr>L’interdiction de publicité  hors agglomération</vt:lpstr>
      <vt:lpstr>Le régime des enseignes en PNR</vt:lpstr>
      <vt:lpstr>Le règlement local  de publicité en PNR</vt:lpstr>
      <vt:lpstr>La charte de PNR  et le règlement local de publicité</vt:lpstr>
      <vt:lpstr>La charte de PNR  et le règlement local de publicité</vt:lpstr>
      <vt:lpstr>Les trois catégories  de dispositifs</vt:lpstr>
      <vt:lpstr>Les enseignes</vt:lpstr>
      <vt:lpstr>Les préenseignes</vt:lpstr>
      <vt:lpstr>Les préenseignes</vt:lpstr>
      <vt:lpstr>Les publicités</vt:lpstr>
      <vt:lpstr>Les dispositifs</vt:lpstr>
      <vt:lpstr>des réglementations « cumulatives »</vt:lpstr>
      <vt:lpstr>L’espace aggloméré</vt:lpstr>
      <vt:lpstr>La notion d’agglomération</vt:lpstr>
      <vt:lpstr>Les autres lieux ou supports  où la publicité est interdite</vt:lpstr>
      <vt:lpstr>Les autres lieux d’interdiction de  la publicité et des préenseignes</vt:lpstr>
      <vt:lpstr>Les contraintes applicables  en lieux d’interdiction de publicité</vt:lpstr>
      <vt:lpstr>La police administrative  de la publicité</vt:lpstr>
      <vt:lpstr>La loi Climat chamboule la police de la publicité… au 1er janvier 2024</vt:lpstr>
      <vt:lpstr>Les trois catégories de dispositifs</vt:lpstr>
      <vt:lpstr>Les enseignes</vt:lpstr>
      <vt:lpstr>Les enseignes</vt:lpstr>
      <vt:lpstr>Les trois catégories de dispositifs</vt:lpstr>
      <vt:lpstr>Les trois catégories de dispositifs</vt:lpstr>
      <vt:lpstr>Les dispositifs</vt:lpstr>
      <vt:lpstr>L’espace aggloméré</vt:lpstr>
      <vt:lpstr>La réglementation de la publicité  abords de monuments historiques</vt:lpstr>
      <vt:lpstr>Les interdictions de publicité les supports interdits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Valérie Lasek</dc:creator>
  <cp:lastModifiedBy>Nicolas Sanaa</cp:lastModifiedBy>
  <cp:revision>442</cp:revision>
  <cp:lastPrinted>2010-07-06T17:11:30Z</cp:lastPrinted>
  <dcterms:created xsi:type="dcterms:W3CDTF">2010-06-19T08:18:39Z</dcterms:created>
  <dcterms:modified xsi:type="dcterms:W3CDTF">2022-11-10T16:38:17Z</dcterms:modified>
</cp:coreProperties>
</file>