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Default Extension="jpg" ContentType="image/jp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083" y="3723132"/>
            <a:ext cx="5958840" cy="179831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5410" y="1526895"/>
            <a:ext cx="6743065" cy="116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9551" y="4209288"/>
            <a:ext cx="5958840" cy="1798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580" y="3788664"/>
            <a:ext cx="5958840" cy="179832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8279" y="666343"/>
            <a:ext cx="7727441" cy="678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5967" y="2517089"/>
            <a:ext cx="7732064" cy="2098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1F5F"/>
                </a:solidFill>
                <a:latin typeface="Palatino Linotype"/>
                <a:cs typeface="Palatino Linotype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230234" y="6465214"/>
            <a:ext cx="2317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06571" y="5955893"/>
            <a:ext cx="28454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2000" spc="-5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2000" spc="-2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2000" spc="-3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2022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97635" y="2529077"/>
            <a:ext cx="6348730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Zéro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Nette,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rôle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endParaRPr sz="2000">
              <a:latin typeface="Palatino Linotype"/>
              <a:cs typeface="Palatino Linotype"/>
            </a:endParaRPr>
          </a:p>
          <a:p>
            <a:pPr algn="ctr">
              <a:lnSpc>
                <a:spcPct val="100000"/>
              </a:lnSpc>
            </a:pP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2000" spc="-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99833" y="830961"/>
            <a:ext cx="16357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Ordre</a:t>
            </a:r>
            <a:r>
              <a:rPr dirty="0" spc="-55"/>
              <a:t> </a:t>
            </a:r>
            <a:r>
              <a:rPr dirty="0"/>
              <a:t>du</a:t>
            </a:r>
            <a:r>
              <a:rPr dirty="0" spc="-30"/>
              <a:t> </a:t>
            </a:r>
            <a:r>
              <a:rPr dirty="0" spc="-5"/>
              <a:t>jour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Partie</a:t>
            </a:r>
            <a:r>
              <a:rPr dirty="0" spc="15"/>
              <a:t> </a:t>
            </a:r>
            <a:r>
              <a:rPr dirty="0" spc="-5"/>
              <a:t>I.</a:t>
            </a:r>
            <a:r>
              <a:rPr dirty="0" spc="-15"/>
              <a:t> L’objectif</a:t>
            </a:r>
            <a:r>
              <a:rPr dirty="0" spc="35"/>
              <a:t> </a:t>
            </a:r>
            <a:r>
              <a:rPr dirty="0" spc="-5"/>
              <a:t>« zéro</a:t>
            </a:r>
            <a:r>
              <a:rPr dirty="0"/>
              <a:t> </a:t>
            </a:r>
            <a:r>
              <a:rPr dirty="0" spc="-5"/>
              <a:t>artificialisation</a:t>
            </a:r>
            <a:r>
              <a:rPr dirty="0" spc="65"/>
              <a:t> </a:t>
            </a:r>
            <a:r>
              <a:rPr dirty="0" spc="-5"/>
              <a:t>nette</a:t>
            </a:r>
            <a:r>
              <a:rPr dirty="0" spc="5"/>
              <a:t> </a:t>
            </a:r>
            <a:r>
              <a:rPr dirty="0" spc="-5"/>
              <a:t>»</a:t>
            </a:r>
          </a:p>
          <a:p>
            <a:pPr marL="1270">
              <a:lnSpc>
                <a:spcPct val="100000"/>
              </a:lnSpc>
            </a:pPr>
          </a:p>
          <a:p>
            <a:pPr marL="1270">
              <a:lnSpc>
                <a:spcPct val="100000"/>
              </a:lnSpc>
            </a:pPr>
            <a:endParaRPr sz="1100"/>
          </a:p>
          <a:p>
            <a:pPr marL="13970" marR="5080">
              <a:lnSpc>
                <a:spcPts val="1800"/>
              </a:lnSpc>
            </a:pPr>
            <a:r>
              <a:rPr dirty="0" spc="-5"/>
              <a:t>Partie</a:t>
            </a:r>
            <a:r>
              <a:rPr dirty="0" spc="75"/>
              <a:t> </a:t>
            </a:r>
            <a:r>
              <a:rPr dirty="0" spc="-5"/>
              <a:t>II.</a:t>
            </a:r>
            <a:r>
              <a:rPr dirty="0" spc="75"/>
              <a:t> </a:t>
            </a:r>
            <a:r>
              <a:rPr dirty="0" spc="-5"/>
              <a:t>La</a:t>
            </a:r>
            <a:r>
              <a:rPr dirty="0" spc="90"/>
              <a:t> </a:t>
            </a:r>
            <a:r>
              <a:rPr dirty="0" spc="-5"/>
              <a:t>traduction</a:t>
            </a:r>
            <a:r>
              <a:rPr dirty="0" spc="85"/>
              <a:t> </a:t>
            </a:r>
            <a:r>
              <a:rPr dirty="0" spc="-5"/>
              <a:t>de</a:t>
            </a:r>
            <a:r>
              <a:rPr dirty="0" spc="75"/>
              <a:t> </a:t>
            </a:r>
            <a:r>
              <a:rPr dirty="0"/>
              <a:t>l’objectif</a:t>
            </a:r>
            <a:r>
              <a:rPr dirty="0" spc="85"/>
              <a:t> </a:t>
            </a:r>
            <a:r>
              <a:rPr dirty="0" spc="-5"/>
              <a:t>«</a:t>
            </a:r>
            <a:r>
              <a:rPr dirty="0" spc="75"/>
              <a:t> </a:t>
            </a:r>
            <a:r>
              <a:rPr dirty="0" spc="-5"/>
              <a:t>zéro</a:t>
            </a:r>
            <a:r>
              <a:rPr dirty="0" spc="80"/>
              <a:t> </a:t>
            </a:r>
            <a:r>
              <a:rPr dirty="0" spc="-5"/>
              <a:t>artificialisation</a:t>
            </a:r>
            <a:r>
              <a:rPr dirty="0" spc="80"/>
              <a:t> </a:t>
            </a:r>
            <a:r>
              <a:rPr dirty="0"/>
              <a:t>nette</a:t>
            </a:r>
            <a:r>
              <a:rPr dirty="0" spc="80"/>
              <a:t> </a:t>
            </a:r>
            <a:r>
              <a:rPr dirty="0" spc="-5"/>
              <a:t>des</a:t>
            </a:r>
            <a:r>
              <a:rPr dirty="0" spc="70"/>
              <a:t> </a:t>
            </a:r>
            <a:r>
              <a:rPr dirty="0" spc="-5"/>
              <a:t>sols</a:t>
            </a:r>
            <a:r>
              <a:rPr dirty="0" spc="80"/>
              <a:t> </a:t>
            </a:r>
            <a:r>
              <a:rPr dirty="0" spc="-5"/>
              <a:t>»</a:t>
            </a:r>
            <a:r>
              <a:rPr dirty="0" spc="75"/>
              <a:t> </a:t>
            </a:r>
            <a:r>
              <a:rPr dirty="0" spc="-5"/>
              <a:t>dans</a:t>
            </a:r>
            <a:r>
              <a:rPr dirty="0" spc="85"/>
              <a:t> </a:t>
            </a:r>
            <a:r>
              <a:rPr dirty="0"/>
              <a:t>les </a:t>
            </a:r>
            <a:r>
              <a:rPr dirty="0" spc="-385"/>
              <a:t> </a:t>
            </a:r>
            <a:r>
              <a:rPr dirty="0" spc="-10"/>
              <a:t>documents</a:t>
            </a:r>
            <a:r>
              <a:rPr dirty="0" spc="25"/>
              <a:t> </a:t>
            </a:r>
            <a:r>
              <a:rPr dirty="0" spc="-5"/>
              <a:t>de</a:t>
            </a:r>
            <a:r>
              <a:rPr dirty="0"/>
              <a:t> </a:t>
            </a:r>
            <a:r>
              <a:rPr dirty="0" spc="-10"/>
              <a:t>planification</a:t>
            </a:r>
            <a:r>
              <a:rPr dirty="0" spc="55"/>
              <a:t> </a:t>
            </a:r>
            <a:r>
              <a:rPr dirty="0"/>
              <a:t>et </a:t>
            </a:r>
            <a:r>
              <a:rPr dirty="0" spc="-5"/>
              <a:t>d’urbanisme</a:t>
            </a:r>
            <a:r>
              <a:rPr dirty="0" spc="25"/>
              <a:t> </a:t>
            </a:r>
            <a:r>
              <a:rPr dirty="0"/>
              <a:t>en</a:t>
            </a:r>
            <a:r>
              <a:rPr dirty="0" spc="-10"/>
              <a:t> </a:t>
            </a:r>
            <a:r>
              <a:rPr dirty="0" spc="-5"/>
              <a:t>synthèse</a:t>
            </a:r>
          </a:p>
          <a:p>
            <a:pPr marL="1270">
              <a:lnSpc>
                <a:spcPct val="100000"/>
              </a:lnSpc>
            </a:pPr>
          </a:p>
          <a:p>
            <a:pPr marL="1270">
              <a:lnSpc>
                <a:spcPct val="100000"/>
              </a:lnSpc>
              <a:spcBef>
                <a:spcPts val="30"/>
              </a:spcBef>
            </a:pPr>
            <a:endParaRPr sz="1050"/>
          </a:p>
          <a:p>
            <a:pPr marL="13970" marR="6985">
              <a:lnSpc>
                <a:spcPts val="1800"/>
              </a:lnSpc>
            </a:pPr>
            <a:r>
              <a:rPr dirty="0" spc="-5"/>
              <a:t>Partie</a:t>
            </a:r>
            <a:r>
              <a:rPr dirty="0" spc="15"/>
              <a:t> </a:t>
            </a:r>
            <a:r>
              <a:rPr dirty="0" spc="-5"/>
              <a:t>III.</a:t>
            </a:r>
            <a:r>
              <a:rPr dirty="0" spc="20"/>
              <a:t> </a:t>
            </a:r>
            <a:r>
              <a:rPr dirty="0" spc="-5"/>
              <a:t>La</a:t>
            </a:r>
            <a:r>
              <a:rPr dirty="0" spc="25"/>
              <a:t> </a:t>
            </a:r>
            <a:r>
              <a:rPr dirty="0" spc="-5"/>
              <a:t>portée</a:t>
            </a:r>
            <a:r>
              <a:rPr dirty="0" spc="20"/>
              <a:t> </a:t>
            </a:r>
            <a:r>
              <a:rPr dirty="0" spc="-5"/>
              <a:t>juridique</a:t>
            </a:r>
            <a:r>
              <a:rPr dirty="0" spc="25"/>
              <a:t> </a:t>
            </a:r>
            <a:r>
              <a:rPr dirty="0" spc="-5"/>
              <a:t>de</a:t>
            </a:r>
            <a:r>
              <a:rPr dirty="0" spc="30"/>
              <a:t> </a:t>
            </a:r>
            <a:r>
              <a:rPr dirty="0" spc="-5"/>
              <a:t>la</a:t>
            </a:r>
            <a:r>
              <a:rPr dirty="0" spc="15"/>
              <a:t> </a:t>
            </a:r>
            <a:r>
              <a:rPr dirty="0"/>
              <a:t>charte</a:t>
            </a:r>
            <a:r>
              <a:rPr dirty="0" spc="20"/>
              <a:t> </a:t>
            </a:r>
            <a:r>
              <a:rPr dirty="0" spc="-5"/>
              <a:t>des</a:t>
            </a:r>
            <a:r>
              <a:rPr dirty="0" spc="25"/>
              <a:t> </a:t>
            </a:r>
            <a:r>
              <a:rPr dirty="0" spc="-5"/>
              <a:t>PNR</a:t>
            </a:r>
            <a:r>
              <a:rPr dirty="0" spc="20"/>
              <a:t> </a:t>
            </a:r>
            <a:r>
              <a:rPr dirty="0"/>
              <a:t>et</a:t>
            </a:r>
            <a:r>
              <a:rPr dirty="0" spc="20"/>
              <a:t> </a:t>
            </a:r>
            <a:r>
              <a:rPr dirty="0" spc="-5"/>
              <a:t>les</a:t>
            </a:r>
            <a:r>
              <a:rPr dirty="0" spc="25"/>
              <a:t> </a:t>
            </a:r>
            <a:r>
              <a:rPr dirty="0" spc="-5"/>
              <a:t>liens</a:t>
            </a:r>
            <a:r>
              <a:rPr dirty="0" spc="15"/>
              <a:t> </a:t>
            </a:r>
            <a:r>
              <a:rPr dirty="0"/>
              <a:t>avec</a:t>
            </a:r>
            <a:r>
              <a:rPr dirty="0" spc="25"/>
              <a:t> </a:t>
            </a:r>
            <a:r>
              <a:rPr dirty="0" spc="-5"/>
              <a:t>l’objectif</a:t>
            </a:r>
            <a:r>
              <a:rPr dirty="0" spc="25"/>
              <a:t> </a:t>
            </a:r>
            <a:r>
              <a:rPr dirty="0" spc="-5"/>
              <a:t>«</a:t>
            </a:r>
            <a:r>
              <a:rPr dirty="0" spc="15"/>
              <a:t> </a:t>
            </a:r>
            <a:r>
              <a:rPr dirty="0"/>
              <a:t>zéro </a:t>
            </a:r>
            <a:r>
              <a:rPr dirty="0" spc="-385"/>
              <a:t> </a:t>
            </a:r>
            <a:r>
              <a:rPr dirty="0" spc="-5"/>
              <a:t>artificialisation</a:t>
            </a:r>
            <a:r>
              <a:rPr dirty="0" spc="65"/>
              <a:t> </a:t>
            </a:r>
            <a:r>
              <a:rPr dirty="0" spc="-5"/>
              <a:t>nette</a:t>
            </a:r>
            <a:r>
              <a:rPr dirty="0" spc="5"/>
              <a:t> </a:t>
            </a:r>
            <a:r>
              <a:rPr dirty="0" spc="-5"/>
              <a:t>»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580" y="3788664"/>
            <a:ext cx="5958840" cy="17983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6571" y="5955893"/>
            <a:ext cx="28454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2000" spc="-5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2000" spc="-2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2000" spc="-3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2022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51607" y="2529077"/>
            <a:ext cx="569023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«</a:t>
            </a:r>
            <a:r>
              <a:rPr dirty="0" spc="-5"/>
              <a:t> </a:t>
            </a:r>
            <a:r>
              <a:rPr dirty="0"/>
              <a:t>Partie</a:t>
            </a:r>
            <a:r>
              <a:rPr dirty="0" spc="-40"/>
              <a:t> </a:t>
            </a:r>
            <a:r>
              <a:rPr dirty="0" spc="-5"/>
              <a:t>I.</a:t>
            </a:r>
            <a:r>
              <a:rPr dirty="0"/>
              <a:t> </a:t>
            </a:r>
            <a:r>
              <a:rPr dirty="0" spc="-15"/>
              <a:t>L’objectif</a:t>
            </a:r>
            <a:r>
              <a:rPr dirty="0" spc="-40"/>
              <a:t> </a:t>
            </a:r>
            <a:r>
              <a:rPr dirty="0"/>
              <a:t>«</a:t>
            </a:r>
            <a:r>
              <a:rPr dirty="0" spc="5"/>
              <a:t> </a:t>
            </a:r>
            <a:r>
              <a:rPr dirty="0"/>
              <a:t>zéro</a:t>
            </a:r>
            <a:r>
              <a:rPr dirty="0" spc="-30"/>
              <a:t> </a:t>
            </a:r>
            <a:r>
              <a:rPr dirty="0" spc="-5"/>
              <a:t>artificialisation</a:t>
            </a:r>
            <a:r>
              <a:rPr dirty="0" spc="-35"/>
              <a:t> </a:t>
            </a:r>
            <a:r>
              <a:rPr dirty="0"/>
              <a:t>nette</a:t>
            </a:r>
            <a:r>
              <a:rPr dirty="0" spc="-15"/>
              <a:t> </a:t>
            </a:r>
            <a:r>
              <a:rPr dirty="0"/>
              <a:t>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03270" y="830961"/>
            <a:ext cx="513143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loi</a:t>
            </a:r>
            <a:r>
              <a:rPr dirty="0" spc="-20"/>
              <a:t> </a:t>
            </a:r>
            <a:r>
              <a:rPr dirty="0"/>
              <a:t>« climat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5"/>
              <a:t> </a:t>
            </a:r>
            <a:r>
              <a:rPr dirty="0" spc="-5"/>
              <a:t>résilience</a:t>
            </a:r>
            <a:r>
              <a:rPr dirty="0" spc="-35"/>
              <a:t> </a:t>
            </a:r>
            <a:r>
              <a:rPr dirty="0"/>
              <a:t>» du 22 août</a:t>
            </a:r>
            <a:r>
              <a:rPr dirty="0" spc="-10"/>
              <a:t> </a:t>
            </a:r>
            <a:r>
              <a:rPr dirty="0"/>
              <a:t>2021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22449"/>
            <a:ext cx="7731125" cy="457644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6985">
              <a:lnSpc>
                <a:spcPts val="1730"/>
              </a:lnSpc>
              <a:spcBef>
                <a:spcPts val="31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n°2021-1104</a:t>
            </a:r>
            <a:r>
              <a:rPr dirty="0" sz="1600" spc="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portant</a:t>
            </a:r>
            <a:r>
              <a:rPr dirty="0" sz="1600" spc="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dérèglement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climatique</a:t>
            </a:r>
            <a:r>
              <a:rPr dirty="0" sz="1600" spc="9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renforcement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face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ses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effets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1345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Articles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191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226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001F5F"/>
              </a:buClr>
              <a:buFont typeface="Wingdings"/>
              <a:buChar char=""/>
            </a:pPr>
            <a:endParaRPr sz="2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textes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pris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l'application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150">
              <a:latin typeface="Palatino Linotype"/>
              <a:cs typeface="Palatino Linotype"/>
            </a:endParaRPr>
          </a:p>
          <a:p>
            <a:pPr algn="just" marL="241300" marR="7620" indent="-228600">
              <a:lnSpc>
                <a:spcPts val="1730"/>
              </a:lnSpc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Circulaire n°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6323-SG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7 janvier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2022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relative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la mise en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œuvre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opérationnelle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sols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5080" indent="-228600">
              <a:lnSpc>
                <a:spcPts val="1730"/>
              </a:lnSpc>
              <a:spcBef>
                <a:spcPts val="99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Décret n°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2022-762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29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avril 2022 relatif aux objectifs et aux règles générales en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 de gestion économe de l'espace et de lutte contre l'artificialisation des sols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schéma régional d'aménagement, de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développement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durable et d'égalité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territoires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8255" indent="-228600">
              <a:lnSpc>
                <a:spcPts val="1730"/>
              </a:lnSpc>
              <a:spcBef>
                <a:spcPts val="99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Décret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n° 2022-763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29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avril 2022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relatif à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3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l'artificialisation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sols pour la fixation et le suivi des objectifs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documents de planification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d'urbanisme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51352" y="821816"/>
            <a:ext cx="499364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Les</a:t>
            </a:r>
            <a:r>
              <a:rPr dirty="0" spc="-15"/>
              <a:t> </a:t>
            </a:r>
            <a:r>
              <a:rPr dirty="0"/>
              <a:t>projets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5"/>
              <a:t> </a:t>
            </a:r>
            <a:r>
              <a:rPr dirty="0"/>
              <a:t>textes</a:t>
            </a:r>
            <a:r>
              <a:rPr dirty="0" spc="-40"/>
              <a:t> </a:t>
            </a:r>
            <a:r>
              <a:rPr dirty="0"/>
              <a:t>en</a:t>
            </a:r>
            <a:r>
              <a:rPr dirty="0" spc="-5"/>
              <a:t> </a:t>
            </a:r>
            <a:r>
              <a:rPr dirty="0"/>
              <a:t>cours</a:t>
            </a:r>
            <a:r>
              <a:rPr dirty="0" spc="-20"/>
              <a:t> </a:t>
            </a:r>
            <a:r>
              <a:rPr dirty="0"/>
              <a:t>d'élaboration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25498"/>
            <a:ext cx="308800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4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 textes</a:t>
            </a:r>
            <a:r>
              <a:rPr dirty="0" sz="14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portée</a:t>
            </a:r>
            <a:r>
              <a:rPr dirty="0" sz="14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générale</a:t>
            </a:r>
            <a:endParaRPr sz="14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2464054"/>
            <a:ext cx="77279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5"/>
              </a:spcBef>
              <a:buFont typeface="Wingdings"/>
              <a:buChar char=""/>
              <a:tabLst>
                <a:tab pos="240665" algn="l"/>
                <a:tab pos="241300" algn="l"/>
                <a:tab pos="897890" algn="l"/>
                <a:tab pos="2173605" algn="l"/>
                <a:tab pos="2960370" algn="l"/>
                <a:tab pos="3246755" algn="l"/>
                <a:tab pos="3585210" algn="l"/>
                <a:tab pos="4920615" algn="l"/>
                <a:tab pos="5310505" algn="l"/>
                <a:tab pos="6391275" algn="l"/>
                <a:tab pos="7571105" algn="l"/>
              </a:tabLst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'o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rd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nce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relati</a:t>
            </a:r>
            <a:r>
              <a:rPr dirty="0" sz="1400" spc="-30">
                <a:solidFill>
                  <a:srgbClr val="001F5F"/>
                </a:solidFill>
                <a:latin typeface="Palatino Linotype"/>
                <a:cs typeface="Palatino Linotype"/>
              </a:rPr>
              <a:t>v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ratio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ali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tio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océ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ur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'ur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b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an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sme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endParaRPr sz="14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542" y="2551912"/>
            <a:ext cx="7726680" cy="117348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241300">
              <a:lnSpc>
                <a:spcPct val="100000"/>
              </a:lnSpc>
              <a:spcBef>
                <a:spcPts val="925"/>
              </a:spcBef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environnementales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 projets en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faveur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4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endParaRPr sz="14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830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décret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relatif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rapport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local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suivi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endParaRPr sz="1400">
              <a:latin typeface="Palatino Linotype"/>
              <a:cs typeface="Palatino Linotype"/>
            </a:endParaRPr>
          </a:p>
          <a:p>
            <a:pPr marL="241300" marR="5080" indent="-228600">
              <a:lnSpc>
                <a:spcPts val="1510"/>
              </a:lnSpc>
              <a:spcBef>
                <a:spcPts val="1019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4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décret</a:t>
            </a:r>
            <a:r>
              <a:rPr dirty="0" sz="14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portant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diverses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mesures</a:t>
            </a:r>
            <a:r>
              <a:rPr dirty="0" sz="1400" spc="3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liées</a:t>
            </a:r>
            <a:r>
              <a:rPr dirty="0" sz="14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l’évaluation</a:t>
            </a:r>
            <a:r>
              <a:rPr dirty="0" sz="1400" spc="3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environnementale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400" spc="-3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compensation</a:t>
            </a:r>
            <a:r>
              <a:rPr dirty="0" sz="1400" spc="-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projets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(en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consultation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publique)</a:t>
            </a:r>
            <a:endParaRPr sz="14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542" y="4019778"/>
            <a:ext cx="7731125" cy="1943100"/>
          </a:xfrm>
          <a:prstGeom prst="rect">
            <a:avLst/>
          </a:prstGeom>
        </p:spPr>
        <p:txBody>
          <a:bodyPr wrap="square" lIns="0" tIns="1174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25"/>
              </a:spcBef>
            </a:pP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4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textes</a:t>
            </a:r>
            <a:r>
              <a:rPr dirty="0" sz="14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relatifs</a:t>
            </a:r>
            <a:r>
              <a:rPr dirty="0" sz="14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4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l'implantation</a:t>
            </a:r>
            <a:r>
              <a:rPr dirty="0" sz="14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centrales</a:t>
            </a:r>
            <a:r>
              <a:rPr dirty="0" sz="14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solaires</a:t>
            </a:r>
            <a:r>
              <a:rPr dirty="0" sz="14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400">
              <a:latin typeface="Palatino Linotype"/>
              <a:cs typeface="Palatino Linotype"/>
            </a:endParaRPr>
          </a:p>
          <a:p>
            <a:pPr algn="just" marL="241300" marR="5080" indent="-228600">
              <a:lnSpc>
                <a:spcPts val="1510"/>
              </a:lnSpc>
              <a:spcBef>
                <a:spcPts val="1019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Projet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décret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définissant les modalités de prise en compte des installations de production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d'énergie</a:t>
            </a:r>
            <a:r>
              <a:rPr dirty="0" sz="1400" spc="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photovoltaïque</a:t>
            </a:r>
            <a:r>
              <a:rPr dirty="0" sz="14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400" spc="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sol</a:t>
            </a:r>
            <a:r>
              <a:rPr dirty="0" sz="14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400" spc="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400" spc="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calcul</a:t>
            </a:r>
            <a:r>
              <a:rPr dirty="0" sz="14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consommation</a:t>
            </a:r>
            <a:r>
              <a:rPr dirty="0" sz="14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d'espaces</a:t>
            </a:r>
            <a:r>
              <a:rPr dirty="0" sz="1400" spc="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400" spc="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titre</a:t>
            </a:r>
            <a:r>
              <a:rPr dirty="0" sz="1400" spc="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4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5°</a:t>
            </a:r>
            <a:r>
              <a:rPr dirty="0" sz="1400" spc="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400" spc="-3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III 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l'article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194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loi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n° 2021-1104 du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22 août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2021 portant lutte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contre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dérèglement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climatique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renforcement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résilience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face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à ses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effets</a:t>
            </a:r>
            <a:endParaRPr sz="1400">
              <a:latin typeface="Palatino Linotype"/>
              <a:cs typeface="Palatino Linotype"/>
            </a:endParaRPr>
          </a:p>
          <a:p>
            <a:pPr algn="just" marL="241300" marR="5080" indent="-228600">
              <a:lnSpc>
                <a:spcPct val="90100"/>
              </a:lnSpc>
              <a:spcBef>
                <a:spcPts val="99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Projet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d'arrêté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définissant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caractéristiques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techniques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installations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production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d'énergie photovoltaïque exemptées de prise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en compte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le calcul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consommation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d'espaces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naturels,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forestiers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(espaces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NAF)</a:t>
            </a:r>
            <a:endParaRPr sz="14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8307958" y="6465214"/>
            <a:ext cx="1536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26465" y="693801"/>
            <a:ext cx="7810500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019810" marR="5080" indent="-1007744">
              <a:lnSpc>
                <a:spcPts val="2160"/>
              </a:lnSpc>
              <a:spcBef>
                <a:spcPts val="375"/>
              </a:spcBef>
            </a:pPr>
            <a:r>
              <a:rPr dirty="0"/>
              <a:t>Loi</a:t>
            </a:r>
            <a:r>
              <a:rPr dirty="0" spc="-5"/>
              <a:t> n° </a:t>
            </a:r>
            <a:r>
              <a:rPr dirty="0"/>
              <a:t>2021-1104</a:t>
            </a:r>
            <a:r>
              <a:rPr dirty="0" spc="-30"/>
              <a:t> </a:t>
            </a:r>
            <a:r>
              <a:rPr dirty="0"/>
              <a:t>du</a:t>
            </a:r>
            <a:r>
              <a:rPr dirty="0" spc="-5"/>
              <a:t> </a:t>
            </a:r>
            <a:r>
              <a:rPr dirty="0"/>
              <a:t>22</a:t>
            </a:r>
            <a:r>
              <a:rPr dirty="0" spc="5"/>
              <a:t> </a:t>
            </a:r>
            <a:r>
              <a:rPr dirty="0"/>
              <a:t>août</a:t>
            </a:r>
            <a:r>
              <a:rPr dirty="0" spc="-10"/>
              <a:t> </a:t>
            </a:r>
            <a:r>
              <a:rPr dirty="0"/>
              <a:t>2021</a:t>
            </a:r>
            <a:r>
              <a:rPr dirty="0" spc="-20"/>
              <a:t> </a:t>
            </a:r>
            <a:r>
              <a:rPr dirty="0"/>
              <a:t>portant</a:t>
            </a:r>
            <a:r>
              <a:rPr dirty="0" spc="-20"/>
              <a:t> </a:t>
            </a:r>
            <a:r>
              <a:rPr dirty="0"/>
              <a:t>lutte</a:t>
            </a:r>
            <a:r>
              <a:rPr dirty="0" spc="-35"/>
              <a:t> </a:t>
            </a:r>
            <a:r>
              <a:rPr dirty="0"/>
              <a:t>contre</a:t>
            </a:r>
            <a:r>
              <a:rPr dirty="0" spc="-10"/>
              <a:t> </a:t>
            </a:r>
            <a:r>
              <a:rPr dirty="0"/>
              <a:t>le</a:t>
            </a:r>
            <a:r>
              <a:rPr dirty="0" spc="-10"/>
              <a:t> </a:t>
            </a:r>
            <a:r>
              <a:rPr dirty="0"/>
              <a:t>dérèglement </a:t>
            </a:r>
            <a:r>
              <a:rPr dirty="0" spc="-484"/>
              <a:t> </a:t>
            </a:r>
            <a:r>
              <a:rPr dirty="0" spc="-5"/>
              <a:t>climatique</a:t>
            </a:r>
            <a:r>
              <a:rPr dirty="0" spc="-50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renforcement</a:t>
            </a:r>
            <a:r>
              <a:rPr dirty="0" spc="-40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résilience</a:t>
            </a:r>
            <a:r>
              <a:rPr dirty="0" spc="-45"/>
              <a:t> </a:t>
            </a:r>
            <a:r>
              <a:rPr dirty="0"/>
              <a:t>face</a:t>
            </a:r>
            <a:r>
              <a:rPr dirty="0" spc="-20"/>
              <a:t> </a:t>
            </a:r>
            <a:r>
              <a:rPr dirty="0"/>
              <a:t>à ses</a:t>
            </a:r>
            <a:r>
              <a:rPr dirty="0" spc="-10"/>
              <a:t> </a:t>
            </a:r>
            <a:r>
              <a:rPr dirty="0"/>
              <a:t>effets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22449"/>
            <a:ext cx="7731125" cy="341058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marL="12700" marR="8255">
              <a:lnSpc>
                <a:spcPts val="1730"/>
              </a:lnSpc>
              <a:spcBef>
                <a:spcPts val="31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création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l'objectif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national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d'absence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toute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sols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2050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Palatino Linotype"/>
              <a:cs typeface="Palatino Linotype"/>
            </a:endParaRPr>
          </a:p>
          <a:p>
            <a:pPr marL="12700" marR="8890">
              <a:lnSpc>
                <a:spcPts val="1730"/>
              </a:lnSpc>
              <a:tabLst>
                <a:tab pos="781685" algn="l"/>
                <a:tab pos="1224280" algn="l"/>
                <a:tab pos="1588770" algn="l"/>
                <a:tab pos="1894839" algn="l"/>
                <a:tab pos="2279015" algn="l"/>
                <a:tab pos="2620010" algn="l"/>
                <a:tab pos="3639820" algn="l"/>
                <a:tab pos="4022725" algn="l"/>
                <a:tab pos="4362450" algn="l"/>
                <a:tab pos="4906645" algn="l"/>
                <a:tab pos="5450840" algn="l"/>
                <a:tab pos="6266180" algn="l"/>
                <a:tab pos="6831965" algn="l"/>
                <a:tab pos="7545070" algn="l"/>
              </a:tabLst>
            </a:pP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c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1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°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-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110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4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2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oû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1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port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lut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tre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le 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dérèglement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climatique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renforcement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face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ses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effets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50">
              <a:latin typeface="Palatino Linotype"/>
              <a:cs typeface="Palatino Linotype"/>
            </a:endParaRPr>
          </a:p>
          <a:p>
            <a:pPr algn="just" marL="469900" marR="5080">
              <a:lnSpc>
                <a:spcPct val="90000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Afin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d'atteindre </a:t>
            </a:r>
            <a:r>
              <a:rPr dirty="0" u="sng" sz="16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l'objectif national d'absence de toute artificialisation nette </a:t>
            </a:r>
            <a:r>
              <a:rPr dirty="0" u="sng" sz="16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 </a:t>
            </a:r>
            <a:r>
              <a:rPr dirty="0" sz="1600" spc="5" b="1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sols en </a:t>
            </a:r>
            <a:r>
              <a:rPr dirty="0" u="sng" sz="1600" b="1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2050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,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 rythme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l'artificialisation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sols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 les dix années suivant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promulgation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la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loi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doit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tel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que,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cette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période,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consommation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totale d'espace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observée à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l'échelle nationale soit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inférieure à la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moitié de celle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observée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dix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années précédant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date.</a:t>
            </a:r>
            <a:endParaRPr sz="1600">
              <a:latin typeface="Palatino Linotype"/>
              <a:cs typeface="Palatino Linotype"/>
            </a:endParaRPr>
          </a:p>
          <a:p>
            <a:pPr algn="just" marL="469900" marR="8255">
              <a:lnSpc>
                <a:spcPts val="1730"/>
              </a:lnSpc>
              <a:spcBef>
                <a:spcPts val="525"/>
              </a:spcBef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Ces objectifs sont appliqués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manière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différenciée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territorialisée, dans les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conditions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fixées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loi.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6588" y="4465320"/>
            <a:ext cx="5960364" cy="17983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938898" y="2408936"/>
            <a:ext cx="12026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Chapitre</a:t>
            </a:r>
            <a:r>
              <a:rPr dirty="0" spc="-110"/>
              <a:t> </a:t>
            </a:r>
            <a:r>
              <a:rPr dirty="0"/>
              <a:t>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306571" y="6442304"/>
            <a:ext cx="284480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964"/>
              </a:lnSpc>
            </a:pP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2000" spc="-5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2000" spc="-2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2000" spc="-2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2000" spc="-2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2022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333358" y="6465214"/>
            <a:ext cx="10287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43504" y="3018789"/>
            <a:ext cx="499872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valeur</a:t>
            </a:r>
            <a:endParaRPr sz="2000">
              <a:latin typeface="Palatino Linotype"/>
              <a:cs typeface="Palatino Linotype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Zéro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Artificialisation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L="1501775" marR="5080">
              <a:lnSpc>
                <a:spcPts val="2280"/>
              </a:lnSpc>
              <a:spcBef>
                <a:spcPts val="105"/>
              </a:spcBef>
            </a:pPr>
            <a:r>
              <a:rPr dirty="0"/>
              <a:t>La</a:t>
            </a:r>
            <a:r>
              <a:rPr dirty="0" spc="-5"/>
              <a:t> </a:t>
            </a:r>
            <a:r>
              <a:rPr dirty="0"/>
              <a:t>définition</a:t>
            </a:r>
            <a:r>
              <a:rPr dirty="0" spc="-50"/>
              <a:t> </a:t>
            </a:r>
            <a:r>
              <a:rPr dirty="0"/>
              <a:t>de l’objectif</a:t>
            </a:r>
            <a:r>
              <a:rPr dirty="0" spc="-35"/>
              <a:t> </a:t>
            </a:r>
            <a:r>
              <a:rPr dirty="0"/>
              <a:t>national</a:t>
            </a:r>
            <a:r>
              <a:rPr dirty="0" spc="-45"/>
              <a:t> </a:t>
            </a:r>
            <a:r>
              <a:rPr dirty="0"/>
              <a:t>d’absence</a:t>
            </a:r>
            <a:r>
              <a:rPr dirty="0" spc="-15"/>
              <a:t> </a:t>
            </a:r>
            <a:r>
              <a:rPr dirty="0"/>
              <a:t>de toute</a:t>
            </a:r>
          </a:p>
          <a:p>
            <a:pPr algn="r" marL="1501775" marR="5080">
              <a:lnSpc>
                <a:spcPts val="2280"/>
              </a:lnSpc>
            </a:pPr>
            <a:r>
              <a:rPr dirty="0" spc="-5"/>
              <a:t>artificialisation</a:t>
            </a:r>
            <a:r>
              <a:rPr dirty="0" spc="-35"/>
              <a:t> </a:t>
            </a:r>
            <a:r>
              <a:rPr dirty="0"/>
              <a:t>nette</a:t>
            </a:r>
            <a:r>
              <a:rPr dirty="0" spc="-2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-10"/>
              <a:t> </a:t>
            </a:r>
            <a:r>
              <a:rPr dirty="0"/>
              <a:t>en 2050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22449"/>
            <a:ext cx="699135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L'objectif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national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d'absence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toute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2050</a:t>
            </a:r>
            <a:endParaRPr sz="16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06546" y="2514041"/>
            <a:ext cx="48279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l'objectif</a:t>
            </a:r>
            <a:r>
              <a:rPr dirty="0" sz="1600" spc="2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national</a:t>
            </a:r>
            <a:r>
              <a:rPr dirty="0" sz="1600" spc="2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d'absence</a:t>
            </a:r>
            <a:r>
              <a:rPr dirty="0" sz="1600" spc="2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5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toute</a:t>
            </a:r>
            <a:r>
              <a:rPr dirty="0" sz="1600" spc="2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endParaRPr sz="16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542" y="2514041"/>
            <a:ext cx="5126355" cy="83629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41300" indent="-228600">
              <a:lnSpc>
                <a:spcPts val="1825"/>
              </a:lnSpc>
              <a:spcBef>
                <a:spcPts val="95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2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2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2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long</a:t>
            </a:r>
            <a:r>
              <a:rPr dirty="0" sz="1600" spc="2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terme</a:t>
            </a:r>
            <a:r>
              <a:rPr dirty="0" sz="1600" spc="2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 marL="241300">
              <a:lnSpc>
                <a:spcPts val="1825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 en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2050</a:t>
            </a:r>
            <a:endParaRPr sz="16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820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intermédiaire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période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2021-2031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 :</a:t>
            </a:r>
            <a:endParaRPr sz="16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7542" y="3647059"/>
            <a:ext cx="7729855" cy="298894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just" marL="697865" marR="5715" indent="-228600">
              <a:lnSpc>
                <a:spcPct val="90100"/>
              </a:lnSpc>
              <a:spcBef>
                <a:spcPts val="285"/>
              </a:spcBef>
              <a:buFont typeface="Wingdings"/>
              <a:buChar char=""/>
              <a:tabLst>
                <a:tab pos="6985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rythme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de l'artificialisation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 période : la consommation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totale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d'espaces observée à l'échelle nationale doit être inférieure à la moitié de celle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observée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sur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dix années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précédentes.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191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(non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codifié)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469900" marR="5080">
              <a:lnSpc>
                <a:spcPct val="9000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Afin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d'atteindre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objectif national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d'absence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toute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artificialisation nette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 sols en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2050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rythme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l'artificialisation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des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sols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dans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les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dix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années</a:t>
            </a:r>
            <a:r>
              <a:rPr dirty="0" u="sng" sz="1600" spc="3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suivant</a:t>
            </a:r>
            <a:r>
              <a:rPr dirty="0" u="sng" sz="1600" spc="4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promulgation</a:t>
            </a:r>
            <a:r>
              <a:rPr dirty="0" u="sng" sz="1600" spc="2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spc="2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1600" spc="27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présente</a:t>
            </a:r>
            <a:r>
              <a:rPr dirty="0" u="sng" sz="1600" spc="2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loi</a:t>
            </a:r>
            <a:r>
              <a:rPr dirty="0" u="sng" sz="1600" spc="2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doit</a:t>
            </a:r>
            <a:r>
              <a:rPr dirty="0" u="sng" sz="1600" spc="28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être</a:t>
            </a:r>
            <a:r>
              <a:rPr dirty="0" u="sng" sz="1600" spc="29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tel</a:t>
            </a:r>
            <a:r>
              <a:rPr dirty="0" u="sng" sz="1600" spc="27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que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6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 spc="30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6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période,</a:t>
            </a:r>
            <a:r>
              <a:rPr dirty="0" sz="1600" spc="3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1600" spc="28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consommation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totale d'espace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observée à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l'échelle nationale soit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inférieure à la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moitié de celle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observée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sur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</a:t>
            </a:r>
            <a:r>
              <a:rPr dirty="0" u="sng" sz="1600" spc="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dix</a:t>
            </a:r>
            <a:r>
              <a:rPr dirty="0" u="sng" sz="1600" spc="1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années précédant</a:t>
            </a:r>
            <a:r>
              <a:rPr dirty="0" u="sng" sz="1600" spc="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date.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 algn="r" marR="5715">
              <a:lnSpc>
                <a:spcPct val="100000"/>
              </a:lnSpc>
              <a:spcBef>
                <a:spcPts val="685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333358" y="6427114"/>
            <a:ext cx="10287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6588" y="4465320"/>
            <a:ext cx="5960364" cy="179831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306571" y="6374079"/>
            <a:ext cx="284480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2000" spc="-5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2000" spc="-2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2000" spc="-2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2000" spc="-2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2022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6839839" y="2408936"/>
            <a:ext cx="130175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Chapitre</a:t>
            </a:r>
            <a:r>
              <a:rPr dirty="0" spc="-110"/>
              <a:t> </a:t>
            </a:r>
            <a:r>
              <a:rPr dirty="0" spc="-5"/>
              <a:t>II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418079" y="3018789"/>
            <a:ext cx="572389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1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définitions</a:t>
            </a:r>
            <a:endParaRPr sz="2000">
              <a:latin typeface="Palatino Linotype"/>
              <a:cs typeface="Palatino Linotype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zéro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L="32384" marR="5080">
              <a:lnSpc>
                <a:spcPts val="2280"/>
              </a:lnSpc>
              <a:spcBef>
                <a:spcPts val="105"/>
              </a:spcBef>
            </a:pPr>
            <a:r>
              <a:rPr dirty="0"/>
              <a:t>Cinq</a:t>
            </a:r>
            <a:r>
              <a:rPr dirty="0" spc="-30"/>
              <a:t> </a:t>
            </a:r>
            <a:r>
              <a:rPr dirty="0"/>
              <a:t>définitions</a:t>
            </a:r>
            <a:r>
              <a:rPr dirty="0" spc="-70"/>
              <a:t> </a:t>
            </a:r>
            <a:r>
              <a:rPr dirty="0"/>
              <a:t>des</a:t>
            </a:r>
            <a:r>
              <a:rPr dirty="0" spc="-20"/>
              <a:t> </a:t>
            </a:r>
            <a:r>
              <a:rPr dirty="0"/>
              <a:t>notions</a:t>
            </a:r>
          </a:p>
          <a:p>
            <a:pPr algn="r" marL="32384" marR="5080">
              <a:lnSpc>
                <a:spcPts val="2280"/>
              </a:lnSpc>
            </a:pPr>
            <a:r>
              <a:rPr dirty="0"/>
              <a:t>pour</a:t>
            </a:r>
            <a:r>
              <a:rPr dirty="0" spc="-5"/>
              <a:t> </a:t>
            </a:r>
            <a:r>
              <a:rPr dirty="0"/>
              <a:t>préciser</a:t>
            </a:r>
            <a:r>
              <a:rPr dirty="0" spc="-25"/>
              <a:t> </a:t>
            </a:r>
            <a:r>
              <a:rPr dirty="0"/>
              <a:t>le</a:t>
            </a:r>
            <a:r>
              <a:rPr dirty="0" spc="-5"/>
              <a:t> </a:t>
            </a:r>
            <a:r>
              <a:rPr dirty="0"/>
              <a:t>contenu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l’objectif</a:t>
            </a:r>
            <a:r>
              <a:rPr dirty="0" spc="-45"/>
              <a:t> </a:t>
            </a:r>
            <a:r>
              <a:rPr dirty="0"/>
              <a:t>«</a:t>
            </a:r>
            <a:r>
              <a:rPr dirty="0" spc="10"/>
              <a:t> </a:t>
            </a:r>
            <a:r>
              <a:rPr dirty="0"/>
              <a:t>zéro</a:t>
            </a:r>
            <a:r>
              <a:rPr dirty="0" spc="-15"/>
              <a:t> </a:t>
            </a:r>
            <a:r>
              <a:rPr dirty="0" spc="-5"/>
              <a:t>artificialisation</a:t>
            </a:r>
            <a:r>
              <a:rPr dirty="0" spc="-35"/>
              <a:t> </a:t>
            </a:r>
            <a:r>
              <a:rPr dirty="0"/>
              <a:t>nette</a:t>
            </a:r>
            <a:r>
              <a:rPr dirty="0" spc="-5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38299"/>
            <a:ext cx="7730490" cy="3683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7620">
              <a:lnSpc>
                <a:spcPct val="107100"/>
              </a:lnSpc>
              <a:spcBef>
                <a:spcPts val="100"/>
              </a:spcBef>
            </a:pPr>
            <a:r>
              <a:rPr dirty="0" sz="1400" spc="-25" b="1">
                <a:solidFill>
                  <a:srgbClr val="001F5F"/>
                </a:solidFill>
                <a:latin typeface="Palatino Linotype"/>
                <a:cs typeface="Palatino Linotype"/>
              </a:rPr>
              <a:t>Trois 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notions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sont définies, de manière générale (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article L. 101-2-2 du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code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l’urbanisme inséré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192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400" spc="3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loi « climat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résilience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400" spc="3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22 août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2021) pour préciser le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contenu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« zéro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notion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d’«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4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notion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«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renaturation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4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notion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d’«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4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Wingdings"/>
              <a:buChar char=""/>
            </a:pPr>
            <a:endParaRPr sz="13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107100"/>
              </a:lnSpc>
            </a:pP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Deux 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notions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sont définies, 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pour la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traduction de l’objectif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zéro artificialisation 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nette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» 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4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-5" b="1">
                <a:solidFill>
                  <a:srgbClr val="001F5F"/>
                </a:solidFill>
                <a:latin typeface="Palatino Linotype"/>
                <a:cs typeface="Palatino Linotype"/>
              </a:rPr>
              <a:t> d’urbanisme</a:t>
            </a:r>
            <a:endParaRPr sz="1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00">
              <a:latin typeface="Palatino Linotype"/>
              <a:cs typeface="Palatino Linotype"/>
            </a:endParaRPr>
          </a:p>
          <a:p>
            <a:pPr marL="241300" marR="5080" indent="-228600">
              <a:lnSpc>
                <a:spcPct val="107100"/>
              </a:lnSpc>
              <a:spcBef>
                <a:spcPts val="5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4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notion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surface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artificialisée</a:t>
            </a:r>
            <a:r>
              <a:rPr dirty="0" sz="14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4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retenir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4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4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4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planification </a:t>
            </a:r>
            <a:r>
              <a:rPr dirty="0" sz="1400" spc="-3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(article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101-2-2</a:t>
            </a:r>
            <a:r>
              <a:rPr dirty="0" sz="1400" spc="3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4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4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l’urbanisme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inséré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192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endParaRPr sz="1400">
              <a:latin typeface="Palatino Linotype"/>
              <a:cs typeface="Palatino Linotype"/>
            </a:endParaRPr>
          </a:p>
          <a:p>
            <a:pPr marL="241300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climat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5">
                <a:solidFill>
                  <a:srgbClr val="001F5F"/>
                </a:solidFill>
                <a:latin typeface="Palatino Linotype"/>
                <a:cs typeface="Palatino Linotype"/>
              </a:rPr>
              <a:t>2021)</a:t>
            </a:r>
            <a:endParaRPr sz="14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4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 notion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consommation</a:t>
            </a:r>
            <a:r>
              <a:rPr dirty="0" sz="14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naturels,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 spc="-5">
                <a:solidFill>
                  <a:srgbClr val="001F5F"/>
                </a:solidFill>
                <a:latin typeface="Palatino Linotype"/>
                <a:cs typeface="Palatino Linotype"/>
              </a:rPr>
              <a:t>agricoles et</a:t>
            </a:r>
            <a:r>
              <a:rPr dirty="0" sz="14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forestiers</a:t>
            </a:r>
            <a:r>
              <a:rPr dirty="0" sz="14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400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4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3192" rIns="0" bIns="0" rtlCol="0" vert="horz">
            <a:spAutoFit/>
          </a:bodyPr>
          <a:lstStyle/>
          <a:p>
            <a:pPr marL="2534285">
              <a:lnSpc>
                <a:spcPct val="100000"/>
              </a:lnSpc>
              <a:spcBef>
                <a:spcPts val="105"/>
              </a:spcBef>
            </a:pPr>
            <a:r>
              <a:rPr dirty="0"/>
              <a:t>La définition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notion</a:t>
            </a:r>
            <a:r>
              <a:rPr dirty="0" spc="-35"/>
              <a:t> </a:t>
            </a:r>
            <a:r>
              <a:rPr dirty="0"/>
              <a:t>«</a:t>
            </a:r>
            <a:r>
              <a:rPr dirty="0" spc="10"/>
              <a:t> </a:t>
            </a:r>
            <a:r>
              <a:rPr dirty="0" spc="-5"/>
              <a:t>artificialisation</a:t>
            </a:r>
            <a:r>
              <a:rPr dirty="0" spc="-25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785619"/>
            <a:ext cx="7728584" cy="183896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codifiée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101-2-1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l’urbanisme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12700" marR="5080">
              <a:lnSpc>
                <a:spcPts val="173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est définie comme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l’altération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durable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tout ou partie des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fonctions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écologiques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d’un</a:t>
            </a:r>
            <a:r>
              <a:rPr dirty="0" sz="1600" spc="3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sol,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particulier</a:t>
            </a:r>
            <a:r>
              <a:rPr dirty="0" sz="1600" spc="3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ses</a:t>
            </a:r>
            <a:r>
              <a:rPr dirty="0" sz="1600" spc="3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fonctions</a:t>
            </a:r>
            <a:r>
              <a:rPr dirty="0" sz="1600" spc="3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biologiques,</a:t>
            </a:r>
            <a:r>
              <a:rPr dirty="0" sz="1600" spc="3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hydriques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3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climatiques,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son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potentiel</a:t>
            </a:r>
            <a:r>
              <a:rPr dirty="0" sz="16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agronomique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son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occupation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son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usage.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51354" y="830961"/>
            <a:ext cx="598487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342765" algn="l"/>
              </a:tabLst>
            </a:pPr>
            <a:r>
              <a:rPr dirty="0"/>
              <a:t>La</a:t>
            </a:r>
            <a:r>
              <a:rPr dirty="0" spc="10"/>
              <a:t> </a:t>
            </a:r>
            <a:r>
              <a:rPr dirty="0"/>
              <a:t>définition</a:t>
            </a:r>
            <a:r>
              <a:rPr dirty="0" spc="-45"/>
              <a:t> </a:t>
            </a:r>
            <a:r>
              <a:rPr dirty="0"/>
              <a:t>générale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5"/>
              <a:t> </a:t>
            </a:r>
            <a:r>
              <a:rPr dirty="0"/>
              <a:t>notion</a:t>
            </a:r>
            <a:r>
              <a:rPr dirty="0" spc="-10"/>
              <a:t> </a:t>
            </a:r>
            <a:r>
              <a:rPr dirty="0"/>
              <a:t>«	renaturation</a:t>
            </a:r>
            <a:r>
              <a:rPr dirty="0" spc="-105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6353"/>
            <a:ext cx="7731759" cy="2036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192 de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» 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août 2021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générale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codifiée</a:t>
            </a:r>
            <a:r>
              <a:rPr dirty="0" sz="18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101-2-1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l’urbanisme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Palatino Linotype"/>
              <a:cs typeface="Palatino Linotype"/>
            </a:endParaRPr>
          </a:p>
          <a:p>
            <a:pPr algn="just" marL="469900" marR="5080">
              <a:lnSpc>
                <a:spcPts val="1939"/>
              </a:lnSpc>
              <a:spcBef>
                <a:spcPts val="5"/>
              </a:spcBef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La renaturation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d’un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désartificialisation,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consiste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fonctions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opérations 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restauration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ou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d’amélioration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fonctionnalité d’un sol,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ayant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effet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transformer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artificialisé</a:t>
            </a:r>
            <a:r>
              <a:rPr dirty="0" sz="1800" spc="-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artificialisé.</a:t>
            </a:r>
            <a:r>
              <a:rPr dirty="0" sz="1800" spc="-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93192" rIns="0" bIns="0" rtlCol="0" vert="horz">
            <a:spAutoFit/>
          </a:bodyPr>
          <a:lstStyle/>
          <a:p>
            <a:pPr marL="920115">
              <a:lnSpc>
                <a:spcPct val="100000"/>
              </a:lnSpc>
              <a:spcBef>
                <a:spcPts val="105"/>
              </a:spcBef>
            </a:pPr>
            <a:r>
              <a:rPr dirty="0"/>
              <a:t>La définition</a:t>
            </a:r>
            <a:r>
              <a:rPr dirty="0" spc="-45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10"/>
              <a:t> </a:t>
            </a:r>
            <a:r>
              <a:rPr dirty="0"/>
              <a:t>notion</a:t>
            </a:r>
            <a:r>
              <a:rPr dirty="0" spc="-30"/>
              <a:t> </a:t>
            </a:r>
            <a:r>
              <a:rPr dirty="0"/>
              <a:t>«</a:t>
            </a:r>
            <a:r>
              <a:rPr dirty="0" spc="10"/>
              <a:t> </a:t>
            </a:r>
            <a:r>
              <a:rPr dirty="0" spc="-5"/>
              <a:t>artificialisation</a:t>
            </a:r>
            <a:r>
              <a:rPr dirty="0" spc="-30"/>
              <a:t> </a:t>
            </a:r>
            <a:r>
              <a:rPr dirty="0"/>
              <a:t>nette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5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16353"/>
            <a:ext cx="7729855" cy="2036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194 de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» 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août 2021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codifiée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à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101-2-1</a:t>
            </a:r>
            <a:r>
              <a:rPr dirty="0" sz="18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 l’urbanisme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>
              <a:latin typeface="Palatino Linotype"/>
              <a:cs typeface="Palatino Linotype"/>
            </a:endParaRPr>
          </a:p>
          <a:p>
            <a:pPr algn="just" marL="469900" marR="5080">
              <a:lnSpc>
                <a:spcPts val="1939"/>
              </a:lnSpc>
              <a:spcBef>
                <a:spcPts val="5"/>
              </a:spcBef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définie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comme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800" spc="4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solde</a:t>
            </a:r>
            <a:r>
              <a:rPr dirty="0" sz="1800" spc="4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renaturation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sols constatées sur un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périmètre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8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période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donnés.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857" y="389001"/>
            <a:ext cx="57619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définition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notion</a:t>
            </a:r>
            <a:r>
              <a:rPr dirty="0" spc="-30"/>
              <a:t> </a:t>
            </a:r>
            <a:r>
              <a:rPr dirty="0"/>
              <a:t>«</a:t>
            </a:r>
            <a:r>
              <a:rPr dirty="0" spc="5"/>
              <a:t> </a:t>
            </a:r>
            <a:r>
              <a:rPr dirty="0"/>
              <a:t>surface</a:t>
            </a:r>
            <a:r>
              <a:rPr dirty="0" spc="-15"/>
              <a:t> </a:t>
            </a:r>
            <a:r>
              <a:rPr dirty="0" spc="-5"/>
              <a:t>artificialisée</a:t>
            </a:r>
            <a:r>
              <a:rPr dirty="0" spc="-3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998601"/>
            <a:ext cx="7728584" cy="4550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retenir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lors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traduction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endParaRPr sz="2000">
              <a:latin typeface="Palatino Linotype"/>
              <a:cs typeface="Palatino Linotype"/>
            </a:endParaRPr>
          </a:p>
          <a:p>
            <a:pPr algn="r" marR="6350">
              <a:lnSpc>
                <a:spcPct val="10000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endParaRPr sz="2000">
              <a:latin typeface="Palatino Linotype"/>
              <a:cs typeface="Palatino Linotype"/>
            </a:endParaRPr>
          </a:p>
          <a:p>
            <a:pPr marL="12700" marR="1880870">
              <a:lnSpc>
                <a:spcPct val="231900"/>
              </a:lnSpc>
              <a:spcBef>
                <a:spcPts val="163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 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Définition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codifiée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600" spc="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101-2-1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l’urbanisme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010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planification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d’urbanisme,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lorsque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loi</a:t>
            </a:r>
            <a:r>
              <a:rPr dirty="0" sz="1600" spc="4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4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règlement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prévoit des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objectifs 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réduction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l’artificialisation des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sols ou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son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rythme, ces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objectifs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fixés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évalués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en considérant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comme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5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12700" marR="5080">
              <a:lnSpc>
                <a:spcPts val="1730"/>
              </a:lnSpc>
              <a:buAutoNum type="alphaLcParenR"/>
              <a:tabLst>
                <a:tab pos="233679" algn="l"/>
              </a:tabLst>
            </a:pP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Artificialisée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surface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dont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les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sols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sont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soit imperméabilisés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en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raison du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bâti ou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d’un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revêtement,</a:t>
            </a:r>
            <a:r>
              <a:rPr dirty="0" u="sng" sz="1600" spc="2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soit</a:t>
            </a:r>
            <a:r>
              <a:rPr dirty="0" u="sng" sz="1600" spc="2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stabilisés</a:t>
            </a:r>
            <a:r>
              <a:rPr dirty="0" u="sng" sz="1600" spc="4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compactés,</a:t>
            </a:r>
            <a:r>
              <a:rPr dirty="0" u="sng" sz="1600" spc="4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soit</a:t>
            </a:r>
            <a:r>
              <a:rPr dirty="0" u="sng" sz="1600" spc="2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constitués</a:t>
            </a:r>
            <a:r>
              <a:rPr dirty="0" u="sng" sz="1600" spc="4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matériaux</a:t>
            </a:r>
            <a:r>
              <a:rPr dirty="0" u="sng" sz="1600" spc="3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composites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Palatino Linotype"/>
              <a:buAutoNum type="alphaLcParenR"/>
            </a:pPr>
            <a:endParaRPr sz="2000">
              <a:latin typeface="Palatino Linotype"/>
              <a:cs typeface="Palatino Linotype"/>
            </a:endParaRPr>
          </a:p>
          <a:p>
            <a:pPr algn="just" marL="12700" marR="5080">
              <a:lnSpc>
                <a:spcPts val="1730"/>
              </a:lnSpc>
              <a:buAutoNum type="alphaLcParenR"/>
              <a:tabLst>
                <a:tab pos="284480" algn="l"/>
              </a:tabLst>
            </a:pP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Non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artificialisée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surface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soit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naturelle,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nue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ou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couverte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d’eau,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soit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végétalisée,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constituant</a:t>
            </a:r>
            <a:r>
              <a:rPr dirty="0" u="sng" sz="1600" spc="3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un habitat</a:t>
            </a:r>
            <a:r>
              <a:rPr dirty="0" u="sng" sz="1600" spc="3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naturel</a:t>
            </a:r>
            <a:r>
              <a:rPr dirty="0" u="sng" sz="1600" spc="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ou</a:t>
            </a:r>
            <a:r>
              <a:rPr dirty="0" u="sng" sz="1600" spc="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utilisé</a:t>
            </a:r>
            <a:r>
              <a:rPr dirty="0" u="sng" sz="1600" spc="3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à usage</a:t>
            </a:r>
            <a:r>
              <a:rPr dirty="0" u="sng" sz="1600" spc="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 spc="-5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 i="1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culture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3857" y="419481"/>
            <a:ext cx="57619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définition</a:t>
            </a:r>
            <a:r>
              <a:rPr dirty="0" spc="-5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notion</a:t>
            </a:r>
            <a:r>
              <a:rPr dirty="0" spc="-30"/>
              <a:t> </a:t>
            </a:r>
            <a:r>
              <a:rPr dirty="0"/>
              <a:t>«</a:t>
            </a:r>
            <a:r>
              <a:rPr dirty="0" spc="5"/>
              <a:t> </a:t>
            </a:r>
            <a:r>
              <a:rPr dirty="0"/>
              <a:t>surface</a:t>
            </a:r>
            <a:r>
              <a:rPr dirty="0" spc="-15"/>
              <a:t> </a:t>
            </a:r>
            <a:r>
              <a:rPr dirty="0" spc="-5"/>
              <a:t>artificialisée</a:t>
            </a:r>
            <a:r>
              <a:rPr dirty="0" spc="-3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5934" y="968120"/>
            <a:ext cx="7642859" cy="42348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8890">
              <a:lnSpc>
                <a:spcPts val="228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retenir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lors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traduction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endParaRPr sz="2000">
              <a:latin typeface="Palatino Linotype"/>
              <a:cs typeface="Palatino Linotype"/>
            </a:endParaRPr>
          </a:p>
          <a:p>
            <a:pPr algn="r" marR="8890">
              <a:lnSpc>
                <a:spcPts val="228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20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400">
              <a:latin typeface="Palatino Linotype"/>
              <a:cs typeface="Palatino Linotype"/>
            </a:endParaRPr>
          </a:p>
          <a:p>
            <a:pPr algn="just" marL="12700">
              <a:lnSpc>
                <a:spcPct val="100000"/>
              </a:lnSpc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12700" marR="5080">
              <a:lnSpc>
                <a:spcPts val="1730"/>
              </a:lnSpc>
              <a:spcBef>
                <a:spcPts val="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Exception : une installation de production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d’énergie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photovoltaïque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située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ne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sera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considérée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consommant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 naturels,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forestiers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si 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000">
              <a:latin typeface="Palatino Linotype"/>
              <a:cs typeface="Palatino Linotype"/>
            </a:endParaRPr>
          </a:p>
          <a:p>
            <a:pPr algn="just" marL="754380" marR="6350" indent="-285115">
              <a:lnSpc>
                <a:spcPts val="1730"/>
              </a:lnSpc>
              <a:buFont typeface="Wingdings"/>
              <a:buChar char=""/>
              <a:tabLst>
                <a:tab pos="7550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 installation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n’affecte</a:t>
            </a:r>
            <a:r>
              <a:rPr dirty="0" sz="1600" spc="3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 durablement les fonctions écologiques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(fonctions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biologiques,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hydriques,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climatiques,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potentiel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agronomique)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1850">
              <a:latin typeface="Palatino Linotype"/>
              <a:cs typeface="Palatino Linotype"/>
            </a:endParaRPr>
          </a:p>
          <a:p>
            <a:pPr marL="754380" indent="-285115">
              <a:lnSpc>
                <a:spcPts val="1825"/>
              </a:lnSpc>
              <a:buFont typeface="Wingdings"/>
              <a:buChar char=""/>
              <a:tabLst>
                <a:tab pos="754380" algn="l"/>
                <a:tab pos="755015" algn="l"/>
                <a:tab pos="1364615" algn="l"/>
                <a:tab pos="2510790" algn="l"/>
                <a:tab pos="3058160" algn="l"/>
                <a:tab pos="3505835" algn="l"/>
                <a:tab pos="4822825" algn="l"/>
                <a:tab pos="5360670" algn="l"/>
                <a:tab pos="6316345" algn="l"/>
                <a:tab pos="697357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	installation	</a:t>
            </a:r>
            <a:r>
              <a:rPr dirty="0" sz="1600" spc="-30">
                <a:solidFill>
                  <a:srgbClr val="001F5F"/>
                </a:solidFill>
                <a:latin typeface="Palatino Linotype"/>
                <a:cs typeface="Palatino Linotype"/>
              </a:rPr>
              <a:t>n’est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	incompatible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	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l’exercice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d’une	activité</a:t>
            </a:r>
            <a:endParaRPr sz="1600">
              <a:latin typeface="Palatino Linotype"/>
              <a:cs typeface="Palatino Linotype"/>
            </a:endParaRPr>
          </a:p>
          <a:p>
            <a:pPr marL="754380">
              <a:lnSpc>
                <a:spcPts val="1825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agricole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pastorale.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78304" y="282320"/>
            <a:ext cx="6757670" cy="6051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2280"/>
              </a:lnSpc>
              <a:spcBef>
                <a:spcPts val="100"/>
              </a:spcBef>
            </a:pPr>
            <a:r>
              <a:rPr dirty="0"/>
              <a:t>La</a:t>
            </a:r>
            <a:r>
              <a:rPr dirty="0" spc="-10"/>
              <a:t> </a:t>
            </a:r>
            <a:r>
              <a:rPr dirty="0"/>
              <a:t>définition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20"/>
              <a:t> </a:t>
            </a:r>
            <a:r>
              <a:rPr dirty="0"/>
              <a:t>notion</a:t>
            </a:r>
            <a:r>
              <a:rPr dirty="0" spc="-30"/>
              <a:t> </a:t>
            </a:r>
            <a:r>
              <a:rPr dirty="0"/>
              <a:t>de «</a:t>
            </a:r>
            <a:r>
              <a:rPr dirty="0" spc="480"/>
              <a:t> </a:t>
            </a:r>
            <a:r>
              <a:rPr dirty="0"/>
              <a:t>consommation</a:t>
            </a:r>
            <a:r>
              <a:rPr dirty="0" spc="-35"/>
              <a:t> </a:t>
            </a:r>
            <a:r>
              <a:rPr dirty="0"/>
              <a:t>des espaces</a:t>
            </a:r>
          </a:p>
          <a:p>
            <a:pPr algn="r" marR="5080">
              <a:lnSpc>
                <a:spcPts val="2280"/>
              </a:lnSpc>
            </a:pPr>
            <a:r>
              <a:rPr dirty="0"/>
              <a:t>naturels,</a:t>
            </a:r>
            <a:r>
              <a:rPr dirty="0" spc="-60"/>
              <a:t> </a:t>
            </a:r>
            <a:r>
              <a:rPr dirty="0"/>
              <a:t>agricoles</a:t>
            </a:r>
            <a:r>
              <a:rPr dirty="0" spc="-50"/>
              <a:t> </a:t>
            </a:r>
            <a:r>
              <a:rPr dirty="0"/>
              <a:t>et</a:t>
            </a:r>
            <a:r>
              <a:rPr dirty="0" spc="-30"/>
              <a:t> </a:t>
            </a:r>
            <a:r>
              <a:rPr dirty="0"/>
              <a:t>forestiers</a:t>
            </a:r>
            <a:r>
              <a:rPr dirty="0" spc="-5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426970" y="1105281"/>
            <a:ext cx="6008370" cy="605790"/>
          </a:xfrm>
          <a:prstGeom prst="rect">
            <a:avLst/>
          </a:prstGeom>
        </p:spPr>
        <p:txBody>
          <a:bodyPr wrap="square" lIns="0" tIns="47625" rIns="0" bIns="0" rtlCol="0" vert="horz">
            <a:spAutoFit/>
          </a:bodyPr>
          <a:lstStyle/>
          <a:p>
            <a:pPr marL="12700" marR="5080" indent="541020">
              <a:lnSpc>
                <a:spcPts val="2160"/>
              </a:lnSpc>
              <a:spcBef>
                <a:spcPts val="37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retenir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lors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traduction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ZAN </a:t>
            </a:r>
            <a:r>
              <a:rPr dirty="0" sz="2000" spc="-48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 planification</a:t>
            </a:r>
            <a:r>
              <a:rPr dirty="0" sz="2000" spc="-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7542" y="2505836"/>
            <a:ext cx="7730490" cy="15424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194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III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la loi «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8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» du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22 août</a:t>
            </a:r>
            <a:r>
              <a:rPr dirty="0" sz="18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endParaRPr sz="18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800">
              <a:latin typeface="Palatino Linotype"/>
              <a:cs typeface="Palatino Linotype"/>
            </a:endParaRPr>
          </a:p>
          <a:p>
            <a:pPr algn="just" marL="12700" marR="5080">
              <a:lnSpc>
                <a:spcPct val="90100"/>
              </a:lnSpc>
              <a:spcBef>
                <a:spcPts val="1515"/>
              </a:spcBef>
            </a:pP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«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5° Au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sens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présent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article, la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consommation des espaces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naturels,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agricoles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 forestiers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entendue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comme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création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l’extension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effective</a:t>
            </a:r>
            <a:r>
              <a:rPr dirty="0" sz="1800" spc="4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d’espaces </a:t>
            </a:r>
            <a:r>
              <a:rPr dirty="0" sz="18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urbanisés</a:t>
            </a:r>
            <a:r>
              <a:rPr dirty="0" sz="18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le </a:t>
            </a:r>
            <a:r>
              <a:rPr dirty="0" sz="18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 i="1">
                <a:solidFill>
                  <a:srgbClr val="001F5F"/>
                </a:solidFill>
                <a:latin typeface="Palatino Linotype"/>
                <a:cs typeface="Palatino Linotype"/>
              </a:rPr>
              <a:t>concerné</a:t>
            </a:r>
            <a:r>
              <a:rPr dirty="0" sz="18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800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8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083" y="3723132"/>
            <a:ext cx="5958840" cy="17983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77209" y="5772708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53910" y="1744218"/>
            <a:ext cx="146431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Chapitre</a:t>
            </a:r>
            <a:r>
              <a:rPr dirty="0" spc="-105"/>
              <a:t> </a:t>
            </a:r>
            <a:r>
              <a:rPr dirty="0" spc="-5"/>
              <a:t>III.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33171" y="2353818"/>
            <a:ext cx="748538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L="12700" marR="5080" indent="24384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Décret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n°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2022-763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du 29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avril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2022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relatif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 la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2000" spc="-48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fixation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 suivi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objectifs </a:t>
            </a:r>
            <a:r>
              <a:rPr dirty="0" sz="2000" spc="-48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 planification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0659" y="556640"/>
            <a:ext cx="442531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nomenclature</a:t>
            </a:r>
            <a:r>
              <a:rPr dirty="0" spc="-40"/>
              <a:t> </a:t>
            </a:r>
            <a:r>
              <a:rPr dirty="0"/>
              <a:t>des </a:t>
            </a:r>
            <a:r>
              <a:rPr dirty="0" spc="-5"/>
              <a:t>sols</a:t>
            </a:r>
            <a:r>
              <a:rPr dirty="0" spc="-25"/>
              <a:t> </a:t>
            </a:r>
            <a:r>
              <a:rPr dirty="0" spc="-5"/>
              <a:t>artificialisés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487169"/>
            <a:ext cx="7730490" cy="447865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12700" marR="6350">
              <a:lnSpc>
                <a:spcPts val="1730"/>
              </a:lnSpc>
              <a:spcBef>
                <a:spcPts val="310"/>
              </a:spcBef>
            </a:pP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192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»,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relatif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zéro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 nette « renvoie à un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décret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l’établissement d’une nomenclature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Palatino Linotype"/>
              <a:cs typeface="Palatino Linotype"/>
            </a:endParaRPr>
          </a:p>
          <a:p>
            <a:pPr algn="just" marL="469900" marR="5080">
              <a:lnSpc>
                <a:spcPct val="9010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 décret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en Conseil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d'Etat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fixe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conditions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d'application du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présent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article.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Il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établit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notamment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une nomenclature des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sols artificialisés ainsi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que l'échelle à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laquelle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 doit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 i="1">
                <a:solidFill>
                  <a:srgbClr val="001F5F"/>
                </a:solidFill>
                <a:latin typeface="Palatino Linotype"/>
                <a:cs typeface="Palatino Linotype"/>
              </a:rPr>
              <a:t>être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appréciée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d'urbanisme.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150">
              <a:latin typeface="Palatino Linotype"/>
              <a:cs typeface="Palatino Linotype"/>
            </a:endParaRPr>
          </a:p>
          <a:p>
            <a:pPr algn="just" marL="12700" marR="7620">
              <a:lnSpc>
                <a:spcPts val="1730"/>
              </a:lnSpc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Décret n°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2022-763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29 avril 2022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relatif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 la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l'artificialisation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sols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fixation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suivi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150">
              <a:latin typeface="Palatino Linotype"/>
              <a:cs typeface="Palatino Linotype"/>
            </a:endParaRPr>
          </a:p>
          <a:p>
            <a:pPr algn="just" marL="376555" marR="5080">
              <a:lnSpc>
                <a:spcPct val="89800"/>
              </a:lnSpc>
            </a:pPr>
            <a:r>
              <a:rPr dirty="0" sz="1600" spc="-5">
                <a:solidFill>
                  <a:srgbClr val="001F5F"/>
                </a:solidFill>
                <a:latin typeface="Wingdings"/>
                <a:cs typeface="Wingdings"/>
              </a:rPr>
              <a:t>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 nomenclature permet 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calculer la réduction de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600" spc="3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nette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regard du solde entre les surfaces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nouvellement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artificialisées et les surfaces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désartificialisées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périmètre du document de planification, sur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période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donnée.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9685" y="693801"/>
            <a:ext cx="714502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Décret</a:t>
            </a:r>
            <a:r>
              <a:rPr dirty="0" spc="-25"/>
              <a:t> </a:t>
            </a:r>
            <a:r>
              <a:rPr dirty="0"/>
              <a:t>d’application</a:t>
            </a:r>
            <a:r>
              <a:rPr dirty="0" spc="-30"/>
              <a:t> </a:t>
            </a:r>
            <a:r>
              <a:rPr dirty="0"/>
              <a:t>de </a:t>
            </a:r>
            <a:r>
              <a:rPr dirty="0" spc="-5"/>
              <a:t>l’article</a:t>
            </a:r>
            <a:r>
              <a:rPr dirty="0" spc="-35"/>
              <a:t> </a:t>
            </a:r>
            <a:r>
              <a:rPr dirty="0" spc="5"/>
              <a:t>192</a:t>
            </a:r>
            <a:r>
              <a:rPr dirty="0" spc="-10"/>
              <a:t> </a:t>
            </a:r>
            <a:r>
              <a:rPr dirty="0"/>
              <a:t>: la</a:t>
            </a:r>
            <a:r>
              <a:rPr dirty="0" spc="-15"/>
              <a:t> </a:t>
            </a:r>
            <a:r>
              <a:rPr dirty="0"/>
              <a:t>nomenclature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584452"/>
            <a:ext cx="7730490" cy="457644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241300" marR="5080" indent="-228600">
              <a:lnSpc>
                <a:spcPts val="1730"/>
              </a:lnSpc>
              <a:spcBef>
                <a:spcPts val="31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surfaces artificialisées ne sont pas appréciées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regard des zones délimitées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documents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d’urbanisme mais «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compte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tenu de l’occupation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observée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qui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résulte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fois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couverture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mais</a:t>
            </a:r>
            <a:r>
              <a:rPr dirty="0" sz="16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également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usage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».</a:t>
            </a:r>
            <a:endParaRPr sz="1600">
              <a:latin typeface="Palatino Linotype"/>
              <a:cs typeface="Palatino Linotype"/>
            </a:endParaRPr>
          </a:p>
          <a:p>
            <a:pPr marL="659765" marR="8255" indent="-285115">
              <a:lnSpc>
                <a:spcPts val="1730"/>
              </a:lnSpc>
              <a:spcBef>
                <a:spcPts val="995"/>
              </a:spcBef>
            </a:pPr>
            <a:r>
              <a:rPr dirty="0" sz="1600" spc="-5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dirty="0" sz="1600" spc="28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</a:t>
            </a:r>
            <a:r>
              <a:rPr dirty="0" sz="1600" spc="2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appréciation</a:t>
            </a:r>
            <a:r>
              <a:rPr dirty="0" sz="1600" spc="229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 spc="229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réalisée</a:t>
            </a:r>
            <a:r>
              <a:rPr dirty="0" sz="16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2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fonction</a:t>
            </a:r>
            <a:r>
              <a:rPr dirty="0" sz="1600" spc="229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seuils</a:t>
            </a:r>
            <a:r>
              <a:rPr dirty="0" sz="1600" spc="229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référence</a:t>
            </a:r>
            <a:r>
              <a:rPr dirty="0" sz="1600" spc="2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définis</a:t>
            </a:r>
            <a:r>
              <a:rPr dirty="0" sz="1600" spc="2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arrêté.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 marL="241300" indent="-228600">
              <a:lnSpc>
                <a:spcPct val="100000"/>
              </a:lnSpc>
              <a:spcBef>
                <a:spcPts val="1350"/>
              </a:spcBef>
              <a:buFont typeface="Wingdings"/>
              <a:buChar char=""/>
              <a:tabLst>
                <a:tab pos="240665" algn="l"/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Application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2600">
              <a:latin typeface="Palatino Linotype"/>
              <a:cs typeface="Palatino Linotype"/>
            </a:endParaRPr>
          </a:p>
          <a:p>
            <a:pPr lvl="1" marL="728345" indent="-229235">
              <a:lnSpc>
                <a:spcPct val="100000"/>
              </a:lnSpc>
              <a:buFont typeface="Wingdings"/>
              <a:buChar char=""/>
              <a:tabLst>
                <a:tab pos="728345" algn="l"/>
                <a:tab pos="72898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s’applique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première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tranche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ans.</a:t>
            </a:r>
            <a:endParaRPr sz="1600">
              <a:latin typeface="Palatino Linotype"/>
              <a:cs typeface="Palatino Linotype"/>
            </a:endParaRPr>
          </a:p>
          <a:p>
            <a:pPr algn="just" marL="1195070" marR="5080" indent="-285750">
              <a:lnSpc>
                <a:spcPts val="1730"/>
              </a:lnSpc>
              <a:spcBef>
                <a:spcPts val="1030"/>
              </a:spcBef>
            </a:pPr>
            <a:r>
              <a:rPr dirty="0" sz="1600" spc="-5">
                <a:solidFill>
                  <a:srgbClr val="001F5F"/>
                </a:solidFill>
                <a:latin typeface="Wingdings"/>
                <a:cs typeface="Wingdings"/>
              </a:rPr>
              <a:t></a:t>
            </a:r>
            <a:r>
              <a:rPr dirty="0" sz="1600" spc="-5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Pendant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cette période transitoire, 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objectifs porteront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uniquement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réduction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consommation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naturels,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agricoles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forestiers.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Palatino Linotype"/>
              <a:cs typeface="Palatino Linotype"/>
            </a:endParaRPr>
          </a:p>
          <a:p>
            <a:pPr algn="just" marL="728345" marR="5715" indent="-285115">
              <a:lnSpc>
                <a:spcPts val="1730"/>
              </a:lnSpc>
              <a:buFont typeface="Wingdings"/>
              <a:buChar char=""/>
              <a:tabLst>
                <a:tab pos="72898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 </a:t>
            </a:r>
            <a:r>
              <a:rPr dirty="0" sz="1600" spc="-55">
                <a:solidFill>
                  <a:srgbClr val="001F5F"/>
                </a:solidFill>
                <a:latin typeface="Palatino Linotype"/>
                <a:cs typeface="Palatino Linotype"/>
              </a:rPr>
              <a:t>n’a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vocation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s’appliquer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niveau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projet :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appréciée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regard 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l’altération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durable des fonctions écologiques 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potentiel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agronomique.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89685" y="693801"/>
            <a:ext cx="714502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Décret</a:t>
            </a:r>
            <a:r>
              <a:rPr dirty="0" spc="-25"/>
              <a:t> </a:t>
            </a:r>
            <a:r>
              <a:rPr dirty="0"/>
              <a:t>d’application</a:t>
            </a:r>
            <a:r>
              <a:rPr dirty="0" spc="-30"/>
              <a:t> </a:t>
            </a:r>
            <a:r>
              <a:rPr dirty="0"/>
              <a:t>de </a:t>
            </a:r>
            <a:r>
              <a:rPr dirty="0" spc="-5"/>
              <a:t>l’article</a:t>
            </a:r>
            <a:r>
              <a:rPr dirty="0" spc="-35"/>
              <a:t> </a:t>
            </a:r>
            <a:r>
              <a:rPr dirty="0" spc="5"/>
              <a:t>192</a:t>
            </a:r>
            <a:r>
              <a:rPr dirty="0" spc="-10"/>
              <a:t> </a:t>
            </a:r>
            <a:r>
              <a:rPr dirty="0"/>
              <a:t>: la</a:t>
            </a:r>
            <a:r>
              <a:rPr dirty="0" spc="-15"/>
              <a:t> </a:t>
            </a:r>
            <a:r>
              <a:rPr dirty="0"/>
              <a:t>nomenclature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1342" y="1534413"/>
            <a:ext cx="7855584" cy="34397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889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1</a:t>
            </a:r>
            <a:r>
              <a:rPr dirty="0" baseline="26455" sz="1575" spc="7" b="1">
                <a:solidFill>
                  <a:srgbClr val="001F5F"/>
                </a:solidFill>
                <a:latin typeface="Palatino Linotype"/>
                <a:cs typeface="Palatino Linotype"/>
              </a:rPr>
              <a:t>er</a:t>
            </a:r>
            <a:r>
              <a:rPr dirty="0" baseline="26455" sz="1575" spc="187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décret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créant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101-1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l’urbanisme: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400">
              <a:latin typeface="Palatino Linotype"/>
              <a:cs typeface="Palatino Linotype"/>
            </a:endParaRPr>
          </a:p>
          <a:p>
            <a:pPr algn="just" marL="546100" marR="55880">
              <a:lnSpc>
                <a:spcPts val="173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 -I.-Les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objectifs 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lutte contre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l'artificialisation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fixés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 les documents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planification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 d'urbanisme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portent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surfaces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terrestres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jusqu'à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limite haute du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rivage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35" i="1">
                <a:solidFill>
                  <a:srgbClr val="001F5F"/>
                </a:solidFill>
                <a:latin typeface="Palatino Linotype"/>
                <a:cs typeface="Palatino Linotype"/>
              </a:rPr>
              <a:t>mer.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>
              <a:latin typeface="Palatino Linotype"/>
              <a:cs typeface="Palatino Linotype"/>
            </a:endParaRPr>
          </a:p>
          <a:p>
            <a:pPr algn="just" marL="546100" marR="54610">
              <a:lnSpc>
                <a:spcPts val="1730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« II.-Les surfaces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sont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classées dans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catégories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nomenclature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annexée au présent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article.</a:t>
            </a:r>
            <a:r>
              <a:rPr dirty="0" sz="1600" spc="2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2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classement</a:t>
            </a:r>
            <a:r>
              <a:rPr dirty="0" sz="1600" spc="2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 spc="2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effectué</a:t>
            </a:r>
            <a:r>
              <a:rPr dirty="0" sz="1600" spc="2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600" spc="27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l'occupation</a:t>
            </a:r>
            <a:r>
              <a:rPr dirty="0" sz="1600" spc="2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effective</a:t>
            </a:r>
            <a:r>
              <a:rPr dirty="0" sz="1600" spc="2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2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sol</a:t>
            </a:r>
            <a:r>
              <a:rPr dirty="0" sz="1600" spc="2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observée,</a:t>
            </a:r>
            <a:r>
              <a:rPr dirty="0" sz="1600" spc="27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2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non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2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600" spc="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secteurs</a:t>
            </a:r>
            <a:r>
              <a:rPr dirty="0" sz="16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délimités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 spc="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d'urbanisme.</a:t>
            </a:r>
            <a:endParaRPr sz="1600">
              <a:latin typeface="Palatino Linotype"/>
              <a:cs typeface="Palatino Linotype"/>
            </a:endParaRPr>
          </a:p>
          <a:p>
            <a:pPr algn="just" marL="546100" marR="54610">
              <a:lnSpc>
                <a:spcPct val="90000"/>
              </a:lnSpc>
              <a:spcBef>
                <a:spcPts val="475"/>
              </a:spcBef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L'occupation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effective est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mesurée à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l'échelle 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polygones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dont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 surface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est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définie en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fonction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seuils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de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référence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 précisés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 arrêté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ministre</a:t>
            </a:r>
            <a:r>
              <a:rPr dirty="0" sz="1600" spc="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chargé</a:t>
            </a:r>
            <a:r>
              <a:rPr dirty="0" sz="1600" spc="3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l'urbanisme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selon</a:t>
            </a:r>
            <a:r>
              <a:rPr dirty="0" sz="1600" spc="108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0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standards  </a:t>
            </a:r>
            <a:r>
              <a:rPr dirty="0" sz="1600" spc="2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Conseil</a:t>
            </a:r>
            <a:r>
              <a:rPr dirty="0" sz="1600" spc="5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national   </a:t>
            </a:r>
            <a:r>
              <a:rPr dirty="0" sz="1600" spc="254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3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l'information   </a:t>
            </a:r>
            <a:r>
              <a:rPr dirty="0" sz="1600" spc="26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géographique. </a:t>
            </a:r>
            <a:r>
              <a:rPr dirty="0" sz="1600" spc="-39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 solde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entre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les surfaces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artificialisées et les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surfaces désartificialisées est évalué 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regard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catégories</a:t>
            </a:r>
            <a:r>
              <a:rPr dirty="0" sz="1600" spc="3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indiquées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1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nomenclature.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9280" y="854710"/>
            <a:ext cx="566610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indent="-28575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97815" algn="l"/>
                <a:tab pos="29845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détaille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notion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surfaces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artificialisées</a:t>
            </a:r>
            <a:endParaRPr sz="1600">
              <a:latin typeface="Palatino Linotype"/>
              <a:cs typeface="Palatino Linotype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96799" y="1275207"/>
            <a:ext cx="8550910" cy="5260340"/>
            <a:chOff x="296799" y="1275207"/>
            <a:chExt cx="8550910" cy="52603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6324" y="1284732"/>
              <a:ext cx="8531352" cy="52410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01561" y="1279969"/>
              <a:ext cx="8541385" cy="5250815"/>
            </a:xfrm>
            <a:custGeom>
              <a:avLst/>
              <a:gdLst/>
              <a:ahLst/>
              <a:cxnLst/>
              <a:rect l="l" t="t" r="r" b="b"/>
              <a:pathLst>
                <a:path w="8541385" h="5250815">
                  <a:moveTo>
                    <a:pt x="0" y="5250561"/>
                  </a:moveTo>
                  <a:lnTo>
                    <a:pt x="8540877" y="5250561"/>
                  </a:lnTo>
                  <a:lnTo>
                    <a:pt x="8540877" y="0"/>
                  </a:lnTo>
                  <a:lnTo>
                    <a:pt x="0" y="0"/>
                  </a:lnTo>
                  <a:lnTo>
                    <a:pt x="0" y="525056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73530" y="307086"/>
            <a:ext cx="7214870" cy="33083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Décret</a:t>
            </a:r>
            <a:r>
              <a:rPr dirty="0" spc="-25"/>
              <a:t> </a:t>
            </a:r>
            <a:r>
              <a:rPr dirty="0"/>
              <a:t>d’application</a:t>
            </a:r>
            <a:r>
              <a:rPr dirty="0" spc="-30"/>
              <a:t> </a:t>
            </a:r>
            <a:r>
              <a:rPr dirty="0"/>
              <a:t>de </a:t>
            </a:r>
            <a:r>
              <a:rPr dirty="0" spc="-5"/>
              <a:t>l’article</a:t>
            </a:r>
            <a:r>
              <a:rPr dirty="0" spc="-35"/>
              <a:t> </a:t>
            </a:r>
            <a:r>
              <a:rPr dirty="0" spc="5"/>
              <a:t>192</a:t>
            </a:r>
            <a:r>
              <a:rPr dirty="0" spc="-15"/>
              <a:t> </a:t>
            </a:r>
            <a:r>
              <a:rPr dirty="0"/>
              <a:t>:</a:t>
            </a:r>
            <a:r>
              <a:rPr dirty="0" spc="5"/>
              <a:t> </a:t>
            </a:r>
            <a:r>
              <a:rPr dirty="0" spc="-5"/>
              <a:t>La</a:t>
            </a:r>
            <a:r>
              <a:rPr dirty="0"/>
              <a:t> nomenclature</a:t>
            </a:r>
            <a:r>
              <a:rPr dirty="0" spc="-35"/>
              <a:t> </a:t>
            </a:r>
            <a:r>
              <a:rPr dirty="0"/>
              <a:t>des </a:t>
            </a:r>
            <a:r>
              <a:rPr dirty="0" spc="-5"/>
              <a:t>sols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083" y="3723132"/>
            <a:ext cx="5958840" cy="17983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77209" y="5772708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10068" y="1949957"/>
            <a:ext cx="102616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Partie</a:t>
            </a:r>
            <a:r>
              <a:rPr dirty="0" spc="-110"/>
              <a:t> </a:t>
            </a:r>
            <a:r>
              <a:rPr dirty="0" spc="-5"/>
              <a:t>II.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26667" y="2559557"/>
            <a:ext cx="7409815" cy="6362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traduction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zéro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  <a:p>
            <a:pPr algn="r" marR="5715">
              <a:lnSpc>
                <a:spcPct val="10000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5173" y="465836"/>
            <a:ext cx="667639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0"/>
              <a:t> </a:t>
            </a:r>
            <a:r>
              <a:rPr dirty="0"/>
              <a:t>de</a:t>
            </a:r>
            <a:r>
              <a:rPr dirty="0" spc="10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0"/>
              <a:t> </a:t>
            </a:r>
            <a:r>
              <a:rPr dirty="0"/>
              <a:t>d’urbanisme</a:t>
            </a:r>
            <a:r>
              <a:rPr dirty="0" spc="-20"/>
              <a:t> </a:t>
            </a:r>
            <a:r>
              <a:rPr dirty="0"/>
              <a:t>concernés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204341"/>
            <a:ext cx="7731125" cy="4888865"/>
          </a:xfrm>
          <a:prstGeom prst="rect">
            <a:avLst/>
          </a:prstGeom>
        </p:spPr>
        <p:txBody>
          <a:bodyPr wrap="square" lIns="0" tIns="36195" rIns="0" bIns="0" rtlCol="0" vert="horz">
            <a:spAutoFit/>
          </a:bodyPr>
          <a:lstStyle/>
          <a:p>
            <a:pPr algn="just" marL="12700" marR="6985">
              <a:lnSpc>
                <a:spcPct val="90100"/>
              </a:lnSpc>
              <a:spcBef>
                <a:spcPts val="28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traduction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l’objectif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zéro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sols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(article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194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la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climat</a:t>
            </a:r>
            <a:r>
              <a:rPr dirty="0" sz="1600" spc="4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2021)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5080" indent="-228600">
              <a:lnSpc>
                <a:spcPts val="1730"/>
              </a:lnSpc>
              <a:spcBef>
                <a:spcPts val="1019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 schéma régional d'aménagement, de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développement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durable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d'égalité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territoires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(SRADDET) : il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fixe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trajectoire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permettant d'aboutir à l'absence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toute artificialisation nette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 ainsi que, par tranches de dix années,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un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réduction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rythme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l'artificialisation</a:t>
            </a:r>
            <a:endParaRPr sz="1600">
              <a:latin typeface="Palatino Linotype"/>
              <a:cs typeface="Palatino Linotype"/>
            </a:endParaRPr>
          </a:p>
          <a:p>
            <a:pPr algn="just" marL="241300" indent="-228600">
              <a:lnSpc>
                <a:spcPct val="100000"/>
              </a:lnSpc>
              <a:spcBef>
                <a:spcPts val="77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 plan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d'aménagement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de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développement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durable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Corse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(PADDUC)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7620" indent="-228600">
              <a:lnSpc>
                <a:spcPts val="1730"/>
              </a:lnSpc>
              <a:spcBef>
                <a:spcPts val="103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schéma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d'aménagement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(SAR)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élaboré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Guadeloupe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Réunion,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collectivités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Guyane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Martinique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Département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Mayotte</a:t>
            </a:r>
            <a:endParaRPr sz="1600">
              <a:latin typeface="Palatino Linotype"/>
              <a:cs typeface="Palatino Linotype"/>
            </a:endParaRPr>
          </a:p>
          <a:p>
            <a:pPr algn="just" marL="241300" indent="-228600">
              <a:lnSpc>
                <a:spcPct val="100000"/>
              </a:lnSpc>
              <a:spcBef>
                <a:spcPts val="77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Schéma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directeur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d'Ile-de-France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(SDRIF)</a:t>
            </a:r>
            <a:endParaRPr sz="1600">
              <a:latin typeface="Palatino Linotype"/>
              <a:cs typeface="Palatino Linotype"/>
            </a:endParaRPr>
          </a:p>
          <a:p>
            <a:pPr algn="just" marL="241300" indent="-228600">
              <a:lnSpc>
                <a:spcPts val="1825"/>
              </a:lnSpc>
              <a:spcBef>
                <a:spcPts val="80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3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Schéma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cohérence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territoriale</a:t>
            </a:r>
            <a:r>
              <a:rPr dirty="0" sz="1600" spc="4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(SCOT)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fixe,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tranches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dix</a:t>
            </a:r>
            <a:endParaRPr sz="1600">
              <a:latin typeface="Palatino Linotype"/>
              <a:cs typeface="Palatino Linotype"/>
            </a:endParaRPr>
          </a:p>
          <a:p>
            <a:pPr algn="just" marL="241300">
              <a:lnSpc>
                <a:spcPts val="1825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années,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réduction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rythme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8890" indent="-228600">
              <a:lnSpc>
                <a:spcPts val="1730"/>
              </a:lnSpc>
              <a:spcBef>
                <a:spcPts val="1030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 Plan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local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d’urbanisme (PLU)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 il fixe des objectifs chiffrés de modération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consommation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l'espace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l'étalement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urbain</a:t>
            </a:r>
            <a:endParaRPr sz="1600">
              <a:latin typeface="Palatino Linotype"/>
              <a:cs typeface="Palatino Linotype"/>
            </a:endParaRPr>
          </a:p>
          <a:p>
            <a:pPr algn="just" marL="241300" marR="8890" indent="-228600">
              <a:lnSpc>
                <a:spcPts val="1730"/>
              </a:lnSpc>
              <a:spcBef>
                <a:spcPts val="995"/>
              </a:spcBef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carte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communale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permet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d'atteindre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objectifs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réduction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d'artificialisation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16400" y="830961"/>
            <a:ext cx="421894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Délai</a:t>
            </a:r>
            <a:r>
              <a:rPr dirty="0" spc="-50"/>
              <a:t> </a:t>
            </a:r>
            <a:r>
              <a:rPr dirty="0"/>
              <a:t>pour</a:t>
            </a:r>
            <a:r>
              <a:rPr dirty="0" spc="-20"/>
              <a:t> </a:t>
            </a:r>
            <a:r>
              <a:rPr dirty="0"/>
              <a:t>les</a:t>
            </a:r>
            <a:r>
              <a:rPr dirty="0" spc="-20"/>
              <a:t> </a:t>
            </a:r>
            <a:r>
              <a:rPr dirty="0"/>
              <a:t>documents</a:t>
            </a:r>
            <a:r>
              <a:rPr dirty="0" spc="-35"/>
              <a:t> </a:t>
            </a:r>
            <a:r>
              <a:rPr dirty="0"/>
              <a:t>régionaux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41654" y="1596339"/>
            <a:ext cx="7597140" cy="26396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97180" indent="-285115">
              <a:lnSpc>
                <a:spcPts val="1939"/>
              </a:lnSpc>
              <a:spcBef>
                <a:spcPts val="105"/>
              </a:spcBef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700" spc="-35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194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7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(partie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7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20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700" spc="3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7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codifiée)</a:t>
            </a:r>
            <a:endParaRPr sz="1700">
              <a:latin typeface="Palatino Linotype"/>
              <a:cs typeface="Palatino Linotype"/>
            </a:endParaRPr>
          </a:p>
          <a:p>
            <a:pPr marL="297180">
              <a:lnSpc>
                <a:spcPts val="1939"/>
              </a:lnSpc>
            </a:pP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précise</a:t>
            </a:r>
            <a:r>
              <a:rPr dirty="0" sz="17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700" spc="-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7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00">
              <a:latin typeface="Palatino Linotype"/>
              <a:cs typeface="Palatino Linotype"/>
            </a:endParaRPr>
          </a:p>
          <a:p>
            <a:pPr algn="just" lvl="1" marL="754380" marR="5080" indent="-285115">
              <a:lnSpc>
                <a:spcPts val="1839"/>
              </a:lnSpc>
              <a:buFont typeface="Wingdings"/>
              <a:buChar char=""/>
              <a:tabLst>
                <a:tab pos="755015" algn="l"/>
              </a:tabLst>
            </a:pP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modifications du </a:t>
            </a:r>
            <a:r>
              <a:rPr dirty="0" sz="1700" spc="-20">
                <a:solidFill>
                  <a:srgbClr val="001F5F"/>
                </a:solidFill>
                <a:latin typeface="Palatino Linotype"/>
                <a:cs typeface="Palatino Linotype"/>
              </a:rPr>
              <a:t>SRADDET, PADDUC,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SDRIF </a:t>
            </a:r>
            <a:r>
              <a:rPr dirty="0" sz="1700" spc="-10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SAR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doivent être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 engagées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un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délai d’un 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an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compter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la promulgation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loi, </a:t>
            </a:r>
            <a:r>
              <a:rPr dirty="0" sz="1700" spc="-409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7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avant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7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2022</a:t>
            </a:r>
            <a:endParaRPr sz="1700">
              <a:latin typeface="Palatino Linotype"/>
              <a:cs typeface="Palatino Linotype"/>
            </a:endParaRPr>
          </a:p>
          <a:p>
            <a:pPr lvl="1">
              <a:lnSpc>
                <a:spcPct val="100000"/>
              </a:lnSpc>
              <a:spcBef>
                <a:spcPts val="55"/>
              </a:spcBef>
              <a:buClr>
                <a:srgbClr val="001F5F"/>
              </a:buClr>
              <a:buFont typeface="Wingdings"/>
              <a:buChar char=""/>
            </a:pPr>
            <a:endParaRPr sz="2050">
              <a:latin typeface="Palatino Linotype"/>
              <a:cs typeface="Palatino Linotype"/>
            </a:endParaRPr>
          </a:p>
          <a:p>
            <a:pPr algn="just" lvl="1" marL="754380" marR="5080" indent="-285115">
              <a:lnSpc>
                <a:spcPts val="1839"/>
              </a:lnSpc>
              <a:buFont typeface="Wingdings"/>
              <a:buChar char=""/>
              <a:tabLst>
                <a:tab pos="755015" algn="l"/>
              </a:tabLst>
            </a:pP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Les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documents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modifiés </a:t>
            </a:r>
            <a:r>
              <a:rPr dirty="0" sz="1700" spc="-10">
                <a:solidFill>
                  <a:srgbClr val="001F5F"/>
                </a:solidFill>
                <a:latin typeface="Palatino Linotype"/>
                <a:cs typeface="Palatino Linotype"/>
              </a:rPr>
              <a:t>doivent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entrer en vigueur dans un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délai de </a:t>
            </a:r>
            <a:r>
              <a:rPr dirty="0" sz="17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deux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ans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demi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compter de la promulgation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7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700">
                <a:solidFill>
                  <a:srgbClr val="001F5F"/>
                </a:solidFill>
                <a:latin typeface="Palatino Linotype"/>
                <a:cs typeface="Palatino Linotype"/>
              </a:rPr>
              <a:t>loi ,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soit 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plus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tard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avant</a:t>
            </a:r>
            <a:r>
              <a:rPr dirty="0" sz="17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7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spc="-5" b="1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17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700" b="1">
                <a:solidFill>
                  <a:srgbClr val="001F5F"/>
                </a:solidFill>
                <a:latin typeface="Palatino Linotype"/>
                <a:cs typeface="Palatino Linotype"/>
              </a:rPr>
              <a:t>2024</a:t>
            </a:r>
            <a:endParaRPr sz="17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8902" y="681355"/>
            <a:ext cx="603758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4E79"/>
                </a:solidFill>
              </a:rPr>
              <a:t>Délai</a:t>
            </a:r>
            <a:r>
              <a:rPr dirty="0" spc="-45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et</a:t>
            </a:r>
            <a:r>
              <a:rPr dirty="0" spc="-15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procédure</a:t>
            </a:r>
            <a:r>
              <a:rPr dirty="0" spc="-10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pour</a:t>
            </a:r>
            <a:r>
              <a:rPr dirty="0" spc="-10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les</a:t>
            </a:r>
            <a:r>
              <a:rPr dirty="0" spc="-25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documents</a:t>
            </a:r>
            <a:r>
              <a:rPr dirty="0" spc="-30">
                <a:solidFill>
                  <a:srgbClr val="1F4E79"/>
                </a:solidFill>
              </a:rPr>
              <a:t> </a:t>
            </a:r>
            <a:r>
              <a:rPr dirty="0">
                <a:solidFill>
                  <a:srgbClr val="1F4E79"/>
                </a:solidFill>
              </a:rPr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94105" y="1599056"/>
            <a:ext cx="7644765" cy="42430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Si le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SRADDET,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PADDUC,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SDRIF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SAR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ont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évolué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(article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194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loi)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00">
              <a:latin typeface="Palatino Linotype"/>
              <a:cs typeface="Palatino Linotype"/>
            </a:endParaRPr>
          </a:p>
          <a:p>
            <a:pPr marL="756285" marR="6985" indent="-287020">
              <a:lnSpc>
                <a:spcPts val="1730"/>
              </a:lnSpc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intégration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entrée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vigueur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cinq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ans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maximum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compter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promulgation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loi,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2026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Clr>
                <a:srgbClr val="001F5F"/>
              </a:buClr>
              <a:buFont typeface="Wingdings"/>
              <a:buChar char=""/>
            </a:pPr>
            <a:endParaRPr sz="1850">
              <a:latin typeface="Palatino Linotype"/>
              <a:cs typeface="Palatino Linotype"/>
            </a:endParaRPr>
          </a:p>
          <a:p>
            <a:pPr marL="756285" indent="-287020">
              <a:lnSpc>
                <a:spcPts val="1825"/>
              </a:lnSpc>
              <a:buFont typeface="Wingdings"/>
              <a:buChar char=""/>
              <a:tabLst>
                <a:tab pos="756285" algn="l"/>
                <a:tab pos="75692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PLU,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carte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communale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intégration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entrée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vigueur</a:t>
            </a:r>
            <a:endParaRPr sz="1600">
              <a:latin typeface="Palatino Linotype"/>
              <a:cs typeface="Palatino Linotype"/>
            </a:endParaRPr>
          </a:p>
          <a:p>
            <a:pPr marL="756285">
              <a:lnSpc>
                <a:spcPts val="1825"/>
              </a:lnSpc>
            </a:pP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plus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tard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six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ans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après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promulgation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loi,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soit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2027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Si le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SRADDET,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PADDUC,</a:t>
            </a:r>
            <a:r>
              <a:rPr dirty="0" sz="1600" spc="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SDRIF ou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SAR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n’ont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évolué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(article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194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loi)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>
              <a:latin typeface="Palatino Linotype"/>
              <a:cs typeface="Palatino Linotype"/>
            </a:endParaRPr>
          </a:p>
          <a:p>
            <a:pPr algn="just" lvl="1" marL="1069975" marR="5080" indent="-228600">
              <a:lnSpc>
                <a:spcPct val="107000"/>
              </a:lnSpc>
              <a:spcBef>
                <a:spcPts val="5"/>
              </a:spcBef>
              <a:buFont typeface="Wingdings"/>
              <a:buChar char=""/>
              <a:tabLst>
                <a:tab pos="107061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schéma de cohérence territoriale (SCOT) ou, en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l’absence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SCOT,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plan local d’urbanisme (PLU),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le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tenant lieu ou la carte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communale, engagent l’intégration 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l’objectif,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sur les dix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ans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suivant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promulgation de la loi, de réduction de moitié de 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consommation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 NAF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rapport à celle observée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période des dix ans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précédant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promulgation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loi.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580" y="3142488"/>
            <a:ext cx="5958840" cy="17983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32734" y="5688888"/>
            <a:ext cx="2477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0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993763" y="1450594"/>
            <a:ext cx="112458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Partie</a:t>
            </a:r>
            <a:r>
              <a:rPr dirty="0" spc="-110"/>
              <a:t> </a:t>
            </a:r>
            <a:r>
              <a:rPr dirty="0" spc="-5"/>
              <a:t>III.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991360" y="2060194"/>
            <a:ext cx="6128385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r" marR="6985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 portée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 parcs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endParaRPr sz="2000">
              <a:latin typeface="Palatino Linotype"/>
              <a:cs typeface="Palatino Linotype"/>
            </a:endParaRPr>
          </a:p>
          <a:p>
            <a:pPr algn="r" marR="5080">
              <a:lnSpc>
                <a:spcPct val="100000"/>
              </a:lnSpc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rôle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potentiel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 l’égard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zéro</a:t>
            </a:r>
            <a:endParaRPr sz="2000">
              <a:latin typeface="Palatino Linotype"/>
              <a:cs typeface="Palatino Linotype"/>
            </a:endParaRPr>
          </a:p>
          <a:p>
            <a:pPr algn="r" marR="5080">
              <a:lnSpc>
                <a:spcPct val="100000"/>
              </a:lnSpc>
            </a:pP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2000" spc="-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77209" y="5772708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53340" rIns="0" bIns="0" rtlCol="0" vert="horz">
            <a:spAutoFit/>
          </a:bodyPr>
          <a:lstStyle/>
          <a:p>
            <a:pPr marL="83820" marR="5080" indent="5404485">
              <a:lnSpc>
                <a:spcPts val="3600"/>
              </a:lnSpc>
              <a:spcBef>
                <a:spcPts val="420"/>
              </a:spcBef>
            </a:pPr>
            <a:r>
              <a:rPr dirty="0"/>
              <a:t>Chapitre</a:t>
            </a:r>
            <a:r>
              <a:rPr dirty="0" spc="-120"/>
              <a:t> </a:t>
            </a:r>
            <a:r>
              <a:rPr dirty="0" spc="-5"/>
              <a:t>I. </a:t>
            </a:r>
            <a:r>
              <a:rPr dirty="0" spc="-484"/>
              <a:t> </a:t>
            </a:r>
            <a:r>
              <a:rPr dirty="0"/>
              <a:t>Place</a:t>
            </a:r>
            <a:r>
              <a:rPr dirty="0" spc="-20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5"/>
              <a:t> </a:t>
            </a:r>
            <a:r>
              <a:rPr dirty="0"/>
              <a:t>des parcs</a:t>
            </a:r>
            <a:r>
              <a:rPr dirty="0" spc="-15"/>
              <a:t> </a:t>
            </a:r>
            <a:r>
              <a:rPr dirty="0"/>
              <a:t>par</a:t>
            </a:r>
            <a:r>
              <a:rPr dirty="0" spc="-20"/>
              <a:t> </a:t>
            </a:r>
            <a:r>
              <a:rPr dirty="0"/>
              <a:t>rapport</a:t>
            </a:r>
            <a:r>
              <a:rPr dirty="0" spc="-15"/>
              <a:t> </a:t>
            </a:r>
            <a:r>
              <a:rPr dirty="0"/>
              <a:t>aux</a:t>
            </a:r>
            <a:r>
              <a:rPr dirty="0" spc="-10"/>
              <a:t> </a:t>
            </a:r>
            <a:r>
              <a:rPr dirty="0"/>
              <a:t>documents</a:t>
            </a:r>
            <a:r>
              <a:rPr dirty="0" spc="-30"/>
              <a:t> </a:t>
            </a:r>
            <a:r>
              <a:rPr dirty="0"/>
              <a:t>de</a:t>
            </a:r>
          </a:p>
          <a:p>
            <a:pPr marL="12700">
              <a:lnSpc>
                <a:spcPts val="1480"/>
              </a:lnSpc>
            </a:pPr>
            <a:r>
              <a:rPr dirty="0" spc="-5"/>
              <a:t>planification</a:t>
            </a:r>
            <a:r>
              <a:rPr dirty="0" spc="-30"/>
              <a:t> </a:t>
            </a:r>
            <a:r>
              <a:rPr dirty="0"/>
              <a:t>et</a:t>
            </a:r>
            <a:r>
              <a:rPr dirty="0" spc="-5"/>
              <a:t> </a:t>
            </a:r>
            <a:r>
              <a:rPr dirty="0"/>
              <a:t>d’urbanisme</a:t>
            </a:r>
            <a:r>
              <a:rPr dirty="0" spc="-20"/>
              <a:t> </a:t>
            </a:r>
            <a:r>
              <a:rPr dirty="0"/>
              <a:t>devant</a:t>
            </a:r>
            <a:r>
              <a:rPr dirty="0" spc="-5"/>
              <a:t> </a:t>
            </a:r>
            <a:r>
              <a:rPr dirty="0"/>
              <a:t>évoluer</a:t>
            </a:r>
            <a:r>
              <a:rPr dirty="0" spc="-30"/>
              <a:t> </a:t>
            </a:r>
            <a:r>
              <a:rPr dirty="0"/>
              <a:t>pour décliner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634232" y="2592781"/>
            <a:ext cx="448500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 zéro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038" y="419226"/>
            <a:ext cx="6857365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744980" marR="5080" indent="-1732914">
              <a:lnSpc>
                <a:spcPts val="2160"/>
              </a:lnSpc>
              <a:spcBef>
                <a:spcPts val="375"/>
              </a:spcBef>
            </a:pPr>
            <a:r>
              <a:rPr dirty="0"/>
              <a:t>La portée</a:t>
            </a:r>
            <a:r>
              <a:rPr dirty="0" spc="-25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25"/>
              <a:t> </a:t>
            </a:r>
            <a:r>
              <a:rPr dirty="0"/>
              <a:t>à l’égard</a:t>
            </a:r>
            <a:r>
              <a:rPr dirty="0" spc="-30"/>
              <a:t> </a:t>
            </a:r>
            <a:r>
              <a:rPr dirty="0"/>
              <a:t>des </a:t>
            </a:r>
            <a:r>
              <a:rPr dirty="0" spc="-5"/>
              <a:t>documents</a:t>
            </a:r>
            <a:r>
              <a:rPr dirty="0" spc="-15"/>
              <a:t> </a:t>
            </a:r>
            <a:r>
              <a:rPr dirty="0"/>
              <a:t>de </a:t>
            </a:r>
            <a:r>
              <a:rPr dirty="0" spc="-484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5"/>
              <a:t> </a:t>
            </a:r>
            <a:r>
              <a:rPr dirty="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27428"/>
            <a:ext cx="7717790" cy="3159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350">
              <a:lnSpc>
                <a:spcPct val="107200"/>
              </a:lnSpc>
              <a:spcBef>
                <a:spcPts val="10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Propos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 liminaires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charte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au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39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concernant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dispositions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zéro 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Pas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dispositions expresses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dans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loi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Climat et résilience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déclinaison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spc="3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 ZAN » au sein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chartes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ni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précisions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concernant un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délai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évolution de la charte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devant tenir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compte des évolution du SRADDET ou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document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équivalent.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Absence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déclinaison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imposée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loi.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Absence</a:t>
            </a:r>
            <a:r>
              <a:rPr dirty="0" sz="1600" spc="2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respect</a:t>
            </a:r>
            <a:r>
              <a:rPr dirty="0" sz="1600" spc="3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d’un</a:t>
            </a:r>
            <a:r>
              <a:rPr dirty="0" sz="16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calendrier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5"/>
              </a:spcBef>
            </a:pP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d’évolution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l’égard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038" y="419226"/>
            <a:ext cx="6857365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744980" marR="5080" indent="-1732914">
              <a:lnSpc>
                <a:spcPts val="2160"/>
              </a:lnSpc>
              <a:spcBef>
                <a:spcPts val="375"/>
              </a:spcBef>
            </a:pPr>
            <a:r>
              <a:rPr dirty="0"/>
              <a:t>La portée</a:t>
            </a:r>
            <a:r>
              <a:rPr dirty="0" spc="-25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25"/>
              <a:t> </a:t>
            </a:r>
            <a:r>
              <a:rPr dirty="0"/>
              <a:t>à l’égard</a:t>
            </a:r>
            <a:r>
              <a:rPr dirty="0" spc="-30"/>
              <a:t> </a:t>
            </a:r>
            <a:r>
              <a:rPr dirty="0"/>
              <a:t>des </a:t>
            </a:r>
            <a:r>
              <a:rPr dirty="0" spc="-5"/>
              <a:t>documents</a:t>
            </a:r>
            <a:r>
              <a:rPr dirty="0" spc="-15"/>
              <a:t> </a:t>
            </a:r>
            <a:r>
              <a:rPr dirty="0"/>
              <a:t>de </a:t>
            </a:r>
            <a:r>
              <a:rPr dirty="0" spc="-484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5"/>
              <a:t> </a:t>
            </a:r>
            <a:r>
              <a:rPr dirty="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682318"/>
            <a:ext cx="7717790" cy="4445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Rapport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compatibilité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générales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SRADDET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3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Rapport de prise en compte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objectifs du SRADDET (Cf. Article L.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4251-3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général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collectivités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territoriales)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régionaux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équivalents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(Schéma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d’aménagement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4433-9).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6350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schémas de cohérence territoriale, les schémas de secteurs, les plans locaux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tenant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lieu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ainsi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cartes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communales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doivent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être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compatibles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les chartes (Cf.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Articles L.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333-1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code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l’environnement,</a:t>
            </a:r>
            <a:r>
              <a:rPr dirty="0" sz="1600" spc="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articles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131-1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131-6 du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l'urbanisme).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6985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Toutefois,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dérogation,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soumis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l'obligation de compatibilité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avec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orientations et les mesures de la charte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qui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seraient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territorialement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contraires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(Article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333-1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l’environnement).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038" y="419226"/>
            <a:ext cx="6857365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744980" marR="5080" indent="-1732914">
              <a:lnSpc>
                <a:spcPts val="2160"/>
              </a:lnSpc>
              <a:spcBef>
                <a:spcPts val="375"/>
              </a:spcBef>
            </a:pPr>
            <a:r>
              <a:rPr dirty="0"/>
              <a:t>La portée</a:t>
            </a:r>
            <a:r>
              <a:rPr dirty="0" spc="-25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25"/>
              <a:t> </a:t>
            </a:r>
            <a:r>
              <a:rPr dirty="0"/>
              <a:t>à l’égard</a:t>
            </a:r>
            <a:r>
              <a:rPr dirty="0" spc="-30"/>
              <a:t> </a:t>
            </a:r>
            <a:r>
              <a:rPr dirty="0"/>
              <a:t>des </a:t>
            </a:r>
            <a:r>
              <a:rPr dirty="0" spc="-5"/>
              <a:t>documents</a:t>
            </a:r>
            <a:r>
              <a:rPr dirty="0" spc="-15"/>
              <a:t> </a:t>
            </a:r>
            <a:r>
              <a:rPr dirty="0"/>
              <a:t>de </a:t>
            </a:r>
            <a:r>
              <a:rPr dirty="0" spc="-484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5"/>
              <a:t> </a:t>
            </a:r>
            <a:r>
              <a:rPr dirty="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739290"/>
            <a:ext cx="7718425" cy="2374265"/>
          </a:xfrm>
          <a:prstGeom prst="rect">
            <a:avLst/>
          </a:prstGeom>
        </p:spPr>
        <p:txBody>
          <a:bodyPr wrap="square" lIns="0" tIns="29209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Association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1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lors</a:t>
            </a:r>
            <a:r>
              <a:rPr dirty="0" sz="1600" spc="1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procédures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liées</a:t>
            </a:r>
            <a:r>
              <a:rPr dirty="0" sz="1600" spc="1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600" spc="1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1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endParaRPr sz="1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d’urbanisme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35">
                <a:solidFill>
                  <a:srgbClr val="001F5F"/>
                </a:solidFill>
                <a:latin typeface="Palatino Linotype"/>
                <a:cs typeface="Palatino Linotype"/>
              </a:rPr>
              <a:t>Avis</a:t>
            </a:r>
            <a:r>
              <a:rPr dirty="0" sz="1600" spc="20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2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6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Articles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 spc="20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333-1</a:t>
            </a:r>
            <a:r>
              <a:rPr dirty="0" sz="1600" spc="2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 spc="20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333-15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20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45"/>
              </a:spcBef>
            </a:pP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l’environnement)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2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Association des parcs pour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l’évolution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schémas de cohérence territoriale et des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plans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locaux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d'urbanisme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(Cf.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131-7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600" spc="4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l’urbanisme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notamment).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038" y="419226"/>
            <a:ext cx="6857365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744980" marR="5080" indent="-1732914">
              <a:lnSpc>
                <a:spcPts val="2160"/>
              </a:lnSpc>
              <a:spcBef>
                <a:spcPts val="375"/>
              </a:spcBef>
            </a:pPr>
            <a:r>
              <a:rPr dirty="0"/>
              <a:t>La portée</a:t>
            </a:r>
            <a:r>
              <a:rPr dirty="0" spc="-25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25"/>
              <a:t> </a:t>
            </a:r>
            <a:r>
              <a:rPr dirty="0"/>
              <a:t>à l’égard</a:t>
            </a:r>
            <a:r>
              <a:rPr dirty="0" spc="-30"/>
              <a:t> </a:t>
            </a:r>
            <a:r>
              <a:rPr dirty="0"/>
              <a:t>des </a:t>
            </a:r>
            <a:r>
              <a:rPr dirty="0" spc="-5"/>
              <a:t>documents</a:t>
            </a:r>
            <a:r>
              <a:rPr dirty="0" spc="-15"/>
              <a:t> </a:t>
            </a:r>
            <a:r>
              <a:rPr dirty="0"/>
              <a:t>de </a:t>
            </a:r>
            <a:r>
              <a:rPr dirty="0" spc="-484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5"/>
              <a:t> </a:t>
            </a:r>
            <a:r>
              <a:rPr dirty="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739290"/>
            <a:ext cx="7717790" cy="31565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715">
              <a:lnSpc>
                <a:spcPct val="1069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conférence</a:t>
            </a:r>
            <a:r>
              <a:rPr dirty="0" sz="1600" spc="1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créée</a:t>
            </a:r>
            <a:r>
              <a:rPr dirty="0" sz="1600" spc="1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1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1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réunie</a:t>
            </a:r>
            <a:r>
              <a:rPr dirty="0" sz="1600" spc="1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 spc="1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cadre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l’évolution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spécifique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l’intégration</a:t>
            </a:r>
            <a:r>
              <a:rPr dirty="0" sz="1600" spc="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Réunion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autorités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charge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l’élaboration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l’échelle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régionale.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conférence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peut,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un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délai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quatorze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suivant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promulgation de 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loi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Climat et résilience, transmettre à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l’autorité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 charge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l’évolution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régional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proposition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relative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l'établissement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réduction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l'artificialisation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Ce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contient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propositions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relatives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fixation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d'un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et,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cas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échéant,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sa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déclinaison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infrarégionaux.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1139" y="556387"/>
            <a:ext cx="643445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du SRADDET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46579"/>
            <a:ext cx="7716520" cy="2096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caractéristiques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 SRADDET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Il fixe de grandes orientations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thématiques qu’il recouvre = objectifs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long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moyen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terme,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4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planification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locaux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Il</a:t>
            </a:r>
            <a:r>
              <a:rPr dirty="0" sz="1600" spc="1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énonce</a:t>
            </a:r>
            <a:r>
              <a:rPr dirty="0" sz="1600" spc="1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un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fascicule</a:t>
            </a:r>
            <a:r>
              <a:rPr dirty="0" sz="1600" spc="1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600" spc="1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générales,</a:t>
            </a:r>
            <a:r>
              <a:rPr dirty="0" sz="1600" spc="1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permettant</a:t>
            </a:r>
            <a:r>
              <a:rPr dirty="0" sz="1600" spc="1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d’atteindre</a:t>
            </a:r>
            <a:r>
              <a:rPr dirty="0" sz="1600" spc="1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long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moyen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terme,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s’impose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 documents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planification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locaux.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01773" y="830961"/>
            <a:ext cx="643445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</a:t>
            </a:r>
            <a:r>
              <a:rPr dirty="0" spc="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du SRADDET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07542" y="1822449"/>
            <a:ext cx="7728584" cy="34747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194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loi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climat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résilience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22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août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2021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Palatino Linotype"/>
              <a:cs typeface="Palatino Linotype"/>
            </a:endParaRPr>
          </a:p>
          <a:p>
            <a:pPr algn="just" marL="241300" marR="5080" indent="-228600">
              <a:lnSpc>
                <a:spcPct val="90100"/>
              </a:lnSpc>
              <a:buFont typeface="Wingdings"/>
              <a:buChar char=""/>
              <a:tabLst>
                <a:tab pos="2413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Modifie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l’article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L. 4251-1 du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général des collectivités territoriales relatif au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schéma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d'aménagement,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développement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durable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et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d'égalité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territoires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(SRADDET)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65"/>
              </a:spcBef>
              <a:buClr>
                <a:srgbClr val="001F5F"/>
              </a:buClr>
              <a:buFont typeface="Wingdings"/>
              <a:buChar char=""/>
            </a:pPr>
            <a:endParaRPr sz="2000">
              <a:latin typeface="Palatino Linotype"/>
              <a:cs typeface="Palatino Linotype"/>
            </a:endParaRPr>
          </a:p>
          <a:p>
            <a:pPr lvl="1" marL="697865" marR="7620" indent="-228600">
              <a:lnSpc>
                <a:spcPts val="1730"/>
              </a:lnSpc>
              <a:buFont typeface="Wingdings"/>
              <a:buChar char=""/>
              <a:tabLst>
                <a:tab pos="697865" algn="l"/>
                <a:tab pos="6985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Création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d’un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nouvel</a:t>
            </a:r>
            <a:r>
              <a:rPr dirty="0" sz="1600" spc="1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 spc="1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 spc="1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14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l'artificialisation </a:t>
            </a:r>
            <a:r>
              <a:rPr dirty="0" sz="1600" spc="-38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 lvl="1" marL="697865" indent="-228600">
              <a:lnSpc>
                <a:spcPts val="1825"/>
              </a:lnSpc>
              <a:spcBef>
                <a:spcPts val="270"/>
              </a:spcBef>
              <a:buFont typeface="Wingdings"/>
              <a:buChar char=""/>
              <a:tabLst>
                <a:tab pos="697865" algn="l"/>
                <a:tab pos="698500" algn="l"/>
                <a:tab pos="1657350" algn="l"/>
                <a:tab pos="2356485" algn="l"/>
                <a:tab pos="3432810" algn="l"/>
                <a:tab pos="3716020" algn="l"/>
                <a:tab pos="4801870" algn="l"/>
                <a:tab pos="5743575" algn="l"/>
                <a:tab pos="6013450" algn="l"/>
                <a:tab pos="6935470" algn="l"/>
                <a:tab pos="7296784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C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réa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’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jec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erm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15" i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d'</a:t>
            </a:r>
            <a:r>
              <a:rPr dirty="0" sz="1600" spc="-15" i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b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ut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ir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'</a:t>
            </a:r>
            <a:r>
              <a:rPr dirty="0" sz="1600" spc="-15" i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b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enc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15" i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i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te</a:t>
            </a:r>
            <a:endParaRPr sz="1600">
              <a:latin typeface="Palatino Linotype"/>
              <a:cs typeface="Palatino Linotype"/>
            </a:endParaRPr>
          </a:p>
          <a:p>
            <a:pPr marL="697865">
              <a:lnSpc>
                <a:spcPts val="1825"/>
              </a:lnSpc>
            </a:pP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artificialisation</a:t>
            </a:r>
            <a:r>
              <a:rPr dirty="0" sz="1600" spc="6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nette</a:t>
            </a:r>
            <a:r>
              <a:rPr dirty="0" sz="1600" spc="2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i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i="1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40" i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1600">
              <a:latin typeface="Palatino Linotype"/>
              <a:cs typeface="Palatino Linotype"/>
            </a:endParaRPr>
          </a:p>
          <a:p>
            <a:pPr lvl="1" marL="697865" marR="5080" indent="-228600">
              <a:lnSpc>
                <a:spcPts val="1730"/>
              </a:lnSpc>
              <a:spcBef>
                <a:spcPts val="530"/>
              </a:spcBef>
              <a:buFont typeface="Wingdings"/>
              <a:buChar char=""/>
              <a:tabLst>
                <a:tab pos="697865" algn="l"/>
                <a:tab pos="698500" algn="l"/>
                <a:tab pos="1148080" algn="l"/>
                <a:tab pos="2061210" algn="l"/>
                <a:tab pos="2434590" algn="l"/>
                <a:tab pos="2873375" algn="l"/>
                <a:tab pos="3696335" algn="l"/>
                <a:tab pos="4088129" algn="l"/>
                <a:tab pos="4893310" algn="l"/>
                <a:tab pos="5266690" algn="l"/>
                <a:tab pos="6289040" algn="l"/>
                <a:tab pos="6687184" algn="l"/>
                <a:tab pos="7494905" algn="l"/>
              </a:tabLst>
            </a:pPr>
            <a:r>
              <a:rPr dirty="0" sz="1600" spc="-60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tr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h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nées,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b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je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c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ti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ti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y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hm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l'artificialisation.</a:t>
            </a:r>
            <a:endParaRPr sz="1600">
              <a:latin typeface="Palatino Linotype"/>
              <a:cs typeface="Palatino Linotype"/>
            </a:endParaRPr>
          </a:p>
          <a:p>
            <a:pPr lvl="1" marL="697865" indent="-228600">
              <a:lnSpc>
                <a:spcPct val="100000"/>
              </a:lnSpc>
              <a:spcBef>
                <a:spcPts val="284"/>
              </a:spcBef>
              <a:buFont typeface="Wingdings"/>
              <a:buChar char=""/>
              <a:tabLst>
                <a:tab pos="697865" algn="l"/>
                <a:tab pos="698500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Cet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objectif</a:t>
            </a:r>
            <a:r>
              <a:rPr dirty="0" sz="1600" spc="4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décliné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entre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différentes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parties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600" spc="4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63265" y="6142126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30351" y="2430272"/>
            <a:ext cx="7459345" cy="9404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L="12700" marR="5080" indent="400685">
              <a:lnSpc>
                <a:spcPct val="100000"/>
              </a:lnSpc>
              <a:spcBef>
                <a:spcPts val="105"/>
              </a:spcBef>
            </a:pPr>
            <a:r>
              <a:rPr dirty="0"/>
              <a:t>Décret</a:t>
            </a:r>
            <a:r>
              <a:rPr dirty="0" spc="-25"/>
              <a:t> </a:t>
            </a:r>
            <a:r>
              <a:rPr dirty="0"/>
              <a:t>n°</a:t>
            </a:r>
            <a:r>
              <a:rPr dirty="0" spc="-10"/>
              <a:t> </a:t>
            </a:r>
            <a:r>
              <a:rPr dirty="0"/>
              <a:t>2022-762</a:t>
            </a:r>
            <a:r>
              <a:rPr dirty="0" spc="-45"/>
              <a:t> </a:t>
            </a:r>
            <a:r>
              <a:rPr dirty="0"/>
              <a:t>du 29</a:t>
            </a:r>
            <a:r>
              <a:rPr dirty="0" spc="-15"/>
              <a:t> </a:t>
            </a:r>
            <a:r>
              <a:rPr dirty="0"/>
              <a:t>avril</a:t>
            </a:r>
            <a:r>
              <a:rPr dirty="0" spc="-25"/>
              <a:t> </a:t>
            </a:r>
            <a:r>
              <a:rPr dirty="0"/>
              <a:t>2022</a:t>
            </a:r>
            <a:r>
              <a:rPr dirty="0" spc="-25"/>
              <a:t> </a:t>
            </a:r>
            <a:r>
              <a:rPr dirty="0"/>
              <a:t>relatif</a:t>
            </a:r>
            <a:r>
              <a:rPr dirty="0" spc="-50"/>
              <a:t> </a:t>
            </a:r>
            <a:r>
              <a:rPr dirty="0"/>
              <a:t>aux objectifs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aux </a:t>
            </a:r>
            <a:r>
              <a:rPr dirty="0" spc="-484"/>
              <a:t> </a:t>
            </a:r>
            <a:r>
              <a:rPr dirty="0"/>
              <a:t>règles</a:t>
            </a:r>
            <a:r>
              <a:rPr dirty="0" spc="-30"/>
              <a:t> </a:t>
            </a:r>
            <a:r>
              <a:rPr dirty="0"/>
              <a:t>générales</a:t>
            </a:r>
            <a:r>
              <a:rPr dirty="0" spc="-40"/>
              <a:t> </a:t>
            </a:r>
            <a:r>
              <a:rPr dirty="0"/>
              <a:t>en matière</a:t>
            </a:r>
            <a:r>
              <a:rPr dirty="0" spc="-40"/>
              <a:t> </a:t>
            </a:r>
            <a:r>
              <a:rPr dirty="0"/>
              <a:t>de gestion</a:t>
            </a:r>
            <a:r>
              <a:rPr dirty="0" spc="-35"/>
              <a:t> </a:t>
            </a:r>
            <a:r>
              <a:rPr dirty="0"/>
              <a:t>économe</a:t>
            </a:r>
            <a:r>
              <a:rPr dirty="0" spc="-20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l’espace</a:t>
            </a:r>
            <a:r>
              <a:rPr dirty="0" spc="-40"/>
              <a:t> </a:t>
            </a:r>
            <a:r>
              <a:rPr dirty="0"/>
              <a:t>et de </a:t>
            </a:r>
            <a:r>
              <a:rPr dirty="0" spc="-484"/>
              <a:t> </a:t>
            </a:r>
            <a:r>
              <a:rPr dirty="0"/>
              <a:t>lutte</a:t>
            </a:r>
            <a:r>
              <a:rPr dirty="0" spc="-25"/>
              <a:t> </a:t>
            </a:r>
            <a:r>
              <a:rPr dirty="0"/>
              <a:t>contre</a:t>
            </a:r>
            <a:r>
              <a:rPr dirty="0" spc="-25"/>
              <a:t> </a:t>
            </a:r>
            <a:r>
              <a:rPr dirty="0" spc="-5"/>
              <a:t>l’artificialisation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-25"/>
              <a:t> </a:t>
            </a:r>
            <a:r>
              <a:rPr dirty="0"/>
              <a:t>du SRADDET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1053" y="282066"/>
            <a:ext cx="7114540" cy="87947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algn="r" marL="12700" marR="5080" indent="54610">
              <a:lnSpc>
                <a:spcPts val="2160"/>
              </a:lnSpc>
              <a:spcBef>
                <a:spcPts val="375"/>
              </a:spcBef>
            </a:pPr>
            <a:r>
              <a:rPr dirty="0"/>
              <a:t>Décret</a:t>
            </a:r>
            <a:r>
              <a:rPr dirty="0" spc="-30"/>
              <a:t> </a:t>
            </a:r>
            <a:r>
              <a:rPr dirty="0" spc="-5"/>
              <a:t>n°</a:t>
            </a:r>
            <a:r>
              <a:rPr dirty="0" spc="-10"/>
              <a:t> </a:t>
            </a:r>
            <a:r>
              <a:rPr dirty="0"/>
              <a:t>2022-762</a:t>
            </a:r>
            <a:r>
              <a:rPr dirty="0" spc="-35"/>
              <a:t> </a:t>
            </a:r>
            <a:r>
              <a:rPr dirty="0"/>
              <a:t>du 29</a:t>
            </a:r>
            <a:r>
              <a:rPr dirty="0" spc="-15"/>
              <a:t> </a:t>
            </a:r>
            <a:r>
              <a:rPr dirty="0"/>
              <a:t>avril</a:t>
            </a:r>
            <a:r>
              <a:rPr dirty="0" spc="-20"/>
              <a:t> </a:t>
            </a:r>
            <a:r>
              <a:rPr dirty="0"/>
              <a:t>2022</a:t>
            </a:r>
            <a:r>
              <a:rPr dirty="0" spc="-25"/>
              <a:t> </a:t>
            </a:r>
            <a:r>
              <a:rPr dirty="0"/>
              <a:t>relatif</a:t>
            </a:r>
            <a:r>
              <a:rPr dirty="0" spc="-50"/>
              <a:t> </a:t>
            </a:r>
            <a:r>
              <a:rPr dirty="0"/>
              <a:t>aux</a:t>
            </a:r>
            <a:r>
              <a:rPr dirty="0" spc="5"/>
              <a:t> </a:t>
            </a:r>
            <a:r>
              <a:rPr dirty="0"/>
              <a:t>objectifs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aux </a:t>
            </a:r>
            <a:r>
              <a:rPr dirty="0" spc="-484"/>
              <a:t> </a:t>
            </a:r>
            <a:r>
              <a:rPr dirty="0"/>
              <a:t>règles</a:t>
            </a:r>
            <a:r>
              <a:rPr dirty="0" spc="-30"/>
              <a:t> </a:t>
            </a:r>
            <a:r>
              <a:rPr dirty="0"/>
              <a:t>générales</a:t>
            </a:r>
            <a:r>
              <a:rPr dirty="0" spc="-40"/>
              <a:t> </a:t>
            </a:r>
            <a:r>
              <a:rPr dirty="0"/>
              <a:t>en matière</a:t>
            </a:r>
            <a:r>
              <a:rPr dirty="0" spc="-40"/>
              <a:t> </a:t>
            </a:r>
            <a:r>
              <a:rPr dirty="0"/>
              <a:t>de gestion</a:t>
            </a:r>
            <a:r>
              <a:rPr dirty="0" spc="-35"/>
              <a:t> </a:t>
            </a:r>
            <a:r>
              <a:rPr dirty="0"/>
              <a:t>économe</a:t>
            </a:r>
            <a:r>
              <a:rPr dirty="0" spc="-20"/>
              <a:t> </a:t>
            </a:r>
            <a:r>
              <a:rPr dirty="0"/>
              <a:t>de l’espace</a:t>
            </a:r>
            <a:r>
              <a:rPr dirty="0" spc="-40"/>
              <a:t> </a:t>
            </a:r>
            <a:r>
              <a:rPr dirty="0"/>
              <a:t>et </a:t>
            </a:r>
            <a:r>
              <a:rPr dirty="0" spc="-484"/>
              <a:t> </a:t>
            </a:r>
            <a:r>
              <a:rPr dirty="0"/>
              <a:t>de lutte</a:t>
            </a:r>
            <a:r>
              <a:rPr dirty="0" spc="-25"/>
              <a:t> </a:t>
            </a:r>
            <a:r>
              <a:rPr dirty="0"/>
              <a:t>contre</a:t>
            </a:r>
            <a:r>
              <a:rPr dirty="0" spc="-25"/>
              <a:t> </a:t>
            </a:r>
            <a:r>
              <a:rPr dirty="0" spc="-5"/>
              <a:t>l’artificialisation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-25"/>
              <a:t> </a:t>
            </a:r>
            <a:r>
              <a:rPr dirty="0"/>
              <a:t>du</a:t>
            </a:r>
            <a:r>
              <a:rPr dirty="0" spc="5"/>
              <a:t> </a:t>
            </a:r>
            <a:r>
              <a:rPr dirty="0"/>
              <a:t>SRADDET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699386"/>
            <a:ext cx="7717790" cy="34016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décret 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Préciser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contenu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 SRADDET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quant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gestion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économe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l’espace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Fixer</a:t>
            </a:r>
            <a:r>
              <a:rPr dirty="0" sz="1600" spc="25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2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modalités</a:t>
            </a:r>
            <a:r>
              <a:rPr dirty="0" sz="1600" spc="2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25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déclinaison</a:t>
            </a:r>
            <a:r>
              <a:rPr dirty="0" sz="1600" spc="25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infrarégionale</a:t>
            </a:r>
            <a:r>
              <a:rPr dirty="0" sz="1600" spc="2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2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2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54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2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45"/>
              </a:spcBef>
            </a:pP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rendre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opérationnelle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territorialisation.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Préciser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contenu</a:t>
            </a:r>
            <a:r>
              <a:rPr dirty="0" sz="1600" spc="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fascicule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règles générales.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Préciser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modalités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d’identification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prise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compte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projets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d’envergure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nationale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régionale,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qui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n’entrent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décompte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 NAF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consommés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l’échelle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infrarégionale.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1053" y="282066"/>
            <a:ext cx="7114540" cy="87947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algn="r" marL="12700" marR="5080" indent="54610">
              <a:lnSpc>
                <a:spcPts val="2160"/>
              </a:lnSpc>
              <a:spcBef>
                <a:spcPts val="375"/>
              </a:spcBef>
            </a:pPr>
            <a:r>
              <a:rPr dirty="0"/>
              <a:t>Décret</a:t>
            </a:r>
            <a:r>
              <a:rPr dirty="0" spc="-30"/>
              <a:t> </a:t>
            </a:r>
            <a:r>
              <a:rPr dirty="0" spc="-5"/>
              <a:t>n°</a:t>
            </a:r>
            <a:r>
              <a:rPr dirty="0" spc="-10"/>
              <a:t> </a:t>
            </a:r>
            <a:r>
              <a:rPr dirty="0"/>
              <a:t>2022-762</a:t>
            </a:r>
            <a:r>
              <a:rPr dirty="0" spc="-35"/>
              <a:t> </a:t>
            </a:r>
            <a:r>
              <a:rPr dirty="0"/>
              <a:t>du 29</a:t>
            </a:r>
            <a:r>
              <a:rPr dirty="0" spc="-15"/>
              <a:t> </a:t>
            </a:r>
            <a:r>
              <a:rPr dirty="0"/>
              <a:t>avril</a:t>
            </a:r>
            <a:r>
              <a:rPr dirty="0" spc="-20"/>
              <a:t> </a:t>
            </a:r>
            <a:r>
              <a:rPr dirty="0"/>
              <a:t>2022</a:t>
            </a:r>
            <a:r>
              <a:rPr dirty="0" spc="-25"/>
              <a:t> </a:t>
            </a:r>
            <a:r>
              <a:rPr dirty="0"/>
              <a:t>relatif</a:t>
            </a:r>
            <a:r>
              <a:rPr dirty="0" spc="-50"/>
              <a:t> </a:t>
            </a:r>
            <a:r>
              <a:rPr dirty="0"/>
              <a:t>aux</a:t>
            </a:r>
            <a:r>
              <a:rPr dirty="0" spc="5"/>
              <a:t> </a:t>
            </a:r>
            <a:r>
              <a:rPr dirty="0"/>
              <a:t>objectifs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aux </a:t>
            </a:r>
            <a:r>
              <a:rPr dirty="0" spc="-484"/>
              <a:t> </a:t>
            </a:r>
            <a:r>
              <a:rPr dirty="0"/>
              <a:t>règles</a:t>
            </a:r>
            <a:r>
              <a:rPr dirty="0" spc="-30"/>
              <a:t> </a:t>
            </a:r>
            <a:r>
              <a:rPr dirty="0"/>
              <a:t>générales</a:t>
            </a:r>
            <a:r>
              <a:rPr dirty="0" spc="-40"/>
              <a:t> </a:t>
            </a:r>
            <a:r>
              <a:rPr dirty="0"/>
              <a:t>en matière</a:t>
            </a:r>
            <a:r>
              <a:rPr dirty="0" spc="-40"/>
              <a:t> </a:t>
            </a:r>
            <a:r>
              <a:rPr dirty="0"/>
              <a:t>de gestion</a:t>
            </a:r>
            <a:r>
              <a:rPr dirty="0" spc="-35"/>
              <a:t> </a:t>
            </a:r>
            <a:r>
              <a:rPr dirty="0"/>
              <a:t>économe</a:t>
            </a:r>
            <a:r>
              <a:rPr dirty="0" spc="-20"/>
              <a:t> </a:t>
            </a:r>
            <a:r>
              <a:rPr dirty="0"/>
              <a:t>de l’espace</a:t>
            </a:r>
            <a:r>
              <a:rPr dirty="0" spc="-40"/>
              <a:t> </a:t>
            </a:r>
            <a:r>
              <a:rPr dirty="0"/>
              <a:t>et </a:t>
            </a:r>
            <a:r>
              <a:rPr dirty="0" spc="-484"/>
              <a:t> </a:t>
            </a:r>
            <a:r>
              <a:rPr dirty="0"/>
              <a:t>de lutte</a:t>
            </a:r>
            <a:r>
              <a:rPr dirty="0" spc="-25"/>
              <a:t> </a:t>
            </a:r>
            <a:r>
              <a:rPr dirty="0"/>
              <a:t>contre</a:t>
            </a:r>
            <a:r>
              <a:rPr dirty="0" spc="-25"/>
              <a:t> </a:t>
            </a:r>
            <a:r>
              <a:rPr dirty="0" spc="-5"/>
              <a:t>l’artificialisation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-25"/>
              <a:t> </a:t>
            </a:r>
            <a:r>
              <a:rPr dirty="0"/>
              <a:t>du</a:t>
            </a:r>
            <a:r>
              <a:rPr dirty="0" spc="5"/>
              <a:t> </a:t>
            </a:r>
            <a:r>
              <a:rPr dirty="0"/>
              <a:t>SRADDET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699386"/>
            <a:ext cx="7717790" cy="4445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3</a:t>
            </a:r>
            <a:r>
              <a:rPr dirty="0" sz="16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Modifie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l’article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4251-3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30">
                <a:solidFill>
                  <a:srgbClr val="001F5F"/>
                </a:solidFill>
                <a:latin typeface="Palatino Linotype"/>
                <a:cs typeface="Palatino Linotype"/>
              </a:rPr>
              <a:t>CGCT.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2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Précise les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éléments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 prendre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compte par les règles générales pour fixer 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gestion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économe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de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l’espace</a:t>
            </a:r>
            <a:r>
              <a:rPr dirty="0" sz="1600" spc="3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lvl="1" marL="754380" indent="-285115">
              <a:lnSpc>
                <a:spcPct val="100000"/>
              </a:lnSpc>
              <a:buFont typeface="Wingdings"/>
              <a:buChar char=""/>
              <a:tabLst>
                <a:tab pos="754380" algn="l"/>
                <a:tab pos="7550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préservation,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restauration,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valorisation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NAF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600">
              <a:latin typeface="Palatino Linotype"/>
              <a:cs typeface="Palatino Linotype"/>
            </a:endParaRPr>
          </a:p>
          <a:p>
            <a:pPr lvl="1"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lvl="1" marL="754380" marR="5715" indent="-285115">
              <a:lnSpc>
                <a:spcPct val="106900"/>
              </a:lnSpc>
              <a:buFont typeface="Wingdings"/>
              <a:buChar char=""/>
              <a:tabLst>
                <a:tab pos="754380" algn="l"/>
                <a:tab pos="755015" algn="l"/>
                <a:tab pos="1140460" algn="l"/>
                <a:tab pos="2103755" algn="l"/>
                <a:tab pos="2894330" algn="l"/>
                <a:tab pos="4095750" algn="l"/>
                <a:tab pos="4565015" algn="l"/>
                <a:tab pos="5970270" algn="l"/>
                <a:tab pos="6356350" algn="l"/>
                <a:tab pos="6682740" algn="l"/>
                <a:tab pos="754697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tie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ci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b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ilisab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135">
                <a:solidFill>
                  <a:srgbClr val="001F5F"/>
                </a:solidFill>
                <a:latin typeface="Palatino Linotype"/>
                <a:cs typeface="Palatino Linotype"/>
              </a:rPr>
              <a:t>’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ti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m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tio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té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,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renouvellement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urbain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réhabilitation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friches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endParaRPr sz="1600">
              <a:latin typeface="Palatino Linotype"/>
              <a:cs typeface="Palatino Linotype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lvl="1" marL="754380" indent="-285115">
              <a:lnSpc>
                <a:spcPct val="100000"/>
              </a:lnSpc>
              <a:buFont typeface="Wingdings"/>
              <a:buChar char=""/>
              <a:tabLst>
                <a:tab pos="754380" algn="l"/>
                <a:tab pos="755015" algn="l"/>
              </a:tabLst>
            </a:pPr>
            <a:r>
              <a:rPr dirty="0" sz="1600" spc="-30">
                <a:solidFill>
                  <a:srgbClr val="001F5F"/>
                </a:solidFill>
                <a:latin typeface="Palatino Linotype"/>
                <a:cs typeface="Palatino Linotype"/>
              </a:rPr>
              <a:t>L’équilibre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(pôles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urbains,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enjeux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désenclavement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rural)</a:t>
            </a:r>
            <a:endParaRPr sz="1600">
              <a:latin typeface="Palatino Linotype"/>
              <a:cs typeface="Palatino Linotype"/>
            </a:endParaRPr>
          </a:p>
          <a:p>
            <a:pPr lvl="1"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lvl="1" marL="754380" marR="5715" indent="-285115">
              <a:lnSpc>
                <a:spcPct val="106900"/>
              </a:lnSpc>
              <a:buFont typeface="Wingdings"/>
              <a:buChar char=""/>
              <a:tabLst>
                <a:tab pos="754380" algn="l"/>
                <a:tab pos="7550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dynamiques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démographiques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économiques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prévisibles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(en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tenant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compte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données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disponibles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besoins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territoire)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21053" y="282066"/>
            <a:ext cx="7114540" cy="87947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algn="r" marL="12700" marR="5080" indent="54610">
              <a:lnSpc>
                <a:spcPts val="2160"/>
              </a:lnSpc>
              <a:spcBef>
                <a:spcPts val="375"/>
              </a:spcBef>
            </a:pPr>
            <a:r>
              <a:rPr dirty="0"/>
              <a:t>Décret</a:t>
            </a:r>
            <a:r>
              <a:rPr dirty="0" spc="-30"/>
              <a:t> </a:t>
            </a:r>
            <a:r>
              <a:rPr dirty="0" spc="-5"/>
              <a:t>n°</a:t>
            </a:r>
            <a:r>
              <a:rPr dirty="0" spc="-10"/>
              <a:t> </a:t>
            </a:r>
            <a:r>
              <a:rPr dirty="0"/>
              <a:t>2022-762</a:t>
            </a:r>
            <a:r>
              <a:rPr dirty="0" spc="-35"/>
              <a:t> </a:t>
            </a:r>
            <a:r>
              <a:rPr dirty="0"/>
              <a:t>du 29</a:t>
            </a:r>
            <a:r>
              <a:rPr dirty="0" spc="-15"/>
              <a:t> </a:t>
            </a:r>
            <a:r>
              <a:rPr dirty="0"/>
              <a:t>avril</a:t>
            </a:r>
            <a:r>
              <a:rPr dirty="0" spc="-20"/>
              <a:t> </a:t>
            </a:r>
            <a:r>
              <a:rPr dirty="0"/>
              <a:t>2022</a:t>
            </a:r>
            <a:r>
              <a:rPr dirty="0" spc="-25"/>
              <a:t> </a:t>
            </a:r>
            <a:r>
              <a:rPr dirty="0"/>
              <a:t>relatif</a:t>
            </a:r>
            <a:r>
              <a:rPr dirty="0" spc="-50"/>
              <a:t> </a:t>
            </a:r>
            <a:r>
              <a:rPr dirty="0"/>
              <a:t>aux</a:t>
            </a:r>
            <a:r>
              <a:rPr dirty="0" spc="5"/>
              <a:t> </a:t>
            </a:r>
            <a:r>
              <a:rPr dirty="0"/>
              <a:t>objectifs</a:t>
            </a:r>
            <a:r>
              <a:rPr dirty="0" spc="-40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aux </a:t>
            </a:r>
            <a:r>
              <a:rPr dirty="0" spc="-484"/>
              <a:t> </a:t>
            </a:r>
            <a:r>
              <a:rPr dirty="0"/>
              <a:t>règles</a:t>
            </a:r>
            <a:r>
              <a:rPr dirty="0" spc="-30"/>
              <a:t> </a:t>
            </a:r>
            <a:r>
              <a:rPr dirty="0"/>
              <a:t>générales</a:t>
            </a:r>
            <a:r>
              <a:rPr dirty="0" spc="-40"/>
              <a:t> </a:t>
            </a:r>
            <a:r>
              <a:rPr dirty="0"/>
              <a:t>en matière</a:t>
            </a:r>
            <a:r>
              <a:rPr dirty="0" spc="-40"/>
              <a:t> </a:t>
            </a:r>
            <a:r>
              <a:rPr dirty="0"/>
              <a:t>de gestion</a:t>
            </a:r>
            <a:r>
              <a:rPr dirty="0" spc="-35"/>
              <a:t> </a:t>
            </a:r>
            <a:r>
              <a:rPr dirty="0"/>
              <a:t>économe</a:t>
            </a:r>
            <a:r>
              <a:rPr dirty="0" spc="-20"/>
              <a:t> </a:t>
            </a:r>
            <a:r>
              <a:rPr dirty="0"/>
              <a:t>de l’espace</a:t>
            </a:r>
            <a:r>
              <a:rPr dirty="0" spc="-40"/>
              <a:t> </a:t>
            </a:r>
            <a:r>
              <a:rPr dirty="0"/>
              <a:t>et </a:t>
            </a:r>
            <a:r>
              <a:rPr dirty="0" spc="-484"/>
              <a:t> </a:t>
            </a:r>
            <a:r>
              <a:rPr dirty="0"/>
              <a:t>de lutte</a:t>
            </a:r>
            <a:r>
              <a:rPr dirty="0" spc="-25"/>
              <a:t> </a:t>
            </a:r>
            <a:r>
              <a:rPr dirty="0"/>
              <a:t>contre</a:t>
            </a:r>
            <a:r>
              <a:rPr dirty="0" spc="-25"/>
              <a:t> </a:t>
            </a:r>
            <a:r>
              <a:rPr dirty="0" spc="-5"/>
              <a:t>l’artificialisation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 spc="-5"/>
              <a:t>sols</a:t>
            </a:r>
            <a:r>
              <a:rPr dirty="0" spc="-25"/>
              <a:t> </a:t>
            </a:r>
            <a:r>
              <a:rPr dirty="0"/>
              <a:t>du</a:t>
            </a:r>
            <a:r>
              <a:rPr dirty="0" spc="5"/>
              <a:t> </a:t>
            </a:r>
            <a:r>
              <a:rPr dirty="0"/>
              <a:t>SRADDET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699386"/>
            <a:ext cx="7718425" cy="44456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5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Création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nouvel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article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R.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4251-8-1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 CGCT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715" indent="-285115">
              <a:lnSpc>
                <a:spcPct val="107100"/>
              </a:lnSpc>
              <a:spcBef>
                <a:spcPts val="5"/>
              </a:spcBef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doit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établir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territorialisées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déclinant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régionaux de lutte contre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niveau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infrarégional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=&gt;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chaque règle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territorialisée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s’accompagne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d’une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cible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d’artificialisation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nette des sols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moins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 tranche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dix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ans.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 fascicule des règles générales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 peut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prévoir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une liste des activités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d’envergure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nationale ou régionale, pour lesquelles la consommation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d’espaces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NAF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comptabilisée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au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niveau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(échelle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régionale)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du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SCOT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(échelle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infrarégionale)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715" indent="-285115">
              <a:lnSpc>
                <a:spcPct val="1072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fascicule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générales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SRADDET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doit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prévoir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modalités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d’observation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 de suivi pour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évaluer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l’atteinte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objectifs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 de gestion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économe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espaces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lutte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contre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l’artificialisation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sols.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083" y="3723132"/>
            <a:ext cx="5958840" cy="17983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77209" y="5772708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752970" y="1678686"/>
            <a:ext cx="136525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Chapitre</a:t>
            </a:r>
            <a:r>
              <a:rPr dirty="0" spc="-110"/>
              <a:t> </a:t>
            </a:r>
            <a:r>
              <a:rPr dirty="0" spc="-5"/>
              <a:t>II.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45363" y="2188311"/>
            <a:ext cx="7475220" cy="678180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Réflexions</a:t>
            </a:r>
            <a:r>
              <a:rPr dirty="0" sz="2000" spc="4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2000" spc="4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2000" spc="4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positionnement</a:t>
            </a:r>
            <a:r>
              <a:rPr dirty="0" sz="2000" spc="484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10" b="1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2000" spc="459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2000" spc="4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2000" spc="4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2000" spc="47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l’égard</a:t>
            </a:r>
            <a:r>
              <a:rPr dirty="0" sz="2000" spc="4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endParaRPr sz="20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2000" spc="-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«</a:t>
            </a:r>
            <a:r>
              <a:rPr dirty="0" sz="2000" spc="-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»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algn="r" marL="785495" marR="6985">
              <a:lnSpc>
                <a:spcPct val="100000"/>
              </a:lnSpc>
              <a:spcBef>
                <a:spcPts val="265"/>
              </a:spcBef>
            </a:pPr>
            <a:r>
              <a:rPr dirty="0"/>
              <a:t>Réflexions</a:t>
            </a:r>
            <a:r>
              <a:rPr dirty="0" spc="-40"/>
              <a:t> </a:t>
            </a:r>
            <a:r>
              <a:rPr dirty="0"/>
              <a:t>sur</a:t>
            </a:r>
            <a:r>
              <a:rPr dirty="0" spc="-15"/>
              <a:t> </a:t>
            </a:r>
            <a:r>
              <a:rPr dirty="0"/>
              <a:t>le positionnement</a:t>
            </a:r>
            <a:r>
              <a:rPr dirty="0" spc="-60"/>
              <a:t> </a:t>
            </a:r>
            <a:r>
              <a:rPr dirty="0"/>
              <a:t>pour les</a:t>
            </a:r>
            <a:r>
              <a:rPr dirty="0" spc="-20"/>
              <a:t> </a:t>
            </a:r>
            <a:r>
              <a:rPr dirty="0"/>
              <a:t>parcs</a:t>
            </a:r>
            <a:r>
              <a:rPr dirty="0" spc="-20"/>
              <a:t> </a:t>
            </a:r>
            <a:r>
              <a:rPr dirty="0"/>
              <a:t>à</a:t>
            </a:r>
            <a:r>
              <a:rPr dirty="0" spc="-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de</a:t>
            </a:r>
          </a:p>
          <a:p>
            <a:pPr algn="r" marL="785495" marR="5080">
              <a:lnSpc>
                <a:spcPct val="100000"/>
              </a:lnSpc>
              <a:spcBef>
                <a:spcPts val="170"/>
              </a:spcBef>
            </a:pPr>
            <a:r>
              <a:rPr dirty="0"/>
              <a:t>l’objectif</a:t>
            </a:r>
            <a:r>
              <a:rPr dirty="0" spc="-70"/>
              <a:t> </a:t>
            </a:r>
            <a:r>
              <a:rPr dirty="0"/>
              <a:t>«</a:t>
            </a:r>
            <a:r>
              <a:rPr dirty="0" spc="-20"/>
              <a:t> </a:t>
            </a:r>
            <a:r>
              <a:rPr dirty="0"/>
              <a:t>ZAN</a:t>
            </a:r>
            <a:r>
              <a:rPr dirty="0" spc="-4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32508"/>
            <a:ext cx="7718425" cy="3420110"/>
          </a:xfrm>
          <a:prstGeom prst="rect">
            <a:avLst/>
          </a:prstGeom>
        </p:spPr>
        <p:txBody>
          <a:bodyPr wrap="square" lIns="0" tIns="311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4"/>
              </a:spcBef>
              <a:tabLst>
                <a:tab pos="481965" algn="l"/>
                <a:tab pos="1167765" algn="l"/>
                <a:tab pos="1672589" algn="l"/>
                <a:tab pos="2763520" algn="l"/>
                <a:tab pos="4023995" algn="l"/>
                <a:tab pos="4528820" algn="l"/>
                <a:tab pos="5732780" algn="l"/>
                <a:tab pos="6147435" algn="l"/>
                <a:tab pos="7534275" algn="l"/>
              </a:tabLst>
            </a:pP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co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r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proc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es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sus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’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évol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ion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doc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u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me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ts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d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l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f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ic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</a:t>
            </a:r>
            <a:r>
              <a:rPr dirty="0" sz="1600" spc="-15" b="1">
                <a:solidFill>
                  <a:srgbClr val="001F5F"/>
                </a:solidFill>
                <a:latin typeface="Palatino Linotype"/>
                <a:cs typeface="Palatino Linotype"/>
              </a:rPr>
              <a:t>i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o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	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endParaRPr sz="1600">
              <a:latin typeface="Palatino Linotype"/>
              <a:cs typeface="Palatino Linotype"/>
            </a:endParaRPr>
          </a:p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d’urbanisme: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8255" indent="-285115">
              <a:lnSpc>
                <a:spcPct val="106900"/>
              </a:lnSpc>
              <a:spcBef>
                <a:spcPts val="5"/>
              </a:spcBef>
              <a:buFont typeface="Wingdings"/>
              <a:buChar char=""/>
              <a:tabLst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Possibilité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14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positionner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déclinaison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spécifique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 </a:t>
            </a:r>
            <a:r>
              <a:rPr dirty="0" sz="1600" spc="-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spcBef>
                <a:spcPts val="5"/>
              </a:spcBef>
              <a:buFont typeface="Wingdings"/>
              <a:buChar char=""/>
              <a:tabLst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Possibilité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2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faire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valoir</a:t>
            </a:r>
            <a:r>
              <a:rPr dirty="0" sz="1600" spc="2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faible</a:t>
            </a:r>
            <a:r>
              <a:rPr dirty="0" sz="1600" spc="2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consommation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d’espaces</a:t>
            </a:r>
            <a:r>
              <a:rPr dirty="0" sz="1600" spc="28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 spc="-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vue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de la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déclinaison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715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Possibilité</a:t>
            </a:r>
            <a:r>
              <a:rPr dirty="0" sz="1600" spc="1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1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faire</a:t>
            </a:r>
            <a:r>
              <a:rPr dirty="0" sz="1600" spc="1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valoir</a:t>
            </a:r>
            <a:r>
              <a:rPr dirty="0" sz="1600" spc="1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leurs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ambitions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1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matière</a:t>
            </a:r>
            <a:r>
              <a:rPr dirty="0" sz="1600" spc="17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7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réduction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consommation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d’espaces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NAF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puis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 matière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d’objectif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ZAN.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Positionnement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s’inscrivant dans la continuité 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 ZAN » : protéger les secteurs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urbanisés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protégés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densifier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-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territoires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déjà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urbanisés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algn="r" marL="785495" marR="6985">
              <a:lnSpc>
                <a:spcPct val="100000"/>
              </a:lnSpc>
              <a:spcBef>
                <a:spcPts val="265"/>
              </a:spcBef>
            </a:pPr>
            <a:r>
              <a:rPr dirty="0"/>
              <a:t>Réflexions</a:t>
            </a:r>
            <a:r>
              <a:rPr dirty="0" spc="-40"/>
              <a:t> </a:t>
            </a:r>
            <a:r>
              <a:rPr dirty="0"/>
              <a:t>sur</a:t>
            </a:r>
            <a:r>
              <a:rPr dirty="0" spc="-15"/>
              <a:t> </a:t>
            </a:r>
            <a:r>
              <a:rPr dirty="0"/>
              <a:t>le positionnement</a:t>
            </a:r>
            <a:r>
              <a:rPr dirty="0" spc="-60"/>
              <a:t> </a:t>
            </a:r>
            <a:r>
              <a:rPr dirty="0"/>
              <a:t>pour les</a:t>
            </a:r>
            <a:r>
              <a:rPr dirty="0" spc="-20"/>
              <a:t> </a:t>
            </a:r>
            <a:r>
              <a:rPr dirty="0"/>
              <a:t>parcs</a:t>
            </a:r>
            <a:r>
              <a:rPr dirty="0" spc="-20"/>
              <a:t> </a:t>
            </a:r>
            <a:r>
              <a:rPr dirty="0"/>
              <a:t>à</a:t>
            </a:r>
            <a:r>
              <a:rPr dirty="0" spc="-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de</a:t>
            </a:r>
          </a:p>
          <a:p>
            <a:pPr algn="r" marL="785495" marR="5080">
              <a:lnSpc>
                <a:spcPct val="100000"/>
              </a:lnSpc>
              <a:spcBef>
                <a:spcPts val="170"/>
              </a:spcBef>
            </a:pPr>
            <a:r>
              <a:rPr dirty="0"/>
              <a:t>l’objectif</a:t>
            </a:r>
            <a:r>
              <a:rPr dirty="0" spc="-70"/>
              <a:t> </a:t>
            </a:r>
            <a:r>
              <a:rPr dirty="0"/>
              <a:t>«</a:t>
            </a:r>
            <a:r>
              <a:rPr dirty="0" spc="-20"/>
              <a:t> </a:t>
            </a:r>
            <a:r>
              <a:rPr dirty="0"/>
              <a:t>ZAN</a:t>
            </a:r>
            <a:r>
              <a:rPr dirty="0" spc="-4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51405"/>
            <a:ext cx="7719695" cy="36620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A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suite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l’évolution</a:t>
            </a:r>
            <a:r>
              <a:rPr dirty="0" sz="1600" spc="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 SRADDET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documents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équivalents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6985" indent="-285115">
              <a:lnSpc>
                <a:spcPct val="1070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Analyse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marges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manœuvre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fonction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contenu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documents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6350" indent="-285115">
              <a:lnSpc>
                <a:spcPct val="1075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Selon le contenu des documents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régionaux,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latitude ou non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concernant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mise 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compatibilité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chiffrés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Etude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0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l’intérêt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600" spc="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d’intégrer</a:t>
            </a:r>
            <a:r>
              <a:rPr dirty="0" sz="16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objectifs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chiffrés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autres</a:t>
            </a:r>
            <a:r>
              <a:rPr dirty="0" sz="1600" spc="1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spécifiques</a:t>
            </a:r>
            <a:r>
              <a:rPr dirty="0" sz="1600" spc="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5"/>
              </a:spcBef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sein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-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spcBef>
                <a:spcPts val="5"/>
              </a:spcBef>
              <a:buFont typeface="Wingdings"/>
              <a:buChar char=""/>
              <a:tabLst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Positionnement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s’inscrivant dans la continuité 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« ZAN » : protéger 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secteurs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urbanisés ou protégés.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Densifier,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selon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objectifs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charte, les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territoires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déjà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urbanisés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655" rIns="0" bIns="0" rtlCol="0" vert="horz">
            <a:spAutoFit/>
          </a:bodyPr>
          <a:lstStyle/>
          <a:p>
            <a:pPr algn="r" marL="785495" marR="6985">
              <a:lnSpc>
                <a:spcPct val="100000"/>
              </a:lnSpc>
              <a:spcBef>
                <a:spcPts val="265"/>
              </a:spcBef>
            </a:pPr>
            <a:r>
              <a:rPr dirty="0"/>
              <a:t>Réflexions</a:t>
            </a:r>
            <a:r>
              <a:rPr dirty="0" spc="-40"/>
              <a:t> </a:t>
            </a:r>
            <a:r>
              <a:rPr dirty="0"/>
              <a:t>sur</a:t>
            </a:r>
            <a:r>
              <a:rPr dirty="0" spc="-15"/>
              <a:t> </a:t>
            </a:r>
            <a:r>
              <a:rPr dirty="0"/>
              <a:t>le positionnement</a:t>
            </a:r>
            <a:r>
              <a:rPr dirty="0" spc="-60"/>
              <a:t> </a:t>
            </a:r>
            <a:r>
              <a:rPr dirty="0"/>
              <a:t>pour les</a:t>
            </a:r>
            <a:r>
              <a:rPr dirty="0" spc="-20"/>
              <a:t> </a:t>
            </a:r>
            <a:r>
              <a:rPr dirty="0"/>
              <a:t>parcs</a:t>
            </a:r>
            <a:r>
              <a:rPr dirty="0" spc="-20"/>
              <a:t> </a:t>
            </a:r>
            <a:r>
              <a:rPr dirty="0"/>
              <a:t>à</a:t>
            </a:r>
            <a:r>
              <a:rPr dirty="0" spc="-5"/>
              <a:t> </a:t>
            </a:r>
            <a:r>
              <a:rPr dirty="0"/>
              <a:t>l’égard</a:t>
            </a:r>
            <a:r>
              <a:rPr dirty="0" spc="-35"/>
              <a:t> </a:t>
            </a:r>
            <a:r>
              <a:rPr dirty="0"/>
              <a:t>de</a:t>
            </a:r>
          </a:p>
          <a:p>
            <a:pPr algn="r" marL="785495" marR="5080">
              <a:lnSpc>
                <a:spcPct val="100000"/>
              </a:lnSpc>
              <a:spcBef>
                <a:spcPts val="170"/>
              </a:spcBef>
            </a:pPr>
            <a:r>
              <a:rPr dirty="0"/>
              <a:t>l’objectif</a:t>
            </a:r>
            <a:r>
              <a:rPr dirty="0" spc="-70"/>
              <a:t> </a:t>
            </a:r>
            <a:r>
              <a:rPr dirty="0"/>
              <a:t>«</a:t>
            </a:r>
            <a:r>
              <a:rPr dirty="0" spc="-20"/>
              <a:t> </a:t>
            </a:r>
            <a:r>
              <a:rPr dirty="0"/>
              <a:t>ZAN</a:t>
            </a:r>
            <a:r>
              <a:rPr dirty="0" spc="-40"/>
              <a:t> </a:t>
            </a:r>
            <a:r>
              <a:rPr dirty="0"/>
              <a:t>»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716404"/>
            <a:ext cx="7718425" cy="47059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tout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état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cause,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peuvent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762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Intégrer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logique des objectifs ZAN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sein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des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décisions prises par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parcs,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que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ce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soit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cadre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l’élaboration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révision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d’une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(importance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travail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d’inventaire,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mobilisation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outils…)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Mettre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disposition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personnes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publiques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charge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39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obligations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relatives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 ZAN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l’expérience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importante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parcs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dans le cadre de la mise en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œuvre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concrète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635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Engager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réflexions diverses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avec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 personnes publiques concernées par 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planification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ZAN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(par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exemple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consommation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d’espace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qualification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zones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artificialisées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artificialisées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fonction</a:t>
            </a:r>
            <a:r>
              <a:rPr dirty="0" sz="1600" spc="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nomenclature</a:t>
            </a:r>
            <a:r>
              <a:rPr dirty="0" sz="1600" spc="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résultant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décret,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encore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outils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mobilisables)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635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Suivre les débats nationaux et potentiellement se positionner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sur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l’appréhension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 les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pouvoirs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publics de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l’objectif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ZAN et des éventuelles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évolutions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dont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règlementation</a:t>
            </a:r>
            <a:r>
              <a:rPr dirty="0" sz="1600" spc="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pourrait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faire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l’objet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083" y="3723132"/>
            <a:ext cx="5958840" cy="179831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77209" y="5772708"/>
            <a:ext cx="24784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1800" spc="-10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1800" spc="-1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1800" spc="-25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1800" spc="-5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1800">
                <a:solidFill>
                  <a:srgbClr val="112F52"/>
                </a:solidFill>
                <a:latin typeface="Palatino Linotype"/>
                <a:cs typeface="Palatino Linotype"/>
              </a:rPr>
              <a:t> 2022</a:t>
            </a:r>
            <a:endParaRPr sz="1800">
              <a:latin typeface="Palatino Linotype"/>
              <a:cs typeface="Palatino Linotype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6653910" y="1678686"/>
            <a:ext cx="146431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Chapitre</a:t>
            </a:r>
            <a:r>
              <a:rPr dirty="0" spc="-105"/>
              <a:t> </a:t>
            </a:r>
            <a:r>
              <a:rPr dirty="0" spc="-5"/>
              <a:t>III.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2074926" y="2135886"/>
            <a:ext cx="604329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La portée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20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 la</a:t>
            </a:r>
            <a:r>
              <a:rPr dirty="0" sz="2000" spc="-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2000" spc="-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à l’égard</a:t>
            </a:r>
            <a:r>
              <a:rPr dirty="0" sz="2000" spc="-3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20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endParaRPr sz="20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1282" y="538988"/>
            <a:ext cx="604329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 l’égard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/>
              <a:t>projets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46579"/>
            <a:ext cx="7717155" cy="23577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600" spc="5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2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 spc="3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600" spc="5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1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600" spc="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35">
                <a:solidFill>
                  <a:srgbClr val="001F5F"/>
                </a:solidFill>
                <a:latin typeface="Palatino Linotype"/>
                <a:cs typeface="Palatino Linotype"/>
              </a:rPr>
              <a:t>Avis</a:t>
            </a:r>
            <a:r>
              <a:rPr dirty="0" sz="1600" spc="-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soumis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évaluation</a:t>
            </a:r>
            <a:r>
              <a:rPr dirty="0" sz="1600" spc="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environnementale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en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application de l'article R.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122-2 du code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(Cf. Article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R. 333-14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code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l’environnement).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buClr>
                <a:srgbClr val="001F5F"/>
              </a:buClr>
              <a:buFont typeface="Wingdings"/>
              <a:buChar char=""/>
            </a:pPr>
            <a:endParaRPr sz="155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Précisions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apportées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juge</a:t>
            </a:r>
            <a:r>
              <a:rPr dirty="0" sz="1600" spc="16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administratif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concernant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portée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15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15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14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endParaRPr sz="1600">
              <a:latin typeface="Palatino Linotype"/>
              <a:cs typeface="Palatino Linotype"/>
            </a:endParaRPr>
          </a:p>
          <a:p>
            <a:pPr marL="297180">
              <a:lnSpc>
                <a:spcPct val="100000"/>
              </a:lnSpc>
              <a:spcBef>
                <a:spcPts val="130"/>
              </a:spcBef>
            </a:pP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l’égard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 tiers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91282" y="538988"/>
            <a:ext cx="604329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La portée</a:t>
            </a:r>
            <a:r>
              <a:rPr dirty="0" spc="-30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 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30"/>
              <a:t> </a:t>
            </a:r>
            <a:r>
              <a:rPr dirty="0"/>
              <a:t>à l’égard</a:t>
            </a:r>
            <a:r>
              <a:rPr dirty="0" spc="-35"/>
              <a:t> </a:t>
            </a:r>
            <a:r>
              <a:rPr dirty="0"/>
              <a:t>des</a:t>
            </a:r>
            <a:r>
              <a:rPr dirty="0" spc="5"/>
              <a:t> </a:t>
            </a:r>
            <a:r>
              <a:rPr dirty="0"/>
              <a:t>projets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27428"/>
            <a:ext cx="7717155" cy="28994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CE,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27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février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2004,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n°198124</a:t>
            </a:r>
            <a:r>
              <a:rPr dirty="0" sz="1600" spc="-2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;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CE,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8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février</a:t>
            </a:r>
            <a:r>
              <a:rPr dirty="0" sz="1600" spc="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2012,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n°321219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</a:pP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69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d'un</a:t>
            </a:r>
            <a:r>
              <a:rPr dirty="0" sz="1600" spc="2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parc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naturel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régional</a:t>
            </a:r>
            <a:r>
              <a:rPr dirty="0" sz="1600" spc="22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</a:t>
            </a:r>
            <a:r>
              <a:rPr dirty="0" sz="16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peut</a:t>
            </a:r>
            <a:r>
              <a:rPr dirty="0" sz="1600" spc="2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légalement</a:t>
            </a:r>
            <a:r>
              <a:rPr dirty="0" sz="1600" spc="2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imposer</a:t>
            </a:r>
            <a:r>
              <a:rPr dirty="0" sz="1600" spc="2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par</a:t>
            </a:r>
            <a:r>
              <a:rPr dirty="0" sz="1600" spc="2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elle-même </a:t>
            </a:r>
            <a:r>
              <a:rPr dirty="0" sz="1600" spc="-38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obligations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 tiers.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715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peut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davantage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subordonner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légalement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les</a:t>
            </a:r>
            <a:r>
              <a:rPr dirty="0" sz="1600" spc="39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demandes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d'autorisations d'installations classées pour la protection de l'environnement à des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obligations de procédure autres que celles prévues par les différentes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législations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en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vigueur.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2038" y="419226"/>
            <a:ext cx="6857365" cy="605155"/>
          </a:xfrm>
          <a:prstGeom prst="rect"/>
        </p:spPr>
        <p:txBody>
          <a:bodyPr wrap="square" lIns="0" tIns="47625" rIns="0" bIns="0" rtlCol="0" vert="horz">
            <a:spAutoFit/>
          </a:bodyPr>
          <a:lstStyle/>
          <a:p>
            <a:pPr marL="1744980" marR="5080" indent="-1732914">
              <a:lnSpc>
                <a:spcPts val="2160"/>
              </a:lnSpc>
              <a:spcBef>
                <a:spcPts val="375"/>
              </a:spcBef>
            </a:pPr>
            <a:r>
              <a:rPr dirty="0"/>
              <a:t>La portée</a:t>
            </a:r>
            <a:r>
              <a:rPr dirty="0" spc="-25"/>
              <a:t> </a:t>
            </a:r>
            <a:r>
              <a:rPr dirty="0"/>
              <a:t>juridique</a:t>
            </a:r>
            <a:r>
              <a:rPr dirty="0" spc="-25"/>
              <a:t> </a:t>
            </a:r>
            <a:r>
              <a:rPr dirty="0"/>
              <a:t>de</a:t>
            </a:r>
            <a:r>
              <a:rPr dirty="0" spc="5"/>
              <a:t> </a:t>
            </a:r>
            <a:r>
              <a:rPr dirty="0"/>
              <a:t>la</a:t>
            </a:r>
            <a:r>
              <a:rPr dirty="0" spc="-15"/>
              <a:t> </a:t>
            </a:r>
            <a:r>
              <a:rPr dirty="0"/>
              <a:t>charte</a:t>
            </a:r>
            <a:r>
              <a:rPr dirty="0" spc="-25"/>
              <a:t> </a:t>
            </a:r>
            <a:r>
              <a:rPr dirty="0"/>
              <a:t>à l’égard</a:t>
            </a:r>
            <a:r>
              <a:rPr dirty="0" spc="-30"/>
              <a:t> </a:t>
            </a:r>
            <a:r>
              <a:rPr dirty="0"/>
              <a:t>des </a:t>
            </a:r>
            <a:r>
              <a:rPr dirty="0" spc="-5"/>
              <a:t>documents</a:t>
            </a:r>
            <a:r>
              <a:rPr dirty="0" spc="-15"/>
              <a:t> </a:t>
            </a:r>
            <a:r>
              <a:rPr dirty="0"/>
              <a:t>de </a:t>
            </a:r>
            <a:r>
              <a:rPr dirty="0" spc="-484"/>
              <a:t> </a:t>
            </a:r>
            <a:r>
              <a:rPr dirty="0" spc="-5"/>
              <a:t>planification</a:t>
            </a:r>
            <a:r>
              <a:rPr dirty="0" spc="-25"/>
              <a:t> </a:t>
            </a:r>
            <a:r>
              <a:rPr dirty="0"/>
              <a:t>et</a:t>
            </a:r>
            <a:r>
              <a:rPr dirty="0" spc="-15"/>
              <a:t> </a:t>
            </a:r>
            <a:r>
              <a:rPr dirty="0"/>
              <a:t>des</a:t>
            </a:r>
            <a:r>
              <a:rPr dirty="0" spc="-5"/>
              <a:t> </a:t>
            </a:r>
            <a:r>
              <a:rPr dirty="0"/>
              <a:t>documents</a:t>
            </a:r>
            <a:r>
              <a:rPr dirty="0" spc="-15"/>
              <a:t> </a:t>
            </a:r>
            <a:r>
              <a:rPr dirty="0"/>
              <a:t>d’urbanisme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719734" y="1827428"/>
            <a:ext cx="7717155" cy="315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7600"/>
              </a:lnSpc>
              <a:spcBef>
                <a:spcPts val="100"/>
              </a:spcBef>
            </a:pP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Place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juridique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charte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8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parcs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naturels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régionaux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vis-à-vis</a:t>
            </a:r>
            <a:r>
              <a:rPr dirty="0" sz="1600" spc="6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des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projets</a:t>
            </a:r>
            <a:r>
              <a:rPr dirty="0" sz="1600" spc="7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r>
              <a:rPr dirty="0" sz="1600" spc="6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CE, </a:t>
            </a:r>
            <a:r>
              <a:rPr dirty="0" sz="1600" spc="-385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21</a:t>
            </a:r>
            <a:r>
              <a:rPr dirty="0" sz="1600" spc="-5" b="1">
                <a:solidFill>
                  <a:srgbClr val="001F5F"/>
                </a:solidFill>
                <a:latin typeface="Palatino Linotype"/>
                <a:cs typeface="Palatino Linotype"/>
              </a:rPr>
              <a:t> avril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 2022,</a:t>
            </a:r>
            <a:r>
              <a:rPr dirty="0" sz="1600" spc="-10" b="1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b="1">
                <a:solidFill>
                  <a:srgbClr val="001F5F"/>
                </a:solidFill>
                <a:latin typeface="Palatino Linotype"/>
                <a:cs typeface="Palatino Linotype"/>
              </a:rPr>
              <a:t>n°442953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00">
              <a:latin typeface="Palatino Linotype"/>
              <a:cs typeface="Palatino Linotype"/>
            </a:endParaRPr>
          </a:p>
          <a:p>
            <a:pPr marL="297180" indent="-285115">
              <a:lnSpc>
                <a:spcPct val="100000"/>
              </a:lnSpc>
              <a:buFont typeface="Wingdings"/>
              <a:buChar char=""/>
              <a:tabLst>
                <a:tab pos="297180" algn="l"/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Rappel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l’inopposabilité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directe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 charte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tiers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mais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nuance</a:t>
            </a:r>
            <a:r>
              <a:rPr dirty="0" sz="1600" spc="3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importante</a:t>
            </a:r>
            <a:r>
              <a:rPr dirty="0" sz="1600" spc="3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:</a:t>
            </a:r>
            <a:endParaRPr sz="1600">
              <a:latin typeface="Palatino Linotype"/>
              <a:cs typeface="Palatino Linotype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1F5F"/>
              </a:buClr>
              <a:buFont typeface="Wingdings"/>
              <a:buChar char=""/>
            </a:pPr>
            <a:endParaRPr sz="1500">
              <a:latin typeface="Palatino Linotype"/>
              <a:cs typeface="Palatino Linotype"/>
            </a:endParaRPr>
          </a:p>
          <a:p>
            <a:pPr algn="just" marL="297180" marR="5080" indent="-285115">
              <a:lnSpc>
                <a:spcPct val="107100"/>
              </a:lnSpc>
              <a:buFont typeface="Wingdings"/>
              <a:buChar char=""/>
              <a:tabLst>
                <a:tab pos="297815" algn="l"/>
              </a:tabLst>
            </a:pP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Lorsque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l’autorité</a:t>
            </a:r>
            <a:r>
              <a:rPr dirty="0" sz="1600" spc="36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administrative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saisie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d’une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demande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d’autorisation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d’implanter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ou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d’exploiter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une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installation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classée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pour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la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protection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de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l’environnement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(ICPE)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au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sein d’un parc naturel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régional,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elle doit </a:t>
            </a:r>
            <a:r>
              <a:rPr dirty="0" sz="1600" spc="-20">
                <a:solidFill>
                  <a:srgbClr val="001F5F"/>
                </a:solidFill>
                <a:latin typeface="Palatino Linotype"/>
                <a:cs typeface="Palatino Linotype"/>
              </a:rPr>
              <a:t>s’assurer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 la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cohérence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de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la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décision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individuelle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ainsi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sollicitée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avec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les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orientations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et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mesures fixées dans la charte de 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ce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parc et dans les documents </a:t>
            </a:r>
            <a:r>
              <a:rPr dirty="0" u="sng" sz="1600" spc="-1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qui </a:t>
            </a:r>
            <a:r>
              <a:rPr dirty="0" u="sng" sz="1600" spc="-5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y sont </a:t>
            </a:r>
            <a:r>
              <a:rPr dirty="0" u="sng" sz="1600">
                <a:solidFill>
                  <a:srgbClr val="001F5F"/>
                </a:solidFill>
                <a:uFill>
                  <a:solidFill>
                    <a:srgbClr val="001F5F"/>
                  </a:solidFill>
                </a:uFill>
                <a:latin typeface="Palatino Linotype"/>
                <a:cs typeface="Palatino Linotype"/>
              </a:rPr>
              <a:t>annexés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, 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eu égard notamment à l’implantation et à la nature des ouvrages pour lesquels 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15">
                <a:solidFill>
                  <a:srgbClr val="001F5F"/>
                </a:solidFill>
                <a:latin typeface="Palatino Linotype"/>
                <a:cs typeface="Palatino Linotype"/>
              </a:rPr>
              <a:t>l’autorisation</a:t>
            </a:r>
            <a:r>
              <a:rPr dirty="0" sz="1600" spc="2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est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demandée,</a:t>
            </a:r>
            <a:r>
              <a:rPr dirty="0" sz="1600" spc="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et</a:t>
            </a:r>
            <a:r>
              <a:rPr dirty="0" sz="1600" spc="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aux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nuisances</a:t>
            </a:r>
            <a:r>
              <a:rPr dirty="0" sz="1600" spc="15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associées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à</a:t>
            </a:r>
            <a:r>
              <a:rPr dirty="0" sz="160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leur</a:t>
            </a:r>
            <a:r>
              <a:rPr dirty="0" sz="1600" spc="-10">
                <a:solidFill>
                  <a:srgbClr val="001F5F"/>
                </a:solidFill>
                <a:latin typeface="Palatino Linotype"/>
                <a:cs typeface="Palatino Linotype"/>
              </a:rPr>
              <a:t> </a:t>
            </a:r>
            <a:r>
              <a:rPr dirty="0" sz="1600" spc="-5">
                <a:solidFill>
                  <a:srgbClr val="001F5F"/>
                </a:solidFill>
                <a:latin typeface="Palatino Linotype"/>
                <a:cs typeface="Palatino Linotype"/>
              </a:rPr>
              <a:t>exploitation.</a:t>
            </a:r>
            <a:endParaRPr sz="1600">
              <a:latin typeface="Palatino Linotype"/>
              <a:cs typeface="Palatino Linotyp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0" y="734568"/>
            <a:ext cx="2679192" cy="4556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92580" y="3788664"/>
            <a:ext cx="5958840" cy="179832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306571" y="5955893"/>
            <a:ext cx="284543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Webinaire</a:t>
            </a:r>
            <a:r>
              <a:rPr dirty="0" sz="2000" spc="-5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–</a:t>
            </a:r>
            <a:r>
              <a:rPr dirty="0" sz="2000" spc="-2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30</a:t>
            </a:r>
            <a:r>
              <a:rPr dirty="0" sz="2000" spc="-30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juin</a:t>
            </a:r>
            <a:r>
              <a:rPr dirty="0" sz="2000" spc="-15" b="1">
                <a:solidFill>
                  <a:srgbClr val="112F52"/>
                </a:solidFill>
                <a:latin typeface="Palatino Linotype"/>
                <a:cs typeface="Palatino Linotype"/>
              </a:rPr>
              <a:t> </a:t>
            </a:r>
            <a:r>
              <a:rPr dirty="0" sz="2000" b="1">
                <a:solidFill>
                  <a:srgbClr val="112F52"/>
                </a:solidFill>
                <a:latin typeface="Palatino Linotype"/>
                <a:cs typeface="Palatino Linotype"/>
              </a:rPr>
              <a:t>2022</a:t>
            </a:r>
            <a:endParaRPr sz="20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34</a:t>
            </a:fld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327650" y="2306827"/>
            <a:ext cx="281432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Merci</a:t>
            </a:r>
            <a:r>
              <a:rPr dirty="0" spc="-40"/>
              <a:t> </a:t>
            </a:r>
            <a:r>
              <a:rPr dirty="0"/>
              <a:t>de</a:t>
            </a:r>
            <a:r>
              <a:rPr dirty="0" spc="-15"/>
              <a:t> </a:t>
            </a:r>
            <a:r>
              <a:rPr dirty="0"/>
              <a:t>votre</a:t>
            </a:r>
            <a:r>
              <a:rPr dirty="0" spc="-20"/>
              <a:t> </a:t>
            </a:r>
            <a:r>
              <a:rPr dirty="0" spc="-5"/>
              <a:t>attention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Helene DAVAINE</dc:creator>
  <dc:title>Présentation PowerPoint</dc:title>
  <dcterms:created xsi:type="dcterms:W3CDTF">2022-07-13T13:38:10Z</dcterms:created>
  <dcterms:modified xsi:type="dcterms:W3CDTF">2022-07-13T13:38:10Z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2022-07-08T00:00:00Z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2022-07-13T00:00:00Z</vt:filetime>
  </property>
</Properties>
</file>