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3100" y="5934236"/>
            <a:ext cx="602301" cy="74053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47622" y="6293358"/>
            <a:ext cx="288290" cy="565150"/>
          </a:xfrm>
          <a:custGeom>
            <a:avLst/>
            <a:gdLst/>
            <a:ahLst/>
            <a:cxnLst/>
            <a:rect l="l" t="t" r="r" b="b"/>
            <a:pathLst>
              <a:path w="288289" h="565150">
                <a:moveTo>
                  <a:pt x="288035" y="0"/>
                </a:moveTo>
                <a:lnTo>
                  <a:pt x="0" y="0"/>
                </a:lnTo>
                <a:lnTo>
                  <a:pt x="0" y="564640"/>
                </a:lnTo>
                <a:lnTo>
                  <a:pt x="288035" y="564640"/>
                </a:lnTo>
                <a:lnTo>
                  <a:pt x="288035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26771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4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298780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706240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426330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514642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866510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658660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730669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467537" y="260616"/>
            <a:ext cx="8209280" cy="1152525"/>
          </a:xfrm>
          <a:custGeom>
            <a:avLst/>
            <a:gdLst/>
            <a:ahLst/>
            <a:cxnLst/>
            <a:rect l="l" t="t" r="r" b="b"/>
            <a:pathLst>
              <a:path w="8209280" h="1152525">
                <a:moveTo>
                  <a:pt x="8208899" y="0"/>
                </a:moveTo>
                <a:lnTo>
                  <a:pt x="0" y="0"/>
                </a:lnTo>
                <a:lnTo>
                  <a:pt x="0" y="1152131"/>
                </a:lnTo>
                <a:lnTo>
                  <a:pt x="8208899" y="1152131"/>
                </a:lnTo>
                <a:lnTo>
                  <a:pt x="8208899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23100" y="5934236"/>
            <a:ext cx="602301" cy="74053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47622" y="6293358"/>
            <a:ext cx="288290" cy="565150"/>
          </a:xfrm>
          <a:custGeom>
            <a:avLst/>
            <a:gdLst/>
            <a:ahLst/>
            <a:cxnLst/>
            <a:rect l="l" t="t" r="r" b="b"/>
            <a:pathLst>
              <a:path w="288289" h="565150">
                <a:moveTo>
                  <a:pt x="288035" y="0"/>
                </a:moveTo>
                <a:lnTo>
                  <a:pt x="0" y="0"/>
                </a:lnTo>
                <a:lnTo>
                  <a:pt x="0" y="564640"/>
                </a:lnTo>
                <a:lnTo>
                  <a:pt x="288035" y="564640"/>
                </a:lnTo>
                <a:lnTo>
                  <a:pt x="288035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226771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4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298780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706240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426330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514642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866510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658660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7306691" y="6293358"/>
            <a:ext cx="290195" cy="565150"/>
          </a:xfrm>
          <a:custGeom>
            <a:avLst/>
            <a:gdLst/>
            <a:ahLst/>
            <a:cxnLst/>
            <a:rect l="l" t="t" r="r" b="b"/>
            <a:pathLst>
              <a:path w="290195" h="565150">
                <a:moveTo>
                  <a:pt x="289648" y="0"/>
                </a:moveTo>
                <a:lnTo>
                  <a:pt x="0" y="0"/>
                </a:lnTo>
                <a:lnTo>
                  <a:pt x="0" y="564640"/>
                </a:lnTo>
                <a:lnTo>
                  <a:pt x="289648" y="564640"/>
                </a:lnTo>
                <a:lnTo>
                  <a:pt x="289648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1911" y="231089"/>
            <a:ext cx="8120176" cy="108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7075" y="1588414"/>
            <a:ext cx="7889849" cy="3519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30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9536" y="239090"/>
            <a:ext cx="5881370" cy="1096645"/>
          </a:xfrm>
          <a:prstGeom prst="rect"/>
        </p:spPr>
        <p:txBody>
          <a:bodyPr wrap="square" lIns="0" tIns="75565" rIns="0" bIns="0" rtlCol="0" vert="horz">
            <a:spAutoFit/>
          </a:bodyPr>
          <a:lstStyle/>
          <a:p>
            <a:pPr marL="1203325" marR="5080" indent="-1190625">
              <a:lnSpc>
                <a:spcPts val="4000"/>
              </a:lnSpc>
              <a:spcBef>
                <a:spcPts val="595"/>
              </a:spcBef>
            </a:pPr>
            <a:r>
              <a:rPr dirty="0" sz="3700" spc="-100"/>
              <a:t>La</a:t>
            </a:r>
            <a:r>
              <a:rPr dirty="0" sz="3700" spc="-165"/>
              <a:t> </a:t>
            </a:r>
            <a:r>
              <a:rPr dirty="0" sz="3700" spc="-70"/>
              <a:t>démarche</a:t>
            </a:r>
            <a:r>
              <a:rPr dirty="0" sz="3700" spc="-135"/>
              <a:t> </a:t>
            </a:r>
            <a:r>
              <a:rPr dirty="0" sz="3700" spc="-50"/>
              <a:t>Plan</a:t>
            </a:r>
            <a:r>
              <a:rPr dirty="0" sz="3700" spc="-165"/>
              <a:t> </a:t>
            </a:r>
            <a:r>
              <a:rPr dirty="0" sz="3700" spc="-30"/>
              <a:t>de</a:t>
            </a:r>
            <a:r>
              <a:rPr dirty="0" sz="3700" spc="-135"/>
              <a:t> </a:t>
            </a:r>
            <a:r>
              <a:rPr dirty="0" sz="3700" spc="-180"/>
              <a:t>paysage </a:t>
            </a:r>
            <a:r>
              <a:rPr dirty="0" sz="3700" spc="-1140"/>
              <a:t> </a:t>
            </a:r>
            <a:r>
              <a:rPr dirty="0" sz="3700" spc="-120"/>
              <a:t>Parc</a:t>
            </a:r>
            <a:r>
              <a:rPr dirty="0" sz="3700" spc="-150"/>
              <a:t> </a:t>
            </a:r>
            <a:r>
              <a:rPr dirty="0" sz="3700" spc="-30"/>
              <a:t>de</a:t>
            </a:r>
            <a:r>
              <a:rPr dirty="0" sz="3700" spc="-130"/>
              <a:t> </a:t>
            </a:r>
            <a:r>
              <a:rPr dirty="0" sz="3700" spc="-75"/>
              <a:t>la</a:t>
            </a:r>
            <a:r>
              <a:rPr dirty="0" sz="3700" spc="-150"/>
              <a:t> </a:t>
            </a:r>
            <a:r>
              <a:rPr dirty="0" sz="3700" spc="-65"/>
              <a:t>Brenne</a:t>
            </a:r>
            <a:endParaRPr sz="37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822" y="5157177"/>
            <a:ext cx="8229600" cy="14178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822" y="3000248"/>
            <a:ext cx="3410458" cy="20882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95928" y="2996945"/>
            <a:ext cx="3445383" cy="20882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4822" y="1453133"/>
            <a:ext cx="8201914" cy="14729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17574"/>
            <a:ext cx="9144000" cy="5440680"/>
            <a:chOff x="0" y="1417574"/>
            <a:chExt cx="9144000" cy="5440680"/>
          </a:xfrm>
        </p:grpSpPr>
        <p:sp>
          <p:nvSpPr>
            <p:cNvPr id="3" name="object 3"/>
            <p:cNvSpPr/>
            <p:nvPr/>
          </p:nvSpPr>
          <p:spPr>
            <a:xfrm>
              <a:off x="0" y="5949276"/>
              <a:ext cx="9144000" cy="909319"/>
            </a:xfrm>
            <a:custGeom>
              <a:avLst/>
              <a:gdLst/>
              <a:ahLst/>
              <a:cxnLst/>
              <a:rect l="l" t="t" r="r" b="b"/>
              <a:pathLst>
                <a:path w="9144000" h="909320">
                  <a:moveTo>
                    <a:pt x="9143936" y="908721"/>
                  </a:moveTo>
                  <a:lnTo>
                    <a:pt x="9143936" y="0"/>
                  </a:lnTo>
                  <a:lnTo>
                    <a:pt x="0" y="0"/>
                  </a:lnTo>
                  <a:lnTo>
                    <a:pt x="0" y="908721"/>
                  </a:lnTo>
                  <a:lnTo>
                    <a:pt x="9143936" y="9087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68" y="1417574"/>
              <a:ext cx="4429633" cy="54404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2" y="1844802"/>
              <a:ext cx="4685029" cy="458381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073390" y="4390135"/>
            <a:ext cx="95821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solidFill>
                  <a:srgbClr val="FF0000"/>
                </a:solidFill>
                <a:latin typeface="Calibri"/>
                <a:cs typeface="Calibri"/>
              </a:rPr>
              <a:t>Plan</a:t>
            </a:r>
            <a:r>
              <a:rPr dirty="0" sz="11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dirty="0" sz="1100" spc="-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0000"/>
                </a:solidFill>
                <a:latin typeface="Calibri"/>
                <a:cs typeface="Calibri"/>
              </a:rPr>
              <a:t>paysage</a:t>
            </a:r>
            <a:endParaRPr sz="11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1100" b="1">
                <a:solidFill>
                  <a:srgbClr val="FF0000"/>
                </a:solidFill>
                <a:latin typeface="Calibri"/>
                <a:cs typeface="Calibri"/>
              </a:rPr>
              <a:t>2017-2020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26100" y="4521200"/>
            <a:ext cx="2660650" cy="1924050"/>
          </a:xfrm>
          <a:custGeom>
            <a:avLst/>
            <a:gdLst/>
            <a:ahLst/>
            <a:cxnLst/>
            <a:rect l="l" t="t" r="r" b="b"/>
            <a:pathLst>
              <a:path w="2660650" h="1924050">
                <a:moveTo>
                  <a:pt x="0" y="273050"/>
                </a:moveTo>
                <a:lnTo>
                  <a:pt x="31750" y="419100"/>
                </a:lnTo>
                <a:lnTo>
                  <a:pt x="6350" y="527050"/>
                </a:lnTo>
                <a:lnTo>
                  <a:pt x="101600" y="520700"/>
                </a:lnTo>
                <a:lnTo>
                  <a:pt x="177800" y="533400"/>
                </a:lnTo>
                <a:lnTo>
                  <a:pt x="247650" y="508000"/>
                </a:lnTo>
                <a:lnTo>
                  <a:pt x="311150" y="527050"/>
                </a:lnTo>
                <a:lnTo>
                  <a:pt x="374650" y="514350"/>
                </a:lnTo>
                <a:lnTo>
                  <a:pt x="679450" y="762000"/>
                </a:lnTo>
                <a:lnTo>
                  <a:pt x="673100" y="819150"/>
                </a:lnTo>
                <a:lnTo>
                  <a:pt x="609600" y="825500"/>
                </a:lnTo>
                <a:lnTo>
                  <a:pt x="717550" y="1047750"/>
                </a:lnTo>
                <a:lnTo>
                  <a:pt x="628650" y="1028700"/>
                </a:lnTo>
                <a:lnTo>
                  <a:pt x="692150" y="1200150"/>
                </a:lnTo>
                <a:lnTo>
                  <a:pt x="806450" y="1219200"/>
                </a:lnTo>
                <a:lnTo>
                  <a:pt x="882650" y="1244600"/>
                </a:lnTo>
                <a:lnTo>
                  <a:pt x="882650" y="1333500"/>
                </a:lnTo>
                <a:lnTo>
                  <a:pt x="927100" y="1327150"/>
                </a:lnTo>
                <a:lnTo>
                  <a:pt x="965200" y="1301750"/>
                </a:lnTo>
                <a:lnTo>
                  <a:pt x="1016000" y="1301750"/>
                </a:lnTo>
                <a:lnTo>
                  <a:pt x="1003300" y="1346200"/>
                </a:lnTo>
                <a:lnTo>
                  <a:pt x="939800" y="1460500"/>
                </a:lnTo>
                <a:lnTo>
                  <a:pt x="920750" y="1517650"/>
                </a:lnTo>
                <a:lnTo>
                  <a:pt x="927100" y="1555750"/>
                </a:lnTo>
                <a:lnTo>
                  <a:pt x="850900" y="1670050"/>
                </a:lnTo>
                <a:lnTo>
                  <a:pt x="850900" y="1708150"/>
                </a:lnTo>
                <a:lnTo>
                  <a:pt x="869950" y="1733550"/>
                </a:lnTo>
                <a:lnTo>
                  <a:pt x="901700" y="1727200"/>
                </a:lnTo>
                <a:lnTo>
                  <a:pt x="1003300" y="1644650"/>
                </a:lnTo>
                <a:lnTo>
                  <a:pt x="1028700" y="1644650"/>
                </a:lnTo>
                <a:lnTo>
                  <a:pt x="1028700" y="1695450"/>
                </a:lnTo>
                <a:lnTo>
                  <a:pt x="1028700" y="1714500"/>
                </a:lnTo>
                <a:lnTo>
                  <a:pt x="1041400" y="1816100"/>
                </a:lnTo>
                <a:lnTo>
                  <a:pt x="1066800" y="1803400"/>
                </a:lnTo>
                <a:lnTo>
                  <a:pt x="1085850" y="1809750"/>
                </a:lnTo>
                <a:lnTo>
                  <a:pt x="1143000" y="1809750"/>
                </a:lnTo>
                <a:lnTo>
                  <a:pt x="1162050" y="1809750"/>
                </a:lnTo>
                <a:lnTo>
                  <a:pt x="1193800" y="1752600"/>
                </a:lnTo>
                <a:lnTo>
                  <a:pt x="1225550" y="1739900"/>
                </a:lnTo>
                <a:lnTo>
                  <a:pt x="1301750" y="1733550"/>
                </a:lnTo>
                <a:lnTo>
                  <a:pt x="1339850" y="1746250"/>
                </a:lnTo>
                <a:lnTo>
                  <a:pt x="1384300" y="1771650"/>
                </a:lnTo>
                <a:lnTo>
                  <a:pt x="1390650" y="1778000"/>
                </a:lnTo>
                <a:lnTo>
                  <a:pt x="1422400" y="1758950"/>
                </a:lnTo>
                <a:lnTo>
                  <a:pt x="1473200" y="1758950"/>
                </a:lnTo>
                <a:lnTo>
                  <a:pt x="1530350" y="1778000"/>
                </a:lnTo>
                <a:lnTo>
                  <a:pt x="1555750" y="1746250"/>
                </a:lnTo>
                <a:lnTo>
                  <a:pt x="1524000" y="1733550"/>
                </a:lnTo>
                <a:lnTo>
                  <a:pt x="1524000" y="1695450"/>
                </a:lnTo>
                <a:lnTo>
                  <a:pt x="1530350" y="1689100"/>
                </a:lnTo>
                <a:lnTo>
                  <a:pt x="1555750" y="1689100"/>
                </a:lnTo>
                <a:lnTo>
                  <a:pt x="1574800" y="1689100"/>
                </a:lnTo>
                <a:lnTo>
                  <a:pt x="1587500" y="1670050"/>
                </a:lnTo>
                <a:lnTo>
                  <a:pt x="1581150" y="1631950"/>
                </a:lnTo>
              </a:path>
              <a:path w="2660650" h="1924050">
                <a:moveTo>
                  <a:pt x="1593850" y="1631950"/>
                </a:moveTo>
                <a:lnTo>
                  <a:pt x="1536700" y="1606550"/>
                </a:lnTo>
                <a:lnTo>
                  <a:pt x="1676400" y="1593850"/>
                </a:lnTo>
                <a:lnTo>
                  <a:pt x="1708150" y="1568450"/>
                </a:lnTo>
                <a:lnTo>
                  <a:pt x="1765300" y="1574800"/>
                </a:lnTo>
                <a:lnTo>
                  <a:pt x="1860550" y="1663700"/>
                </a:lnTo>
                <a:lnTo>
                  <a:pt x="1911350" y="1720850"/>
                </a:lnTo>
                <a:lnTo>
                  <a:pt x="1949450" y="1771650"/>
                </a:lnTo>
                <a:lnTo>
                  <a:pt x="1993900" y="1790700"/>
                </a:lnTo>
                <a:lnTo>
                  <a:pt x="2044700" y="1847850"/>
                </a:lnTo>
                <a:lnTo>
                  <a:pt x="2057400" y="1892300"/>
                </a:lnTo>
                <a:lnTo>
                  <a:pt x="2146300" y="1924050"/>
                </a:lnTo>
                <a:lnTo>
                  <a:pt x="2203450" y="1885950"/>
                </a:lnTo>
                <a:lnTo>
                  <a:pt x="2190750" y="1835150"/>
                </a:lnTo>
                <a:lnTo>
                  <a:pt x="2209800" y="1822450"/>
                </a:lnTo>
                <a:lnTo>
                  <a:pt x="2216150" y="1790700"/>
                </a:lnTo>
                <a:lnTo>
                  <a:pt x="2228850" y="1765300"/>
                </a:lnTo>
                <a:lnTo>
                  <a:pt x="2254250" y="1752600"/>
                </a:lnTo>
                <a:lnTo>
                  <a:pt x="2286000" y="1746250"/>
                </a:lnTo>
                <a:lnTo>
                  <a:pt x="2317750" y="1752600"/>
                </a:lnTo>
                <a:lnTo>
                  <a:pt x="2343150" y="1752600"/>
                </a:lnTo>
                <a:lnTo>
                  <a:pt x="2362200" y="1720850"/>
                </a:lnTo>
                <a:lnTo>
                  <a:pt x="2349500" y="1701800"/>
                </a:lnTo>
                <a:lnTo>
                  <a:pt x="2349500" y="1682750"/>
                </a:lnTo>
                <a:lnTo>
                  <a:pt x="2381250" y="1670050"/>
                </a:lnTo>
                <a:lnTo>
                  <a:pt x="2393950" y="1625600"/>
                </a:lnTo>
                <a:lnTo>
                  <a:pt x="2425700" y="1593850"/>
                </a:lnTo>
                <a:lnTo>
                  <a:pt x="2495550" y="1593850"/>
                </a:lnTo>
                <a:lnTo>
                  <a:pt x="2520950" y="1568450"/>
                </a:lnTo>
                <a:lnTo>
                  <a:pt x="2533650" y="1498600"/>
                </a:lnTo>
                <a:lnTo>
                  <a:pt x="2578100" y="1454150"/>
                </a:lnTo>
                <a:lnTo>
                  <a:pt x="2578100" y="1409700"/>
                </a:lnTo>
                <a:lnTo>
                  <a:pt x="2647950" y="1333500"/>
                </a:lnTo>
                <a:lnTo>
                  <a:pt x="2660650" y="1276350"/>
                </a:lnTo>
                <a:lnTo>
                  <a:pt x="2660650" y="1231900"/>
                </a:lnTo>
                <a:lnTo>
                  <a:pt x="2641600" y="1200150"/>
                </a:lnTo>
                <a:lnTo>
                  <a:pt x="2609850" y="1155700"/>
                </a:lnTo>
                <a:lnTo>
                  <a:pt x="2565400" y="1092200"/>
                </a:lnTo>
                <a:lnTo>
                  <a:pt x="2362200" y="952500"/>
                </a:lnTo>
                <a:lnTo>
                  <a:pt x="2317750" y="901700"/>
                </a:lnTo>
                <a:lnTo>
                  <a:pt x="2266950" y="857250"/>
                </a:lnTo>
                <a:lnTo>
                  <a:pt x="2254250" y="863600"/>
                </a:lnTo>
                <a:lnTo>
                  <a:pt x="2178050" y="1003300"/>
                </a:lnTo>
                <a:lnTo>
                  <a:pt x="2114550" y="1003300"/>
                </a:lnTo>
                <a:lnTo>
                  <a:pt x="2006600" y="984250"/>
                </a:lnTo>
                <a:lnTo>
                  <a:pt x="1949450" y="952500"/>
                </a:lnTo>
                <a:lnTo>
                  <a:pt x="1917700" y="933450"/>
                </a:lnTo>
                <a:lnTo>
                  <a:pt x="1854200" y="952500"/>
                </a:lnTo>
                <a:lnTo>
                  <a:pt x="1778000" y="977900"/>
                </a:lnTo>
                <a:lnTo>
                  <a:pt x="1746250" y="1003300"/>
                </a:lnTo>
                <a:lnTo>
                  <a:pt x="1708150" y="1130300"/>
                </a:lnTo>
                <a:lnTo>
                  <a:pt x="1670050" y="1149350"/>
                </a:lnTo>
                <a:lnTo>
                  <a:pt x="1606550" y="1162050"/>
                </a:lnTo>
                <a:lnTo>
                  <a:pt x="1555750" y="1098550"/>
                </a:lnTo>
                <a:lnTo>
                  <a:pt x="1555750" y="1016000"/>
                </a:lnTo>
                <a:lnTo>
                  <a:pt x="1581150" y="869950"/>
                </a:lnTo>
                <a:lnTo>
                  <a:pt x="1638300" y="831850"/>
                </a:lnTo>
                <a:lnTo>
                  <a:pt x="1689100" y="806450"/>
                </a:lnTo>
                <a:lnTo>
                  <a:pt x="1727200" y="774700"/>
                </a:lnTo>
                <a:lnTo>
                  <a:pt x="1727200" y="717550"/>
                </a:lnTo>
                <a:lnTo>
                  <a:pt x="1657350" y="679450"/>
                </a:lnTo>
                <a:lnTo>
                  <a:pt x="1581150" y="647700"/>
                </a:lnTo>
                <a:lnTo>
                  <a:pt x="1606550" y="539750"/>
                </a:lnTo>
                <a:lnTo>
                  <a:pt x="1619250" y="488950"/>
                </a:lnTo>
                <a:lnTo>
                  <a:pt x="1651000" y="463550"/>
                </a:lnTo>
                <a:lnTo>
                  <a:pt x="1720850" y="419100"/>
                </a:lnTo>
                <a:lnTo>
                  <a:pt x="1727200" y="361950"/>
                </a:lnTo>
                <a:lnTo>
                  <a:pt x="1720850" y="323850"/>
                </a:lnTo>
                <a:lnTo>
                  <a:pt x="1657350" y="298450"/>
                </a:lnTo>
                <a:lnTo>
                  <a:pt x="1568450" y="285750"/>
                </a:lnTo>
                <a:lnTo>
                  <a:pt x="1498600" y="298450"/>
                </a:lnTo>
                <a:lnTo>
                  <a:pt x="1447800" y="285750"/>
                </a:lnTo>
                <a:lnTo>
                  <a:pt x="1435100" y="285750"/>
                </a:lnTo>
                <a:lnTo>
                  <a:pt x="1422400" y="304800"/>
                </a:lnTo>
                <a:lnTo>
                  <a:pt x="1371600" y="304800"/>
                </a:lnTo>
                <a:lnTo>
                  <a:pt x="1333500" y="285750"/>
                </a:lnTo>
                <a:lnTo>
                  <a:pt x="1327150" y="273050"/>
                </a:lnTo>
                <a:lnTo>
                  <a:pt x="1276350" y="292100"/>
                </a:lnTo>
                <a:lnTo>
                  <a:pt x="1244600" y="292100"/>
                </a:lnTo>
                <a:lnTo>
                  <a:pt x="1206500" y="279400"/>
                </a:lnTo>
                <a:lnTo>
                  <a:pt x="1174750" y="304800"/>
                </a:lnTo>
                <a:lnTo>
                  <a:pt x="1143000" y="273050"/>
                </a:lnTo>
                <a:lnTo>
                  <a:pt x="1111250" y="222250"/>
                </a:lnTo>
                <a:lnTo>
                  <a:pt x="1098550" y="177800"/>
                </a:lnTo>
                <a:lnTo>
                  <a:pt x="1085850" y="158750"/>
                </a:lnTo>
                <a:lnTo>
                  <a:pt x="1047750" y="158750"/>
                </a:lnTo>
                <a:lnTo>
                  <a:pt x="1009650" y="152400"/>
                </a:lnTo>
                <a:lnTo>
                  <a:pt x="977900" y="114300"/>
                </a:lnTo>
                <a:lnTo>
                  <a:pt x="952500" y="95250"/>
                </a:lnTo>
                <a:lnTo>
                  <a:pt x="889000" y="101600"/>
                </a:lnTo>
                <a:lnTo>
                  <a:pt x="838200" y="101600"/>
                </a:lnTo>
                <a:lnTo>
                  <a:pt x="742950" y="95250"/>
                </a:lnTo>
                <a:lnTo>
                  <a:pt x="692150" y="82550"/>
                </a:lnTo>
                <a:lnTo>
                  <a:pt x="647700" y="76200"/>
                </a:lnTo>
                <a:lnTo>
                  <a:pt x="628650" y="76200"/>
                </a:lnTo>
                <a:lnTo>
                  <a:pt x="596900" y="88900"/>
                </a:lnTo>
                <a:lnTo>
                  <a:pt x="571500" y="88900"/>
                </a:lnTo>
                <a:lnTo>
                  <a:pt x="546100" y="88900"/>
                </a:lnTo>
                <a:lnTo>
                  <a:pt x="482600" y="57150"/>
                </a:lnTo>
                <a:lnTo>
                  <a:pt x="431800" y="38100"/>
                </a:lnTo>
                <a:lnTo>
                  <a:pt x="387350" y="19050"/>
                </a:lnTo>
                <a:lnTo>
                  <a:pt x="368300" y="0"/>
                </a:lnTo>
                <a:lnTo>
                  <a:pt x="336550" y="19050"/>
                </a:lnTo>
                <a:lnTo>
                  <a:pt x="298450" y="38100"/>
                </a:lnTo>
                <a:lnTo>
                  <a:pt x="254000" y="63500"/>
                </a:lnTo>
                <a:lnTo>
                  <a:pt x="247650" y="76200"/>
                </a:lnTo>
                <a:lnTo>
                  <a:pt x="254000" y="127000"/>
                </a:lnTo>
                <a:lnTo>
                  <a:pt x="234950" y="190500"/>
                </a:lnTo>
                <a:lnTo>
                  <a:pt x="184150" y="196850"/>
                </a:lnTo>
                <a:lnTo>
                  <a:pt x="158750" y="184150"/>
                </a:lnTo>
                <a:lnTo>
                  <a:pt x="127000" y="171450"/>
                </a:lnTo>
                <a:lnTo>
                  <a:pt x="88900" y="190500"/>
                </a:lnTo>
                <a:lnTo>
                  <a:pt x="69850" y="222250"/>
                </a:lnTo>
                <a:lnTo>
                  <a:pt x="38100" y="260350"/>
                </a:lnTo>
                <a:lnTo>
                  <a:pt x="19050" y="279400"/>
                </a:lnTo>
                <a:lnTo>
                  <a:pt x="6350" y="285750"/>
                </a:lnTo>
              </a:path>
            </a:pathLst>
          </a:custGeom>
          <a:ln w="28575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7537" y="260616"/>
            <a:ext cx="8209280" cy="1152525"/>
          </a:xfrm>
          <a:prstGeom prst="rect"/>
          <a:solidFill>
            <a:srgbClr val="7AB138"/>
          </a:solidFill>
        </p:spPr>
        <p:txBody>
          <a:bodyPr wrap="square" lIns="0" tIns="53975" rIns="0" bIns="0" rtlCol="0" vert="horz">
            <a:spAutoFit/>
          </a:bodyPr>
          <a:lstStyle/>
          <a:p>
            <a:pPr marL="2364740" marR="1170940" indent="-1190625">
              <a:lnSpc>
                <a:spcPts val="4000"/>
              </a:lnSpc>
              <a:spcBef>
                <a:spcPts val="425"/>
              </a:spcBef>
            </a:pPr>
            <a:r>
              <a:rPr dirty="0" sz="3700" spc="-100"/>
              <a:t>La</a:t>
            </a:r>
            <a:r>
              <a:rPr dirty="0" sz="3700" spc="-165"/>
              <a:t> </a:t>
            </a:r>
            <a:r>
              <a:rPr dirty="0" sz="3700" spc="-70"/>
              <a:t>démarche</a:t>
            </a:r>
            <a:r>
              <a:rPr dirty="0" sz="3700" spc="-135"/>
              <a:t> </a:t>
            </a:r>
            <a:r>
              <a:rPr dirty="0" sz="3700" spc="-50"/>
              <a:t>Plan</a:t>
            </a:r>
            <a:r>
              <a:rPr dirty="0" sz="3700" spc="-165"/>
              <a:t> </a:t>
            </a:r>
            <a:r>
              <a:rPr dirty="0" sz="3700" spc="-30"/>
              <a:t>de</a:t>
            </a:r>
            <a:r>
              <a:rPr dirty="0" sz="3700" spc="-135"/>
              <a:t> </a:t>
            </a:r>
            <a:r>
              <a:rPr dirty="0" sz="3700" spc="-180"/>
              <a:t>paysage </a:t>
            </a:r>
            <a:r>
              <a:rPr dirty="0" sz="3700" spc="-1140"/>
              <a:t> </a:t>
            </a:r>
            <a:r>
              <a:rPr dirty="0" sz="3700" spc="-120"/>
              <a:t>Parc</a:t>
            </a:r>
            <a:r>
              <a:rPr dirty="0" sz="3700" spc="-150"/>
              <a:t> </a:t>
            </a:r>
            <a:r>
              <a:rPr dirty="0" sz="3700" spc="-30"/>
              <a:t>de</a:t>
            </a:r>
            <a:r>
              <a:rPr dirty="0" sz="3700" spc="-130"/>
              <a:t> </a:t>
            </a:r>
            <a:r>
              <a:rPr dirty="0" sz="3700" spc="-75"/>
              <a:t>la</a:t>
            </a:r>
            <a:r>
              <a:rPr dirty="0" sz="3700" spc="-150"/>
              <a:t> </a:t>
            </a:r>
            <a:r>
              <a:rPr dirty="0" sz="3700" spc="-65"/>
              <a:t>Brenne</a:t>
            </a:r>
            <a:endParaRPr sz="3700"/>
          </a:p>
        </p:txBody>
      </p:sp>
      <p:sp>
        <p:nvSpPr>
          <p:cNvPr id="9" name="object 9"/>
          <p:cNvSpPr txBox="1"/>
          <p:nvPr/>
        </p:nvSpPr>
        <p:spPr>
          <a:xfrm>
            <a:off x="5155819" y="5326507"/>
            <a:ext cx="95821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solidFill>
                  <a:srgbClr val="1F487C"/>
                </a:solidFill>
                <a:latin typeface="Calibri"/>
                <a:cs typeface="Calibri"/>
              </a:rPr>
              <a:t>Plan</a:t>
            </a:r>
            <a:r>
              <a:rPr dirty="0" sz="1100" spc="-4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1F487C"/>
                </a:solidFill>
                <a:latin typeface="Calibri"/>
                <a:cs typeface="Calibri"/>
              </a:rPr>
              <a:t>de</a:t>
            </a:r>
            <a:r>
              <a:rPr dirty="0" sz="1100" spc="-30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1F487C"/>
                </a:solidFill>
                <a:latin typeface="Calibri"/>
                <a:cs typeface="Calibri"/>
              </a:rPr>
              <a:t>paysage </a:t>
            </a:r>
            <a:r>
              <a:rPr dirty="0" sz="1100" spc="-229" b="1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87C"/>
                </a:solidFill>
                <a:latin typeface="Calibri"/>
                <a:cs typeface="Calibri"/>
              </a:rPr>
              <a:t>2022-2025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823203" y="4623815"/>
            <a:ext cx="2399030" cy="1149350"/>
            <a:chOff x="5823203" y="4623815"/>
            <a:chExt cx="2399030" cy="114935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3203" y="5590031"/>
              <a:ext cx="460248" cy="1828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868161" y="5625248"/>
              <a:ext cx="370840" cy="72390"/>
            </a:xfrm>
            <a:custGeom>
              <a:avLst/>
              <a:gdLst/>
              <a:ahLst/>
              <a:cxnLst/>
              <a:rect l="l" t="t" r="r" b="b"/>
              <a:pathLst>
                <a:path w="370839" h="72389">
                  <a:moveTo>
                    <a:pt x="0" y="0"/>
                  </a:moveTo>
                  <a:lnTo>
                    <a:pt x="370332" y="72009"/>
                  </a:lnTo>
                </a:path>
              </a:pathLst>
            </a:custGeom>
            <a:ln w="25399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8995" y="4623815"/>
              <a:ext cx="252983" cy="26974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018017" y="4653152"/>
              <a:ext cx="154940" cy="172085"/>
            </a:xfrm>
            <a:custGeom>
              <a:avLst/>
              <a:gdLst/>
              <a:ahLst/>
              <a:cxnLst/>
              <a:rect l="l" t="t" r="r" b="b"/>
              <a:pathLst>
                <a:path w="154940" h="172085">
                  <a:moveTo>
                    <a:pt x="0" y="171577"/>
                  </a:moveTo>
                  <a:lnTo>
                    <a:pt x="154431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37" y="260616"/>
            <a:ext cx="8209280" cy="1152525"/>
          </a:xfrm>
          <a:custGeom>
            <a:avLst/>
            <a:gdLst/>
            <a:ahLst/>
            <a:cxnLst/>
            <a:rect l="l" t="t" r="r" b="b"/>
            <a:pathLst>
              <a:path w="8209280" h="1152525">
                <a:moveTo>
                  <a:pt x="8208899" y="0"/>
                </a:moveTo>
                <a:lnTo>
                  <a:pt x="0" y="0"/>
                </a:lnTo>
                <a:lnTo>
                  <a:pt x="0" y="1152131"/>
                </a:lnTo>
                <a:lnTo>
                  <a:pt x="8208899" y="1152131"/>
                </a:lnTo>
                <a:lnTo>
                  <a:pt x="8208899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7876" y="1769414"/>
            <a:ext cx="3786124" cy="39319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51329" y="190322"/>
            <a:ext cx="464248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275590">
              <a:lnSpc>
                <a:spcPct val="100000"/>
              </a:lnSpc>
              <a:spcBef>
                <a:spcPts val="95"/>
              </a:spcBef>
            </a:pPr>
            <a:r>
              <a:rPr dirty="0" sz="4000" spc="-60"/>
              <a:t>Le </a:t>
            </a:r>
            <a:r>
              <a:rPr dirty="0" sz="4000" spc="-50"/>
              <a:t>Plan </a:t>
            </a:r>
            <a:r>
              <a:rPr dirty="0" sz="4000" spc="-30"/>
              <a:t>de </a:t>
            </a:r>
            <a:r>
              <a:rPr dirty="0" sz="4000" spc="-185"/>
              <a:t>paysage </a:t>
            </a:r>
            <a:r>
              <a:rPr dirty="0" sz="4000" spc="-180"/>
              <a:t> </a:t>
            </a:r>
            <a:r>
              <a:rPr dirty="0" sz="4000" spc="-65"/>
              <a:t>Brenne</a:t>
            </a:r>
            <a:r>
              <a:rPr dirty="0" sz="4000" spc="-150"/>
              <a:t> </a:t>
            </a:r>
            <a:r>
              <a:rPr dirty="0" sz="4000" spc="-120"/>
              <a:t>Val</a:t>
            </a:r>
            <a:r>
              <a:rPr dirty="0" sz="4000" spc="-155"/>
              <a:t> </a:t>
            </a:r>
            <a:r>
              <a:rPr dirty="0" sz="4000" spc="-35"/>
              <a:t>de</a:t>
            </a:r>
            <a:r>
              <a:rPr dirty="0" sz="4000" spc="-160"/>
              <a:t> </a:t>
            </a:r>
            <a:r>
              <a:rPr dirty="0" sz="4000" spc="-85"/>
              <a:t>Creuse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627075" y="1588414"/>
            <a:ext cx="4702175" cy="3519804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900" spc="-130" b="1">
                <a:latin typeface="Tahoma"/>
                <a:cs typeface="Tahoma"/>
              </a:rPr>
              <a:t>Spécificités</a:t>
            </a:r>
            <a:endParaRPr sz="19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455"/>
              </a:spcBef>
              <a:buChar char="-"/>
              <a:tabLst>
                <a:tab pos="354965" algn="l"/>
                <a:tab pos="355600" algn="l"/>
              </a:tabLst>
            </a:pPr>
            <a:r>
              <a:rPr dirty="0" sz="1900" spc="-90">
                <a:latin typeface="Tahoma"/>
                <a:cs typeface="Tahoma"/>
              </a:rPr>
              <a:t>P</a:t>
            </a:r>
            <a:r>
              <a:rPr dirty="0" sz="1900" spc="-50">
                <a:latin typeface="Tahoma"/>
                <a:cs typeface="Tahoma"/>
              </a:rPr>
              <a:t>orté</a:t>
            </a:r>
            <a:r>
              <a:rPr dirty="0" sz="1900" spc="-55">
                <a:latin typeface="Tahoma"/>
                <a:cs typeface="Tahoma"/>
              </a:rPr>
              <a:t> </a:t>
            </a:r>
            <a:r>
              <a:rPr dirty="0" sz="1900" spc="-60">
                <a:latin typeface="Tahoma"/>
                <a:cs typeface="Tahoma"/>
              </a:rPr>
              <a:t>pa</a:t>
            </a:r>
            <a:r>
              <a:rPr dirty="0" sz="1900" spc="-40">
                <a:latin typeface="Tahoma"/>
                <a:cs typeface="Tahoma"/>
              </a:rPr>
              <a:t>r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 spc="-20">
                <a:latin typeface="Tahoma"/>
                <a:cs typeface="Tahoma"/>
              </a:rPr>
              <a:t>le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90">
                <a:latin typeface="Tahoma"/>
                <a:cs typeface="Tahoma"/>
              </a:rPr>
              <a:t>P</a:t>
            </a:r>
            <a:r>
              <a:rPr dirty="0" sz="1900" spc="-50">
                <a:latin typeface="Tahoma"/>
                <a:cs typeface="Tahoma"/>
              </a:rPr>
              <a:t>arc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 spc="-85">
                <a:latin typeface="Tahoma"/>
                <a:cs typeface="Tahoma"/>
              </a:rPr>
              <a:t>sur</a:t>
            </a:r>
            <a:r>
              <a:rPr dirty="0" sz="1900" spc="-75">
                <a:latin typeface="Tahoma"/>
                <a:cs typeface="Tahoma"/>
              </a:rPr>
              <a:t> </a:t>
            </a:r>
            <a:r>
              <a:rPr dirty="0" sz="1900" spc="-20">
                <a:latin typeface="Tahoma"/>
                <a:cs typeface="Tahoma"/>
              </a:rPr>
              <a:t>le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 spc="-75">
                <a:latin typeface="Tahoma"/>
                <a:cs typeface="Tahoma"/>
              </a:rPr>
              <a:t>te</a:t>
            </a:r>
            <a:r>
              <a:rPr dirty="0" sz="1900" spc="-55">
                <a:latin typeface="Tahoma"/>
                <a:cs typeface="Tahoma"/>
              </a:rPr>
              <a:t>r</a:t>
            </a:r>
            <a:r>
              <a:rPr dirty="0" sz="1900" spc="-30">
                <a:latin typeface="Tahoma"/>
                <a:cs typeface="Tahoma"/>
              </a:rPr>
              <a:t>ritoir</a:t>
            </a:r>
            <a:r>
              <a:rPr dirty="0" sz="1900" spc="-40">
                <a:latin typeface="Tahoma"/>
                <a:cs typeface="Tahoma"/>
              </a:rPr>
              <a:t>e</a:t>
            </a:r>
            <a:r>
              <a:rPr dirty="0" sz="1900" spc="-60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d</a:t>
            </a:r>
            <a:r>
              <a:rPr dirty="0" sz="1900" spc="-45">
                <a:latin typeface="Tahoma"/>
                <a:cs typeface="Tahoma"/>
              </a:rPr>
              <a:t>e</a:t>
            </a:r>
            <a:r>
              <a:rPr dirty="0" sz="1900" spc="-55">
                <a:latin typeface="Tahoma"/>
                <a:cs typeface="Tahoma"/>
              </a:rPr>
              <a:t> </a:t>
            </a:r>
            <a:r>
              <a:rPr dirty="0" sz="1900" spc="-40">
                <a:latin typeface="Tahoma"/>
                <a:cs typeface="Tahoma"/>
              </a:rPr>
              <a:t>la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900" spc="114">
                <a:latin typeface="Tahoma"/>
                <a:cs typeface="Tahoma"/>
              </a:rPr>
              <a:t>CDC</a:t>
            </a:r>
            <a:r>
              <a:rPr dirty="0" sz="1900" spc="-60">
                <a:latin typeface="Tahoma"/>
                <a:cs typeface="Tahoma"/>
              </a:rPr>
              <a:t> </a:t>
            </a:r>
            <a:r>
              <a:rPr dirty="0" sz="1900" spc="-35">
                <a:latin typeface="Tahoma"/>
                <a:cs typeface="Tahoma"/>
              </a:rPr>
              <a:t>Bre</a:t>
            </a:r>
            <a:r>
              <a:rPr dirty="0" sz="1900" spc="-45">
                <a:latin typeface="Tahoma"/>
                <a:cs typeface="Tahoma"/>
              </a:rPr>
              <a:t>n</a:t>
            </a:r>
            <a:r>
              <a:rPr dirty="0" sz="1900" spc="-35">
                <a:latin typeface="Tahoma"/>
                <a:cs typeface="Tahoma"/>
              </a:rPr>
              <a:t>n</a:t>
            </a:r>
            <a:r>
              <a:rPr dirty="0" sz="1900" spc="-40">
                <a:latin typeface="Tahoma"/>
                <a:cs typeface="Tahoma"/>
              </a:rPr>
              <a:t>e</a:t>
            </a:r>
            <a:r>
              <a:rPr dirty="0" sz="1900" spc="-45">
                <a:latin typeface="Tahoma"/>
                <a:cs typeface="Tahoma"/>
              </a:rPr>
              <a:t> </a:t>
            </a:r>
            <a:r>
              <a:rPr dirty="0" sz="1900" spc="-95">
                <a:latin typeface="Tahoma"/>
                <a:cs typeface="Tahoma"/>
              </a:rPr>
              <a:t>V</a:t>
            </a:r>
            <a:r>
              <a:rPr dirty="0" sz="1900" spc="-40">
                <a:latin typeface="Tahoma"/>
                <a:cs typeface="Tahoma"/>
              </a:rPr>
              <a:t>al</a:t>
            </a:r>
            <a:r>
              <a:rPr dirty="0" sz="1900" spc="-75">
                <a:latin typeface="Tahoma"/>
                <a:cs typeface="Tahoma"/>
              </a:rPr>
              <a:t> </a:t>
            </a:r>
            <a:r>
              <a:rPr dirty="0" sz="1900" spc="-5">
                <a:latin typeface="Tahoma"/>
                <a:cs typeface="Tahoma"/>
              </a:rPr>
              <a:t>d</a:t>
            </a:r>
            <a:r>
              <a:rPr dirty="0" sz="1900" spc="-40">
                <a:latin typeface="Tahoma"/>
                <a:cs typeface="Tahoma"/>
              </a:rPr>
              <a:t>e</a:t>
            </a:r>
            <a:r>
              <a:rPr dirty="0" sz="1900" spc="-60">
                <a:latin typeface="Tahoma"/>
                <a:cs typeface="Tahoma"/>
              </a:rPr>
              <a:t> </a:t>
            </a:r>
            <a:r>
              <a:rPr dirty="0" sz="1900" spc="-40">
                <a:latin typeface="Tahoma"/>
                <a:cs typeface="Tahoma"/>
              </a:rPr>
              <a:t>Creuse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 spc="-220">
                <a:latin typeface="Tahoma"/>
                <a:cs typeface="Tahoma"/>
              </a:rPr>
              <a:t>(</a:t>
            </a:r>
            <a:r>
              <a:rPr dirty="0" sz="1900">
                <a:latin typeface="Tahoma"/>
                <a:cs typeface="Tahoma"/>
              </a:rPr>
              <a:t>28</a:t>
            </a:r>
            <a:r>
              <a:rPr dirty="0" sz="1900" spc="-75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c</a:t>
            </a:r>
            <a:r>
              <a:rPr dirty="0" sz="1900" spc="-10">
                <a:latin typeface="Tahoma"/>
                <a:cs typeface="Tahoma"/>
              </a:rPr>
              <a:t>o</a:t>
            </a:r>
            <a:r>
              <a:rPr dirty="0" sz="1900" spc="-35">
                <a:latin typeface="Tahoma"/>
                <a:cs typeface="Tahoma"/>
              </a:rPr>
              <a:t>mm</a:t>
            </a:r>
            <a:r>
              <a:rPr dirty="0" sz="1900" spc="-20">
                <a:latin typeface="Tahoma"/>
                <a:cs typeface="Tahoma"/>
              </a:rPr>
              <a:t>u</a:t>
            </a:r>
            <a:r>
              <a:rPr dirty="0" sz="1900" spc="-35">
                <a:latin typeface="Tahoma"/>
                <a:cs typeface="Tahoma"/>
              </a:rPr>
              <a:t>n</a:t>
            </a:r>
            <a:r>
              <a:rPr dirty="0" sz="1900" spc="-140">
                <a:latin typeface="Tahoma"/>
                <a:cs typeface="Tahoma"/>
              </a:rPr>
              <a:t>es)</a:t>
            </a:r>
            <a:endParaRPr sz="19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Tahoma"/>
              <a:cs typeface="Tahoma"/>
            </a:endParaRPr>
          </a:p>
          <a:p>
            <a:pPr algn="just" marL="12700" marR="5080">
              <a:lnSpc>
                <a:spcPct val="120100"/>
              </a:lnSpc>
              <a:buChar char="-"/>
              <a:tabLst>
                <a:tab pos="355600" algn="l"/>
              </a:tabLst>
            </a:pPr>
            <a:r>
              <a:rPr dirty="0" sz="1900" spc="-285">
                <a:latin typeface="Tahoma"/>
                <a:cs typeface="Tahoma"/>
              </a:rPr>
              <a:t>T</a:t>
            </a:r>
            <a:r>
              <a:rPr dirty="0" sz="1900" spc="-45">
                <a:latin typeface="Tahoma"/>
                <a:cs typeface="Tahoma"/>
              </a:rPr>
              <a:t>rouv</a:t>
            </a:r>
            <a:r>
              <a:rPr dirty="0" sz="1900" spc="-45">
                <a:latin typeface="Tahoma"/>
                <a:cs typeface="Tahoma"/>
              </a:rPr>
              <a:t>e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 spc="-80">
                <a:latin typeface="Tahoma"/>
                <a:cs typeface="Tahoma"/>
              </a:rPr>
              <a:t>s</a:t>
            </a:r>
            <a:r>
              <a:rPr dirty="0" sz="1900" spc="-105">
                <a:latin typeface="Tahoma"/>
                <a:cs typeface="Tahoma"/>
              </a:rPr>
              <a:t>o</a:t>
            </a:r>
            <a:r>
              <a:rPr dirty="0" sz="1900" spc="-25">
                <a:latin typeface="Tahoma"/>
                <a:cs typeface="Tahoma"/>
              </a:rPr>
              <a:t>n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5">
                <a:latin typeface="Tahoma"/>
                <a:cs typeface="Tahoma"/>
              </a:rPr>
              <a:t>appli</a:t>
            </a:r>
            <a:r>
              <a:rPr dirty="0" sz="1900" spc="-15">
                <a:latin typeface="Tahoma"/>
                <a:cs typeface="Tahoma"/>
              </a:rPr>
              <a:t>c</a:t>
            </a:r>
            <a:r>
              <a:rPr dirty="0" sz="1900" spc="-35">
                <a:latin typeface="Tahoma"/>
                <a:cs typeface="Tahoma"/>
              </a:rPr>
              <a:t>ation</a:t>
            </a:r>
            <a:r>
              <a:rPr dirty="0" sz="1900" spc="-50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d</a:t>
            </a:r>
            <a:r>
              <a:rPr dirty="0" sz="1900" spc="-40">
                <a:latin typeface="Tahoma"/>
                <a:cs typeface="Tahoma"/>
              </a:rPr>
              <a:t>irect</a:t>
            </a:r>
            <a:r>
              <a:rPr dirty="0" sz="1900" spc="-45">
                <a:latin typeface="Tahoma"/>
                <a:cs typeface="Tahoma"/>
              </a:rPr>
              <a:t>e</a:t>
            </a:r>
            <a:r>
              <a:rPr dirty="0" sz="1900" spc="-55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d</a:t>
            </a:r>
            <a:r>
              <a:rPr dirty="0" sz="1900" spc="-95">
                <a:latin typeface="Tahoma"/>
                <a:cs typeface="Tahoma"/>
              </a:rPr>
              <a:t>ans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20">
                <a:latin typeface="Tahoma"/>
                <a:cs typeface="Tahoma"/>
              </a:rPr>
              <a:t>le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25">
                <a:latin typeface="Tahoma"/>
                <a:cs typeface="Tahoma"/>
              </a:rPr>
              <a:t>Plan  </a:t>
            </a:r>
            <a:r>
              <a:rPr dirty="0" sz="1900" spc="-25">
                <a:latin typeface="Tahoma"/>
                <a:cs typeface="Tahoma"/>
              </a:rPr>
              <a:t>Local </a:t>
            </a:r>
            <a:r>
              <a:rPr dirty="0" sz="1900" spc="-30">
                <a:latin typeface="Tahoma"/>
                <a:cs typeface="Tahoma"/>
              </a:rPr>
              <a:t>d’urbanisme intercommunal </a:t>
            </a:r>
            <a:r>
              <a:rPr dirty="0" sz="1900" spc="-55">
                <a:latin typeface="Tahoma"/>
                <a:cs typeface="Tahoma"/>
              </a:rPr>
              <a:t>(PLUi) </a:t>
            </a:r>
            <a:r>
              <a:rPr dirty="0" sz="1900" spc="-65">
                <a:latin typeface="Tahoma"/>
                <a:cs typeface="Tahoma"/>
              </a:rPr>
              <a:t>et </a:t>
            </a:r>
            <a:r>
              <a:rPr dirty="0" sz="1900" spc="-20">
                <a:latin typeface="Tahoma"/>
                <a:cs typeface="Tahoma"/>
              </a:rPr>
              <a:t>le </a:t>
            </a:r>
            <a:r>
              <a:rPr dirty="0" sz="1900" spc="-580">
                <a:latin typeface="Tahoma"/>
                <a:cs typeface="Tahoma"/>
              </a:rPr>
              <a:t> </a:t>
            </a:r>
            <a:r>
              <a:rPr dirty="0" sz="1900" spc="-60">
                <a:latin typeface="Tahoma"/>
                <a:cs typeface="Tahoma"/>
              </a:rPr>
              <a:t>Règlement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 spc="-15">
                <a:latin typeface="Tahoma"/>
                <a:cs typeface="Tahoma"/>
              </a:rPr>
              <a:t>local</a:t>
            </a:r>
            <a:r>
              <a:rPr dirty="0" sz="1900" spc="-75">
                <a:latin typeface="Tahoma"/>
                <a:cs typeface="Tahoma"/>
              </a:rPr>
              <a:t> </a:t>
            </a:r>
            <a:r>
              <a:rPr dirty="0" sz="1900" spc="-20">
                <a:latin typeface="Tahoma"/>
                <a:cs typeface="Tahoma"/>
              </a:rPr>
              <a:t>de</a:t>
            </a:r>
            <a:r>
              <a:rPr dirty="0" sz="1900" spc="-55">
                <a:latin typeface="Tahoma"/>
                <a:cs typeface="Tahoma"/>
              </a:rPr>
              <a:t> </a:t>
            </a:r>
            <a:r>
              <a:rPr dirty="0" sz="1900" spc="-15">
                <a:latin typeface="Tahoma"/>
                <a:cs typeface="Tahoma"/>
              </a:rPr>
              <a:t>publicité</a:t>
            </a:r>
            <a:r>
              <a:rPr dirty="0" sz="1900" spc="-80">
                <a:latin typeface="Tahoma"/>
                <a:cs typeface="Tahoma"/>
              </a:rPr>
              <a:t> </a:t>
            </a:r>
            <a:r>
              <a:rPr dirty="0" sz="1900" spc="-85">
                <a:latin typeface="Tahoma"/>
                <a:cs typeface="Tahoma"/>
              </a:rPr>
              <a:t>(RLPi)</a:t>
            </a:r>
            <a:endParaRPr sz="19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Tahoma"/>
              <a:buChar char="-"/>
            </a:pPr>
            <a:endParaRPr sz="265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dirty="0" sz="1900" spc="-85">
                <a:latin typeface="Tahoma"/>
                <a:cs typeface="Tahoma"/>
              </a:rPr>
              <a:t>Ass</a:t>
            </a:r>
            <a:r>
              <a:rPr dirty="0" sz="1900" spc="-95">
                <a:latin typeface="Tahoma"/>
                <a:cs typeface="Tahoma"/>
              </a:rPr>
              <a:t>o</a:t>
            </a:r>
            <a:r>
              <a:rPr dirty="0" sz="1900" spc="-20">
                <a:latin typeface="Tahoma"/>
                <a:cs typeface="Tahoma"/>
              </a:rPr>
              <a:t>ciation</a:t>
            </a:r>
            <a:r>
              <a:rPr dirty="0" sz="1900" spc="-15">
                <a:latin typeface="Tahoma"/>
                <a:cs typeface="Tahoma"/>
              </a:rPr>
              <a:t> </a:t>
            </a:r>
            <a:r>
              <a:rPr dirty="0" sz="2000" spc="-80">
                <a:latin typeface="Tahoma"/>
                <a:cs typeface="Tahoma"/>
              </a:rPr>
              <a:t>de</a:t>
            </a:r>
            <a:r>
              <a:rPr dirty="0" sz="2000" spc="-60">
                <a:latin typeface="Tahoma"/>
                <a:cs typeface="Tahoma"/>
              </a:rPr>
              <a:t>s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1900" spc="-60">
                <a:latin typeface="Tahoma"/>
                <a:cs typeface="Tahoma"/>
              </a:rPr>
              <a:t>habitants</a:t>
            </a:r>
            <a:r>
              <a:rPr dirty="0" sz="1900" spc="-60">
                <a:latin typeface="Tahoma"/>
                <a:cs typeface="Tahoma"/>
              </a:rPr>
              <a:t> </a:t>
            </a:r>
            <a:r>
              <a:rPr dirty="0" sz="1900" spc="-45">
                <a:latin typeface="Tahoma"/>
                <a:cs typeface="Tahoma"/>
              </a:rPr>
              <a:t>vi</a:t>
            </a:r>
            <a:r>
              <a:rPr dirty="0" sz="1900" spc="-55">
                <a:latin typeface="Tahoma"/>
                <a:cs typeface="Tahoma"/>
              </a:rPr>
              <a:t>a</a:t>
            </a:r>
            <a:r>
              <a:rPr dirty="0" sz="1900" spc="-75">
                <a:latin typeface="Tahoma"/>
                <a:cs typeface="Tahoma"/>
              </a:rPr>
              <a:t> </a:t>
            </a:r>
            <a:r>
              <a:rPr dirty="0" sz="1900" spc="5">
                <a:latin typeface="Tahoma"/>
                <a:cs typeface="Tahoma"/>
              </a:rPr>
              <a:t>l</a:t>
            </a:r>
            <a:r>
              <a:rPr dirty="0" sz="1900" spc="-45">
                <a:latin typeface="Tahoma"/>
                <a:cs typeface="Tahoma"/>
              </a:rPr>
              <a:t>e</a:t>
            </a:r>
            <a:r>
              <a:rPr dirty="0" sz="1900" spc="-75">
                <a:latin typeface="Tahoma"/>
                <a:cs typeface="Tahoma"/>
              </a:rPr>
              <a:t> </a:t>
            </a:r>
            <a:r>
              <a:rPr dirty="0" sz="1900" spc="-75">
                <a:latin typeface="Tahoma"/>
                <a:cs typeface="Tahoma"/>
              </a:rPr>
              <a:t>résea</a:t>
            </a:r>
            <a:r>
              <a:rPr dirty="0" sz="1900" spc="-80">
                <a:latin typeface="Tahoma"/>
                <a:cs typeface="Tahoma"/>
              </a:rPr>
              <a:t>u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d</a:t>
            </a:r>
            <a:r>
              <a:rPr dirty="0" sz="1900" spc="-110">
                <a:latin typeface="Tahoma"/>
                <a:cs typeface="Tahoma"/>
              </a:rPr>
              <a:t>es</a:t>
            </a:r>
            <a:endParaRPr sz="1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dirty="0" sz="1900" spc="-40">
                <a:latin typeface="Tahoma"/>
                <a:cs typeface="Tahoma"/>
              </a:rPr>
              <a:t>ve</a:t>
            </a:r>
            <a:r>
              <a:rPr dirty="0" sz="1900" spc="-25">
                <a:latin typeface="Tahoma"/>
                <a:cs typeface="Tahoma"/>
              </a:rPr>
              <a:t>i</a:t>
            </a:r>
            <a:r>
              <a:rPr dirty="0" sz="1900" spc="-25">
                <a:latin typeface="Tahoma"/>
                <a:cs typeface="Tahoma"/>
              </a:rPr>
              <a:t>lleur</a:t>
            </a:r>
            <a:r>
              <a:rPr dirty="0" sz="1900" spc="-175">
                <a:latin typeface="Tahoma"/>
                <a:cs typeface="Tahoma"/>
              </a:rPr>
              <a:t>s</a:t>
            </a:r>
            <a:r>
              <a:rPr dirty="0" sz="1900" spc="-80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d</a:t>
            </a:r>
            <a:r>
              <a:rPr dirty="0" sz="1900" spc="-20">
                <a:latin typeface="Tahoma"/>
                <a:cs typeface="Tahoma"/>
              </a:rPr>
              <a:t>u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85">
                <a:latin typeface="Tahoma"/>
                <a:cs typeface="Tahoma"/>
              </a:rPr>
              <a:t>pay</a:t>
            </a:r>
            <a:r>
              <a:rPr dirty="0" sz="1900" spc="-80">
                <a:latin typeface="Tahoma"/>
                <a:cs typeface="Tahoma"/>
              </a:rPr>
              <a:t>s</a:t>
            </a:r>
            <a:r>
              <a:rPr dirty="0" sz="1900" spc="-105">
                <a:latin typeface="Tahoma"/>
                <a:cs typeface="Tahoma"/>
              </a:rPr>
              <a:t>age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220">
                <a:latin typeface="Tahoma"/>
                <a:cs typeface="Tahoma"/>
              </a:rPr>
              <a:t>(</a:t>
            </a:r>
            <a:r>
              <a:rPr dirty="0" sz="1900" spc="-5">
                <a:latin typeface="Tahoma"/>
                <a:cs typeface="Tahoma"/>
              </a:rPr>
              <a:t>OPPP)</a:t>
            </a:r>
            <a:endParaRPr sz="19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1775" y="5089855"/>
            <a:ext cx="2794000" cy="12229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537" y="260616"/>
            <a:ext cx="8209280" cy="1152525"/>
          </a:xfrm>
          <a:prstGeom prst="rect"/>
          <a:solidFill>
            <a:srgbClr val="7AB138"/>
          </a:solidFill>
        </p:spPr>
        <p:txBody>
          <a:bodyPr wrap="square" lIns="0" tIns="247015" rIns="0" bIns="0" rtlCol="0" vert="horz">
            <a:spAutoFit/>
          </a:bodyPr>
          <a:lstStyle/>
          <a:p>
            <a:pPr marL="145415">
              <a:lnSpc>
                <a:spcPct val="100000"/>
              </a:lnSpc>
              <a:spcBef>
                <a:spcPts val="1945"/>
              </a:spcBef>
            </a:pPr>
            <a:r>
              <a:rPr dirty="0" sz="4000" spc="-55"/>
              <a:t>Plan</a:t>
            </a:r>
            <a:r>
              <a:rPr dirty="0" sz="4000" spc="-140"/>
              <a:t> </a:t>
            </a:r>
            <a:r>
              <a:rPr dirty="0" sz="4000" spc="-185"/>
              <a:t>paysage,</a:t>
            </a:r>
            <a:r>
              <a:rPr dirty="0" sz="4000" spc="-120"/>
              <a:t> </a:t>
            </a:r>
            <a:r>
              <a:rPr dirty="0" sz="4000" spc="-75"/>
              <a:t>démarche</a:t>
            </a:r>
            <a:r>
              <a:rPr dirty="0" sz="4000" spc="-110"/>
              <a:t> </a:t>
            </a:r>
            <a:r>
              <a:rPr dirty="0" sz="4000" spc="-70"/>
              <a:t>participative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89356" y="1533220"/>
            <a:ext cx="800989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Calibri"/>
                <a:cs typeface="Calibri"/>
              </a:rPr>
              <a:t>Ateliers,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réunions,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ateliers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photographiques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avec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les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Veilleurs,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conférences,…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4501" y="2053589"/>
            <a:ext cx="8922385" cy="4804410"/>
            <a:chOff x="114501" y="2053589"/>
            <a:chExt cx="8922385" cy="48044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8288" y="4149064"/>
              <a:ext cx="4457826" cy="27089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8552" y="2132876"/>
              <a:ext cx="2588005" cy="37261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501" y="2053589"/>
              <a:ext cx="3623055" cy="27172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1" y="1216698"/>
            <a:ext cx="8496935" cy="628650"/>
          </a:xfrm>
          <a:custGeom>
            <a:avLst/>
            <a:gdLst/>
            <a:ahLst/>
            <a:cxnLst/>
            <a:rect l="l" t="t" r="r" b="b"/>
            <a:pathLst>
              <a:path w="8496935" h="628650">
                <a:moveTo>
                  <a:pt x="8496935" y="0"/>
                </a:moveTo>
                <a:lnTo>
                  <a:pt x="0" y="0"/>
                </a:lnTo>
                <a:lnTo>
                  <a:pt x="0" y="628103"/>
                </a:lnTo>
                <a:lnTo>
                  <a:pt x="8496935" y="628103"/>
                </a:lnTo>
                <a:lnTo>
                  <a:pt x="84969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5622" y="524002"/>
            <a:ext cx="79686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5"/>
              <a:t>Le</a:t>
            </a:r>
            <a:r>
              <a:rPr dirty="0" sz="3600" spc="-145"/>
              <a:t> </a:t>
            </a:r>
            <a:r>
              <a:rPr dirty="0" sz="3600" spc="-50"/>
              <a:t>Plan</a:t>
            </a:r>
            <a:r>
              <a:rPr dirty="0" sz="3600" spc="-140"/>
              <a:t> </a:t>
            </a:r>
            <a:r>
              <a:rPr dirty="0" sz="3600" spc="-30"/>
              <a:t>de</a:t>
            </a:r>
            <a:r>
              <a:rPr dirty="0" sz="3600" spc="-140"/>
              <a:t> </a:t>
            </a:r>
            <a:r>
              <a:rPr dirty="0" sz="3600" spc="-170"/>
              <a:t>paysage</a:t>
            </a:r>
            <a:r>
              <a:rPr dirty="0" sz="3600" spc="-120"/>
              <a:t> </a:t>
            </a:r>
            <a:r>
              <a:rPr dirty="0" sz="3600" spc="-60"/>
              <a:t>Brenne</a:t>
            </a:r>
            <a:r>
              <a:rPr dirty="0" sz="3600" spc="-114"/>
              <a:t> </a:t>
            </a:r>
            <a:r>
              <a:rPr dirty="0" sz="3600" spc="-105"/>
              <a:t>Val</a:t>
            </a:r>
            <a:r>
              <a:rPr dirty="0" sz="3600" spc="-140"/>
              <a:t> </a:t>
            </a:r>
            <a:r>
              <a:rPr dirty="0" sz="3600" spc="-30"/>
              <a:t>de</a:t>
            </a:r>
            <a:r>
              <a:rPr dirty="0" sz="3600" spc="-140"/>
              <a:t> </a:t>
            </a:r>
            <a:r>
              <a:rPr dirty="0" sz="3600" spc="-75"/>
              <a:t>Creuse</a:t>
            </a:r>
            <a:endParaRPr sz="36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5657" y="1196802"/>
            <a:ext cx="5544566" cy="56461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37" y="260616"/>
            <a:ext cx="8209280" cy="1152525"/>
          </a:xfrm>
          <a:custGeom>
            <a:avLst/>
            <a:gdLst/>
            <a:ahLst/>
            <a:cxnLst/>
            <a:rect l="l" t="t" r="r" b="b"/>
            <a:pathLst>
              <a:path w="8209280" h="1152525">
                <a:moveTo>
                  <a:pt x="8208899" y="0"/>
                </a:moveTo>
                <a:lnTo>
                  <a:pt x="0" y="0"/>
                </a:lnTo>
                <a:lnTo>
                  <a:pt x="0" y="1152131"/>
                </a:lnTo>
                <a:lnTo>
                  <a:pt x="8208899" y="1152131"/>
                </a:lnTo>
                <a:lnTo>
                  <a:pt x="8208899" y="0"/>
                </a:lnTo>
                <a:close/>
              </a:path>
            </a:pathLst>
          </a:custGeom>
          <a:solidFill>
            <a:srgbClr val="7AB1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12698" y="190322"/>
            <a:ext cx="752157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84885" marR="5080" indent="-972819">
              <a:lnSpc>
                <a:spcPct val="100000"/>
              </a:lnSpc>
              <a:spcBef>
                <a:spcPts val="95"/>
              </a:spcBef>
            </a:pPr>
            <a:r>
              <a:rPr dirty="0" sz="4000" spc="-55"/>
              <a:t>Plan</a:t>
            </a:r>
            <a:r>
              <a:rPr dirty="0" sz="4000" spc="-145"/>
              <a:t> </a:t>
            </a:r>
            <a:r>
              <a:rPr dirty="0" sz="4000" spc="-190"/>
              <a:t>paysag</a:t>
            </a:r>
            <a:r>
              <a:rPr dirty="0" sz="4000" spc="-190"/>
              <a:t>e</a:t>
            </a:r>
            <a:r>
              <a:rPr dirty="0" sz="4000" spc="-130"/>
              <a:t> </a:t>
            </a:r>
            <a:r>
              <a:rPr dirty="0" sz="4000" spc="-65"/>
              <a:t>Brenn</a:t>
            </a:r>
            <a:r>
              <a:rPr dirty="0" sz="4000" spc="-65"/>
              <a:t>e</a:t>
            </a:r>
            <a:r>
              <a:rPr dirty="0" sz="4000" spc="-140"/>
              <a:t> </a:t>
            </a:r>
            <a:r>
              <a:rPr dirty="0" sz="4000" spc="-195"/>
              <a:t>V</a:t>
            </a:r>
            <a:r>
              <a:rPr dirty="0" sz="4000" spc="-80"/>
              <a:t>al</a:t>
            </a:r>
            <a:r>
              <a:rPr dirty="0" sz="4000" spc="-135"/>
              <a:t> </a:t>
            </a:r>
            <a:r>
              <a:rPr dirty="0" sz="4000" spc="-35"/>
              <a:t>d</a:t>
            </a:r>
            <a:r>
              <a:rPr dirty="0" sz="4000" spc="-30"/>
              <a:t>e</a:t>
            </a:r>
            <a:r>
              <a:rPr dirty="0" sz="4000" spc="-155"/>
              <a:t> </a:t>
            </a:r>
            <a:r>
              <a:rPr dirty="0" sz="4000"/>
              <a:t>Cr</a:t>
            </a:r>
            <a:r>
              <a:rPr dirty="0" sz="4000" spc="-15"/>
              <a:t>e</a:t>
            </a:r>
            <a:r>
              <a:rPr dirty="0" sz="4000" spc="-140"/>
              <a:t>use  </a:t>
            </a:r>
            <a:r>
              <a:rPr dirty="0" sz="4000" spc="-90"/>
              <a:t>Liens</a:t>
            </a:r>
            <a:r>
              <a:rPr dirty="0" sz="4000" spc="-160"/>
              <a:t> </a:t>
            </a:r>
            <a:r>
              <a:rPr dirty="0" sz="4000" spc="-145"/>
              <a:t>réalisés</a:t>
            </a:r>
            <a:r>
              <a:rPr dirty="0" sz="4000" spc="-135"/>
              <a:t> </a:t>
            </a:r>
            <a:r>
              <a:rPr dirty="0" sz="4000" spc="-110"/>
              <a:t>avec</a:t>
            </a:r>
            <a:r>
              <a:rPr dirty="0" sz="4000" spc="-145"/>
              <a:t> </a:t>
            </a:r>
            <a:r>
              <a:rPr dirty="0" sz="4000" spc="-35"/>
              <a:t>le</a:t>
            </a:r>
            <a:r>
              <a:rPr dirty="0" sz="4000" spc="-135"/>
              <a:t> </a:t>
            </a:r>
            <a:r>
              <a:rPr dirty="0" sz="4000" spc="-70"/>
              <a:t>PLUI</a:t>
            </a:r>
            <a:endParaRPr sz="40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6495" y="1484833"/>
            <a:ext cx="7164324" cy="49223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2437" y="1934921"/>
            <a:ext cx="1599565" cy="4141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7686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Tahoma"/>
                <a:cs typeface="Tahoma"/>
              </a:rPr>
              <a:t>P</a:t>
            </a:r>
            <a:r>
              <a:rPr dirty="0" sz="1800" spc="-90">
                <a:latin typeface="Tahoma"/>
                <a:cs typeface="Tahoma"/>
              </a:rPr>
              <a:t>ré</a:t>
            </a:r>
            <a:r>
              <a:rPr dirty="0" sz="1800" spc="-100">
                <a:latin typeface="Tahoma"/>
                <a:cs typeface="Tahoma"/>
              </a:rPr>
              <a:t>s</a:t>
            </a:r>
            <a:r>
              <a:rPr dirty="0" sz="1800" spc="-55">
                <a:latin typeface="Tahoma"/>
                <a:cs typeface="Tahoma"/>
              </a:rPr>
              <a:t>erver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les  </a:t>
            </a:r>
            <a:r>
              <a:rPr dirty="0" sz="1800" spc="-100">
                <a:latin typeface="Tahoma"/>
                <a:cs typeface="Tahoma"/>
              </a:rPr>
              <a:t>paysages </a:t>
            </a:r>
            <a:r>
              <a:rPr dirty="0" sz="1800" spc="-95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rema</a:t>
            </a:r>
            <a:r>
              <a:rPr dirty="0" sz="1800" spc="-50">
                <a:latin typeface="Tahoma"/>
                <a:cs typeface="Tahoma"/>
              </a:rPr>
              <a:t>r</a:t>
            </a:r>
            <a:r>
              <a:rPr dirty="0" sz="1800" spc="-30">
                <a:latin typeface="Tahoma"/>
                <a:cs typeface="Tahoma"/>
              </a:rPr>
              <a:t>qua</a:t>
            </a:r>
            <a:r>
              <a:rPr dirty="0" sz="1800" spc="-35">
                <a:latin typeface="Tahoma"/>
                <a:cs typeface="Tahoma"/>
              </a:rPr>
              <a:t>b</a:t>
            </a:r>
            <a:r>
              <a:rPr dirty="0" sz="1800" spc="-60">
                <a:latin typeface="Tahoma"/>
                <a:cs typeface="Tahoma"/>
              </a:rPr>
              <a:t>les  </a:t>
            </a:r>
            <a:r>
              <a:rPr dirty="0" sz="1800" spc="-35">
                <a:latin typeface="Tahoma"/>
                <a:cs typeface="Tahoma"/>
              </a:rPr>
              <a:t>AXE1</a:t>
            </a:r>
            <a:r>
              <a:rPr dirty="0" sz="1800" spc="-10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114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plan </a:t>
            </a:r>
            <a:r>
              <a:rPr dirty="0" sz="1800" spc="-545">
                <a:latin typeface="Tahoma"/>
                <a:cs typeface="Tahoma"/>
              </a:rPr>
              <a:t> </a:t>
            </a:r>
            <a:r>
              <a:rPr dirty="0" sz="1800" spc="-85">
                <a:latin typeface="Tahoma"/>
                <a:cs typeface="Tahoma"/>
              </a:rPr>
              <a:t>paysage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10">
                <a:latin typeface="Tahoma"/>
                <a:cs typeface="Tahoma"/>
              </a:rPr>
              <a:t>P</a:t>
            </a:r>
            <a:r>
              <a:rPr dirty="0" sz="1800" spc="-95">
                <a:latin typeface="Tahoma"/>
                <a:cs typeface="Tahoma"/>
              </a:rPr>
              <a:t>ré</a:t>
            </a:r>
            <a:r>
              <a:rPr dirty="0" sz="1800" spc="-100">
                <a:latin typeface="Tahoma"/>
                <a:cs typeface="Tahoma"/>
              </a:rPr>
              <a:t>s</a:t>
            </a:r>
            <a:r>
              <a:rPr dirty="0" sz="1800" spc="-55">
                <a:latin typeface="Tahoma"/>
                <a:cs typeface="Tahoma"/>
              </a:rPr>
              <a:t>erve</a:t>
            </a:r>
            <a:r>
              <a:rPr dirty="0" sz="1800" spc="-60">
                <a:latin typeface="Tahoma"/>
                <a:cs typeface="Tahoma"/>
              </a:rPr>
              <a:t>r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et  </a:t>
            </a:r>
            <a:r>
              <a:rPr dirty="0" sz="1800" spc="-55">
                <a:latin typeface="Tahoma"/>
                <a:cs typeface="Tahoma"/>
              </a:rPr>
              <a:t>valoriser </a:t>
            </a:r>
            <a:r>
              <a:rPr dirty="0" sz="1800" spc="-65">
                <a:latin typeface="Tahoma"/>
                <a:cs typeface="Tahoma"/>
              </a:rPr>
              <a:t>les 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90">
                <a:latin typeface="Tahoma"/>
                <a:cs typeface="Tahoma"/>
              </a:rPr>
              <a:t>grand</a:t>
            </a:r>
            <a:r>
              <a:rPr dirty="0" sz="1800" spc="-75">
                <a:latin typeface="Tahoma"/>
                <a:cs typeface="Tahoma"/>
              </a:rPr>
              <a:t>s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point</a:t>
            </a:r>
            <a:r>
              <a:rPr dirty="0" sz="1800" spc="-40">
                <a:latin typeface="Tahoma"/>
                <a:cs typeface="Tahoma"/>
              </a:rPr>
              <a:t>s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  </a:t>
            </a:r>
            <a:r>
              <a:rPr dirty="0" sz="1800" spc="-80">
                <a:latin typeface="Tahoma"/>
                <a:cs typeface="Tahoma"/>
              </a:rPr>
              <a:t>vues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/>
              <a:cs typeface="Tahoma"/>
            </a:endParaRPr>
          </a:p>
          <a:p>
            <a:pPr marL="12700" marR="133985">
              <a:lnSpc>
                <a:spcPct val="100000"/>
              </a:lnSpc>
            </a:pPr>
            <a:r>
              <a:rPr dirty="0" sz="1800" spc="-40">
                <a:latin typeface="Tahoma"/>
                <a:cs typeface="Tahoma"/>
              </a:rPr>
              <a:t>Exemple </a:t>
            </a:r>
            <a:r>
              <a:rPr dirty="0" sz="1800" spc="-10">
                <a:latin typeface="Tahoma"/>
                <a:cs typeface="Tahoma"/>
              </a:rPr>
              <a:t>du </a:t>
            </a:r>
            <a:r>
              <a:rPr dirty="0" sz="1800" spc="-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projet</a:t>
            </a:r>
            <a:r>
              <a:rPr dirty="0" sz="1800" spc="-9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9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point </a:t>
            </a:r>
            <a:r>
              <a:rPr dirty="0" sz="1800" spc="-55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 </a:t>
            </a:r>
            <a:r>
              <a:rPr dirty="0" sz="1800" spc="-45">
                <a:latin typeface="Tahoma"/>
                <a:cs typeface="Tahoma"/>
              </a:rPr>
              <a:t>vue </a:t>
            </a:r>
            <a:r>
              <a:rPr dirty="0" sz="1800" spc="-70">
                <a:latin typeface="Tahoma"/>
                <a:cs typeface="Tahoma"/>
              </a:rPr>
              <a:t>des 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Roches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8034" y="3356990"/>
            <a:ext cx="171450" cy="288290"/>
          </a:xfrm>
          <a:custGeom>
            <a:avLst/>
            <a:gdLst/>
            <a:ahLst/>
            <a:cxnLst/>
            <a:rect l="l" t="t" r="r" b="b"/>
            <a:pathLst>
              <a:path w="171450" h="288289">
                <a:moveTo>
                  <a:pt x="16460" y="117113"/>
                </a:moveTo>
                <a:lnTo>
                  <a:pt x="9299" y="119507"/>
                </a:lnTo>
                <a:lnTo>
                  <a:pt x="3646" y="124559"/>
                </a:lnTo>
                <a:lnTo>
                  <a:pt x="474" y="131159"/>
                </a:lnTo>
                <a:lnTo>
                  <a:pt x="0" y="138473"/>
                </a:lnTo>
                <a:lnTo>
                  <a:pt x="2441" y="145669"/>
                </a:lnTo>
                <a:lnTo>
                  <a:pt x="85575" y="288163"/>
                </a:lnTo>
                <a:lnTo>
                  <a:pt x="107655" y="250317"/>
                </a:lnTo>
                <a:lnTo>
                  <a:pt x="66525" y="250317"/>
                </a:lnTo>
                <a:lnTo>
                  <a:pt x="66525" y="179792"/>
                </a:lnTo>
                <a:lnTo>
                  <a:pt x="35359" y="126364"/>
                </a:lnTo>
                <a:lnTo>
                  <a:pt x="30327" y="120757"/>
                </a:lnTo>
                <a:lnTo>
                  <a:pt x="23748" y="117602"/>
                </a:lnTo>
                <a:lnTo>
                  <a:pt x="16460" y="117113"/>
                </a:lnTo>
                <a:close/>
              </a:path>
              <a:path w="171450" h="288289">
                <a:moveTo>
                  <a:pt x="66525" y="179792"/>
                </a:moveTo>
                <a:lnTo>
                  <a:pt x="66525" y="250317"/>
                </a:lnTo>
                <a:lnTo>
                  <a:pt x="104625" y="250317"/>
                </a:lnTo>
                <a:lnTo>
                  <a:pt x="104625" y="240664"/>
                </a:lnTo>
                <a:lnTo>
                  <a:pt x="69116" y="240664"/>
                </a:lnTo>
                <a:lnTo>
                  <a:pt x="85575" y="212449"/>
                </a:lnTo>
                <a:lnTo>
                  <a:pt x="66525" y="179792"/>
                </a:lnTo>
                <a:close/>
              </a:path>
              <a:path w="171450" h="288289">
                <a:moveTo>
                  <a:pt x="154690" y="117113"/>
                </a:moveTo>
                <a:lnTo>
                  <a:pt x="147402" y="117602"/>
                </a:lnTo>
                <a:lnTo>
                  <a:pt x="140824" y="120757"/>
                </a:lnTo>
                <a:lnTo>
                  <a:pt x="135791" y="126364"/>
                </a:lnTo>
                <a:lnTo>
                  <a:pt x="104625" y="179792"/>
                </a:lnTo>
                <a:lnTo>
                  <a:pt x="104625" y="250317"/>
                </a:lnTo>
                <a:lnTo>
                  <a:pt x="107655" y="250317"/>
                </a:lnTo>
                <a:lnTo>
                  <a:pt x="168709" y="145669"/>
                </a:lnTo>
                <a:lnTo>
                  <a:pt x="171149" y="138473"/>
                </a:lnTo>
                <a:lnTo>
                  <a:pt x="170671" y="131159"/>
                </a:lnTo>
                <a:lnTo>
                  <a:pt x="167498" y="124559"/>
                </a:lnTo>
                <a:lnTo>
                  <a:pt x="161851" y="119507"/>
                </a:lnTo>
                <a:lnTo>
                  <a:pt x="154690" y="117113"/>
                </a:lnTo>
                <a:close/>
              </a:path>
              <a:path w="171450" h="288289">
                <a:moveTo>
                  <a:pt x="85575" y="212449"/>
                </a:moveTo>
                <a:lnTo>
                  <a:pt x="69116" y="240664"/>
                </a:lnTo>
                <a:lnTo>
                  <a:pt x="102034" y="240664"/>
                </a:lnTo>
                <a:lnTo>
                  <a:pt x="85575" y="212449"/>
                </a:lnTo>
                <a:close/>
              </a:path>
              <a:path w="171450" h="288289">
                <a:moveTo>
                  <a:pt x="104625" y="179792"/>
                </a:moveTo>
                <a:lnTo>
                  <a:pt x="85575" y="212449"/>
                </a:lnTo>
                <a:lnTo>
                  <a:pt x="102034" y="240664"/>
                </a:lnTo>
                <a:lnTo>
                  <a:pt x="104625" y="240664"/>
                </a:lnTo>
                <a:lnTo>
                  <a:pt x="104625" y="179792"/>
                </a:lnTo>
                <a:close/>
              </a:path>
              <a:path w="171450" h="288289">
                <a:moveTo>
                  <a:pt x="104625" y="0"/>
                </a:moveTo>
                <a:lnTo>
                  <a:pt x="66525" y="0"/>
                </a:lnTo>
                <a:lnTo>
                  <a:pt x="66525" y="179792"/>
                </a:lnTo>
                <a:lnTo>
                  <a:pt x="85575" y="212449"/>
                </a:lnTo>
                <a:lnTo>
                  <a:pt x="104625" y="179792"/>
                </a:lnTo>
                <a:lnTo>
                  <a:pt x="104625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58034" y="4653153"/>
            <a:ext cx="171450" cy="288290"/>
          </a:xfrm>
          <a:custGeom>
            <a:avLst/>
            <a:gdLst/>
            <a:ahLst/>
            <a:cxnLst/>
            <a:rect l="l" t="t" r="r" b="b"/>
            <a:pathLst>
              <a:path w="171450" h="288289">
                <a:moveTo>
                  <a:pt x="16460" y="117113"/>
                </a:moveTo>
                <a:lnTo>
                  <a:pt x="9299" y="119507"/>
                </a:lnTo>
                <a:lnTo>
                  <a:pt x="3646" y="124557"/>
                </a:lnTo>
                <a:lnTo>
                  <a:pt x="474" y="131143"/>
                </a:lnTo>
                <a:lnTo>
                  <a:pt x="0" y="138420"/>
                </a:lnTo>
                <a:lnTo>
                  <a:pt x="2441" y="145542"/>
                </a:lnTo>
                <a:lnTo>
                  <a:pt x="85575" y="288163"/>
                </a:lnTo>
                <a:lnTo>
                  <a:pt x="107636" y="250317"/>
                </a:lnTo>
                <a:lnTo>
                  <a:pt x="66525" y="250317"/>
                </a:lnTo>
                <a:lnTo>
                  <a:pt x="66525" y="179792"/>
                </a:lnTo>
                <a:lnTo>
                  <a:pt x="35359" y="126365"/>
                </a:lnTo>
                <a:lnTo>
                  <a:pt x="30327" y="120757"/>
                </a:lnTo>
                <a:lnTo>
                  <a:pt x="23748" y="117602"/>
                </a:lnTo>
                <a:lnTo>
                  <a:pt x="16460" y="117113"/>
                </a:lnTo>
                <a:close/>
              </a:path>
              <a:path w="171450" h="288289">
                <a:moveTo>
                  <a:pt x="66525" y="179792"/>
                </a:moveTo>
                <a:lnTo>
                  <a:pt x="66525" y="250317"/>
                </a:lnTo>
                <a:lnTo>
                  <a:pt x="104625" y="250317"/>
                </a:lnTo>
                <a:lnTo>
                  <a:pt x="104625" y="240665"/>
                </a:lnTo>
                <a:lnTo>
                  <a:pt x="69116" y="240665"/>
                </a:lnTo>
                <a:lnTo>
                  <a:pt x="85575" y="212449"/>
                </a:lnTo>
                <a:lnTo>
                  <a:pt x="66525" y="179792"/>
                </a:lnTo>
                <a:close/>
              </a:path>
              <a:path w="171450" h="288289">
                <a:moveTo>
                  <a:pt x="154690" y="117113"/>
                </a:moveTo>
                <a:lnTo>
                  <a:pt x="147402" y="117602"/>
                </a:lnTo>
                <a:lnTo>
                  <a:pt x="140824" y="120757"/>
                </a:lnTo>
                <a:lnTo>
                  <a:pt x="135791" y="126365"/>
                </a:lnTo>
                <a:lnTo>
                  <a:pt x="104625" y="179792"/>
                </a:lnTo>
                <a:lnTo>
                  <a:pt x="104625" y="250317"/>
                </a:lnTo>
                <a:lnTo>
                  <a:pt x="107636" y="250317"/>
                </a:lnTo>
                <a:lnTo>
                  <a:pt x="168709" y="145542"/>
                </a:lnTo>
                <a:lnTo>
                  <a:pt x="171149" y="138420"/>
                </a:lnTo>
                <a:lnTo>
                  <a:pt x="170671" y="131143"/>
                </a:lnTo>
                <a:lnTo>
                  <a:pt x="167498" y="124557"/>
                </a:lnTo>
                <a:lnTo>
                  <a:pt x="161851" y="119507"/>
                </a:lnTo>
                <a:lnTo>
                  <a:pt x="154690" y="117113"/>
                </a:lnTo>
                <a:close/>
              </a:path>
              <a:path w="171450" h="288289">
                <a:moveTo>
                  <a:pt x="85575" y="212449"/>
                </a:moveTo>
                <a:lnTo>
                  <a:pt x="69116" y="240665"/>
                </a:lnTo>
                <a:lnTo>
                  <a:pt x="102034" y="240665"/>
                </a:lnTo>
                <a:lnTo>
                  <a:pt x="85575" y="212449"/>
                </a:lnTo>
                <a:close/>
              </a:path>
              <a:path w="171450" h="288289">
                <a:moveTo>
                  <a:pt x="104625" y="179792"/>
                </a:moveTo>
                <a:lnTo>
                  <a:pt x="85575" y="212449"/>
                </a:lnTo>
                <a:lnTo>
                  <a:pt x="102034" y="240665"/>
                </a:lnTo>
                <a:lnTo>
                  <a:pt x="104625" y="240665"/>
                </a:lnTo>
                <a:lnTo>
                  <a:pt x="104625" y="179792"/>
                </a:lnTo>
                <a:close/>
              </a:path>
              <a:path w="171450" h="288289">
                <a:moveTo>
                  <a:pt x="104625" y="0"/>
                </a:moveTo>
                <a:lnTo>
                  <a:pt x="66525" y="0"/>
                </a:lnTo>
                <a:lnTo>
                  <a:pt x="66525" y="179792"/>
                </a:lnTo>
                <a:lnTo>
                  <a:pt x="85575" y="212449"/>
                </a:lnTo>
                <a:lnTo>
                  <a:pt x="104625" y="179792"/>
                </a:lnTo>
                <a:lnTo>
                  <a:pt x="104625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2698" y="190322"/>
            <a:ext cx="752157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050290" marR="5080" indent="-1038225">
              <a:lnSpc>
                <a:spcPct val="100000"/>
              </a:lnSpc>
              <a:spcBef>
                <a:spcPts val="95"/>
              </a:spcBef>
            </a:pPr>
            <a:r>
              <a:rPr dirty="0" sz="4000" spc="-55"/>
              <a:t>Plan</a:t>
            </a:r>
            <a:r>
              <a:rPr dirty="0" sz="4000" spc="-145"/>
              <a:t> </a:t>
            </a:r>
            <a:r>
              <a:rPr dirty="0" sz="4000" spc="-190"/>
              <a:t>paysag</a:t>
            </a:r>
            <a:r>
              <a:rPr dirty="0" sz="4000" spc="-190"/>
              <a:t>e</a:t>
            </a:r>
            <a:r>
              <a:rPr dirty="0" sz="4000" spc="-130"/>
              <a:t> </a:t>
            </a:r>
            <a:r>
              <a:rPr dirty="0" sz="4000" spc="-65"/>
              <a:t>Brenn</a:t>
            </a:r>
            <a:r>
              <a:rPr dirty="0" sz="4000" spc="-65"/>
              <a:t>e</a:t>
            </a:r>
            <a:r>
              <a:rPr dirty="0" sz="4000" spc="-140"/>
              <a:t> </a:t>
            </a:r>
            <a:r>
              <a:rPr dirty="0" sz="4000" spc="-195"/>
              <a:t>V</a:t>
            </a:r>
            <a:r>
              <a:rPr dirty="0" sz="4000" spc="-80"/>
              <a:t>al</a:t>
            </a:r>
            <a:r>
              <a:rPr dirty="0" sz="4000" spc="-135"/>
              <a:t> </a:t>
            </a:r>
            <a:r>
              <a:rPr dirty="0" sz="4000" spc="-35"/>
              <a:t>d</a:t>
            </a:r>
            <a:r>
              <a:rPr dirty="0" sz="4000" spc="-30"/>
              <a:t>e</a:t>
            </a:r>
            <a:r>
              <a:rPr dirty="0" sz="4000" spc="-155"/>
              <a:t> </a:t>
            </a:r>
            <a:r>
              <a:rPr dirty="0" sz="4000"/>
              <a:t>Cr</a:t>
            </a:r>
            <a:r>
              <a:rPr dirty="0" sz="4000" spc="-15"/>
              <a:t>e</a:t>
            </a:r>
            <a:r>
              <a:rPr dirty="0" sz="4000" spc="-140"/>
              <a:t>use  </a:t>
            </a:r>
            <a:r>
              <a:rPr dirty="0" sz="4000" spc="-80"/>
              <a:t>liens</a:t>
            </a:r>
            <a:r>
              <a:rPr dirty="0" sz="4000" spc="-150"/>
              <a:t> </a:t>
            </a:r>
            <a:r>
              <a:rPr dirty="0" sz="4000" spc="-145"/>
              <a:t>réalisés</a:t>
            </a:r>
            <a:r>
              <a:rPr dirty="0" sz="4000" spc="-140"/>
              <a:t> </a:t>
            </a:r>
            <a:r>
              <a:rPr dirty="0" sz="4000" spc="-110"/>
              <a:t>avec</a:t>
            </a:r>
            <a:r>
              <a:rPr dirty="0" sz="4000" spc="-140"/>
              <a:t> </a:t>
            </a:r>
            <a:r>
              <a:rPr dirty="0" sz="4000" spc="-35"/>
              <a:t>le</a:t>
            </a:r>
            <a:r>
              <a:rPr dirty="0" sz="4000" spc="-160"/>
              <a:t> </a:t>
            </a:r>
            <a:r>
              <a:rPr dirty="0" sz="4000" spc="-65"/>
              <a:t>PLUI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1" y="1357215"/>
            <a:ext cx="7853679" cy="55007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1600" y="6165303"/>
            <a:ext cx="7129145" cy="692785"/>
          </a:xfrm>
          <a:custGeom>
            <a:avLst/>
            <a:gdLst/>
            <a:ahLst/>
            <a:cxnLst/>
            <a:rect l="l" t="t" r="r" b="b"/>
            <a:pathLst>
              <a:path w="7129145" h="692784">
                <a:moveTo>
                  <a:pt x="7128764" y="0"/>
                </a:moveTo>
                <a:lnTo>
                  <a:pt x="0" y="0"/>
                </a:lnTo>
                <a:lnTo>
                  <a:pt x="0" y="692696"/>
                </a:lnTo>
                <a:lnTo>
                  <a:pt x="7128764" y="692696"/>
                </a:lnTo>
                <a:lnTo>
                  <a:pt x="71287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67537" y="260616"/>
            <a:ext cx="8209280" cy="1152525"/>
          </a:xfrm>
          <a:prstGeom prst="rect">
            <a:avLst/>
          </a:prstGeom>
          <a:solidFill>
            <a:srgbClr val="7AB138"/>
          </a:solidFill>
        </p:spPr>
        <p:txBody>
          <a:bodyPr wrap="square" lIns="0" tIns="3175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25"/>
              </a:spcBef>
            </a:pPr>
            <a:r>
              <a:rPr dirty="0" sz="4000" spc="-100">
                <a:latin typeface="Tahoma"/>
                <a:cs typeface="Tahoma"/>
              </a:rPr>
              <a:t>L’Arbre</a:t>
            </a:r>
            <a:r>
              <a:rPr dirty="0" sz="4000" spc="-165">
                <a:latin typeface="Tahoma"/>
                <a:cs typeface="Tahoma"/>
              </a:rPr>
              <a:t> </a:t>
            </a:r>
            <a:r>
              <a:rPr dirty="0" sz="4000" spc="-135">
                <a:latin typeface="Tahoma"/>
                <a:cs typeface="Tahoma"/>
              </a:rPr>
              <a:t>et </a:t>
            </a:r>
            <a:r>
              <a:rPr dirty="0" sz="4000" spc="-80">
                <a:latin typeface="Tahoma"/>
                <a:cs typeface="Tahoma"/>
              </a:rPr>
              <a:t>la</a:t>
            </a:r>
            <a:r>
              <a:rPr dirty="0" sz="4000" spc="-165">
                <a:latin typeface="Tahoma"/>
                <a:cs typeface="Tahoma"/>
              </a:rPr>
              <a:t> </a:t>
            </a:r>
            <a:r>
              <a:rPr dirty="0" sz="4000" spc="-85">
                <a:latin typeface="Tahoma"/>
                <a:cs typeface="Tahoma"/>
              </a:rPr>
              <a:t>Vallée</a:t>
            </a:r>
            <a:endParaRPr sz="4000">
              <a:latin typeface="Tahoma"/>
              <a:cs typeface="Tahoma"/>
            </a:endParaRPr>
          </a:p>
          <a:p>
            <a:pPr algn="ctr" marL="5080">
              <a:lnSpc>
                <a:spcPct val="100000"/>
              </a:lnSpc>
              <a:spcBef>
                <a:spcPts val="55"/>
              </a:spcBef>
            </a:pPr>
            <a:r>
              <a:rPr dirty="0" sz="3200" spc="-165">
                <a:latin typeface="Tahoma"/>
                <a:cs typeface="Tahoma"/>
              </a:rPr>
              <a:t>Paysans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 spc="-105">
                <a:latin typeface="Tahoma"/>
                <a:cs typeface="Tahoma"/>
              </a:rPr>
              <a:t>et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0">
                <a:latin typeface="Tahoma"/>
                <a:cs typeface="Tahoma"/>
              </a:rPr>
              <a:t>habitants,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pour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un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70">
                <a:latin typeface="Tahoma"/>
                <a:cs typeface="Tahoma"/>
              </a:rPr>
              <a:t>avenir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commun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4" y="1412875"/>
            <a:ext cx="7691120" cy="272237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13054" y="4152391"/>
            <a:ext cx="7738109" cy="2252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Tahoma"/>
                <a:cs typeface="Tahoma"/>
              </a:rPr>
              <a:t>Cont</a:t>
            </a:r>
            <a:r>
              <a:rPr dirty="0" sz="2000" spc="-20">
                <a:latin typeface="Tahoma"/>
                <a:cs typeface="Tahoma"/>
              </a:rPr>
              <a:t>e</a:t>
            </a:r>
            <a:r>
              <a:rPr dirty="0" sz="2000" spc="-50">
                <a:latin typeface="Tahoma"/>
                <a:cs typeface="Tahoma"/>
              </a:rPr>
              <a:t>x</a:t>
            </a:r>
            <a:r>
              <a:rPr dirty="0" sz="2000" spc="-55">
                <a:latin typeface="Tahoma"/>
                <a:cs typeface="Tahoma"/>
              </a:rPr>
              <a:t>t</a:t>
            </a:r>
            <a:r>
              <a:rPr dirty="0" sz="2000" spc="-80">
                <a:latin typeface="Tahoma"/>
                <a:cs typeface="Tahoma"/>
              </a:rPr>
              <a:t>e</a:t>
            </a:r>
            <a:r>
              <a:rPr dirty="0" sz="2000" spc="-100">
                <a:latin typeface="Tahoma"/>
                <a:cs typeface="Tahoma"/>
              </a:rPr>
              <a:t> </a:t>
            </a:r>
            <a:r>
              <a:rPr dirty="0" sz="2000" spc="-55">
                <a:latin typeface="Tahoma"/>
                <a:cs typeface="Tahoma"/>
              </a:rPr>
              <a:t>:</a:t>
            </a:r>
            <a:endParaRPr sz="20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Char char="-"/>
              <a:tabLst>
                <a:tab pos="354965" algn="l"/>
                <a:tab pos="355600" algn="l"/>
              </a:tabLst>
            </a:pPr>
            <a:r>
              <a:rPr dirty="0" sz="1800" spc="-35">
                <a:latin typeface="Tahoma"/>
                <a:cs typeface="Tahoma"/>
              </a:rPr>
              <a:t>Territoire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au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sud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Parc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: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bocage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et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vallées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dirty="0" sz="1800" spc="10">
                <a:latin typeface="Tahoma"/>
                <a:cs typeface="Tahoma"/>
              </a:rPr>
              <a:t>Conjo</a:t>
            </a:r>
            <a:r>
              <a:rPr dirty="0" sz="1800">
                <a:latin typeface="Tahoma"/>
                <a:cs typeface="Tahoma"/>
              </a:rPr>
              <a:t>i</a:t>
            </a:r>
            <a:r>
              <a:rPr dirty="0" sz="1800" spc="-55">
                <a:latin typeface="Tahoma"/>
                <a:cs typeface="Tahoma"/>
              </a:rPr>
              <a:t>nt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à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l’éla</a:t>
            </a:r>
            <a:r>
              <a:rPr dirty="0" sz="1800" spc="-10">
                <a:latin typeface="Tahoma"/>
                <a:cs typeface="Tahoma"/>
              </a:rPr>
              <a:t>b</a:t>
            </a:r>
            <a:r>
              <a:rPr dirty="0" sz="1800" spc="-60">
                <a:latin typeface="Tahoma"/>
                <a:cs typeface="Tahoma"/>
              </a:rPr>
              <a:t>ora</a:t>
            </a:r>
            <a:r>
              <a:rPr dirty="0" sz="1800" spc="-55">
                <a:latin typeface="Tahoma"/>
                <a:cs typeface="Tahoma"/>
              </a:rPr>
              <a:t>t</a:t>
            </a:r>
            <a:r>
              <a:rPr dirty="0" sz="1800">
                <a:latin typeface="Tahoma"/>
                <a:cs typeface="Tahoma"/>
              </a:rPr>
              <a:t>io</a:t>
            </a:r>
            <a:r>
              <a:rPr dirty="0" sz="1800" spc="5">
                <a:latin typeface="Tahoma"/>
                <a:cs typeface="Tahoma"/>
              </a:rPr>
              <a:t>n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d</a:t>
            </a:r>
            <a:r>
              <a:rPr dirty="0" sz="1800" spc="-5">
                <a:latin typeface="Tahoma"/>
                <a:cs typeface="Tahoma"/>
              </a:rPr>
              <a:t>u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P</a:t>
            </a:r>
            <a:r>
              <a:rPr dirty="0" sz="1800" spc="60">
                <a:latin typeface="Tahoma"/>
                <a:cs typeface="Tahoma"/>
              </a:rPr>
              <a:t>L</a:t>
            </a:r>
            <a:r>
              <a:rPr dirty="0" sz="1800" spc="95">
                <a:latin typeface="Tahoma"/>
                <a:cs typeface="Tahoma"/>
              </a:rPr>
              <a:t>U</a:t>
            </a:r>
            <a:r>
              <a:rPr dirty="0" sz="1800" spc="-180">
                <a:latin typeface="Tahoma"/>
                <a:cs typeface="Tahoma"/>
              </a:rPr>
              <a:t>I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dirty="0" sz="1800" spc="-55">
                <a:latin typeface="Tahoma"/>
                <a:cs typeface="Tahoma"/>
              </a:rPr>
              <a:t>Etude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35">
                <a:latin typeface="Tahoma"/>
                <a:cs typeface="Tahoma"/>
              </a:rPr>
              <a:t>comprenant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5">
                <a:latin typeface="Tahoma"/>
                <a:cs typeface="Tahoma"/>
              </a:rPr>
              <a:t>10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communes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hors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périmètre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25">
                <a:latin typeface="Tahoma"/>
                <a:cs typeface="Tahoma"/>
              </a:rPr>
              <a:t>PNR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dirty="0" sz="1800" spc="-75">
                <a:latin typeface="Tahoma"/>
                <a:cs typeface="Tahoma"/>
              </a:rPr>
              <a:t>En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35">
                <a:latin typeface="Tahoma"/>
                <a:cs typeface="Tahoma"/>
              </a:rPr>
              <a:t>préalable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55" b="1">
                <a:latin typeface="Tahoma"/>
                <a:cs typeface="Tahoma"/>
              </a:rPr>
              <a:t>Etude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spc="-150" b="1">
                <a:latin typeface="Tahoma"/>
                <a:cs typeface="Tahoma"/>
              </a:rPr>
              <a:t>Eau,</a:t>
            </a:r>
            <a:r>
              <a:rPr dirty="0" sz="1800" spc="-25" b="1">
                <a:latin typeface="Tahoma"/>
                <a:cs typeface="Tahoma"/>
              </a:rPr>
              <a:t> </a:t>
            </a:r>
            <a:r>
              <a:rPr dirty="0" sz="1800" spc="-160" b="1">
                <a:latin typeface="Tahoma"/>
                <a:cs typeface="Tahoma"/>
              </a:rPr>
              <a:t>paysage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spc="-165" b="1">
                <a:latin typeface="Tahoma"/>
                <a:cs typeface="Tahoma"/>
              </a:rPr>
              <a:t>et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spc="-155" b="1">
                <a:latin typeface="Tahoma"/>
                <a:cs typeface="Tahoma"/>
              </a:rPr>
              <a:t>changement</a:t>
            </a:r>
            <a:r>
              <a:rPr dirty="0" sz="1800" spc="-25" b="1">
                <a:latin typeface="Tahoma"/>
                <a:cs typeface="Tahoma"/>
              </a:rPr>
              <a:t> </a:t>
            </a:r>
            <a:r>
              <a:rPr dirty="0" sz="1800" spc="-114" b="1">
                <a:latin typeface="Tahoma"/>
                <a:cs typeface="Tahoma"/>
              </a:rPr>
              <a:t>climatique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spc="-150" b="1">
                <a:latin typeface="Tahoma"/>
                <a:cs typeface="Tahoma"/>
              </a:rPr>
              <a:t>avec</a:t>
            </a:r>
            <a:r>
              <a:rPr dirty="0" sz="1800" spc="-45" b="1">
                <a:latin typeface="Tahoma"/>
                <a:cs typeface="Tahoma"/>
              </a:rPr>
              <a:t> </a:t>
            </a:r>
            <a:r>
              <a:rPr dirty="0" sz="1800" spc="-95" b="1">
                <a:latin typeface="Tahoma"/>
                <a:cs typeface="Tahoma"/>
              </a:rPr>
              <a:t>l’école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spc="-130" b="1">
                <a:latin typeface="Tahoma"/>
                <a:cs typeface="Tahoma"/>
              </a:rPr>
              <a:t>de</a:t>
            </a:r>
            <a:endParaRPr sz="1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dirty="0" sz="1800" spc="-155" b="1">
                <a:latin typeface="Tahoma"/>
                <a:cs typeface="Tahoma"/>
              </a:rPr>
              <a:t>pay</a:t>
            </a:r>
            <a:r>
              <a:rPr dirty="0" sz="1800" spc="-125" b="1">
                <a:latin typeface="Tahoma"/>
                <a:cs typeface="Tahoma"/>
              </a:rPr>
              <a:t>s</a:t>
            </a:r>
            <a:r>
              <a:rPr dirty="0" sz="1800" spc="-180" b="1">
                <a:latin typeface="Tahoma"/>
                <a:cs typeface="Tahoma"/>
              </a:rPr>
              <a:t>age</a:t>
            </a:r>
            <a:r>
              <a:rPr dirty="0" sz="1800" spc="-55" b="1">
                <a:latin typeface="Tahoma"/>
                <a:cs typeface="Tahoma"/>
              </a:rPr>
              <a:t> </a:t>
            </a:r>
            <a:r>
              <a:rPr dirty="0" sz="1800" spc="-130" b="1">
                <a:latin typeface="Tahoma"/>
                <a:cs typeface="Tahoma"/>
              </a:rPr>
              <a:t>d</a:t>
            </a:r>
            <a:r>
              <a:rPr dirty="0" sz="1800" spc="-120" b="1">
                <a:latin typeface="Tahoma"/>
                <a:cs typeface="Tahoma"/>
              </a:rPr>
              <a:t>e</a:t>
            </a:r>
            <a:r>
              <a:rPr dirty="0" sz="1800" spc="-55" b="1">
                <a:latin typeface="Tahoma"/>
                <a:cs typeface="Tahoma"/>
              </a:rPr>
              <a:t> </a:t>
            </a:r>
            <a:r>
              <a:rPr dirty="0" sz="1800" spc="-105" b="1">
                <a:latin typeface="Tahoma"/>
                <a:cs typeface="Tahoma"/>
              </a:rPr>
              <a:t>Bl</a:t>
            </a:r>
            <a:r>
              <a:rPr dirty="0" sz="1800" spc="-135" b="1">
                <a:latin typeface="Tahoma"/>
                <a:cs typeface="Tahoma"/>
              </a:rPr>
              <a:t>o</a:t>
            </a:r>
            <a:r>
              <a:rPr dirty="0" sz="1800" spc="-95" b="1">
                <a:latin typeface="Tahoma"/>
                <a:cs typeface="Tahoma"/>
              </a:rPr>
              <a:t>is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(</a:t>
            </a:r>
            <a:r>
              <a:rPr dirty="0" sz="1800" spc="-120">
                <a:latin typeface="Tahoma"/>
                <a:cs typeface="Tahoma"/>
              </a:rPr>
              <a:t>2</a:t>
            </a:r>
            <a:r>
              <a:rPr dirty="0" sz="1800" spc="-5">
                <a:latin typeface="Tahoma"/>
                <a:cs typeface="Tahoma"/>
              </a:rPr>
              <a:t>021</a:t>
            </a:r>
            <a:r>
              <a:rPr dirty="0" sz="1800" spc="-60">
                <a:latin typeface="Tahoma"/>
                <a:cs typeface="Tahoma"/>
              </a:rPr>
              <a:t>-</a:t>
            </a:r>
            <a:r>
              <a:rPr dirty="0" sz="1800" spc="-45">
                <a:latin typeface="Tahoma"/>
                <a:cs typeface="Tahoma"/>
              </a:rPr>
              <a:t>2022)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dirty="0" sz="1800" spc="-75">
                <a:latin typeface="Tahoma"/>
                <a:cs typeface="Tahoma"/>
              </a:rPr>
              <a:t>En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accompagnement</a:t>
            </a:r>
            <a:r>
              <a:rPr dirty="0" sz="1800" spc="-50">
                <a:latin typeface="Tahoma"/>
                <a:cs typeface="Tahoma"/>
              </a:rPr>
              <a:t> avec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le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projet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territoire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porté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par</a:t>
            </a:r>
            <a:r>
              <a:rPr dirty="0" sz="1800" spc="-90">
                <a:latin typeface="Tahoma"/>
                <a:cs typeface="Tahoma"/>
              </a:rPr>
              <a:t> </a:t>
            </a:r>
            <a:r>
              <a:rPr dirty="0" sz="1800" spc="-65">
                <a:latin typeface="Tahoma"/>
                <a:cs typeface="Tahoma"/>
              </a:rPr>
              <a:t>les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élus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198120">
              <a:lnSpc>
                <a:spcPct val="100000"/>
              </a:lnSpc>
            </a:pPr>
            <a:r>
              <a:rPr dirty="0" sz="1800" spc="-270">
                <a:latin typeface="Tahoma"/>
                <a:cs typeface="Tahoma"/>
              </a:rPr>
              <a:t>«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5">
                <a:latin typeface="Tahoma"/>
                <a:cs typeface="Tahoma"/>
              </a:rPr>
              <a:t>l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’E</a:t>
            </a:r>
            <a:r>
              <a:rPr dirty="0" sz="1800" spc="-15">
                <a:latin typeface="Tahoma"/>
                <a:cs typeface="Tahoma"/>
              </a:rPr>
              <a:t>c</a:t>
            </a:r>
            <a:r>
              <a:rPr dirty="0" sz="1800" spc="5">
                <a:latin typeface="Tahoma"/>
                <a:cs typeface="Tahoma"/>
              </a:rPr>
              <a:t>o</a:t>
            </a:r>
            <a:r>
              <a:rPr dirty="0" sz="1800" spc="-55">
                <a:latin typeface="Tahoma"/>
                <a:cs typeface="Tahoma"/>
              </a:rPr>
              <a:t>-</a:t>
            </a:r>
            <a:r>
              <a:rPr dirty="0" sz="1800" spc="-40">
                <a:latin typeface="Tahoma"/>
                <a:cs typeface="Tahoma"/>
              </a:rPr>
              <a:t>vall</a:t>
            </a:r>
            <a:r>
              <a:rPr dirty="0" sz="1800" spc="-50">
                <a:latin typeface="Tahoma"/>
                <a:cs typeface="Tahoma"/>
              </a:rPr>
              <a:t>é</a:t>
            </a:r>
            <a:r>
              <a:rPr dirty="0" sz="1800" spc="-40">
                <a:latin typeface="Tahoma"/>
                <a:cs typeface="Tahoma"/>
              </a:rPr>
              <a:t>e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d</a:t>
            </a:r>
            <a:r>
              <a:rPr dirty="0" sz="1800" spc="-15">
                <a:latin typeface="Tahoma"/>
                <a:cs typeface="Tahoma"/>
              </a:rPr>
              <a:t>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l’An</a:t>
            </a:r>
            <a:r>
              <a:rPr dirty="0" sz="1800" spc="-5">
                <a:latin typeface="Tahoma"/>
                <a:cs typeface="Tahoma"/>
              </a:rPr>
              <a:t>g</a:t>
            </a:r>
            <a:r>
              <a:rPr dirty="0" sz="1800" spc="5">
                <a:latin typeface="Tahoma"/>
                <a:cs typeface="Tahoma"/>
              </a:rPr>
              <a:t>lin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270">
                <a:latin typeface="Tahoma"/>
                <a:cs typeface="Tahoma"/>
              </a:rPr>
              <a:t>»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406" y="1626234"/>
            <a:ext cx="7540625" cy="3867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15">
                <a:latin typeface="Tahoma"/>
                <a:cs typeface="Tahoma"/>
              </a:rPr>
              <a:t>Comment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construire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le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projet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territoire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5">
                <a:latin typeface="Tahoma"/>
                <a:cs typeface="Tahoma"/>
              </a:rPr>
              <a:t>d’une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intercommunalité</a:t>
            </a:r>
            <a:endParaRPr sz="1800">
              <a:latin typeface="Tahoma"/>
              <a:cs typeface="Tahoma"/>
            </a:endParaRPr>
          </a:p>
          <a:p>
            <a:pPr marL="299085" marR="532130">
              <a:lnSpc>
                <a:spcPct val="100000"/>
              </a:lnSpc>
            </a:pPr>
            <a:r>
              <a:rPr dirty="0" sz="1800" spc="-30">
                <a:latin typeface="Tahoma"/>
                <a:cs typeface="Tahoma"/>
              </a:rPr>
              <a:t>nouvellement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fusionnée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en</a:t>
            </a:r>
            <a:r>
              <a:rPr dirty="0" sz="1800" spc="-65">
                <a:latin typeface="Tahoma"/>
                <a:cs typeface="Tahoma"/>
              </a:rPr>
              <a:t> intégrant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aux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nombreux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défis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l’identité </a:t>
            </a:r>
            <a:r>
              <a:rPr dirty="0" sz="1800" spc="-55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</a:t>
            </a:r>
            <a:r>
              <a:rPr dirty="0" sz="1800" spc="-20">
                <a:latin typeface="Tahoma"/>
                <a:cs typeface="Tahoma"/>
              </a:rPr>
              <a:t>ollec</a:t>
            </a:r>
            <a:r>
              <a:rPr dirty="0" sz="1800" spc="-25">
                <a:latin typeface="Tahoma"/>
                <a:cs typeface="Tahoma"/>
              </a:rPr>
              <a:t>t</a:t>
            </a:r>
            <a:r>
              <a:rPr dirty="0" sz="1800" spc="-30">
                <a:latin typeface="Tahoma"/>
                <a:cs typeface="Tahoma"/>
              </a:rPr>
              <a:t>iv</a:t>
            </a:r>
            <a:r>
              <a:rPr dirty="0" sz="1800" spc="-35">
                <a:latin typeface="Tahoma"/>
                <a:cs typeface="Tahoma"/>
              </a:rPr>
              <a:t>e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65">
                <a:latin typeface="Tahoma"/>
                <a:cs typeface="Tahoma"/>
              </a:rPr>
              <a:t>les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enjeux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d</a:t>
            </a:r>
            <a:r>
              <a:rPr dirty="0" sz="1800" spc="-5">
                <a:latin typeface="Tahoma"/>
                <a:cs typeface="Tahoma"/>
              </a:rPr>
              <a:t>u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155" b="1">
                <a:latin typeface="Tahoma"/>
                <a:cs typeface="Tahoma"/>
              </a:rPr>
              <a:t>chang</a:t>
            </a:r>
            <a:r>
              <a:rPr dirty="0" sz="1800" spc="-160" b="1">
                <a:latin typeface="Tahoma"/>
                <a:cs typeface="Tahoma"/>
              </a:rPr>
              <a:t>e</a:t>
            </a:r>
            <a:r>
              <a:rPr dirty="0" sz="1800" spc="-160" b="1">
                <a:latin typeface="Tahoma"/>
                <a:cs typeface="Tahoma"/>
              </a:rPr>
              <a:t>me</a:t>
            </a:r>
            <a:r>
              <a:rPr dirty="0" sz="1800" spc="-140" b="1">
                <a:latin typeface="Tahoma"/>
                <a:cs typeface="Tahoma"/>
              </a:rPr>
              <a:t>n</a:t>
            </a:r>
            <a:r>
              <a:rPr dirty="0" sz="1800" spc="-170" b="1">
                <a:latin typeface="Tahoma"/>
                <a:cs typeface="Tahoma"/>
              </a:rPr>
              <a:t>t</a:t>
            </a:r>
            <a:r>
              <a:rPr dirty="0" sz="1800" spc="-30" b="1">
                <a:latin typeface="Tahoma"/>
                <a:cs typeface="Tahoma"/>
              </a:rPr>
              <a:t> </a:t>
            </a:r>
            <a:r>
              <a:rPr dirty="0" sz="1800" spc="-105" b="1">
                <a:latin typeface="Tahoma"/>
                <a:cs typeface="Tahoma"/>
              </a:rPr>
              <a:t>climatiq</a:t>
            </a:r>
            <a:r>
              <a:rPr dirty="0" sz="1800" spc="-145" b="1">
                <a:latin typeface="Tahoma"/>
                <a:cs typeface="Tahoma"/>
              </a:rPr>
              <a:t>ue</a:t>
            </a:r>
            <a:r>
              <a:rPr dirty="0" sz="1800" spc="-60" b="1">
                <a:latin typeface="Tahoma"/>
                <a:cs typeface="Tahoma"/>
              </a:rPr>
              <a:t> </a:t>
            </a:r>
            <a:r>
              <a:rPr dirty="0" sz="1800" spc="-160">
                <a:latin typeface="Tahoma"/>
                <a:cs typeface="Tahoma"/>
              </a:rPr>
              <a:t>?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15">
                <a:latin typeface="Tahoma"/>
                <a:cs typeface="Tahoma"/>
              </a:rPr>
              <a:t>Comment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construire </a:t>
            </a:r>
            <a:r>
              <a:rPr dirty="0" sz="1800" spc="-15">
                <a:latin typeface="Tahoma"/>
                <a:cs typeface="Tahoma"/>
              </a:rPr>
              <a:t>le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projet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l’Eco-Vallée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l’Anglin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en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prenant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en</a:t>
            </a:r>
            <a:endParaRPr sz="1800">
              <a:latin typeface="Tahoma"/>
              <a:cs typeface="Tahoma"/>
            </a:endParaRPr>
          </a:p>
          <a:p>
            <a:pPr marL="299085" marR="5080">
              <a:lnSpc>
                <a:spcPct val="100000"/>
              </a:lnSpc>
            </a:pPr>
            <a:r>
              <a:rPr dirty="0" sz="1800" spc="-25">
                <a:latin typeface="Tahoma"/>
                <a:cs typeface="Tahoma"/>
              </a:rPr>
              <a:t>compte </a:t>
            </a:r>
            <a:r>
              <a:rPr dirty="0" sz="1800" spc="-10">
                <a:latin typeface="Tahoma"/>
                <a:cs typeface="Tahoma"/>
              </a:rPr>
              <a:t>l’identité </a:t>
            </a:r>
            <a:r>
              <a:rPr dirty="0" sz="1800" spc="-30">
                <a:latin typeface="Tahoma"/>
                <a:cs typeface="Tahoma"/>
              </a:rPr>
              <a:t>patrimoniale </a:t>
            </a:r>
            <a:r>
              <a:rPr dirty="0" sz="1800" spc="-60">
                <a:latin typeface="Tahoma"/>
                <a:cs typeface="Tahoma"/>
              </a:rPr>
              <a:t>et </a:t>
            </a:r>
            <a:r>
              <a:rPr dirty="0" sz="1800" spc="5">
                <a:latin typeface="Tahoma"/>
                <a:cs typeface="Tahoma"/>
              </a:rPr>
              <a:t>l’économie </a:t>
            </a:r>
            <a:r>
              <a:rPr dirty="0" sz="1800" spc="-125">
                <a:latin typeface="Tahoma"/>
                <a:cs typeface="Tahoma"/>
              </a:rPr>
              <a:t>(</a:t>
            </a:r>
            <a:r>
              <a:rPr dirty="0" sz="1800" spc="-125" b="1">
                <a:latin typeface="Tahoma"/>
                <a:cs typeface="Tahoma"/>
              </a:rPr>
              <a:t>agriculture</a:t>
            </a:r>
            <a:r>
              <a:rPr dirty="0" sz="1800" spc="-125">
                <a:latin typeface="Tahoma"/>
                <a:cs typeface="Tahoma"/>
              </a:rPr>
              <a:t>, </a:t>
            </a:r>
            <a:r>
              <a:rPr dirty="0" sz="1800" spc="-50">
                <a:latin typeface="Tahoma"/>
                <a:cs typeface="Tahoma"/>
              </a:rPr>
              <a:t>tourisme, </a:t>
            </a:r>
            <a:r>
              <a:rPr dirty="0" sz="1800" spc="-5">
                <a:latin typeface="Tahoma"/>
                <a:cs typeface="Tahoma"/>
              </a:rPr>
              <a:t>l’envie </a:t>
            </a:r>
            <a:r>
              <a:rPr dirty="0" sz="1800" spc="-55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voir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s’installer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nouvelles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activités,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micro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ou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filières).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35">
                <a:latin typeface="Tahoma"/>
                <a:cs typeface="Tahoma"/>
              </a:rPr>
              <a:t>Quel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avenir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pour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114" b="1">
                <a:latin typeface="Tahoma"/>
                <a:cs typeface="Tahoma"/>
              </a:rPr>
              <a:t>l’agriculture</a:t>
            </a:r>
            <a:r>
              <a:rPr dirty="0" sz="1800" spc="-45" b="1">
                <a:latin typeface="Tahoma"/>
                <a:cs typeface="Tahoma"/>
              </a:rPr>
              <a:t> </a:t>
            </a:r>
            <a:r>
              <a:rPr dirty="0" sz="1800" spc="-165" b="1">
                <a:latin typeface="Tahoma"/>
                <a:cs typeface="Tahoma"/>
              </a:rPr>
              <a:t>et</a:t>
            </a:r>
            <a:r>
              <a:rPr dirty="0" sz="1800" spc="-40" b="1">
                <a:latin typeface="Tahoma"/>
                <a:cs typeface="Tahoma"/>
              </a:rPr>
              <a:t> </a:t>
            </a:r>
            <a:r>
              <a:rPr dirty="0" sz="1800" spc="-125" b="1">
                <a:latin typeface="Tahoma"/>
                <a:cs typeface="Tahoma"/>
              </a:rPr>
              <a:t>son</a:t>
            </a:r>
            <a:r>
              <a:rPr dirty="0" sz="1800" spc="-45" b="1">
                <a:latin typeface="Tahoma"/>
                <a:cs typeface="Tahoma"/>
              </a:rPr>
              <a:t> </a:t>
            </a:r>
            <a:r>
              <a:rPr dirty="0" sz="1800" spc="-160" b="1">
                <a:latin typeface="Tahoma"/>
                <a:cs typeface="Tahoma"/>
              </a:rPr>
              <a:t>paysage</a:t>
            </a:r>
            <a:r>
              <a:rPr dirty="0" sz="1800" spc="-55" b="1">
                <a:latin typeface="Tahoma"/>
                <a:cs typeface="Tahoma"/>
              </a:rPr>
              <a:t> </a:t>
            </a:r>
            <a:r>
              <a:rPr dirty="0" sz="1800" spc="-125" b="1">
                <a:latin typeface="Tahoma"/>
                <a:cs typeface="Tahoma"/>
              </a:rPr>
              <a:t>de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spc="-125" b="1">
                <a:latin typeface="Tahoma"/>
                <a:cs typeface="Tahoma"/>
              </a:rPr>
              <a:t>bouchures</a:t>
            </a:r>
            <a:r>
              <a:rPr dirty="0" sz="1800" spc="-30" b="1">
                <a:latin typeface="Tahoma"/>
                <a:cs typeface="Tahoma"/>
              </a:rPr>
              <a:t> </a:t>
            </a:r>
            <a:r>
              <a:rPr dirty="0" sz="1800" spc="-70">
                <a:latin typeface="Tahoma"/>
                <a:cs typeface="Tahoma"/>
              </a:rPr>
              <a:t>si</a:t>
            </a:r>
            <a:endParaRPr sz="18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dirty="0" sz="1800" spc="-50">
                <a:latin typeface="Tahoma"/>
                <a:cs typeface="Tahoma"/>
              </a:rPr>
              <a:t>caractéristique </a:t>
            </a:r>
            <a:r>
              <a:rPr dirty="0" sz="1800" spc="-30">
                <a:latin typeface="Tahoma"/>
                <a:cs typeface="Tahoma"/>
              </a:rPr>
              <a:t>en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100">
                <a:latin typeface="Tahoma"/>
                <a:cs typeface="Tahoma"/>
              </a:rPr>
              <a:t>MOVA</a:t>
            </a:r>
            <a:r>
              <a:rPr dirty="0" sz="1800" spc="-100">
                <a:latin typeface="Tahoma"/>
                <a:cs typeface="Tahoma"/>
              </a:rPr>
              <a:t> </a:t>
            </a:r>
            <a:r>
              <a:rPr dirty="0" sz="1800" spc="-160">
                <a:latin typeface="Tahoma"/>
                <a:cs typeface="Tahoma"/>
              </a:rPr>
              <a:t>?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70">
                <a:latin typeface="Tahoma"/>
                <a:cs typeface="Tahoma"/>
              </a:rPr>
              <a:t>Ré</a:t>
            </a:r>
            <a:r>
              <a:rPr dirty="0" sz="1800" spc="-45">
                <a:latin typeface="Tahoma"/>
                <a:cs typeface="Tahoma"/>
              </a:rPr>
              <a:t>f</a:t>
            </a:r>
            <a:r>
              <a:rPr dirty="0" sz="1800" spc="-25">
                <a:latin typeface="Tahoma"/>
                <a:cs typeface="Tahoma"/>
              </a:rPr>
              <a:t>le</a:t>
            </a:r>
            <a:r>
              <a:rPr dirty="0" sz="1800" spc="-25">
                <a:latin typeface="Tahoma"/>
                <a:cs typeface="Tahoma"/>
              </a:rPr>
              <a:t>x</a:t>
            </a:r>
            <a:r>
              <a:rPr dirty="0" sz="1800">
                <a:latin typeface="Tahoma"/>
                <a:cs typeface="Tahoma"/>
              </a:rPr>
              <a:t>io</a:t>
            </a:r>
            <a:r>
              <a:rPr dirty="0" sz="1800" spc="5">
                <a:latin typeface="Tahoma"/>
                <a:cs typeface="Tahoma"/>
              </a:rPr>
              <a:t>n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à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plu</a:t>
            </a:r>
            <a:r>
              <a:rPr dirty="0" sz="1800" spc="-55">
                <a:latin typeface="Tahoma"/>
                <a:cs typeface="Tahoma"/>
              </a:rPr>
              <a:t>s</a:t>
            </a:r>
            <a:r>
              <a:rPr dirty="0" sz="1800" spc="-15">
                <a:latin typeface="Tahoma"/>
                <a:cs typeface="Tahoma"/>
              </a:rPr>
              <a:t>ie</a:t>
            </a:r>
            <a:r>
              <a:rPr dirty="0" sz="1800" spc="-20">
                <a:latin typeface="Tahoma"/>
                <a:cs typeface="Tahoma"/>
              </a:rPr>
              <a:t>u</a:t>
            </a:r>
            <a:r>
              <a:rPr dirty="0" sz="1800" spc="-105">
                <a:latin typeface="Tahoma"/>
                <a:cs typeface="Tahoma"/>
              </a:rPr>
              <a:t>r</a:t>
            </a:r>
            <a:r>
              <a:rPr dirty="0" sz="1800" spc="-125">
                <a:latin typeface="Tahoma"/>
                <a:cs typeface="Tahoma"/>
              </a:rPr>
              <a:t>s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35">
                <a:latin typeface="Tahoma"/>
                <a:cs typeface="Tahoma"/>
              </a:rPr>
              <a:t>échelles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: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d</a:t>
            </a:r>
            <a:r>
              <a:rPr dirty="0" sz="1800" spc="-15">
                <a:latin typeface="Tahoma"/>
                <a:cs typeface="Tahoma"/>
              </a:rPr>
              <a:t>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la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par</a:t>
            </a:r>
            <a:r>
              <a:rPr dirty="0" sz="1800" spc="-45">
                <a:latin typeface="Tahoma"/>
                <a:cs typeface="Tahoma"/>
              </a:rPr>
              <a:t>c</a:t>
            </a:r>
            <a:r>
              <a:rPr dirty="0" sz="1800" spc="-15">
                <a:latin typeface="Tahoma"/>
                <a:cs typeface="Tahoma"/>
              </a:rPr>
              <a:t>elle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800" spc="-45">
                <a:latin typeface="Tahoma"/>
                <a:cs typeface="Tahoma"/>
              </a:rPr>
              <a:t>(pôle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5">
                <a:latin typeface="Tahoma"/>
                <a:cs typeface="Tahoma"/>
              </a:rPr>
              <a:t>d’e</a:t>
            </a:r>
            <a:r>
              <a:rPr dirty="0" sz="1800" spc="15">
                <a:latin typeface="Tahoma"/>
                <a:cs typeface="Tahoma"/>
              </a:rPr>
              <a:t>x</a:t>
            </a:r>
            <a:r>
              <a:rPr dirty="0" sz="1800" spc="-40">
                <a:latin typeface="Tahoma"/>
                <a:cs typeface="Tahoma"/>
              </a:rPr>
              <a:t>périment</a:t>
            </a:r>
            <a:r>
              <a:rPr dirty="0" sz="1800" spc="-45">
                <a:latin typeface="Tahoma"/>
                <a:cs typeface="Tahoma"/>
              </a:rPr>
              <a:t>a</a:t>
            </a:r>
            <a:r>
              <a:rPr dirty="0" sz="1800" spc="-35">
                <a:latin typeface="Tahoma"/>
                <a:cs typeface="Tahoma"/>
              </a:rPr>
              <a:t>t</a:t>
            </a:r>
            <a:r>
              <a:rPr dirty="0" sz="1800" spc="-30">
                <a:latin typeface="Tahoma"/>
                <a:cs typeface="Tahoma"/>
              </a:rPr>
              <a:t>i</a:t>
            </a:r>
            <a:r>
              <a:rPr dirty="0" sz="1800" spc="-10">
                <a:latin typeface="Tahoma"/>
                <a:cs typeface="Tahoma"/>
              </a:rPr>
              <a:t>on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avec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pé</a:t>
            </a:r>
            <a:r>
              <a:rPr dirty="0" sz="1800" spc="-5">
                <a:latin typeface="Tahoma"/>
                <a:cs typeface="Tahoma"/>
              </a:rPr>
              <a:t>p</a:t>
            </a:r>
            <a:r>
              <a:rPr dirty="0" sz="1800" spc="10">
                <a:latin typeface="Tahoma"/>
                <a:cs typeface="Tahoma"/>
              </a:rPr>
              <a:t>in</a:t>
            </a:r>
            <a:r>
              <a:rPr dirty="0" sz="1800">
                <a:latin typeface="Tahoma"/>
                <a:cs typeface="Tahoma"/>
              </a:rPr>
              <a:t>i</a:t>
            </a:r>
            <a:r>
              <a:rPr dirty="0" sz="1800" spc="-45">
                <a:latin typeface="Tahoma"/>
                <a:cs typeface="Tahoma"/>
              </a:rPr>
              <a:t>ère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à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P</a:t>
            </a:r>
            <a:r>
              <a:rPr dirty="0" sz="1800" spc="-60">
                <a:latin typeface="Tahoma"/>
                <a:cs typeface="Tahoma"/>
              </a:rPr>
              <a:t>ri</a:t>
            </a:r>
            <a:r>
              <a:rPr dirty="0" sz="1800" spc="-90">
                <a:latin typeface="Tahoma"/>
                <a:cs typeface="Tahoma"/>
              </a:rPr>
              <a:t>s</a:t>
            </a:r>
            <a:r>
              <a:rPr dirty="0" sz="1800" spc="-114">
                <a:latin typeface="Tahoma"/>
                <a:cs typeface="Tahoma"/>
              </a:rPr>
              <a:t>s</a:t>
            </a:r>
            <a:r>
              <a:rPr dirty="0" sz="1800" spc="-145">
                <a:latin typeface="Tahoma"/>
                <a:cs typeface="Tahoma"/>
              </a:rPr>
              <a:t>a</a:t>
            </a:r>
            <a:r>
              <a:rPr dirty="0" sz="1800" spc="-5">
                <a:latin typeface="Tahoma"/>
                <a:cs typeface="Tahoma"/>
              </a:rPr>
              <a:t>c</a:t>
            </a:r>
            <a:r>
              <a:rPr dirty="0" sz="1800" spc="-55">
                <a:latin typeface="Tahoma"/>
                <a:cs typeface="Tahoma"/>
              </a:rPr>
              <a:t>,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5">
                <a:latin typeface="Tahoma"/>
                <a:cs typeface="Tahoma"/>
              </a:rPr>
              <a:t>OAP)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aux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territoires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35">
                <a:latin typeface="Tahoma"/>
                <a:cs typeface="Tahoma"/>
              </a:rPr>
              <a:t>imbriqués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7537" y="260616"/>
            <a:ext cx="8209280" cy="1152525"/>
          </a:xfrm>
          <a:prstGeom prst="rect">
            <a:avLst/>
          </a:prstGeom>
          <a:solidFill>
            <a:srgbClr val="7AB138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311150">
              <a:lnSpc>
                <a:spcPts val="4500"/>
              </a:lnSpc>
            </a:pPr>
            <a:r>
              <a:rPr dirty="0" sz="4000" spc="-95">
                <a:latin typeface="Tahoma"/>
                <a:cs typeface="Tahoma"/>
              </a:rPr>
              <a:t>L’Arbre</a:t>
            </a:r>
            <a:r>
              <a:rPr dirty="0" sz="4000" spc="-160">
                <a:latin typeface="Tahoma"/>
                <a:cs typeface="Tahoma"/>
              </a:rPr>
              <a:t> </a:t>
            </a:r>
            <a:r>
              <a:rPr dirty="0" sz="4000" spc="-135">
                <a:latin typeface="Tahoma"/>
                <a:cs typeface="Tahoma"/>
              </a:rPr>
              <a:t>et</a:t>
            </a:r>
            <a:r>
              <a:rPr dirty="0" sz="4000" spc="-150">
                <a:latin typeface="Tahoma"/>
                <a:cs typeface="Tahoma"/>
              </a:rPr>
              <a:t> </a:t>
            </a:r>
            <a:r>
              <a:rPr dirty="0" sz="4000" spc="-80">
                <a:latin typeface="Tahoma"/>
                <a:cs typeface="Tahoma"/>
              </a:rPr>
              <a:t>la</a:t>
            </a:r>
            <a:r>
              <a:rPr dirty="0" sz="4000" spc="-165">
                <a:latin typeface="Tahoma"/>
                <a:cs typeface="Tahoma"/>
              </a:rPr>
              <a:t> </a:t>
            </a:r>
            <a:r>
              <a:rPr dirty="0" sz="4000" spc="-85">
                <a:latin typeface="Tahoma"/>
                <a:cs typeface="Tahoma"/>
              </a:rPr>
              <a:t>Vallée</a:t>
            </a:r>
            <a:endParaRPr sz="4000">
              <a:latin typeface="Tahoma"/>
              <a:cs typeface="Tahoma"/>
            </a:endParaRPr>
          </a:p>
          <a:p>
            <a:pPr algn="ctr" marL="315595">
              <a:lnSpc>
                <a:spcPts val="3675"/>
              </a:lnSpc>
            </a:pPr>
            <a:r>
              <a:rPr dirty="0" sz="3200" spc="-165">
                <a:latin typeface="Tahoma"/>
                <a:cs typeface="Tahoma"/>
              </a:rPr>
              <a:t>Paysans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5">
                <a:latin typeface="Tahoma"/>
                <a:cs typeface="Tahoma"/>
              </a:rPr>
              <a:t>et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0">
                <a:latin typeface="Tahoma"/>
                <a:cs typeface="Tahoma"/>
              </a:rPr>
              <a:t>habitants,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pour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un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70">
                <a:latin typeface="Tahoma"/>
                <a:cs typeface="Tahoma"/>
              </a:rPr>
              <a:t>avenir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commun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40551" y="4149039"/>
            <a:ext cx="2558415" cy="2529840"/>
            <a:chOff x="6440551" y="4149039"/>
            <a:chExt cx="2558415" cy="25298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0551" y="4149039"/>
              <a:ext cx="2558160" cy="25050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092315" y="5666333"/>
              <a:ext cx="1368425" cy="1003300"/>
            </a:xfrm>
            <a:custGeom>
              <a:avLst/>
              <a:gdLst/>
              <a:ahLst/>
              <a:cxnLst/>
              <a:rect l="l" t="t" r="r" b="b"/>
              <a:pathLst>
                <a:path w="1368425" h="1003300">
                  <a:moveTo>
                    <a:pt x="440816" y="891578"/>
                  </a:moveTo>
                  <a:lnTo>
                    <a:pt x="521842" y="856119"/>
                  </a:lnTo>
                  <a:lnTo>
                    <a:pt x="521842" y="916901"/>
                  </a:lnTo>
                  <a:lnTo>
                    <a:pt x="628268" y="891578"/>
                  </a:lnTo>
                  <a:lnTo>
                    <a:pt x="719454" y="906779"/>
                  </a:lnTo>
                  <a:lnTo>
                    <a:pt x="785367" y="911847"/>
                  </a:lnTo>
                  <a:lnTo>
                    <a:pt x="775207" y="856119"/>
                  </a:lnTo>
                  <a:lnTo>
                    <a:pt x="825880" y="815594"/>
                  </a:lnTo>
                  <a:lnTo>
                    <a:pt x="917193" y="815594"/>
                  </a:lnTo>
                  <a:lnTo>
                    <a:pt x="982979" y="906779"/>
                  </a:lnTo>
                  <a:lnTo>
                    <a:pt x="1074165" y="1003020"/>
                  </a:lnTo>
                  <a:lnTo>
                    <a:pt x="1124838" y="982764"/>
                  </a:lnTo>
                  <a:lnTo>
                    <a:pt x="1134999" y="927036"/>
                  </a:lnTo>
                  <a:lnTo>
                    <a:pt x="1190752" y="906779"/>
                  </a:lnTo>
                  <a:lnTo>
                    <a:pt x="1226184" y="871321"/>
                  </a:lnTo>
                  <a:lnTo>
                    <a:pt x="1256664" y="825728"/>
                  </a:lnTo>
                  <a:lnTo>
                    <a:pt x="1287017" y="830795"/>
                  </a:lnTo>
                  <a:lnTo>
                    <a:pt x="1327530" y="770001"/>
                  </a:lnTo>
                  <a:lnTo>
                    <a:pt x="1342770" y="729475"/>
                  </a:lnTo>
                  <a:lnTo>
                    <a:pt x="1368170" y="648423"/>
                  </a:lnTo>
                  <a:lnTo>
                    <a:pt x="1363090" y="602830"/>
                  </a:lnTo>
                  <a:lnTo>
                    <a:pt x="1312417" y="572439"/>
                  </a:lnTo>
                  <a:lnTo>
                    <a:pt x="1246504" y="542035"/>
                  </a:lnTo>
                  <a:lnTo>
                    <a:pt x="1221104" y="481253"/>
                  </a:lnTo>
                  <a:lnTo>
                    <a:pt x="1165478" y="445795"/>
                  </a:lnTo>
                  <a:lnTo>
                    <a:pt x="1165478" y="440728"/>
                  </a:lnTo>
                  <a:lnTo>
                    <a:pt x="1124838" y="496455"/>
                  </a:lnTo>
                  <a:lnTo>
                    <a:pt x="1094485" y="511644"/>
                  </a:lnTo>
                  <a:lnTo>
                    <a:pt x="1028573" y="496455"/>
                  </a:lnTo>
                  <a:lnTo>
                    <a:pt x="1013459" y="481253"/>
                  </a:lnTo>
                  <a:lnTo>
                    <a:pt x="998219" y="435660"/>
                  </a:lnTo>
                  <a:lnTo>
                    <a:pt x="982979" y="481253"/>
                  </a:lnTo>
                  <a:lnTo>
                    <a:pt x="942466" y="496455"/>
                  </a:lnTo>
                  <a:lnTo>
                    <a:pt x="896874" y="562305"/>
                  </a:lnTo>
                  <a:lnTo>
                    <a:pt x="825880" y="577507"/>
                  </a:lnTo>
                  <a:lnTo>
                    <a:pt x="805687" y="526846"/>
                  </a:lnTo>
                  <a:lnTo>
                    <a:pt x="830960" y="471119"/>
                  </a:lnTo>
                  <a:lnTo>
                    <a:pt x="881633" y="415391"/>
                  </a:lnTo>
                  <a:lnTo>
                    <a:pt x="912113" y="359676"/>
                  </a:lnTo>
                  <a:lnTo>
                    <a:pt x="917193" y="349542"/>
                  </a:lnTo>
                  <a:lnTo>
                    <a:pt x="927226" y="283692"/>
                  </a:lnTo>
                  <a:lnTo>
                    <a:pt x="820801" y="268490"/>
                  </a:lnTo>
                  <a:lnTo>
                    <a:pt x="820801" y="207695"/>
                  </a:lnTo>
                  <a:lnTo>
                    <a:pt x="841120" y="177304"/>
                  </a:lnTo>
                  <a:lnTo>
                    <a:pt x="876553" y="126644"/>
                  </a:lnTo>
                  <a:lnTo>
                    <a:pt x="912113" y="35471"/>
                  </a:lnTo>
                  <a:lnTo>
                    <a:pt x="886713" y="20269"/>
                  </a:lnTo>
                  <a:lnTo>
                    <a:pt x="836040" y="0"/>
                  </a:lnTo>
                  <a:lnTo>
                    <a:pt x="765175" y="20269"/>
                  </a:lnTo>
                  <a:lnTo>
                    <a:pt x="709421" y="30403"/>
                  </a:lnTo>
                  <a:lnTo>
                    <a:pt x="618108" y="50660"/>
                  </a:lnTo>
                  <a:lnTo>
                    <a:pt x="582676" y="50660"/>
                  </a:lnTo>
                  <a:lnTo>
                    <a:pt x="537082" y="30403"/>
                  </a:lnTo>
                  <a:lnTo>
                    <a:pt x="486409" y="15201"/>
                  </a:lnTo>
                  <a:lnTo>
                    <a:pt x="415416" y="5067"/>
                  </a:lnTo>
                  <a:lnTo>
                    <a:pt x="293877" y="5067"/>
                  </a:lnTo>
                  <a:lnTo>
                    <a:pt x="253364" y="35471"/>
                  </a:lnTo>
                  <a:lnTo>
                    <a:pt x="177291" y="65862"/>
                  </a:lnTo>
                  <a:lnTo>
                    <a:pt x="75945" y="25336"/>
                  </a:lnTo>
                  <a:lnTo>
                    <a:pt x="20192" y="81064"/>
                  </a:lnTo>
                  <a:lnTo>
                    <a:pt x="0" y="121589"/>
                  </a:lnTo>
                  <a:lnTo>
                    <a:pt x="30352" y="187439"/>
                  </a:lnTo>
                  <a:lnTo>
                    <a:pt x="15112" y="227964"/>
                  </a:lnTo>
                  <a:lnTo>
                    <a:pt x="25273" y="253288"/>
                  </a:lnTo>
                  <a:lnTo>
                    <a:pt x="65785" y="238099"/>
                  </a:lnTo>
                  <a:lnTo>
                    <a:pt x="152018" y="238099"/>
                  </a:lnTo>
                  <a:lnTo>
                    <a:pt x="212851" y="258356"/>
                  </a:lnTo>
                  <a:lnTo>
                    <a:pt x="268477" y="293814"/>
                  </a:lnTo>
                  <a:lnTo>
                    <a:pt x="324230" y="349542"/>
                  </a:lnTo>
                  <a:lnTo>
                    <a:pt x="349630" y="390067"/>
                  </a:lnTo>
                  <a:lnTo>
                    <a:pt x="298957" y="405269"/>
                  </a:lnTo>
                  <a:lnTo>
                    <a:pt x="359790" y="511644"/>
                  </a:lnTo>
                  <a:lnTo>
                    <a:pt x="324230" y="526846"/>
                  </a:lnTo>
                  <a:lnTo>
                    <a:pt x="349630" y="597763"/>
                  </a:lnTo>
                  <a:lnTo>
                    <a:pt x="425576" y="638289"/>
                  </a:lnTo>
                  <a:lnTo>
                    <a:pt x="445896" y="673747"/>
                  </a:lnTo>
                  <a:lnTo>
                    <a:pt x="511809" y="648423"/>
                  </a:lnTo>
                  <a:lnTo>
                    <a:pt x="506729" y="688949"/>
                  </a:lnTo>
                  <a:lnTo>
                    <a:pt x="471169" y="759866"/>
                  </a:lnTo>
                  <a:lnTo>
                    <a:pt x="471169" y="795324"/>
                  </a:lnTo>
                  <a:lnTo>
                    <a:pt x="435736" y="851052"/>
                  </a:lnTo>
                  <a:lnTo>
                    <a:pt x="440816" y="891578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314960">
              <a:lnSpc>
                <a:spcPts val="4635"/>
              </a:lnSpc>
              <a:spcBef>
                <a:spcPts val="95"/>
              </a:spcBef>
            </a:pPr>
            <a:r>
              <a:rPr dirty="0" sz="4000" spc="-95"/>
              <a:t>L’Arbre</a:t>
            </a:r>
            <a:r>
              <a:rPr dirty="0" sz="4000" spc="-160"/>
              <a:t> </a:t>
            </a:r>
            <a:r>
              <a:rPr dirty="0" sz="4000" spc="-135"/>
              <a:t>et</a:t>
            </a:r>
            <a:r>
              <a:rPr dirty="0" sz="4000" spc="-150"/>
              <a:t> </a:t>
            </a:r>
            <a:r>
              <a:rPr dirty="0" sz="4000" spc="-80"/>
              <a:t>la</a:t>
            </a:r>
            <a:r>
              <a:rPr dirty="0" sz="4000" spc="-165"/>
              <a:t> </a:t>
            </a:r>
            <a:r>
              <a:rPr dirty="0" sz="4000" spc="-85"/>
              <a:t>Vallée</a:t>
            </a:r>
            <a:endParaRPr sz="4000"/>
          </a:p>
          <a:p>
            <a:pPr algn="ctr" marL="315595">
              <a:lnSpc>
                <a:spcPts val="3675"/>
              </a:lnSpc>
            </a:pPr>
            <a:r>
              <a:rPr dirty="0" spc="-165"/>
              <a:t>Paysans</a:t>
            </a:r>
            <a:r>
              <a:rPr dirty="0" spc="-125"/>
              <a:t> </a:t>
            </a:r>
            <a:r>
              <a:rPr dirty="0" spc="-105"/>
              <a:t>et</a:t>
            </a:r>
            <a:r>
              <a:rPr dirty="0" spc="-120"/>
              <a:t> </a:t>
            </a:r>
            <a:r>
              <a:rPr dirty="0" spc="-100"/>
              <a:t>habitants,</a:t>
            </a:r>
            <a:r>
              <a:rPr dirty="0" spc="-120"/>
              <a:t> </a:t>
            </a:r>
            <a:r>
              <a:rPr dirty="0" spc="-25"/>
              <a:t>pour</a:t>
            </a:r>
            <a:r>
              <a:rPr dirty="0" spc="-125"/>
              <a:t> </a:t>
            </a:r>
            <a:r>
              <a:rPr dirty="0" spc="-30"/>
              <a:t>un</a:t>
            </a:r>
            <a:r>
              <a:rPr dirty="0" spc="-120"/>
              <a:t> </a:t>
            </a:r>
            <a:r>
              <a:rPr dirty="0" spc="-70"/>
              <a:t>avenir</a:t>
            </a:r>
            <a:r>
              <a:rPr dirty="0" spc="-105"/>
              <a:t> </a:t>
            </a:r>
            <a:r>
              <a:rPr dirty="0" spc="-20"/>
              <a:t>commun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573" y="1454670"/>
            <a:ext cx="7434326" cy="493826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406" y="1626234"/>
            <a:ext cx="7549515" cy="441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AutoNum type="arabicPlain"/>
              <a:tabLst>
                <a:tab pos="349250" algn="l"/>
                <a:tab pos="349885" algn="l"/>
                <a:tab pos="1619250" algn="l"/>
                <a:tab pos="2946400" algn="l"/>
                <a:tab pos="3406775" algn="l"/>
                <a:tab pos="4707255" algn="l"/>
                <a:tab pos="5866765" algn="l"/>
                <a:tab pos="6183630" algn="l"/>
                <a:tab pos="6644640" algn="l"/>
                <a:tab pos="7426325" algn="l"/>
              </a:tabLst>
            </a:pPr>
            <a:r>
              <a:rPr dirty="0" sz="1800" spc="20" b="1">
                <a:latin typeface="Tahoma"/>
                <a:cs typeface="Tahoma"/>
              </a:rPr>
              <a:t>D</a:t>
            </a:r>
            <a:r>
              <a:rPr dirty="0" sz="1800" spc="-75" b="1">
                <a:latin typeface="Tahoma"/>
                <a:cs typeface="Tahoma"/>
              </a:rPr>
              <a:t>i</a:t>
            </a:r>
            <a:r>
              <a:rPr dirty="0" sz="1800" spc="-140" b="1">
                <a:latin typeface="Tahoma"/>
                <a:cs typeface="Tahoma"/>
              </a:rPr>
              <a:t>a</a:t>
            </a:r>
            <a:r>
              <a:rPr dirty="0" sz="1800" spc="-160" b="1">
                <a:latin typeface="Tahoma"/>
                <a:cs typeface="Tahoma"/>
              </a:rPr>
              <a:t>gn</a:t>
            </a:r>
            <a:r>
              <a:rPr dirty="0" sz="1800" spc="-160" b="1">
                <a:latin typeface="Tahoma"/>
                <a:cs typeface="Tahoma"/>
              </a:rPr>
              <a:t>o</a:t>
            </a:r>
            <a:r>
              <a:rPr dirty="0" sz="1800" spc="-120" b="1">
                <a:latin typeface="Tahoma"/>
                <a:cs typeface="Tahoma"/>
              </a:rPr>
              <a:t>sti</a:t>
            </a:r>
            <a:r>
              <a:rPr dirty="0" sz="1800" spc="-114" b="1">
                <a:latin typeface="Tahoma"/>
                <a:cs typeface="Tahoma"/>
              </a:rPr>
              <a:t>c</a:t>
            </a:r>
            <a:r>
              <a:rPr dirty="0" sz="1800" spc="-55">
                <a:latin typeface="Tahoma"/>
                <a:cs typeface="Tahoma"/>
              </a:rPr>
              <a:t>,</a:t>
            </a:r>
            <a:r>
              <a:rPr dirty="0" sz="1800">
                <a:latin typeface="Tahoma"/>
                <a:cs typeface="Tahoma"/>
              </a:rPr>
              <a:t>	</a:t>
            </a:r>
            <a:r>
              <a:rPr dirty="0" sz="1800" spc="-45">
                <a:latin typeface="Tahoma"/>
                <a:cs typeface="Tahoma"/>
              </a:rPr>
              <a:t>a</a:t>
            </a:r>
            <a:r>
              <a:rPr dirty="0" sz="1800" spc="-50">
                <a:latin typeface="Tahoma"/>
                <a:cs typeface="Tahoma"/>
              </a:rPr>
              <a:t>c</a:t>
            </a:r>
            <a:r>
              <a:rPr dirty="0" sz="1800" spc="-45">
                <a:latin typeface="Tahoma"/>
                <a:cs typeface="Tahoma"/>
              </a:rPr>
              <a:t>t</a:t>
            </a:r>
            <a:r>
              <a:rPr dirty="0" sz="1800" spc="-75">
                <a:latin typeface="Tahoma"/>
                <a:cs typeface="Tahoma"/>
              </a:rPr>
              <a:t>u</a:t>
            </a:r>
            <a:r>
              <a:rPr dirty="0" sz="1800" spc="-50">
                <a:latin typeface="Tahoma"/>
                <a:cs typeface="Tahoma"/>
              </a:rPr>
              <a:t>a</a:t>
            </a:r>
            <a:r>
              <a:rPr dirty="0" sz="1800" spc="-20">
                <a:latin typeface="Tahoma"/>
                <a:cs typeface="Tahoma"/>
              </a:rPr>
              <a:t>l</a:t>
            </a:r>
            <a:r>
              <a:rPr dirty="0" sz="1800" spc="-50">
                <a:latin typeface="Tahoma"/>
                <a:cs typeface="Tahoma"/>
              </a:rPr>
              <a:t>i</a:t>
            </a:r>
            <a:r>
              <a:rPr dirty="0" sz="1800" spc="-95">
                <a:latin typeface="Tahoma"/>
                <a:cs typeface="Tahoma"/>
              </a:rPr>
              <a:t>s</a:t>
            </a:r>
            <a:r>
              <a:rPr dirty="0" sz="1800" spc="-85">
                <a:latin typeface="Tahoma"/>
                <a:cs typeface="Tahoma"/>
              </a:rPr>
              <a:t>at</a:t>
            </a:r>
            <a:r>
              <a:rPr dirty="0" sz="1800" spc="5">
                <a:latin typeface="Tahoma"/>
                <a:cs typeface="Tahoma"/>
              </a:rPr>
              <a:t>i</a:t>
            </a:r>
            <a:r>
              <a:rPr dirty="0" sz="1800" spc="30">
                <a:latin typeface="Tahoma"/>
                <a:cs typeface="Tahoma"/>
              </a:rPr>
              <a:t>o</a:t>
            </a:r>
            <a:r>
              <a:rPr dirty="0" sz="1800" spc="-20">
                <a:latin typeface="Tahoma"/>
                <a:cs typeface="Tahoma"/>
              </a:rPr>
              <a:t>n</a:t>
            </a:r>
            <a:r>
              <a:rPr dirty="0" sz="1800">
                <a:latin typeface="Tahoma"/>
                <a:cs typeface="Tahoma"/>
              </a:rPr>
              <a:t>	</a:t>
            </a:r>
            <a:r>
              <a:rPr dirty="0" sz="1800" spc="-75">
                <a:latin typeface="Tahoma"/>
                <a:cs typeface="Tahoma"/>
              </a:rPr>
              <a:t>de</a:t>
            </a:r>
            <a:r>
              <a:rPr dirty="0" sz="1800" spc="-55">
                <a:latin typeface="Tahoma"/>
                <a:cs typeface="Tahoma"/>
              </a:rPr>
              <a:t>s</a:t>
            </a:r>
            <a:r>
              <a:rPr dirty="0" sz="1800">
                <a:latin typeface="Tahoma"/>
                <a:cs typeface="Tahoma"/>
              </a:rPr>
              <a:t>	</a:t>
            </a:r>
            <a:r>
              <a:rPr dirty="0" sz="1800" spc="-30">
                <a:latin typeface="Tahoma"/>
                <a:cs typeface="Tahoma"/>
              </a:rPr>
              <a:t>dynam</a:t>
            </a:r>
            <a:r>
              <a:rPr dirty="0" sz="1800" spc="-20">
                <a:latin typeface="Tahoma"/>
                <a:cs typeface="Tahoma"/>
              </a:rPr>
              <a:t>i</a:t>
            </a:r>
            <a:r>
              <a:rPr dirty="0" sz="1800" spc="-60">
                <a:latin typeface="Tahoma"/>
                <a:cs typeface="Tahoma"/>
              </a:rPr>
              <a:t>que</a:t>
            </a:r>
            <a:r>
              <a:rPr dirty="0" sz="1800" spc="-45">
                <a:latin typeface="Tahoma"/>
                <a:cs typeface="Tahoma"/>
              </a:rPr>
              <a:t>s</a:t>
            </a:r>
            <a:r>
              <a:rPr dirty="0" sz="1800">
                <a:latin typeface="Tahoma"/>
                <a:cs typeface="Tahoma"/>
              </a:rPr>
              <a:t>	</a:t>
            </a:r>
            <a:r>
              <a:rPr dirty="0" sz="1800" spc="-45">
                <a:latin typeface="Tahoma"/>
                <a:cs typeface="Tahoma"/>
              </a:rPr>
              <a:t>p</a:t>
            </a:r>
            <a:r>
              <a:rPr dirty="0" sz="1800" spc="-50">
                <a:latin typeface="Tahoma"/>
                <a:cs typeface="Tahoma"/>
              </a:rPr>
              <a:t>a</a:t>
            </a:r>
            <a:r>
              <a:rPr dirty="0" sz="1800" spc="-120">
                <a:latin typeface="Tahoma"/>
                <a:cs typeface="Tahoma"/>
              </a:rPr>
              <a:t>y</a:t>
            </a:r>
            <a:r>
              <a:rPr dirty="0" sz="1800" spc="-110">
                <a:latin typeface="Tahoma"/>
                <a:cs typeface="Tahoma"/>
              </a:rPr>
              <a:t>s</a:t>
            </a:r>
            <a:r>
              <a:rPr dirty="0" sz="1800" spc="-95">
                <a:latin typeface="Tahoma"/>
                <a:cs typeface="Tahoma"/>
              </a:rPr>
              <a:t>agères</a:t>
            </a:r>
            <a:r>
              <a:rPr dirty="0" sz="1800">
                <a:latin typeface="Tahoma"/>
                <a:cs typeface="Tahoma"/>
              </a:rPr>
              <a:t>	</a:t>
            </a:r>
            <a:r>
              <a:rPr dirty="0" sz="1800" spc="-60">
                <a:latin typeface="Tahoma"/>
                <a:cs typeface="Tahoma"/>
              </a:rPr>
              <a:t>et</a:t>
            </a:r>
            <a:r>
              <a:rPr dirty="0" sz="1800">
                <a:latin typeface="Tahoma"/>
                <a:cs typeface="Tahoma"/>
              </a:rPr>
              <a:t>	</a:t>
            </a:r>
            <a:r>
              <a:rPr dirty="0" sz="1800" spc="-75">
                <a:latin typeface="Tahoma"/>
                <a:cs typeface="Tahoma"/>
              </a:rPr>
              <a:t>de</a:t>
            </a:r>
            <a:r>
              <a:rPr dirty="0" sz="1800" spc="-55">
                <a:latin typeface="Tahoma"/>
                <a:cs typeface="Tahoma"/>
              </a:rPr>
              <a:t>s</a:t>
            </a:r>
            <a:r>
              <a:rPr dirty="0" sz="1800">
                <a:latin typeface="Tahoma"/>
                <a:cs typeface="Tahoma"/>
              </a:rPr>
              <a:t>	</a:t>
            </a:r>
            <a:r>
              <a:rPr dirty="0" sz="1800" spc="-40">
                <a:latin typeface="Tahoma"/>
                <a:cs typeface="Tahoma"/>
              </a:rPr>
              <a:t>enjeux</a:t>
            </a:r>
            <a:r>
              <a:rPr dirty="0" sz="1800">
                <a:latin typeface="Tahoma"/>
                <a:cs typeface="Tahoma"/>
              </a:rPr>
              <a:t>	</a:t>
            </a:r>
            <a:r>
              <a:rPr dirty="0" sz="1800" spc="-60">
                <a:latin typeface="Tahoma"/>
                <a:cs typeface="Tahoma"/>
              </a:rPr>
              <a:t>à  </a:t>
            </a:r>
            <a:r>
              <a:rPr dirty="0" sz="1800" spc="-10">
                <a:latin typeface="Tahoma"/>
                <a:cs typeface="Tahoma"/>
              </a:rPr>
              <a:t>l’aune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changement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climatique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ahoma"/>
              <a:buAutoNum type="arabicPlain"/>
            </a:pPr>
            <a:endParaRPr sz="1750">
              <a:latin typeface="Tahoma"/>
              <a:cs typeface="Tahoma"/>
            </a:endParaRPr>
          </a:p>
          <a:p>
            <a:pPr marL="276225" indent="-264160">
              <a:lnSpc>
                <a:spcPct val="100000"/>
              </a:lnSpc>
              <a:buFont typeface="Tahoma"/>
              <a:buAutoNum type="arabicPlain"/>
              <a:tabLst>
                <a:tab pos="276860" algn="l"/>
              </a:tabLst>
            </a:pPr>
            <a:r>
              <a:rPr dirty="0" sz="1800" spc="-50">
                <a:latin typeface="Tahoma"/>
                <a:cs typeface="Tahoma"/>
              </a:rPr>
              <a:t>La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définition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 spc="-70">
                <a:latin typeface="Tahoma"/>
                <a:cs typeface="Tahoma"/>
              </a:rPr>
              <a:t>des </a:t>
            </a:r>
            <a:r>
              <a:rPr dirty="0" sz="1800" spc="-130" b="1">
                <a:latin typeface="Tahoma"/>
                <a:cs typeface="Tahoma"/>
              </a:rPr>
              <a:t>objectifs</a:t>
            </a:r>
            <a:r>
              <a:rPr dirty="0" sz="1800" spc="-45" b="1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qualité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paysagère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ahoma"/>
              <a:buAutoNum type="arabicPlain"/>
            </a:pPr>
            <a:endParaRPr sz="1750">
              <a:latin typeface="Tahoma"/>
              <a:cs typeface="Tahoma"/>
            </a:endParaRPr>
          </a:p>
          <a:p>
            <a:pPr marL="12700" marR="151130">
              <a:lnSpc>
                <a:spcPct val="100000"/>
              </a:lnSpc>
              <a:buFont typeface="Tahoma"/>
              <a:buAutoNum type="arabicPlain"/>
              <a:tabLst>
                <a:tab pos="276860" algn="l"/>
              </a:tabLst>
            </a:pPr>
            <a:r>
              <a:rPr dirty="0" sz="1800" spc="-40">
                <a:latin typeface="Tahoma"/>
                <a:cs typeface="Tahoma"/>
              </a:rPr>
              <a:t>L’élaboration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145" b="1">
                <a:latin typeface="Tahoma"/>
                <a:cs typeface="Tahoma"/>
              </a:rPr>
              <a:t>programme</a:t>
            </a:r>
            <a:r>
              <a:rPr dirty="0" sz="1800" spc="-20" b="1">
                <a:latin typeface="Tahoma"/>
                <a:cs typeface="Tahoma"/>
              </a:rPr>
              <a:t> </a:t>
            </a:r>
            <a:r>
              <a:rPr dirty="0" sz="1800" spc="-110" b="1">
                <a:latin typeface="Tahoma"/>
                <a:cs typeface="Tahoma"/>
              </a:rPr>
              <a:t>d’actions</a:t>
            </a:r>
            <a:r>
              <a:rPr dirty="0" sz="1800" spc="-40" b="1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opérationnel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et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la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définition </a:t>
            </a:r>
            <a:r>
              <a:rPr dirty="0" sz="1800" spc="5">
                <a:latin typeface="Tahoma"/>
                <a:cs typeface="Tahoma"/>
              </a:rPr>
              <a:t>d’une </a:t>
            </a:r>
            <a:r>
              <a:rPr dirty="0" sz="1800" spc="-54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fe</a:t>
            </a:r>
            <a:r>
              <a:rPr dirty="0" sz="1800" spc="-65">
                <a:latin typeface="Tahoma"/>
                <a:cs typeface="Tahoma"/>
              </a:rPr>
              <a:t>u</a:t>
            </a:r>
            <a:r>
              <a:rPr dirty="0" sz="1800" spc="-5">
                <a:latin typeface="Tahoma"/>
                <a:cs typeface="Tahoma"/>
              </a:rPr>
              <a:t>ill</a:t>
            </a:r>
            <a:r>
              <a:rPr dirty="0" sz="1800" spc="5">
                <a:latin typeface="Tahoma"/>
                <a:cs typeface="Tahoma"/>
              </a:rPr>
              <a:t>e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d</a:t>
            </a:r>
            <a:r>
              <a:rPr dirty="0" sz="1800" spc="-15">
                <a:latin typeface="Tahoma"/>
                <a:cs typeface="Tahoma"/>
              </a:rPr>
              <a:t>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ro</a:t>
            </a:r>
            <a:r>
              <a:rPr dirty="0" sz="1800" spc="-40">
                <a:latin typeface="Tahoma"/>
                <a:cs typeface="Tahoma"/>
              </a:rPr>
              <a:t>u</a:t>
            </a:r>
            <a:r>
              <a:rPr dirty="0" sz="1800" spc="-55">
                <a:latin typeface="Tahoma"/>
                <a:cs typeface="Tahoma"/>
              </a:rPr>
              <a:t>t</a:t>
            </a:r>
            <a:r>
              <a:rPr dirty="0" sz="1800" spc="-75">
                <a:latin typeface="Tahoma"/>
                <a:cs typeface="Tahoma"/>
              </a:rPr>
              <a:t>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à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5">
                <a:latin typeface="Tahoma"/>
                <a:cs typeface="Tahoma"/>
              </a:rPr>
              <a:t>5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 spc="-90">
                <a:latin typeface="Tahoma"/>
                <a:cs typeface="Tahoma"/>
              </a:rPr>
              <a:t>ans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800" spc="-40">
                <a:latin typeface="Tahoma"/>
                <a:cs typeface="Tahoma"/>
              </a:rPr>
              <a:t>Elaboration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70">
                <a:latin typeface="Tahoma"/>
                <a:cs typeface="Tahoma"/>
              </a:rPr>
              <a:t>des </a:t>
            </a:r>
            <a:r>
              <a:rPr dirty="0" sz="1800" spc="75">
                <a:latin typeface="Tahoma"/>
                <a:cs typeface="Tahoma"/>
              </a:rPr>
              <a:t>OAP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thématiques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et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70">
                <a:latin typeface="Tahoma"/>
                <a:cs typeface="Tahoma"/>
              </a:rPr>
              <a:t>sectorisées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à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insérer</a:t>
            </a:r>
            <a:r>
              <a:rPr dirty="0" sz="1800" spc="-70">
                <a:latin typeface="Tahoma"/>
                <a:cs typeface="Tahoma"/>
              </a:rPr>
              <a:t> dans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le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20">
                <a:latin typeface="Tahoma"/>
                <a:cs typeface="Tahoma"/>
              </a:rPr>
              <a:t>PLUi</a:t>
            </a:r>
            <a:endParaRPr sz="1800">
              <a:latin typeface="Tahoma"/>
              <a:cs typeface="Tahoma"/>
            </a:endParaRPr>
          </a:p>
          <a:p>
            <a:pPr marL="12700" marR="782955">
              <a:lnSpc>
                <a:spcPct val="200000"/>
              </a:lnSpc>
              <a:spcBef>
                <a:spcPts val="5"/>
              </a:spcBef>
              <a:tabLst>
                <a:tab pos="3277870" algn="l"/>
              </a:tabLst>
            </a:pPr>
            <a:r>
              <a:rPr dirty="0" sz="1800" spc="-160" b="1">
                <a:latin typeface="Tahoma"/>
                <a:cs typeface="Tahoma"/>
              </a:rPr>
              <a:t>3</a:t>
            </a:r>
            <a:r>
              <a:rPr dirty="0" sz="1800" spc="-30" b="1">
                <a:latin typeface="Tahoma"/>
                <a:cs typeface="Tahoma"/>
              </a:rPr>
              <a:t> </a:t>
            </a:r>
            <a:r>
              <a:rPr dirty="0" sz="1800" spc="-85" b="1">
                <a:latin typeface="Tahoma"/>
                <a:cs typeface="Tahoma"/>
              </a:rPr>
              <a:t>bis</a:t>
            </a:r>
            <a:r>
              <a:rPr dirty="0" sz="1800" spc="-85">
                <a:latin typeface="Tahoma"/>
                <a:cs typeface="Tahoma"/>
              </a:rPr>
              <a:t>-</a:t>
            </a:r>
            <a:r>
              <a:rPr dirty="0" sz="1800" spc="-90">
                <a:latin typeface="Tahoma"/>
                <a:cs typeface="Tahoma"/>
              </a:rPr>
              <a:t> </a:t>
            </a:r>
            <a:r>
              <a:rPr dirty="0" sz="1800" spc="-105">
                <a:latin typeface="Tahoma"/>
                <a:cs typeface="Tahoma"/>
              </a:rPr>
              <a:t>Et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façon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concomitante,	</a:t>
            </a:r>
            <a:r>
              <a:rPr dirty="0" sz="1800" spc="-50">
                <a:latin typeface="Tahoma"/>
                <a:cs typeface="Tahoma"/>
              </a:rPr>
              <a:t>l’engagement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 spc="-70">
                <a:latin typeface="Tahoma"/>
                <a:cs typeface="Tahoma"/>
              </a:rPr>
              <a:t>des </a:t>
            </a:r>
            <a:r>
              <a:rPr dirty="0" sz="1800" spc="-50">
                <a:latin typeface="Tahoma"/>
                <a:cs typeface="Tahoma"/>
              </a:rPr>
              <a:t>premières actions </a:t>
            </a:r>
            <a:r>
              <a:rPr dirty="0" sz="1800" spc="-550">
                <a:latin typeface="Tahoma"/>
                <a:cs typeface="Tahoma"/>
              </a:rPr>
              <a:t> </a:t>
            </a:r>
            <a:r>
              <a:rPr dirty="0" sz="1800" spc="50">
                <a:latin typeface="Tahoma"/>
                <a:cs typeface="Tahoma"/>
              </a:rPr>
              <a:t>De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70">
                <a:latin typeface="Tahoma"/>
                <a:cs typeface="Tahoma"/>
              </a:rPr>
              <a:t>m</a:t>
            </a:r>
            <a:r>
              <a:rPr dirty="0" sz="1800" spc="-50">
                <a:latin typeface="Tahoma"/>
                <a:cs typeface="Tahoma"/>
              </a:rPr>
              <a:t>a</a:t>
            </a:r>
            <a:r>
              <a:rPr dirty="0" sz="1800" spc="-25">
                <a:latin typeface="Tahoma"/>
                <a:cs typeface="Tahoma"/>
              </a:rPr>
              <a:t>nière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95">
                <a:latin typeface="Tahoma"/>
                <a:cs typeface="Tahoma"/>
              </a:rPr>
              <a:t>t</a:t>
            </a:r>
            <a:r>
              <a:rPr dirty="0" sz="1800" spc="-90">
                <a:latin typeface="Tahoma"/>
                <a:cs typeface="Tahoma"/>
              </a:rPr>
              <a:t>ran</a:t>
            </a:r>
            <a:r>
              <a:rPr dirty="0" sz="1800" spc="-90">
                <a:latin typeface="Tahoma"/>
                <a:cs typeface="Tahoma"/>
              </a:rPr>
              <a:t>s</a:t>
            </a:r>
            <a:r>
              <a:rPr dirty="0" sz="1800" spc="-60">
                <a:latin typeface="Tahoma"/>
                <a:cs typeface="Tahoma"/>
              </a:rPr>
              <a:t>v</a:t>
            </a:r>
            <a:r>
              <a:rPr dirty="0" sz="1800" spc="-55">
                <a:latin typeface="Tahoma"/>
                <a:cs typeface="Tahoma"/>
              </a:rPr>
              <a:t>e</a:t>
            </a:r>
            <a:r>
              <a:rPr dirty="0" sz="1800" spc="-105">
                <a:latin typeface="Tahoma"/>
                <a:cs typeface="Tahoma"/>
              </a:rPr>
              <a:t>r</a:t>
            </a:r>
            <a:r>
              <a:rPr dirty="0" sz="1800" spc="-135">
                <a:latin typeface="Tahoma"/>
                <a:cs typeface="Tahoma"/>
              </a:rPr>
              <a:t>s</a:t>
            </a:r>
            <a:r>
              <a:rPr dirty="0" sz="1800" spc="-40">
                <a:latin typeface="Tahoma"/>
                <a:cs typeface="Tahoma"/>
              </a:rPr>
              <a:t>ale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5">
                <a:latin typeface="Tahoma"/>
                <a:cs typeface="Tahoma"/>
              </a:rPr>
              <a:t>Etude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125" b="1">
                <a:latin typeface="Tahoma"/>
                <a:cs typeface="Tahoma"/>
              </a:rPr>
              <a:t>phyto-historique</a:t>
            </a:r>
            <a:r>
              <a:rPr dirty="0" sz="1800" spc="-55" b="1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40" b="1">
                <a:latin typeface="Tahoma"/>
                <a:cs typeface="Tahoma"/>
              </a:rPr>
              <a:t>chêne</a:t>
            </a:r>
            <a:r>
              <a:rPr dirty="0" sz="1800" spc="-45" b="1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pédonculé</a:t>
            </a:r>
            <a:endParaRPr sz="1800">
              <a:latin typeface="Tahoma"/>
              <a:cs typeface="Tahoma"/>
            </a:endParaRPr>
          </a:p>
          <a:p>
            <a:pPr marL="299085" marR="25082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75">
                <a:latin typeface="Tahoma"/>
                <a:cs typeface="Tahoma"/>
              </a:rPr>
              <a:t>Un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accompagnement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à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la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mise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en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place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05" b="1">
                <a:latin typeface="Tahoma"/>
                <a:cs typeface="Tahoma"/>
              </a:rPr>
              <a:t>pôle</a:t>
            </a:r>
            <a:r>
              <a:rPr dirty="0" sz="1800" spc="-55" b="1">
                <a:latin typeface="Tahoma"/>
                <a:cs typeface="Tahoma"/>
              </a:rPr>
              <a:t> </a:t>
            </a:r>
            <a:r>
              <a:rPr dirty="0" sz="1800" spc="-140" b="1">
                <a:latin typeface="Tahoma"/>
                <a:cs typeface="Tahoma"/>
              </a:rPr>
              <a:t>expérimental</a:t>
            </a:r>
            <a:r>
              <a:rPr dirty="0" sz="1800" spc="-25" b="1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pour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une </a:t>
            </a:r>
            <a:r>
              <a:rPr dirty="0" sz="1800" spc="-550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agriculture</a:t>
            </a:r>
            <a:r>
              <a:rPr dirty="0" sz="1800" spc="-45">
                <a:latin typeface="Tahoma"/>
                <a:cs typeface="Tahoma"/>
              </a:rPr>
              <a:t> résiliente</a:t>
            </a:r>
            <a:r>
              <a:rPr dirty="0" sz="1800" spc="-35">
                <a:latin typeface="Tahoma"/>
                <a:cs typeface="Tahoma"/>
              </a:rPr>
              <a:t> (pépinière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75">
                <a:latin typeface="Tahoma"/>
                <a:cs typeface="Tahoma"/>
              </a:rPr>
              <a:t>végétal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local)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7537" y="260616"/>
            <a:ext cx="8209280" cy="1152525"/>
          </a:xfrm>
          <a:prstGeom prst="rect">
            <a:avLst/>
          </a:prstGeom>
          <a:solidFill>
            <a:srgbClr val="7AB138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311150">
              <a:lnSpc>
                <a:spcPts val="4500"/>
              </a:lnSpc>
            </a:pPr>
            <a:r>
              <a:rPr dirty="0" sz="4000" spc="-95">
                <a:latin typeface="Tahoma"/>
                <a:cs typeface="Tahoma"/>
              </a:rPr>
              <a:t>L’Arbre</a:t>
            </a:r>
            <a:r>
              <a:rPr dirty="0" sz="4000" spc="-160">
                <a:latin typeface="Tahoma"/>
                <a:cs typeface="Tahoma"/>
              </a:rPr>
              <a:t> </a:t>
            </a:r>
            <a:r>
              <a:rPr dirty="0" sz="4000" spc="-135">
                <a:latin typeface="Tahoma"/>
                <a:cs typeface="Tahoma"/>
              </a:rPr>
              <a:t>et</a:t>
            </a:r>
            <a:r>
              <a:rPr dirty="0" sz="4000" spc="-150">
                <a:latin typeface="Tahoma"/>
                <a:cs typeface="Tahoma"/>
              </a:rPr>
              <a:t> </a:t>
            </a:r>
            <a:r>
              <a:rPr dirty="0" sz="4000" spc="-80">
                <a:latin typeface="Tahoma"/>
                <a:cs typeface="Tahoma"/>
              </a:rPr>
              <a:t>la</a:t>
            </a:r>
            <a:r>
              <a:rPr dirty="0" sz="4000" spc="-165">
                <a:latin typeface="Tahoma"/>
                <a:cs typeface="Tahoma"/>
              </a:rPr>
              <a:t> </a:t>
            </a:r>
            <a:r>
              <a:rPr dirty="0" sz="4000" spc="-85">
                <a:latin typeface="Tahoma"/>
                <a:cs typeface="Tahoma"/>
              </a:rPr>
              <a:t>Vallée</a:t>
            </a:r>
            <a:endParaRPr sz="4000">
              <a:latin typeface="Tahoma"/>
              <a:cs typeface="Tahoma"/>
            </a:endParaRPr>
          </a:p>
          <a:p>
            <a:pPr algn="ctr" marL="315595">
              <a:lnSpc>
                <a:spcPts val="3675"/>
              </a:lnSpc>
            </a:pPr>
            <a:r>
              <a:rPr dirty="0" sz="3200" spc="-165">
                <a:latin typeface="Tahoma"/>
                <a:cs typeface="Tahoma"/>
              </a:rPr>
              <a:t>Paysans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5">
                <a:latin typeface="Tahoma"/>
                <a:cs typeface="Tahoma"/>
              </a:rPr>
              <a:t>et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0">
                <a:latin typeface="Tahoma"/>
                <a:cs typeface="Tahoma"/>
              </a:rPr>
              <a:t>habitants,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pour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un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70">
                <a:latin typeface="Tahoma"/>
                <a:cs typeface="Tahoma"/>
              </a:rPr>
              <a:t>avenir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commun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911532"/>
            <a:ext cx="9144000" cy="946785"/>
          </a:xfrm>
          <a:custGeom>
            <a:avLst/>
            <a:gdLst/>
            <a:ahLst/>
            <a:cxnLst/>
            <a:rect l="l" t="t" r="r" b="b"/>
            <a:pathLst>
              <a:path w="9144000" h="946784">
                <a:moveTo>
                  <a:pt x="9144000" y="0"/>
                </a:moveTo>
                <a:lnTo>
                  <a:pt x="0" y="0"/>
                </a:lnTo>
                <a:lnTo>
                  <a:pt x="0" y="946465"/>
                </a:lnTo>
                <a:lnTo>
                  <a:pt x="9144000" y="94646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13359" y="1421891"/>
            <a:ext cx="5416550" cy="1249680"/>
            <a:chOff x="213359" y="1421891"/>
            <a:chExt cx="5416550" cy="12496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902" y="1452359"/>
              <a:ext cx="5286750" cy="10912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359" y="1421891"/>
              <a:ext cx="1978152" cy="12496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5541" y="1484756"/>
              <a:ext cx="5181600" cy="986790"/>
            </a:xfrm>
            <a:custGeom>
              <a:avLst/>
              <a:gdLst/>
              <a:ahLst/>
              <a:cxnLst/>
              <a:rect l="l" t="t" r="r" b="b"/>
              <a:pathLst>
                <a:path w="5181600" h="986789">
                  <a:moveTo>
                    <a:pt x="5082984" y="0"/>
                  </a:moveTo>
                  <a:lnTo>
                    <a:pt x="98640" y="0"/>
                  </a:lnTo>
                  <a:lnTo>
                    <a:pt x="60243" y="7756"/>
                  </a:lnTo>
                  <a:lnTo>
                    <a:pt x="28889" y="28908"/>
                  </a:lnTo>
                  <a:lnTo>
                    <a:pt x="7750" y="60275"/>
                  </a:lnTo>
                  <a:lnTo>
                    <a:pt x="0" y="98678"/>
                  </a:lnTo>
                  <a:lnTo>
                    <a:pt x="0" y="887856"/>
                  </a:lnTo>
                  <a:lnTo>
                    <a:pt x="7750" y="926260"/>
                  </a:lnTo>
                  <a:lnTo>
                    <a:pt x="28889" y="957627"/>
                  </a:lnTo>
                  <a:lnTo>
                    <a:pt x="60243" y="978779"/>
                  </a:lnTo>
                  <a:lnTo>
                    <a:pt x="98640" y="986535"/>
                  </a:lnTo>
                  <a:lnTo>
                    <a:pt x="5082984" y="986535"/>
                  </a:lnTo>
                  <a:lnTo>
                    <a:pt x="5121368" y="978779"/>
                  </a:lnTo>
                  <a:lnTo>
                    <a:pt x="5152691" y="957627"/>
                  </a:lnTo>
                  <a:lnTo>
                    <a:pt x="5173799" y="926260"/>
                  </a:lnTo>
                  <a:lnTo>
                    <a:pt x="5181536" y="887856"/>
                  </a:lnTo>
                  <a:lnTo>
                    <a:pt x="5181536" y="98678"/>
                  </a:lnTo>
                  <a:lnTo>
                    <a:pt x="5173799" y="60275"/>
                  </a:lnTo>
                  <a:lnTo>
                    <a:pt x="5152691" y="28908"/>
                  </a:lnTo>
                  <a:lnTo>
                    <a:pt x="5121368" y="7756"/>
                  </a:lnTo>
                  <a:lnTo>
                    <a:pt x="50829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95541" y="1484756"/>
              <a:ext cx="5181600" cy="986790"/>
            </a:xfrm>
            <a:custGeom>
              <a:avLst/>
              <a:gdLst/>
              <a:ahLst/>
              <a:cxnLst/>
              <a:rect l="l" t="t" r="r" b="b"/>
              <a:pathLst>
                <a:path w="5181600" h="986789">
                  <a:moveTo>
                    <a:pt x="0" y="98678"/>
                  </a:moveTo>
                  <a:lnTo>
                    <a:pt x="7750" y="60275"/>
                  </a:lnTo>
                  <a:lnTo>
                    <a:pt x="28889" y="28908"/>
                  </a:lnTo>
                  <a:lnTo>
                    <a:pt x="60243" y="7756"/>
                  </a:lnTo>
                  <a:lnTo>
                    <a:pt x="98640" y="0"/>
                  </a:lnTo>
                  <a:lnTo>
                    <a:pt x="5082984" y="0"/>
                  </a:lnTo>
                  <a:lnTo>
                    <a:pt x="5121368" y="7756"/>
                  </a:lnTo>
                  <a:lnTo>
                    <a:pt x="5152691" y="28908"/>
                  </a:lnTo>
                  <a:lnTo>
                    <a:pt x="5173799" y="60275"/>
                  </a:lnTo>
                  <a:lnTo>
                    <a:pt x="5181536" y="98678"/>
                  </a:lnTo>
                  <a:lnTo>
                    <a:pt x="5181536" y="887856"/>
                  </a:lnTo>
                  <a:lnTo>
                    <a:pt x="5173799" y="926260"/>
                  </a:lnTo>
                  <a:lnTo>
                    <a:pt x="5152691" y="957627"/>
                  </a:lnTo>
                  <a:lnTo>
                    <a:pt x="5121368" y="978779"/>
                  </a:lnTo>
                  <a:lnTo>
                    <a:pt x="5082984" y="986535"/>
                  </a:lnTo>
                  <a:lnTo>
                    <a:pt x="98640" y="986535"/>
                  </a:lnTo>
                  <a:lnTo>
                    <a:pt x="60243" y="978779"/>
                  </a:lnTo>
                  <a:lnTo>
                    <a:pt x="28889" y="957627"/>
                  </a:lnTo>
                  <a:lnTo>
                    <a:pt x="7750" y="926260"/>
                  </a:lnTo>
                  <a:lnTo>
                    <a:pt x="0" y="887856"/>
                  </a:lnTo>
                  <a:lnTo>
                    <a:pt x="0" y="9867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75563" y="1572894"/>
            <a:ext cx="1129030" cy="680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5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endParaRPr sz="43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79704" y="3130286"/>
            <a:ext cx="5407660" cy="1379855"/>
            <a:chOff x="679704" y="3130286"/>
            <a:chExt cx="5407660" cy="13798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102" y="3130286"/>
              <a:ext cx="5286750" cy="13792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9704" y="3244596"/>
              <a:ext cx="1978152" cy="12496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52728" y="3162554"/>
              <a:ext cx="5181600" cy="1275080"/>
            </a:xfrm>
            <a:custGeom>
              <a:avLst/>
              <a:gdLst/>
              <a:ahLst/>
              <a:cxnLst/>
              <a:rect l="l" t="t" r="r" b="b"/>
              <a:pathLst>
                <a:path w="5181600" h="1275079">
                  <a:moveTo>
                    <a:pt x="5054168" y="0"/>
                  </a:moveTo>
                  <a:lnTo>
                    <a:pt x="127457" y="0"/>
                  </a:lnTo>
                  <a:lnTo>
                    <a:pt x="77849" y="10029"/>
                  </a:lnTo>
                  <a:lnTo>
                    <a:pt x="37334" y="37369"/>
                  </a:lnTo>
                  <a:lnTo>
                    <a:pt x="10017" y="77902"/>
                  </a:lnTo>
                  <a:lnTo>
                    <a:pt x="0" y="127508"/>
                  </a:lnTo>
                  <a:lnTo>
                    <a:pt x="0" y="1147064"/>
                  </a:lnTo>
                  <a:lnTo>
                    <a:pt x="10017" y="1196722"/>
                  </a:lnTo>
                  <a:lnTo>
                    <a:pt x="37334" y="1237249"/>
                  </a:lnTo>
                  <a:lnTo>
                    <a:pt x="77849" y="1264560"/>
                  </a:lnTo>
                  <a:lnTo>
                    <a:pt x="127457" y="1274572"/>
                  </a:lnTo>
                  <a:lnTo>
                    <a:pt x="5054168" y="1274572"/>
                  </a:lnTo>
                  <a:lnTo>
                    <a:pt x="5103753" y="1264560"/>
                  </a:lnTo>
                  <a:lnTo>
                    <a:pt x="5144242" y="1237249"/>
                  </a:lnTo>
                  <a:lnTo>
                    <a:pt x="5171540" y="1196722"/>
                  </a:lnTo>
                  <a:lnTo>
                    <a:pt x="5181549" y="1147064"/>
                  </a:lnTo>
                  <a:lnTo>
                    <a:pt x="5181549" y="127508"/>
                  </a:lnTo>
                  <a:lnTo>
                    <a:pt x="5171540" y="77902"/>
                  </a:lnTo>
                  <a:lnTo>
                    <a:pt x="5144242" y="37369"/>
                  </a:lnTo>
                  <a:lnTo>
                    <a:pt x="5103753" y="10029"/>
                  </a:lnTo>
                  <a:lnTo>
                    <a:pt x="505416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52728" y="3162554"/>
              <a:ext cx="5181600" cy="1275080"/>
            </a:xfrm>
            <a:custGeom>
              <a:avLst/>
              <a:gdLst/>
              <a:ahLst/>
              <a:cxnLst/>
              <a:rect l="l" t="t" r="r" b="b"/>
              <a:pathLst>
                <a:path w="5181600" h="1275079">
                  <a:moveTo>
                    <a:pt x="0" y="127508"/>
                  </a:moveTo>
                  <a:lnTo>
                    <a:pt x="10017" y="77902"/>
                  </a:lnTo>
                  <a:lnTo>
                    <a:pt x="37334" y="37369"/>
                  </a:lnTo>
                  <a:lnTo>
                    <a:pt x="77849" y="10029"/>
                  </a:lnTo>
                  <a:lnTo>
                    <a:pt x="127457" y="0"/>
                  </a:lnTo>
                  <a:lnTo>
                    <a:pt x="5054168" y="0"/>
                  </a:lnTo>
                  <a:lnTo>
                    <a:pt x="5103753" y="10029"/>
                  </a:lnTo>
                  <a:lnTo>
                    <a:pt x="5144242" y="37369"/>
                  </a:lnTo>
                  <a:lnTo>
                    <a:pt x="5171540" y="77902"/>
                  </a:lnTo>
                  <a:lnTo>
                    <a:pt x="5181549" y="127508"/>
                  </a:lnTo>
                  <a:lnTo>
                    <a:pt x="5181549" y="1147064"/>
                  </a:lnTo>
                  <a:lnTo>
                    <a:pt x="5171540" y="1196722"/>
                  </a:lnTo>
                  <a:lnTo>
                    <a:pt x="5144242" y="1237249"/>
                  </a:lnTo>
                  <a:lnTo>
                    <a:pt x="5103753" y="1264560"/>
                  </a:lnTo>
                  <a:lnTo>
                    <a:pt x="5054168" y="1274572"/>
                  </a:lnTo>
                  <a:lnTo>
                    <a:pt x="127457" y="1274572"/>
                  </a:lnTo>
                  <a:lnTo>
                    <a:pt x="77849" y="1264560"/>
                  </a:lnTo>
                  <a:lnTo>
                    <a:pt x="37334" y="1237249"/>
                  </a:lnTo>
                  <a:lnTo>
                    <a:pt x="10017" y="1196722"/>
                  </a:lnTo>
                  <a:lnTo>
                    <a:pt x="0" y="1147064"/>
                  </a:lnTo>
                  <a:lnTo>
                    <a:pt x="0" y="12750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041298" y="3394913"/>
            <a:ext cx="1129030" cy="680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5">
                <a:solidFill>
                  <a:srgbClr val="FFFFFF"/>
                </a:solidFill>
                <a:latin typeface="Calibri"/>
                <a:cs typeface="Calibri"/>
              </a:rPr>
              <a:t>2023</a:t>
            </a:r>
            <a:endParaRPr sz="43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27760" y="4735067"/>
            <a:ext cx="5416550" cy="1249680"/>
            <a:chOff x="1127760" y="4735067"/>
            <a:chExt cx="5416550" cy="124968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302" y="4764023"/>
              <a:ext cx="5286750" cy="10927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7760" y="4735067"/>
              <a:ext cx="1978152" cy="124968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09878" y="4797170"/>
              <a:ext cx="5181600" cy="986790"/>
            </a:xfrm>
            <a:custGeom>
              <a:avLst/>
              <a:gdLst/>
              <a:ahLst/>
              <a:cxnLst/>
              <a:rect l="l" t="t" r="r" b="b"/>
              <a:pathLst>
                <a:path w="5181600" h="986789">
                  <a:moveTo>
                    <a:pt x="5083048" y="0"/>
                  </a:moveTo>
                  <a:lnTo>
                    <a:pt x="98678" y="0"/>
                  </a:lnTo>
                  <a:lnTo>
                    <a:pt x="60275" y="7756"/>
                  </a:lnTo>
                  <a:lnTo>
                    <a:pt x="28908" y="28908"/>
                  </a:lnTo>
                  <a:lnTo>
                    <a:pt x="7756" y="60275"/>
                  </a:lnTo>
                  <a:lnTo>
                    <a:pt x="0" y="98678"/>
                  </a:lnTo>
                  <a:lnTo>
                    <a:pt x="0" y="887831"/>
                  </a:lnTo>
                  <a:lnTo>
                    <a:pt x="7756" y="926231"/>
                  </a:lnTo>
                  <a:lnTo>
                    <a:pt x="28908" y="957589"/>
                  </a:lnTo>
                  <a:lnTo>
                    <a:pt x="60275" y="978732"/>
                  </a:lnTo>
                  <a:lnTo>
                    <a:pt x="98678" y="986485"/>
                  </a:lnTo>
                  <a:lnTo>
                    <a:pt x="5083048" y="986485"/>
                  </a:lnTo>
                  <a:lnTo>
                    <a:pt x="5121431" y="978732"/>
                  </a:lnTo>
                  <a:lnTo>
                    <a:pt x="5152755" y="957589"/>
                  </a:lnTo>
                  <a:lnTo>
                    <a:pt x="5173862" y="926231"/>
                  </a:lnTo>
                  <a:lnTo>
                    <a:pt x="5181600" y="887831"/>
                  </a:lnTo>
                  <a:lnTo>
                    <a:pt x="5181600" y="98678"/>
                  </a:lnTo>
                  <a:lnTo>
                    <a:pt x="5173862" y="60275"/>
                  </a:lnTo>
                  <a:lnTo>
                    <a:pt x="5152755" y="28908"/>
                  </a:lnTo>
                  <a:lnTo>
                    <a:pt x="5121431" y="7756"/>
                  </a:lnTo>
                  <a:lnTo>
                    <a:pt x="508304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309878" y="4797170"/>
              <a:ext cx="5181600" cy="986790"/>
            </a:xfrm>
            <a:custGeom>
              <a:avLst/>
              <a:gdLst/>
              <a:ahLst/>
              <a:cxnLst/>
              <a:rect l="l" t="t" r="r" b="b"/>
              <a:pathLst>
                <a:path w="5181600" h="986789">
                  <a:moveTo>
                    <a:pt x="0" y="98678"/>
                  </a:moveTo>
                  <a:lnTo>
                    <a:pt x="7756" y="60275"/>
                  </a:lnTo>
                  <a:lnTo>
                    <a:pt x="28908" y="28908"/>
                  </a:lnTo>
                  <a:lnTo>
                    <a:pt x="60275" y="7756"/>
                  </a:lnTo>
                  <a:lnTo>
                    <a:pt x="98678" y="0"/>
                  </a:lnTo>
                  <a:lnTo>
                    <a:pt x="5083048" y="0"/>
                  </a:lnTo>
                  <a:lnTo>
                    <a:pt x="5121431" y="7756"/>
                  </a:lnTo>
                  <a:lnTo>
                    <a:pt x="5152755" y="28908"/>
                  </a:lnTo>
                  <a:lnTo>
                    <a:pt x="5173862" y="60275"/>
                  </a:lnTo>
                  <a:lnTo>
                    <a:pt x="5181600" y="98678"/>
                  </a:lnTo>
                  <a:lnTo>
                    <a:pt x="5181600" y="887831"/>
                  </a:lnTo>
                  <a:lnTo>
                    <a:pt x="5173862" y="926231"/>
                  </a:lnTo>
                  <a:lnTo>
                    <a:pt x="5152755" y="957589"/>
                  </a:lnTo>
                  <a:lnTo>
                    <a:pt x="5121431" y="978732"/>
                  </a:lnTo>
                  <a:lnTo>
                    <a:pt x="5083048" y="986485"/>
                  </a:lnTo>
                  <a:lnTo>
                    <a:pt x="98678" y="986485"/>
                  </a:lnTo>
                  <a:lnTo>
                    <a:pt x="60275" y="978732"/>
                  </a:lnTo>
                  <a:lnTo>
                    <a:pt x="28908" y="957589"/>
                  </a:lnTo>
                  <a:lnTo>
                    <a:pt x="7756" y="926231"/>
                  </a:lnTo>
                  <a:lnTo>
                    <a:pt x="0" y="887831"/>
                  </a:lnTo>
                  <a:lnTo>
                    <a:pt x="0" y="98678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1490217" y="4886071"/>
            <a:ext cx="1129030" cy="680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5">
                <a:solidFill>
                  <a:srgbClr val="FFFFFF"/>
                </a:solidFill>
                <a:latin typeface="Calibri"/>
                <a:cs typeface="Calibri"/>
              </a:rPr>
              <a:t>2024</a:t>
            </a:r>
            <a:endParaRPr sz="43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707890" y="2405633"/>
            <a:ext cx="1339215" cy="2476500"/>
            <a:chOff x="4707890" y="2405633"/>
            <a:chExt cx="1339215" cy="2476500"/>
          </a:xfrm>
        </p:grpSpPr>
        <p:sp>
          <p:nvSpPr>
            <p:cNvPr id="22" name="object 22"/>
            <p:cNvSpPr/>
            <p:nvPr/>
          </p:nvSpPr>
          <p:spPr>
            <a:xfrm>
              <a:off x="4720590" y="2418333"/>
              <a:ext cx="856615" cy="856615"/>
            </a:xfrm>
            <a:custGeom>
              <a:avLst/>
              <a:gdLst/>
              <a:ahLst/>
              <a:cxnLst/>
              <a:rect l="l" t="t" r="r" b="b"/>
              <a:pathLst>
                <a:path w="856614" h="856614">
                  <a:moveTo>
                    <a:pt x="663829" y="0"/>
                  </a:moveTo>
                  <a:lnTo>
                    <a:pt x="192786" y="0"/>
                  </a:lnTo>
                  <a:lnTo>
                    <a:pt x="192786" y="471042"/>
                  </a:lnTo>
                  <a:lnTo>
                    <a:pt x="0" y="471042"/>
                  </a:lnTo>
                  <a:lnTo>
                    <a:pt x="428244" y="856488"/>
                  </a:lnTo>
                  <a:lnTo>
                    <a:pt x="856488" y="471042"/>
                  </a:lnTo>
                  <a:lnTo>
                    <a:pt x="663829" y="471042"/>
                  </a:lnTo>
                  <a:lnTo>
                    <a:pt x="663829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720590" y="2418333"/>
              <a:ext cx="856615" cy="856615"/>
            </a:xfrm>
            <a:custGeom>
              <a:avLst/>
              <a:gdLst/>
              <a:ahLst/>
              <a:cxnLst/>
              <a:rect l="l" t="t" r="r" b="b"/>
              <a:pathLst>
                <a:path w="856614" h="856614">
                  <a:moveTo>
                    <a:pt x="0" y="471042"/>
                  </a:moveTo>
                  <a:lnTo>
                    <a:pt x="192786" y="471042"/>
                  </a:lnTo>
                  <a:lnTo>
                    <a:pt x="192786" y="0"/>
                  </a:lnTo>
                  <a:lnTo>
                    <a:pt x="663829" y="0"/>
                  </a:lnTo>
                  <a:lnTo>
                    <a:pt x="663829" y="471042"/>
                  </a:lnTo>
                  <a:lnTo>
                    <a:pt x="856488" y="471042"/>
                  </a:lnTo>
                  <a:lnTo>
                    <a:pt x="428244" y="856488"/>
                  </a:lnTo>
                  <a:lnTo>
                    <a:pt x="0" y="471042"/>
                  </a:lnTo>
                  <a:close/>
                </a:path>
              </a:pathLst>
            </a:custGeom>
            <a:ln w="25400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177790" y="4012691"/>
              <a:ext cx="856615" cy="856615"/>
            </a:xfrm>
            <a:custGeom>
              <a:avLst/>
              <a:gdLst/>
              <a:ahLst/>
              <a:cxnLst/>
              <a:rect l="l" t="t" r="r" b="b"/>
              <a:pathLst>
                <a:path w="856614" h="856614">
                  <a:moveTo>
                    <a:pt x="663829" y="0"/>
                  </a:moveTo>
                  <a:lnTo>
                    <a:pt x="192786" y="0"/>
                  </a:lnTo>
                  <a:lnTo>
                    <a:pt x="192786" y="471042"/>
                  </a:lnTo>
                  <a:lnTo>
                    <a:pt x="0" y="471042"/>
                  </a:lnTo>
                  <a:lnTo>
                    <a:pt x="428244" y="856487"/>
                  </a:lnTo>
                  <a:lnTo>
                    <a:pt x="856488" y="471042"/>
                  </a:lnTo>
                  <a:lnTo>
                    <a:pt x="663829" y="471042"/>
                  </a:lnTo>
                  <a:lnTo>
                    <a:pt x="663829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177790" y="4012691"/>
              <a:ext cx="856615" cy="856615"/>
            </a:xfrm>
            <a:custGeom>
              <a:avLst/>
              <a:gdLst/>
              <a:ahLst/>
              <a:cxnLst/>
              <a:rect l="l" t="t" r="r" b="b"/>
              <a:pathLst>
                <a:path w="856614" h="856614">
                  <a:moveTo>
                    <a:pt x="0" y="471042"/>
                  </a:moveTo>
                  <a:lnTo>
                    <a:pt x="192786" y="471042"/>
                  </a:lnTo>
                  <a:lnTo>
                    <a:pt x="192786" y="0"/>
                  </a:lnTo>
                  <a:lnTo>
                    <a:pt x="663829" y="0"/>
                  </a:lnTo>
                  <a:lnTo>
                    <a:pt x="663829" y="471042"/>
                  </a:lnTo>
                  <a:lnTo>
                    <a:pt x="856488" y="471042"/>
                  </a:lnTo>
                  <a:lnTo>
                    <a:pt x="428244" y="856487"/>
                  </a:lnTo>
                  <a:lnTo>
                    <a:pt x="0" y="471042"/>
                  </a:lnTo>
                  <a:close/>
                </a:path>
              </a:pathLst>
            </a:custGeom>
            <a:ln w="25400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2130932" y="1518615"/>
            <a:ext cx="330581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Recrutement</a:t>
            </a:r>
            <a:r>
              <a:rPr dirty="0" sz="1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bureau</a:t>
            </a:r>
            <a:r>
              <a:rPr dirty="0" sz="1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d’étude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Diagnostic</a:t>
            </a:r>
            <a:r>
              <a:rPr dirty="0" sz="1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orientations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(OQP)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Etude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sur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chêne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pédonculé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90977" y="3231641"/>
            <a:ext cx="305625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Orientations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(OQP)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Programme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d’actions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Finalisation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OAP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 insérer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PLUi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07004" y="4816220"/>
            <a:ext cx="322580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Finalisation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mise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en</a:t>
            </a:r>
            <a:r>
              <a:rPr dirty="0" sz="1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place</a:t>
            </a:r>
            <a:r>
              <a:rPr dirty="0" sz="1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du </a:t>
            </a:r>
            <a:r>
              <a:rPr dirty="0" sz="1800" spc="-3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programme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d’actions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Animation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 Plan</a:t>
            </a:r>
            <a:r>
              <a:rPr dirty="0" sz="1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paysage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95135" y="6399377"/>
            <a:ext cx="254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325">
                <a:latin typeface="Tahoma"/>
                <a:cs typeface="Tahoma"/>
              </a:rPr>
              <a:t>…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787263" y="2120138"/>
            <a:ext cx="882015" cy="4418330"/>
            <a:chOff x="5787263" y="2120138"/>
            <a:chExt cx="882015" cy="4418330"/>
          </a:xfrm>
        </p:grpSpPr>
        <p:sp>
          <p:nvSpPr>
            <p:cNvPr id="31" name="object 31"/>
            <p:cNvSpPr/>
            <p:nvPr/>
          </p:nvSpPr>
          <p:spPr>
            <a:xfrm>
              <a:off x="5799963" y="5668810"/>
              <a:ext cx="856615" cy="856615"/>
            </a:xfrm>
            <a:custGeom>
              <a:avLst/>
              <a:gdLst/>
              <a:ahLst/>
              <a:cxnLst/>
              <a:rect l="l" t="t" r="r" b="b"/>
              <a:pathLst>
                <a:path w="856615" h="856615">
                  <a:moveTo>
                    <a:pt x="663828" y="0"/>
                  </a:moveTo>
                  <a:lnTo>
                    <a:pt x="192659" y="0"/>
                  </a:lnTo>
                  <a:lnTo>
                    <a:pt x="192659" y="471093"/>
                  </a:lnTo>
                  <a:lnTo>
                    <a:pt x="0" y="471093"/>
                  </a:lnTo>
                  <a:lnTo>
                    <a:pt x="428244" y="856538"/>
                  </a:lnTo>
                  <a:lnTo>
                    <a:pt x="856488" y="471093"/>
                  </a:lnTo>
                  <a:lnTo>
                    <a:pt x="663828" y="471093"/>
                  </a:lnTo>
                  <a:lnTo>
                    <a:pt x="663828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799963" y="5668810"/>
              <a:ext cx="856615" cy="856615"/>
            </a:xfrm>
            <a:custGeom>
              <a:avLst/>
              <a:gdLst/>
              <a:ahLst/>
              <a:cxnLst/>
              <a:rect l="l" t="t" r="r" b="b"/>
              <a:pathLst>
                <a:path w="856615" h="856615">
                  <a:moveTo>
                    <a:pt x="0" y="471093"/>
                  </a:moveTo>
                  <a:lnTo>
                    <a:pt x="192659" y="471093"/>
                  </a:lnTo>
                  <a:lnTo>
                    <a:pt x="192659" y="0"/>
                  </a:lnTo>
                  <a:lnTo>
                    <a:pt x="663828" y="0"/>
                  </a:lnTo>
                  <a:lnTo>
                    <a:pt x="663828" y="471093"/>
                  </a:lnTo>
                  <a:lnTo>
                    <a:pt x="856488" y="471093"/>
                  </a:lnTo>
                  <a:lnTo>
                    <a:pt x="428244" y="856538"/>
                  </a:lnTo>
                  <a:lnTo>
                    <a:pt x="0" y="471093"/>
                  </a:lnTo>
                  <a:close/>
                </a:path>
              </a:pathLst>
            </a:custGeom>
            <a:ln w="25400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119368" y="2132838"/>
              <a:ext cx="537210" cy="2088514"/>
            </a:xfrm>
            <a:custGeom>
              <a:avLst/>
              <a:gdLst/>
              <a:ahLst/>
              <a:cxnLst/>
              <a:rect l="l" t="t" r="r" b="b"/>
              <a:pathLst>
                <a:path w="537209" h="2088514">
                  <a:moveTo>
                    <a:pt x="416179" y="0"/>
                  </a:moveTo>
                  <a:lnTo>
                    <a:pt x="120904" y="0"/>
                  </a:lnTo>
                  <a:lnTo>
                    <a:pt x="120904" y="1846580"/>
                  </a:lnTo>
                  <a:lnTo>
                    <a:pt x="0" y="1846580"/>
                  </a:lnTo>
                  <a:lnTo>
                    <a:pt x="268605" y="2088261"/>
                  </a:lnTo>
                  <a:lnTo>
                    <a:pt x="537083" y="1846580"/>
                  </a:lnTo>
                  <a:lnTo>
                    <a:pt x="416179" y="1846580"/>
                  </a:lnTo>
                  <a:lnTo>
                    <a:pt x="416179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119368" y="2132838"/>
              <a:ext cx="537210" cy="2088514"/>
            </a:xfrm>
            <a:custGeom>
              <a:avLst/>
              <a:gdLst/>
              <a:ahLst/>
              <a:cxnLst/>
              <a:rect l="l" t="t" r="r" b="b"/>
              <a:pathLst>
                <a:path w="537209" h="2088514">
                  <a:moveTo>
                    <a:pt x="0" y="1846580"/>
                  </a:moveTo>
                  <a:lnTo>
                    <a:pt x="120904" y="1846580"/>
                  </a:lnTo>
                  <a:lnTo>
                    <a:pt x="120904" y="0"/>
                  </a:lnTo>
                  <a:lnTo>
                    <a:pt x="416179" y="0"/>
                  </a:lnTo>
                  <a:lnTo>
                    <a:pt x="416179" y="1846580"/>
                  </a:lnTo>
                  <a:lnTo>
                    <a:pt x="537083" y="1846580"/>
                  </a:lnTo>
                  <a:lnTo>
                    <a:pt x="268605" y="2088261"/>
                  </a:lnTo>
                  <a:lnTo>
                    <a:pt x="0" y="1846580"/>
                  </a:lnTo>
                  <a:close/>
                </a:path>
              </a:pathLst>
            </a:custGeom>
            <a:ln w="25400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7223632" y="1487805"/>
            <a:ext cx="562610" cy="3322320"/>
            <a:chOff x="7223632" y="1487805"/>
            <a:chExt cx="562610" cy="3322320"/>
          </a:xfrm>
        </p:grpSpPr>
        <p:sp>
          <p:nvSpPr>
            <p:cNvPr id="36" name="object 36"/>
            <p:cNvSpPr/>
            <p:nvPr/>
          </p:nvSpPr>
          <p:spPr>
            <a:xfrm>
              <a:off x="7236332" y="1500505"/>
              <a:ext cx="537210" cy="3296920"/>
            </a:xfrm>
            <a:custGeom>
              <a:avLst/>
              <a:gdLst/>
              <a:ahLst/>
              <a:cxnLst/>
              <a:rect l="l" t="t" r="r" b="b"/>
              <a:pathLst>
                <a:path w="537209" h="3296920">
                  <a:moveTo>
                    <a:pt x="416178" y="0"/>
                  </a:moveTo>
                  <a:lnTo>
                    <a:pt x="120776" y="0"/>
                  </a:lnTo>
                  <a:lnTo>
                    <a:pt x="120776" y="3054985"/>
                  </a:lnTo>
                  <a:lnTo>
                    <a:pt x="0" y="3054985"/>
                  </a:lnTo>
                  <a:lnTo>
                    <a:pt x="268477" y="3296666"/>
                  </a:lnTo>
                  <a:lnTo>
                    <a:pt x="537083" y="3054985"/>
                  </a:lnTo>
                  <a:lnTo>
                    <a:pt x="416178" y="3054985"/>
                  </a:lnTo>
                  <a:lnTo>
                    <a:pt x="416178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236332" y="1500505"/>
              <a:ext cx="537210" cy="3296920"/>
            </a:xfrm>
            <a:custGeom>
              <a:avLst/>
              <a:gdLst/>
              <a:ahLst/>
              <a:cxnLst/>
              <a:rect l="l" t="t" r="r" b="b"/>
              <a:pathLst>
                <a:path w="537209" h="3296920">
                  <a:moveTo>
                    <a:pt x="0" y="3054985"/>
                  </a:moveTo>
                  <a:lnTo>
                    <a:pt x="120776" y="3054985"/>
                  </a:lnTo>
                  <a:lnTo>
                    <a:pt x="120776" y="0"/>
                  </a:lnTo>
                  <a:lnTo>
                    <a:pt x="416178" y="0"/>
                  </a:lnTo>
                  <a:lnTo>
                    <a:pt x="416178" y="3054985"/>
                  </a:lnTo>
                  <a:lnTo>
                    <a:pt x="537083" y="3054985"/>
                  </a:lnTo>
                  <a:lnTo>
                    <a:pt x="268477" y="3296666"/>
                  </a:lnTo>
                  <a:lnTo>
                    <a:pt x="0" y="3054985"/>
                  </a:lnTo>
                  <a:close/>
                </a:path>
              </a:pathLst>
            </a:custGeom>
            <a:ln w="25400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7784845" y="1602486"/>
            <a:ext cx="528320" cy="322008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5">
                <a:latin typeface="Calibri"/>
                <a:cs typeface="Calibri"/>
              </a:rPr>
              <a:t>Accompagnement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d’un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pôle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expérimental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agriculture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résiliente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29654" y="2214752"/>
            <a:ext cx="254000" cy="1574165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10">
                <a:latin typeface="Calibri"/>
                <a:cs typeface="Calibri"/>
              </a:rPr>
              <a:t>Rédaction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d’OAP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7537" y="260616"/>
            <a:ext cx="8209280" cy="1152525"/>
          </a:xfrm>
          <a:prstGeom prst="rect">
            <a:avLst/>
          </a:prstGeom>
          <a:solidFill>
            <a:srgbClr val="7AB138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311150">
              <a:lnSpc>
                <a:spcPts val="4500"/>
              </a:lnSpc>
            </a:pPr>
            <a:r>
              <a:rPr dirty="0" sz="4000" spc="-95">
                <a:latin typeface="Tahoma"/>
                <a:cs typeface="Tahoma"/>
              </a:rPr>
              <a:t>L’Arbre</a:t>
            </a:r>
            <a:r>
              <a:rPr dirty="0" sz="4000" spc="-160">
                <a:latin typeface="Tahoma"/>
                <a:cs typeface="Tahoma"/>
              </a:rPr>
              <a:t> </a:t>
            </a:r>
            <a:r>
              <a:rPr dirty="0" sz="4000" spc="-135">
                <a:latin typeface="Tahoma"/>
                <a:cs typeface="Tahoma"/>
              </a:rPr>
              <a:t>et</a:t>
            </a:r>
            <a:r>
              <a:rPr dirty="0" sz="4000" spc="-150">
                <a:latin typeface="Tahoma"/>
                <a:cs typeface="Tahoma"/>
              </a:rPr>
              <a:t> </a:t>
            </a:r>
            <a:r>
              <a:rPr dirty="0" sz="4000" spc="-80">
                <a:latin typeface="Tahoma"/>
                <a:cs typeface="Tahoma"/>
              </a:rPr>
              <a:t>la</a:t>
            </a:r>
            <a:r>
              <a:rPr dirty="0" sz="4000" spc="-165">
                <a:latin typeface="Tahoma"/>
                <a:cs typeface="Tahoma"/>
              </a:rPr>
              <a:t> </a:t>
            </a:r>
            <a:r>
              <a:rPr dirty="0" sz="4000" spc="-85">
                <a:latin typeface="Tahoma"/>
                <a:cs typeface="Tahoma"/>
              </a:rPr>
              <a:t>Vallée</a:t>
            </a:r>
            <a:endParaRPr sz="4000">
              <a:latin typeface="Tahoma"/>
              <a:cs typeface="Tahoma"/>
            </a:endParaRPr>
          </a:p>
          <a:p>
            <a:pPr algn="ctr" marL="315595">
              <a:lnSpc>
                <a:spcPts val="3675"/>
              </a:lnSpc>
            </a:pPr>
            <a:r>
              <a:rPr dirty="0" sz="3200" spc="-165">
                <a:latin typeface="Tahoma"/>
                <a:cs typeface="Tahoma"/>
              </a:rPr>
              <a:t>Paysans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5">
                <a:latin typeface="Tahoma"/>
                <a:cs typeface="Tahoma"/>
              </a:rPr>
              <a:t>et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0">
                <a:latin typeface="Tahoma"/>
                <a:cs typeface="Tahoma"/>
              </a:rPr>
              <a:t>habitants,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pour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un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70">
                <a:latin typeface="Tahoma"/>
                <a:cs typeface="Tahoma"/>
              </a:rPr>
              <a:t>avenir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commun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303" y="1476247"/>
            <a:ext cx="5046345" cy="3043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65" b="1">
                <a:latin typeface="Tahoma"/>
                <a:cs typeface="Tahoma"/>
              </a:rPr>
              <a:t>L</a:t>
            </a:r>
            <a:r>
              <a:rPr dirty="0" sz="1800" spc="-180" b="1">
                <a:latin typeface="Tahoma"/>
                <a:cs typeface="Tahoma"/>
              </a:rPr>
              <a:t>e</a:t>
            </a:r>
            <a:r>
              <a:rPr dirty="0" sz="1800" spc="-140" b="1">
                <a:latin typeface="Tahoma"/>
                <a:cs typeface="Tahoma"/>
              </a:rPr>
              <a:t>s</a:t>
            </a:r>
            <a:r>
              <a:rPr dirty="0" sz="1800" spc="-35" b="1">
                <a:latin typeface="Tahoma"/>
                <a:cs typeface="Tahoma"/>
              </a:rPr>
              <a:t> </a:t>
            </a:r>
            <a:r>
              <a:rPr dirty="0" sz="1800" spc="-95" b="1">
                <a:latin typeface="Tahoma"/>
                <a:cs typeface="Tahoma"/>
              </a:rPr>
              <a:t>p</a:t>
            </a:r>
            <a:r>
              <a:rPr dirty="0" sz="1800" spc="-105" b="1">
                <a:latin typeface="Tahoma"/>
                <a:cs typeface="Tahoma"/>
              </a:rPr>
              <a:t>r</a:t>
            </a:r>
            <a:r>
              <a:rPr dirty="0" sz="1800" spc="-155" b="1">
                <a:latin typeface="Tahoma"/>
                <a:cs typeface="Tahoma"/>
              </a:rPr>
              <a:t>e</a:t>
            </a:r>
            <a:r>
              <a:rPr dirty="0" sz="1800" spc="-155" b="1">
                <a:latin typeface="Tahoma"/>
                <a:cs typeface="Tahoma"/>
              </a:rPr>
              <a:t>stata</a:t>
            </a:r>
            <a:r>
              <a:rPr dirty="0" sz="1800" spc="-90" b="1">
                <a:latin typeface="Tahoma"/>
                <a:cs typeface="Tahoma"/>
              </a:rPr>
              <a:t>i</a:t>
            </a:r>
            <a:r>
              <a:rPr dirty="0" sz="1800" spc="-105" b="1">
                <a:latin typeface="Tahoma"/>
                <a:cs typeface="Tahoma"/>
              </a:rPr>
              <a:t>r</a:t>
            </a:r>
            <a:r>
              <a:rPr dirty="0" sz="1800" spc="-155" b="1">
                <a:latin typeface="Tahoma"/>
                <a:cs typeface="Tahoma"/>
              </a:rPr>
              <a:t>e</a:t>
            </a:r>
            <a:r>
              <a:rPr dirty="0" sz="1800" spc="-140" b="1">
                <a:latin typeface="Tahoma"/>
                <a:cs typeface="Tahoma"/>
              </a:rPr>
              <a:t>s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Tahoma"/>
                <a:cs typeface="Tahoma"/>
              </a:rPr>
              <a:t>B</a:t>
            </a:r>
            <a:r>
              <a:rPr dirty="0" sz="1800" spc="-25">
                <a:latin typeface="Tahoma"/>
                <a:cs typeface="Tahoma"/>
              </a:rPr>
              <a:t>u</a:t>
            </a:r>
            <a:r>
              <a:rPr dirty="0" sz="1800" spc="-60">
                <a:latin typeface="Tahoma"/>
                <a:cs typeface="Tahoma"/>
              </a:rPr>
              <a:t>re</a:t>
            </a:r>
            <a:r>
              <a:rPr dirty="0" sz="1800" spc="-75">
                <a:latin typeface="Tahoma"/>
                <a:cs typeface="Tahoma"/>
              </a:rPr>
              <a:t>a</a:t>
            </a:r>
            <a:r>
              <a:rPr dirty="0" sz="1800" spc="-15">
                <a:latin typeface="Tahoma"/>
                <a:cs typeface="Tahoma"/>
              </a:rPr>
              <a:t>u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d’é</a:t>
            </a:r>
            <a:r>
              <a:rPr dirty="0" sz="1800" spc="-10">
                <a:latin typeface="Tahoma"/>
                <a:cs typeface="Tahoma"/>
              </a:rPr>
              <a:t>t</a:t>
            </a:r>
            <a:r>
              <a:rPr dirty="0" sz="1800" spc="-25">
                <a:latin typeface="Tahoma"/>
                <a:cs typeface="Tahoma"/>
              </a:rPr>
              <a:t>u</a:t>
            </a:r>
            <a:r>
              <a:rPr dirty="0" sz="1800" spc="-20">
                <a:latin typeface="Tahoma"/>
                <a:cs typeface="Tahoma"/>
              </a:rPr>
              <a:t>d</a:t>
            </a:r>
            <a:r>
              <a:rPr dirty="0" sz="1800" spc="-15">
                <a:latin typeface="Tahoma"/>
                <a:cs typeface="Tahoma"/>
              </a:rPr>
              <a:t>e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pay</a:t>
            </a:r>
            <a:r>
              <a:rPr dirty="0" sz="1800" spc="-75">
                <a:latin typeface="Tahoma"/>
                <a:cs typeface="Tahoma"/>
              </a:rPr>
              <a:t>s</a:t>
            </a:r>
            <a:r>
              <a:rPr dirty="0" sz="1800" spc="-95">
                <a:latin typeface="Tahoma"/>
                <a:cs typeface="Tahoma"/>
              </a:rPr>
              <a:t>agi</a:t>
            </a:r>
            <a:r>
              <a:rPr dirty="0" sz="1800" spc="-110">
                <a:latin typeface="Tahoma"/>
                <a:cs typeface="Tahoma"/>
              </a:rPr>
              <a:t>s</a:t>
            </a:r>
            <a:r>
              <a:rPr dirty="0" sz="1800" spc="-70">
                <a:latin typeface="Tahoma"/>
                <a:cs typeface="Tahoma"/>
              </a:rPr>
              <a:t>te</a:t>
            </a:r>
            <a:r>
              <a:rPr dirty="0" sz="1800" spc="-45">
                <a:latin typeface="Tahoma"/>
                <a:cs typeface="Tahoma"/>
              </a:rPr>
              <a:t>,</a:t>
            </a:r>
            <a:r>
              <a:rPr dirty="0" sz="1800" spc="-9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</a:t>
            </a:r>
            <a:r>
              <a:rPr dirty="0" sz="1800" spc="-65">
                <a:latin typeface="Tahoma"/>
                <a:cs typeface="Tahoma"/>
              </a:rPr>
              <a:t>on</a:t>
            </a:r>
            <a:r>
              <a:rPr dirty="0" sz="1800" spc="-60">
                <a:latin typeface="Tahoma"/>
                <a:cs typeface="Tahoma"/>
              </a:rPr>
              <a:t>s</a:t>
            </a:r>
            <a:r>
              <a:rPr dirty="0" sz="1800" spc="-25">
                <a:latin typeface="Tahoma"/>
                <a:cs typeface="Tahoma"/>
              </a:rPr>
              <a:t>u</a:t>
            </a:r>
            <a:r>
              <a:rPr dirty="0" sz="1800" spc="-40">
                <a:latin typeface="Tahoma"/>
                <a:cs typeface="Tahoma"/>
              </a:rPr>
              <a:t>lt</a:t>
            </a:r>
            <a:r>
              <a:rPr dirty="0" sz="1800" spc="-85">
                <a:latin typeface="Tahoma"/>
                <a:cs typeface="Tahoma"/>
              </a:rPr>
              <a:t>a</a:t>
            </a:r>
            <a:r>
              <a:rPr dirty="0" sz="1800" spc="-35">
                <a:latin typeface="Tahoma"/>
                <a:cs typeface="Tahoma"/>
              </a:rPr>
              <a:t>t</a:t>
            </a:r>
            <a:r>
              <a:rPr dirty="0" sz="1800" spc="-30">
                <a:latin typeface="Tahoma"/>
                <a:cs typeface="Tahoma"/>
              </a:rPr>
              <a:t>i</a:t>
            </a:r>
            <a:r>
              <a:rPr dirty="0" sz="1800" spc="-10">
                <a:latin typeface="Tahoma"/>
                <a:cs typeface="Tahoma"/>
              </a:rPr>
              <a:t>on</a:t>
            </a:r>
            <a:r>
              <a:rPr dirty="0" sz="1800" spc="-1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en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</a:t>
            </a:r>
            <a:r>
              <a:rPr dirty="0" sz="1800" spc="-5">
                <a:latin typeface="Tahoma"/>
                <a:cs typeface="Tahoma"/>
              </a:rPr>
              <a:t>o</a:t>
            </a:r>
            <a:r>
              <a:rPr dirty="0" sz="1800" spc="-15">
                <a:latin typeface="Tahoma"/>
                <a:cs typeface="Tahoma"/>
              </a:rPr>
              <a:t>u</a:t>
            </a:r>
            <a:r>
              <a:rPr dirty="0" sz="1800" spc="-114">
                <a:latin typeface="Tahoma"/>
                <a:cs typeface="Tahoma"/>
              </a:rPr>
              <a:t>rs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45">
                <a:latin typeface="Tahoma"/>
                <a:cs typeface="Tahoma"/>
              </a:rPr>
              <a:t>Connaissance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milieu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rural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30">
                <a:latin typeface="Tahoma"/>
                <a:cs typeface="Tahoma"/>
              </a:rPr>
              <a:t>Compétences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en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animation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de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projet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45">
                <a:latin typeface="Tahoma"/>
                <a:cs typeface="Tahoma"/>
              </a:rPr>
              <a:t>Expériences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30">
                <a:latin typeface="Tahoma"/>
                <a:cs typeface="Tahoma"/>
              </a:rPr>
              <a:t>en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études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à </a:t>
            </a:r>
            <a:r>
              <a:rPr dirty="0" sz="1800">
                <a:latin typeface="Tahoma"/>
                <a:cs typeface="Tahoma"/>
              </a:rPr>
              <a:t>l’échelle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inter-territoriale</a:t>
            </a:r>
            <a:endParaRPr sz="1800">
              <a:latin typeface="Tahoma"/>
              <a:cs typeface="Tahoma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40">
                <a:latin typeface="Tahoma"/>
                <a:cs typeface="Tahoma"/>
              </a:rPr>
              <a:t>Appétences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pour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le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milieu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rural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60">
                <a:latin typeface="Tahoma"/>
                <a:cs typeface="Tahoma"/>
              </a:rPr>
              <a:t>et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agricole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200">
              <a:latin typeface="Tahoma"/>
              <a:cs typeface="Tahoma"/>
            </a:endParaRPr>
          </a:p>
          <a:p>
            <a:pPr marL="12700" marR="777875">
              <a:lnSpc>
                <a:spcPct val="100000"/>
              </a:lnSpc>
              <a:spcBef>
                <a:spcPts val="1664"/>
              </a:spcBef>
            </a:pPr>
            <a:r>
              <a:rPr dirty="0" sz="1800" spc="-55">
                <a:latin typeface="Tahoma"/>
                <a:cs typeface="Tahoma"/>
              </a:rPr>
              <a:t>Etude </a:t>
            </a:r>
            <a:r>
              <a:rPr dirty="0" sz="1800" spc="-35">
                <a:latin typeface="Tahoma"/>
                <a:cs typeface="Tahoma"/>
              </a:rPr>
              <a:t>phyto-historique </a:t>
            </a:r>
            <a:r>
              <a:rPr dirty="0" sz="1800" spc="-5">
                <a:latin typeface="Tahoma"/>
                <a:cs typeface="Tahoma"/>
              </a:rPr>
              <a:t>du </a:t>
            </a:r>
            <a:r>
              <a:rPr dirty="0" sz="1800" spc="-30">
                <a:latin typeface="Tahoma"/>
                <a:cs typeface="Tahoma"/>
              </a:rPr>
              <a:t>chêne </a:t>
            </a:r>
            <a:r>
              <a:rPr dirty="0" sz="1800" spc="-15">
                <a:latin typeface="Tahoma"/>
                <a:cs typeface="Tahoma"/>
              </a:rPr>
              <a:t>pédonculé </a:t>
            </a:r>
            <a:r>
              <a:rPr dirty="0" sz="1800" spc="-550">
                <a:latin typeface="Tahoma"/>
                <a:cs typeface="Tahoma"/>
              </a:rPr>
              <a:t> </a:t>
            </a:r>
            <a:r>
              <a:rPr dirty="0" sz="1800" spc="35">
                <a:latin typeface="Tahoma"/>
                <a:cs typeface="Tahoma"/>
              </a:rPr>
              <a:t>A</a:t>
            </a:r>
            <a:r>
              <a:rPr dirty="0" sz="1800" spc="-90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comme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 spc="-55">
                <a:latin typeface="Tahoma"/>
                <a:cs typeface="Tahoma"/>
              </a:rPr>
              <a:t>arbre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: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 spc="-45">
                <a:latin typeface="Tahoma"/>
                <a:cs typeface="Tahoma"/>
              </a:rPr>
              <a:t>expert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arboricole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303" y="5317616"/>
            <a:ext cx="654240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063365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latin typeface="Tahoma"/>
                <a:cs typeface="Tahoma"/>
              </a:rPr>
              <a:t>Anima</a:t>
            </a:r>
            <a:r>
              <a:rPr dirty="0" sz="1800" spc="-25">
                <a:latin typeface="Tahoma"/>
                <a:cs typeface="Tahoma"/>
              </a:rPr>
              <a:t>t</a:t>
            </a:r>
            <a:r>
              <a:rPr dirty="0" sz="1800">
                <a:latin typeface="Tahoma"/>
                <a:cs typeface="Tahoma"/>
              </a:rPr>
              <a:t>io</a:t>
            </a:r>
            <a:r>
              <a:rPr dirty="0" sz="1800" spc="5">
                <a:latin typeface="Tahoma"/>
                <a:cs typeface="Tahoma"/>
              </a:rPr>
              <a:t>n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80">
                <a:latin typeface="Tahoma"/>
                <a:cs typeface="Tahoma"/>
              </a:rPr>
              <a:t>s</a:t>
            </a:r>
            <a:r>
              <a:rPr dirty="0" sz="1800" spc="-110">
                <a:latin typeface="Tahoma"/>
                <a:cs typeface="Tahoma"/>
              </a:rPr>
              <a:t>u</a:t>
            </a:r>
            <a:r>
              <a:rPr dirty="0" sz="1800" spc="-60">
                <a:latin typeface="Tahoma"/>
                <a:cs typeface="Tahoma"/>
              </a:rPr>
              <a:t>r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15">
                <a:latin typeface="Tahoma"/>
                <a:cs typeface="Tahoma"/>
              </a:rPr>
              <a:t>le</a:t>
            </a:r>
            <a:r>
              <a:rPr dirty="0" sz="1800" spc="-70">
                <a:latin typeface="Tahoma"/>
                <a:cs typeface="Tahoma"/>
              </a:rPr>
              <a:t> </a:t>
            </a:r>
            <a:r>
              <a:rPr dirty="0" sz="1800" spc="-95">
                <a:latin typeface="Tahoma"/>
                <a:cs typeface="Tahoma"/>
              </a:rPr>
              <a:t>t</a:t>
            </a:r>
            <a:r>
              <a:rPr dirty="0" sz="1800" spc="-35">
                <a:latin typeface="Tahoma"/>
                <a:cs typeface="Tahoma"/>
              </a:rPr>
              <a:t>err</a:t>
            </a:r>
            <a:r>
              <a:rPr dirty="0" sz="1800" spc="-30">
                <a:latin typeface="Tahoma"/>
                <a:cs typeface="Tahoma"/>
              </a:rPr>
              <a:t>i</a:t>
            </a:r>
            <a:r>
              <a:rPr dirty="0" sz="1800" spc="-25">
                <a:latin typeface="Tahoma"/>
                <a:cs typeface="Tahoma"/>
              </a:rPr>
              <a:t>to</a:t>
            </a:r>
            <a:r>
              <a:rPr dirty="0" sz="1800" spc="-20">
                <a:latin typeface="Tahoma"/>
                <a:cs typeface="Tahoma"/>
              </a:rPr>
              <a:t>i</a:t>
            </a:r>
            <a:r>
              <a:rPr dirty="0" sz="1800" spc="-50">
                <a:latin typeface="Tahoma"/>
                <a:cs typeface="Tahoma"/>
              </a:rPr>
              <a:t>re  </a:t>
            </a:r>
            <a:r>
              <a:rPr dirty="0" sz="1800" spc="-55">
                <a:latin typeface="Tahoma"/>
                <a:cs typeface="Tahoma"/>
              </a:rPr>
              <a:t>CPIE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Brenne-Berry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800" spc="-70">
                <a:latin typeface="Tahoma"/>
                <a:cs typeface="Tahoma"/>
              </a:rPr>
              <a:t>Réseau </a:t>
            </a:r>
            <a:r>
              <a:rPr dirty="0" sz="1800" spc="-65">
                <a:latin typeface="Tahoma"/>
                <a:cs typeface="Tahoma"/>
              </a:rPr>
              <a:t>des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40">
                <a:latin typeface="Tahoma"/>
                <a:cs typeface="Tahoma"/>
              </a:rPr>
              <a:t>Veilleurs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85">
                <a:latin typeface="Tahoma"/>
                <a:cs typeface="Tahoma"/>
              </a:rPr>
              <a:t>paysage,</a:t>
            </a:r>
            <a:r>
              <a:rPr dirty="0" sz="1800" spc="-9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observatoire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35">
                <a:latin typeface="Tahoma"/>
                <a:cs typeface="Tahoma"/>
              </a:rPr>
              <a:t>participatif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du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50">
                <a:latin typeface="Tahoma"/>
                <a:cs typeface="Tahoma"/>
              </a:rPr>
              <a:t>bocage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8071" y="3717010"/>
            <a:ext cx="595642" cy="95303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67537" y="260616"/>
            <a:ext cx="8209280" cy="1152525"/>
          </a:xfrm>
          <a:prstGeom prst="rect">
            <a:avLst/>
          </a:prstGeom>
          <a:solidFill>
            <a:srgbClr val="7AB138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311150">
              <a:lnSpc>
                <a:spcPts val="4500"/>
              </a:lnSpc>
            </a:pPr>
            <a:r>
              <a:rPr dirty="0" sz="4000" spc="-95">
                <a:latin typeface="Tahoma"/>
                <a:cs typeface="Tahoma"/>
              </a:rPr>
              <a:t>L’Arbre</a:t>
            </a:r>
            <a:r>
              <a:rPr dirty="0" sz="4000" spc="-160">
                <a:latin typeface="Tahoma"/>
                <a:cs typeface="Tahoma"/>
              </a:rPr>
              <a:t> </a:t>
            </a:r>
            <a:r>
              <a:rPr dirty="0" sz="4000" spc="-135">
                <a:latin typeface="Tahoma"/>
                <a:cs typeface="Tahoma"/>
              </a:rPr>
              <a:t>et</a:t>
            </a:r>
            <a:r>
              <a:rPr dirty="0" sz="4000" spc="-150">
                <a:latin typeface="Tahoma"/>
                <a:cs typeface="Tahoma"/>
              </a:rPr>
              <a:t> </a:t>
            </a:r>
            <a:r>
              <a:rPr dirty="0" sz="4000" spc="-80">
                <a:latin typeface="Tahoma"/>
                <a:cs typeface="Tahoma"/>
              </a:rPr>
              <a:t>la</a:t>
            </a:r>
            <a:r>
              <a:rPr dirty="0" sz="4000" spc="-165">
                <a:latin typeface="Tahoma"/>
                <a:cs typeface="Tahoma"/>
              </a:rPr>
              <a:t> </a:t>
            </a:r>
            <a:r>
              <a:rPr dirty="0" sz="4000" spc="-85">
                <a:latin typeface="Tahoma"/>
                <a:cs typeface="Tahoma"/>
              </a:rPr>
              <a:t>Vallée</a:t>
            </a:r>
            <a:endParaRPr sz="4000">
              <a:latin typeface="Tahoma"/>
              <a:cs typeface="Tahoma"/>
            </a:endParaRPr>
          </a:p>
          <a:p>
            <a:pPr algn="ctr" marL="315595">
              <a:lnSpc>
                <a:spcPts val="3675"/>
              </a:lnSpc>
            </a:pPr>
            <a:r>
              <a:rPr dirty="0" sz="3200" spc="-165">
                <a:latin typeface="Tahoma"/>
                <a:cs typeface="Tahoma"/>
              </a:rPr>
              <a:t>Paysans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5">
                <a:latin typeface="Tahoma"/>
                <a:cs typeface="Tahoma"/>
              </a:rPr>
              <a:t>et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0">
                <a:latin typeface="Tahoma"/>
                <a:cs typeface="Tahoma"/>
              </a:rPr>
              <a:t>habitants,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pour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un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70">
                <a:latin typeface="Tahoma"/>
                <a:cs typeface="Tahoma"/>
              </a:rPr>
              <a:t>avenir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commun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6332" y="1521333"/>
            <a:ext cx="1495425" cy="1733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537" y="260616"/>
            <a:ext cx="8209280" cy="1152525"/>
          </a:xfrm>
          <a:prstGeom prst="rect">
            <a:avLst/>
          </a:prstGeom>
          <a:solidFill>
            <a:srgbClr val="7AB138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311150">
              <a:lnSpc>
                <a:spcPts val="4575"/>
              </a:lnSpc>
            </a:pPr>
            <a:r>
              <a:rPr dirty="0" sz="4000" spc="-95">
                <a:latin typeface="Tahoma"/>
                <a:cs typeface="Tahoma"/>
              </a:rPr>
              <a:t>L’Arbre</a:t>
            </a:r>
            <a:r>
              <a:rPr dirty="0" sz="4000" spc="-160">
                <a:latin typeface="Tahoma"/>
                <a:cs typeface="Tahoma"/>
              </a:rPr>
              <a:t> </a:t>
            </a:r>
            <a:r>
              <a:rPr dirty="0" sz="4000" spc="-135">
                <a:latin typeface="Tahoma"/>
                <a:cs typeface="Tahoma"/>
              </a:rPr>
              <a:t>et</a:t>
            </a:r>
            <a:r>
              <a:rPr dirty="0" sz="4000" spc="-150">
                <a:latin typeface="Tahoma"/>
                <a:cs typeface="Tahoma"/>
              </a:rPr>
              <a:t> </a:t>
            </a:r>
            <a:r>
              <a:rPr dirty="0" sz="4000" spc="-80">
                <a:latin typeface="Tahoma"/>
                <a:cs typeface="Tahoma"/>
              </a:rPr>
              <a:t>la</a:t>
            </a:r>
            <a:r>
              <a:rPr dirty="0" sz="4000" spc="-165">
                <a:latin typeface="Tahoma"/>
                <a:cs typeface="Tahoma"/>
              </a:rPr>
              <a:t> </a:t>
            </a:r>
            <a:r>
              <a:rPr dirty="0" sz="4000" spc="-85">
                <a:latin typeface="Tahoma"/>
                <a:cs typeface="Tahoma"/>
              </a:rPr>
              <a:t>Vallée</a:t>
            </a:r>
            <a:endParaRPr sz="4000">
              <a:latin typeface="Tahoma"/>
              <a:cs typeface="Tahoma"/>
            </a:endParaRPr>
          </a:p>
          <a:p>
            <a:pPr algn="ctr" marL="315595">
              <a:lnSpc>
                <a:spcPts val="3675"/>
              </a:lnSpc>
            </a:pPr>
            <a:r>
              <a:rPr dirty="0" sz="3200" spc="-165">
                <a:latin typeface="Tahoma"/>
                <a:cs typeface="Tahoma"/>
              </a:rPr>
              <a:t>Paysans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5">
                <a:latin typeface="Tahoma"/>
                <a:cs typeface="Tahoma"/>
              </a:rPr>
              <a:t>et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0">
                <a:latin typeface="Tahoma"/>
                <a:cs typeface="Tahoma"/>
              </a:rPr>
              <a:t>habitants,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pour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un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70">
                <a:latin typeface="Tahoma"/>
                <a:cs typeface="Tahoma"/>
              </a:rPr>
              <a:t>avenir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commun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1687" y="5993079"/>
            <a:ext cx="35255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Atelier</a:t>
            </a:r>
            <a:r>
              <a:rPr dirty="0" sz="1600" spc="-15">
                <a:latin typeface="Calibri"/>
                <a:cs typeface="Calibri"/>
              </a:rPr>
              <a:t> Hors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murs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en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MOVA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–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10/01/22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678" y="1628851"/>
            <a:ext cx="6254369" cy="43146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6332" y="1521333"/>
            <a:ext cx="1495425" cy="1733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7537" y="260616"/>
            <a:ext cx="8209280" cy="1152525"/>
          </a:xfrm>
          <a:prstGeom prst="rect">
            <a:avLst/>
          </a:prstGeom>
          <a:solidFill>
            <a:srgbClr val="7AB138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311150">
              <a:lnSpc>
                <a:spcPts val="4575"/>
              </a:lnSpc>
            </a:pPr>
            <a:r>
              <a:rPr dirty="0" sz="4000" spc="-95">
                <a:latin typeface="Tahoma"/>
                <a:cs typeface="Tahoma"/>
              </a:rPr>
              <a:t>L’Arbre</a:t>
            </a:r>
            <a:r>
              <a:rPr dirty="0" sz="4000" spc="-160">
                <a:latin typeface="Tahoma"/>
                <a:cs typeface="Tahoma"/>
              </a:rPr>
              <a:t> </a:t>
            </a:r>
            <a:r>
              <a:rPr dirty="0" sz="4000" spc="-135">
                <a:latin typeface="Tahoma"/>
                <a:cs typeface="Tahoma"/>
              </a:rPr>
              <a:t>et</a:t>
            </a:r>
            <a:r>
              <a:rPr dirty="0" sz="4000" spc="-150">
                <a:latin typeface="Tahoma"/>
                <a:cs typeface="Tahoma"/>
              </a:rPr>
              <a:t> </a:t>
            </a:r>
            <a:r>
              <a:rPr dirty="0" sz="4000" spc="-80">
                <a:latin typeface="Tahoma"/>
                <a:cs typeface="Tahoma"/>
              </a:rPr>
              <a:t>la</a:t>
            </a:r>
            <a:r>
              <a:rPr dirty="0" sz="4000" spc="-165">
                <a:latin typeface="Tahoma"/>
                <a:cs typeface="Tahoma"/>
              </a:rPr>
              <a:t> </a:t>
            </a:r>
            <a:r>
              <a:rPr dirty="0" sz="4000" spc="-85">
                <a:latin typeface="Tahoma"/>
                <a:cs typeface="Tahoma"/>
              </a:rPr>
              <a:t>Vallée</a:t>
            </a:r>
            <a:endParaRPr sz="4000">
              <a:latin typeface="Tahoma"/>
              <a:cs typeface="Tahoma"/>
            </a:endParaRPr>
          </a:p>
          <a:p>
            <a:pPr algn="ctr" marL="315595">
              <a:lnSpc>
                <a:spcPts val="3675"/>
              </a:lnSpc>
            </a:pPr>
            <a:r>
              <a:rPr dirty="0" sz="3200" spc="-165">
                <a:latin typeface="Tahoma"/>
                <a:cs typeface="Tahoma"/>
              </a:rPr>
              <a:t>Paysans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5">
                <a:latin typeface="Tahoma"/>
                <a:cs typeface="Tahoma"/>
              </a:rPr>
              <a:t>et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0">
                <a:latin typeface="Tahoma"/>
                <a:cs typeface="Tahoma"/>
              </a:rPr>
              <a:t>habitants,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pour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un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70">
                <a:latin typeface="Tahoma"/>
                <a:cs typeface="Tahoma"/>
              </a:rPr>
              <a:t>avenir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commun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445" y="1556778"/>
            <a:ext cx="6447789" cy="42988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65124" y="5971438"/>
            <a:ext cx="44748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Atelier </a:t>
            </a:r>
            <a:r>
              <a:rPr dirty="0" sz="1600" spc="-15">
                <a:latin typeface="Calibri"/>
                <a:cs typeface="Calibri"/>
              </a:rPr>
              <a:t>Hors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 </a:t>
            </a:r>
            <a:r>
              <a:rPr dirty="0" sz="1600" spc="-15">
                <a:latin typeface="Calibri"/>
                <a:cs typeface="Calibri"/>
              </a:rPr>
              <a:t>murs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MOVA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–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Restitution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15/01/22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1300" y="1772805"/>
            <a:ext cx="4883531" cy="429628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5630" rIns="0" bIns="0" rtlCol="0" vert="horz">
            <a:spAutoFit/>
          </a:bodyPr>
          <a:lstStyle/>
          <a:p>
            <a:pPr marL="1109980" marR="5080" indent="-721360">
              <a:lnSpc>
                <a:spcPct val="100000"/>
              </a:lnSpc>
              <a:spcBef>
                <a:spcPts val="105"/>
              </a:spcBef>
            </a:pPr>
            <a:r>
              <a:rPr dirty="0" spc="-135"/>
              <a:t>Eau</a:t>
            </a:r>
            <a:r>
              <a:rPr dirty="0" spc="-75"/>
              <a:t>,</a:t>
            </a:r>
            <a:r>
              <a:rPr dirty="0" spc="-125"/>
              <a:t> </a:t>
            </a:r>
            <a:r>
              <a:rPr dirty="0" spc="-150"/>
              <a:t>paysag</a:t>
            </a:r>
            <a:r>
              <a:rPr dirty="0" spc="-150"/>
              <a:t>e</a:t>
            </a:r>
            <a:r>
              <a:rPr dirty="0" spc="-125"/>
              <a:t> </a:t>
            </a:r>
            <a:r>
              <a:rPr dirty="0" spc="-105"/>
              <a:t>et</a:t>
            </a:r>
            <a:r>
              <a:rPr dirty="0" spc="-114"/>
              <a:t> </a:t>
            </a:r>
            <a:r>
              <a:rPr dirty="0" spc="-80"/>
              <a:t>change</a:t>
            </a:r>
            <a:r>
              <a:rPr dirty="0" spc="-120"/>
              <a:t>m</a:t>
            </a:r>
            <a:r>
              <a:rPr dirty="0" spc="-80"/>
              <a:t>ent</a:t>
            </a:r>
            <a:r>
              <a:rPr dirty="0" spc="-125"/>
              <a:t> </a:t>
            </a:r>
            <a:r>
              <a:rPr dirty="0" spc="-25"/>
              <a:t>climatique</a:t>
            </a:r>
            <a:r>
              <a:rPr dirty="0" spc="-95"/>
              <a:t> </a:t>
            </a:r>
            <a:r>
              <a:rPr dirty="0" spc="-100"/>
              <a:t>dans  </a:t>
            </a:r>
            <a:r>
              <a:rPr dirty="0" spc="-25"/>
              <a:t>le</a:t>
            </a:r>
            <a:r>
              <a:rPr dirty="0" spc="-120"/>
              <a:t> </a:t>
            </a:r>
            <a:r>
              <a:rPr dirty="0" spc="-100"/>
              <a:t>Parc</a:t>
            </a:r>
            <a:r>
              <a:rPr dirty="0" spc="-130"/>
              <a:t> </a:t>
            </a:r>
            <a:r>
              <a:rPr dirty="0" spc="-70"/>
              <a:t>naturel</a:t>
            </a:r>
            <a:r>
              <a:rPr dirty="0" spc="-130"/>
              <a:t> </a:t>
            </a:r>
            <a:r>
              <a:rPr dirty="0" spc="-75"/>
              <a:t>régional</a:t>
            </a:r>
            <a:r>
              <a:rPr dirty="0" spc="-110"/>
              <a:t> </a:t>
            </a:r>
            <a:r>
              <a:rPr dirty="0" spc="-25"/>
              <a:t>de</a:t>
            </a:r>
            <a:r>
              <a:rPr dirty="0" spc="-130"/>
              <a:t> </a:t>
            </a:r>
            <a:r>
              <a:rPr dirty="0" spc="-65"/>
              <a:t>la</a:t>
            </a:r>
            <a:r>
              <a:rPr dirty="0" spc="-125"/>
              <a:t> </a:t>
            </a:r>
            <a:r>
              <a:rPr dirty="0" spc="-45"/>
              <a:t>Brenne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4" y="1451051"/>
            <a:ext cx="3677158" cy="51462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ségolène</dc:creator>
  <dc:title>Observatoire photographique participatif des paysages</dc:title>
  <dcterms:created xsi:type="dcterms:W3CDTF">2022-04-05T16:01:48Z</dcterms:created>
  <dcterms:modified xsi:type="dcterms:W3CDTF">2022-04-05T16:01:48Z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2022-04-05T00:00:00Z</vt:filetime>
  </property>
</Properties>
</file>