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jpg" ContentType="image/jpg"/>
  <Default Extension="png" ContentType="image/pn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x="9144000" cy="6858000"/>
  <p:notesSz cx="9144000" cy="6858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Relationship Id="rId3" Type="http://schemas.openxmlformats.org/officeDocument/2006/relationships/image" Target="../media/image2.jpg"/><Relationship Id="rId4" Type="http://schemas.openxmlformats.org/officeDocument/2006/relationships/image" Target="../media/image3.jpg"/><Relationship Id="rId5" Type="http://schemas.openxmlformats.org/officeDocument/2006/relationships/image" Target="../media/image4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2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2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2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3409950"/>
            <a:ext cx="899921" cy="1387602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4581905"/>
            <a:ext cx="899921" cy="1196340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5705855"/>
            <a:ext cx="899921" cy="1152142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0" y="0"/>
            <a:ext cx="899921" cy="3500628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678175" y="160781"/>
            <a:ext cx="3787648" cy="3613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20548" y="1678940"/>
            <a:ext cx="8502903" cy="43726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g"/><Relationship Id="rId3" Type="http://schemas.openxmlformats.org/officeDocument/2006/relationships/image" Target="../media/image1.jpg"/><Relationship Id="rId4" Type="http://schemas.openxmlformats.org/officeDocument/2006/relationships/image" Target="../media/image2.jpg"/><Relationship Id="rId5" Type="http://schemas.openxmlformats.org/officeDocument/2006/relationships/image" Target="../media/image3.jpg"/><Relationship Id="rId6" Type="http://schemas.openxmlformats.org/officeDocument/2006/relationships/image" Target="../media/image4.pn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2.jpg"/><Relationship Id="rId4" Type="http://schemas.openxmlformats.org/officeDocument/2006/relationships/image" Target="../media/image3.jpg"/><Relationship Id="rId5" Type="http://schemas.openxmlformats.org/officeDocument/2006/relationships/image" Target="../media/image4.png"/><Relationship Id="rId6" Type="http://schemas.openxmlformats.org/officeDocument/2006/relationships/image" Target="../media/image6.jp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2.jpg"/><Relationship Id="rId4" Type="http://schemas.openxmlformats.org/officeDocument/2006/relationships/image" Target="../media/image3.jpg"/><Relationship Id="rId5" Type="http://schemas.openxmlformats.org/officeDocument/2006/relationships/image" Target="../media/image4.png"/><Relationship Id="rId6" Type="http://schemas.openxmlformats.org/officeDocument/2006/relationships/image" Target="../media/image7.jpg"/><Relationship Id="rId7" Type="http://schemas.openxmlformats.org/officeDocument/2006/relationships/image" Target="../media/image8.jpg"/><Relationship Id="rId8" Type="http://schemas.openxmlformats.org/officeDocument/2006/relationships/image" Target="../media/image9.jpg"/><Relationship Id="rId9" Type="http://schemas.openxmlformats.org/officeDocument/2006/relationships/image" Target="../media/image10.jp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2.jpg"/><Relationship Id="rId4" Type="http://schemas.openxmlformats.org/officeDocument/2006/relationships/image" Target="../media/image3.jpg"/><Relationship Id="rId5" Type="http://schemas.openxmlformats.org/officeDocument/2006/relationships/image" Target="../media/image4.png"/><Relationship Id="rId6" Type="http://schemas.openxmlformats.org/officeDocument/2006/relationships/image" Target="../media/image11.jpg"/><Relationship Id="rId7" Type="http://schemas.openxmlformats.org/officeDocument/2006/relationships/image" Target="../media/image12.jpg"/><Relationship Id="rId8" Type="http://schemas.openxmlformats.org/officeDocument/2006/relationships/image" Target="../media/image13.jpg"/><Relationship Id="rId9" Type="http://schemas.openxmlformats.org/officeDocument/2006/relationships/image" Target="../media/image14.jpg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2.jpg"/><Relationship Id="rId4" Type="http://schemas.openxmlformats.org/officeDocument/2006/relationships/image" Target="../media/image3.jpg"/><Relationship Id="rId5" Type="http://schemas.openxmlformats.org/officeDocument/2006/relationships/image" Target="../media/image4.png"/><Relationship Id="rId6" Type="http://schemas.openxmlformats.org/officeDocument/2006/relationships/image" Target="../media/image15.jpg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2.jpg"/><Relationship Id="rId4" Type="http://schemas.openxmlformats.org/officeDocument/2006/relationships/image" Target="../media/image3.jpg"/><Relationship Id="rId5" Type="http://schemas.openxmlformats.org/officeDocument/2006/relationships/image" Target="../media/image4.png"/><Relationship Id="rId6" Type="http://schemas.openxmlformats.org/officeDocument/2006/relationships/image" Target="../media/image16.jpg"/><Relationship Id="rId7" Type="http://schemas.openxmlformats.org/officeDocument/2006/relationships/image" Target="../media/image17.jpg"/><Relationship Id="rId8" Type="http://schemas.openxmlformats.org/officeDocument/2006/relationships/image" Target="../media/image18.png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2.jpg"/><Relationship Id="rId4" Type="http://schemas.openxmlformats.org/officeDocument/2006/relationships/image" Target="../media/image3.jpg"/><Relationship Id="rId5" Type="http://schemas.openxmlformats.org/officeDocument/2006/relationships/image" Target="../media/image4.png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2.jpg"/><Relationship Id="rId4" Type="http://schemas.openxmlformats.org/officeDocument/2006/relationships/image" Target="../media/image3.jpg"/><Relationship Id="rId5" Type="http://schemas.openxmlformats.org/officeDocument/2006/relationships/image" Target="../media/image4.png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jpg"/><Relationship Id="rId3" Type="http://schemas.openxmlformats.org/officeDocument/2006/relationships/image" Target="../media/image2.jpg"/><Relationship Id="rId4" Type="http://schemas.openxmlformats.org/officeDocument/2006/relationships/image" Target="../media/image19.jpg"/><Relationship Id="rId5" Type="http://schemas.openxmlformats.org/officeDocument/2006/relationships/image" Target="../media/image20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11224" y="344916"/>
            <a:ext cx="7252334" cy="1518920"/>
          </a:xfrm>
          <a:prstGeom prst="rect"/>
        </p:spPr>
        <p:txBody>
          <a:bodyPr wrap="square" lIns="0" tIns="88265" rIns="0" bIns="0" rtlCol="0" vert="horz">
            <a:spAutoFit/>
          </a:bodyPr>
          <a:lstStyle/>
          <a:p>
            <a:pPr algn="ctr" marL="3175">
              <a:lnSpc>
                <a:spcPct val="100000"/>
              </a:lnSpc>
              <a:spcBef>
                <a:spcPts val="695"/>
              </a:spcBef>
            </a:pPr>
            <a:r>
              <a:rPr dirty="0" sz="4400" spc="-20"/>
              <a:t>Présentation</a:t>
            </a:r>
            <a:r>
              <a:rPr dirty="0" sz="4400" spc="-40"/>
              <a:t> </a:t>
            </a:r>
            <a:r>
              <a:rPr dirty="0" sz="4400" spc="-10"/>
              <a:t>du</a:t>
            </a:r>
            <a:endParaRPr sz="4400"/>
          </a:p>
          <a:p>
            <a:pPr algn="ctr">
              <a:lnSpc>
                <a:spcPct val="100000"/>
              </a:lnSpc>
              <a:spcBef>
                <a:spcPts val="600"/>
              </a:spcBef>
            </a:pPr>
            <a:r>
              <a:rPr dirty="0" sz="4400" spc="-40" b="1">
                <a:latin typeface="Calibri"/>
                <a:cs typeface="Calibri"/>
              </a:rPr>
              <a:t>Parc</a:t>
            </a:r>
            <a:r>
              <a:rPr dirty="0" sz="4400" spc="-15" b="1">
                <a:latin typeface="Calibri"/>
                <a:cs typeface="Calibri"/>
              </a:rPr>
              <a:t> </a:t>
            </a:r>
            <a:r>
              <a:rPr dirty="0" sz="4400" spc="-20" b="1">
                <a:latin typeface="Calibri"/>
                <a:cs typeface="Calibri"/>
              </a:rPr>
              <a:t>naturel</a:t>
            </a:r>
            <a:r>
              <a:rPr dirty="0" sz="4400" spc="-10" b="1">
                <a:latin typeface="Calibri"/>
                <a:cs typeface="Calibri"/>
              </a:rPr>
              <a:t> régional</a:t>
            </a:r>
            <a:r>
              <a:rPr dirty="0" sz="4400" spc="-30" b="1">
                <a:latin typeface="Calibri"/>
                <a:cs typeface="Calibri"/>
              </a:rPr>
              <a:t> </a:t>
            </a:r>
            <a:r>
              <a:rPr dirty="0" sz="4400" b="1">
                <a:latin typeface="Calibri"/>
                <a:cs typeface="Calibri"/>
              </a:rPr>
              <a:t>du</a:t>
            </a:r>
            <a:r>
              <a:rPr dirty="0" sz="4400" spc="-5" b="1">
                <a:latin typeface="Calibri"/>
                <a:cs typeface="Calibri"/>
              </a:rPr>
              <a:t> </a:t>
            </a:r>
            <a:r>
              <a:rPr dirty="0" sz="4400" spc="-30" b="1">
                <a:latin typeface="Calibri"/>
                <a:cs typeface="Calibri"/>
              </a:rPr>
              <a:t>Perche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623309" y="2232660"/>
            <a:ext cx="2834640" cy="16109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2800" spc="-20">
                <a:solidFill>
                  <a:srgbClr val="006FC0"/>
                </a:solidFill>
                <a:latin typeface="Calibri"/>
                <a:cs typeface="Calibri"/>
              </a:rPr>
              <a:t>Webinaire</a:t>
            </a:r>
            <a:r>
              <a:rPr dirty="0" sz="2800" spc="-65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2800" spc="-5">
                <a:solidFill>
                  <a:srgbClr val="006FC0"/>
                </a:solidFill>
                <a:latin typeface="Calibri"/>
                <a:cs typeface="Calibri"/>
              </a:rPr>
              <a:t>Publicité</a:t>
            </a:r>
            <a:endParaRPr sz="28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28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2345"/>
              </a:spcBef>
            </a:pPr>
            <a:r>
              <a:rPr dirty="0" sz="2800" spc="-10">
                <a:solidFill>
                  <a:srgbClr val="C00000"/>
                </a:solidFill>
                <a:latin typeface="Calibri"/>
                <a:cs typeface="Calibri"/>
              </a:rPr>
              <a:t>Florence</a:t>
            </a:r>
            <a:r>
              <a:rPr dirty="0" sz="2800" spc="-4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dirty="0" sz="2800" spc="-5">
                <a:solidFill>
                  <a:srgbClr val="C00000"/>
                </a:solidFill>
                <a:latin typeface="Calibri"/>
                <a:cs typeface="Calibri"/>
              </a:rPr>
              <a:t>SBILE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838194" y="5040121"/>
            <a:ext cx="240411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i="1">
                <a:solidFill>
                  <a:srgbClr val="7E7E7E"/>
                </a:solidFill>
                <a:latin typeface="Calibri"/>
                <a:cs typeface="Calibri"/>
              </a:rPr>
              <a:t>28</a:t>
            </a:r>
            <a:r>
              <a:rPr dirty="0" sz="2400" spc="-60" i="1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dirty="0" sz="2400" spc="-5" i="1">
                <a:solidFill>
                  <a:srgbClr val="7E7E7E"/>
                </a:solidFill>
                <a:latin typeface="Calibri"/>
                <a:cs typeface="Calibri"/>
              </a:rPr>
              <a:t>septembre</a:t>
            </a:r>
            <a:r>
              <a:rPr dirty="0" sz="2400" spc="-35" i="1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dirty="0" sz="2400" i="1">
                <a:solidFill>
                  <a:srgbClr val="7E7E7E"/>
                </a:solidFill>
                <a:latin typeface="Calibri"/>
                <a:cs typeface="Calibri"/>
              </a:rPr>
              <a:t>2023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015478" y="5513070"/>
            <a:ext cx="947927" cy="1197102"/>
          </a:xfrm>
          <a:prstGeom prst="rect">
            <a:avLst/>
          </a:prstGeom>
        </p:spPr>
      </p:pic>
      <p:grpSp>
        <p:nvGrpSpPr>
          <p:cNvPr id="6" name="object 6"/>
          <p:cNvGrpSpPr/>
          <p:nvPr/>
        </p:nvGrpSpPr>
        <p:grpSpPr>
          <a:xfrm>
            <a:off x="0" y="0"/>
            <a:ext cx="900430" cy="6858000"/>
            <a:chOff x="0" y="0"/>
            <a:chExt cx="900430" cy="6858000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3409950"/>
              <a:ext cx="899921" cy="1387602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4581905"/>
              <a:ext cx="899921" cy="119634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5705855"/>
              <a:ext cx="899921" cy="1152142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0" y="0"/>
              <a:ext cx="899921" cy="350062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00430" cy="6858000"/>
            <a:chOff x="0" y="0"/>
            <a:chExt cx="90043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3409950"/>
              <a:ext cx="899921" cy="138760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4581905"/>
              <a:ext cx="899921" cy="119634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5705855"/>
              <a:ext cx="899921" cy="115214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0"/>
              <a:ext cx="899921" cy="3500628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2807461" y="100838"/>
            <a:ext cx="4241800" cy="4826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000" spc="-20">
                <a:solidFill>
                  <a:srgbClr val="585858"/>
                </a:solidFill>
              </a:rPr>
              <a:t>Contexte</a:t>
            </a:r>
            <a:r>
              <a:rPr dirty="0" sz="3000" spc="-150">
                <a:solidFill>
                  <a:srgbClr val="585858"/>
                </a:solidFill>
              </a:rPr>
              <a:t> </a:t>
            </a:r>
            <a:r>
              <a:rPr dirty="0" sz="3000">
                <a:solidFill>
                  <a:srgbClr val="585858"/>
                </a:solidFill>
              </a:rPr>
              <a:t>du</a:t>
            </a:r>
            <a:r>
              <a:rPr dirty="0" sz="3000" spc="-135">
                <a:solidFill>
                  <a:srgbClr val="585858"/>
                </a:solidFill>
              </a:rPr>
              <a:t> </a:t>
            </a:r>
            <a:r>
              <a:rPr dirty="0" sz="3000" spc="-30">
                <a:solidFill>
                  <a:srgbClr val="585858"/>
                </a:solidFill>
              </a:rPr>
              <a:t>Parc</a:t>
            </a:r>
            <a:r>
              <a:rPr dirty="0" sz="3000" spc="-20">
                <a:solidFill>
                  <a:srgbClr val="585858"/>
                </a:solidFill>
              </a:rPr>
              <a:t> </a:t>
            </a:r>
            <a:r>
              <a:rPr dirty="0" sz="3000" spc="-5">
                <a:solidFill>
                  <a:srgbClr val="585858"/>
                </a:solidFill>
              </a:rPr>
              <a:t>du</a:t>
            </a:r>
            <a:r>
              <a:rPr dirty="0" sz="3000" spc="-30">
                <a:solidFill>
                  <a:srgbClr val="585858"/>
                </a:solidFill>
              </a:rPr>
              <a:t> </a:t>
            </a:r>
            <a:r>
              <a:rPr dirty="0" sz="3000" spc="-20">
                <a:solidFill>
                  <a:srgbClr val="585858"/>
                </a:solidFill>
              </a:rPr>
              <a:t>Perche</a:t>
            </a:r>
            <a:endParaRPr sz="3000"/>
          </a:p>
        </p:txBody>
      </p:sp>
      <p:pic>
        <p:nvPicPr>
          <p:cNvPr id="8" name="object 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452038" y="1893612"/>
            <a:ext cx="4527034" cy="4840454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1164589" y="719074"/>
            <a:ext cx="7741920" cy="5827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500" spc="-10">
                <a:solidFill>
                  <a:srgbClr val="585858"/>
                </a:solidFill>
                <a:latin typeface="Calibri"/>
                <a:cs typeface="Calibri"/>
              </a:rPr>
              <a:t>Création </a:t>
            </a:r>
            <a:r>
              <a:rPr dirty="0" sz="2500" spc="-5">
                <a:solidFill>
                  <a:srgbClr val="585858"/>
                </a:solidFill>
                <a:latin typeface="Calibri"/>
                <a:cs typeface="Calibri"/>
              </a:rPr>
              <a:t>du</a:t>
            </a:r>
            <a:r>
              <a:rPr dirty="0" sz="2500" spc="-2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dirty="0" sz="2500" spc="-25">
                <a:solidFill>
                  <a:srgbClr val="585858"/>
                </a:solidFill>
                <a:latin typeface="Calibri"/>
                <a:cs typeface="Calibri"/>
              </a:rPr>
              <a:t>Parc</a:t>
            </a:r>
            <a:r>
              <a:rPr dirty="0" sz="2500" spc="-15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dirty="0" sz="2500">
                <a:solidFill>
                  <a:srgbClr val="585858"/>
                </a:solidFill>
                <a:latin typeface="Calibri"/>
                <a:cs typeface="Calibri"/>
              </a:rPr>
              <a:t>en</a:t>
            </a:r>
            <a:r>
              <a:rPr dirty="0" sz="2500" spc="-15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dirty="0" sz="2500">
                <a:solidFill>
                  <a:srgbClr val="585858"/>
                </a:solidFill>
                <a:latin typeface="Calibri"/>
                <a:cs typeface="Calibri"/>
              </a:rPr>
              <a:t>1998</a:t>
            </a:r>
            <a:endParaRPr sz="25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2500" spc="-10">
                <a:solidFill>
                  <a:srgbClr val="585858"/>
                </a:solidFill>
                <a:latin typeface="Calibri"/>
                <a:cs typeface="Calibri"/>
              </a:rPr>
              <a:t>Renouvellement</a:t>
            </a:r>
            <a:r>
              <a:rPr dirty="0" sz="2500" spc="2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dirty="0" sz="2500" spc="-10">
                <a:solidFill>
                  <a:srgbClr val="585858"/>
                </a:solidFill>
                <a:latin typeface="Calibri"/>
                <a:cs typeface="Calibri"/>
              </a:rPr>
              <a:t>Charte</a:t>
            </a:r>
            <a:r>
              <a:rPr dirty="0" sz="2500" spc="15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dirty="0" sz="2500" spc="-5">
                <a:solidFill>
                  <a:srgbClr val="585858"/>
                </a:solidFill>
                <a:latin typeface="Calibri"/>
                <a:cs typeface="Calibri"/>
              </a:rPr>
              <a:t>2010-2022</a:t>
            </a:r>
            <a:r>
              <a:rPr dirty="0" sz="2500" spc="-3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dirty="0" sz="2500" spc="-5">
                <a:solidFill>
                  <a:srgbClr val="585858"/>
                </a:solidFill>
                <a:latin typeface="Calibri"/>
                <a:cs typeface="Calibri"/>
              </a:rPr>
              <a:t>puis</a:t>
            </a:r>
            <a:r>
              <a:rPr dirty="0" sz="2500" spc="-1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dirty="0" sz="2500">
                <a:solidFill>
                  <a:srgbClr val="585858"/>
                </a:solidFill>
                <a:latin typeface="Calibri"/>
                <a:cs typeface="Calibri"/>
              </a:rPr>
              <a:t>en</a:t>
            </a:r>
            <a:r>
              <a:rPr dirty="0" sz="2500" spc="5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dirty="0" sz="2500" spc="-20">
                <a:solidFill>
                  <a:srgbClr val="585858"/>
                </a:solidFill>
                <a:latin typeface="Calibri"/>
                <a:cs typeface="Calibri"/>
              </a:rPr>
              <a:t>cours</a:t>
            </a:r>
            <a:r>
              <a:rPr dirty="0" sz="250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dirty="0" sz="2500" spc="-5">
                <a:solidFill>
                  <a:srgbClr val="585858"/>
                </a:solidFill>
                <a:latin typeface="Calibri"/>
                <a:cs typeface="Calibri"/>
              </a:rPr>
              <a:t>2025-2040</a:t>
            </a:r>
            <a:endParaRPr sz="2500">
              <a:latin typeface="Calibri"/>
              <a:cs typeface="Calibri"/>
            </a:endParaRPr>
          </a:p>
          <a:p>
            <a:pPr marL="42545">
              <a:lnSpc>
                <a:spcPct val="100000"/>
              </a:lnSpc>
              <a:spcBef>
                <a:spcPts val="2075"/>
              </a:spcBef>
            </a:pPr>
            <a:r>
              <a:rPr dirty="0" sz="2500">
                <a:solidFill>
                  <a:srgbClr val="585858"/>
                </a:solidFill>
                <a:latin typeface="Calibri"/>
                <a:cs typeface="Calibri"/>
              </a:rPr>
              <a:t>88</a:t>
            </a:r>
            <a:r>
              <a:rPr dirty="0" sz="2500" spc="-45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dirty="0" sz="2500" spc="-10">
                <a:solidFill>
                  <a:srgbClr val="585858"/>
                </a:solidFill>
                <a:latin typeface="Calibri"/>
                <a:cs typeface="Calibri"/>
              </a:rPr>
              <a:t>communes</a:t>
            </a:r>
            <a:endParaRPr sz="2500">
              <a:latin typeface="Calibri"/>
              <a:cs typeface="Calibri"/>
            </a:endParaRPr>
          </a:p>
          <a:p>
            <a:pPr marL="42545">
              <a:lnSpc>
                <a:spcPct val="100000"/>
              </a:lnSpc>
            </a:pPr>
            <a:r>
              <a:rPr dirty="0" sz="2500">
                <a:solidFill>
                  <a:srgbClr val="585858"/>
                </a:solidFill>
                <a:latin typeface="Calibri"/>
                <a:cs typeface="Calibri"/>
              </a:rPr>
              <a:t>194</a:t>
            </a:r>
            <a:r>
              <a:rPr dirty="0" sz="2500" spc="-7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dirty="0" sz="2500">
                <a:solidFill>
                  <a:srgbClr val="585858"/>
                </a:solidFill>
                <a:latin typeface="Calibri"/>
                <a:cs typeface="Calibri"/>
              </a:rPr>
              <a:t>139</a:t>
            </a:r>
            <a:r>
              <a:rPr dirty="0" sz="2500" spc="-65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dirty="0" sz="2500" spc="-5">
                <a:solidFill>
                  <a:srgbClr val="585858"/>
                </a:solidFill>
                <a:latin typeface="Calibri"/>
                <a:cs typeface="Calibri"/>
              </a:rPr>
              <a:t>ha</a:t>
            </a:r>
            <a:endParaRPr sz="2500">
              <a:latin typeface="Calibri"/>
              <a:cs typeface="Calibri"/>
            </a:endParaRPr>
          </a:p>
          <a:p>
            <a:pPr marL="42545">
              <a:lnSpc>
                <a:spcPct val="100000"/>
              </a:lnSpc>
            </a:pPr>
            <a:r>
              <a:rPr dirty="0" sz="2500">
                <a:solidFill>
                  <a:srgbClr val="585858"/>
                </a:solidFill>
                <a:latin typeface="Calibri"/>
                <a:cs typeface="Calibri"/>
              </a:rPr>
              <a:t>79</a:t>
            </a:r>
            <a:r>
              <a:rPr dirty="0" sz="2500" spc="-65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dirty="0" sz="2500">
                <a:solidFill>
                  <a:srgbClr val="585858"/>
                </a:solidFill>
                <a:latin typeface="Calibri"/>
                <a:cs typeface="Calibri"/>
              </a:rPr>
              <a:t>000</a:t>
            </a:r>
            <a:r>
              <a:rPr dirty="0" sz="2500" spc="-7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dirty="0" sz="2500" spc="-5">
                <a:solidFill>
                  <a:srgbClr val="585858"/>
                </a:solidFill>
                <a:latin typeface="Calibri"/>
                <a:cs typeface="Calibri"/>
              </a:rPr>
              <a:t>hab</a:t>
            </a:r>
            <a:endParaRPr sz="2500">
              <a:latin typeface="Calibri"/>
              <a:cs typeface="Calibri"/>
            </a:endParaRPr>
          </a:p>
          <a:p>
            <a:pPr marL="42545">
              <a:lnSpc>
                <a:spcPct val="100000"/>
              </a:lnSpc>
            </a:pPr>
            <a:r>
              <a:rPr dirty="0" sz="2500" spc="-5">
                <a:solidFill>
                  <a:srgbClr val="585858"/>
                </a:solidFill>
                <a:latin typeface="Calibri"/>
                <a:cs typeface="Calibri"/>
              </a:rPr>
              <a:t>39</a:t>
            </a:r>
            <a:r>
              <a:rPr dirty="0" sz="2500" spc="-45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dirty="0" sz="2500" spc="-5">
                <a:solidFill>
                  <a:srgbClr val="585858"/>
                </a:solidFill>
                <a:latin typeface="Calibri"/>
                <a:cs typeface="Calibri"/>
              </a:rPr>
              <a:t>hab/km²</a:t>
            </a:r>
            <a:endParaRPr sz="2500">
              <a:latin typeface="Calibri"/>
              <a:cs typeface="Calibri"/>
            </a:endParaRPr>
          </a:p>
          <a:p>
            <a:pPr marL="42545" marR="5016500">
              <a:lnSpc>
                <a:spcPct val="100000"/>
              </a:lnSpc>
              <a:spcBef>
                <a:spcPts val="1600"/>
              </a:spcBef>
              <a:buChar char="-"/>
              <a:tabLst>
                <a:tab pos="211454" algn="l"/>
              </a:tabLst>
            </a:pPr>
            <a:r>
              <a:rPr dirty="0" sz="2500">
                <a:solidFill>
                  <a:srgbClr val="585858"/>
                </a:solidFill>
                <a:latin typeface="Calibri"/>
                <a:cs typeface="Calibri"/>
              </a:rPr>
              <a:t>2 </a:t>
            </a:r>
            <a:r>
              <a:rPr dirty="0" sz="2500" spc="-5">
                <a:solidFill>
                  <a:srgbClr val="585858"/>
                </a:solidFill>
                <a:latin typeface="Calibri"/>
                <a:cs typeface="Calibri"/>
              </a:rPr>
              <a:t>Sous </a:t>
            </a:r>
            <a:r>
              <a:rPr dirty="0" sz="2500" spc="-15">
                <a:solidFill>
                  <a:srgbClr val="585858"/>
                </a:solidFill>
                <a:latin typeface="Calibri"/>
                <a:cs typeface="Calibri"/>
              </a:rPr>
              <a:t>Préfectures </a:t>
            </a:r>
            <a:r>
              <a:rPr dirty="0" sz="2500" spc="-1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dirty="0" sz="2500">
                <a:solidFill>
                  <a:srgbClr val="585858"/>
                </a:solidFill>
                <a:latin typeface="Calibri"/>
                <a:cs typeface="Calibri"/>
              </a:rPr>
              <a:t>Mor</a:t>
            </a:r>
            <a:r>
              <a:rPr dirty="0" sz="2500" spc="-30">
                <a:solidFill>
                  <a:srgbClr val="585858"/>
                </a:solidFill>
                <a:latin typeface="Calibri"/>
                <a:cs typeface="Calibri"/>
              </a:rPr>
              <a:t>t</a:t>
            </a:r>
            <a:r>
              <a:rPr dirty="0" sz="2500">
                <a:solidFill>
                  <a:srgbClr val="585858"/>
                </a:solidFill>
                <a:latin typeface="Calibri"/>
                <a:cs typeface="Calibri"/>
              </a:rPr>
              <a:t>agn</a:t>
            </a:r>
            <a:r>
              <a:rPr dirty="0" sz="2500" spc="-5">
                <a:solidFill>
                  <a:srgbClr val="585858"/>
                </a:solidFill>
                <a:latin typeface="Calibri"/>
                <a:cs typeface="Calibri"/>
              </a:rPr>
              <a:t>e</a:t>
            </a:r>
            <a:r>
              <a:rPr dirty="0" sz="2500">
                <a:solidFill>
                  <a:srgbClr val="585858"/>
                </a:solidFill>
                <a:latin typeface="Calibri"/>
                <a:cs typeface="Calibri"/>
              </a:rPr>
              <a:t>-a</a:t>
            </a:r>
            <a:r>
              <a:rPr dirty="0" sz="2500" spc="-5">
                <a:solidFill>
                  <a:srgbClr val="585858"/>
                </a:solidFill>
                <a:latin typeface="Calibri"/>
                <a:cs typeface="Calibri"/>
              </a:rPr>
              <a:t>u</a:t>
            </a:r>
            <a:r>
              <a:rPr dirty="0" sz="2500">
                <a:solidFill>
                  <a:srgbClr val="585858"/>
                </a:solidFill>
                <a:latin typeface="Calibri"/>
                <a:cs typeface="Calibri"/>
              </a:rPr>
              <a:t>-</a:t>
            </a:r>
            <a:r>
              <a:rPr dirty="0" sz="2500" spc="-60">
                <a:solidFill>
                  <a:srgbClr val="585858"/>
                </a:solidFill>
                <a:latin typeface="Calibri"/>
                <a:cs typeface="Calibri"/>
              </a:rPr>
              <a:t>P</a:t>
            </a:r>
            <a:r>
              <a:rPr dirty="0" sz="2500">
                <a:solidFill>
                  <a:srgbClr val="585858"/>
                </a:solidFill>
                <a:latin typeface="Calibri"/>
                <a:cs typeface="Calibri"/>
              </a:rPr>
              <a:t>e</a:t>
            </a:r>
            <a:r>
              <a:rPr dirty="0" sz="2500" spc="-45">
                <a:solidFill>
                  <a:srgbClr val="585858"/>
                </a:solidFill>
                <a:latin typeface="Calibri"/>
                <a:cs typeface="Calibri"/>
              </a:rPr>
              <a:t>r</a:t>
            </a:r>
            <a:r>
              <a:rPr dirty="0" sz="2500">
                <a:solidFill>
                  <a:srgbClr val="585858"/>
                </a:solidFill>
                <a:latin typeface="Calibri"/>
                <a:cs typeface="Calibri"/>
              </a:rPr>
              <a:t>che</a:t>
            </a:r>
            <a:endParaRPr sz="2500">
              <a:latin typeface="Calibri"/>
              <a:cs typeface="Calibri"/>
            </a:endParaRPr>
          </a:p>
          <a:p>
            <a:pPr marL="42545" marR="5209540">
              <a:lnSpc>
                <a:spcPct val="100000"/>
              </a:lnSpc>
            </a:pPr>
            <a:r>
              <a:rPr dirty="0" sz="2500">
                <a:solidFill>
                  <a:srgbClr val="585858"/>
                </a:solidFill>
                <a:latin typeface="Calibri"/>
                <a:cs typeface="Calibri"/>
              </a:rPr>
              <a:t>= 4000 </a:t>
            </a:r>
            <a:r>
              <a:rPr dirty="0" sz="2500" spc="-10">
                <a:solidFill>
                  <a:srgbClr val="585858"/>
                </a:solidFill>
                <a:latin typeface="Calibri"/>
                <a:cs typeface="Calibri"/>
              </a:rPr>
              <a:t>habitants </a:t>
            </a:r>
            <a:r>
              <a:rPr dirty="0" sz="2500" spc="-5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dirty="0" sz="2500" spc="-10">
                <a:solidFill>
                  <a:srgbClr val="585858"/>
                </a:solidFill>
                <a:latin typeface="Calibri"/>
                <a:cs typeface="Calibri"/>
              </a:rPr>
              <a:t>Nogent-le-Rotrou</a:t>
            </a:r>
            <a:r>
              <a:rPr dirty="0" sz="2500" spc="-105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dirty="0" sz="2500">
                <a:solidFill>
                  <a:srgbClr val="585858"/>
                </a:solidFill>
                <a:latin typeface="Calibri"/>
                <a:cs typeface="Calibri"/>
              </a:rPr>
              <a:t>= </a:t>
            </a:r>
            <a:r>
              <a:rPr dirty="0" sz="2500" spc="-55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dirty="0" sz="2500">
                <a:solidFill>
                  <a:srgbClr val="585858"/>
                </a:solidFill>
                <a:latin typeface="Calibri"/>
                <a:cs typeface="Calibri"/>
              </a:rPr>
              <a:t>11</a:t>
            </a:r>
            <a:r>
              <a:rPr dirty="0" sz="2500" spc="-3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dirty="0" sz="2500">
                <a:solidFill>
                  <a:srgbClr val="585858"/>
                </a:solidFill>
                <a:latin typeface="Calibri"/>
                <a:cs typeface="Calibri"/>
              </a:rPr>
              <a:t>000</a:t>
            </a:r>
            <a:r>
              <a:rPr dirty="0" sz="2500" spc="-3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dirty="0" sz="2500" spc="-10">
                <a:solidFill>
                  <a:srgbClr val="585858"/>
                </a:solidFill>
                <a:latin typeface="Calibri"/>
                <a:cs typeface="Calibri"/>
              </a:rPr>
              <a:t>habitants</a:t>
            </a:r>
            <a:endParaRPr sz="2500">
              <a:latin typeface="Calibri"/>
              <a:cs typeface="Calibri"/>
            </a:endParaRPr>
          </a:p>
          <a:p>
            <a:pPr marL="42545" marR="5189855">
              <a:lnSpc>
                <a:spcPct val="100000"/>
              </a:lnSpc>
              <a:spcBef>
                <a:spcPts val="5"/>
              </a:spcBef>
              <a:buChar char="-"/>
              <a:tabLst>
                <a:tab pos="211454" algn="l"/>
              </a:tabLst>
            </a:pPr>
            <a:r>
              <a:rPr dirty="0" sz="2500">
                <a:solidFill>
                  <a:srgbClr val="585858"/>
                </a:solidFill>
                <a:latin typeface="Calibri"/>
                <a:cs typeface="Calibri"/>
              </a:rPr>
              <a:t>Une </a:t>
            </a:r>
            <a:r>
              <a:rPr dirty="0" sz="2500" spc="-10">
                <a:solidFill>
                  <a:srgbClr val="585858"/>
                </a:solidFill>
                <a:latin typeface="Calibri"/>
                <a:cs typeface="Calibri"/>
              </a:rPr>
              <a:t>dizaine </a:t>
            </a:r>
            <a:r>
              <a:rPr dirty="0" sz="2500" spc="-5">
                <a:solidFill>
                  <a:srgbClr val="585858"/>
                </a:solidFill>
                <a:latin typeface="Calibri"/>
                <a:cs typeface="Calibri"/>
              </a:rPr>
              <a:t>de </a:t>
            </a:r>
            <a:r>
              <a:rPr dirty="0" sz="250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dirty="0" sz="2500" spc="-5">
                <a:solidFill>
                  <a:srgbClr val="585858"/>
                </a:solidFill>
                <a:latin typeface="Calibri"/>
                <a:cs typeface="Calibri"/>
              </a:rPr>
              <a:t>pôles</a:t>
            </a:r>
            <a:r>
              <a:rPr dirty="0" sz="2500" spc="-35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dirty="0" sz="2500" spc="-15">
                <a:solidFill>
                  <a:srgbClr val="585858"/>
                </a:solidFill>
                <a:latin typeface="Calibri"/>
                <a:cs typeface="Calibri"/>
              </a:rPr>
              <a:t>entre</a:t>
            </a:r>
            <a:r>
              <a:rPr dirty="0" sz="2500" spc="-1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dirty="0" sz="2500" spc="-5">
                <a:solidFill>
                  <a:srgbClr val="585858"/>
                </a:solidFill>
                <a:latin typeface="Calibri"/>
                <a:cs typeface="Calibri"/>
              </a:rPr>
              <a:t>1200</a:t>
            </a:r>
            <a:r>
              <a:rPr dirty="0" sz="2500" spc="-35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dirty="0" sz="2500" spc="-10">
                <a:solidFill>
                  <a:srgbClr val="585858"/>
                </a:solidFill>
                <a:latin typeface="Calibri"/>
                <a:cs typeface="Calibri"/>
              </a:rPr>
              <a:t>et </a:t>
            </a:r>
            <a:r>
              <a:rPr dirty="0" sz="2500" spc="-55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dirty="0" sz="2500" spc="-5">
                <a:solidFill>
                  <a:srgbClr val="585858"/>
                </a:solidFill>
                <a:latin typeface="Calibri"/>
                <a:cs typeface="Calibri"/>
              </a:rPr>
              <a:t>1800</a:t>
            </a:r>
            <a:r>
              <a:rPr dirty="0" sz="2500" spc="-35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dirty="0" sz="2500" spc="-10">
                <a:solidFill>
                  <a:srgbClr val="585858"/>
                </a:solidFill>
                <a:latin typeface="Calibri"/>
                <a:cs typeface="Calibri"/>
              </a:rPr>
              <a:t>habitants</a:t>
            </a:r>
            <a:endParaRPr sz="2500">
              <a:latin typeface="Calibri"/>
              <a:cs typeface="Calibr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5293233" y="2926460"/>
            <a:ext cx="1957705" cy="2015489"/>
          </a:xfrm>
          <a:custGeom>
            <a:avLst/>
            <a:gdLst/>
            <a:ahLst/>
            <a:cxnLst/>
            <a:rect l="l" t="t" r="r" b="b"/>
            <a:pathLst>
              <a:path w="1957704" h="2015489">
                <a:moveTo>
                  <a:pt x="0" y="180212"/>
                </a:moveTo>
                <a:lnTo>
                  <a:pt x="18641" y="123236"/>
                </a:lnTo>
                <a:lnTo>
                  <a:pt x="70555" y="73764"/>
                </a:lnTo>
                <a:lnTo>
                  <a:pt x="107108" y="52768"/>
                </a:lnTo>
                <a:lnTo>
                  <a:pt x="149723" y="34759"/>
                </a:lnTo>
                <a:lnTo>
                  <a:pt x="197648" y="20107"/>
                </a:lnTo>
                <a:lnTo>
                  <a:pt x="250131" y="9183"/>
                </a:lnTo>
                <a:lnTo>
                  <a:pt x="306418" y="2357"/>
                </a:lnTo>
                <a:lnTo>
                  <a:pt x="365759" y="0"/>
                </a:lnTo>
                <a:lnTo>
                  <a:pt x="425101" y="2357"/>
                </a:lnTo>
                <a:lnTo>
                  <a:pt x="481388" y="9183"/>
                </a:lnTo>
                <a:lnTo>
                  <a:pt x="533871" y="20107"/>
                </a:lnTo>
                <a:lnTo>
                  <a:pt x="581796" y="34759"/>
                </a:lnTo>
                <a:lnTo>
                  <a:pt x="624411" y="52768"/>
                </a:lnTo>
                <a:lnTo>
                  <a:pt x="660964" y="73764"/>
                </a:lnTo>
                <a:lnTo>
                  <a:pt x="712878" y="123236"/>
                </a:lnTo>
                <a:lnTo>
                  <a:pt x="731519" y="180212"/>
                </a:lnTo>
                <a:lnTo>
                  <a:pt x="726734" y="209453"/>
                </a:lnTo>
                <a:lnTo>
                  <a:pt x="690704" y="263048"/>
                </a:lnTo>
                <a:lnTo>
                  <a:pt x="624411" y="307657"/>
                </a:lnTo>
                <a:lnTo>
                  <a:pt x="581796" y="325666"/>
                </a:lnTo>
                <a:lnTo>
                  <a:pt x="533871" y="340318"/>
                </a:lnTo>
                <a:lnTo>
                  <a:pt x="481388" y="351242"/>
                </a:lnTo>
                <a:lnTo>
                  <a:pt x="425101" y="358068"/>
                </a:lnTo>
                <a:lnTo>
                  <a:pt x="365759" y="360425"/>
                </a:lnTo>
                <a:lnTo>
                  <a:pt x="306418" y="358068"/>
                </a:lnTo>
                <a:lnTo>
                  <a:pt x="250131" y="351242"/>
                </a:lnTo>
                <a:lnTo>
                  <a:pt x="197648" y="340318"/>
                </a:lnTo>
                <a:lnTo>
                  <a:pt x="149723" y="325666"/>
                </a:lnTo>
                <a:lnTo>
                  <a:pt x="107108" y="307657"/>
                </a:lnTo>
                <a:lnTo>
                  <a:pt x="70555" y="286661"/>
                </a:lnTo>
                <a:lnTo>
                  <a:pt x="18641" y="237189"/>
                </a:lnTo>
                <a:lnTo>
                  <a:pt x="0" y="180212"/>
                </a:lnTo>
                <a:close/>
              </a:path>
              <a:path w="1957704" h="2015489">
                <a:moveTo>
                  <a:pt x="1223771" y="1835658"/>
                </a:moveTo>
                <a:lnTo>
                  <a:pt x="1242471" y="1778818"/>
                </a:lnTo>
                <a:lnTo>
                  <a:pt x="1294546" y="1729453"/>
                </a:lnTo>
                <a:lnTo>
                  <a:pt x="1331214" y="1708499"/>
                </a:lnTo>
                <a:lnTo>
                  <a:pt x="1373962" y="1690524"/>
                </a:lnTo>
                <a:lnTo>
                  <a:pt x="1422036" y="1675899"/>
                </a:lnTo>
                <a:lnTo>
                  <a:pt x="1474683" y="1664994"/>
                </a:lnTo>
                <a:lnTo>
                  <a:pt x="1531147" y="1658179"/>
                </a:lnTo>
                <a:lnTo>
                  <a:pt x="1590674" y="1655826"/>
                </a:lnTo>
                <a:lnTo>
                  <a:pt x="1650202" y="1658179"/>
                </a:lnTo>
                <a:lnTo>
                  <a:pt x="1706666" y="1664994"/>
                </a:lnTo>
                <a:lnTo>
                  <a:pt x="1759313" y="1675899"/>
                </a:lnTo>
                <a:lnTo>
                  <a:pt x="1807387" y="1690524"/>
                </a:lnTo>
                <a:lnTo>
                  <a:pt x="1850135" y="1708499"/>
                </a:lnTo>
                <a:lnTo>
                  <a:pt x="1886803" y="1729453"/>
                </a:lnTo>
                <a:lnTo>
                  <a:pt x="1938878" y="1778818"/>
                </a:lnTo>
                <a:lnTo>
                  <a:pt x="1957577" y="1835658"/>
                </a:lnTo>
                <a:lnTo>
                  <a:pt x="1952777" y="1864826"/>
                </a:lnTo>
                <a:lnTo>
                  <a:pt x="1916635" y="1918299"/>
                </a:lnTo>
                <a:lnTo>
                  <a:pt x="1850135" y="1962816"/>
                </a:lnTo>
                <a:lnTo>
                  <a:pt x="1807387" y="1980791"/>
                </a:lnTo>
                <a:lnTo>
                  <a:pt x="1759313" y="1995416"/>
                </a:lnTo>
                <a:lnTo>
                  <a:pt x="1706666" y="2006321"/>
                </a:lnTo>
                <a:lnTo>
                  <a:pt x="1650202" y="2013136"/>
                </a:lnTo>
                <a:lnTo>
                  <a:pt x="1590674" y="2015489"/>
                </a:lnTo>
                <a:lnTo>
                  <a:pt x="1531147" y="2013136"/>
                </a:lnTo>
                <a:lnTo>
                  <a:pt x="1474683" y="2006321"/>
                </a:lnTo>
                <a:lnTo>
                  <a:pt x="1422036" y="1995416"/>
                </a:lnTo>
                <a:lnTo>
                  <a:pt x="1373962" y="1980791"/>
                </a:lnTo>
                <a:lnTo>
                  <a:pt x="1331214" y="1962816"/>
                </a:lnTo>
                <a:lnTo>
                  <a:pt x="1294546" y="1941862"/>
                </a:lnTo>
                <a:lnTo>
                  <a:pt x="1242471" y="1892497"/>
                </a:lnTo>
                <a:lnTo>
                  <a:pt x="1223771" y="1835658"/>
                </a:lnTo>
                <a:close/>
              </a:path>
            </a:pathLst>
          </a:custGeom>
          <a:ln w="25400">
            <a:solidFill>
              <a:srgbClr val="00AF50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66189" y="593598"/>
            <a:ext cx="7233920" cy="45980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500" spc="-5">
                <a:latin typeface="Calibri"/>
                <a:cs typeface="Calibri"/>
              </a:rPr>
              <a:t>2000</a:t>
            </a:r>
            <a:r>
              <a:rPr dirty="0" sz="2500" spc="-2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: </a:t>
            </a:r>
            <a:r>
              <a:rPr dirty="0" sz="2500" spc="-10">
                <a:latin typeface="Calibri"/>
                <a:cs typeface="Calibri"/>
              </a:rPr>
              <a:t>intervention</a:t>
            </a:r>
            <a:r>
              <a:rPr dirty="0" sz="2500" spc="5">
                <a:latin typeface="Calibri"/>
                <a:cs typeface="Calibri"/>
              </a:rPr>
              <a:t> </a:t>
            </a:r>
            <a:r>
              <a:rPr dirty="0" sz="2500" spc="-20">
                <a:latin typeface="Calibri"/>
                <a:cs typeface="Calibri"/>
              </a:rPr>
              <a:t>d’un</a:t>
            </a:r>
            <a:r>
              <a:rPr dirty="0" sz="2500" spc="-5">
                <a:latin typeface="Calibri"/>
                <a:cs typeface="Calibri"/>
              </a:rPr>
              <a:t> </a:t>
            </a:r>
            <a:r>
              <a:rPr dirty="0" sz="2500" spc="-20">
                <a:latin typeface="Calibri"/>
                <a:cs typeface="Calibri"/>
              </a:rPr>
              <a:t>prestataire</a:t>
            </a:r>
            <a:r>
              <a:rPr dirty="0" sz="2500" spc="2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sur</a:t>
            </a:r>
            <a:r>
              <a:rPr dirty="0" sz="2500" spc="-1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la</a:t>
            </a:r>
            <a:r>
              <a:rPr dirty="0" sz="2500" spc="5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Publicité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pour</a:t>
            </a:r>
            <a:endParaRPr sz="2500">
              <a:latin typeface="Calibri"/>
              <a:cs typeface="Calibri"/>
            </a:endParaRPr>
          </a:p>
          <a:p>
            <a:pPr marL="180975" indent="-168910">
              <a:lnSpc>
                <a:spcPct val="100000"/>
              </a:lnSpc>
              <a:buChar char="-"/>
              <a:tabLst>
                <a:tab pos="181610" algn="l"/>
              </a:tabLst>
            </a:pPr>
            <a:r>
              <a:rPr dirty="0" sz="2500" spc="-5">
                <a:latin typeface="Calibri"/>
                <a:cs typeface="Calibri"/>
              </a:rPr>
              <a:t>un</a:t>
            </a:r>
            <a:r>
              <a:rPr dirty="0" sz="2500" spc="-15">
                <a:latin typeface="Calibri"/>
                <a:cs typeface="Calibri"/>
              </a:rPr>
              <a:t> </a:t>
            </a:r>
            <a:r>
              <a:rPr dirty="0" sz="2500" spc="-20">
                <a:latin typeface="Calibri"/>
                <a:cs typeface="Calibri"/>
              </a:rPr>
              <a:t>état</a:t>
            </a:r>
            <a:r>
              <a:rPr dirty="0" sz="2500" spc="-1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des</a:t>
            </a:r>
            <a:r>
              <a:rPr dirty="0" sz="2500" spc="-1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lieux</a:t>
            </a:r>
            <a:r>
              <a:rPr dirty="0" sz="2500" spc="-1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sur</a:t>
            </a:r>
            <a:r>
              <a:rPr dirty="0" sz="2500" spc="-1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le</a:t>
            </a:r>
            <a:r>
              <a:rPr dirty="0" sz="2500" spc="-15">
                <a:latin typeface="Calibri"/>
                <a:cs typeface="Calibri"/>
              </a:rPr>
              <a:t> </a:t>
            </a:r>
            <a:r>
              <a:rPr dirty="0" sz="2500" spc="-25">
                <a:latin typeface="Calibri"/>
                <a:cs typeface="Calibri"/>
              </a:rPr>
              <a:t>Parc</a:t>
            </a:r>
            <a:endParaRPr sz="2500">
              <a:latin typeface="Calibri"/>
              <a:cs typeface="Calibri"/>
            </a:endParaRPr>
          </a:p>
          <a:p>
            <a:pPr marL="180975" indent="-168910">
              <a:lnSpc>
                <a:spcPct val="100000"/>
              </a:lnSpc>
              <a:buChar char="-"/>
              <a:tabLst>
                <a:tab pos="181610" algn="l"/>
              </a:tabLst>
            </a:pPr>
            <a:r>
              <a:rPr dirty="0" sz="2500" spc="-10">
                <a:latin typeface="Calibri"/>
                <a:cs typeface="Calibri"/>
              </a:rPr>
              <a:t>réalisation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15">
                <a:latin typeface="Calibri"/>
                <a:cs typeface="Calibri"/>
              </a:rPr>
              <a:t>d’une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15">
                <a:latin typeface="Calibri"/>
                <a:cs typeface="Calibri"/>
              </a:rPr>
              <a:t>plaquette</a:t>
            </a:r>
            <a:r>
              <a:rPr dirty="0" sz="2500" spc="5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sur </a:t>
            </a:r>
            <a:r>
              <a:rPr dirty="0" sz="2500">
                <a:latin typeface="Calibri"/>
                <a:cs typeface="Calibri"/>
              </a:rPr>
              <a:t>la</a:t>
            </a:r>
            <a:r>
              <a:rPr dirty="0" sz="2500" spc="-5">
                <a:latin typeface="Calibri"/>
                <a:cs typeface="Calibri"/>
              </a:rPr>
              <a:t> Publicité</a:t>
            </a:r>
            <a:endParaRPr sz="2500">
              <a:latin typeface="Calibri"/>
              <a:cs typeface="Calibri"/>
            </a:endParaRPr>
          </a:p>
          <a:p>
            <a:pPr marL="180975" indent="-168910">
              <a:lnSpc>
                <a:spcPct val="100000"/>
              </a:lnSpc>
              <a:buChar char="-"/>
              <a:tabLst>
                <a:tab pos="181610" algn="l"/>
              </a:tabLst>
            </a:pPr>
            <a:r>
              <a:rPr dirty="0" sz="2500" spc="-5">
                <a:latin typeface="Calibri"/>
                <a:cs typeface="Calibri"/>
              </a:rPr>
              <a:t>sensibilisation</a:t>
            </a:r>
            <a:r>
              <a:rPr dirty="0" sz="2500" spc="-4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des</a:t>
            </a:r>
            <a:r>
              <a:rPr dirty="0" sz="2500" spc="-20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communes</a:t>
            </a:r>
            <a:endParaRPr sz="25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450">
              <a:latin typeface="Calibri"/>
              <a:cs typeface="Calibri"/>
            </a:endParaRPr>
          </a:p>
          <a:p>
            <a:pPr marL="12700" marR="10795">
              <a:lnSpc>
                <a:spcPct val="100000"/>
              </a:lnSpc>
            </a:pPr>
            <a:r>
              <a:rPr dirty="0" sz="2500" spc="-5">
                <a:latin typeface="Calibri"/>
                <a:cs typeface="Calibri"/>
              </a:rPr>
              <a:t>2000-2001 </a:t>
            </a:r>
            <a:r>
              <a:rPr dirty="0" sz="2500">
                <a:latin typeface="Calibri"/>
                <a:cs typeface="Calibri"/>
              </a:rPr>
              <a:t>: </a:t>
            </a:r>
            <a:r>
              <a:rPr dirty="0" sz="2500" spc="-5">
                <a:latin typeface="Calibri"/>
                <a:cs typeface="Calibri"/>
              </a:rPr>
              <a:t>Agglomération de </a:t>
            </a:r>
            <a:r>
              <a:rPr dirty="0" sz="2500" spc="-10">
                <a:latin typeface="Calibri"/>
                <a:cs typeface="Calibri"/>
              </a:rPr>
              <a:t>Nogent </a:t>
            </a:r>
            <a:r>
              <a:rPr dirty="0" sz="2500">
                <a:latin typeface="Calibri"/>
                <a:cs typeface="Calibri"/>
              </a:rPr>
              <a:t>le </a:t>
            </a:r>
            <a:r>
              <a:rPr dirty="0" sz="2500" spc="-20">
                <a:latin typeface="Calibri"/>
                <a:cs typeface="Calibri"/>
              </a:rPr>
              <a:t>Rotrou </a:t>
            </a:r>
            <a:r>
              <a:rPr dirty="0" sz="2500" spc="-5">
                <a:latin typeface="Calibri"/>
                <a:cs typeface="Calibri"/>
              </a:rPr>
              <a:t>se </a:t>
            </a:r>
            <a:r>
              <a:rPr dirty="0" sz="2500" spc="-10">
                <a:latin typeface="Calibri"/>
                <a:cs typeface="Calibri"/>
              </a:rPr>
              <a:t>dote </a:t>
            </a:r>
            <a:r>
              <a:rPr dirty="0" sz="2500" spc="-555">
                <a:latin typeface="Calibri"/>
                <a:cs typeface="Calibri"/>
              </a:rPr>
              <a:t> </a:t>
            </a:r>
            <a:r>
              <a:rPr dirty="0" sz="2500" spc="-20">
                <a:latin typeface="Calibri"/>
                <a:cs typeface="Calibri"/>
              </a:rPr>
              <a:t>d’un</a:t>
            </a:r>
            <a:r>
              <a:rPr dirty="0" sz="2500" spc="-5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Règlement</a:t>
            </a:r>
            <a:r>
              <a:rPr dirty="0" sz="2500" spc="2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local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de </a:t>
            </a:r>
            <a:r>
              <a:rPr dirty="0" sz="2500" spc="-10">
                <a:latin typeface="Calibri"/>
                <a:cs typeface="Calibri"/>
              </a:rPr>
              <a:t>publicité</a:t>
            </a:r>
            <a:r>
              <a:rPr dirty="0" sz="2500" spc="5">
                <a:latin typeface="Calibri"/>
                <a:cs typeface="Calibri"/>
              </a:rPr>
              <a:t> </a:t>
            </a:r>
            <a:r>
              <a:rPr dirty="0" sz="2500" spc="-15">
                <a:latin typeface="Calibri"/>
                <a:cs typeface="Calibri"/>
              </a:rPr>
              <a:t>(Nogent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et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quelques 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communes </a:t>
            </a:r>
            <a:r>
              <a:rPr dirty="0" sz="2500" spc="-5">
                <a:latin typeface="Calibri"/>
                <a:cs typeface="Calibri"/>
              </a:rPr>
              <a:t>autour)</a:t>
            </a:r>
            <a:endParaRPr sz="25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450">
              <a:latin typeface="Calibri"/>
              <a:cs typeface="Calibri"/>
            </a:endParaRPr>
          </a:p>
          <a:p>
            <a:pPr marL="12700" marR="675640">
              <a:lnSpc>
                <a:spcPct val="100000"/>
              </a:lnSpc>
            </a:pPr>
            <a:r>
              <a:rPr dirty="0" sz="2500" spc="-5">
                <a:latin typeface="Calibri"/>
                <a:cs typeface="Calibri"/>
              </a:rPr>
              <a:t>2001</a:t>
            </a:r>
            <a:r>
              <a:rPr dirty="0" sz="2500" spc="-2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: </a:t>
            </a:r>
            <a:r>
              <a:rPr dirty="0" sz="2500" spc="-10">
                <a:latin typeface="Calibri"/>
                <a:cs typeface="Calibri"/>
              </a:rPr>
              <a:t>suite</a:t>
            </a:r>
            <a:r>
              <a:rPr dirty="0" sz="2500">
                <a:latin typeface="Calibri"/>
                <a:cs typeface="Calibri"/>
              </a:rPr>
              <a:t> à</a:t>
            </a:r>
            <a:r>
              <a:rPr dirty="0" sz="2500" spc="5">
                <a:latin typeface="Calibri"/>
                <a:cs typeface="Calibri"/>
              </a:rPr>
              <a:t> </a:t>
            </a:r>
            <a:r>
              <a:rPr dirty="0" sz="2500" spc="-45">
                <a:latin typeface="Calibri"/>
                <a:cs typeface="Calibri"/>
              </a:rPr>
              <a:t>l’état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des </a:t>
            </a:r>
            <a:r>
              <a:rPr dirty="0" sz="2500">
                <a:latin typeface="Calibri"/>
                <a:cs typeface="Calibri"/>
              </a:rPr>
              <a:t>lieux </a:t>
            </a:r>
            <a:r>
              <a:rPr dirty="0" sz="2500" spc="-10">
                <a:latin typeface="Calibri"/>
                <a:cs typeface="Calibri"/>
              </a:rPr>
              <a:t>Mortagne-au-Perche </a:t>
            </a:r>
            <a:r>
              <a:rPr dirty="0" sz="2500" spc="-5">
                <a:latin typeface="Calibri"/>
                <a:cs typeface="Calibri"/>
              </a:rPr>
              <a:t> décide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20">
                <a:latin typeface="Calibri"/>
                <a:cs typeface="Calibri"/>
              </a:rPr>
              <a:t>d’appliquer</a:t>
            </a:r>
            <a:r>
              <a:rPr dirty="0" sz="2500">
                <a:latin typeface="Calibri"/>
                <a:cs typeface="Calibri"/>
              </a:rPr>
              <a:t> la</a:t>
            </a:r>
            <a:r>
              <a:rPr dirty="0" sz="2500" spc="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loi</a:t>
            </a:r>
            <a:r>
              <a:rPr dirty="0" sz="2500" spc="-15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sur </a:t>
            </a:r>
            <a:r>
              <a:rPr dirty="0" sz="2500">
                <a:latin typeface="Calibri"/>
                <a:cs typeface="Calibri"/>
              </a:rPr>
              <a:t>la</a:t>
            </a:r>
            <a:r>
              <a:rPr dirty="0" sz="2500" spc="-5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publicité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et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15">
                <a:latin typeface="Calibri"/>
                <a:cs typeface="Calibri"/>
              </a:rPr>
              <a:t>refuse</a:t>
            </a:r>
            <a:r>
              <a:rPr dirty="0" sz="2500" spc="1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la </a:t>
            </a:r>
            <a:r>
              <a:rPr dirty="0" sz="2500" spc="-550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création</a:t>
            </a:r>
            <a:r>
              <a:rPr dirty="0" sz="2500" spc="10">
                <a:latin typeface="Calibri"/>
                <a:cs typeface="Calibri"/>
              </a:rPr>
              <a:t> </a:t>
            </a:r>
            <a:r>
              <a:rPr dirty="0" sz="2500" spc="-15">
                <a:latin typeface="Calibri"/>
                <a:cs typeface="Calibri"/>
              </a:rPr>
              <a:t>d’une</a:t>
            </a:r>
            <a:r>
              <a:rPr dirty="0" sz="2500" spc="-5">
                <a:latin typeface="Calibri"/>
                <a:cs typeface="Calibri"/>
              </a:rPr>
              <a:t> </a:t>
            </a:r>
            <a:r>
              <a:rPr dirty="0" sz="2500" spc="-20">
                <a:latin typeface="Calibri"/>
                <a:cs typeface="Calibri"/>
              </a:rPr>
              <a:t>zone</a:t>
            </a:r>
            <a:r>
              <a:rPr dirty="0" sz="2500" spc="-15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de </a:t>
            </a:r>
            <a:r>
              <a:rPr dirty="0" sz="2500" spc="-10">
                <a:latin typeface="Calibri"/>
                <a:cs typeface="Calibri"/>
              </a:rPr>
              <a:t>publicité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20">
                <a:latin typeface="Calibri"/>
                <a:cs typeface="Calibri"/>
              </a:rPr>
              <a:t>restreinte</a:t>
            </a:r>
            <a:endParaRPr sz="25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00430" cy="6858000"/>
            <a:chOff x="0" y="0"/>
            <a:chExt cx="90043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3409950"/>
              <a:ext cx="899921" cy="138760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4581905"/>
              <a:ext cx="899921" cy="119634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5705855"/>
              <a:ext cx="899921" cy="115214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0"/>
              <a:ext cx="899921" cy="3500628"/>
            </a:xfrm>
            <a:prstGeom prst="rect">
              <a:avLst/>
            </a:prstGeom>
          </p:spPr>
        </p:pic>
      </p:grpSp>
      <p:pic>
        <p:nvPicPr>
          <p:cNvPr id="7" name="object 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147572" y="836675"/>
            <a:ext cx="3524250" cy="2325624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401055" y="838200"/>
            <a:ext cx="3364992" cy="2193798"/>
          </a:xfrm>
          <a:prstGeom prst="rect">
            <a:avLst/>
          </a:prstGeom>
        </p:spPr>
      </p:pic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689610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Mortagne</a:t>
            </a:r>
            <a:r>
              <a:rPr dirty="0" spc="-25"/>
              <a:t> </a:t>
            </a:r>
            <a:r>
              <a:rPr dirty="0"/>
              <a:t>au</a:t>
            </a:r>
            <a:r>
              <a:rPr dirty="0" spc="-25"/>
              <a:t> </a:t>
            </a:r>
            <a:r>
              <a:rPr dirty="0" spc="-15"/>
              <a:t>Perche</a:t>
            </a:r>
            <a:r>
              <a:rPr dirty="0" spc="-30"/>
              <a:t> </a:t>
            </a:r>
            <a:r>
              <a:rPr dirty="0"/>
              <a:t>-</a:t>
            </a:r>
            <a:r>
              <a:rPr dirty="0" spc="-15"/>
              <a:t> </a:t>
            </a:r>
            <a:r>
              <a:rPr dirty="0" spc="-5"/>
              <a:t>2000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3355594" y="3539235"/>
            <a:ext cx="3904615" cy="3613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200" spc="-5">
                <a:latin typeface="Calibri"/>
                <a:cs typeface="Calibri"/>
              </a:rPr>
              <a:t>Mortagne</a:t>
            </a:r>
            <a:r>
              <a:rPr dirty="0" sz="2200" spc="-1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au</a:t>
            </a:r>
            <a:r>
              <a:rPr dirty="0" sz="2200" spc="-15">
                <a:latin typeface="Calibri"/>
                <a:cs typeface="Calibri"/>
              </a:rPr>
              <a:t> Perche </a:t>
            </a:r>
            <a:r>
              <a:rPr dirty="0" sz="2200">
                <a:latin typeface="Calibri"/>
                <a:cs typeface="Calibri"/>
              </a:rPr>
              <a:t>– </a:t>
            </a:r>
            <a:r>
              <a:rPr dirty="0" sz="2200" spc="-10">
                <a:latin typeface="Calibri"/>
                <a:cs typeface="Calibri"/>
              </a:rPr>
              <a:t>aujourd’hui</a:t>
            </a:r>
            <a:endParaRPr sz="2200">
              <a:latin typeface="Calibri"/>
              <a:cs typeface="Calibri"/>
            </a:endParaRPr>
          </a:p>
        </p:txBody>
      </p:sp>
      <p:pic>
        <p:nvPicPr>
          <p:cNvPr id="11" name="object 11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043177" y="4315205"/>
            <a:ext cx="3957828" cy="2228850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5154929" y="4368546"/>
            <a:ext cx="3790950" cy="21336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00430" cy="6858000"/>
            <a:chOff x="0" y="0"/>
            <a:chExt cx="90043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3409950"/>
              <a:ext cx="899921" cy="138760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4581905"/>
              <a:ext cx="899921" cy="119634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5705855"/>
              <a:ext cx="899921" cy="115214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0"/>
              <a:ext cx="899921" cy="3500628"/>
            </a:xfrm>
            <a:prstGeom prst="rect">
              <a:avLst/>
            </a:prstGeom>
          </p:spPr>
        </p:pic>
      </p:grpSp>
      <p:pic>
        <p:nvPicPr>
          <p:cNvPr id="7" name="object 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187196" y="691895"/>
            <a:ext cx="3384804" cy="2533650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148071" y="691895"/>
            <a:ext cx="3512058" cy="2628900"/>
          </a:xfrm>
          <a:prstGeom prst="rect">
            <a:avLst/>
          </a:prstGeom>
        </p:spPr>
      </p:pic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689610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Mortagne</a:t>
            </a:r>
            <a:r>
              <a:rPr dirty="0" spc="-25"/>
              <a:t> </a:t>
            </a:r>
            <a:r>
              <a:rPr dirty="0"/>
              <a:t>au</a:t>
            </a:r>
            <a:r>
              <a:rPr dirty="0" spc="-25"/>
              <a:t> </a:t>
            </a:r>
            <a:r>
              <a:rPr dirty="0" spc="-15"/>
              <a:t>Perche</a:t>
            </a:r>
            <a:r>
              <a:rPr dirty="0" spc="-30"/>
              <a:t> </a:t>
            </a:r>
            <a:r>
              <a:rPr dirty="0"/>
              <a:t>-</a:t>
            </a:r>
            <a:r>
              <a:rPr dirty="0" spc="-15"/>
              <a:t> </a:t>
            </a:r>
            <a:r>
              <a:rPr dirty="0" spc="-5"/>
              <a:t>2000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3355594" y="3424935"/>
            <a:ext cx="3904615" cy="3613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200" spc="-5">
                <a:latin typeface="Calibri"/>
                <a:cs typeface="Calibri"/>
              </a:rPr>
              <a:t>Mortagne</a:t>
            </a:r>
            <a:r>
              <a:rPr dirty="0" sz="2200" spc="-1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au</a:t>
            </a:r>
            <a:r>
              <a:rPr dirty="0" sz="2200" spc="-15">
                <a:latin typeface="Calibri"/>
                <a:cs typeface="Calibri"/>
              </a:rPr>
              <a:t> Perche </a:t>
            </a:r>
            <a:r>
              <a:rPr dirty="0" sz="2200">
                <a:latin typeface="Calibri"/>
                <a:cs typeface="Calibri"/>
              </a:rPr>
              <a:t>– </a:t>
            </a:r>
            <a:r>
              <a:rPr dirty="0" sz="2200" spc="-10">
                <a:latin typeface="Calibri"/>
                <a:cs typeface="Calibri"/>
              </a:rPr>
              <a:t>aujourd’hui</a:t>
            </a:r>
            <a:endParaRPr sz="2200">
              <a:latin typeface="Calibri"/>
              <a:cs typeface="Calibri"/>
            </a:endParaRPr>
          </a:p>
        </p:txBody>
      </p:sp>
      <p:pic>
        <p:nvPicPr>
          <p:cNvPr id="11" name="object 11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4716779" y="4368546"/>
            <a:ext cx="4091939" cy="2305050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258824" y="3861052"/>
            <a:ext cx="2581655" cy="295274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29791" y="8382"/>
            <a:ext cx="5407660" cy="5740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600" b="1">
                <a:latin typeface="Calibri"/>
                <a:cs typeface="Calibri"/>
              </a:rPr>
              <a:t>La</a:t>
            </a:r>
            <a:r>
              <a:rPr dirty="0" sz="3600" spc="-20" b="1">
                <a:latin typeface="Calibri"/>
                <a:cs typeface="Calibri"/>
              </a:rPr>
              <a:t> </a:t>
            </a:r>
            <a:r>
              <a:rPr dirty="0" sz="3600" spc="-15" b="1">
                <a:latin typeface="Calibri"/>
                <a:cs typeface="Calibri"/>
              </a:rPr>
              <a:t>Charte </a:t>
            </a:r>
            <a:r>
              <a:rPr dirty="0" sz="3600" b="1">
                <a:latin typeface="Calibri"/>
                <a:cs typeface="Calibri"/>
              </a:rPr>
              <a:t>du</a:t>
            </a:r>
            <a:r>
              <a:rPr dirty="0" sz="3600" spc="-15" b="1">
                <a:latin typeface="Calibri"/>
                <a:cs typeface="Calibri"/>
              </a:rPr>
              <a:t> </a:t>
            </a:r>
            <a:r>
              <a:rPr dirty="0" sz="3600" spc="-35" b="1">
                <a:latin typeface="Calibri"/>
                <a:cs typeface="Calibri"/>
              </a:rPr>
              <a:t>Parc</a:t>
            </a:r>
            <a:r>
              <a:rPr dirty="0" sz="3600" spc="-15" b="1">
                <a:latin typeface="Calibri"/>
                <a:cs typeface="Calibri"/>
              </a:rPr>
              <a:t> </a:t>
            </a:r>
            <a:r>
              <a:rPr dirty="0" sz="3600" spc="-5" b="1">
                <a:latin typeface="Calibri"/>
                <a:cs typeface="Calibri"/>
              </a:rPr>
              <a:t>2010-2025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177290" marR="5080">
              <a:lnSpc>
                <a:spcPct val="100000"/>
              </a:lnSpc>
              <a:spcBef>
                <a:spcPts val="100"/>
              </a:spcBef>
            </a:pPr>
            <a:r>
              <a:rPr dirty="0"/>
              <a:t>«</a:t>
            </a:r>
            <a:r>
              <a:rPr dirty="0" spc="20"/>
              <a:t> </a:t>
            </a:r>
            <a:r>
              <a:rPr dirty="0" spc="-5"/>
              <a:t>Le</a:t>
            </a:r>
            <a:r>
              <a:rPr dirty="0" spc="20"/>
              <a:t> </a:t>
            </a:r>
            <a:r>
              <a:rPr dirty="0" spc="-20"/>
              <a:t>Parc</a:t>
            </a:r>
            <a:r>
              <a:rPr dirty="0" spc="40"/>
              <a:t> </a:t>
            </a:r>
            <a:r>
              <a:rPr dirty="0" spc="-10"/>
              <a:t>poursuit</a:t>
            </a:r>
            <a:r>
              <a:rPr dirty="0" spc="40"/>
              <a:t> </a:t>
            </a:r>
            <a:r>
              <a:rPr dirty="0" spc="-5"/>
              <a:t>sa</a:t>
            </a:r>
            <a:r>
              <a:rPr dirty="0" spc="20"/>
              <a:t> </a:t>
            </a:r>
            <a:r>
              <a:rPr dirty="0" spc="-10"/>
              <a:t>démarche</a:t>
            </a:r>
            <a:r>
              <a:rPr dirty="0" spc="50"/>
              <a:t> </a:t>
            </a:r>
            <a:r>
              <a:rPr dirty="0" spc="-10"/>
              <a:t>visant</a:t>
            </a:r>
            <a:r>
              <a:rPr dirty="0" spc="40"/>
              <a:t> </a:t>
            </a:r>
            <a:r>
              <a:rPr dirty="0"/>
              <a:t>à</a:t>
            </a:r>
            <a:r>
              <a:rPr dirty="0" spc="25"/>
              <a:t> </a:t>
            </a:r>
            <a:r>
              <a:rPr dirty="0" spc="-10"/>
              <a:t>réduire</a:t>
            </a:r>
            <a:r>
              <a:rPr dirty="0" spc="45"/>
              <a:t> </a:t>
            </a:r>
            <a:r>
              <a:rPr dirty="0"/>
              <a:t>les</a:t>
            </a:r>
            <a:r>
              <a:rPr dirty="0" spc="30"/>
              <a:t> </a:t>
            </a:r>
            <a:r>
              <a:rPr dirty="0" spc="-15"/>
              <a:t>atteintes </a:t>
            </a:r>
            <a:r>
              <a:rPr dirty="0" spc="-10"/>
              <a:t> </a:t>
            </a:r>
            <a:r>
              <a:rPr dirty="0" spc="-15"/>
              <a:t>paysagères</a:t>
            </a:r>
            <a:r>
              <a:rPr dirty="0" spc="15"/>
              <a:t> </a:t>
            </a:r>
            <a:r>
              <a:rPr dirty="0" spc="-5"/>
              <a:t>identifiées</a:t>
            </a:r>
            <a:r>
              <a:rPr dirty="0" spc="25"/>
              <a:t> </a:t>
            </a:r>
            <a:r>
              <a:rPr dirty="0" spc="-5"/>
              <a:t>sur</a:t>
            </a:r>
            <a:r>
              <a:rPr dirty="0" spc="5"/>
              <a:t> </a:t>
            </a:r>
            <a:r>
              <a:rPr dirty="0" spc="-5"/>
              <a:t>son</a:t>
            </a:r>
            <a:r>
              <a:rPr dirty="0"/>
              <a:t> </a:t>
            </a:r>
            <a:r>
              <a:rPr dirty="0" spc="-10"/>
              <a:t>territoire</a:t>
            </a:r>
            <a:r>
              <a:rPr dirty="0" spc="30"/>
              <a:t> </a:t>
            </a:r>
            <a:r>
              <a:rPr dirty="0" spc="-5"/>
              <a:t>en</a:t>
            </a:r>
            <a:r>
              <a:rPr dirty="0"/>
              <a:t> </a:t>
            </a:r>
            <a:r>
              <a:rPr dirty="0" spc="-10"/>
              <a:t>relation</a:t>
            </a:r>
            <a:r>
              <a:rPr dirty="0" spc="20"/>
              <a:t> </a:t>
            </a:r>
            <a:r>
              <a:rPr dirty="0" spc="-15"/>
              <a:t>étroite</a:t>
            </a:r>
            <a:r>
              <a:rPr dirty="0" spc="25"/>
              <a:t> </a:t>
            </a:r>
            <a:r>
              <a:rPr dirty="0" spc="-20"/>
              <a:t>avec</a:t>
            </a:r>
            <a:r>
              <a:rPr dirty="0" spc="15"/>
              <a:t> </a:t>
            </a:r>
            <a:r>
              <a:rPr dirty="0" spc="-5"/>
              <a:t>les </a:t>
            </a:r>
            <a:r>
              <a:rPr dirty="0"/>
              <a:t> </a:t>
            </a:r>
            <a:r>
              <a:rPr dirty="0" spc="-10"/>
              <a:t>communes</a:t>
            </a:r>
            <a:r>
              <a:rPr dirty="0" spc="20"/>
              <a:t> </a:t>
            </a:r>
            <a:r>
              <a:rPr dirty="0" spc="-10"/>
              <a:t>et</a:t>
            </a:r>
            <a:r>
              <a:rPr dirty="0" spc="15"/>
              <a:t> </a:t>
            </a:r>
            <a:r>
              <a:rPr dirty="0" spc="-5"/>
              <a:t>les</a:t>
            </a:r>
            <a:r>
              <a:rPr dirty="0" spc="15"/>
              <a:t> </a:t>
            </a:r>
            <a:r>
              <a:rPr dirty="0" spc="-10"/>
              <a:t>communautés</a:t>
            </a:r>
            <a:r>
              <a:rPr dirty="0" spc="25"/>
              <a:t> </a:t>
            </a:r>
            <a:r>
              <a:rPr dirty="0" spc="-5"/>
              <a:t>de</a:t>
            </a:r>
            <a:r>
              <a:rPr dirty="0" spc="5"/>
              <a:t> </a:t>
            </a:r>
            <a:r>
              <a:rPr dirty="0" spc="-10"/>
              <a:t>communes</a:t>
            </a:r>
            <a:r>
              <a:rPr dirty="0" spc="20"/>
              <a:t> </a:t>
            </a:r>
            <a:r>
              <a:rPr dirty="0" spc="-10"/>
              <a:t>notamment</a:t>
            </a:r>
            <a:r>
              <a:rPr dirty="0" spc="15"/>
              <a:t> </a:t>
            </a:r>
            <a:r>
              <a:rPr dirty="0" spc="-5"/>
              <a:t>en</a:t>
            </a:r>
            <a:r>
              <a:rPr dirty="0" spc="10"/>
              <a:t> </a:t>
            </a:r>
            <a:r>
              <a:rPr dirty="0" spc="-15"/>
              <a:t>luttant </a:t>
            </a:r>
            <a:r>
              <a:rPr dirty="0" spc="-10"/>
              <a:t> </a:t>
            </a:r>
            <a:r>
              <a:rPr dirty="0" spc="-15"/>
              <a:t>contre</a:t>
            </a:r>
            <a:r>
              <a:rPr dirty="0" spc="5"/>
              <a:t> </a:t>
            </a:r>
            <a:r>
              <a:rPr dirty="0" spc="-25"/>
              <a:t>l’affichage</a:t>
            </a:r>
            <a:r>
              <a:rPr dirty="0" spc="25"/>
              <a:t> </a:t>
            </a:r>
            <a:r>
              <a:rPr dirty="0" spc="-10"/>
              <a:t>publicitaire</a:t>
            </a:r>
            <a:r>
              <a:rPr dirty="0" spc="30"/>
              <a:t> </a:t>
            </a:r>
            <a:r>
              <a:rPr dirty="0" spc="-10"/>
              <a:t>illégal.</a:t>
            </a:r>
            <a:r>
              <a:rPr dirty="0" spc="20"/>
              <a:t> </a:t>
            </a:r>
            <a:r>
              <a:rPr dirty="0" spc="-5"/>
              <a:t>…Le</a:t>
            </a:r>
            <a:r>
              <a:rPr dirty="0"/>
              <a:t> </a:t>
            </a:r>
            <a:r>
              <a:rPr dirty="0" spc="-20"/>
              <a:t>Parc,</a:t>
            </a:r>
            <a:r>
              <a:rPr dirty="0" spc="15"/>
              <a:t> </a:t>
            </a:r>
            <a:r>
              <a:rPr dirty="0" spc="-5"/>
              <a:t>les</a:t>
            </a:r>
            <a:r>
              <a:rPr dirty="0" spc="15"/>
              <a:t> </a:t>
            </a:r>
            <a:r>
              <a:rPr dirty="0" spc="-10"/>
              <a:t>communes</a:t>
            </a:r>
            <a:r>
              <a:rPr dirty="0" spc="20"/>
              <a:t> </a:t>
            </a:r>
            <a:r>
              <a:rPr dirty="0" spc="-10"/>
              <a:t>et</a:t>
            </a:r>
            <a:r>
              <a:rPr dirty="0" spc="15"/>
              <a:t> </a:t>
            </a:r>
            <a:r>
              <a:rPr dirty="0" spc="-5"/>
              <a:t>les </a:t>
            </a:r>
            <a:r>
              <a:rPr dirty="0"/>
              <a:t> </a:t>
            </a:r>
            <a:r>
              <a:rPr dirty="0" spc="-10"/>
              <a:t>communautés</a:t>
            </a:r>
            <a:r>
              <a:rPr dirty="0" spc="25"/>
              <a:t> </a:t>
            </a:r>
            <a:r>
              <a:rPr dirty="0" spc="-5"/>
              <a:t>de </a:t>
            </a:r>
            <a:r>
              <a:rPr dirty="0" spc="-10"/>
              <a:t>communes</a:t>
            </a:r>
            <a:r>
              <a:rPr dirty="0" spc="15"/>
              <a:t> </a:t>
            </a:r>
            <a:r>
              <a:rPr dirty="0" spc="-5"/>
              <a:t>appliquent</a:t>
            </a:r>
            <a:r>
              <a:rPr dirty="0" spc="20"/>
              <a:t> </a:t>
            </a:r>
            <a:r>
              <a:rPr dirty="0" spc="-5"/>
              <a:t>de</a:t>
            </a:r>
            <a:r>
              <a:rPr dirty="0"/>
              <a:t> </a:t>
            </a:r>
            <a:r>
              <a:rPr dirty="0" spc="-5"/>
              <a:t>manière</a:t>
            </a:r>
            <a:r>
              <a:rPr dirty="0" spc="15"/>
              <a:t> </a:t>
            </a:r>
            <a:r>
              <a:rPr dirty="0" spc="-15"/>
              <a:t>effective</a:t>
            </a:r>
            <a:r>
              <a:rPr dirty="0" spc="20"/>
              <a:t> </a:t>
            </a:r>
            <a:r>
              <a:rPr dirty="0" spc="-5"/>
              <a:t>ces </a:t>
            </a:r>
            <a:r>
              <a:rPr dirty="0"/>
              <a:t> </a:t>
            </a:r>
            <a:r>
              <a:rPr dirty="0" spc="-10"/>
              <a:t>dispositions</a:t>
            </a:r>
            <a:r>
              <a:rPr dirty="0" spc="30"/>
              <a:t> </a:t>
            </a:r>
            <a:r>
              <a:rPr dirty="0" spc="-5"/>
              <a:t>essentielles</a:t>
            </a:r>
            <a:r>
              <a:rPr dirty="0" spc="35"/>
              <a:t> </a:t>
            </a:r>
            <a:r>
              <a:rPr dirty="0" spc="-5"/>
              <a:t>pour</a:t>
            </a:r>
            <a:r>
              <a:rPr dirty="0"/>
              <a:t> </a:t>
            </a:r>
            <a:r>
              <a:rPr dirty="0" spc="-10"/>
              <a:t>la</a:t>
            </a:r>
            <a:r>
              <a:rPr dirty="0" spc="20"/>
              <a:t> </a:t>
            </a:r>
            <a:r>
              <a:rPr dirty="0" spc="-10"/>
              <a:t>qualité</a:t>
            </a:r>
            <a:r>
              <a:rPr dirty="0" spc="25"/>
              <a:t> </a:t>
            </a:r>
            <a:r>
              <a:rPr dirty="0" spc="-5"/>
              <a:t>esthétique</a:t>
            </a:r>
            <a:r>
              <a:rPr dirty="0" spc="30"/>
              <a:t> </a:t>
            </a:r>
            <a:r>
              <a:rPr dirty="0" spc="-5"/>
              <a:t>du</a:t>
            </a:r>
            <a:r>
              <a:rPr dirty="0" spc="5"/>
              <a:t> </a:t>
            </a:r>
            <a:r>
              <a:rPr dirty="0" spc="-15"/>
              <a:t>Perche.</a:t>
            </a:r>
            <a:r>
              <a:rPr dirty="0" spc="20"/>
              <a:t> </a:t>
            </a:r>
            <a:r>
              <a:rPr dirty="0" spc="-5"/>
              <a:t>Dans</a:t>
            </a:r>
            <a:r>
              <a:rPr dirty="0" spc="5"/>
              <a:t> </a:t>
            </a:r>
            <a:r>
              <a:rPr dirty="0" spc="-5"/>
              <a:t>cet </a:t>
            </a:r>
            <a:r>
              <a:rPr dirty="0" spc="-434"/>
              <a:t> </a:t>
            </a:r>
            <a:r>
              <a:rPr dirty="0" spc="-20"/>
              <a:t>objectif,</a:t>
            </a:r>
            <a:r>
              <a:rPr dirty="0" spc="10"/>
              <a:t> </a:t>
            </a:r>
            <a:r>
              <a:rPr dirty="0" spc="-5" b="1">
                <a:latin typeface="Calibri"/>
                <a:cs typeface="Calibri"/>
              </a:rPr>
              <a:t>le</a:t>
            </a:r>
            <a:r>
              <a:rPr dirty="0" spc="5" b="1">
                <a:latin typeface="Calibri"/>
                <a:cs typeface="Calibri"/>
              </a:rPr>
              <a:t> </a:t>
            </a:r>
            <a:r>
              <a:rPr dirty="0" spc="-25" b="1">
                <a:latin typeface="Calibri"/>
                <a:cs typeface="Calibri"/>
              </a:rPr>
              <a:t>Parc</a:t>
            </a:r>
            <a:r>
              <a:rPr dirty="0" spc="15" b="1">
                <a:latin typeface="Calibri"/>
                <a:cs typeface="Calibri"/>
              </a:rPr>
              <a:t> </a:t>
            </a:r>
            <a:r>
              <a:rPr dirty="0" spc="-10" b="1">
                <a:latin typeface="Calibri"/>
                <a:cs typeface="Calibri"/>
              </a:rPr>
              <a:t>apporte</a:t>
            </a:r>
            <a:r>
              <a:rPr dirty="0" spc="10" b="1">
                <a:latin typeface="Calibri"/>
                <a:cs typeface="Calibri"/>
              </a:rPr>
              <a:t> </a:t>
            </a:r>
            <a:r>
              <a:rPr dirty="0" spc="-5" b="1">
                <a:latin typeface="Calibri"/>
                <a:cs typeface="Calibri"/>
              </a:rPr>
              <a:t>son</a:t>
            </a:r>
            <a:r>
              <a:rPr dirty="0" b="1">
                <a:latin typeface="Calibri"/>
                <a:cs typeface="Calibri"/>
              </a:rPr>
              <a:t> </a:t>
            </a:r>
            <a:r>
              <a:rPr dirty="0" spc="-10" b="1">
                <a:latin typeface="Calibri"/>
                <a:cs typeface="Calibri"/>
              </a:rPr>
              <a:t>concours</a:t>
            </a:r>
            <a:r>
              <a:rPr dirty="0" spc="20" b="1">
                <a:latin typeface="Calibri"/>
                <a:cs typeface="Calibri"/>
              </a:rPr>
              <a:t> </a:t>
            </a:r>
            <a:r>
              <a:rPr dirty="0" spc="-5" b="1">
                <a:latin typeface="Calibri"/>
                <a:cs typeface="Calibri"/>
              </a:rPr>
              <a:t>actif</a:t>
            </a:r>
            <a:r>
              <a:rPr dirty="0" spc="5" b="1">
                <a:latin typeface="Calibri"/>
                <a:cs typeface="Calibri"/>
              </a:rPr>
              <a:t> </a:t>
            </a:r>
            <a:r>
              <a:rPr dirty="0" spc="-5" b="1">
                <a:latin typeface="Calibri"/>
                <a:cs typeface="Calibri"/>
              </a:rPr>
              <a:t>aux</a:t>
            </a:r>
            <a:r>
              <a:rPr dirty="0" spc="15" b="1">
                <a:latin typeface="Calibri"/>
                <a:cs typeface="Calibri"/>
              </a:rPr>
              <a:t> </a:t>
            </a:r>
            <a:r>
              <a:rPr dirty="0" spc="-5" b="1">
                <a:latin typeface="Calibri"/>
                <a:cs typeface="Calibri"/>
              </a:rPr>
              <a:t>communes</a:t>
            </a:r>
            <a:r>
              <a:rPr dirty="0" spc="10" b="1">
                <a:latin typeface="Calibri"/>
                <a:cs typeface="Calibri"/>
              </a:rPr>
              <a:t> </a:t>
            </a:r>
            <a:r>
              <a:rPr dirty="0" spc="-5" b="1">
                <a:latin typeface="Calibri"/>
                <a:cs typeface="Calibri"/>
              </a:rPr>
              <a:t>pour</a:t>
            </a:r>
            <a:r>
              <a:rPr dirty="0" spc="10" b="1">
                <a:latin typeface="Calibri"/>
                <a:cs typeface="Calibri"/>
              </a:rPr>
              <a:t> </a:t>
            </a:r>
            <a:r>
              <a:rPr dirty="0" spc="-5" b="1">
                <a:latin typeface="Calibri"/>
                <a:cs typeface="Calibri"/>
              </a:rPr>
              <a:t>le </a:t>
            </a:r>
            <a:r>
              <a:rPr dirty="0" b="1">
                <a:latin typeface="Calibri"/>
                <a:cs typeface="Calibri"/>
              </a:rPr>
              <a:t> </a:t>
            </a:r>
            <a:r>
              <a:rPr dirty="0" spc="-5" b="1">
                <a:latin typeface="Calibri"/>
                <a:cs typeface="Calibri"/>
              </a:rPr>
              <a:t>strict</a:t>
            </a:r>
            <a:r>
              <a:rPr dirty="0" spc="-10" b="1">
                <a:latin typeface="Calibri"/>
                <a:cs typeface="Calibri"/>
              </a:rPr>
              <a:t> respect</a:t>
            </a:r>
            <a:r>
              <a:rPr dirty="0" spc="15" b="1">
                <a:latin typeface="Calibri"/>
                <a:cs typeface="Calibri"/>
              </a:rPr>
              <a:t> </a:t>
            </a:r>
            <a:r>
              <a:rPr dirty="0" spc="-5" b="1">
                <a:latin typeface="Calibri"/>
                <a:cs typeface="Calibri"/>
              </a:rPr>
              <a:t>de</a:t>
            </a:r>
            <a:r>
              <a:rPr dirty="0" b="1">
                <a:latin typeface="Calibri"/>
                <a:cs typeface="Calibri"/>
              </a:rPr>
              <a:t> </a:t>
            </a:r>
            <a:r>
              <a:rPr dirty="0" spc="-20" b="1">
                <a:latin typeface="Calibri"/>
                <a:cs typeface="Calibri"/>
              </a:rPr>
              <a:t>cette</a:t>
            </a:r>
            <a:r>
              <a:rPr dirty="0" spc="5" b="1">
                <a:latin typeface="Calibri"/>
                <a:cs typeface="Calibri"/>
              </a:rPr>
              <a:t> </a:t>
            </a:r>
            <a:r>
              <a:rPr dirty="0" spc="-5" b="1">
                <a:latin typeface="Calibri"/>
                <a:cs typeface="Calibri"/>
              </a:rPr>
              <a:t>législation</a:t>
            </a:r>
            <a:r>
              <a:rPr dirty="0" spc="-10" b="1">
                <a:latin typeface="Calibri"/>
                <a:cs typeface="Calibri"/>
              </a:rPr>
              <a:t> et</a:t>
            </a:r>
            <a:r>
              <a:rPr dirty="0" spc="5" b="1">
                <a:latin typeface="Calibri"/>
                <a:cs typeface="Calibri"/>
              </a:rPr>
              <a:t> </a:t>
            </a:r>
            <a:r>
              <a:rPr dirty="0" spc="-15" b="1">
                <a:latin typeface="Calibri"/>
                <a:cs typeface="Calibri"/>
              </a:rPr>
              <a:t>écarte</a:t>
            </a:r>
            <a:r>
              <a:rPr dirty="0" spc="15" b="1">
                <a:latin typeface="Calibri"/>
                <a:cs typeface="Calibri"/>
              </a:rPr>
              <a:t> </a:t>
            </a:r>
            <a:r>
              <a:rPr dirty="0" spc="-5" b="1">
                <a:latin typeface="Calibri"/>
                <a:cs typeface="Calibri"/>
              </a:rPr>
              <a:t>la</a:t>
            </a:r>
            <a:r>
              <a:rPr dirty="0" spc="5" b="1">
                <a:latin typeface="Calibri"/>
                <a:cs typeface="Calibri"/>
              </a:rPr>
              <a:t> </a:t>
            </a:r>
            <a:r>
              <a:rPr dirty="0" spc="-5" b="1">
                <a:latin typeface="Calibri"/>
                <a:cs typeface="Calibri"/>
              </a:rPr>
              <a:t>mise en</a:t>
            </a:r>
            <a:r>
              <a:rPr dirty="0" spc="5" b="1">
                <a:latin typeface="Calibri"/>
                <a:cs typeface="Calibri"/>
              </a:rPr>
              <a:t> </a:t>
            </a:r>
            <a:r>
              <a:rPr dirty="0" spc="-5" b="1">
                <a:latin typeface="Calibri"/>
                <a:cs typeface="Calibri"/>
              </a:rPr>
              <a:t>place</a:t>
            </a:r>
            <a:r>
              <a:rPr dirty="0" spc="5" b="1">
                <a:latin typeface="Calibri"/>
                <a:cs typeface="Calibri"/>
              </a:rPr>
              <a:t> </a:t>
            </a:r>
            <a:r>
              <a:rPr dirty="0" spc="-5" b="1">
                <a:latin typeface="Calibri"/>
                <a:cs typeface="Calibri"/>
              </a:rPr>
              <a:t>de</a:t>
            </a:r>
            <a:r>
              <a:rPr dirty="0" spc="10" b="1">
                <a:latin typeface="Calibri"/>
                <a:cs typeface="Calibri"/>
              </a:rPr>
              <a:t> </a:t>
            </a:r>
            <a:r>
              <a:rPr dirty="0" spc="-10" b="1">
                <a:latin typeface="Calibri"/>
                <a:cs typeface="Calibri"/>
              </a:rPr>
              <a:t>ZPR </a:t>
            </a:r>
            <a:r>
              <a:rPr dirty="0" spc="-5" b="1">
                <a:latin typeface="Calibri"/>
                <a:cs typeface="Calibri"/>
              </a:rPr>
              <a:t> </a:t>
            </a:r>
            <a:r>
              <a:rPr dirty="0" spc="-10"/>
              <a:t>(Zones</a:t>
            </a:r>
            <a:r>
              <a:rPr dirty="0" spc="15"/>
              <a:t> </a:t>
            </a:r>
            <a:r>
              <a:rPr dirty="0" spc="-5"/>
              <a:t>de</a:t>
            </a:r>
            <a:r>
              <a:rPr dirty="0"/>
              <a:t> </a:t>
            </a:r>
            <a:r>
              <a:rPr dirty="0" spc="-5"/>
              <a:t>Publicité</a:t>
            </a:r>
            <a:r>
              <a:rPr dirty="0" spc="25"/>
              <a:t> </a:t>
            </a:r>
            <a:r>
              <a:rPr dirty="0" spc="-15"/>
              <a:t>Restreinte)</a:t>
            </a:r>
            <a:r>
              <a:rPr dirty="0" spc="30"/>
              <a:t> </a:t>
            </a:r>
            <a:r>
              <a:rPr dirty="0" spc="-5"/>
              <a:t>sur</a:t>
            </a:r>
            <a:r>
              <a:rPr dirty="0"/>
              <a:t> </a:t>
            </a:r>
            <a:r>
              <a:rPr dirty="0" spc="-5"/>
              <a:t>son</a:t>
            </a:r>
            <a:r>
              <a:rPr dirty="0"/>
              <a:t> </a:t>
            </a:r>
            <a:r>
              <a:rPr dirty="0" spc="-10"/>
              <a:t>territoire.</a:t>
            </a:r>
            <a:r>
              <a:rPr dirty="0" spc="25"/>
              <a:t> </a:t>
            </a:r>
            <a:r>
              <a:rPr dirty="0" spc="-5"/>
              <a:t>Le </a:t>
            </a:r>
            <a:r>
              <a:rPr dirty="0" spc="-20"/>
              <a:t>Parc</a:t>
            </a:r>
            <a:r>
              <a:rPr dirty="0" spc="20"/>
              <a:t> </a:t>
            </a:r>
            <a:r>
              <a:rPr dirty="0" spc="-10"/>
              <a:t>met</a:t>
            </a:r>
            <a:r>
              <a:rPr dirty="0" spc="10"/>
              <a:t> </a:t>
            </a:r>
            <a:r>
              <a:rPr dirty="0" spc="-5"/>
              <a:t>en</a:t>
            </a:r>
            <a:r>
              <a:rPr dirty="0" spc="10"/>
              <a:t> </a:t>
            </a:r>
            <a:r>
              <a:rPr dirty="0" spc="-10"/>
              <a:t>œuvre </a:t>
            </a:r>
            <a:r>
              <a:rPr dirty="0" spc="-440"/>
              <a:t> </a:t>
            </a:r>
            <a:r>
              <a:rPr dirty="0" spc="-5"/>
              <a:t>par</a:t>
            </a:r>
            <a:r>
              <a:rPr dirty="0" spc="5"/>
              <a:t> </a:t>
            </a:r>
            <a:r>
              <a:rPr dirty="0" spc="-10"/>
              <a:t>ailleurs,</a:t>
            </a:r>
            <a:r>
              <a:rPr dirty="0" spc="30"/>
              <a:t> </a:t>
            </a:r>
            <a:r>
              <a:rPr dirty="0" spc="-5"/>
              <a:t>des</a:t>
            </a:r>
            <a:r>
              <a:rPr dirty="0" spc="10"/>
              <a:t> </a:t>
            </a:r>
            <a:r>
              <a:rPr dirty="0" spc="-10"/>
              <a:t>moyens</a:t>
            </a:r>
            <a:r>
              <a:rPr dirty="0" spc="5"/>
              <a:t> </a:t>
            </a:r>
            <a:r>
              <a:rPr dirty="0" spc="-10"/>
              <a:t>diversifiés</a:t>
            </a:r>
            <a:r>
              <a:rPr dirty="0" spc="35"/>
              <a:t> </a:t>
            </a:r>
            <a:r>
              <a:rPr dirty="0" spc="-5"/>
              <a:t>pour</a:t>
            </a:r>
            <a:r>
              <a:rPr dirty="0"/>
              <a:t> </a:t>
            </a:r>
            <a:r>
              <a:rPr dirty="0" spc="-10"/>
              <a:t>la</a:t>
            </a:r>
            <a:r>
              <a:rPr dirty="0" spc="15"/>
              <a:t> </a:t>
            </a:r>
            <a:r>
              <a:rPr dirty="0" spc="-10"/>
              <a:t>communication</a:t>
            </a:r>
            <a:r>
              <a:rPr dirty="0" spc="25"/>
              <a:t> </a:t>
            </a:r>
            <a:r>
              <a:rPr dirty="0" spc="-10"/>
              <a:t>touristique </a:t>
            </a:r>
            <a:r>
              <a:rPr dirty="0" spc="-5"/>
              <a:t> </a:t>
            </a:r>
            <a:r>
              <a:rPr dirty="0" spc="-10"/>
              <a:t>et</a:t>
            </a:r>
            <a:r>
              <a:rPr dirty="0"/>
              <a:t> </a:t>
            </a:r>
            <a:r>
              <a:rPr dirty="0" spc="-5"/>
              <a:t>la</a:t>
            </a:r>
            <a:r>
              <a:rPr dirty="0" spc="5"/>
              <a:t> </a:t>
            </a:r>
            <a:r>
              <a:rPr dirty="0" spc="-10"/>
              <a:t>promotion</a:t>
            </a:r>
            <a:r>
              <a:rPr dirty="0"/>
              <a:t> </a:t>
            </a:r>
            <a:r>
              <a:rPr dirty="0" spc="-5"/>
              <a:t>du </a:t>
            </a:r>
            <a:r>
              <a:rPr dirty="0" spc="-15"/>
              <a:t>Perche.»</a:t>
            </a:r>
          </a:p>
          <a:p>
            <a:pPr marL="1164590">
              <a:lnSpc>
                <a:spcPct val="100000"/>
              </a:lnSpc>
              <a:spcBef>
                <a:spcPts val="35"/>
              </a:spcBef>
            </a:pPr>
            <a:endParaRPr sz="2450"/>
          </a:p>
          <a:p>
            <a:pPr marL="1247140" marR="963930">
              <a:lnSpc>
                <a:spcPct val="100000"/>
              </a:lnSpc>
            </a:pPr>
            <a:r>
              <a:rPr dirty="0" spc="-5"/>
              <a:t>2015</a:t>
            </a:r>
            <a:r>
              <a:rPr dirty="0"/>
              <a:t> </a:t>
            </a:r>
            <a:r>
              <a:rPr dirty="0" spc="-5"/>
              <a:t>:</a:t>
            </a:r>
            <a:r>
              <a:rPr dirty="0"/>
              <a:t> </a:t>
            </a:r>
            <a:r>
              <a:rPr dirty="0" spc="-15"/>
              <a:t>l’Etat</a:t>
            </a:r>
            <a:r>
              <a:rPr dirty="0" spc="10"/>
              <a:t> </a:t>
            </a:r>
            <a:r>
              <a:rPr dirty="0" spc="-10"/>
              <a:t>subventionne</a:t>
            </a:r>
            <a:r>
              <a:rPr dirty="0" spc="20"/>
              <a:t> </a:t>
            </a:r>
            <a:r>
              <a:rPr dirty="0" spc="-5"/>
              <a:t>un RLPi</a:t>
            </a:r>
            <a:r>
              <a:rPr dirty="0" spc="5"/>
              <a:t> </a:t>
            </a:r>
            <a:r>
              <a:rPr dirty="0" spc="-5"/>
              <a:t>sur</a:t>
            </a:r>
            <a:r>
              <a:rPr dirty="0"/>
              <a:t> </a:t>
            </a:r>
            <a:r>
              <a:rPr dirty="0" spc="-5"/>
              <a:t>une</a:t>
            </a:r>
            <a:r>
              <a:rPr dirty="0"/>
              <a:t> </a:t>
            </a:r>
            <a:r>
              <a:rPr dirty="0" spc="-5"/>
              <a:t>CdC du </a:t>
            </a:r>
            <a:r>
              <a:rPr dirty="0" spc="-20"/>
              <a:t>Parc</a:t>
            </a:r>
            <a:r>
              <a:rPr dirty="0" spc="10"/>
              <a:t> </a:t>
            </a:r>
            <a:r>
              <a:rPr dirty="0" spc="-5"/>
              <a:t>qui</a:t>
            </a:r>
            <a:r>
              <a:rPr dirty="0"/>
              <a:t> </a:t>
            </a:r>
            <a:r>
              <a:rPr dirty="0" spc="-10"/>
              <a:t>se </a:t>
            </a:r>
            <a:r>
              <a:rPr dirty="0" spc="-440"/>
              <a:t> </a:t>
            </a:r>
            <a:r>
              <a:rPr dirty="0" spc="-10"/>
              <a:t>dote</a:t>
            </a:r>
            <a:r>
              <a:rPr dirty="0" spc="-5"/>
              <a:t> </a:t>
            </a:r>
            <a:r>
              <a:rPr dirty="0" spc="-15"/>
              <a:t>d’un</a:t>
            </a:r>
            <a:r>
              <a:rPr dirty="0" spc="-5"/>
              <a:t> </a:t>
            </a:r>
            <a:r>
              <a:rPr dirty="0" spc="-15"/>
              <a:t>PLUi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0" y="0"/>
            <a:ext cx="900430" cy="6858000"/>
            <a:chOff x="0" y="0"/>
            <a:chExt cx="900430" cy="685800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3409950"/>
              <a:ext cx="899921" cy="138760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4581905"/>
              <a:ext cx="899921" cy="119634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5705855"/>
              <a:ext cx="899921" cy="1152142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0"/>
              <a:ext cx="899921" cy="3500628"/>
            </a:xfrm>
            <a:prstGeom prst="rect">
              <a:avLst/>
            </a:prstGeom>
          </p:spPr>
        </p:pic>
      </p:grpSp>
      <p:pic>
        <p:nvPicPr>
          <p:cNvPr id="9" name="object 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770369" y="115823"/>
            <a:ext cx="2269235" cy="1513331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78916" y="147065"/>
            <a:ext cx="5641340" cy="78867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500" spc="-10" b="1">
                <a:solidFill>
                  <a:srgbClr val="585858"/>
                </a:solidFill>
                <a:latin typeface="Calibri"/>
                <a:cs typeface="Calibri"/>
              </a:rPr>
              <a:t>Réalisation</a:t>
            </a:r>
            <a:r>
              <a:rPr dirty="0" sz="2500" b="1">
                <a:solidFill>
                  <a:srgbClr val="585858"/>
                </a:solidFill>
                <a:latin typeface="Calibri"/>
                <a:cs typeface="Calibri"/>
              </a:rPr>
              <a:t> du</a:t>
            </a:r>
            <a:r>
              <a:rPr dirty="0" sz="2500" spc="-20" b="1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dirty="0" sz="2500" spc="-5" b="1">
                <a:solidFill>
                  <a:srgbClr val="585858"/>
                </a:solidFill>
                <a:latin typeface="Calibri"/>
                <a:cs typeface="Calibri"/>
              </a:rPr>
              <a:t>guide</a:t>
            </a:r>
            <a:r>
              <a:rPr dirty="0" sz="2500" spc="-20" b="1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dirty="0" sz="2500" b="1">
                <a:solidFill>
                  <a:srgbClr val="585858"/>
                </a:solidFill>
                <a:latin typeface="Calibri"/>
                <a:cs typeface="Calibri"/>
              </a:rPr>
              <a:t>sur</a:t>
            </a:r>
            <a:r>
              <a:rPr dirty="0" sz="2500" spc="5" b="1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dirty="0" sz="2500" spc="-5" b="1">
                <a:solidFill>
                  <a:srgbClr val="585858"/>
                </a:solidFill>
                <a:latin typeface="Calibri"/>
                <a:cs typeface="Calibri"/>
              </a:rPr>
              <a:t>la</a:t>
            </a:r>
            <a:r>
              <a:rPr dirty="0" sz="2500" b="1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dirty="0" sz="2500" spc="-10" b="1">
                <a:solidFill>
                  <a:srgbClr val="585858"/>
                </a:solidFill>
                <a:latin typeface="Calibri"/>
                <a:cs typeface="Calibri"/>
              </a:rPr>
              <a:t>publicité </a:t>
            </a:r>
            <a:r>
              <a:rPr dirty="0" sz="2500" b="1">
                <a:solidFill>
                  <a:srgbClr val="585858"/>
                </a:solidFill>
                <a:latin typeface="Calibri"/>
                <a:cs typeface="Calibri"/>
              </a:rPr>
              <a:t>– </a:t>
            </a:r>
            <a:r>
              <a:rPr dirty="0" sz="2500" spc="-5" b="1">
                <a:solidFill>
                  <a:srgbClr val="585858"/>
                </a:solidFill>
                <a:latin typeface="Calibri"/>
                <a:cs typeface="Calibri"/>
              </a:rPr>
              <a:t>2018</a:t>
            </a:r>
            <a:endParaRPr sz="25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2500" spc="-10">
                <a:solidFill>
                  <a:srgbClr val="585858"/>
                </a:solidFill>
              </a:rPr>
              <a:t>Suite</a:t>
            </a:r>
            <a:r>
              <a:rPr dirty="0" sz="2500" spc="-5">
                <a:solidFill>
                  <a:srgbClr val="585858"/>
                </a:solidFill>
              </a:rPr>
              <a:t> </a:t>
            </a:r>
            <a:r>
              <a:rPr dirty="0" sz="2500">
                <a:solidFill>
                  <a:srgbClr val="585858"/>
                </a:solidFill>
              </a:rPr>
              <a:t>à </a:t>
            </a:r>
            <a:r>
              <a:rPr dirty="0" sz="2500" spc="-25">
                <a:solidFill>
                  <a:srgbClr val="585858"/>
                </a:solidFill>
              </a:rPr>
              <a:t>l’évolution</a:t>
            </a:r>
            <a:r>
              <a:rPr dirty="0" sz="2500" spc="-10">
                <a:solidFill>
                  <a:srgbClr val="585858"/>
                </a:solidFill>
              </a:rPr>
              <a:t> </a:t>
            </a:r>
            <a:r>
              <a:rPr dirty="0" sz="2500" spc="-5">
                <a:solidFill>
                  <a:srgbClr val="585858"/>
                </a:solidFill>
              </a:rPr>
              <a:t>sur</a:t>
            </a:r>
            <a:r>
              <a:rPr dirty="0" sz="2500" spc="-10">
                <a:solidFill>
                  <a:srgbClr val="585858"/>
                </a:solidFill>
              </a:rPr>
              <a:t> </a:t>
            </a:r>
            <a:r>
              <a:rPr dirty="0" sz="2500" spc="-5">
                <a:solidFill>
                  <a:srgbClr val="585858"/>
                </a:solidFill>
              </a:rPr>
              <a:t>pré-enseignes</a:t>
            </a:r>
            <a:r>
              <a:rPr dirty="0" sz="2500" spc="5">
                <a:solidFill>
                  <a:srgbClr val="585858"/>
                </a:solidFill>
              </a:rPr>
              <a:t> </a:t>
            </a:r>
            <a:r>
              <a:rPr dirty="0" sz="2500" spc="-5">
                <a:solidFill>
                  <a:srgbClr val="585858"/>
                </a:solidFill>
              </a:rPr>
              <a:t>2015</a:t>
            </a:r>
            <a:endParaRPr sz="2500"/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900430" cy="6858000"/>
            <a:chOff x="0" y="0"/>
            <a:chExt cx="900430" cy="685800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3409950"/>
              <a:ext cx="899921" cy="1387602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4581905"/>
              <a:ext cx="899921" cy="119634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5705855"/>
              <a:ext cx="899921" cy="115214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0"/>
              <a:ext cx="899921" cy="3500628"/>
            </a:xfrm>
            <a:prstGeom prst="rect">
              <a:avLst/>
            </a:prstGeom>
          </p:spPr>
        </p:pic>
      </p:grpSp>
      <p:pic>
        <p:nvPicPr>
          <p:cNvPr id="8" name="object 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742176" y="108204"/>
            <a:ext cx="2293620" cy="3246120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905505" y="3441953"/>
            <a:ext cx="2237994" cy="3192720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1121917" y="1210310"/>
            <a:ext cx="4870450" cy="203771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61925" indent="-149860">
              <a:lnSpc>
                <a:spcPct val="100000"/>
              </a:lnSpc>
              <a:spcBef>
                <a:spcPts val="100"/>
              </a:spcBef>
              <a:buChar char="-"/>
              <a:tabLst>
                <a:tab pos="162560" algn="l"/>
              </a:tabLst>
            </a:pPr>
            <a:r>
              <a:rPr dirty="0" sz="2200" spc="-5">
                <a:latin typeface="Calibri"/>
                <a:cs typeface="Calibri"/>
              </a:rPr>
              <a:t>Conseils</a:t>
            </a:r>
            <a:r>
              <a:rPr dirty="0" sz="2200" spc="-35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sur</a:t>
            </a:r>
            <a:r>
              <a:rPr dirty="0" sz="2200" spc="-2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les</a:t>
            </a:r>
            <a:r>
              <a:rPr dirty="0" sz="2200" spc="-1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enseignes</a:t>
            </a:r>
            <a:endParaRPr sz="220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  <a:buChar char="-"/>
              <a:tabLst>
                <a:tab pos="162560" algn="l"/>
              </a:tabLst>
            </a:pPr>
            <a:r>
              <a:rPr dirty="0" sz="2200" spc="-10">
                <a:latin typeface="Calibri"/>
                <a:cs typeface="Calibri"/>
              </a:rPr>
              <a:t>Accompagnement</a:t>
            </a:r>
            <a:r>
              <a:rPr dirty="0" sz="2200" spc="-15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des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communes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dans</a:t>
            </a:r>
            <a:r>
              <a:rPr dirty="0" sz="2200" spc="-1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la </a:t>
            </a:r>
            <a:r>
              <a:rPr dirty="0" sz="2200" spc="-484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mise en </a:t>
            </a:r>
            <a:r>
              <a:rPr dirty="0" sz="2200" spc="-5">
                <a:latin typeface="Calibri"/>
                <a:cs typeface="Calibri"/>
              </a:rPr>
              <a:t>place </a:t>
            </a:r>
            <a:r>
              <a:rPr dirty="0" sz="2200" spc="-15">
                <a:latin typeface="Calibri"/>
                <a:cs typeface="Calibri"/>
              </a:rPr>
              <a:t>d’une </a:t>
            </a:r>
            <a:r>
              <a:rPr dirty="0" sz="2200" spc="-10">
                <a:latin typeface="Calibri"/>
                <a:cs typeface="Calibri"/>
              </a:rPr>
              <a:t>Signalisation </a:t>
            </a:r>
            <a:r>
              <a:rPr dirty="0" sz="2200" spc="-5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d’Information Locale </a:t>
            </a:r>
            <a:r>
              <a:rPr dirty="0" sz="2200" spc="-5">
                <a:latin typeface="Calibri"/>
                <a:cs typeface="Calibri"/>
              </a:rPr>
              <a:t>(SIL)</a:t>
            </a:r>
            <a:endParaRPr sz="2200">
              <a:latin typeface="Calibri"/>
              <a:cs typeface="Calibri"/>
            </a:endParaRPr>
          </a:p>
          <a:p>
            <a:pPr marL="161925" indent="-149860">
              <a:lnSpc>
                <a:spcPct val="100000"/>
              </a:lnSpc>
              <a:buChar char="-"/>
              <a:tabLst>
                <a:tab pos="162560" algn="l"/>
              </a:tabLst>
            </a:pPr>
            <a:r>
              <a:rPr dirty="0" sz="2200" spc="-10">
                <a:latin typeface="Calibri"/>
                <a:cs typeface="Calibri"/>
              </a:rPr>
              <a:t>Démarche</a:t>
            </a:r>
            <a:r>
              <a:rPr dirty="0" sz="2200" spc="-25">
                <a:latin typeface="Calibri"/>
                <a:cs typeface="Calibri"/>
              </a:rPr>
              <a:t> </a:t>
            </a:r>
            <a:r>
              <a:rPr dirty="0" sz="2200" spc="-20">
                <a:latin typeface="Calibri"/>
                <a:cs typeface="Calibri"/>
              </a:rPr>
              <a:t>avec</a:t>
            </a:r>
            <a:r>
              <a:rPr dirty="0" sz="2200" spc="-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le</a:t>
            </a:r>
            <a:r>
              <a:rPr dirty="0" sz="2200" spc="5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Conseil</a:t>
            </a:r>
            <a:r>
              <a:rPr dirty="0" sz="2200" spc="-15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Départemental</a:t>
            </a:r>
            <a:endParaRPr sz="2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2200" spc="-5">
                <a:latin typeface="Calibri"/>
                <a:cs typeface="Calibri"/>
              </a:rPr>
              <a:t>de</a:t>
            </a:r>
            <a:r>
              <a:rPr dirty="0" sz="2200" spc="-10">
                <a:latin typeface="Calibri"/>
                <a:cs typeface="Calibri"/>
              </a:rPr>
              <a:t> </a:t>
            </a:r>
            <a:r>
              <a:rPr dirty="0" sz="2200" spc="-20">
                <a:latin typeface="Calibri"/>
                <a:cs typeface="Calibri"/>
              </a:rPr>
              <a:t>l’Orne</a:t>
            </a:r>
            <a:r>
              <a:rPr dirty="0" sz="2200" spc="-15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pour</a:t>
            </a:r>
            <a:r>
              <a:rPr dirty="0" sz="2200" spc="-3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la</a:t>
            </a:r>
            <a:r>
              <a:rPr dirty="0" sz="2200" spc="-15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SIL</a:t>
            </a:r>
            <a:r>
              <a:rPr dirty="0" sz="2200" spc="-10">
                <a:latin typeface="Calibri"/>
                <a:cs typeface="Calibri"/>
              </a:rPr>
              <a:t> touristique</a:t>
            </a:r>
            <a:endParaRPr sz="2200">
              <a:latin typeface="Calibri"/>
              <a:cs typeface="Calibri"/>
            </a:endParaRPr>
          </a:p>
        </p:txBody>
      </p:sp>
      <p:pic>
        <p:nvPicPr>
          <p:cNvPr id="11" name="object 11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5295663" y="3474084"/>
            <a:ext cx="2228268" cy="325192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29791" y="8382"/>
            <a:ext cx="5654675" cy="5740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600" b="1">
                <a:latin typeface="Calibri"/>
                <a:cs typeface="Calibri"/>
              </a:rPr>
              <a:t>Le</a:t>
            </a:r>
            <a:r>
              <a:rPr dirty="0" sz="3600" spc="-20" b="1">
                <a:latin typeface="Calibri"/>
                <a:cs typeface="Calibri"/>
              </a:rPr>
              <a:t> </a:t>
            </a:r>
            <a:r>
              <a:rPr dirty="0" sz="3600" spc="-35" b="1">
                <a:latin typeface="Calibri"/>
                <a:cs typeface="Calibri"/>
              </a:rPr>
              <a:t>Parc</a:t>
            </a:r>
            <a:r>
              <a:rPr dirty="0" sz="3600" spc="-25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du</a:t>
            </a:r>
            <a:r>
              <a:rPr dirty="0" sz="3600" spc="-15" b="1">
                <a:latin typeface="Calibri"/>
                <a:cs typeface="Calibri"/>
              </a:rPr>
              <a:t> </a:t>
            </a:r>
            <a:r>
              <a:rPr dirty="0" sz="3600" spc="-25" b="1">
                <a:latin typeface="Calibri"/>
                <a:cs typeface="Calibri"/>
              </a:rPr>
              <a:t>Perche</a:t>
            </a:r>
            <a:r>
              <a:rPr dirty="0" sz="3600" spc="-5" b="1">
                <a:latin typeface="Calibri"/>
                <a:cs typeface="Calibri"/>
              </a:rPr>
              <a:t> aujourd’hui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129791" y="993648"/>
            <a:ext cx="7573645" cy="49796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80975" indent="-168910">
              <a:lnSpc>
                <a:spcPct val="100000"/>
              </a:lnSpc>
              <a:spcBef>
                <a:spcPts val="100"/>
              </a:spcBef>
              <a:buChar char="-"/>
              <a:tabLst>
                <a:tab pos="181610" algn="l"/>
              </a:tabLst>
            </a:pPr>
            <a:r>
              <a:rPr dirty="0" sz="2500" spc="-30">
                <a:latin typeface="Calibri"/>
                <a:cs typeface="Calibri"/>
              </a:rPr>
              <a:t>L’agglomération</a:t>
            </a:r>
            <a:r>
              <a:rPr dirty="0" sz="2500" spc="5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de </a:t>
            </a:r>
            <a:r>
              <a:rPr dirty="0" sz="2500" spc="-15">
                <a:latin typeface="Calibri"/>
                <a:cs typeface="Calibri"/>
              </a:rPr>
              <a:t>Nogent-le-Rotrou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65">
                <a:latin typeface="Calibri"/>
                <a:cs typeface="Calibri"/>
              </a:rPr>
              <a:t>n’a</a:t>
            </a:r>
            <a:r>
              <a:rPr dirty="0" sz="2500" spc="5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pas</a:t>
            </a:r>
            <a:r>
              <a:rPr dirty="0" sz="2500" spc="-10">
                <a:latin typeface="Calibri"/>
                <a:cs typeface="Calibri"/>
              </a:rPr>
              <a:t> renouvelé</a:t>
            </a:r>
            <a:endParaRPr sz="25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2500" spc="-5">
                <a:latin typeface="Calibri"/>
                <a:cs typeface="Calibri"/>
              </a:rPr>
              <a:t>son</a:t>
            </a:r>
            <a:r>
              <a:rPr dirty="0" sz="2500" spc="-1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RLPi</a:t>
            </a:r>
            <a:r>
              <a:rPr dirty="0" sz="2500" spc="-1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=</a:t>
            </a:r>
            <a:r>
              <a:rPr dirty="0" sz="2500" spc="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aucune</a:t>
            </a:r>
            <a:r>
              <a:rPr dirty="0" sz="2500" spc="5">
                <a:latin typeface="Calibri"/>
                <a:cs typeface="Calibri"/>
              </a:rPr>
              <a:t> </a:t>
            </a:r>
            <a:r>
              <a:rPr dirty="0" sz="2500" spc="-20">
                <a:latin typeface="Calibri"/>
                <a:cs typeface="Calibri"/>
              </a:rPr>
              <a:t>zone</a:t>
            </a:r>
            <a:r>
              <a:rPr dirty="0" sz="2500" spc="-1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de </a:t>
            </a:r>
            <a:r>
              <a:rPr dirty="0" sz="2500" spc="-10">
                <a:latin typeface="Calibri"/>
                <a:cs typeface="Calibri"/>
              </a:rPr>
              <a:t>publicité</a:t>
            </a:r>
            <a:r>
              <a:rPr dirty="0" sz="2500" spc="5">
                <a:latin typeface="Calibri"/>
                <a:cs typeface="Calibri"/>
              </a:rPr>
              <a:t> </a:t>
            </a:r>
            <a:r>
              <a:rPr dirty="0" sz="2500" spc="-20">
                <a:latin typeface="Calibri"/>
                <a:cs typeface="Calibri"/>
              </a:rPr>
              <a:t>restreinte</a:t>
            </a:r>
            <a:r>
              <a:rPr dirty="0" sz="2500" spc="25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sur</a:t>
            </a:r>
            <a:r>
              <a:rPr dirty="0" sz="2500">
                <a:latin typeface="Calibri"/>
                <a:cs typeface="Calibri"/>
              </a:rPr>
              <a:t> le</a:t>
            </a:r>
            <a:r>
              <a:rPr dirty="0" sz="2500" spc="-10">
                <a:latin typeface="Calibri"/>
                <a:cs typeface="Calibri"/>
              </a:rPr>
              <a:t> </a:t>
            </a:r>
            <a:r>
              <a:rPr dirty="0" sz="2500" spc="-25">
                <a:latin typeface="Calibri"/>
                <a:cs typeface="Calibri"/>
              </a:rPr>
              <a:t>Parc</a:t>
            </a:r>
            <a:endParaRPr sz="25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450">
              <a:latin typeface="Calibri"/>
              <a:cs typeface="Calibri"/>
            </a:endParaRPr>
          </a:p>
          <a:p>
            <a:pPr marL="180975" indent="-168910">
              <a:lnSpc>
                <a:spcPct val="100000"/>
              </a:lnSpc>
              <a:buChar char="-"/>
              <a:tabLst>
                <a:tab pos="181610" algn="l"/>
              </a:tabLst>
            </a:pPr>
            <a:r>
              <a:rPr dirty="0" sz="2500" spc="-10">
                <a:latin typeface="Calibri"/>
                <a:cs typeface="Calibri"/>
              </a:rPr>
              <a:t>Future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Charte</a:t>
            </a:r>
            <a:r>
              <a:rPr dirty="0" sz="2500" spc="1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en </a:t>
            </a:r>
            <a:r>
              <a:rPr dirty="0" sz="2500" spc="-20">
                <a:latin typeface="Calibri"/>
                <a:cs typeface="Calibri"/>
              </a:rPr>
              <a:t>cours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de</a:t>
            </a:r>
            <a:r>
              <a:rPr dirty="0" sz="2500" spc="-1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finalisation</a:t>
            </a:r>
            <a:r>
              <a:rPr dirty="0" sz="2500" spc="-2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2025-2040</a:t>
            </a:r>
            <a:r>
              <a:rPr dirty="0" sz="2500" spc="-3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:</a:t>
            </a:r>
            <a:endParaRPr sz="25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45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</a:pPr>
            <a:r>
              <a:rPr dirty="0" sz="2500" spc="-20">
                <a:solidFill>
                  <a:srgbClr val="92D050"/>
                </a:solidFill>
                <a:latin typeface="Calibri"/>
                <a:cs typeface="Calibri"/>
              </a:rPr>
              <a:t>Portée</a:t>
            </a:r>
            <a:r>
              <a:rPr dirty="0" sz="2500" spc="-15">
                <a:solidFill>
                  <a:srgbClr val="92D050"/>
                </a:solidFill>
                <a:latin typeface="Calibri"/>
                <a:cs typeface="Calibri"/>
              </a:rPr>
              <a:t> </a:t>
            </a:r>
            <a:r>
              <a:rPr dirty="0" sz="2500" spc="-10">
                <a:solidFill>
                  <a:srgbClr val="92D050"/>
                </a:solidFill>
                <a:latin typeface="Calibri"/>
                <a:cs typeface="Calibri"/>
              </a:rPr>
              <a:t>règlementaire</a:t>
            </a:r>
            <a:r>
              <a:rPr dirty="0" sz="2500" spc="25">
                <a:solidFill>
                  <a:srgbClr val="92D050"/>
                </a:solidFill>
                <a:latin typeface="Calibri"/>
                <a:cs typeface="Calibri"/>
              </a:rPr>
              <a:t> </a:t>
            </a:r>
            <a:r>
              <a:rPr dirty="0" sz="2500" spc="-5">
                <a:solidFill>
                  <a:srgbClr val="92D050"/>
                </a:solidFill>
                <a:latin typeface="Calibri"/>
                <a:cs typeface="Calibri"/>
              </a:rPr>
              <a:t>de </a:t>
            </a:r>
            <a:r>
              <a:rPr dirty="0" sz="2500">
                <a:solidFill>
                  <a:srgbClr val="92D050"/>
                </a:solidFill>
                <a:latin typeface="Calibri"/>
                <a:cs typeface="Calibri"/>
              </a:rPr>
              <a:t>la </a:t>
            </a:r>
            <a:r>
              <a:rPr dirty="0" sz="2500" spc="-10">
                <a:solidFill>
                  <a:srgbClr val="92D050"/>
                </a:solidFill>
                <a:latin typeface="Calibri"/>
                <a:cs typeface="Calibri"/>
              </a:rPr>
              <a:t>Charte</a:t>
            </a:r>
            <a:r>
              <a:rPr dirty="0" sz="2500" spc="15">
                <a:solidFill>
                  <a:srgbClr val="92D050"/>
                </a:solidFill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«</a:t>
            </a:r>
            <a:r>
              <a:rPr dirty="0" sz="2500" spc="-1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Le </a:t>
            </a:r>
            <a:r>
              <a:rPr dirty="0" sz="2500" spc="-25">
                <a:latin typeface="Calibri"/>
                <a:cs typeface="Calibri"/>
              </a:rPr>
              <a:t>Parc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apporte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son 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15">
                <a:latin typeface="Calibri"/>
                <a:cs typeface="Calibri"/>
              </a:rPr>
              <a:t>concours</a:t>
            </a:r>
            <a:r>
              <a:rPr dirty="0" sz="2500" spc="-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actif aux</a:t>
            </a:r>
            <a:r>
              <a:rPr dirty="0" sz="2500" spc="5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collectivités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pour</a:t>
            </a:r>
            <a:r>
              <a:rPr dirty="0" sz="2500" spc="-1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le </a:t>
            </a:r>
            <a:r>
              <a:rPr dirty="0" sz="2500" spc="-10">
                <a:latin typeface="Calibri"/>
                <a:cs typeface="Calibri"/>
              </a:rPr>
              <a:t>strict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respect</a:t>
            </a:r>
            <a:r>
              <a:rPr dirty="0" sz="2500" spc="2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de</a:t>
            </a:r>
            <a:r>
              <a:rPr dirty="0" sz="2500">
                <a:latin typeface="Calibri"/>
                <a:cs typeface="Calibri"/>
              </a:rPr>
              <a:t> la </a:t>
            </a:r>
            <a:r>
              <a:rPr dirty="0" sz="2500" spc="5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réglementation</a:t>
            </a:r>
            <a:r>
              <a:rPr dirty="0" sz="2500" spc="1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sur</a:t>
            </a:r>
            <a:r>
              <a:rPr dirty="0" sz="2500" spc="-1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la </a:t>
            </a:r>
            <a:r>
              <a:rPr dirty="0" sz="2500" spc="-10">
                <a:latin typeface="Calibri"/>
                <a:cs typeface="Calibri"/>
              </a:rPr>
              <a:t>publicité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et</a:t>
            </a:r>
            <a:r>
              <a:rPr dirty="0" sz="2500">
                <a:latin typeface="Calibri"/>
                <a:cs typeface="Calibri"/>
              </a:rPr>
              <a:t> les </a:t>
            </a:r>
            <a:r>
              <a:rPr dirty="0" sz="2500" spc="-5">
                <a:latin typeface="Calibri"/>
                <a:cs typeface="Calibri"/>
              </a:rPr>
              <a:t>pré-enseignes</a:t>
            </a:r>
            <a:r>
              <a:rPr dirty="0" sz="2500" spc="10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et </a:t>
            </a:r>
            <a:r>
              <a:rPr dirty="0" sz="2500" spc="-5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écarte</a:t>
            </a:r>
            <a:r>
              <a:rPr dirty="0" sz="2500" spc="2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la mise </a:t>
            </a:r>
            <a:r>
              <a:rPr dirty="0" sz="2500" spc="-5">
                <a:latin typeface="Calibri"/>
                <a:cs typeface="Calibri"/>
              </a:rPr>
              <a:t>en place de </a:t>
            </a:r>
            <a:r>
              <a:rPr dirty="0" sz="2500">
                <a:latin typeface="Calibri"/>
                <a:cs typeface="Calibri"/>
              </a:rPr>
              <a:t>RLP </a:t>
            </a:r>
            <a:r>
              <a:rPr dirty="0" sz="2500" spc="-15">
                <a:latin typeface="Calibri"/>
                <a:cs typeface="Calibri"/>
              </a:rPr>
              <a:t>permettant</a:t>
            </a:r>
            <a:r>
              <a:rPr dirty="0" sz="2500" spc="1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de</a:t>
            </a:r>
            <a:r>
              <a:rPr dirty="0" sz="2500" spc="-10">
                <a:latin typeface="Calibri"/>
                <a:cs typeface="Calibri"/>
              </a:rPr>
              <a:t> </a:t>
            </a:r>
            <a:r>
              <a:rPr dirty="0" sz="2500" spc="-15">
                <a:latin typeface="Calibri"/>
                <a:cs typeface="Calibri"/>
              </a:rPr>
              <a:t>réintroduire </a:t>
            </a:r>
            <a:r>
              <a:rPr dirty="0" sz="2500" spc="-1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la </a:t>
            </a:r>
            <a:r>
              <a:rPr dirty="0" sz="2500" spc="-10">
                <a:latin typeface="Calibri"/>
                <a:cs typeface="Calibri"/>
              </a:rPr>
              <a:t>publicité</a:t>
            </a:r>
            <a:r>
              <a:rPr dirty="0" sz="2500" spc="5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sur</a:t>
            </a:r>
            <a:r>
              <a:rPr dirty="0" sz="2500" spc="-1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son</a:t>
            </a:r>
            <a:r>
              <a:rPr dirty="0" sz="2500" spc="-10">
                <a:latin typeface="Calibri"/>
                <a:cs typeface="Calibri"/>
              </a:rPr>
              <a:t> territoire…Dans</a:t>
            </a:r>
            <a:r>
              <a:rPr dirty="0" sz="2500" spc="15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un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objectif</a:t>
            </a:r>
            <a:r>
              <a:rPr dirty="0" sz="2500" spc="5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combiné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de </a:t>
            </a:r>
            <a:r>
              <a:rPr dirty="0" sz="2500" spc="-55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réduction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de </a:t>
            </a:r>
            <a:r>
              <a:rPr dirty="0" sz="2500">
                <a:latin typeface="Calibri"/>
                <a:cs typeface="Calibri"/>
              </a:rPr>
              <a:t>la </a:t>
            </a:r>
            <a:r>
              <a:rPr dirty="0" sz="2500" spc="-10">
                <a:latin typeface="Calibri"/>
                <a:cs typeface="Calibri"/>
              </a:rPr>
              <a:t>consommation</a:t>
            </a:r>
            <a:r>
              <a:rPr dirty="0" sz="2500" spc="-15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énergétique</a:t>
            </a:r>
            <a:r>
              <a:rPr dirty="0" sz="2500" spc="25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et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de 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15">
                <a:latin typeface="Calibri"/>
                <a:cs typeface="Calibri"/>
              </a:rPr>
              <a:t>restauration</a:t>
            </a:r>
            <a:r>
              <a:rPr dirty="0" sz="2500" spc="-5">
                <a:latin typeface="Calibri"/>
                <a:cs typeface="Calibri"/>
              </a:rPr>
              <a:t> de</a:t>
            </a:r>
            <a:r>
              <a:rPr dirty="0" sz="2500" spc="-1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la </a:t>
            </a:r>
            <a:r>
              <a:rPr dirty="0" sz="2500" spc="-10">
                <a:latin typeface="Calibri"/>
                <a:cs typeface="Calibri"/>
              </a:rPr>
              <a:t>trame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noire, </a:t>
            </a:r>
            <a:r>
              <a:rPr dirty="0" sz="2500">
                <a:latin typeface="Calibri"/>
                <a:cs typeface="Calibri"/>
              </a:rPr>
              <a:t>il</a:t>
            </a:r>
            <a:r>
              <a:rPr dirty="0" sz="2500" spc="-5">
                <a:latin typeface="Calibri"/>
                <a:cs typeface="Calibri"/>
              </a:rPr>
              <a:t> </a:t>
            </a:r>
            <a:r>
              <a:rPr dirty="0" sz="2500" spc="-15">
                <a:latin typeface="Calibri"/>
                <a:cs typeface="Calibri"/>
              </a:rPr>
              <a:t>conviendra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de</a:t>
            </a:r>
            <a:r>
              <a:rPr dirty="0" sz="2500" spc="-1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veiller </a:t>
            </a:r>
            <a:r>
              <a:rPr dirty="0" sz="2500">
                <a:latin typeface="Calibri"/>
                <a:cs typeface="Calibri"/>
              </a:rPr>
              <a:t>à</a:t>
            </a:r>
            <a:endParaRPr sz="25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2500" spc="-20">
                <a:latin typeface="Calibri"/>
                <a:cs typeface="Calibri"/>
              </a:rPr>
              <a:t>l’application</a:t>
            </a:r>
            <a:r>
              <a:rPr dirty="0" sz="2500" spc="-1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des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règles</a:t>
            </a:r>
            <a:r>
              <a:rPr dirty="0" sz="2500" spc="10">
                <a:latin typeface="Calibri"/>
                <a:cs typeface="Calibri"/>
              </a:rPr>
              <a:t> </a:t>
            </a:r>
            <a:r>
              <a:rPr dirty="0" sz="2500" spc="-20">
                <a:latin typeface="Calibri"/>
                <a:cs typeface="Calibri"/>
              </a:rPr>
              <a:t>d’extinction</a:t>
            </a:r>
            <a:r>
              <a:rPr dirty="0" sz="2500" spc="5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pour</a:t>
            </a:r>
            <a:r>
              <a:rPr dirty="0" sz="2500" spc="-1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les </a:t>
            </a:r>
            <a:r>
              <a:rPr dirty="0" sz="2500" spc="-5">
                <a:latin typeface="Calibri"/>
                <a:cs typeface="Calibri"/>
              </a:rPr>
              <a:t>enseignes.</a:t>
            </a:r>
            <a:r>
              <a:rPr dirty="0" sz="2500" spc="1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»</a:t>
            </a:r>
            <a:endParaRPr sz="250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0" y="0"/>
            <a:ext cx="900430" cy="6858000"/>
            <a:chOff x="0" y="0"/>
            <a:chExt cx="900430" cy="685800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3409950"/>
              <a:ext cx="899921" cy="138760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4581905"/>
              <a:ext cx="899921" cy="119634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5705855"/>
              <a:ext cx="899921" cy="1152142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0"/>
              <a:ext cx="899921" cy="350062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29791" y="8382"/>
            <a:ext cx="5654675" cy="5740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600" b="1">
                <a:latin typeface="Calibri"/>
                <a:cs typeface="Calibri"/>
              </a:rPr>
              <a:t>Le</a:t>
            </a:r>
            <a:r>
              <a:rPr dirty="0" sz="3600" spc="-20" b="1">
                <a:latin typeface="Calibri"/>
                <a:cs typeface="Calibri"/>
              </a:rPr>
              <a:t> </a:t>
            </a:r>
            <a:r>
              <a:rPr dirty="0" sz="3600" spc="-35" b="1">
                <a:latin typeface="Calibri"/>
                <a:cs typeface="Calibri"/>
              </a:rPr>
              <a:t>Parc</a:t>
            </a:r>
            <a:r>
              <a:rPr dirty="0" sz="3600" spc="-25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du</a:t>
            </a:r>
            <a:r>
              <a:rPr dirty="0" sz="3600" spc="-15" b="1">
                <a:latin typeface="Calibri"/>
                <a:cs typeface="Calibri"/>
              </a:rPr>
              <a:t> </a:t>
            </a:r>
            <a:r>
              <a:rPr dirty="0" sz="3600" spc="-25" b="1">
                <a:latin typeface="Calibri"/>
                <a:cs typeface="Calibri"/>
              </a:rPr>
              <a:t>Perche</a:t>
            </a:r>
            <a:r>
              <a:rPr dirty="0" sz="3600" spc="-5" b="1">
                <a:latin typeface="Calibri"/>
                <a:cs typeface="Calibri"/>
              </a:rPr>
              <a:t> aujourd’hui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136141" y="706628"/>
            <a:ext cx="7531734" cy="52806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2300" spc="-10">
                <a:solidFill>
                  <a:srgbClr val="92D050"/>
                </a:solidFill>
                <a:latin typeface="Calibri"/>
                <a:cs typeface="Calibri"/>
              </a:rPr>
              <a:t>OBJECTIF</a:t>
            </a:r>
            <a:r>
              <a:rPr dirty="0" sz="2300" spc="15">
                <a:solidFill>
                  <a:srgbClr val="92D050"/>
                </a:solidFill>
                <a:latin typeface="Calibri"/>
                <a:cs typeface="Calibri"/>
              </a:rPr>
              <a:t> </a:t>
            </a:r>
            <a:r>
              <a:rPr dirty="0" sz="2300" spc="-5">
                <a:solidFill>
                  <a:srgbClr val="92D050"/>
                </a:solidFill>
                <a:latin typeface="Calibri"/>
                <a:cs typeface="Calibri"/>
              </a:rPr>
              <a:t>DE</a:t>
            </a:r>
            <a:r>
              <a:rPr dirty="0" sz="2300" spc="5">
                <a:solidFill>
                  <a:srgbClr val="92D050"/>
                </a:solidFill>
                <a:latin typeface="Calibri"/>
                <a:cs typeface="Calibri"/>
              </a:rPr>
              <a:t> </a:t>
            </a:r>
            <a:r>
              <a:rPr dirty="0" sz="2300" spc="-10">
                <a:solidFill>
                  <a:srgbClr val="92D050"/>
                </a:solidFill>
                <a:latin typeface="Calibri"/>
                <a:cs typeface="Calibri"/>
              </a:rPr>
              <a:t>QUALITÉ</a:t>
            </a:r>
            <a:r>
              <a:rPr dirty="0" sz="2300" spc="-5">
                <a:solidFill>
                  <a:srgbClr val="92D050"/>
                </a:solidFill>
                <a:latin typeface="Calibri"/>
                <a:cs typeface="Calibri"/>
              </a:rPr>
              <a:t> </a:t>
            </a:r>
            <a:r>
              <a:rPr dirty="0" sz="2300" spc="-45">
                <a:solidFill>
                  <a:srgbClr val="92D050"/>
                </a:solidFill>
                <a:latin typeface="Calibri"/>
                <a:cs typeface="Calibri"/>
              </a:rPr>
              <a:t>PAYSAGÈRE</a:t>
            </a:r>
            <a:r>
              <a:rPr dirty="0" sz="2300" spc="5">
                <a:solidFill>
                  <a:srgbClr val="92D050"/>
                </a:solidFill>
                <a:latin typeface="Calibri"/>
                <a:cs typeface="Calibri"/>
              </a:rPr>
              <a:t> </a:t>
            </a:r>
            <a:r>
              <a:rPr dirty="0" sz="2300">
                <a:solidFill>
                  <a:srgbClr val="92D050"/>
                </a:solidFill>
                <a:latin typeface="Calibri"/>
                <a:cs typeface="Calibri"/>
              </a:rPr>
              <a:t>26 </a:t>
            </a:r>
            <a:r>
              <a:rPr dirty="0" sz="2300">
                <a:latin typeface="Calibri"/>
                <a:cs typeface="Calibri"/>
              </a:rPr>
              <a:t>:</a:t>
            </a:r>
            <a:r>
              <a:rPr dirty="0" sz="2300" spc="-5">
                <a:latin typeface="Calibri"/>
                <a:cs typeface="Calibri"/>
              </a:rPr>
              <a:t> </a:t>
            </a:r>
            <a:r>
              <a:rPr dirty="0" sz="2300" spc="-15">
                <a:latin typeface="Calibri"/>
                <a:cs typeface="Calibri"/>
              </a:rPr>
              <a:t>Porter</a:t>
            </a:r>
            <a:r>
              <a:rPr dirty="0" sz="2300" spc="5">
                <a:latin typeface="Calibri"/>
                <a:cs typeface="Calibri"/>
              </a:rPr>
              <a:t> </a:t>
            </a:r>
            <a:r>
              <a:rPr dirty="0" sz="2300" spc="-5">
                <a:latin typeface="Calibri"/>
                <a:cs typeface="Calibri"/>
              </a:rPr>
              <a:t>une</a:t>
            </a:r>
            <a:r>
              <a:rPr dirty="0" sz="2300" spc="15">
                <a:latin typeface="Calibri"/>
                <a:cs typeface="Calibri"/>
              </a:rPr>
              <a:t> </a:t>
            </a:r>
            <a:r>
              <a:rPr dirty="0" sz="2300" spc="-5">
                <a:latin typeface="Calibri"/>
                <a:cs typeface="Calibri"/>
              </a:rPr>
              <a:t>veille </a:t>
            </a:r>
            <a:r>
              <a:rPr dirty="0" sz="2300">
                <a:latin typeface="Calibri"/>
                <a:cs typeface="Calibri"/>
              </a:rPr>
              <a:t> </a:t>
            </a:r>
            <a:r>
              <a:rPr dirty="0" sz="2300" spc="-10">
                <a:latin typeface="Calibri"/>
                <a:cs typeface="Calibri"/>
              </a:rPr>
              <a:t>permanente</a:t>
            </a:r>
            <a:r>
              <a:rPr dirty="0" sz="2300" spc="30">
                <a:latin typeface="Calibri"/>
                <a:cs typeface="Calibri"/>
              </a:rPr>
              <a:t> </a:t>
            </a:r>
            <a:r>
              <a:rPr dirty="0" sz="2300" spc="-5">
                <a:latin typeface="Calibri"/>
                <a:cs typeface="Calibri"/>
              </a:rPr>
              <a:t>à </a:t>
            </a:r>
            <a:r>
              <a:rPr dirty="0" sz="2300" spc="-20">
                <a:latin typeface="Calibri"/>
                <a:cs typeface="Calibri"/>
              </a:rPr>
              <a:t>l’application</a:t>
            </a:r>
            <a:r>
              <a:rPr dirty="0" sz="2300" spc="20">
                <a:latin typeface="Calibri"/>
                <a:cs typeface="Calibri"/>
              </a:rPr>
              <a:t> </a:t>
            </a:r>
            <a:r>
              <a:rPr dirty="0" sz="2300" spc="-5">
                <a:latin typeface="Calibri"/>
                <a:cs typeface="Calibri"/>
              </a:rPr>
              <a:t>de</a:t>
            </a:r>
            <a:r>
              <a:rPr dirty="0" sz="2300" spc="20">
                <a:latin typeface="Calibri"/>
                <a:cs typeface="Calibri"/>
              </a:rPr>
              <a:t> </a:t>
            </a:r>
            <a:r>
              <a:rPr dirty="0" sz="2300" spc="-5">
                <a:latin typeface="Calibri"/>
                <a:cs typeface="Calibri"/>
              </a:rPr>
              <a:t>la</a:t>
            </a:r>
            <a:r>
              <a:rPr dirty="0" sz="2300">
                <a:latin typeface="Calibri"/>
                <a:cs typeface="Calibri"/>
              </a:rPr>
              <a:t> </a:t>
            </a:r>
            <a:r>
              <a:rPr dirty="0" sz="2300" spc="-10">
                <a:latin typeface="Calibri"/>
                <a:cs typeface="Calibri"/>
              </a:rPr>
              <a:t>réglementation</a:t>
            </a:r>
            <a:r>
              <a:rPr dirty="0" sz="2300" spc="30">
                <a:latin typeface="Calibri"/>
                <a:cs typeface="Calibri"/>
              </a:rPr>
              <a:t> </a:t>
            </a:r>
            <a:r>
              <a:rPr dirty="0" sz="2300" spc="-5">
                <a:latin typeface="Calibri"/>
                <a:cs typeface="Calibri"/>
              </a:rPr>
              <a:t>sur</a:t>
            </a:r>
            <a:r>
              <a:rPr dirty="0" sz="2300" spc="10">
                <a:latin typeface="Calibri"/>
                <a:cs typeface="Calibri"/>
              </a:rPr>
              <a:t> </a:t>
            </a:r>
            <a:r>
              <a:rPr dirty="0" sz="2300" spc="-5">
                <a:latin typeface="Calibri"/>
                <a:cs typeface="Calibri"/>
              </a:rPr>
              <a:t>la</a:t>
            </a:r>
            <a:r>
              <a:rPr dirty="0" sz="2300">
                <a:latin typeface="Calibri"/>
                <a:cs typeface="Calibri"/>
              </a:rPr>
              <a:t> </a:t>
            </a:r>
            <a:r>
              <a:rPr dirty="0" sz="2300" spc="-10">
                <a:latin typeface="Calibri"/>
                <a:cs typeface="Calibri"/>
              </a:rPr>
              <a:t>publicité </a:t>
            </a:r>
            <a:r>
              <a:rPr dirty="0" sz="2300" spc="-505">
                <a:latin typeface="Calibri"/>
                <a:cs typeface="Calibri"/>
              </a:rPr>
              <a:t> </a:t>
            </a:r>
            <a:r>
              <a:rPr dirty="0" sz="2300" spc="-5">
                <a:latin typeface="Calibri"/>
                <a:cs typeface="Calibri"/>
              </a:rPr>
              <a:t>dans</a:t>
            </a:r>
            <a:r>
              <a:rPr dirty="0" sz="2300" spc="45">
                <a:latin typeface="Calibri"/>
                <a:cs typeface="Calibri"/>
              </a:rPr>
              <a:t> </a:t>
            </a:r>
            <a:r>
              <a:rPr dirty="0" sz="2300" spc="-5">
                <a:latin typeface="Calibri"/>
                <a:cs typeface="Calibri"/>
              </a:rPr>
              <a:t>le</a:t>
            </a:r>
            <a:r>
              <a:rPr dirty="0" sz="2300" spc="40">
                <a:latin typeface="Calibri"/>
                <a:cs typeface="Calibri"/>
              </a:rPr>
              <a:t> </a:t>
            </a:r>
            <a:r>
              <a:rPr dirty="0" sz="2300" spc="-25">
                <a:latin typeface="Calibri"/>
                <a:cs typeface="Calibri"/>
              </a:rPr>
              <a:t>Parc</a:t>
            </a:r>
            <a:r>
              <a:rPr dirty="0" sz="2300" spc="35">
                <a:latin typeface="Calibri"/>
                <a:cs typeface="Calibri"/>
              </a:rPr>
              <a:t> </a:t>
            </a:r>
            <a:r>
              <a:rPr dirty="0" sz="2300" spc="-10">
                <a:latin typeface="Calibri"/>
                <a:cs typeface="Calibri"/>
              </a:rPr>
              <a:t>et</a:t>
            </a:r>
            <a:r>
              <a:rPr dirty="0" sz="2300" spc="50">
                <a:latin typeface="Calibri"/>
                <a:cs typeface="Calibri"/>
              </a:rPr>
              <a:t> </a:t>
            </a:r>
            <a:r>
              <a:rPr dirty="0" sz="2300" spc="-15">
                <a:latin typeface="Calibri"/>
                <a:cs typeface="Calibri"/>
              </a:rPr>
              <a:t>encourager</a:t>
            </a:r>
            <a:r>
              <a:rPr dirty="0" sz="2300" spc="60">
                <a:latin typeface="Calibri"/>
                <a:cs typeface="Calibri"/>
              </a:rPr>
              <a:t> </a:t>
            </a:r>
            <a:r>
              <a:rPr dirty="0" sz="2300" spc="-5">
                <a:latin typeface="Calibri"/>
                <a:cs typeface="Calibri"/>
              </a:rPr>
              <a:t>les</a:t>
            </a:r>
            <a:r>
              <a:rPr dirty="0" sz="2300" spc="50">
                <a:latin typeface="Calibri"/>
                <a:cs typeface="Calibri"/>
              </a:rPr>
              <a:t> </a:t>
            </a:r>
            <a:r>
              <a:rPr dirty="0" sz="2300" spc="-10">
                <a:latin typeface="Calibri"/>
                <a:cs typeface="Calibri"/>
              </a:rPr>
              <a:t>communes</a:t>
            </a:r>
            <a:r>
              <a:rPr dirty="0" sz="2300" spc="60">
                <a:latin typeface="Calibri"/>
                <a:cs typeface="Calibri"/>
              </a:rPr>
              <a:t> </a:t>
            </a:r>
            <a:r>
              <a:rPr dirty="0" sz="2300" spc="-20">
                <a:latin typeface="Calibri"/>
                <a:cs typeface="Calibri"/>
              </a:rPr>
              <a:t>avec</a:t>
            </a:r>
            <a:r>
              <a:rPr dirty="0" sz="2300" spc="50">
                <a:latin typeface="Calibri"/>
                <a:cs typeface="Calibri"/>
              </a:rPr>
              <a:t> </a:t>
            </a:r>
            <a:r>
              <a:rPr dirty="0" sz="2300" spc="-5">
                <a:latin typeface="Calibri"/>
                <a:cs typeface="Calibri"/>
              </a:rPr>
              <a:t>les </a:t>
            </a:r>
            <a:r>
              <a:rPr dirty="0" sz="2300">
                <a:latin typeface="Calibri"/>
                <a:cs typeface="Calibri"/>
              </a:rPr>
              <a:t> </a:t>
            </a:r>
            <a:r>
              <a:rPr dirty="0" sz="2300" spc="-15">
                <a:latin typeface="Calibri"/>
                <a:cs typeface="Calibri"/>
              </a:rPr>
              <a:t>commerçants</a:t>
            </a:r>
            <a:r>
              <a:rPr dirty="0" sz="2300" spc="25">
                <a:latin typeface="Calibri"/>
                <a:cs typeface="Calibri"/>
              </a:rPr>
              <a:t> </a:t>
            </a:r>
            <a:r>
              <a:rPr dirty="0" sz="2300" spc="-5">
                <a:latin typeface="Calibri"/>
                <a:cs typeface="Calibri"/>
              </a:rPr>
              <a:t>à </a:t>
            </a:r>
            <a:r>
              <a:rPr dirty="0" sz="2300" spc="-15">
                <a:latin typeface="Calibri"/>
                <a:cs typeface="Calibri"/>
              </a:rPr>
              <a:t>rendre</a:t>
            </a:r>
            <a:r>
              <a:rPr dirty="0" sz="2300" spc="25">
                <a:latin typeface="Calibri"/>
                <a:cs typeface="Calibri"/>
              </a:rPr>
              <a:t> </a:t>
            </a:r>
            <a:r>
              <a:rPr dirty="0" sz="2300" spc="-5">
                <a:latin typeface="Calibri"/>
                <a:cs typeface="Calibri"/>
              </a:rPr>
              <a:t>les</a:t>
            </a:r>
            <a:r>
              <a:rPr dirty="0" sz="2300">
                <a:latin typeface="Calibri"/>
                <a:cs typeface="Calibri"/>
              </a:rPr>
              <a:t> </a:t>
            </a:r>
            <a:r>
              <a:rPr dirty="0" sz="2300" spc="-15">
                <a:latin typeface="Calibri"/>
                <a:cs typeface="Calibri"/>
              </a:rPr>
              <a:t>façades</a:t>
            </a:r>
            <a:r>
              <a:rPr dirty="0" sz="2300" spc="25">
                <a:latin typeface="Calibri"/>
                <a:cs typeface="Calibri"/>
              </a:rPr>
              <a:t> </a:t>
            </a:r>
            <a:r>
              <a:rPr dirty="0" sz="2300" spc="-10">
                <a:latin typeface="Calibri"/>
                <a:cs typeface="Calibri"/>
              </a:rPr>
              <a:t>commerciales</a:t>
            </a:r>
            <a:r>
              <a:rPr dirty="0" sz="2300" spc="10">
                <a:latin typeface="Calibri"/>
                <a:cs typeface="Calibri"/>
              </a:rPr>
              <a:t> </a:t>
            </a:r>
            <a:r>
              <a:rPr dirty="0" sz="2300" spc="-10">
                <a:latin typeface="Calibri"/>
                <a:cs typeface="Calibri"/>
              </a:rPr>
              <a:t>et</a:t>
            </a:r>
            <a:r>
              <a:rPr dirty="0" sz="2300" spc="15">
                <a:latin typeface="Calibri"/>
                <a:cs typeface="Calibri"/>
              </a:rPr>
              <a:t> </a:t>
            </a:r>
            <a:r>
              <a:rPr dirty="0" sz="2300" spc="-5">
                <a:latin typeface="Calibri"/>
                <a:cs typeface="Calibri"/>
              </a:rPr>
              <a:t>les </a:t>
            </a:r>
            <a:r>
              <a:rPr dirty="0" sz="2300">
                <a:latin typeface="Calibri"/>
                <a:cs typeface="Calibri"/>
              </a:rPr>
              <a:t> </a:t>
            </a:r>
            <a:r>
              <a:rPr dirty="0" sz="2300" spc="-5">
                <a:latin typeface="Calibri"/>
                <a:cs typeface="Calibri"/>
              </a:rPr>
              <a:t>enseignes</a:t>
            </a:r>
            <a:r>
              <a:rPr dirty="0" sz="2300" spc="30">
                <a:latin typeface="Calibri"/>
                <a:cs typeface="Calibri"/>
              </a:rPr>
              <a:t> </a:t>
            </a:r>
            <a:r>
              <a:rPr dirty="0" sz="2300" spc="-15">
                <a:latin typeface="Calibri"/>
                <a:cs typeface="Calibri"/>
              </a:rPr>
              <a:t>qualitatives</a:t>
            </a:r>
            <a:endParaRPr sz="2300">
              <a:latin typeface="Calibri"/>
              <a:cs typeface="Calibri"/>
            </a:endParaRPr>
          </a:p>
          <a:p>
            <a:pPr marL="12700" marR="75565">
              <a:lnSpc>
                <a:spcPct val="100000"/>
              </a:lnSpc>
            </a:pPr>
            <a:r>
              <a:rPr dirty="0" sz="2300" spc="-10">
                <a:solidFill>
                  <a:srgbClr val="92D050"/>
                </a:solidFill>
                <a:latin typeface="Calibri"/>
                <a:cs typeface="Calibri"/>
              </a:rPr>
              <a:t>OBJECTIF</a:t>
            </a:r>
            <a:r>
              <a:rPr dirty="0" sz="2300" spc="20">
                <a:solidFill>
                  <a:srgbClr val="92D050"/>
                </a:solidFill>
                <a:latin typeface="Calibri"/>
                <a:cs typeface="Calibri"/>
              </a:rPr>
              <a:t> </a:t>
            </a:r>
            <a:r>
              <a:rPr dirty="0" sz="2300" spc="-20">
                <a:solidFill>
                  <a:srgbClr val="92D050"/>
                </a:solidFill>
                <a:latin typeface="Calibri"/>
                <a:cs typeface="Calibri"/>
              </a:rPr>
              <a:t>OPÉRATIONNEL</a:t>
            </a:r>
            <a:r>
              <a:rPr dirty="0" sz="2300" spc="10">
                <a:solidFill>
                  <a:srgbClr val="92D050"/>
                </a:solidFill>
                <a:latin typeface="Calibri"/>
                <a:cs typeface="Calibri"/>
              </a:rPr>
              <a:t> </a:t>
            </a:r>
            <a:r>
              <a:rPr dirty="0" sz="2300" spc="-5">
                <a:solidFill>
                  <a:srgbClr val="92D050"/>
                </a:solidFill>
                <a:latin typeface="Calibri"/>
                <a:cs typeface="Calibri"/>
              </a:rPr>
              <a:t>5</a:t>
            </a:r>
            <a:r>
              <a:rPr dirty="0" sz="2300">
                <a:solidFill>
                  <a:srgbClr val="92D050"/>
                </a:solidFill>
                <a:latin typeface="Calibri"/>
                <a:cs typeface="Calibri"/>
              </a:rPr>
              <a:t> </a:t>
            </a:r>
            <a:r>
              <a:rPr dirty="0" sz="2300" spc="-5">
                <a:solidFill>
                  <a:srgbClr val="92D050"/>
                </a:solidFill>
                <a:latin typeface="Calibri"/>
                <a:cs typeface="Calibri"/>
              </a:rPr>
              <a:t>:</a:t>
            </a:r>
            <a:r>
              <a:rPr dirty="0" sz="2300" spc="15">
                <a:solidFill>
                  <a:srgbClr val="92D050"/>
                </a:solidFill>
                <a:latin typeface="Calibri"/>
                <a:cs typeface="Calibri"/>
              </a:rPr>
              <a:t> </a:t>
            </a:r>
            <a:r>
              <a:rPr dirty="0" sz="2300" spc="-5">
                <a:latin typeface="Calibri"/>
                <a:cs typeface="Calibri"/>
              </a:rPr>
              <a:t>Appliquer</a:t>
            </a:r>
            <a:r>
              <a:rPr dirty="0" sz="2300" spc="10">
                <a:latin typeface="Calibri"/>
                <a:cs typeface="Calibri"/>
              </a:rPr>
              <a:t> </a:t>
            </a:r>
            <a:r>
              <a:rPr dirty="0" sz="2300" spc="-5">
                <a:latin typeface="Calibri"/>
                <a:cs typeface="Calibri"/>
              </a:rPr>
              <a:t>la</a:t>
            </a:r>
            <a:r>
              <a:rPr dirty="0" sz="2300">
                <a:latin typeface="Calibri"/>
                <a:cs typeface="Calibri"/>
              </a:rPr>
              <a:t> </a:t>
            </a:r>
            <a:r>
              <a:rPr dirty="0" sz="2300" spc="-10">
                <a:latin typeface="Calibri"/>
                <a:cs typeface="Calibri"/>
              </a:rPr>
              <a:t>réglementation </a:t>
            </a:r>
            <a:r>
              <a:rPr dirty="0" sz="2300" spc="-5">
                <a:latin typeface="Calibri"/>
                <a:cs typeface="Calibri"/>
              </a:rPr>
              <a:t> nationale</a:t>
            </a:r>
            <a:r>
              <a:rPr dirty="0" sz="2300" spc="25">
                <a:latin typeface="Calibri"/>
                <a:cs typeface="Calibri"/>
              </a:rPr>
              <a:t> </a:t>
            </a:r>
            <a:r>
              <a:rPr dirty="0" sz="2300" spc="-5">
                <a:latin typeface="Calibri"/>
                <a:cs typeface="Calibri"/>
              </a:rPr>
              <a:t>sur</a:t>
            </a:r>
            <a:r>
              <a:rPr dirty="0" sz="2300" spc="10">
                <a:latin typeface="Calibri"/>
                <a:cs typeface="Calibri"/>
              </a:rPr>
              <a:t> </a:t>
            </a:r>
            <a:r>
              <a:rPr dirty="0" sz="2300" spc="-5">
                <a:latin typeface="Calibri"/>
                <a:cs typeface="Calibri"/>
              </a:rPr>
              <a:t>la</a:t>
            </a:r>
            <a:r>
              <a:rPr dirty="0" sz="2300">
                <a:latin typeface="Calibri"/>
                <a:cs typeface="Calibri"/>
              </a:rPr>
              <a:t> </a:t>
            </a:r>
            <a:r>
              <a:rPr dirty="0" sz="2300" spc="-10">
                <a:latin typeface="Calibri"/>
                <a:cs typeface="Calibri"/>
              </a:rPr>
              <a:t>publicité,</a:t>
            </a:r>
            <a:r>
              <a:rPr dirty="0" sz="2300" spc="30">
                <a:latin typeface="Calibri"/>
                <a:cs typeface="Calibri"/>
              </a:rPr>
              <a:t> </a:t>
            </a:r>
            <a:r>
              <a:rPr dirty="0" sz="2300" spc="-5">
                <a:latin typeface="Calibri"/>
                <a:cs typeface="Calibri"/>
              </a:rPr>
              <a:t>les</a:t>
            </a:r>
            <a:r>
              <a:rPr dirty="0" sz="2300" spc="10">
                <a:latin typeface="Calibri"/>
                <a:cs typeface="Calibri"/>
              </a:rPr>
              <a:t> </a:t>
            </a:r>
            <a:r>
              <a:rPr dirty="0" sz="2300" spc="-5">
                <a:latin typeface="Calibri"/>
                <a:cs typeface="Calibri"/>
              </a:rPr>
              <a:t>pré-enseignes</a:t>
            </a:r>
            <a:r>
              <a:rPr dirty="0" sz="2300" spc="35">
                <a:latin typeface="Calibri"/>
                <a:cs typeface="Calibri"/>
              </a:rPr>
              <a:t> </a:t>
            </a:r>
            <a:r>
              <a:rPr dirty="0" sz="2300" spc="-10">
                <a:latin typeface="Calibri"/>
                <a:cs typeface="Calibri"/>
              </a:rPr>
              <a:t>et</a:t>
            </a:r>
            <a:r>
              <a:rPr dirty="0" sz="2300" spc="10">
                <a:latin typeface="Calibri"/>
                <a:cs typeface="Calibri"/>
              </a:rPr>
              <a:t> </a:t>
            </a:r>
            <a:r>
              <a:rPr dirty="0" sz="2300" spc="-5">
                <a:latin typeface="Calibri"/>
                <a:cs typeface="Calibri"/>
              </a:rPr>
              <a:t>les</a:t>
            </a:r>
            <a:r>
              <a:rPr dirty="0" sz="2300" spc="15">
                <a:latin typeface="Calibri"/>
                <a:cs typeface="Calibri"/>
              </a:rPr>
              <a:t> </a:t>
            </a:r>
            <a:r>
              <a:rPr dirty="0" sz="2300" spc="-5">
                <a:latin typeface="Calibri"/>
                <a:cs typeface="Calibri"/>
              </a:rPr>
              <a:t>enseignes </a:t>
            </a:r>
            <a:r>
              <a:rPr dirty="0" sz="2300">
                <a:latin typeface="Calibri"/>
                <a:cs typeface="Calibri"/>
              </a:rPr>
              <a:t> </a:t>
            </a:r>
            <a:r>
              <a:rPr dirty="0" sz="2300" spc="-5">
                <a:latin typeface="Calibri"/>
                <a:cs typeface="Calibri"/>
              </a:rPr>
              <a:t>pour</a:t>
            </a:r>
            <a:r>
              <a:rPr dirty="0" sz="2300" spc="15">
                <a:latin typeface="Calibri"/>
                <a:cs typeface="Calibri"/>
              </a:rPr>
              <a:t> </a:t>
            </a:r>
            <a:r>
              <a:rPr dirty="0" sz="2300" spc="-15">
                <a:latin typeface="Calibri"/>
                <a:cs typeface="Calibri"/>
              </a:rPr>
              <a:t>prévenir</a:t>
            </a:r>
            <a:r>
              <a:rPr dirty="0" sz="2300" spc="25">
                <a:latin typeface="Calibri"/>
                <a:cs typeface="Calibri"/>
              </a:rPr>
              <a:t> </a:t>
            </a:r>
            <a:r>
              <a:rPr dirty="0" sz="2300" spc="-5">
                <a:latin typeface="Calibri"/>
                <a:cs typeface="Calibri"/>
              </a:rPr>
              <a:t>la</a:t>
            </a:r>
            <a:r>
              <a:rPr dirty="0" sz="2300" spc="5">
                <a:latin typeface="Calibri"/>
                <a:cs typeface="Calibri"/>
              </a:rPr>
              <a:t> </a:t>
            </a:r>
            <a:r>
              <a:rPr dirty="0" sz="2300" spc="-10">
                <a:latin typeface="Calibri"/>
                <a:cs typeface="Calibri"/>
              </a:rPr>
              <a:t>dégradation</a:t>
            </a:r>
            <a:r>
              <a:rPr dirty="0" sz="2300" spc="35">
                <a:latin typeface="Calibri"/>
                <a:cs typeface="Calibri"/>
              </a:rPr>
              <a:t> </a:t>
            </a:r>
            <a:r>
              <a:rPr dirty="0" sz="2300" spc="-5">
                <a:latin typeface="Calibri"/>
                <a:cs typeface="Calibri"/>
              </a:rPr>
              <a:t>des</a:t>
            </a:r>
            <a:r>
              <a:rPr dirty="0" sz="2300" spc="15">
                <a:latin typeface="Calibri"/>
                <a:cs typeface="Calibri"/>
              </a:rPr>
              <a:t> </a:t>
            </a:r>
            <a:r>
              <a:rPr dirty="0" sz="2300" spc="-20">
                <a:latin typeface="Calibri"/>
                <a:cs typeface="Calibri"/>
              </a:rPr>
              <a:t>paysages</a:t>
            </a:r>
            <a:r>
              <a:rPr dirty="0" sz="2300" spc="30">
                <a:latin typeface="Calibri"/>
                <a:cs typeface="Calibri"/>
              </a:rPr>
              <a:t> </a:t>
            </a:r>
            <a:r>
              <a:rPr dirty="0" sz="2300" spc="-10">
                <a:latin typeface="Calibri"/>
                <a:cs typeface="Calibri"/>
              </a:rPr>
              <a:t>particulièrement</a:t>
            </a:r>
            <a:r>
              <a:rPr dirty="0" sz="2300" spc="40">
                <a:latin typeface="Calibri"/>
                <a:cs typeface="Calibri"/>
              </a:rPr>
              <a:t> </a:t>
            </a:r>
            <a:r>
              <a:rPr dirty="0" sz="2300" spc="-5">
                <a:latin typeface="Calibri"/>
                <a:cs typeface="Calibri"/>
              </a:rPr>
              <a:t>en </a:t>
            </a:r>
            <a:r>
              <a:rPr dirty="0" sz="2300" spc="-505">
                <a:latin typeface="Calibri"/>
                <a:cs typeface="Calibri"/>
              </a:rPr>
              <a:t> </a:t>
            </a:r>
            <a:r>
              <a:rPr dirty="0" sz="2300" spc="-15">
                <a:latin typeface="Calibri"/>
                <a:cs typeface="Calibri"/>
              </a:rPr>
              <a:t>entrée</a:t>
            </a:r>
            <a:r>
              <a:rPr dirty="0" sz="2300" spc="25">
                <a:latin typeface="Calibri"/>
                <a:cs typeface="Calibri"/>
              </a:rPr>
              <a:t> </a:t>
            </a:r>
            <a:r>
              <a:rPr dirty="0" sz="2300" spc="-5">
                <a:latin typeface="Calibri"/>
                <a:cs typeface="Calibri"/>
              </a:rPr>
              <a:t>de</a:t>
            </a:r>
            <a:r>
              <a:rPr dirty="0" sz="2300" spc="15">
                <a:latin typeface="Calibri"/>
                <a:cs typeface="Calibri"/>
              </a:rPr>
              <a:t> </a:t>
            </a:r>
            <a:r>
              <a:rPr dirty="0" sz="2300" spc="-10">
                <a:latin typeface="Calibri"/>
                <a:cs typeface="Calibri"/>
              </a:rPr>
              <a:t>bourg</a:t>
            </a:r>
            <a:r>
              <a:rPr dirty="0" sz="2300" spc="15">
                <a:latin typeface="Calibri"/>
                <a:cs typeface="Calibri"/>
              </a:rPr>
              <a:t> </a:t>
            </a:r>
            <a:r>
              <a:rPr dirty="0" sz="2300" spc="-10">
                <a:latin typeface="Calibri"/>
                <a:cs typeface="Calibri"/>
              </a:rPr>
              <a:t>et</a:t>
            </a:r>
            <a:r>
              <a:rPr dirty="0" sz="2300" spc="10">
                <a:latin typeface="Calibri"/>
                <a:cs typeface="Calibri"/>
              </a:rPr>
              <a:t> </a:t>
            </a:r>
            <a:r>
              <a:rPr dirty="0" sz="2300" spc="-5">
                <a:latin typeface="Calibri"/>
                <a:cs typeface="Calibri"/>
              </a:rPr>
              <a:t>au</a:t>
            </a:r>
            <a:r>
              <a:rPr dirty="0" sz="2300" spc="5">
                <a:latin typeface="Calibri"/>
                <a:cs typeface="Calibri"/>
              </a:rPr>
              <a:t> </a:t>
            </a:r>
            <a:r>
              <a:rPr dirty="0" sz="2300" spc="-5">
                <a:latin typeface="Calibri"/>
                <a:cs typeface="Calibri"/>
              </a:rPr>
              <a:t>sein</a:t>
            </a:r>
            <a:r>
              <a:rPr dirty="0" sz="2300" spc="10">
                <a:latin typeface="Calibri"/>
                <a:cs typeface="Calibri"/>
              </a:rPr>
              <a:t> </a:t>
            </a:r>
            <a:r>
              <a:rPr dirty="0" sz="2300" spc="-5">
                <a:latin typeface="Calibri"/>
                <a:cs typeface="Calibri"/>
              </a:rPr>
              <a:t>des</a:t>
            </a:r>
            <a:r>
              <a:rPr dirty="0" sz="2300" spc="10">
                <a:latin typeface="Calibri"/>
                <a:cs typeface="Calibri"/>
              </a:rPr>
              <a:t> </a:t>
            </a:r>
            <a:r>
              <a:rPr dirty="0" sz="2300" spc="-5">
                <a:latin typeface="Calibri"/>
                <a:cs typeface="Calibri"/>
              </a:rPr>
              <a:t>espaces</a:t>
            </a:r>
            <a:r>
              <a:rPr dirty="0" sz="2300" spc="25">
                <a:latin typeface="Calibri"/>
                <a:cs typeface="Calibri"/>
              </a:rPr>
              <a:t> </a:t>
            </a:r>
            <a:r>
              <a:rPr dirty="0" sz="2300" spc="-10">
                <a:latin typeface="Calibri"/>
                <a:cs typeface="Calibri"/>
              </a:rPr>
              <a:t>publics,</a:t>
            </a:r>
            <a:r>
              <a:rPr dirty="0" sz="2300" spc="20">
                <a:latin typeface="Calibri"/>
                <a:cs typeface="Calibri"/>
              </a:rPr>
              <a:t> </a:t>
            </a:r>
            <a:r>
              <a:rPr dirty="0" sz="2300" spc="-10">
                <a:latin typeface="Calibri"/>
                <a:cs typeface="Calibri"/>
              </a:rPr>
              <a:t>et</a:t>
            </a:r>
            <a:endParaRPr sz="2300">
              <a:latin typeface="Calibri"/>
              <a:cs typeface="Calibri"/>
            </a:endParaRPr>
          </a:p>
          <a:p>
            <a:pPr marL="12700" marR="179070">
              <a:lnSpc>
                <a:spcPct val="100000"/>
              </a:lnSpc>
            </a:pPr>
            <a:r>
              <a:rPr dirty="0" sz="2300" spc="-25">
                <a:latin typeface="Calibri"/>
                <a:cs typeface="Calibri"/>
              </a:rPr>
              <a:t>accompagner,</a:t>
            </a:r>
            <a:r>
              <a:rPr dirty="0" sz="2300" spc="30">
                <a:latin typeface="Calibri"/>
                <a:cs typeface="Calibri"/>
              </a:rPr>
              <a:t> </a:t>
            </a:r>
            <a:r>
              <a:rPr dirty="0" sz="2300" spc="-5">
                <a:latin typeface="Calibri"/>
                <a:cs typeface="Calibri"/>
              </a:rPr>
              <a:t>…les </a:t>
            </a:r>
            <a:r>
              <a:rPr dirty="0" sz="2300" spc="-10">
                <a:latin typeface="Calibri"/>
                <a:cs typeface="Calibri"/>
              </a:rPr>
              <a:t>collectivités</a:t>
            </a:r>
            <a:r>
              <a:rPr dirty="0" sz="2300" spc="20">
                <a:latin typeface="Calibri"/>
                <a:cs typeface="Calibri"/>
              </a:rPr>
              <a:t> </a:t>
            </a:r>
            <a:r>
              <a:rPr dirty="0" sz="2300" spc="-5">
                <a:latin typeface="Calibri"/>
                <a:cs typeface="Calibri"/>
              </a:rPr>
              <a:t>dans</a:t>
            </a:r>
            <a:r>
              <a:rPr dirty="0" sz="2300" spc="5">
                <a:latin typeface="Calibri"/>
                <a:cs typeface="Calibri"/>
              </a:rPr>
              <a:t> </a:t>
            </a:r>
            <a:r>
              <a:rPr dirty="0" sz="2300">
                <a:latin typeface="Calibri"/>
                <a:cs typeface="Calibri"/>
              </a:rPr>
              <a:t>la mise en</a:t>
            </a:r>
            <a:r>
              <a:rPr dirty="0" sz="2300" spc="20">
                <a:latin typeface="Calibri"/>
                <a:cs typeface="Calibri"/>
              </a:rPr>
              <a:t> </a:t>
            </a:r>
            <a:r>
              <a:rPr dirty="0" sz="2300" spc="-5">
                <a:latin typeface="Calibri"/>
                <a:cs typeface="Calibri"/>
              </a:rPr>
              <a:t>place</a:t>
            </a:r>
            <a:r>
              <a:rPr dirty="0" sz="2300" spc="20">
                <a:latin typeface="Calibri"/>
                <a:cs typeface="Calibri"/>
              </a:rPr>
              <a:t> </a:t>
            </a:r>
            <a:r>
              <a:rPr dirty="0" sz="2300" spc="-15">
                <a:latin typeface="Calibri"/>
                <a:cs typeface="Calibri"/>
              </a:rPr>
              <a:t>d’une </a:t>
            </a:r>
            <a:r>
              <a:rPr dirty="0" sz="2300" spc="-10">
                <a:latin typeface="Calibri"/>
                <a:cs typeface="Calibri"/>
              </a:rPr>
              <a:t> Signalisation</a:t>
            </a:r>
            <a:r>
              <a:rPr dirty="0" sz="2300" spc="35">
                <a:latin typeface="Calibri"/>
                <a:cs typeface="Calibri"/>
              </a:rPr>
              <a:t> </a:t>
            </a:r>
            <a:r>
              <a:rPr dirty="0" sz="2300" spc="-15">
                <a:latin typeface="Calibri"/>
                <a:cs typeface="Calibri"/>
              </a:rPr>
              <a:t>d’Information</a:t>
            </a:r>
            <a:r>
              <a:rPr dirty="0" sz="2300" spc="25">
                <a:latin typeface="Calibri"/>
                <a:cs typeface="Calibri"/>
              </a:rPr>
              <a:t> </a:t>
            </a:r>
            <a:r>
              <a:rPr dirty="0" sz="2300" spc="-10">
                <a:latin typeface="Calibri"/>
                <a:cs typeface="Calibri"/>
              </a:rPr>
              <a:t>Locale</a:t>
            </a:r>
            <a:r>
              <a:rPr dirty="0" sz="2300" spc="10">
                <a:latin typeface="Calibri"/>
                <a:cs typeface="Calibri"/>
              </a:rPr>
              <a:t> </a:t>
            </a:r>
            <a:r>
              <a:rPr dirty="0" sz="2300" spc="-5">
                <a:latin typeface="Calibri"/>
                <a:cs typeface="Calibri"/>
              </a:rPr>
              <a:t>(SIL)</a:t>
            </a:r>
            <a:r>
              <a:rPr dirty="0" sz="2300" spc="20">
                <a:latin typeface="Calibri"/>
                <a:cs typeface="Calibri"/>
              </a:rPr>
              <a:t> </a:t>
            </a:r>
            <a:r>
              <a:rPr dirty="0" sz="2300" spc="-10">
                <a:latin typeface="Calibri"/>
                <a:cs typeface="Calibri"/>
              </a:rPr>
              <a:t>sobre</a:t>
            </a:r>
            <a:r>
              <a:rPr dirty="0" sz="2300" spc="25">
                <a:latin typeface="Calibri"/>
                <a:cs typeface="Calibri"/>
              </a:rPr>
              <a:t> </a:t>
            </a:r>
            <a:r>
              <a:rPr dirty="0" sz="2300" spc="-10">
                <a:latin typeface="Calibri"/>
                <a:cs typeface="Calibri"/>
              </a:rPr>
              <a:t>et</a:t>
            </a:r>
            <a:r>
              <a:rPr dirty="0" sz="2300" spc="20">
                <a:latin typeface="Calibri"/>
                <a:cs typeface="Calibri"/>
              </a:rPr>
              <a:t> </a:t>
            </a:r>
            <a:r>
              <a:rPr dirty="0" sz="2300" spc="-5">
                <a:latin typeface="Calibri"/>
                <a:cs typeface="Calibri"/>
              </a:rPr>
              <a:t>bien</a:t>
            </a:r>
            <a:r>
              <a:rPr dirty="0" sz="2300" spc="25">
                <a:latin typeface="Calibri"/>
                <a:cs typeface="Calibri"/>
              </a:rPr>
              <a:t> </a:t>
            </a:r>
            <a:r>
              <a:rPr dirty="0" sz="2300" spc="-15">
                <a:latin typeface="Calibri"/>
                <a:cs typeface="Calibri"/>
              </a:rPr>
              <a:t>intégrée.</a:t>
            </a:r>
            <a:endParaRPr sz="2300">
              <a:latin typeface="Calibri"/>
              <a:cs typeface="Calibri"/>
            </a:endParaRPr>
          </a:p>
          <a:p>
            <a:pPr marL="106045">
              <a:lnSpc>
                <a:spcPct val="100000"/>
              </a:lnSpc>
              <a:spcBef>
                <a:spcPts val="2014"/>
              </a:spcBef>
            </a:pPr>
            <a:r>
              <a:rPr dirty="0" sz="2500">
                <a:solidFill>
                  <a:srgbClr val="C00000"/>
                </a:solidFill>
                <a:latin typeface="Calibri"/>
                <a:cs typeface="Calibri"/>
              </a:rPr>
              <a:t>Un</a:t>
            </a:r>
            <a:r>
              <a:rPr dirty="0" sz="2500" spc="-55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dirty="0" sz="2500" spc="-5">
                <a:solidFill>
                  <a:srgbClr val="C00000"/>
                </a:solidFill>
                <a:latin typeface="Calibri"/>
                <a:cs typeface="Calibri"/>
              </a:rPr>
              <a:t>bémol</a:t>
            </a:r>
            <a:endParaRPr sz="2500">
              <a:latin typeface="Calibri"/>
              <a:cs typeface="Calibri"/>
            </a:endParaRPr>
          </a:p>
          <a:p>
            <a:pPr marL="106045" marR="514350">
              <a:lnSpc>
                <a:spcPct val="100000"/>
              </a:lnSpc>
            </a:pPr>
            <a:r>
              <a:rPr dirty="0" sz="2500" spc="-5">
                <a:latin typeface="Calibri"/>
                <a:cs typeface="Calibri"/>
              </a:rPr>
              <a:t>En </a:t>
            </a:r>
            <a:r>
              <a:rPr dirty="0" sz="2500" spc="-25">
                <a:latin typeface="Calibri"/>
                <a:cs typeface="Calibri"/>
              </a:rPr>
              <a:t>l’absence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de </a:t>
            </a:r>
            <a:r>
              <a:rPr dirty="0" sz="2500" spc="-80">
                <a:latin typeface="Calibri"/>
                <a:cs typeface="Calibri"/>
              </a:rPr>
              <a:t>RLP,</a:t>
            </a:r>
            <a:r>
              <a:rPr dirty="0" sz="2500" spc="5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pas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de</a:t>
            </a:r>
            <a:r>
              <a:rPr dirty="0" sz="2500" spc="-10">
                <a:latin typeface="Calibri"/>
                <a:cs typeface="Calibri"/>
              </a:rPr>
              <a:t> possibilité </a:t>
            </a:r>
            <a:r>
              <a:rPr dirty="0" sz="2500" spc="-5">
                <a:latin typeface="Calibri"/>
                <a:cs typeface="Calibri"/>
              </a:rPr>
              <a:t>de </a:t>
            </a:r>
            <a:r>
              <a:rPr dirty="0" sz="2500" spc="-10">
                <a:latin typeface="Calibri"/>
                <a:cs typeface="Calibri"/>
              </a:rPr>
              <a:t>règlementer </a:t>
            </a:r>
            <a:r>
              <a:rPr dirty="0" sz="2500" spc="-550">
                <a:latin typeface="Calibri"/>
                <a:cs typeface="Calibri"/>
              </a:rPr>
              <a:t> </a:t>
            </a:r>
            <a:r>
              <a:rPr dirty="0" sz="2500" spc="-25">
                <a:latin typeface="Calibri"/>
                <a:cs typeface="Calibri"/>
              </a:rPr>
              <a:t>l’affichage</a:t>
            </a:r>
            <a:r>
              <a:rPr dirty="0" sz="2500" spc="-5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lumineux </a:t>
            </a:r>
            <a:r>
              <a:rPr dirty="0" sz="2500" spc="-5">
                <a:latin typeface="Calibri"/>
                <a:cs typeface="Calibri"/>
              </a:rPr>
              <a:t>dans</a:t>
            </a:r>
            <a:r>
              <a:rPr dirty="0" sz="2500" spc="-1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les </a:t>
            </a:r>
            <a:r>
              <a:rPr dirty="0" sz="2500" spc="-5">
                <a:latin typeface="Calibri"/>
                <a:cs typeface="Calibri"/>
              </a:rPr>
              <a:t>vitrines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commerciales</a:t>
            </a:r>
            <a:endParaRPr sz="250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0" y="0"/>
            <a:ext cx="900430" cy="6858000"/>
            <a:chOff x="0" y="0"/>
            <a:chExt cx="900430" cy="685800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3409950"/>
              <a:ext cx="899921" cy="138760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4581905"/>
              <a:ext cx="899921" cy="119634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5705855"/>
              <a:ext cx="899921" cy="1152142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0"/>
              <a:ext cx="899921" cy="350062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44370" y="2036825"/>
            <a:ext cx="6155055" cy="215963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564005" marR="5080" indent="-1551940">
              <a:lnSpc>
                <a:spcPct val="100000"/>
              </a:lnSpc>
              <a:spcBef>
                <a:spcPts val="100"/>
              </a:spcBef>
            </a:pPr>
            <a:r>
              <a:rPr dirty="0" sz="7000"/>
              <a:t>Merci</a:t>
            </a:r>
            <a:r>
              <a:rPr dirty="0" sz="7000" spc="-40"/>
              <a:t> </a:t>
            </a:r>
            <a:r>
              <a:rPr dirty="0" sz="7000" spc="-10"/>
              <a:t>pour</a:t>
            </a:r>
            <a:r>
              <a:rPr dirty="0" sz="7000" spc="-50"/>
              <a:t> </a:t>
            </a:r>
            <a:r>
              <a:rPr dirty="0" sz="7000"/>
              <a:t>votre </a:t>
            </a:r>
            <a:r>
              <a:rPr dirty="0" sz="7000" spc="-1565"/>
              <a:t> </a:t>
            </a:r>
            <a:r>
              <a:rPr dirty="0" sz="7000"/>
              <a:t>attention</a:t>
            </a:r>
            <a:endParaRPr sz="7000"/>
          </a:p>
        </p:txBody>
      </p:sp>
      <p:grpSp>
        <p:nvGrpSpPr>
          <p:cNvPr id="3" name="object 3"/>
          <p:cNvGrpSpPr/>
          <p:nvPr/>
        </p:nvGrpSpPr>
        <p:grpSpPr>
          <a:xfrm>
            <a:off x="0" y="22098"/>
            <a:ext cx="900430" cy="6836409"/>
            <a:chOff x="0" y="22098"/>
            <a:chExt cx="900430" cy="6836409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3436619"/>
              <a:ext cx="899921" cy="1387602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4608576"/>
              <a:ext cx="899921" cy="119710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5732525"/>
              <a:ext cx="899921" cy="1125474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22098"/>
              <a:ext cx="899921" cy="350520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stag_bati</dc:creator>
  <dc:title>Diapositive 1</dc:title>
  <dcterms:created xsi:type="dcterms:W3CDTF">2023-11-08T15:24:42Z</dcterms:created>
  <dcterms:modified xsi:type="dcterms:W3CDTF">2023-11-08T15:24:42Z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2023-09-15T00:00:00Z</vt:filetime>
  </property>
  <property fmtid="{D5CDD505-2E9C-101B-9397-08002B2CF9AE}" pid="3" name="Creator">
    <vt:lpwstr>Microsoft® PowerPoint® 2021</vt:lpwstr>
  </property>
  <property fmtid="{D5CDD505-2E9C-101B-9397-08002B2CF9AE}" pid="4" name="LastSaved">
    <vt:filetime>2023-11-08T00:00:00Z</vt:filetime>
  </property>
</Properties>
</file>