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31859C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31859C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31859C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11540" y="458711"/>
            <a:ext cx="5720918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31859C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9585" y="1556028"/>
            <a:ext cx="8324829" cy="1485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478189" y="6428928"/>
            <a:ext cx="153670" cy="211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camille.rode@ofb.gouv.fr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6273" y="1179067"/>
            <a:ext cx="7730490" cy="22174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10"/>
              </a:spcBef>
            </a:pPr>
            <a:r>
              <a:rPr dirty="0" sz="4800" spc="-100"/>
              <a:t>STAGE</a:t>
            </a:r>
            <a:r>
              <a:rPr dirty="0" sz="4800" spc="-15"/>
              <a:t> </a:t>
            </a:r>
            <a:r>
              <a:rPr dirty="0" sz="4800"/>
              <a:t>:</a:t>
            </a:r>
            <a:r>
              <a:rPr dirty="0" sz="4800" spc="-10"/>
              <a:t> </a:t>
            </a:r>
            <a:r>
              <a:rPr dirty="0" sz="4800" spc="-5"/>
              <a:t>PRISE</a:t>
            </a:r>
            <a:r>
              <a:rPr dirty="0" sz="4800" spc="-10"/>
              <a:t> </a:t>
            </a:r>
            <a:r>
              <a:rPr dirty="0" sz="4800" spc="-5"/>
              <a:t>EN</a:t>
            </a:r>
            <a:r>
              <a:rPr dirty="0" sz="4800" spc="-5"/>
              <a:t> </a:t>
            </a:r>
            <a:r>
              <a:rPr dirty="0" sz="4800" spc="-15"/>
              <a:t>COMPTE</a:t>
            </a:r>
            <a:r>
              <a:rPr dirty="0" sz="4800" spc="-10"/>
              <a:t> </a:t>
            </a:r>
            <a:r>
              <a:rPr dirty="0" sz="4800" spc="-20"/>
              <a:t>DES </a:t>
            </a:r>
            <a:r>
              <a:rPr dirty="0" sz="4800" spc="-1070"/>
              <a:t> </a:t>
            </a:r>
            <a:r>
              <a:rPr dirty="0" sz="4800" spc="-15"/>
              <a:t>CONTINUITÉS</a:t>
            </a:r>
            <a:r>
              <a:rPr dirty="0" sz="4800"/>
              <a:t> </a:t>
            </a:r>
            <a:r>
              <a:rPr dirty="0" sz="4800" spc="-25"/>
              <a:t>ÉCOLOGIQUES </a:t>
            </a:r>
            <a:r>
              <a:rPr dirty="0" sz="4800" spc="-20"/>
              <a:t> </a:t>
            </a:r>
            <a:r>
              <a:rPr dirty="0" sz="4800" spc="-30"/>
              <a:t>DANS</a:t>
            </a:r>
            <a:r>
              <a:rPr dirty="0" sz="4800"/>
              <a:t> </a:t>
            </a:r>
            <a:r>
              <a:rPr dirty="0" sz="4800" spc="-25"/>
              <a:t>LES</a:t>
            </a:r>
            <a:r>
              <a:rPr dirty="0" sz="4800" spc="5"/>
              <a:t> </a:t>
            </a:r>
            <a:r>
              <a:rPr dirty="0" sz="4800" spc="-5"/>
              <a:t>SRADDET</a:t>
            </a:r>
            <a:endParaRPr sz="4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6" y="5562936"/>
            <a:ext cx="2699791" cy="129506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922527" y="3830840"/>
            <a:ext cx="3139440" cy="26562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31775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215968"/>
                </a:solidFill>
                <a:latin typeface="Calibri"/>
                <a:cs typeface="Calibri"/>
              </a:rPr>
              <a:t>01/03/2021-31/08/2021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00">
              <a:latin typeface="Calibri"/>
              <a:cs typeface="Calibri"/>
            </a:endParaRPr>
          </a:p>
          <a:p>
            <a:pPr algn="ctr" marL="958215" marR="718820">
              <a:lnSpc>
                <a:spcPct val="101000"/>
              </a:lnSpc>
            </a:pPr>
            <a:r>
              <a:rPr dirty="0" sz="1900" spc="-5" b="1">
                <a:solidFill>
                  <a:srgbClr val="215968"/>
                </a:solidFill>
                <a:latin typeface="Calibri"/>
                <a:cs typeface="Calibri"/>
              </a:rPr>
              <a:t>Camille</a:t>
            </a:r>
            <a:r>
              <a:rPr dirty="0" sz="1900" spc="-5" b="1">
                <a:solidFill>
                  <a:srgbClr val="215968"/>
                </a:solidFill>
                <a:latin typeface="Calibri"/>
                <a:cs typeface="Calibri"/>
              </a:rPr>
              <a:t> RODE </a:t>
            </a:r>
            <a:r>
              <a:rPr dirty="0" sz="1900" b="1">
                <a:solidFill>
                  <a:srgbClr val="215968"/>
                </a:solidFill>
                <a:latin typeface="Calibri"/>
                <a:cs typeface="Calibri"/>
              </a:rPr>
              <a:t> </a:t>
            </a:r>
            <a:r>
              <a:rPr dirty="0" sz="1900" spc="-5" b="1">
                <a:solidFill>
                  <a:srgbClr val="215968"/>
                </a:solidFill>
                <a:latin typeface="Calibri"/>
                <a:cs typeface="Calibri"/>
              </a:rPr>
              <a:t>Encadrement</a:t>
            </a:r>
            <a:r>
              <a:rPr dirty="0" sz="1900" spc="-80" b="1">
                <a:solidFill>
                  <a:srgbClr val="215968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215968"/>
                </a:solidFill>
                <a:latin typeface="Calibri"/>
                <a:cs typeface="Calibri"/>
              </a:rPr>
              <a:t>:</a:t>
            </a:r>
            <a:endParaRPr sz="1900">
              <a:latin typeface="Calibri"/>
              <a:cs typeface="Calibri"/>
            </a:endParaRPr>
          </a:p>
          <a:p>
            <a:pPr algn="ctr" marL="268605" marR="28575" indent="-635">
              <a:lnSpc>
                <a:spcPct val="101000"/>
              </a:lnSpc>
              <a:spcBef>
                <a:spcPts val="5"/>
              </a:spcBef>
            </a:pPr>
            <a:r>
              <a:rPr dirty="0" sz="1900" spc="-5" b="1">
                <a:solidFill>
                  <a:srgbClr val="215968"/>
                </a:solidFill>
                <a:latin typeface="Calibri"/>
                <a:cs typeface="Calibri"/>
              </a:rPr>
              <a:t>Kathleen</a:t>
            </a:r>
            <a:r>
              <a:rPr dirty="0" sz="1900" spc="-5" b="1">
                <a:solidFill>
                  <a:srgbClr val="215968"/>
                </a:solidFill>
                <a:latin typeface="Calibri"/>
                <a:cs typeface="Calibri"/>
              </a:rPr>
              <a:t> MONOD</a:t>
            </a:r>
            <a:r>
              <a:rPr dirty="0" sz="1900" spc="-5" b="1">
                <a:solidFill>
                  <a:srgbClr val="215968"/>
                </a:solidFill>
                <a:latin typeface="Calibri"/>
                <a:cs typeface="Calibri"/>
              </a:rPr>
              <a:t> (OFB), </a:t>
            </a:r>
            <a:r>
              <a:rPr dirty="0" sz="1900" b="1">
                <a:solidFill>
                  <a:srgbClr val="215968"/>
                </a:solidFill>
                <a:latin typeface="Calibri"/>
                <a:cs typeface="Calibri"/>
              </a:rPr>
              <a:t> </a:t>
            </a:r>
            <a:r>
              <a:rPr dirty="0" sz="1900" spc="-5" b="1">
                <a:solidFill>
                  <a:srgbClr val="215968"/>
                </a:solidFill>
                <a:latin typeface="Calibri"/>
                <a:cs typeface="Calibri"/>
              </a:rPr>
              <a:t>Jennifer</a:t>
            </a:r>
            <a:r>
              <a:rPr dirty="0" sz="1900" spc="-40" b="1">
                <a:solidFill>
                  <a:srgbClr val="215968"/>
                </a:solidFill>
                <a:latin typeface="Calibri"/>
                <a:cs typeface="Calibri"/>
              </a:rPr>
              <a:t> </a:t>
            </a:r>
            <a:r>
              <a:rPr dirty="0" sz="1900" spc="-10" b="1">
                <a:solidFill>
                  <a:srgbClr val="215968"/>
                </a:solidFill>
                <a:latin typeface="Calibri"/>
                <a:cs typeface="Calibri"/>
              </a:rPr>
              <a:t>AMSALLEM</a:t>
            </a:r>
            <a:r>
              <a:rPr dirty="0" sz="1900" spc="-35" b="1">
                <a:solidFill>
                  <a:srgbClr val="215968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215968"/>
                </a:solidFill>
                <a:latin typeface="Calibri"/>
                <a:cs typeface="Calibri"/>
              </a:rPr>
              <a:t>(INRAe)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500">
              <a:latin typeface="Calibri"/>
              <a:cs typeface="Calibri"/>
            </a:endParaRPr>
          </a:p>
          <a:p>
            <a:pPr marL="12700" marR="5080">
              <a:lnSpc>
                <a:spcPts val="2110"/>
              </a:lnSpc>
            </a:pPr>
            <a:r>
              <a:rPr dirty="0" sz="1800">
                <a:latin typeface="Calibri"/>
                <a:cs typeface="Calibri"/>
              </a:rPr>
              <a:t>22/07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Webinaire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«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Biodiversité</a:t>
            </a:r>
            <a:r>
              <a:rPr dirty="0" sz="1800" spc="-10">
                <a:latin typeface="Calibri"/>
                <a:cs typeface="Calibri"/>
              </a:rPr>
              <a:t> et </a:t>
            </a:r>
            <a:r>
              <a:rPr dirty="0" sz="1800" spc="-3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urbanisme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dans</a:t>
            </a:r>
            <a:r>
              <a:rPr dirty="0" sz="1800" spc="-5">
                <a:latin typeface="Calibri"/>
                <a:cs typeface="Calibri"/>
              </a:rPr>
              <a:t> les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PNR</a:t>
            </a:r>
            <a:r>
              <a:rPr dirty="0" sz="1800">
                <a:latin typeface="Calibri"/>
                <a:cs typeface="Calibri"/>
              </a:rPr>
              <a:t> »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64260" y="4578991"/>
            <a:ext cx="1797424" cy="210526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29" y="458711"/>
            <a:ext cx="2084070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Ob</a:t>
            </a:r>
            <a:r>
              <a:rPr dirty="0"/>
              <a:t>j</a:t>
            </a:r>
            <a:r>
              <a:rPr dirty="0" spc="-5"/>
              <a:t>e</a:t>
            </a:r>
            <a:r>
              <a:rPr dirty="0" spc="-10"/>
              <a:t>c</a:t>
            </a:r>
            <a:r>
              <a:rPr dirty="0" spc="-5"/>
              <a:t>t</a:t>
            </a:r>
            <a:r>
              <a:rPr dirty="0" spc="-10"/>
              <a:t>i</a:t>
            </a:r>
            <a:r>
              <a:rPr dirty="0" spc="-50"/>
              <a:t>f</a:t>
            </a:r>
            <a:r>
              <a:rPr dirty="0"/>
              <a:t>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50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2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535929" y="1538729"/>
            <a:ext cx="8011795" cy="40278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070610">
              <a:lnSpc>
                <a:spcPct val="153300"/>
              </a:lnSpc>
              <a:spcBef>
                <a:spcPts val="100"/>
              </a:spcBef>
            </a:pPr>
            <a:r>
              <a:rPr dirty="0" sz="2400" spc="-10" b="1">
                <a:latin typeface="Calibri"/>
                <a:cs typeface="Calibri"/>
              </a:rPr>
              <a:t>Apprécier</a:t>
            </a:r>
            <a:r>
              <a:rPr dirty="0" sz="2400" spc="-5" b="1">
                <a:latin typeface="Calibri"/>
                <a:cs typeface="Calibri"/>
              </a:rPr>
              <a:t> le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niveau</a:t>
            </a:r>
            <a:r>
              <a:rPr dirty="0" sz="2400" spc="-5" b="1">
                <a:latin typeface="Calibri"/>
                <a:cs typeface="Calibri"/>
              </a:rPr>
              <a:t> de</a:t>
            </a:r>
            <a:r>
              <a:rPr dirty="0" sz="2400" spc="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prise</a:t>
            </a:r>
            <a:r>
              <a:rPr dirty="0" sz="2400" b="1">
                <a:latin typeface="Calibri"/>
                <a:cs typeface="Calibri"/>
              </a:rPr>
              <a:t> en</a:t>
            </a:r>
            <a:r>
              <a:rPr dirty="0" sz="2400" spc="-5" b="1">
                <a:latin typeface="Calibri"/>
                <a:cs typeface="Calibri"/>
              </a:rPr>
              <a:t> </a:t>
            </a:r>
            <a:r>
              <a:rPr dirty="0" sz="2400" spc="-15" b="1">
                <a:latin typeface="Calibri"/>
                <a:cs typeface="Calibri"/>
              </a:rPr>
              <a:t>compte</a:t>
            </a:r>
            <a:r>
              <a:rPr dirty="0" sz="2400" spc="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des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continuités </a:t>
            </a:r>
            <a:r>
              <a:rPr dirty="0" sz="2400" spc="-52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écologiques</a:t>
            </a:r>
            <a:r>
              <a:rPr dirty="0" sz="2400" spc="-5" b="1">
                <a:latin typeface="Calibri"/>
                <a:cs typeface="Calibri"/>
              </a:rPr>
              <a:t> par</a:t>
            </a:r>
            <a:r>
              <a:rPr dirty="0" sz="2400" spc="-1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les</a:t>
            </a:r>
            <a:r>
              <a:rPr dirty="0" sz="2400" spc="-5" b="1">
                <a:latin typeface="Calibri"/>
                <a:cs typeface="Calibri"/>
              </a:rPr>
              <a:t> SRADDET</a:t>
            </a:r>
            <a:endParaRPr sz="2400">
              <a:latin typeface="Calibri"/>
              <a:cs typeface="Calibri"/>
            </a:endParaRPr>
          </a:p>
          <a:p>
            <a:pPr marL="755650" indent="-286385">
              <a:lnSpc>
                <a:spcPct val="100000"/>
              </a:lnSpc>
              <a:spcBef>
                <a:spcPts val="1900"/>
              </a:spcBef>
              <a:buFont typeface="Courier New"/>
              <a:buChar char="o"/>
              <a:tabLst>
                <a:tab pos="755650" algn="l"/>
              </a:tabLst>
            </a:pPr>
            <a:r>
              <a:rPr dirty="0" sz="2300" spc="-5" i="1">
                <a:latin typeface="Calibri"/>
                <a:cs typeface="Calibri"/>
              </a:rPr>
              <a:t>Comment</a:t>
            </a:r>
            <a:r>
              <a:rPr dirty="0" sz="2300" spc="5" i="1">
                <a:latin typeface="Calibri"/>
                <a:cs typeface="Calibri"/>
              </a:rPr>
              <a:t> </a:t>
            </a:r>
            <a:r>
              <a:rPr dirty="0" sz="2300" spc="-5" i="1">
                <a:latin typeface="Calibri"/>
                <a:cs typeface="Calibri"/>
              </a:rPr>
              <a:t>les</a:t>
            </a:r>
            <a:r>
              <a:rPr dirty="0" sz="2300" spc="10" i="1">
                <a:latin typeface="Calibri"/>
                <a:cs typeface="Calibri"/>
              </a:rPr>
              <a:t> </a:t>
            </a:r>
            <a:r>
              <a:rPr dirty="0" sz="2300" spc="-10" i="1">
                <a:latin typeface="Calibri"/>
                <a:cs typeface="Calibri"/>
              </a:rPr>
              <a:t>SRCE</a:t>
            </a:r>
            <a:r>
              <a:rPr dirty="0" sz="2300" i="1">
                <a:latin typeface="Calibri"/>
                <a:cs typeface="Calibri"/>
              </a:rPr>
              <a:t> </a:t>
            </a:r>
            <a:r>
              <a:rPr dirty="0" sz="2300" spc="-20" i="1">
                <a:latin typeface="Calibri"/>
                <a:cs typeface="Calibri"/>
              </a:rPr>
              <a:t>ont-ils</a:t>
            </a:r>
            <a:r>
              <a:rPr dirty="0" sz="2300" spc="5" i="1">
                <a:latin typeface="Calibri"/>
                <a:cs typeface="Calibri"/>
              </a:rPr>
              <a:t> </a:t>
            </a:r>
            <a:r>
              <a:rPr dirty="0" sz="2300" spc="-15" i="1">
                <a:latin typeface="Calibri"/>
                <a:cs typeface="Calibri"/>
              </a:rPr>
              <a:t>été</a:t>
            </a:r>
            <a:r>
              <a:rPr dirty="0" sz="2300" spc="5" i="1">
                <a:latin typeface="Calibri"/>
                <a:cs typeface="Calibri"/>
              </a:rPr>
              <a:t> </a:t>
            </a:r>
            <a:r>
              <a:rPr dirty="0" sz="2300" i="1">
                <a:latin typeface="Calibri"/>
                <a:cs typeface="Calibri"/>
              </a:rPr>
              <a:t>traduits</a:t>
            </a:r>
            <a:r>
              <a:rPr dirty="0" sz="2300" i="1">
                <a:latin typeface="Calibri"/>
                <a:cs typeface="Calibri"/>
              </a:rPr>
              <a:t> dans</a:t>
            </a:r>
            <a:r>
              <a:rPr dirty="0" sz="2300" spc="5" i="1">
                <a:latin typeface="Calibri"/>
                <a:cs typeface="Calibri"/>
              </a:rPr>
              <a:t> </a:t>
            </a:r>
            <a:r>
              <a:rPr dirty="0" sz="2300" spc="-5" i="1">
                <a:latin typeface="Calibri"/>
                <a:cs typeface="Calibri"/>
              </a:rPr>
              <a:t>les</a:t>
            </a:r>
            <a:r>
              <a:rPr dirty="0" sz="2300" i="1">
                <a:latin typeface="Calibri"/>
                <a:cs typeface="Calibri"/>
              </a:rPr>
              <a:t> </a:t>
            </a:r>
            <a:r>
              <a:rPr dirty="0" sz="2300" spc="-5" i="1">
                <a:latin typeface="Calibri"/>
                <a:cs typeface="Calibri"/>
              </a:rPr>
              <a:t>SRADDET</a:t>
            </a:r>
            <a:r>
              <a:rPr dirty="0" sz="2300" spc="5" i="1">
                <a:latin typeface="Calibri"/>
                <a:cs typeface="Calibri"/>
              </a:rPr>
              <a:t> </a:t>
            </a:r>
            <a:r>
              <a:rPr dirty="0" sz="2300" i="1">
                <a:latin typeface="Calibri"/>
                <a:cs typeface="Calibri"/>
              </a:rPr>
              <a:t>?</a:t>
            </a:r>
            <a:endParaRPr sz="2300">
              <a:latin typeface="Calibri"/>
              <a:cs typeface="Calibri"/>
            </a:endParaRPr>
          </a:p>
          <a:p>
            <a:pPr marL="755650" marR="5080" indent="-285750">
              <a:lnSpc>
                <a:spcPct val="148700"/>
              </a:lnSpc>
              <a:spcBef>
                <a:spcPts val="600"/>
              </a:spcBef>
              <a:buFont typeface="Courier New"/>
              <a:buChar char="o"/>
              <a:tabLst>
                <a:tab pos="755650" algn="l"/>
              </a:tabLst>
            </a:pPr>
            <a:r>
              <a:rPr dirty="0" sz="2300" spc="-5" i="1">
                <a:latin typeface="Calibri"/>
                <a:cs typeface="Calibri"/>
              </a:rPr>
              <a:t>Quels</a:t>
            </a:r>
            <a:r>
              <a:rPr dirty="0" sz="2300" spc="5" i="1">
                <a:latin typeface="Calibri"/>
                <a:cs typeface="Calibri"/>
              </a:rPr>
              <a:t> </a:t>
            </a:r>
            <a:r>
              <a:rPr dirty="0" sz="2300" spc="-5" i="1">
                <a:latin typeface="Calibri"/>
                <a:cs typeface="Calibri"/>
              </a:rPr>
              <a:t>éléments</a:t>
            </a:r>
            <a:r>
              <a:rPr dirty="0" sz="2300" spc="10" i="1">
                <a:latin typeface="Calibri"/>
                <a:cs typeface="Calibri"/>
              </a:rPr>
              <a:t> </a:t>
            </a:r>
            <a:r>
              <a:rPr dirty="0" sz="2300" spc="-10" i="1">
                <a:latin typeface="Calibri"/>
                <a:cs typeface="Calibri"/>
              </a:rPr>
              <a:t>ont</a:t>
            </a:r>
            <a:r>
              <a:rPr dirty="0" sz="2300" spc="10" i="1">
                <a:latin typeface="Calibri"/>
                <a:cs typeface="Calibri"/>
              </a:rPr>
              <a:t> </a:t>
            </a:r>
            <a:r>
              <a:rPr dirty="0" sz="2300" spc="-10" i="1">
                <a:latin typeface="Calibri"/>
                <a:cs typeface="Calibri"/>
              </a:rPr>
              <a:t>orienté</a:t>
            </a:r>
            <a:r>
              <a:rPr dirty="0" sz="2300" spc="10" i="1">
                <a:latin typeface="Calibri"/>
                <a:cs typeface="Calibri"/>
              </a:rPr>
              <a:t> </a:t>
            </a:r>
            <a:r>
              <a:rPr dirty="0" sz="2300" spc="-15" i="1">
                <a:latin typeface="Calibri"/>
                <a:cs typeface="Calibri"/>
              </a:rPr>
              <a:t>cette</a:t>
            </a:r>
            <a:r>
              <a:rPr dirty="0" sz="2300" spc="10" i="1">
                <a:latin typeface="Calibri"/>
                <a:cs typeface="Calibri"/>
              </a:rPr>
              <a:t> </a:t>
            </a:r>
            <a:r>
              <a:rPr dirty="0" sz="2300" spc="-5" i="1">
                <a:latin typeface="Calibri"/>
                <a:cs typeface="Calibri"/>
              </a:rPr>
              <a:t>traduction</a:t>
            </a:r>
            <a:r>
              <a:rPr dirty="0" sz="2300" spc="10" i="1">
                <a:latin typeface="Calibri"/>
                <a:cs typeface="Calibri"/>
              </a:rPr>
              <a:t> </a:t>
            </a:r>
            <a:r>
              <a:rPr dirty="0" sz="2300" i="1">
                <a:latin typeface="Calibri"/>
                <a:cs typeface="Calibri"/>
              </a:rPr>
              <a:t>?</a:t>
            </a:r>
            <a:r>
              <a:rPr dirty="0" sz="2300" i="1">
                <a:latin typeface="Calibri"/>
                <a:cs typeface="Calibri"/>
              </a:rPr>
              <a:t> </a:t>
            </a:r>
            <a:r>
              <a:rPr dirty="0" sz="2300" spc="-5" i="1">
                <a:latin typeface="Calibri"/>
                <a:cs typeface="Calibri"/>
              </a:rPr>
              <a:t>(nouveau</a:t>
            </a:r>
            <a:r>
              <a:rPr dirty="0" sz="2300" spc="10" i="1">
                <a:latin typeface="Calibri"/>
                <a:cs typeface="Calibri"/>
              </a:rPr>
              <a:t> </a:t>
            </a:r>
            <a:r>
              <a:rPr dirty="0" sz="2300" spc="-5" i="1">
                <a:latin typeface="Calibri"/>
                <a:cs typeface="Calibri"/>
              </a:rPr>
              <a:t>cadre </a:t>
            </a:r>
            <a:r>
              <a:rPr dirty="0" sz="2300" spc="-505" i="1">
                <a:latin typeface="Calibri"/>
                <a:cs typeface="Calibri"/>
              </a:rPr>
              <a:t> </a:t>
            </a:r>
            <a:r>
              <a:rPr dirty="0" sz="2300" spc="-5" i="1">
                <a:latin typeface="Calibri"/>
                <a:cs typeface="Calibri"/>
              </a:rPr>
              <a:t>juridique,</a:t>
            </a:r>
            <a:r>
              <a:rPr dirty="0" sz="2300" spc="5" i="1">
                <a:latin typeface="Calibri"/>
                <a:cs typeface="Calibri"/>
              </a:rPr>
              <a:t> </a:t>
            </a:r>
            <a:r>
              <a:rPr dirty="0" sz="2300" spc="-10" i="1">
                <a:latin typeface="Calibri"/>
                <a:cs typeface="Calibri"/>
              </a:rPr>
              <a:t>réforme</a:t>
            </a:r>
            <a:r>
              <a:rPr dirty="0" sz="2300" spc="10" i="1">
                <a:latin typeface="Calibri"/>
                <a:cs typeface="Calibri"/>
              </a:rPr>
              <a:t> </a:t>
            </a:r>
            <a:r>
              <a:rPr dirty="0" sz="2300" spc="-10" i="1">
                <a:latin typeface="Calibri"/>
                <a:cs typeface="Calibri"/>
              </a:rPr>
              <a:t>territoriale,</a:t>
            </a:r>
            <a:r>
              <a:rPr dirty="0" sz="2300" spc="10" i="1">
                <a:latin typeface="Calibri"/>
                <a:cs typeface="Calibri"/>
              </a:rPr>
              <a:t> </a:t>
            </a:r>
            <a:r>
              <a:rPr dirty="0" sz="2300" spc="-10" i="1">
                <a:latin typeface="Calibri"/>
                <a:cs typeface="Calibri"/>
              </a:rPr>
              <a:t>concertation</a:t>
            </a:r>
            <a:r>
              <a:rPr dirty="0" sz="2300" spc="5" i="1">
                <a:latin typeface="Calibri"/>
                <a:cs typeface="Calibri"/>
              </a:rPr>
              <a:t> </a:t>
            </a:r>
            <a:r>
              <a:rPr dirty="0" sz="2300" spc="-20" i="1">
                <a:latin typeface="Calibri"/>
                <a:cs typeface="Calibri"/>
              </a:rPr>
              <a:t>d’acteurs</a:t>
            </a:r>
            <a:r>
              <a:rPr dirty="0" sz="2300" spc="10" i="1">
                <a:latin typeface="Calibri"/>
                <a:cs typeface="Calibri"/>
              </a:rPr>
              <a:t> </a:t>
            </a:r>
            <a:r>
              <a:rPr dirty="0" sz="2300" spc="-5" i="1">
                <a:latin typeface="Calibri"/>
                <a:cs typeface="Calibri"/>
              </a:rPr>
              <a:t>?…)</a:t>
            </a:r>
            <a:endParaRPr sz="2300">
              <a:latin typeface="Calibri"/>
              <a:cs typeface="Calibri"/>
            </a:endParaRPr>
          </a:p>
          <a:p>
            <a:pPr marL="12700" marR="647700">
              <a:lnSpc>
                <a:spcPct val="149200"/>
              </a:lnSpc>
              <a:spcBef>
                <a:spcPts val="620"/>
              </a:spcBef>
            </a:pPr>
            <a:r>
              <a:rPr dirty="0" sz="2400">
                <a:latin typeface="Wingdings"/>
                <a:cs typeface="Wingdings"/>
              </a:rPr>
              <a:t>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Calibri"/>
                <a:cs typeface="Calibri"/>
              </a:rPr>
              <a:t>Synthèse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évaluative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: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état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des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lieux</a:t>
            </a:r>
            <a:r>
              <a:rPr dirty="0" sz="2400" spc="-5">
                <a:latin typeface="Calibri"/>
                <a:cs typeface="Calibri"/>
              </a:rPr>
              <a:t> et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recommandations </a:t>
            </a:r>
            <a:r>
              <a:rPr dirty="0" sz="2400" spc="-53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éventuelles</a:t>
            </a:r>
            <a:r>
              <a:rPr dirty="0" sz="2400" spc="-5">
                <a:latin typeface="Calibri"/>
                <a:cs typeface="Calibri"/>
              </a:rPr>
              <a:t> pour</a:t>
            </a:r>
            <a:r>
              <a:rPr dirty="0" sz="2400" spc="-5">
                <a:latin typeface="Calibri"/>
                <a:cs typeface="Calibri"/>
              </a:rPr>
              <a:t> la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prochaine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génération</a:t>
            </a:r>
            <a:r>
              <a:rPr dirty="0" sz="2400">
                <a:latin typeface="Calibri"/>
                <a:cs typeface="Calibri"/>
              </a:rPr>
              <a:t> de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SRADDET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29" y="458711"/>
            <a:ext cx="2167255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Méthode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50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2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535927" y="1696224"/>
            <a:ext cx="8067675" cy="459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000" spc="-10" b="1">
                <a:latin typeface="Calibri"/>
                <a:cs typeface="Calibri"/>
              </a:rPr>
              <a:t>Etude</a:t>
            </a:r>
            <a:r>
              <a:rPr dirty="0" sz="2000" spc="-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de</a:t>
            </a:r>
            <a:r>
              <a:rPr dirty="0" sz="2000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cas</a:t>
            </a:r>
            <a:r>
              <a:rPr dirty="0" sz="2000" spc="-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sur</a:t>
            </a:r>
            <a:r>
              <a:rPr dirty="0" sz="2000" spc="-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3</a:t>
            </a:r>
            <a:r>
              <a:rPr dirty="0" sz="2000" spc="-10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régions</a:t>
            </a:r>
            <a:r>
              <a:rPr dirty="0" sz="2000" spc="-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:</a:t>
            </a:r>
            <a:r>
              <a:rPr dirty="0" sz="2000" spc="-10" b="1">
                <a:latin typeface="Calibri"/>
                <a:cs typeface="Calibri"/>
              </a:rPr>
              <a:t> </a:t>
            </a:r>
            <a:r>
              <a:rPr dirty="0" sz="2000" spc="-30" b="1">
                <a:latin typeface="Calibri"/>
                <a:cs typeface="Calibri"/>
              </a:rPr>
              <a:t>PACA,</a:t>
            </a:r>
            <a:r>
              <a:rPr dirty="0" sz="2000" spc="-10" b="1">
                <a:latin typeface="Calibri"/>
                <a:cs typeface="Calibri"/>
              </a:rPr>
              <a:t> Grand-Est,</a:t>
            </a:r>
            <a:r>
              <a:rPr dirty="0" sz="2000" spc="-10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Nouvelle-Aquitaine</a:t>
            </a:r>
            <a:endParaRPr sz="2000">
              <a:latin typeface="Calibri"/>
              <a:cs typeface="Calibri"/>
            </a:endParaRPr>
          </a:p>
          <a:p>
            <a:pPr marL="12700" marR="5080" indent="400050">
              <a:lnSpc>
                <a:spcPct val="139500"/>
              </a:lnSpc>
              <a:spcBef>
                <a:spcPts val="560"/>
              </a:spcBef>
            </a:pPr>
            <a:r>
              <a:rPr dirty="0" sz="2000">
                <a:latin typeface="Wingdings"/>
                <a:cs typeface="Wingdings"/>
              </a:rPr>
              <a:t>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 i="1">
                <a:latin typeface="Calibri"/>
                <a:cs typeface="Calibri"/>
              </a:rPr>
              <a:t>sélection</a:t>
            </a:r>
            <a:r>
              <a:rPr dirty="0" sz="2000" spc="-5" i="1">
                <a:latin typeface="Calibri"/>
                <a:cs typeface="Calibri"/>
              </a:rPr>
              <a:t> sur</a:t>
            </a:r>
            <a:r>
              <a:rPr dirty="0" sz="2000" spc="-5" i="1">
                <a:latin typeface="Calibri"/>
                <a:cs typeface="Calibri"/>
              </a:rPr>
              <a:t> critères</a:t>
            </a:r>
            <a:r>
              <a:rPr dirty="0" sz="2000" spc="-5" i="1">
                <a:latin typeface="Calibri"/>
                <a:cs typeface="Calibri"/>
              </a:rPr>
              <a:t> </a:t>
            </a:r>
            <a:r>
              <a:rPr dirty="0" sz="2000" i="1">
                <a:latin typeface="Calibri"/>
                <a:cs typeface="Calibri"/>
              </a:rPr>
              <a:t>:</a:t>
            </a:r>
            <a:r>
              <a:rPr dirty="0" sz="2000" i="1">
                <a:latin typeface="Calibri"/>
                <a:cs typeface="Calibri"/>
              </a:rPr>
              <a:t> </a:t>
            </a:r>
            <a:r>
              <a:rPr dirty="0" sz="2000" spc="-5" i="1">
                <a:latin typeface="Calibri"/>
                <a:cs typeface="Calibri"/>
              </a:rPr>
              <a:t>adoption</a:t>
            </a:r>
            <a:r>
              <a:rPr dirty="0" sz="2000" spc="-5" i="1">
                <a:latin typeface="Calibri"/>
                <a:cs typeface="Calibri"/>
              </a:rPr>
              <a:t> du</a:t>
            </a:r>
            <a:r>
              <a:rPr dirty="0" sz="2000" spc="-5" i="1">
                <a:latin typeface="Calibri"/>
                <a:cs typeface="Calibri"/>
              </a:rPr>
              <a:t> </a:t>
            </a:r>
            <a:r>
              <a:rPr dirty="0" sz="2000" spc="-30" i="1">
                <a:latin typeface="Calibri"/>
                <a:cs typeface="Calibri"/>
              </a:rPr>
              <a:t>SRADDET,</a:t>
            </a:r>
            <a:r>
              <a:rPr dirty="0" sz="2000" spc="-30" i="1">
                <a:latin typeface="Calibri"/>
                <a:cs typeface="Calibri"/>
              </a:rPr>
              <a:t> </a:t>
            </a:r>
            <a:r>
              <a:rPr dirty="0" sz="2000" spc="-5" i="1">
                <a:latin typeface="Calibri"/>
                <a:cs typeface="Calibri"/>
              </a:rPr>
              <a:t>fusion</a:t>
            </a:r>
            <a:r>
              <a:rPr dirty="0" sz="2000" spc="-5" i="1">
                <a:latin typeface="Calibri"/>
                <a:cs typeface="Calibri"/>
              </a:rPr>
              <a:t> de</a:t>
            </a:r>
            <a:r>
              <a:rPr dirty="0" sz="2000" spc="-5" i="1">
                <a:latin typeface="Calibri"/>
                <a:cs typeface="Calibri"/>
              </a:rPr>
              <a:t> régions, </a:t>
            </a:r>
            <a:r>
              <a:rPr dirty="0" sz="2000" i="1">
                <a:latin typeface="Calibri"/>
                <a:cs typeface="Calibri"/>
              </a:rPr>
              <a:t> </a:t>
            </a:r>
            <a:r>
              <a:rPr dirty="0" sz="2000" spc="-10" i="1">
                <a:latin typeface="Calibri"/>
                <a:cs typeface="Calibri"/>
              </a:rPr>
              <a:t>représentativité,</a:t>
            </a:r>
            <a:r>
              <a:rPr dirty="0" sz="2000" i="1">
                <a:latin typeface="Calibri"/>
                <a:cs typeface="Calibri"/>
              </a:rPr>
              <a:t> </a:t>
            </a:r>
            <a:r>
              <a:rPr dirty="0" sz="2000" spc="-5" i="1">
                <a:latin typeface="Calibri"/>
                <a:cs typeface="Calibri"/>
              </a:rPr>
              <a:t>proportions</a:t>
            </a:r>
            <a:r>
              <a:rPr dirty="0" sz="2000" i="1">
                <a:latin typeface="Calibri"/>
                <a:cs typeface="Calibri"/>
              </a:rPr>
              <a:t> </a:t>
            </a:r>
            <a:r>
              <a:rPr dirty="0" sz="2000" spc="-20" i="1">
                <a:latin typeface="Calibri"/>
                <a:cs typeface="Calibri"/>
              </a:rPr>
              <a:t>d’objectifs</a:t>
            </a:r>
            <a:r>
              <a:rPr dirty="0" sz="2000" spc="-5" i="1">
                <a:latin typeface="Calibri"/>
                <a:cs typeface="Calibri"/>
              </a:rPr>
              <a:t> </a:t>
            </a:r>
            <a:r>
              <a:rPr dirty="0" sz="2000" spc="-10" i="1">
                <a:latin typeface="Calibri"/>
                <a:cs typeface="Calibri"/>
              </a:rPr>
              <a:t>et</a:t>
            </a:r>
            <a:r>
              <a:rPr dirty="0" sz="2000" spc="10" i="1">
                <a:latin typeface="Calibri"/>
                <a:cs typeface="Calibri"/>
              </a:rPr>
              <a:t> </a:t>
            </a:r>
            <a:r>
              <a:rPr dirty="0" sz="2000" spc="-5" i="1">
                <a:latin typeface="Calibri"/>
                <a:cs typeface="Calibri"/>
              </a:rPr>
              <a:t>de</a:t>
            </a:r>
            <a:r>
              <a:rPr dirty="0" sz="2000" spc="-10" i="1">
                <a:latin typeface="Calibri"/>
                <a:cs typeface="Calibri"/>
              </a:rPr>
              <a:t> </a:t>
            </a:r>
            <a:r>
              <a:rPr dirty="0" sz="2000" spc="-5" i="1">
                <a:latin typeface="Calibri"/>
                <a:cs typeface="Calibri"/>
              </a:rPr>
              <a:t>règles</a:t>
            </a:r>
            <a:r>
              <a:rPr dirty="0" sz="2000" i="1">
                <a:latin typeface="Calibri"/>
                <a:cs typeface="Calibri"/>
              </a:rPr>
              <a:t> </a:t>
            </a:r>
            <a:r>
              <a:rPr dirty="0" sz="2000" spc="-5" i="1">
                <a:latin typeface="Calibri"/>
                <a:cs typeface="Calibri"/>
              </a:rPr>
              <a:t>en</a:t>
            </a:r>
            <a:r>
              <a:rPr dirty="0" sz="2000" spc="-5" i="1">
                <a:latin typeface="Calibri"/>
                <a:cs typeface="Calibri"/>
              </a:rPr>
              <a:t> lien</a:t>
            </a:r>
            <a:r>
              <a:rPr dirty="0" sz="2000" i="1">
                <a:latin typeface="Calibri"/>
                <a:cs typeface="Calibri"/>
              </a:rPr>
              <a:t> </a:t>
            </a:r>
            <a:r>
              <a:rPr dirty="0" sz="2000" spc="-5" i="1">
                <a:latin typeface="Calibri"/>
                <a:cs typeface="Calibri"/>
              </a:rPr>
              <a:t>avec</a:t>
            </a:r>
            <a:r>
              <a:rPr dirty="0" sz="2000" spc="5" i="1">
                <a:latin typeface="Calibri"/>
                <a:cs typeface="Calibri"/>
              </a:rPr>
              <a:t> </a:t>
            </a:r>
            <a:r>
              <a:rPr dirty="0" sz="2000" i="1">
                <a:latin typeface="Calibri"/>
                <a:cs typeface="Calibri"/>
              </a:rPr>
              <a:t>la</a:t>
            </a:r>
            <a:r>
              <a:rPr dirty="0" sz="2000" i="1">
                <a:latin typeface="Calibri"/>
                <a:cs typeface="Calibri"/>
              </a:rPr>
              <a:t> </a:t>
            </a:r>
            <a:r>
              <a:rPr dirty="0" sz="2000" spc="-5" i="1">
                <a:latin typeface="Calibri"/>
                <a:cs typeface="Calibri"/>
              </a:rPr>
              <a:t>biodiversité </a:t>
            </a:r>
            <a:r>
              <a:rPr dirty="0" sz="2000" spc="-440" i="1">
                <a:latin typeface="Calibri"/>
                <a:cs typeface="Calibri"/>
              </a:rPr>
              <a:t> </a:t>
            </a:r>
            <a:r>
              <a:rPr dirty="0" sz="2000" i="1">
                <a:latin typeface="Calibri"/>
                <a:cs typeface="Calibri"/>
              </a:rPr>
              <a:t>(*)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95"/>
              </a:spcBef>
            </a:pPr>
            <a:r>
              <a:rPr dirty="0" sz="2000" spc="-5" b="1">
                <a:latin typeface="Calibri"/>
                <a:cs typeface="Calibri"/>
              </a:rPr>
              <a:t>Analyse</a:t>
            </a:r>
            <a:r>
              <a:rPr dirty="0" sz="2000" spc="-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des</a:t>
            </a:r>
            <a:r>
              <a:rPr dirty="0" sz="2000" spc="-10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SRCE</a:t>
            </a:r>
            <a:r>
              <a:rPr dirty="0" sz="2000" spc="-15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et</a:t>
            </a:r>
            <a:r>
              <a:rPr dirty="0" sz="2000" spc="-20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SRADDET</a:t>
            </a:r>
            <a:endParaRPr sz="20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1510"/>
              </a:spcBef>
            </a:pPr>
            <a:r>
              <a:rPr dirty="0" sz="2000">
                <a:latin typeface="Wingdings"/>
                <a:cs typeface="Wingdings"/>
              </a:rPr>
              <a:t></a:t>
            </a:r>
            <a:r>
              <a:rPr dirty="0" sz="2000" spc="220">
                <a:latin typeface="Times New Roman"/>
                <a:cs typeface="Times New Roman"/>
              </a:rPr>
              <a:t> </a:t>
            </a:r>
            <a:r>
              <a:rPr dirty="0" sz="2000" spc="-30" i="1">
                <a:latin typeface="Calibri"/>
                <a:cs typeface="Calibri"/>
              </a:rPr>
              <a:t>Tableau</a:t>
            </a:r>
            <a:r>
              <a:rPr dirty="0" sz="2000" spc="-20" i="1">
                <a:latin typeface="Calibri"/>
                <a:cs typeface="Calibri"/>
              </a:rPr>
              <a:t> </a:t>
            </a:r>
            <a:r>
              <a:rPr dirty="0" sz="2000" spc="-5" i="1">
                <a:latin typeface="Calibri"/>
                <a:cs typeface="Calibri"/>
              </a:rPr>
              <a:t>de</a:t>
            </a:r>
            <a:r>
              <a:rPr dirty="0" sz="2000" spc="-15" i="1">
                <a:latin typeface="Calibri"/>
                <a:cs typeface="Calibri"/>
              </a:rPr>
              <a:t> </a:t>
            </a:r>
            <a:r>
              <a:rPr dirty="0" sz="2000" spc="-5" i="1">
                <a:latin typeface="Calibri"/>
                <a:cs typeface="Calibri"/>
              </a:rPr>
              <a:t>correspondance</a:t>
            </a:r>
            <a:r>
              <a:rPr dirty="0" sz="2000" spc="-20" i="1">
                <a:latin typeface="Calibri"/>
                <a:cs typeface="Calibri"/>
              </a:rPr>
              <a:t> </a:t>
            </a:r>
            <a:r>
              <a:rPr dirty="0" sz="2000" spc="-5" i="1">
                <a:latin typeface="Calibri"/>
                <a:cs typeface="Calibri"/>
              </a:rPr>
              <a:t>SRCE/SRADDET</a:t>
            </a:r>
            <a:endParaRPr sz="20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1395"/>
              </a:spcBef>
            </a:pPr>
            <a:r>
              <a:rPr dirty="0" sz="2000">
                <a:latin typeface="Wingdings"/>
                <a:cs typeface="Wingdings"/>
              </a:rPr>
              <a:t></a:t>
            </a:r>
            <a:r>
              <a:rPr dirty="0" sz="2000" spc="240">
                <a:latin typeface="Times New Roman"/>
                <a:cs typeface="Times New Roman"/>
              </a:rPr>
              <a:t> </a:t>
            </a:r>
            <a:r>
              <a:rPr dirty="0" sz="2000" spc="-10" i="1">
                <a:latin typeface="Calibri"/>
                <a:cs typeface="Calibri"/>
              </a:rPr>
              <a:t>Entretiens</a:t>
            </a:r>
            <a:r>
              <a:rPr dirty="0" sz="2000" spc="-5" i="1">
                <a:latin typeface="Calibri"/>
                <a:cs typeface="Calibri"/>
              </a:rPr>
              <a:t> avec</a:t>
            </a:r>
            <a:r>
              <a:rPr dirty="0" sz="2000" spc="5" i="1">
                <a:latin typeface="Calibri"/>
                <a:cs typeface="Calibri"/>
              </a:rPr>
              <a:t> </a:t>
            </a:r>
            <a:r>
              <a:rPr dirty="0" sz="2000" spc="-5" i="1">
                <a:latin typeface="Calibri"/>
                <a:cs typeface="Calibri"/>
              </a:rPr>
              <a:t>les</a:t>
            </a:r>
            <a:r>
              <a:rPr dirty="0" sz="2000" spc="-5" i="1">
                <a:latin typeface="Calibri"/>
                <a:cs typeface="Calibri"/>
              </a:rPr>
              <a:t> </a:t>
            </a:r>
            <a:r>
              <a:rPr dirty="0" sz="2000" spc="-10" i="1">
                <a:latin typeface="Calibri"/>
                <a:cs typeface="Calibri"/>
              </a:rPr>
              <a:t>Régions,</a:t>
            </a:r>
            <a:r>
              <a:rPr dirty="0" sz="2000" i="1">
                <a:latin typeface="Calibri"/>
                <a:cs typeface="Calibri"/>
              </a:rPr>
              <a:t> </a:t>
            </a:r>
            <a:r>
              <a:rPr dirty="0" sz="2000" spc="-5" i="1">
                <a:latin typeface="Calibri"/>
                <a:cs typeface="Calibri"/>
              </a:rPr>
              <a:t>DR</a:t>
            </a:r>
            <a:r>
              <a:rPr dirty="0" sz="2000" i="1">
                <a:latin typeface="Calibri"/>
                <a:cs typeface="Calibri"/>
              </a:rPr>
              <a:t> </a:t>
            </a:r>
            <a:r>
              <a:rPr dirty="0" sz="2000" spc="-5" i="1">
                <a:latin typeface="Calibri"/>
                <a:cs typeface="Calibri"/>
              </a:rPr>
              <a:t>de</a:t>
            </a:r>
            <a:r>
              <a:rPr dirty="0" sz="2000" spc="-10" i="1">
                <a:latin typeface="Calibri"/>
                <a:cs typeface="Calibri"/>
              </a:rPr>
              <a:t> </a:t>
            </a:r>
            <a:r>
              <a:rPr dirty="0" sz="2000" spc="-20" i="1">
                <a:latin typeface="Calibri"/>
                <a:cs typeface="Calibri"/>
              </a:rPr>
              <a:t>l’OFB,</a:t>
            </a:r>
            <a:r>
              <a:rPr dirty="0" sz="2000" i="1">
                <a:latin typeface="Calibri"/>
                <a:cs typeface="Calibri"/>
              </a:rPr>
              <a:t> </a:t>
            </a:r>
            <a:r>
              <a:rPr dirty="0" sz="2000" spc="-10" i="1">
                <a:latin typeface="Calibri"/>
                <a:cs typeface="Calibri"/>
              </a:rPr>
              <a:t>référents</a:t>
            </a:r>
            <a:r>
              <a:rPr dirty="0" sz="2000" spc="-5" i="1">
                <a:latin typeface="Calibri"/>
                <a:cs typeface="Calibri"/>
              </a:rPr>
              <a:t> </a:t>
            </a:r>
            <a:r>
              <a:rPr dirty="0" sz="2000" spc="-10" i="1">
                <a:latin typeface="Calibri"/>
                <a:cs typeface="Calibri"/>
              </a:rPr>
              <a:t>SRCE,</a:t>
            </a:r>
            <a:r>
              <a:rPr dirty="0" sz="2000" i="1">
                <a:latin typeface="Calibri"/>
                <a:cs typeface="Calibri"/>
              </a:rPr>
              <a:t> </a:t>
            </a:r>
            <a:r>
              <a:rPr dirty="0" sz="2000" spc="-5" i="1">
                <a:latin typeface="Calibri"/>
                <a:cs typeface="Calibri"/>
              </a:rPr>
              <a:t>DREAL,…</a:t>
            </a:r>
            <a:endParaRPr sz="20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1390"/>
              </a:spcBef>
            </a:pPr>
            <a:r>
              <a:rPr dirty="0" sz="2000">
                <a:latin typeface="Wingdings"/>
                <a:cs typeface="Wingdings"/>
              </a:rPr>
              <a:t></a:t>
            </a:r>
            <a:r>
              <a:rPr dirty="0" sz="2000" spc="-210">
                <a:latin typeface="Times New Roman"/>
                <a:cs typeface="Times New Roman"/>
              </a:rPr>
              <a:t> </a:t>
            </a:r>
            <a:r>
              <a:rPr dirty="0" sz="2000" spc="-35" i="1">
                <a:latin typeface="Calibri"/>
                <a:cs typeface="Calibri"/>
              </a:rPr>
              <a:t>R</a:t>
            </a:r>
            <a:r>
              <a:rPr dirty="0" sz="2000" spc="-10" i="1">
                <a:latin typeface="Calibri"/>
                <a:cs typeface="Calibri"/>
              </a:rPr>
              <a:t>e</a:t>
            </a:r>
            <a:r>
              <a:rPr dirty="0" sz="2000" i="1">
                <a:latin typeface="Calibri"/>
                <a:cs typeface="Calibri"/>
              </a:rPr>
              <a:t>c</a:t>
            </a:r>
            <a:r>
              <a:rPr dirty="0" sz="2000" spc="-5" i="1">
                <a:latin typeface="Calibri"/>
                <a:cs typeface="Calibri"/>
              </a:rPr>
              <a:t>he</a:t>
            </a:r>
            <a:r>
              <a:rPr dirty="0" sz="2000" i="1">
                <a:latin typeface="Calibri"/>
                <a:cs typeface="Calibri"/>
              </a:rPr>
              <a:t>r</a:t>
            </a:r>
            <a:r>
              <a:rPr dirty="0" sz="2000" spc="5" i="1">
                <a:latin typeface="Calibri"/>
                <a:cs typeface="Calibri"/>
              </a:rPr>
              <a:t>c</a:t>
            </a:r>
            <a:r>
              <a:rPr dirty="0" sz="2000" spc="-5" i="1">
                <a:latin typeface="Calibri"/>
                <a:cs typeface="Calibri"/>
              </a:rPr>
              <a:t>h</a:t>
            </a:r>
            <a:r>
              <a:rPr dirty="0" sz="2000" i="1">
                <a:latin typeface="Calibri"/>
                <a:cs typeface="Calibri"/>
              </a:rPr>
              <a:t>e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 spc="-5" i="1">
                <a:latin typeface="Calibri"/>
                <a:cs typeface="Calibri"/>
              </a:rPr>
              <a:t>b</a:t>
            </a:r>
            <a:r>
              <a:rPr dirty="0" sz="2000" i="1">
                <a:latin typeface="Calibri"/>
                <a:cs typeface="Calibri"/>
              </a:rPr>
              <a:t>i</a:t>
            </a:r>
            <a:r>
              <a:rPr dirty="0" sz="2000" spc="-5" i="1">
                <a:latin typeface="Calibri"/>
                <a:cs typeface="Calibri"/>
              </a:rPr>
              <a:t>b</a:t>
            </a:r>
            <a:r>
              <a:rPr dirty="0" sz="2000" i="1">
                <a:latin typeface="Calibri"/>
                <a:cs typeface="Calibri"/>
              </a:rPr>
              <a:t>li</a:t>
            </a:r>
            <a:r>
              <a:rPr dirty="0" sz="2000" spc="-5" i="1">
                <a:latin typeface="Calibri"/>
                <a:cs typeface="Calibri"/>
              </a:rPr>
              <a:t>og</a:t>
            </a:r>
            <a:r>
              <a:rPr dirty="0" sz="2000" i="1">
                <a:latin typeface="Calibri"/>
                <a:cs typeface="Calibri"/>
              </a:rPr>
              <a:t>r</a:t>
            </a:r>
            <a:r>
              <a:rPr dirty="0" sz="2000" spc="-5" i="1">
                <a:latin typeface="Calibri"/>
                <a:cs typeface="Calibri"/>
              </a:rPr>
              <a:t>aph</a:t>
            </a:r>
            <a:r>
              <a:rPr dirty="0" sz="2000" i="1">
                <a:latin typeface="Calibri"/>
                <a:cs typeface="Calibri"/>
              </a:rPr>
              <a:t>i</a:t>
            </a:r>
            <a:r>
              <a:rPr dirty="0" sz="2000" spc="-5" i="1">
                <a:latin typeface="Calibri"/>
                <a:cs typeface="Calibri"/>
              </a:rPr>
              <a:t>qu</a:t>
            </a:r>
            <a:r>
              <a:rPr dirty="0" sz="2000" i="1">
                <a:latin typeface="Calibri"/>
                <a:cs typeface="Calibri"/>
              </a:rPr>
              <a:t>e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51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000" spc="-10" b="1">
                <a:latin typeface="Calibri"/>
                <a:cs typeface="Calibri"/>
              </a:rPr>
              <a:t>Collaboration</a:t>
            </a:r>
            <a:r>
              <a:rPr dirty="0" sz="2000" spc="-5" b="1">
                <a:latin typeface="Calibri"/>
                <a:cs typeface="Calibri"/>
              </a:rPr>
              <a:t> </a:t>
            </a:r>
            <a:r>
              <a:rPr dirty="0" sz="2000" spc="-15" b="1">
                <a:latin typeface="Calibri"/>
                <a:cs typeface="Calibri"/>
              </a:rPr>
              <a:t>avec</a:t>
            </a:r>
            <a:r>
              <a:rPr dirty="0" sz="2000" spc="-5" b="1">
                <a:latin typeface="Calibri"/>
                <a:cs typeface="Calibri"/>
              </a:rPr>
              <a:t> l'UMR</a:t>
            </a:r>
            <a:r>
              <a:rPr dirty="0" sz="2000" b="1">
                <a:latin typeface="Calibri"/>
                <a:cs typeface="Calibri"/>
              </a:rPr>
              <a:t> </a:t>
            </a:r>
            <a:r>
              <a:rPr dirty="0" sz="2000" spc="-40" b="1">
                <a:latin typeface="Calibri"/>
                <a:cs typeface="Calibri"/>
              </a:rPr>
              <a:t>Tetis</a:t>
            </a:r>
            <a:r>
              <a:rPr dirty="0" sz="2000" spc="-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à</a:t>
            </a:r>
            <a:r>
              <a:rPr dirty="0" sz="2000" spc="-5" b="1">
                <a:latin typeface="Calibri"/>
                <a:cs typeface="Calibri"/>
              </a:rPr>
              <a:t> l’INRAe</a:t>
            </a:r>
            <a:r>
              <a:rPr dirty="0" sz="2000" spc="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:</a:t>
            </a:r>
            <a:r>
              <a:rPr dirty="0" sz="2000" spc="-10" b="1">
                <a:latin typeface="Calibri"/>
                <a:cs typeface="Calibri"/>
              </a:rPr>
              <a:t> </a:t>
            </a:r>
            <a:r>
              <a:rPr dirty="0" sz="2000" spc="-15" b="1">
                <a:latin typeface="Calibri"/>
                <a:cs typeface="Calibri"/>
              </a:rPr>
              <a:t>stage</a:t>
            </a:r>
            <a:r>
              <a:rPr dirty="0" sz="2000" b="1">
                <a:latin typeface="Calibri"/>
                <a:cs typeface="Calibri"/>
              </a:rPr>
              <a:t> de</a:t>
            </a:r>
            <a:r>
              <a:rPr dirty="0" sz="200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fouille</a:t>
            </a:r>
            <a:r>
              <a:rPr dirty="0" sz="2000" b="1">
                <a:latin typeface="Calibri"/>
                <a:cs typeface="Calibri"/>
              </a:rPr>
              <a:t> de</a:t>
            </a:r>
            <a:r>
              <a:rPr dirty="0" sz="2000" spc="-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données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95"/>
              </a:spcBef>
            </a:pPr>
            <a:r>
              <a:rPr dirty="0" sz="2000">
                <a:latin typeface="Calibri"/>
                <a:cs typeface="Calibri"/>
              </a:rPr>
              <a:t>(*)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Source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:</a:t>
            </a:r>
            <a:r>
              <a:rPr dirty="0" sz="2000" spc="-10">
                <a:latin typeface="Calibri"/>
                <a:cs typeface="Calibri"/>
              </a:rPr>
              <a:t> rapport</a:t>
            </a:r>
            <a:r>
              <a:rPr dirty="0" sz="2000" spc="-5">
                <a:latin typeface="Calibri"/>
                <a:cs typeface="Calibri"/>
              </a:rPr>
              <a:t> de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FNE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29" y="458711"/>
            <a:ext cx="5720715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Premiers</a:t>
            </a:r>
            <a:r>
              <a:rPr dirty="0" spc="-55"/>
              <a:t> </a:t>
            </a:r>
            <a:r>
              <a:rPr dirty="0" spc="-10"/>
              <a:t>enseignements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76200" rIns="0" bIns="0" rtlCol="0" vert="horz">
            <a:spAutoFit/>
          </a:bodyPr>
          <a:lstStyle/>
          <a:p>
            <a:pPr marL="481330" indent="-34290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481330" algn="l"/>
                <a:tab pos="481965" algn="l"/>
              </a:tabLst>
            </a:pPr>
            <a:r>
              <a:rPr dirty="0" spc="-5"/>
              <a:t>Influences</a:t>
            </a:r>
            <a:r>
              <a:rPr dirty="0"/>
              <a:t> de</a:t>
            </a:r>
            <a:r>
              <a:rPr dirty="0"/>
              <a:t> </a:t>
            </a:r>
            <a:r>
              <a:rPr dirty="0" spc="-5"/>
              <a:t>la</a:t>
            </a:r>
            <a:r>
              <a:rPr dirty="0"/>
              <a:t> </a:t>
            </a:r>
            <a:r>
              <a:rPr dirty="0" spc="-10"/>
              <a:t>réforme</a:t>
            </a:r>
            <a:r>
              <a:rPr dirty="0"/>
              <a:t> </a:t>
            </a:r>
            <a:r>
              <a:rPr dirty="0" spc="-10"/>
              <a:t>territoriale</a:t>
            </a:r>
            <a:r>
              <a:rPr dirty="0"/>
              <a:t> </a:t>
            </a:r>
            <a:r>
              <a:rPr dirty="0" spc="-5"/>
              <a:t>et</a:t>
            </a:r>
            <a:r>
              <a:rPr dirty="0" spc="-10"/>
              <a:t> </a:t>
            </a:r>
            <a:r>
              <a:rPr dirty="0"/>
              <a:t>du</a:t>
            </a:r>
            <a:r>
              <a:rPr dirty="0"/>
              <a:t> </a:t>
            </a:r>
            <a:r>
              <a:rPr dirty="0" spc="-5"/>
              <a:t>changement</a:t>
            </a:r>
            <a:r>
              <a:rPr dirty="0" spc="-10"/>
              <a:t> </a:t>
            </a:r>
            <a:r>
              <a:rPr dirty="0"/>
              <a:t>de</a:t>
            </a:r>
            <a:r>
              <a:rPr dirty="0"/>
              <a:t> </a:t>
            </a:r>
            <a:r>
              <a:rPr dirty="0" spc="-10"/>
              <a:t>cadre</a:t>
            </a:r>
            <a:r>
              <a:rPr dirty="0"/>
              <a:t> </a:t>
            </a:r>
            <a:r>
              <a:rPr dirty="0" spc="-5"/>
              <a:t>juridique</a:t>
            </a:r>
            <a:r>
              <a:rPr dirty="0" spc="15"/>
              <a:t> </a:t>
            </a:r>
            <a:r>
              <a:rPr dirty="0" b="0">
                <a:latin typeface="Calibri"/>
                <a:cs typeface="Calibri"/>
              </a:rPr>
              <a:t>:</a:t>
            </a:r>
          </a:p>
          <a:p>
            <a:pPr lvl="1" marL="881380" indent="-285750">
              <a:lnSpc>
                <a:spcPct val="100000"/>
              </a:lnSpc>
              <a:spcBef>
                <a:spcPts val="505"/>
              </a:spcBef>
              <a:buFont typeface="Arial MT"/>
              <a:buChar char="–"/>
              <a:tabLst>
                <a:tab pos="881380" algn="l"/>
                <a:tab pos="882015" algn="l"/>
              </a:tabLst>
            </a:pPr>
            <a:r>
              <a:rPr dirty="0" sz="2000" spc="-40">
                <a:latin typeface="Calibri"/>
                <a:cs typeface="Calibri"/>
              </a:rPr>
              <a:t>Temps</a:t>
            </a:r>
            <a:r>
              <a:rPr dirty="0" sz="2000" spc="-5">
                <a:latin typeface="Calibri"/>
                <a:cs typeface="Calibri"/>
              </a:rPr>
              <a:t> de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vie</a:t>
            </a:r>
            <a:r>
              <a:rPr dirty="0" sz="2000" spc="-10">
                <a:latin typeface="Calibri"/>
                <a:cs typeface="Calibri"/>
              </a:rPr>
              <a:t> réduit</a:t>
            </a:r>
            <a:r>
              <a:rPr dirty="0" sz="2000" spc="-5">
                <a:latin typeface="Calibri"/>
                <a:cs typeface="Calibri"/>
              </a:rPr>
              <a:t> des</a:t>
            </a:r>
            <a:r>
              <a:rPr dirty="0" sz="2000" spc="-5">
                <a:latin typeface="Calibri"/>
                <a:cs typeface="Calibri"/>
              </a:rPr>
              <a:t> SRCE</a:t>
            </a:r>
            <a:endParaRPr sz="2000">
              <a:latin typeface="Calibri"/>
              <a:cs typeface="Calibri"/>
            </a:endParaRPr>
          </a:p>
          <a:p>
            <a:pPr lvl="1" marL="881380" indent="-285750">
              <a:lnSpc>
                <a:spcPct val="100000"/>
              </a:lnSpc>
              <a:spcBef>
                <a:spcPts val="409"/>
              </a:spcBef>
              <a:buFont typeface="Arial MT"/>
              <a:buChar char="–"/>
              <a:tabLst>
                <a:tab pos="881380" algn="l"/>
                <a:tab pos="882015" algn="l"/>
              </a:tabLst>
            </a:pPr>
            <a:r>
              <a:rPr dirty="0" sz="2000" spc="-5">
                <a:latin typeface="Calibri"/>
                <a:cs typeface="Calibri"/>
              </a:rPr>
              <a:t>SRADDET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à</a:t>
            </a:r>
            <a:r>
              <a:rPr dirty="0" sz="2000" spc="-5">
                <a:latin typeface="Calibri"/>
                <a:cs typeface="Calibri"/>
              </a:rPr>
              <a:t> réaliser</a:t>
            </a:r>
            <a:r>
              <a:rPr dirty="0" sz="2000" spc="-5">
                <a:latin typeface="Calibri"/>
                <a:cs typeface="Calibri"/>
              </a:rPr>
              <a:t> dans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de</a:t>
            </a:r>
            <a:r>
              <a:rPr dirty="0" sz="2000" spc="-5">
                <a:latin typeface="Calibri"/>
                <a:cs typeface="Calibri"/>
              </a:rPr>
              <a:t> courts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délais</a:t>
            </a:r>
            <a:endParaRPr sz="2000">
              <a:latin typeface="Calibri"/>
              <a:cs typeface="Calibri"/>
            </a:endParaRPr>
          </a:p>
          <a:p>
            <a:pPr lvl="1" marL="881380" indent="-285750">
              <a:lnSpc>
                <a:spcPct val="100000"/>
              </a:lnSpc>
              <a:spcBef>
                <a:spcPts val="480"/>
              </a:spcBef>
              <a:buFont typeface="Arial MT"/>
              <a:buChar char="–"/>
              <a:tabLst>
                <a:tab pos="881380" algn="l"/>
                <a:tab pos="882015" algn="l"/>
              </a:tabLst>
            </a:pPr>
            <a:r>
              <a:rPr dirty="0" sz="2000" spc="-5">
                <a:latin typeface="Calibri"/>
                <a:cs typeface="Calibri"/>
              </a:rPr>
              <a:t>Difficultés</a:t>
            </a:r>
            <a:r>
              <a:rPr dirty="0" sz="2000">
                <a:latin typeface="Calibri"/>
                <a:cs typeface="Calibri"/>
              </a:rPr>
              <a:t> à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agréger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les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SRCE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pour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les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régions</a:t>
            </a:r>
            <a:r>
              <a:rPr dirty="0" sz="2000" spc="-5">
                <a:latin typeface="Calibri"/>
                <a:cs typeface="Calibri"/>
              </a:rPr>
              <a:t> fusionnées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6400" y="3136900"/>
            <a:ext cx="5899150" cy="36068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50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2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Premiers</a:t>
            </a:r>
            <a:r>
              <a:rPr dirty="0" spc="-55"/>
              <a:t> </a:t>
            </a:r>
            <a:r>
              <a:rPr dirty="0" spc="-10"/>
              <a:t>enseignements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50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2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535929" y="1558035"/>
            <a:ext cx="7948930" cy="4308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200" spc="-30" b="1">
                <a:latin typeface="Calibri"/>
                <a:cs typeface="Calibri"/>
              </a:rPr>
              <a:t>SRADDET,</a:t>
            </a:r>
            <a:r>
              <a:rPr dirty="0" sz="2200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un</a:t>
            </a:r>
            <a:r>
              <a:rPr dirty="0" sz="2200" spc="-5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document</a:t>
            </a:r>
            <a:r>
              <a:rPr dirty="0" sz="2200" spc="10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qui</a:t>
            </a:r>
            <a:r>
              <a:rPr dirty="0" sz="2200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donne</a:t>
            </a:r>
            <a:r>
              <a:rPr dirty="0" sz="2200" spc="10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le</a:t>
            </a:r>
            <a:r>
              <a:rPr dirty="0" sz="2200" spc="15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ton</a:t>
            </a:r>
            <a:r>
              <a:rPr dirty="0" sz="2200" spc="-5" b="1">
                <a:latin typeface="Calibri"/>
                <a:cs typeface="Calibri"/>
              </a:rPr>
              <a:t> mais</a:t>
            </a:r>
            <a:r>
              <a:rPr dirty="0" sz="2200" spc="5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plutôt</a:t>
            </a:r>
            <a:r>
              <a:rPr dirty="0" sz="2200" spc="5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générique</a:t>
            </a:r>
            <a:r>
              <a:rPr dirty="0" sz="2200" spc="20" b="1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: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 MT"/>
              <a:buChar char="•"/>
            </a:pPr>
            <a:endParaRPr sz="2550">
              <a:latin typeface="Calibri"/>
              <a:cs typeface="Calibri"/>
            </a:endParaRPr>
          </a:p>
          <a:p>
            <a:pPr lvl="1" marL="755015" marR="521970" indent="-285750">
              <a:lnSpc>
                <a:spcPct val="80000"/>
              </a:lnSpc>
              <a:buFont typeface="Arial MT"/>
              <a:buChar char="–"/>
              <a:tabLst>
                <a:tab pos="755015" algn="l"/>
                <a:tab pos="755650" algn="l"/>
              </a:tabLst>
            </a:pPr>
            <a:r>
              <a:rPr dirty="0" sz="2200" spc="-10">
                <a:latin typeface="Calibri"/>
                <a:cs typeface="Calibri"/>
              </a:rPr>
              <a:t>Orientations</a:t>
            </a:r>
            <a:r>
              <a:rPr dirty="0" sz="2200" spc="-5">
                <a:latin typeface="Calibri"/>
                <a:cs typeface="Calibri"/>
              </a:rPr>
              <a:t> et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objectifs</a:t>
            </a:r>
            <a:r>
              <a:rPr dirty="0" sz="2200" spc="-5">
                <a:latin typeface="Calibri"/>
                <a:cs typeface="Calibri"/>
              </a:rPr>
              <a:t> englobants,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répondant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aux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enjeux </a:t>
            </a:r>
            <a:r>
              <a:rPr dirty="0" sz="2200" spc="-48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majeurs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mais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parfois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peu</a:t>
            </a:r>
            <a:r>
              <a:rPr dirty="0" sz="2200" spc="-10">
                <a:latin typeface="Calibri"/>
                <a:cs typeface="Calibri"/>
              </a:rPr>
              <a:t> précis</a:t>
            </a:r>
            <a:r>
              <a:rPr dirty="0" sz="2200">
                <a:latin typeface="Calibri"/>
                <a:cs typeface="Calibri"/>
              </a:rPr>
              <a:t> ou</a:t>
            </a:r>
            <a:r>
              <a:rPr dirty="0" sz="2200" spc="-5">
                <a:latin typeface="Calibri"/>
                <a:cs typeface="Calibri"/>
              </a:rPr>
              <a:t> peu</a:t>
            </a:r>
            <a:r>
              <a:rPr dirty="0" sz="2200" spc="-5">
                <a:latin typeface="Calibri"/>
                <a:cs typeface="Calibri"/>
              </a:rPr>
              <a:t> ambitieux</a:t>
            </a:r>
            <a:endParaRPr sz="22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Font typeface="Arial MT"/>
              <a:buChar char="–"/>
            </a:pPr>
            <a:endParaRPr sz="2600">
              <a:latin typeface="Calibri"/>
              <a:cs typeface="Calibri"/>
            </a:endParaRPr>
          </a:p>
          <a:p>
            <a:pPr marL="469265" marR="703580">
              <a:lnSpc>
                <a:spcPct val="79100"/>
              </a:lnSpc>
            </a:pPr>
            <a:r>
              <a:rPr dirty="0" u="sng" sz="2200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</a:t>
            </a:r>
            <a:r>
              <a:rPr dirty="0" u="sng" sz="2200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2200" spc="-10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Nouvelle-Aquitaine</a:t>
            </a:r>
            <a:r>
              <a:rPr dirty="0" sz="2200" spc="5" i="1">
                <a:latin typeface="Calibri"/>
                <a:cs typeface="Calibri"/>
              </a:rPr>
              <a:t> </a:t>
            </a:r>
            <a:r>
              <a:rPr dirty="0" sz="2200" i="1">
                <a:latin typeface="Calibri"/>
                <a:cs typeface="Calibri"/>
              </a:rPr>
              <a:t>:</a:t>
            </a:r>
            <a:r>
              <a:rPr dirty="0" sz="2200" spc="5" i="1">
                <a:latin typeface="Calibri"/>
                <a:cs typeface="Calibri"/>
              </a:rPr>
              <a:t> </a:t>
            </a:r>
            <a:r>
              <a:rPr dirty="0" sz="2200" spc="-10" i="1">
                <a:latin typeface="Calibri"/>
                <a:cs typeface="Calibri"/>
              </a:rPr>
              <a:t>Objectif</a:t>
            </a:r>
            <a:r>
              <a:rPr dirty="0" sz="2200" spc="10" i="1">
                <a:latin typeface="Calibri"/>
                <a:cs typeface="Calibri"/>
              </a:rPr>
              <a:t> </a:t>
            </a:r>
            <a:r>
              <a:rPr dirty="0" sz="2200" spc="-5" i="1">
                <a:latin typeface="Calibri"/>
                <a:cs typeface="Calibri"/>
              </a:rPr>
              <a:t>35</a:t>
            </a:r>
            <a:r>
              <a:rPr dirty="0" sz="2200" spc="5" i="1">
                <a:latin typeface="Calibri"/>
                <a:cs typeface="Calibri"/>
              </a:rPr>
              <a:t> </a:t>
            </a:r>
            <a:r>
              <a:rPr dirty="0" sz="2200" i="1">
                <a:latin typeface="Calibri"/>
                <a:cs typeface="Calibri"/>
              </a:rPr>
              <a:t>:</a:t>
            </a:r>
            <a:r>
              <a:rPr dirty="0" sz="2200" spc="5" i="1">
                <a:latin typeface="Calibri"/>
                <a:cs typeface="Calibri"/>
              </a:rPr>
              <a:t> </a:t>
            </a:r>
            <a:r>
              <a:rPr dirty="0" sz="2200" spc="-10" i="1">
                <a:latin typeface="Calibri"/>
                <a:cs typeface="Calibri"/>
              </a:rPr>
              <a:t>Développer</a:t>
            </a:r>
            <a:r>
              <a:rPr dirty="0" sz="2200" spc="5" i="1">
                <a:latin typeface="Calibri"/>
                <a:cs typeface="Calibri"/>
              </a:rPr>
              <a:t> </a:t>
            </a:r>
            <a:r>
              <a:rPr dirty="0" sz="2200" spc="-5" i="1">
                <a:latin typeface="Calibri"/>
                <a:cs typeface="Calibri"/>
              </a:rPr>
              <a:t>la</a:t>
            </a:r>
            <a:r>
              <a:rPr dirty="0" sz="2200" spc="15" i="1">
                <a:latin typeface="Calibri"/>
                <a:cs typeface="Calibri"/>
              </a:rPr>
              <a:t> </a:t>
            </a:r>
            <a:r>
              <a:rPr dirty="0" sz="2200" spc="-5" i="1">
                <a:latin typeface="Calibri"/>
                <a:cs typeface="Calibri"/>
              </a:rPr>
              <a:t>nature</a:t>
            </a:r>
            <a:r>
              <a:rPr dirty="0" sz="2200" spc="5" i="1">
                <a:latin typeface="Calibri"/>
                <a:cs typeface="Calibri"/>
              </a:rPr>
              <a:t> </a:t>
            </a:r>
            <a:r>
              <a:rPr dirty="0" sz="2200" spc="-10" i="1">
                <a:latin typeface="Calibri"/>
                <a:cs typeface="Calibri"/>
              </a:rPr>
              <a:t>et </a:t>
            </a:r>
            <a:r>
              <a:rPr dirty="0" sz="2200" spc="-484" i="1">
                <a:latin typeface="Calibri"/>
                <a:cs typeface="Calibri"/>
              </a:rPr>
              <a:t> </a:t>
            </a:r>
            <a:r>
              <a:rPr dirty="0" sz="2200" spc="-20" i="1">
                <a:latin typeface="Calibri"/>
                <a:cs typeface="Calibri"/>
              </a:rPr>
              <a:t>l’agriculture</a:t>
            </a:r>
            <a:r>
              <a:rPr dirty="0" sz="2200" spc="-5" i="1">
                <a:latin typeface="Calibri"/>
                <a:cs typeface="Calibri"/>
              </a:rPr>
              <a:t> en</a:t>
            </a:r>
            <a:r>
              <a:rPr dirty="0" sz="2200" spc="-10" i="1">
                <a:latin typeface="Calibri"/>
                <a:cs typeface="Calibri"/>
              </a:rPr>
              <a:t> </a:t>
            </a:r>
            <a:r>
              <a:rPr dirty="0" sz="2200" spc="-5" i="1">
                <a:latin typeface="Calibri"/>
                <a:cs typeface="Calibri"/>
              </a:rPr>
              <a:t>ville</a:t>
            </a:r>
            <a:r>
              <a:rPr dirty="0" sz="2200" i="1">
                <a:latin typeface="Calibri"/>
                <a:cs typeface="Calibri"/>
              </a:rPr>
              <a:t> </a:t>
            </a:r>
            <a:r>
              <a:rPr dirty="0" sz="2200" spc="-10" i="1">
                <a:latin typeface="Calibri"/>
                <a:cs typeface="Calibri"/>
              </a:rPr>
              <a:t>et</a:t>
            </a:r>
            <a:r>
              <a:rPr dirty="0" sz="2200" i="1">
                <a:latin typeface="Calibri"/>
                <a:cs typeface="Calibri"/>
              </a:rPr>
              <a:t> </a:t>
            </a:r>
            <a:r>
              <a:rPr dirty="0" sz="2200" spc="-5" i="1">
                <a:latin typeface="Calibri"/>
                <a:cs typeface="Calibri"/>
              </a:rPr>
              <a:t>en</a:t>
            </a:r>
            <a:r>
              <a:rPr dirty="0" sz="2200" spc="-5" i="1">
                <a:latin typeface="Calibri"/>
                <a:cs typeface="Calibri"/>
              </a:rPr>
              <a:t> périphérie</a:t>
            </a:r>
            <a:endParaRPr sz="2200">
              <a:latin typeface="Calibri"/>
              <a:cs typeface="Calibri"/>
            </a:endParaRPr>
          </a:p>
          <a:p>
            <a:pPr marL="469265" marR="5080">
              <a:lnSpc>
                <a:spcPct val="79400"/>
              </a:lnSpc>
              <a:spcBef>
                <a:spcPts val="520"/>
              </a:spcBef>
            </a:pPr>
            <a:r>
              <a:rPr dirty="0" sz="2200" i="1">
                <a:latin typeface="Calibri"/>
                <a:cs typeface="Calibri"/>
              </a:rPr>
              <a:t>«</a:t>
            </a:r>
            <a:r>
              <a:rPr dirty="0" sz="2200" spc="-5" i="1">
                <a:latin typeface="Calibri"/>
                <a:cs typeface="Calibri"/>
              </a:rPr>
              <a:t> </a:t>
            </a:r>
            <a:r>
              <a:rPr dirty="0" sz="2200" spc="-10" i="1">
                <a:latin typeface="Calibri"/>
                <a:cs typeface="Calibri"/>
              </a:rPr>
              <a:t>Intégrer</a:t>
            </a:r>
            <a:r>
              <a:rPr dirty="0" sz="2200" spc="-5" i="1">
                <a:latin typeface="Calibri"/>
                <a:cs typeface="Calibri"/>
              </a:rPr>
              <a:t> </a:t>
            </a:r>
            <a:r>
              <a:rPr dirty="0" sz="2200" spc="-10" i="1">
                <a:latin typeface="Calibri"/>
                <a:cs typeface="Calibri"/>
              </a:rPr>
              <a:t>davantage</a:t>
            </a:r>
            <a:r>
              <a:rPr dirty="0" sz="2200" spc="-5" i="1">
                <a:latin typeface="Calibri"/>
                <a:cs typeface="Calibri"/>
              </a:rPr>
              <a:t> </a:t>
            </a:r>
            <a:r>
              <a:rPr dirty="0" sz="2200" i="1">
                <a:latin typeface="Calibri"/>
                <a:cs typeface="Calibri"/>
              </a:rPr>
              <a:t>de</a:t>
            </a:r>
            <a:r>
              <a:rPr dirty="0" sz="2200" i="1">
                <a:latin typeface="Calibri"/>
                <a:cs typeface="Calibri"/>
              </a:rPr>
              <a:t> </a:t>
            </a:r>
            <a:r>
              <a:rPr dirty="0" sz="2200" spc="-5" i="1">
                <a:latin typeface="Calibri"/>
                <a:cs typeface="Calibri"/>
              </a:rPr>
              <a:t>nature</a:t>
            </a:r>
            <a:r>
              <a:rPr dirty="0" sz="2200" spc="-5" i="1">
                <a:latin typeface="Calibri"/>
                <a:cs typeface="Calibri"/>
              </a:rPr>
              <a:t> en</a:t>
            </a:r>
            <a:r>
              <a:rPr dirty="0" sz="2200" spc="5" i="1">
                <a:latin typeface="Calibri"/>
                <a:cs typeface="Calibri"/>
              </a:rPr>
              <a:t> </a:t>
            </a:r>
            <a:r>
              <a:rPr dirty="0" sz="2200" spc="-10" i="1">
                <a:latin typeface="Calibri"/>
                <a:cs typeface="Calibri"/>
              </a:rPr>
              <a:t>ville</a:t>
            </a:r>
            <a:r>
              <a:rPr dirty="0" sz="2200" spc="-5" i="1">
                <a:latin typeface="Calibri"/>
                <a:cs typeface="Calibri"/>
              </a:rPr>
              <a:t> </a:t>
            </a:r>
            <a:r>
              <a:rPr dirty="0" sz="2200" i="1">
                <a:latin typeface="Calibri"/>
                <a:cs typeface="Calibri"/>
              </a:rPr>
              <a:t>de</a:t>
            </a:r>
            <a:r>
              <a:rPr dirty="0" sz="2200" spc="10" i="1">
                <a:latin typeface="Calibri"/>
                <a:cs typeface="Calibri"/>
              </a:rPr>
              <a:t> </a:t>
            </a:r>
            <a:r>
              <a:rPr dirty="0" sz="2200" spc="-5" i="1">
                <a:latin typeface="Calibri"/>
                <a:cs typeface="Calibri"/>
              </a:rPr>
              <a:t>manière</a:t>
            </a:r>
            <a:r>
              <a:rPr dirty="0" sz="2200" spc="5" i="1">
                <a:latin typeface="Calibri"/>
                <a:cs typeface="Calibri"/>
              </a:rPr>
              <a:t> </a:t>
            </a:r>
            <a:r>
              <a:rPr dirty="0" sz="2200" i="1">
                <a:latin typeface="Calibri"/>
                <a:cs typeface="Calibri"/>
              </a:rPr>
              <a:t>à</a:t>
            </a:r>
            <a:r>
              <a:rPr dirty="0" sz="2200" spc="-15" i="1">
                <a:latin typeface="Calibri"/>
                <a:cs typeface="Calibri"/>
              </a:rPr>
              <a:t> </a:t>
            </a:r>
            <a:r>
              <a:rPr dirty="0" sz="2200" spc="-10" i="1">
                <a:latin typeface="Calibri"/>
                <a:cs typeface="Calibri"/>
              </a:rPr>
              <a:t>favoriser </a:t>
            </a:r>
            <a:r>
              <a:rPr dirty="0" sz="2200" spc="-5" i="1">
                <a:latin typeface="Calibri"/>
                <a:cs typeface="Calibri"/>
              </a:rPr>
              <a:t> l’indispensable</a:t>
            </a:r>
            <a:r>
              <a:rPr dirty="0" sz="2200" i="1">
                <a:latin typeface="Calibri"/>
                <a:cs typeface="Calibri"/>
              </a:rPr>
              <a:t> </a:t>
            </a:r>
            <a:r>
              <a:rPr dirty="0" sz="2200" spc="-10" i="1">
                <a:latin typeface="Calibri"/>
                <a:cs typeface="Calibri"/>
              </a:rPr>
              <a:t>circulation</a:t>
            </a:r>
            <a:r>
              <a:rPr dirty="0" sz="2200" i="1">
                <a:latin typeface="Calibri"/>
                <a:cs typeface="Calibri"/>
              </a:rPr>
              <a:t> </a:t>
            </a:r>
            <a:r>
              <a:rPr dirty="0" sz="2200" spc="-5" i="1">
                <a:latin typeface="Calibri"/>
                <a:cs typeface="Calibri"/>
              </a:rPr>
              <a:t>des</a:t>
            </a:r>
            <a:r>
              <a:rPr dirty="0" sz="2200" spc="20" i="1">
                <a:latin typeface="Calibri"/>
                <a:cs typeface="Calibri"/>
              </a:rPr>
              <a:t> </a:t>
            </a:r>
            <a:r>
              <a:rPr dirty="0" sz="2200" spc="-10" i="1">
                <a:latin typeface="Calibri"/>
                <a:cs typeface="Calibri"/>
              </a:rPr>
              <a:t>espèces</a:t>
            </a:r>
            <a:r>
              <a:rPr dirty="0" sz="2200" spc="5" i="1">
                <a:latin typeface="Calibri"/>
                <a:cs typeface="Calibri"/>
              </a:rPr>
              <a:t> </a:t>
            </a:r>
            <a:r>
              <a:rPr dirty="0" sz="2200" spc="-10" i="1">
                <a:latin typeface="Calibri"/>
                <a:cs typeface="Calibri"/>
              </a:rPr>
              <a:t>et</a:t>
            </a:r>
            <a:r>
              <a:rPr dirty="0" sz="2200" spc="5" i="1">
                <a:latin typeface="Calibri"/>
                <a:cs typeface="Calibri"/>
              </a:rPr>
              <a:t> </a:t>
            </a:r>
            <a:r>
              <a:rPr dirty="0" sz="2200" spc="-25" i="1">
                <a:latin typeface="Calibri"/>
                <a:cs typeface="Calibri"/>
              </a:rPr>
              <a:t>s’appuyer</a:t>
            </a:r>
            <a:r>
              <a:rPr dirty="0" sz="2200" i="1">
                <a:latin typeface="Calibri"/>
                <a:cs typeface="Calibri"/>
              </a:rPr>
              <a:t> </a:t>
            </a:r>
            <a:r>
              <a:rPr dirty="0" sz="2200" spc="-5" i="1">
                <a:latin typeface="Calibri"/>
                <a:cs typeface="Calibri"/>
              </a:rPr>
              <a:t>sur</a:t>
            </a:r>
            <a:r>
              <a:rPr dirty="0" sz="2200" spc="5" i="1">
                <a:latin typeface="Calibri"/>
                <a:cs typeface="Calibri"/>
              </a:rPr>
              <a:t> </a:t>
            </a:r>
            <a:r>
              <a:rPr dirty="0" sz="2200" spc="-5" i="1">
                <a:latin typeface="Calibri"/>
                <a:cs typeface="Calibri"/>
              </a:rPr>
              <a:t>les</a:t>
            </a:r>
            <a:r>
              <a:rPr dirty="0" sz="2200" i="1">
                <a:latin typeface="Calibri"/>
                <a:cs typeface="Calibri"/>
              </a:rPr>
              <a:t> </a:t>
            </a:r>
            <a:r>
              <a:rPr dirty="0" sz="2200" spc="-5" i="1">
                <a:latin typeface="Calibri"/>
                <a:cs typeface="Calibri"/>
              </a:rPr>
              <a:t>services </a:t>
            </a:r>
            <a:r>
              <a:rPr dirty="0" sz="2200" spc="-480" i="1">
                <a:latin typeface="Calibri"/>
                <a:cs typeface="Calibri"/>
              </a:rPr>
              <a:t> </a:t>
            </a:r>
            <a:r>
              <a:rPr dirty="0" sz="2200" spc="-15" i="1">
                <a:latin typeface="Calibri"/>
                <a:cs typeface="Calibri"/>
              </a:rPr>
              <a:t>écosystémiques</a:t>
            </a:r>
            <a:r>
              <a:rPr dirty="0" sz="2200" spc="-5" i="1">
                <a:latin typeface="Calibri"/>
                <a:cs typeface="Calibri"/>
              </a:rPr>
              <a:t> qu’ils</a:t>
            </a:r>
            <a:r>
              <a:rPr dirty="0" sz="2200" spc="10" i="1">
                <a:latin typeface="Calibri"/>
                <a:cs typeface="Calibri"/>
              </a:rPr>
              <a:t> </a:t>
            </a:r>
            <a:r>
              <a:rPr dirty="0" sz="2200" spc="-10" i="1">
                <a:latin typeface="Calibri"/>
                <a:cs typeface="Calibri"/>
              </a:rPr>
              <a:t>rendent,</a:t>
            </a:r>
            <a:r>
              <a:rPr dirty="0" sz="2200" spc="10" i="1">
                <a:latin typeface="Calibri"/>
                <a:cs typeface="Calibri"/>
              </a:rPr>
              <a:t> </a:t>
            </a:r>
            <a:r>
              <a:rPr dirty="0" sz="2200" spc="-10" i="1">
                <a:latin typeface="Calibri"/>
                <a:cs typeface="Calibri"/>
              </a:rPr>
              <a:t>tout</a:t>
            </a:r>
            <a:r>
              <a:rPr dirty="0" sz="2200" spc="5" i="1">
                <a:latin typeface="Calibri"/>
                <a:cs typeface="Calibri"/>
              </a:rPr>
              <a:t> </a:t>
            </a:r>
            <a:r>
              <a:rPr dirty="0" sz="2200" spc="-5" i="1">
                <a:latin typeface="Calibri"/>
                <a:cs typeface="Calibri"/>
              </a:rPr>
              <a:t>en</a:t>
            </a:r>
            <a:r>
              <a:rPr dirty="0" sz="2200" spc="15" i="1">
                <a:latin typeface="Calibri"/>
                <a:cs typeface="Calibri"/>
              </a:rPr>
              <a:t> </a:t>
            </a:r>
            <a:r>
              <a:rPr dirty="0" sz="2200" spc="-10" i="1">
                <a:latin typeface="Calibri"/>
                <a:cs typeface="Calibri"/>
              </a:rPr>
              <a:t>maintenant</a:t>
            </a:r>
            <a:r>
              <a:rPr dirty="0" sz="2200" spc="5" i="1">
                <a:latin typeface="Calibri"/>
                <a:cs typeface="Calibri"/>
              </a:rPr>
              <a:t> </a:t>
            </a:r>
            <a:r>
              <a:rPr dirty="0" sz="2200" spc="-5" i="1">
                <a:latin typeface="Calibri"/>
                <a:cs typeface="Calibri"/>
              </a:rPr>
              <a:t>un</a:t>
            </a:r>
            <a:r>
              <a:rPr dirty="0" sz="2200" i="1">
                <a:latin typeface="Calibri"/>
                <a:cs typeface="Calibri"/>
              </a:rPr>
              <a:t> </a:t>
            </a:r>
            <a:r>
              <a:rPr dirty="0" sz="2200" spc="-10" i="1">
                <a:latin typeface="Calibri"/>
                <a:cs typeface="Calibri"/>
              </a:rPr>
              <a:t>tissu</a:t>
            </a:r>
            <a:r>
              <a:rPr dirty="0" sz="2200" spc="-5" i="1">
                <a:latin typeface="Calibri"/>
                <a:cs typeface="Calibri"/>
              </a:rPr>
              <a:t> urbain </a:t>
            </a:r>
            <a:r>
              <a:rPr dirty="0" sz="2200" i="1">
                <a:latin typeface="Calibri"/>
                <a:cs typeface="Calibri"/>
              </a:rPr>
              <a:t> </a:t>
            </a:r>
            <a:r>
              <a:rPr dirty="0" sz="2200" spc="-5" i="1">
                <a:latin typeface="Calibri"/>
                <a:cs typeface="Calibri"/>
              </a:rPr>
              <a:t>dense</a:t>
            </a:r>
            <a:r>
              <a:rPr dirty="0" sz="2200" spc="-5" i="1">
                <a:latin typeface="Calibri"/>
                <a:cs typeface="Calibri"/>
              </a:rPr>
              <a:t> pour</a:t>
            </a:r>
            <a:r>
              <a:rPr dirty="0" sz="2200" i="1">
                <a:latin typeface="Calibri"/>
                <a:cs typeface="Calibri"/>
              </a:rPr>
              <a:t> </a:t>
            </a:r>
            <a:r>
              <a:rPr dirty="0" sz="2200" spc="-10" i="1">
                <a:latin typeface="Calibri"/>
                <a:cs typeface="Calibri"/>
              </a:rPr>
              <a:t>éviter</a:t>
            </a:r>
            <a:r>
              <a:rPr dirty="0" sz="2200" i="1">
                <a:latin typeface="Calibri"/>
                <a:cs typeface="Calibri"/>
              </a:rPr>
              <a:t> </a:t>
            </a:r>
            <a:r>
              <a:rPr dirty="0" sz="2200" spc="-5" i="1">
                <a:latin typeface="Calibri"/>
                <a:cs typeface="Calibri"/>
              </a:rPr>
              <a:t>un</a:t>
            </a:r>
            <a:r>
              <a:rPr dirty="0" sz="2200" i="1">
                <a:latin typeface="Calibri"/>
                <a:cs typeface="Calibri"/>
              </a:rPr>
              <a:t> </a:t>
            </a:r>
            <a:r>
              <a:rPr dirty="0" sz="2200" spc="-10" i="1">
                <a:latin typeface="Calibri"/>
                <a:cs typeface="Calibri"/>
              </a:rPr>
              <a:t>étalement</a:t>
            </a:r>
            <a:r>
              <a:rPr dirty="0" sz="2200" spc="5" i="1">
                <a:latin typeface="Calibri"/>
                <a:cs typeface="Calibri"/>
              </a:rPr>
              <a:t> </a:t>
            </a:r>
            <a:r>
              <a:rPr dirty="0" sz="2200" spc="-5" i="1">
                <a:latin typeface="Calibri"/>
                <a:cs typeface="Calibri"/>
              </a:rPr>
              <a:t>préjudiciable</a:t>
            </a:r>
            <a:r>
              <a:rPr dirty="0" sz="2200" spc="5" i="1">
                <a:latin typeface="Calibri"/>
                <a:cs typeface="Calibri"/>
              </a:rPr>
              <a:t> </a:t>
            </a:r>
            <a:r>
              <a:rPr dirty="0" sz="2200" i="1">
                <a:latin typeface="Calibri"/>
                <a:cs typeface="Calibri"/>
              </a:rPr>
              <a:t>à</a:t>
            </a:r>
            <a:r>
              <a:rPr dirty="0" sz="2200" i="1">
                <a:latin typeface="Calibri"/>
                <a:cs typeface="Calibri"/>
              </a:rPr>
              <a:t> </a:t>
            </a:r>
            <a:r>
              <a:rPr dirty="0" sz="2200" spc="-5" i="1">
                <a:latin typeface="Calibri"/>
                <a:cs typeface="Calibri"/>
              </a:rPr>
              <a:t>la</a:t>
            </a:r>
            <a:r>
              <a:rPr dirty="0" sz="2200" spc="-10" i="1">
                <a:latin typeface="Calibri"/>
                <a:cs typeface="Calibri"/>
              </a:rPr>
              <a:t> biodiversité</a:t>
            </a:r>
            <a:r>
              <a:rPr dirty="0" sz="2200" spc="5" i="1">
                <a:latin typeface="Calibri"/>
                <a:cs typeface="Calibri"/>
              </a:rPr>
              <a:t> </a:t>
            </a:r>
            <a:r>
              <a:rPr dirty="0" sz="2200" i="1">
                <a:latin typeface="Calibri"/>
                <a:cs typeface="Calibri"/>
              </a:rPr>
              <a:t>»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600">
              <a:latin typeface="Calibri"/>
              <a:cs typeface="Calibri"/>
            </a:endParaRPr>
          </a:p>
          <a:p>
            <a:pPr lvl="1" marL="755015" marR="331470" indent="-285750">
              <a:lnSpc>
                <a:spcPct val="79100"/>
              </a:lnSpc>
              <a:spcBef>
                <a:spcPts val="5"/>
              </a:spcBef>
              <a:buFont typeface="Arial MT"/>
              <a:buChar char="–"/>
              <a:tabLst>
                <a:tab pos="755015" algn="l"/>
                <a:tab pos="755650" algn="l"/>
              </a:tabLst>
            </a:pPr>
            <a:r>
              <a:rPr dirty="0" sz="2200" spc="-25">
                <a:latin typeface="Calibri"/>
                <a:cs typeface="Calibri"/>
              </a:rPr>
              <a:t>Volonté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forte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d’intégrer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>
                <a:latin typeface="Calibri"/>
                <a:cs typeface="Calibri"/>
              </a:rPr>
              <a:t> TVB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malgré</a:t>
            </a:r>
            <a:r>
              <a:rPr dirty="0" sz="2200" spc="1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un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certain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manque</a:t>
            </a:r>
            <a:r>
              <a:rPr dirty="0" sz="2200" spc="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de </a:t>
            </a:r>
            <a:r>
              <a:rPr dirty="0" sz="2200" spc="-48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transversalité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Premiers</a:t>
            </a:r>
            <a:r>
              <a:rPr dirty="0" spc="-55"/>
              <a:t> </a:t>
            </a:r>
            <a:r>
              <a:rPr dirty="0" spc="-10"/>
              <a:t>enseignements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50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2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535929" y="1608835"/>
            <a:ext cx="7996555" cy="3985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2540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400" spc="-5" b="1">
                <a:latin typeface="Calibri"/>
                <a:cs typeface="Calibri"/>
              </a:rPr>
              <a:t>Un</a:t>
            </a:r>
            <a:r>
              <a:rPr dirty="0" sz="2400" spc="-1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besoin</a:t>
            </a:r>
            <a:r>
              <a:rPr dirty="0" sz="2400" spc="-10" b="1">
                <a:latin typeface="Calibri"/>
                <a:cs typeface="Calibri"/>
              </a:rPr>
              <a:t> fondamental</a:t>
            </a:r>
            <a:r>
              <a:rPr dirty="0" sz="2400" spc="-10" b="1">
                <a:latin typeface="Calibri"/>
                <a:cs typeface="Calibri"/>
              </a:rPr>
              <a:t> </a:t>
            </a:r>
            <a:r>
              <a:rPr dirty="0" sz="2400" spc="-15" b="1">
                <a:latin typeface="Calibri"/>
                <a:cs typeface="Calibri"/>
              </a:rPr>
              <a:t>d’accompagnement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des</a:t>
            </a:r>
            <a:r>
              <a:rPr dirty="0" sz="2400" spc="-5" b="1">
                <a:latin typeface="Calibri"/>
                <a:cs typeface="Calibri"/>
              </a:rPr>
              <a:t> </a:t>
            </a:r>
            <a:r>
              <a:rPr dirty="0" sz="2400" spc="-15" b="1">
                <a:latin typeface="Calibri"/>
                <a:cs typeface="Calibri"/>
              </a:rPr>
              <a:t>différents </a:t>
            </a:r>
            <a:r>
              <a:rPr dirty="0" sz="2400" spc="-10" b="1">
                <a:latin typeface="Calibri"/>
                <a:cs typeface="Calibri"/>
              </a:rPr>
              <a:t> acteurs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territoriaux</a:t>
            </a:r>
            <a:r>
              <a:rPr dirty="0" sz="2400" spc="-5" b="1">
                <a:latin typeface="Calibri"/>
                <a:cs typeface="Calibri"/>
              </a:rPr>
              <a:t> pour</a:t>
            </a:r>
            <a:r>
              <a:rPr dirty="0" sz="2400" spc="-1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décliner</a:t>
            </a:r>
            <a:r>
              <a:rPr dirty="0" sz="2400" spc="-5" b="1">
                <a:latin typeface="Calibri"/>
                <a:cs typeface="Calibri"/>
              </a:rPr>
              <a:t> le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SRADDET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localement</a:t>
            </a:r>
            <a:r>
              <a:rPr dirty="0" sz="2400" spc="1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 MT"/>
              <a:buChar char="•"/>
            </a:pPr>
            <a:endParaRPr sz="3250">
              <a:latin typeface="Calibri"/>
              <a:cs typeface="Calibri"/>
            </a:endParaRPr>
          </a:p>
          <a:p>
            <a:pPr lvl="1" marL="755015" marR="5080" indent="-285750">
              <a:lnSpc>
                <a:spcPct val="100800"/>
              </a:lnSpc>
              <a:buFont typeface="Arial MT"/>
              <a:buChar char="–"/>
              <a:tabLst>
                <a:tab pos="755650" algn="l"/>
              </a:tabLst>
            </a:pPr>
            <a:r>
              <a:rPr dirty="0" sz="2400" spc="-20">
                <a:latin typeface="Calibri"/>
                <a:cs typeface="Calibri"/>
              </a:rPr>
              <a:t>Renforcer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les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moyens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consacrés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à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l’animation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du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volet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TVB </a:t>
            </a:r>
            <a:r>
              <a:rPr dirty="0" sz="2400" spc="-5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du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SRADDET</a:t>
            </a:r>
            <a:r>
              <a:rPr dirty="0" sz="2400" spc="-5">
                <a:latin typeface="Calibri"/>
                <a:cs typeface="Calibri"/>
              </a:rPr>
              <a:t> et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au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suivi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des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documents</a:t>
            </a:r>
            <a:r>
              <a:rPr dirty="0" sz="2400" spc="-10">
                <a:latin typeface="Calibri"/>
                <a:cs typeface="Calibri"/>
              </a:rPr>
              <a:t> d’urbanisme</a:t>
            </a:r>
            <a:endParaRPr sz="2400">
              <a:latin typeface="Calibri"/>
              <a:cs typeface="Calibri"/>
            </a:endParaRPr>
          </a:p>
          <a:p>
            <a:pPr lvl="1" marL="755015" marR="1193800" indent="-285750">
              <a:lnSpc>
                <a:spcPct val="100000"/>
              </a:lnSpc>
              <a:spcBef>
                <a:spcPts val="625"/>
              </a:spcBef>
              <a:buFont typeface="Arial MT"/>
              <a:buChar char="–"/>
              <a:tabLst>
                <a:tab pos="755650" algn="l"/>
              </a:tabLst>
            </a:pPr>
            <a:r>
              <a:rPr dirty="0" sz="2400" spc="-5">
                <a:latin typeface="Calibri"/>
                <a:cs typeface="Calibri"/>
              </a:rPr>
              <a:t>Identifier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des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relais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territoriaux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(ARB,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CAUE,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70">
                <a:latin typeface="Calibri"/>
                <a:cs typeface="Calibri"/>
              </a:rPr>
              <a:t>DDT, </a:t>
            </a:r>
            <a:r>
              <a:rPr dirty="0" sz="2400" spc="-53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associations,</a:t>
            </a:r>
            <a:r>
              <a:rPr dirty="0" sz="2400" spc="-5">
                <a:latin typeface="Calibri"/>
                <a:cs typeface="Calibri"/>
              </a:rPr>
              <a:t> PNR,</a:t>
            </a:r>
            <a:r>
              <a:rPr dirty="0" sz="2400" spc="-5">
                <a:latin typeface="Calibri"/>
                <a:cs typeface="Calibri"/>
              </a:rPr>
              <a:t> agences</a:t>
            </a:r>
            <a:r>
              <a:rPr dirty="0" sz="2400" spc="-5">
                <a:latin typeface="Calibri"/>
                <a:cs typeface="Calibri"/>
              </a:rPr>
              <a:t> d’urbanisme,…)</a:t>
            </a:r>
            <a:endParaRPr sz="2400">
              <a:latin typeface="Calibri"/>
              <a:cs typeface="Calibri"/>
            </a:endParaRPr>
          </a:p>
          <a:p>
            <a:pPr lvl="1" marL="755015" marR="94615" indent="-285750">
              <a:lnSpc>
                <a:spcPct val="100800"/>
              </a:lnSpc>
              <a:spcBef>
                <a:spcPts val="505"/>
              </a:spcBef>
              <a:buFont typeface="Arial MT"/>
              <a:buChar char="–"/>
              <a:tabLst>
                <a:tab pos="755650" algn="l"/>
              </a:tabLst>
            </a:pPr>
            <a:r>
              <a:rPr dirty="0" sz="2400" spc="-10">
                <a:latin typeface="Calibri"/>
                <a:cs typeface="Calibri"/>
              </a:rPr>
              <a:t>Maintenir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la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production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et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promouvoir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des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outils 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d’accompagnement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pour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les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collectivités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territoriales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(ex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: </a:t>
            </a:r>
            <a:r>
              <a:rPr dirty="0" sz="2400" spc="-53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guides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pour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les</a:t>
            </a:r>
            <a:r>
              <a:rPr dirty="0" sz="2400" spc="-10">
                <a:latin typeface="Calibri"/>
                <a:cs typeface="Calibri"/>
              </a:rPr>
              <a:t> porteurs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5">
                <a:latin typeface="Calibri"/>
                <a:cs typeface="Calibri"/>
              </a:rPr>
              <a:t> SCoT</a:t>
            </a:r>
            <a:r>
              <a:rPr dirty="0" sz="2400" spc="-5">
                <a:latin typeface="Calibri"/>
                <a:cs typeface="Calibri"/>
              </a:rPr>
              <a:t> et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PLU(i))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Premiers</a:t>
            </a:r>
            <a:r>
              <a:rPr dirty="0" spc="-55"/>
              <a:t> </a:t>
            </a:r>
            <a:r>
              <a:rPr dirty="0" spc="-10"/>
              <a:t>enseignements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50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2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535929" y="1608835"/>
            <a:ext cx="7697470" cy="3756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13081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400" spc="-5" b="1">
                <a:latin typeface="Calibri"/>
                <a:cs typeface="Calibri"/>
              </a:rPr>
              <a:t>Une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15" b="1">
                <a:latin typeface="Calibri"/>
                <a:cs typeface="Calibri"/>
              </a:rPr>
              <a:t>cartographie</a:t>
            </a:r>
            <a:r>
              <a:rPr dirty="0" sz="2400" spc="5" b="1">
                <a:latin typeface="Calibri"/>
                <a:cs typeface="Calibri"/>
              </a:rPr>
              <a:t> </a:t>
            </a:r>
            <a:r>
              <a:rPr dirty="0" sz="2400" spc="-15" b="1">
                <a:latin typeface="Calibri"/>
                <a:cs typeface="Calibri"/>
              </a:rPr>
              <a:t>intégrative</a:t>
            </a:r>
            <a:r>
              <a:rPr dirty="0" sz="2400" spc="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des</a:t>
            </a:r>
            <a:r>
              <a:rPr dirty="0" sz="2400" spc="5" b="1">
                <a:latin typeface="Calibri"/>
                <a:cs typeface="Calibri"/>
              </a:rPr>
              <a:t> </a:t>
            </a:r>
            <a:r>
              <a:rPr dirty="0" sz="2400" spc="-15" b="1">
                <a:latin typeface="Calibri"/>
                <a:cs typeface="Calibri"/>
              </a:rPr>
              <a:t>divers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enjeux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régionaux </a:t>
            </a:r>
            <a:r>
              <a:rPr dirty="0" sz="2400" spc="-52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mais</a:t>
            </a:r>
            <a:r>
              <a:rPr dirty="0" sz="2400" spc="-5" b="1">
                <a:latin typeface="Calibri"/>
                <a:cs typeface="Calibri"/>
              </a:rPr>
              <a:t> qui</a:t>
            </a:r>
            <a:r>
              <a:rPr dirty="0" sz="2400" spc="-1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manque</a:t>
            </a:r>
            <a:r>
              <a:rPr dirty="0" sz="2400" spc="-5" b="1">
                <a:latin typeface="Calibri"/>
                <a:cs typeface="Calibri"/>
              </a:rPr>
              <a:t> de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20" b="1">
                <a:latin typeface="Calibri"/>
                <a:cs typeface="Calibri"/>
              </a:rPr>
              <a:t>force</a:t>
            </a:r>
            <a:r>
              <a:rPr dirty="0" sz="2400" spc="-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concernant</a:t>
            </a:r>
            <a:r>
              <a:rPr dirty="0" sz="2400" spc="-5" b="1">
                <a:latin typeface="Calibri"/>
                <a:cs typeface="Calibri"/>
              </a:rPr>
              <a:t> la</a:t>
            </a:r>
            <a:r>
              <a:rPr dirty="0" sz="2400" spc="-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biodiversité</a:t>
            </a:r>
            <a:r>
              <a:rPr dirty="0" sz="2400" b="1">
                <a:latin typeface="Calibri"/>
                <a:cs typeface="Calibri"/>
              </a:rPr>
              <a:t> 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 MT"/>
              <a:buChar char="•"/>
            </a:pPr>
            <a:endParaRPr sz="3250">
              <a:latin typeface="Calibri"/>
              <a:cs typeface="Calibri"/>
            </a:endParaRPr>
          </a:p>
          <a:p>
            <a:pPr lvl="1" marL="755650" marR="5080" indent="-285750">
              <a:lnSpc>
                <a:spcPct val="100800"/>
              </a:lnSpc>
              <a:buFont typeface="Arial MT"/>
              <a:buChar char="–"/>
              <a:tabLst>
                <a:tab pos="755650" algn="l"/>
              </a:tabLst>
            </a:pPr>
            <a:r>
              <a:rPr dirty="0" sz="2400" spc="-25">
                <a:latin typeface="Calibri"/>
                <a:cs typeface="Calibri"/>
              </a:rPr>
              <a:t>Volonté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croisement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des</a:t>
            </a:r>
            <a:r>
              <a:rPr dirty="0" sz="2400">
                <a:latin typeface="Calibri"/>
                <a:cs typeface="Calibri"/>
              </a:rPr>
              <a:t> enjeux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et</a:t>
            </a:r>
            <a:r>
              <a:rPr dirty="0" sz="2400" spc="-5">
                <a:latin typeface="Calibri"/>
                <a:cs typeface="Calibri"/>
              </a:rPr>
              <a:t> objectifs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régionaux </a:t>
            </a:r>
            <a:r>
              <a:rPr dirty="0" sz="2400" spc="-53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toutes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thématiques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confondues</a:t>
            </a:r>
            <a:endParaRPr sz="24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Font typeface="Arial MT"/>
              <a:buChar char="–"/>
            </a:pPr>
            <a:endParaRPr sz="3250">
              <a:latin typeface="Calibri"/>
              <a:cs typeface="Calibri"/>
            </a:endParaRPr>
          </a:p>
          <a:p>
            <a:pPr lvl="1" marL="755650" indent="-285750">
              <a:lnSpc>
                <a:spcPct val="100000"/>
              </a:lnSpc>
              <a:buFont typeface="Arial MT"/>
              <a:buChar char="–"/>
              <a:tabLst>
                <a:tab pos="755650" algn="l"/>
              </a:tabLst>
            </a:pPr>
            <a:r>
              <a:rPr dirty="0" sz="2400" spc="-20">
                <a:latin typeface="Calibri"/>
                <a:cs typeface="Calibri"/>
              </a:rPr>
              <a:t>Perte</a:t>
            </a:r>
            <a:r>
              <a:rPr dirty="0" sz="2400" spc="-20">
                <a:latin typeface="Calibri"/>
                <a:cs typeface="Calibri"/>
              </a:rPr>
              <a:t> d’opposabilité</a:t>
            </a:r>
            <a:endParaRPr sz="24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 MT"/>
              <a:buChar char="–"/>
            </a:pPr>
            <a:endParaRPr sz="3300">
              <a:latin typeface="Calibri"/>
              <a:cs typeface="Calibri"/>
            </a:endParaRPr>
          </a:p>
          <a:p>
            <a:pPr lvl="1" marL="755650" indent="-285750">
              <a:lnSpc>
                <a:spcPct val="100000"/>
              </a:lnSpc>
              <a:buFont typeface="Arial MT"/>
              <a:buChar char="–"/>
              <a:tabLst>
                <a:tab pos="755650" algn="l"/>
              </a:tabLst>
            </a:pPr>
            <a:r>
              <a:rPr dirty="0" sz="2400" spc="-5">
                <a:latin typeface="Calibri"/>
                <a:cs typeface="Calibri"/>
              </a:rPr>
              <a:t>Manque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10">
                <a:latin typeface="Calibri"/>
                <a:cs typeface="Calibri"/>
              </a:rPr>
              <a:t> lisibilité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ou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précision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87450" y="1339850"/>
            <a:ext cx="6871970" cy="4851400"/>
            <a:chOff x="1187450" y="1339850"/>
            <a:chExt cx="6871970" cy="4851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7450" y="1339850"/>
              <a:ext cx="6858000" cy="48514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732270" y="2204859"/>
              <a:ext cx="1308100" cy="1152525"/>
            </a:xfrm>
            <a:custGeom>
              <a:avLst/>
              <a:gdLst/>
              <a:ahLst/>
              <a:cxnLst/>
              <a:rect l="l" t="t" r="r" b="b"/>
              <a:pathLst>
                <a:path w="1308100" h="1152525">
                  <a:moveTo>
                    <a:pt x="0" y="1152131"/>
                  </a:moveTo>
                  <a:lnTo>
                    <a:pt x="1307725" y="1152131"/>
                  </a:lnTo>
                  <a:lnTo>
                    <a:pt x="1307725" y="0"/>
                  </a:lnTo>
                  <a:lnTo>
                    <a:pt x="0" y="0"/>
                  </a:lnTo>
                  <a:lnTo>
                    <a:pt x="0" y="1152131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11325" y="458711"/>
            <a:ext cx="5720715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Premiers</a:t>
            </a:r>
            <a:r>
              <a:rPr dirty="0" spc="-55"/>
              <a:t> </a:t>
            </a:r>
            <a:r>
              <a:rPr dirty="0" spc="-10"/>
              <a:t>enseignements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66355" y="6408191"/>
            <a:ext cx="3560445" cy="304800"/>
          </a:xfrm>
          <a:prstGeom prst="rect">
            <a:avLst/>
          </a:prstGeom>
        </p:spPr>
        <p:txBody>
          <a:bodyPr wrap="square" lIns="0" tIns="12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1800" spc="-10" b="1">
                <a:latin typeface="Calibri"/>
                <a:cs typeface="Calibri"/>
              </a:rPr>
              <a:t>Carte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des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objectifs</a:t>
            </a:r>
            <a:r>
              <a:rPr dirty="0" sz="1800" spc="-5" b="1">
                <a:latin typeface="Calibri"/>
                <a:cs typeface="Calibri"/>
              </a:rPr>
              <a:t> du</a:t>
            </a:r>
            <a:r>
              <a:rPr dirty="0" sz="1800" spc="-5" b="1">
                <a:latin typeface="Calibri"/>
                <a:cs typeface="Calibri"/>
              </a:rPr>
              <a:t> SRADDET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spc="-40" b="1">
                <a:latin typeface="Calibri"/>
                <a:cs typeface="Calibri"/>
              </a:rPr>
              <a:t>PACA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03589" y="6428928"/>
            <a:ext cx="102870" cy="211454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Premiers</a:t>
            </a:r>
            <a:r>
              <a:rPr dirty="0" spc="-55"/>
              <a:t> </a:t>
            </a:r>
            <a:r>
              <a:rPr dirty="0" spc="-10"/>
              <a:t>enseignements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5150" y="1193800"/>
            <a:ext cx="5378450" cy="51181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888832" y="6408191"/>
            <a:ext cx="5185410" cy="304800"/>
          </a:xfrm>
          <a:prstGeom prst="rect">
            <a:avLst/>
          </a:prstGeom>
        </p:spPr>
        <p:txBody>
          <a:bodyPr wrap="square" lIns="0" tIns="12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1800" spc="-10" b="1">
                <a:latin typeface="Calibri"/>
                <a:cs typeface="Calibri"/>
              </a:rPr>
              <a:t>Encart</a:t>
            </a:r>
            <a:r>
              <a:rPr dirty="0" sz="1800" spc="-5" b="1">
                <a:latin typeface="Calibri"/>
                <a:cs typeface="Calibri"/>
              </a:rPr>
              <a:t> TVB</a:t>
            </a:r>
            <a:r>
              <a:rPr dirty="0" sz="1800" spc="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sur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la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carte</a:t>
            </a:r>
            <a:r>
              <a:rPr dirty="0" sz="1800" spc="-5" b="1">
                <a:latin typeface="Calibri"/>
                <a:cs typeface="Calibri"/>
              </a:rPr>
              <a:t> des</a:t>
            </a:r>
            <a:r>
              <a:rPr dirty="0" sz="1800" spc="-5" b="1">
                <a:latin typeface="Calibri"/>
                <a:cs typeface="Calibri"/>
              </a:rPr>
              <a:t> objectifs</a:t>
            </a:r>
            <a:r>
              <a:rPr dirty="0" sz="1800" spc="-5" b="1">
                <a:latin typeface="Calibri"/>
                <a:cs typeface="Calibri"/>
              </a:rPr>
              <a:t> du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SRADDET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spc="-40" b="1">
                <a:latin typeface="Calibri"/>
                <a:cs typeface="Calibri"/>
              </a:rPr>
              <a:t>PACA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03589" y="6428928"/>
            <a:ext cx="102870" cy="211454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Premiers</a:t>
            </a:r>
            <a:r>
              <a:rPr dirty="0" spc="-55"/>
              <a:t> </a:t>
            </a:r>
            <a:r>
              <a:rPr dirty="0" spc="-10"/>
              <a:t>enseignements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400401" y="6428928"/>
            <a:ext cx="231775" cy="211454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10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29" y="1582420"/>
            <a:ext cx="7633334" cy="422275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355600" marR="5080" indent="-342900">
              <a:lnSpc>
                <a:spcPts val="2400"/>
              </a:lnSpc>
              <a:spcBef>
                <a:spcPts val="38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200" spc="-5" b="1">
                <a:latin typeface="Calibri"/>
                <a:cs typeface="Calibri"/>
              </a:rPr>
              <a:t>Une</a:t>
            </a:r>
            <a:r>
              <a:rPr dirty="0" sz="2200" spc="10" b="1">
                <a:latin typeface="Calibri"/>
                <a:cs typeface="Calibri"/>
              </a:rPr>
              <a:t> </a:t>
            </a:r>
            <a:r>
              <a:rPr dirty="0" sz="2200" spc="-15" b="1">
                <a:latin typeface="Calibri"/>
                <a:cs typeface="Calibri"/>
              </a:rPr>
              <a:t>volonté</a:t>
            </a:r>
            <a:r>
              <a:rPr dirty="0" sz="2200" spc="10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de</a:t>
            </a:r>
            <a:r>
              <a:rPr dirty="0" sz="2200" spc="10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coordination</a:t>
            </a:r>
            <a:r>
              <a:rPr dirty="0" sz="2200" spc="5" b="1">
                <a:latin typeface="Calibri"/>
                <a:cs typeface="Calibri"/>
              </a:rPr>
              <a:t> </a:t>
            </a:r>
            <a:r>
              <a:rPr dirty="0" sz="2200" spc="-15" b="1">
                <a:latin typeface="Calibri"/>
                <a:cs typeface="Calibri"/>
              </a:rPr>
              <a:t>avec</a:t>
            </a:r>
            <a:r>
              <a:rPr dirty="0" sz="2200" spc="10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les</a:t>
            </a:r>
            <a:r>
              <a:rPr dirty="0" sz="2200" spc="5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régions</a:t>
            </a:r>
            <a:r>
              <a:rPr dirty="0" sz="2200" spc="5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voisines</a:t>
            </a:r>
            <a:r>
              <a:rPr dirty="0" sz="2200" spc="5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qui</a:t>
            </a:r>
            <a:r>
              <a:rPr dirty="0" sz="2200" spc="5" b="1">
                <a:latin typeface="Calibri"/>
                <a:cs typeface="Calibri"/>
              </a:rPr>
              <a:t> </a:t>
            </a:r>
            <a:r>
              <a:rPr dirty="0" sz="2200" spc="-20" b="1">
                <a:latin typeface="Calibri"/>
                <a:cs typeface="Calibri"/>
              </a:rPr>
              <a:t>reste </a:t>
            </a:r>
            <a:r>
              <a:rPr dirty="0" sz="2200" spc="-484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timide</a:t>
            </a:r>
            <a:r>
              <a:rPr dirty="0" sz="2200" spc="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: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 MT"/>
              <a:buChar char="•"/>
            </a:pPr>
            <a:endParaRPr sz="2550">
              <a:latin typeface="Calibri"/>
              <a:cs typeface="Calibri"/>
            </a:endParaRPr>
          </a:p>
          <a:p>
            <a:pPr lvl="1" marL="819150" indent="-349250">
              <a:lnSpc>
                <a:spcPct val="100000"/>
              </a:lnSpc>
              <a:buFont typeface="Arial MT"/>
              <a:buChar char="–"/>
              <a:tabLst>
                <a:tab pos="818515" algn="l"/>
                <a:tab pos="819150" algn="l"/>
              </a:tabLst>
            </a:pPr>
            <a:r>
              <a:rPr dirty="0" sz="2200" spc="-5">
                <a:latin typeface="Calibri"/>
                <a:cs typeface="Calibri"/>
              </a:rPr>
              <a:t>Enjeux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communs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souvent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identifiés</a:t>
            </a:r>
            <a:endParaRPr sz="22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 MT"/>
              <a:buChar char="–"/>
            </a:pPr>
            <a:endParaRPr sz="2800">
              <a:latin typeface="Calibri"/>
              <a:cs typeface="Calibri"/>
            </a:endParaRPr>
          </a:p>
          <a:p>
            <a:pPr lvl="1" marL="755015" marR="248920" indent="-285750">
              <a:lnSpc>
                <a:spcPts val="2400"/>
              </a:lnSpc>
              <a:buFont typeface="Arial MT"/>
              <a:buChar char="–"/>
              <a:tabLst>
                <a:tab pos="755015" algn="l"/>
                <a:tab pos="755650" algn="l"/>
              </a:tabLst>
            </a:pPr>
            <a:r>
              <a:rPr dirty="0" sz="2200" spc="-15">
                <a:latin typeface="Calibri"/>
                <a:cs typeface="Calibri"/>
              </a:rPr>
              <a:t>Peu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d’engagements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précis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et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concrets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pour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la</a:t>
            </a:r>
            <a:r>
              <a:rPr dirty="0" sz="2200" spc="-10">
                <a:latin typeface="Calibri"/>
                <a:cs typeface="Calibri"/>
              </a:rPr>
              <a:t> concertation </a:t>
            </a:r>
            <a:r>
              <a:rPr dirty="0" sz="2200" spc="-48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interrégionale/transfrontalière</a:t>
            </a:r>
            <a:endParaRPr sz="22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225"/>
              </a:spcBef>
            </a:pPr>
            <a:r>
              <a:rPr dirty="0" u="sng" sz="2200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</a:t>
            </a:r>
            <a:r>
              <a:rPr dirty="0" u="sng" sz="2200" spc="-10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Grand-Est</a:t>
            </a:r>
            <a:r>
              <a:rPr dirty="0" sz="2200" i="1">
                <a:latin typeface="Calibri"/>
                <a:cs typeface="Calibri"/>
              </a:rPr>
              <a:t> :</a:t>
            </a:r>
            <a:r>
              <a:rPr dirty="0" sz="2200" spc="-5" i="1">
                <a:latin typeface="Calibri"/>
                <a:cs typeface="Calibri"/>
              </a:rPr>
              <a:t> </a:t>
            </a:r>
            <a:r>
              <a:rPr dirty="0" sz="2200" spc="-15" i="1">
                <a:latin typeface="Calibri"/>
                <a:cs typeface="Calibri"/>
              </a:rPr>
              <a:t>Règle</a:t>
            </a:r>
            <a:r>
              <a:rPr dirty="0" sz="2200" spc="-5" i="1">
                <a:latin typeface="Calibri"/>
                <a:cs typeface="Calibri"/>
              </a:rPr>
              <a:t> n°7</a:t>
            </a:r>
            <a:r>
              <a:rPr dirty="0" sz="2200" spc="-10" i="1">
                <a:latin typeface="Calibri"/>
                <a:cs typeface="Calibri"/>
              </a:rPr>
              <a:t> </a:t>
            </a:r>
            <a:r>
              <a:rPr dirty="0" sz="2200" i="1">
                <a:latin typeface="Calibri"/>
                <a:cs typeface="Calibri"/>
              </a:rPr>
              <a:t>:</a:t>
            </a:r>
            <a:r>
              <a:rPr dirty="0" sz="2200" i="1">
                <a:latin typeface="Calibri"/>
                <a:cs typeface="Calibri"/>
              </a:rPr>
              <a:t> </a:t>
            </a:r>
            <a:r>
              <a:rPr dirty="0" sz="2200" spc="-5" i="1">
                <a:latin typeface="Calibri"/>
                <a:cs typeface="Calibri"/>
              </a:rPr>
              <a:t>Décliner</a:t>
            </a:r>
            <a:r>
              <a:rPr dirty="0" sz="2200" spc="-5" i="1">
                <a:latin typeface="Calibri"/>
                <a:cs typeface="Calibri"/>
              </a:rPr>
              <a:t> </a:t>
            </a:r>
            <a:r>
              <a:rPr dirty="0" sz="2200" spc="-10" i="1">
                <a:latin typeface="Calibri"/>
                <a:cs typeface="Calibri"/>
              </a:rPr>
              <a:t>localement</a:t>
            </a:r>
            <a:r>
              <a:rPr dirty="0" sz="2200" i="1">
                <a:latin typeface="Calibri"/>
                <a:cs typeface="Calibri"/>
              </a:rPr>
              <a:t> </a:t>
            </a:r>
            <a:r>
              <a:rPr dirty="0" sz="2200" spc="-5" i="1">
                <a:latin typeface="Calibri"/>
                <a:cs typeface="Calibri"/>
              </a:rPr>
              <a:t>la</a:t>
            </a:r>
            <a:r>
              <a:rPr dirty="0" sz="2200" spc="-25" i="1">
                <a:latin typeface="Calibri"/>
                <a:cs typeface="Calibri"/>
              </a:rPr>
              <a:t> </a:t>
            </a:r>
            <a:r>
              <a:rPr dirty="0" sz="2200" i="1">
                <a:latin typeface="Calibri"/>
                <a:cs typeface="Calibri"/>
              </a:rPr>
              <a:t>TVB</a:t>
            </a:r>
            <a:endParaRPr sz="2200">
              <a:latin typeface="Calibri"/>
              <a:cs typeface="Calibri"/>
            </a:endParaRPr>
          </a:p>
          <a:p>
            <a:pPr marL="469900" marR="734060">
              <a:lnSpc>
                <a:spcPts val="2300"/>
              </a:lnSpc>
              <a:spcBef>
                <a:spcPts val="625"/>
              </a:spcBef>
            </a:pPr>
            <a:r>
              <a:rPr dirty="0" sz="2200" i="1">
                <a:latin typeface="Calibri"/>
                <a:cs typeface="Calibri"/>
              </a:rPr>
              <a:t>«</a:t>
            </a:r>
            <a:r>
              <a:rPr dirty="0" sz="2200" spc="-5" i="1">
                <a:latin typeface="Calibri"/>
                <a:cs typeface="Calibri"/>
              </a:rPr>
              <a:t> </a:t>
            </a:r>
            <a:r>
              <a:rPr dirty="0" sz="2200" i="1">
                <a:latin typeface="Calibri"/>
                <a:cs typeface="Calibri"/>
              </a:rPr>
              <a:t>La</a:t>
            </a:r>
            <a:r>
              <a:rPr dirty="0" sz="2200" spc="-5" i="1">
                <a:latin typeface="Calibri"/>
                <a:cs typeface="Calibri"/>
              </a:rPr>
              <a:t> </a:t>
            </a:r>
            <a:r>
              <a:rPr dirty="0" sz="2200" spc="-10" i="1">
                <a:latin typeface="Calibri"/>
                <a:cs typeface="Calibri"/>
              </a:rPr>
              <a:t>cohérence</a:t>
            </a:r>
            <a:r>
              <a:rPr dirty="0" sz="2200" spc="-5" i="1">
                <a:latin typeface="Calibri"/>
                <a:cs typeface="Calibri"/>
              </a:rPr>
              <a:t> des</a:t>
            </a:r>
            <a:r>
              <a:rPr dirty="0" sz="2200" spc="-5" i="1">
                <a:latin typeface="Calibri"/>
                <a:cs typeface="Calibri"/>
              </a:rPr>
              <a:t> </a:t>
            </a:r>
            <a:r>
              <a:rPr dirty="0" sz="2200" spc="-15" i="1">
                <a:latin typeface="Calibri"/>
                <a:cs typeface="Calibri"/>
              </a:rPr>
              <a:t>continuités</a:t>
            </a:r>
            <a:r>
              <a:rPr dirty="0" sz="2200" spc="-5" i="1">
                <a:latin typeface="Calibri"/>
                <a:cs typeface="Calibri"/>
              </a:rPr>
              <a:t> </a:t>
            </a:r>
            <a:r>
              <a:rPr dirty="0" sz="2200" spc="-10" i="1">
                <a:latin typeface="Calibri"/>
                <a:cs typeface="Calibri"/>
              </a:rPr>
              <a:t>écologiques</a:t>
            </a:r>
            <a:r>
              <a:rPr dirty="0" sz="2200" spc="-10" i="1">
                <a:latin typeface="Calibri"/>
                <a:cs typeface="Calibri"/>
              </a:rPr>
              <a:t> avec</a:t>
            </a:r>
            <a:r>
              <a:rPr dirty="0" sz="2200" i="1">
                <a:latin typeface="Calibri"/>
                <a:cs typeface="Calibri"/>
              </a:rPr>
              <a:t> </a:t>
            </a:r>
            <a:r>
              <a:rPr dirty="0" sz="2200" spc="-10" i="1">
                <a:latin typeface="Calibri"/>
                <a:cs typeface="Calibri"/>
              </a:rPr>
              <a:t>celle</a:t>
            </a:r>
            <a:r>
              <a:rPr dirty="0" sz="2200" i="1">
                <a:latin typeface="Calibri"/>
                <a:cs typeface="Calibri"/>
              </a:rPr>
              <a:t> </a:t>
            </a:r>
            <a:r>
              <a:rPr dirty="0" sz="2200" spc="-5" i="1">
                <a:latin typeface="Calibri"/>
                <a:cs typeface="Calibri"/>
              </a:rPr>
              <a:t>des </a:t>
            </a:r>
            <a:r>
              <a:rPr dirty="0" sz="2200" spc="-484" i="1">
                <a:latin typeface="Calibri"/>
                <a:cs typeface="Calibri"/>
              </a:rPr>
              <a:t> </a:t>
            </a:r>
            <a:r>
              <a:rPr dirty="0" sz="2200" spc="-10" i="1">
                <a:latin typeface="Calibri"/>
                <a:cs typeface="Calibri"/>
              </a:rPr>
              <a:t>territoires</a:t>
            </a:r>
            <a:r>
              <a:rPr dirty="0" sz="2200" spc="-10" i="1">
                <a:latin typeface="Calibri"/>
                <a:cs typeface="Calibri"/>
              </a:rPr>
              <a:t> voisins</a:t>
            </a:r>
            <a:r>
              <a:rPr dirty="0" sz="2200" spc="-10" i="1">
                <a:latin typeface="Calibri"/>
                <a:cs typeface="Calibri"/>
              </a:rPr>
              <a:t> </a:t>
            </a:r>
            <a:r>
              <a:rPr dirty="0" sz="2200" spc="-5" i="1">
                <a:latin typeface="Calibri"/>
                <a:cs typeface="Calibri"/>
              </a:rPr>
              <a:t>doit</a:t>
            </a:r>
            <a:r>
              <a:rPr dirty="0" sz="2200" spc="5" i="1">
                <a:latin typeface="Calibri"/>
                <a:cs typeface="Calibri"/>
              </a:rPr>
              <a:t> </a:t>
            </a:r>
            <a:r>
              <a:rPr dirty="0" sz="2200" spc="-10" i="1">
                <a:latin typeface="Calibri"/>
                <a:cs typeface="Calibri"/>
              </a:rPr>
              <a:t>être</a:t>
            </a:r>
            <a:r>
              <a:rPr dirty="0" sz="2200" spc="-5" i="1">
                <a:latin typeface="Calibri"/>
                <a:cs typeface="Calibri"/>
              </a:rPr>
              <a:t> </a:t>
            </a:r>
            <a:r>
              <a:rPr dirty="0" sz="2200" spc="-10" i="1">
                <a:latin typeface="Calibri"/>
                <a:cs typeface="Calibri"/>
              </a:rPr>
              <a:t>recherchée</a:t>
            </a:r>
            <a:r>
              <a:rPr dirty="0" sz="2200" spc="5" i="1">
                <a:latin typeface="Calibri"/>
                <a:cs typeface="Calibri"/>
              </a:rPr>
              <a:t> </a:t>
            </a:r>
            <a:r>
              <a:rPr dirty="0" sz="2200" i="1">
                <a:latin typeface="Calibri"/>
                <a:cs typeface="Calibri"/>
              </a:rPr>
              <a:t>»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50">
              <a:latin typeface="Calibri"/>
              <a:cs typeface="Calibri"/>
            </a:endParaRPr>
          </a:p>
          <a:p>
            <a:pPr lvl="1" marL="755650" indent="-285750">
              <a:lnSpc>
                <a:spcPct val="100000"/>
              </a:lnSpc>
              <a:buFont typeface="Arial MT"/>
              <a:buChar char="–"/>
              <a:tabLst>
                <a:tab pos="755015" algn="l"/>
                <a:tab pos="755650" algn="l"/>
              </a:tabLst>
            </a:pPr>
            <a:r>
              <a:rPr dirty="0" sz="2200" spc="-10">
                <a:latin typeface="Calibri"/>
                <a:cs typeface="Calibri"/>
              </a:rPr>
              <a:t>Relations</a:t>
            </a:r>
            <a:r>
              <a:rPr dirty="0" sz="2200" spc="-15">
                <a:latin typeface="Calibri"/>
                <a:cs typeface="Calibri"/>
              </a:rPr>
              <a:t> pré-existantes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+/-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fortes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11325" y="458711"/>
            <a:ext cx="5720715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Premiers</a:t>
            </a:r>
            <a:r>
              <a:rPr dirty="0" spc="-55"/>
              <a:t> </a:t>
            </a:r>
            <a:r>
              <a:rPr dirty="0" spc="-10"/>
              <a:t>enseignements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400401" y="6428928"/>
            <a:ext cx="231775" cy="211454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10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29" y="1608835"/>
            <a:ext cx="7937500" cy="2878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15621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 sz="2400" spc="-5" b="1">
                <a:latin typeface="Calibri"/>
                <a:cs typeface="Calibri"/>
              </a:rPr>
              <a:t>Un</a:t>
            </a:r>
            <a:r>
              <a:rPr dirty="0" sz="2400" spc="-5" b="1">
                <a:latin typeface="Calibri"/>
                <a:cs typeface="Calibri"/>
              </a:rPr>
              <a:t> besoin</a:t>
            </a:r>
            <a:r>
              <a:rPr dirty="0" sz="2400" spc="-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d’indicateurs</a:t>
            </a:r>
            <a:r>
              <a:rPr dirty="0" sz="2400" spc="-1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</a:t>
            </a:r>
            <a:r>
              <a:rPr dirty="0" sz="2400" b="1">
                <a:latin typeface="Calibri"/>
                <a:cs typeface="Calibri"/>
              </a:rPr>
              <a:t> suivi</a:t>
            </a:r>
            <a:r>
              <a:rPr dirty="0" sz="2400" b="1">
                <a:latin typeface="Calibri"/>
                <a:cs typeface="Calibri"/>
              </a:rPr>
              <a:t> du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SRADDET</a:t>
            </a:r>
            <a:r>
              <a:rPr dirty="0" sz="2400" spc="-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effectifs</a:t>
            </a:r>
            <a:r>
              <a:rPr dirty="0" sz="2400" spc="-1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pour </a:t>
            </a:r>
            <a:r>
              <a:rPr dirty="0" sz="2400" spc="-53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la</a:t>
            </a:r>
            <a:r>
              <a:rPr dirty="0" sz="2400" spc="-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biodiversité</a:t>
            </a:r>
            <a:r>
              <a:rPr dirty="0" sz="2400" spc="-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 MT"/>
              <a:buChar char="•"/>
            </a:pPr>
            <a:endParaRPr sz="3250">
              <a:latin typeface="Calibri"/>
              <a:cs typeface="Calibri"/>
            </a:endParaRPr>
          </a:p>
          <a:p>
            <a:pPr lvl="1" marL="755015" marR="5080" indent="-285750">
              <a:lnSpc>
                <a:spcPct val="100800"/>
              </a:lnSpc>
              <a:buFont typeface="Arial MT"/>
              <a:buChar char="–"/>
              <a:tabLst>
                <a:tab pos="755650" algn="l"/>
              </a:tabLst>
            </a:pPr>
            <a:r>
              <a:rPr dirty="0" sz="2400" spc="-5">
                <a:latin typeface="Calibri"/>
                <a:cs typeface="Calibri"/>
              </a:rPr>
              <a:t>Choix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d’indicateurs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pertinents,</a:t>
            </a:r>
            <a:r>
              <a:rPr dirty="0" sz="2400" spc="-5">
                <a:latin typeface="Calibri"/>
                <a:cs typeface="Calibri"/>
              </a:rPr>
              <a:t> quantifiables</a:t>
            </a:r>
            <a:r>
              <a:rPr dirty="0" sz="2400" spc="-5">
                <a:latin typeface="Calibri"/>
                <a:cs typeface="Calibri"/>
              </a:rPr>
              <a:t> et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à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la</a:t>
            </a:r>
            <a:r>
              <a:rPr dirty="0" sz="2400" spc="-5">
                <a:latin typeface="Calibri"/>
                <a:cs typeface="Calibri"/>
              </a:rPr>
              <a:t> portée </a:t>
            </a:r>
            <a:r>
              <a:rPr dirty="0" sz="2400" spc="-5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des</a:t>
            </a:r>
            <a:r>
              <a:rPr dirty="0" sz="2400" spc="-10">
                <a:latin typeface="Calibri"/>
                <a:cs typeface="Calibri"/>
              </a:rPr>
              <a:t> porteurs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5">
                <a:latin typeface="Calibri"/>
                <a:cs typeface="Calibri"/>
              </a:rPr>
              <a:t> documents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planification</a:t>
            </a:r>
            <a:endParaRPr sz="24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Font typeface="Arial MT"/>
              <a:buChar char="–"/>
            </a:pPr>
            <a:endParaRPr sz="3250">
              <a:latin typeface="Calibri"/>
              <a:cs typeface="Calibri"/>
            </a:endParaRPr>
          </a:p>
          <a:p>
            <a:pPr lvl="1" marL="755650" indent="-286385">
              <a:lnSpc>
                <a:spcPct val="100000"/>
              </a:lnSpc>
              <a:buFont typeface="Arial MT"/>
              <a:buChar char="–"/>
              <a:tabLst>
                <a:tab pos="755650" algn="l"/>
              </a:tabLst>
            </a:pPr>
            <a:r>
              <a:rPr dirty="0" sz="2400" spc="-5">
                <a:latin typeface="Calibri"/>
                <a:cs typeface="Calibri"/>
              </a:rPr>
              <a:t>Difficultés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collecte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des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données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1215" y="458711"/>
            <a:ext cx="5642610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"/>
              <a:t>Merci</a:t>
            </a:r>
            <a:r>
              <a:rPr dirty="0" spc="-25"/>
              <a:t> </a:t>
            </a:r>
            <a:r>
              <a:rPr dirty="0" spc="-5"/>
              <a:t>pour</a:t>
            </a:r>
            <a:r>
              <a:rPr dirty="0" spc="-15"/>
              <a:t> </a:t>
            </a:r>
            <a:r>
              <a:rPr dirty="0" spc="-20"/>
              <a:t>votre</a:t>
            </a:r>
            <a:r>
              <a:rPr dirty="0" spc="-20"/>
              <a:t> écoute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400401" y="6428928"/>
            <a:ext cx="231775" cy="211454"/>
          </a:xfrm>
          <a:prstGeom prst="rect">
            <a:avLst/>
          </a:prstGeom>
        </p:spPr>
        <p:txBody>
          <a:bodyPr wrap="square" lIns="0" tIns="508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10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29" y="1608835"/>
            <a:ext cx="5036820" cy="1278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Calibri"/>
                <a:cs typeface="Calibri"/>
              </a:rPr>
              <a:t>Des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questions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ou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remarques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?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 spc="-5">
                <a:latin typeface="Calibri"/>
                <a:cs typeface="Calibri"/>
              </a:rPr>
              <a:t>Me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contacter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: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  <a:hlinkClick r:id="rId2"/>
              </a:rPr>
              <a:t>camille.rode@ofb.gouv.fr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2021-11-10T17:56:45Z</dcterms:created>
  <dcterms:modified xsi:type="dcterms:W3CDTF">2021-11-10T17:56:45Z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2021-07-23T00:00:00Z</vt:filetime>
  </property>
  <property fmtid="{D5CDD505-2E9C-101B-9397-08002B2CF9AE}" pid="3" name="LastSaved">
    <vt:filetime>2021-11-10T00:00:00Z</vt:filetime>
  </property>
</Properties>
</file>