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6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  <p:sldMasterId id="2147483700" r:id="rId2"/>
    <p:sldMasterId id="2147483712" r:id="rId3"/>
    <p:sldMasterId id="2147483724" r:id="rId4"/>
    <p:sldMasterId id="2147483694" r:id="rId5"/>
    <p:sldMasterId id="2147483706" r:id="rId6"/>
    <p:sldMasterId id="2147483718" r:id="rId7"/>
  </p:sldMasterIdLst>
  <p:notesMasterIdLst>
    <p:notesMasterId r:id="rId19"/>
  </p:notesMasterIdLst>
  <p:handoutMasterIdLst>
    <p:handoutMasterId r:id="rId20"/>
  </p:handoutMasterIdLst>
  <p:sldIdLst>
    <p:sldId id="258" r:id="rId8"/>
    <p:sldId id="416" r:id="rId9"/>
    <p:sldId id="434" r:id="rId10"/>
    <p:sldId id="446" r:id="rId11"/>
    <p:sldId id="448" r:id="rId12"/>
    <p:sldId id="447" r:id="rId13"/>
    <p:sldId id="399" r:id="rId14"/>
    <p:sldId id="411" r:id="rId15"/>
    <p:sldId id="405" r:id="rId16"/>
    <p:sldId id="445" r:id="rId17"/>
    <p:sldId id="440" r:id="rId18"/>
  </p:sldIdLst>
  <p:sldSz cx="9144000" cy="6858000" type="screen4x3"/>
  <p:notesSz cx="6797675" cy="99266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79" userDrawn="1">
          <p15:clr>
            <a:srgbClr val="A4A3A4"/>
          </p15:clr>
        </p15:guide>
        <p15:guide id="2" pos="2159" userDrawn="1">
          <p15:clr>
            <a:srgbClr val="A4A3A4"/>
          </p15:clr>
        </p15:guide>
        <p15:guide id="3" orient="horz" pos="3127" userDrawn="1">
          <p15:clr>
            <a:srgbClr val="A4A3A4"/>
          </p15:clr>
        </p15:guide>
        <p15:guide id="4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mane GIRARD" initials="RG" lastIdx="13" clrIdx="0">
    <p:extLst>
      <p:ext uri="{19B8F6BF-5375-455C-9EA6-DF929625EA0E}">
        <p15:presenceInfo xmlns:p15="http://schemas.microsoft.com/office/powerpoint/2012/main" userId="S-1-5-21-2964074168-941065539-3571016370-12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D5D"/>
    <a:srgbClr val="059D75"/>
    <a:srgbClr val="FFCC00"/>
    <a:srgbClr val="059D63"/>
    <a:srgbClr val="FF6600"/>
    <a:srgbClr val="DFDA00"/>
    <a:srgbClr val="F7B032"/>
    <a:srgbClr val="048654"/>
    <a:srgbClr val="FAEC86"/>
    <a:srgbClr val="F9BE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5758FB7-9AC5-4552-8A53-C91805E547FA}" styleName="Style à thème 1 - Accentuation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62" autoAdjust="0"/>
    <p:restoredTop sz="94291" autoAdjust="0"/>
  </p:normalViewPr>
  <p:slideViewPr>
    <p:cSldViewPr>
      <p:cViewPr varScale="1">
        <p:scale>
          <a:sx n="72" d="100"/>
          <a:sy n="72" d="100"/>
        </p:scale>
        <p:origin x="1320" y="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notesViewPr>
    <p:cSldViewPr>
      <p:cViewPr varScale="1">
        <p:scale>
          <a:sx n="51" d="100"/>
          <a:sy n="51" d="100"/>
        </p:scale>
        <p:origin x="2976" y="84"/>
      </p:cViewPr>
      <p:guideLst>
        <p:guide orient="horz" pos="2879"/>
        <p:guide pos="2159"/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slideMaster" Target="slideMasters/slideMaster3.xml"/><Relationship Id="rId21" Type="http://schemas.openxmlformats.org/officeDocument/2006/relationships/commentAuthors" Target="commentAuthor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97" tIns="45700" rIns="91397" bIns="4570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5" y="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97" tIns="45700" rIns="91397" bIns="4570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 dirty="0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2858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97" tIns="45700" rIns="91397" bIns="4570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 dirty="0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5" y="942858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97" tIns="45700" rIns="91397" bIns="4570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DCAD7D0-216C-4ACE-AEAC-54BAACC4E278}" type="slidenum">
              <a:rPr lang="fr-FR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8056"/>
          </a:xfrm>
          <a:prstGeom prst="rect">
            <a:avLst/>
          </a:prstGeom>
        </p:spPr>
        <p:txBody>
          <a:bodyPr vert="horz" lIns="91397" tIns="45700" rIns="91397" bIns="4570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8056"/>
          </a:xfrm>
          <a:prstGeom prst="rect">
            <a:avLst/>
          </a:prstGeom>
        </p:spPr>
        <p:txBody>
          <a:bodyPr vert="horz" lIns="91397" tIns="45700" rIns="91397" bIns="45700" rtlCol="0"/>
          <a:lstStyle>
            <a:lvl1pPr algn="r">
              <a:defRPr sz="1200"/>
            </a:lvl1pPr>
          </a:lstStyle>
          <a:p>
            <a:fld id="{73CE462D-BD35-8A4C-9B98-A17DA61A8302}" type="datetimeFigureOut">
              <a:rPr lang="fr-FR" smtClean="0"/>
              <a:pPr/>
              <a:t>24/06/2021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7" tIns="45700" rIns="91397" bIns="4570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397" tIns="45700" rIns="91397" bIns="45700" rtlCol="0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2" y="9428586"/>
            <a:ext cx="2945659" cy="498055"/>
          </a:xfrm>
          <a:prstGeom prst="rect">
            <a:avLst/>
          </a:prstGeom>
        </p:spPr>
        <p:txBody>
          <a:bodyPr vert="horz" lIns="91397" tIns="45700" rIns="91397" bIns="4570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5" y="9428586"/>
            <a:ext cx="2945659" cy="498055"/>
          </a:xfrm>
          <a:prstGeom prst="rect">
            <a:avLst/>
          </a:prstGeom>
        </p:spPr>
        <p:txBody>
          <a:bodyPr vert="horz" lIns="91397" tIns="45700" rIns="91397" bIns="45700" rtlCol="0" anchor="b"/>
          <a:lstStyle>
            <a:lvl1pPr algn="r">
              <a:defRPr sz="1200"/>
            </a:lvl1pPr>
          </a:lstStyle>
          <a:p>
            <a:fld id="{E4CA67BC-C64E-6D4C-821D-D1253FF41D9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9005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A67BC-C64E-6D4C-821D-D1253FF41D99}" type="slidenum">
              <a:rPr lang="fr-FR" smtClean="0"/>
              <a:pPr/>
              <a:t>1</a:t>
            </a:fld>
            <a:endParaRPr lang="fr-F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3977">
              <a:defRPr/>
            </a:pPr>
            <a:r>
              <a:rPr lang="fr-FR" dirty="0">
                <a:latin typeface="Calibri" panose="020F0502020204030204" pitchFamily="34" charset="0"/>
              </a:rPr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A67BC-C64E-6D4C-821D-D1253FF41D99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3560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fr-FR" dirty="0"/>
              <a:t>Volet expérimental Parc !</a:t>
            </a:r>
          </a:p>
          <a:p>
            <a:pPr lvl="0"/>
            <a:endParaRPr lang="fr-FR" dirty="0"/>
          </a:p>
          <a:p>
            <a:pPr lvl="0"/>
            <a:r>
              <a:rPr lang="fr-FR" dirty="0"/>
              <a:t>Développer les formes d’habitat intermédiaire et regroupé, peu consommatrices d’espace (Voir Partie prescriptions de la Charte, paragraphe urbanisme), à haute valeur environnementale (constructions bois, matériaux biosourcés, énergies renouvelables, …) et adaptées au changement climatique (voir mesures « Utilisons le bois dans tous ses états » et « De l’énergie renouvelable pour tous ») ; conditionner les subventions pour les orienter</a:t>
            </a:r>
          </a:p>
          <a:p>
            <a:pPr lvl="0"/>
            <a:r>
              <a:rPr lang="fr-FR" dirty="0"/>
              <a:t>Concevoir une architecture contemporaine en harmonie avec l’architecture traditionnelle et portant les valeurs du développement durable</a:t>
            </a:r>
          </a:p>
          <a:p>
            <a:pPr lvl="0"/>
            <a:r>
              <a:rPr lang="fr-FR" dirty="0"/>
              <a:t>Mettre en place des dispositifs de remobilisation du bâti vacant ; faire rentrer « les grandes maisons traditionnelles » dans la modernité (énergie, habitat partagé, …) ; assurer la transition du bâti touristique</a:t>
            </a:r>
          </a:p>
          <a:p>
            <a:pPr lvl="0"/>
            <a:r>
              <a:rPr lang="fr-FR" dirty="0"/>
              <a:t>Développer des Opérations programmées pour l'amélioration de l'habitat (</a:t>
            </a:r>
            <a:r>
              <a:rPr lang="fr-FR" dirty="0" err="1"/>
              <a:t>Opah</a:t>
            </a:r>
            <a:r>
              <a:rPr lang="fr-FR" dirty="0"/>
              <a:t>)</a:t>
            </a:r>
          </a:p>
          <a:p>
            <a:pPr lvl="0"/>
            <a:r>
              <a:rPr lang="fr-FR" dirty="0"/>
              <a:t>Accompagner l’évolution des zones pavillonnaires dans une voix de plus forte densité de logements, de plus forte mixité sociale et de qualité environnementale élevée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A67BC-C64E-6D4C-821D-D1253FF41D99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297151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A67BC-C64E-6D4C-821D-D1253FF41D99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62286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CA67BC-C64E-6D4C-821D-D1253FF41D99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6157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Asap" panose="02000506040000020004" pitchFamily="2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Asap" panose="02000506040000020004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dirty="0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219D536-579D-4808-8826-2E5A06F6BB1D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161068"/>
            <a:ext cx="7499176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sap" panose="02000506040000020004" pitchFamily="2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56988" y="1599437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Asap" panose="02000506040000020004" pitchFamily="2" charset="0"/>
              </a:defRPr>
            </a:lvl1pPr>
            <a:lvl2pPr>
              <a:defRPr>
                <a:latin typeface="Asap" panose="02000506040000020004" pitchFamily="2" charset="0"/>
              </a:defRPr>
            </a:lvl2pPr>
            <a:lvl3pPr>
              <a:defRPr>
                <a:latin typeface="Asap" panose="02000506040000020004" pitchFamily="2" charset="0"/>
              </a:defRPr>
            </a:lvl3pPr>
            <a:lvl4pPr>
              <a:defRPr>
                <a:latin typeface="Asap" panose="02000506040000020004" pitchFamily="2" charset="0"/>
              </a:defRPr>
            </a:lvl4pPr>
            <a:lvl5pPr>
              <a:defRPr>
                <a:latin typeface="Asap" panose="02000506040000020004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993632" y="6276830"/>
            <a:ext cx="405408" cy="476250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9C8578"/>
                </a:solidFill>
              </a:defRPr>
            </a:lvl1pPr>
          </a:lstStyle>
          <a:p>
            <a:fld id="{1665227E-54EA-41B3-A102-28ED0B59A74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36A5726-7DD1-4BD8-9075-3FAAA53A44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70" y="529864"/>
            <a:ext cx="582636" cy="47625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AEEDB2E-998A-45D5-A0D1-7908AB22C714}"/>
              </a:ext>
            </a:extLst>
          </p:cNvPr>
          <p:cNvSpPr/>
          <p:nvPr userDrawn="1"/>
        </p:nvSpPr>
        <p:spPr>
          <a:xfrm>
            <a:off x="7308304" y="6422295"/>
            <a:ext cx="72008" cy="103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72C8F6-D106-4E67-9FBF-42464D1F4AFE}"/>
              </a:ext>
            </a:extLst>
          </p:cNvPr>
          <p:cNvSpPr/>
          <p:nvPr userDrawn="1"/>
        </p:nvSpPr>
        <p:spPr>
          <a:xfrm>
            <a:off x="2339752" y="6401811"/>
            <a:ext cx="1656184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8306" y="274638"/>
            <a:ext cx="7838494" cy="850106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bg1"/>
                </a:solidFill>
                <a:latin typeface="Asap" panose="02000506040000020004" pitchFamily="2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E5E715F-D1B9-4CB2-9BF5-9F20D4512C7F}" type="slidenum">
              <a:rPr lang="fr-FR"/>
              <a:pPr/>
              <a:t>‹N°›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AA7325F-7850-45C7-94E5-B9BFD11770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70" y="529864"/>
            <a:ext cx="582636" cy="4762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BC52053-BF4E-4CF8-863D-50447E6F2D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70" y="529864"/>
            <a:ext cx="582636" cy="4762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Asap" panose="02000506040000020004" pitchFamily="2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Asap" panose="02000506040000020004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dirty="0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219D536-579D-4808-8826-2E5A06F6BB1D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4279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850106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bg1"/>
                </a:solidFill>
                <a:latin typeface="Asap" panose="02000506040000020004" pitchFamily="2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Asap" panose="02000506040000020004" pitchFamily="2" charset="0"/>
              </a:defRPr>
            </a:lvl1pPr>
            <a:lvl2pPr>
              <a:defRPr>
                <a:latin typeface="Asap" panose="02000506040000020004" pitchFamily="2" charset="0"/>
              </a:defRPr>
            </a:lvl2pPr>
            <a:lvl3pPr>
              <a:defRPr>
                <a:latin typeface="Asap" panose="02000506040000020004" pitchFamily="2" charset="0"/>
              </a:defRPr>
            </a:lvl3pPr>
            <a:lvl4pPr>
              <a:defRPr>
                <a:latin typeface="Asap" panose="02000506040000020004" pitchFamily="2" charset="0"/>
              </a:defRPr>
            </a:lvl4pPr>
            <a:lvl5pPr>
              <a:defRPr>
                <a:latin typeface="Asap" panose="02000506040000020004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665227E-54EA-41B3-A102-28ED0B59A743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56055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sap" panose="02000506040000020004" pitchFamily="2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E5E715F-D1B9-4CB2-9BF5-9F20D4512C7F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1991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3471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4746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219D536-579D-4808-8826-2E5A06F6BB1D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99522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850106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665227E-54EA-41B3-A102-28ED0B59A743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522453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E5E715F-D1B9-4CB2-9BF5-9F20D4512C7F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57162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70920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27846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219D536-579D-4808-8826-2E5A06F6BB1D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13710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85010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665227E-54EA-41B3-A102-28ED0B59A743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217621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E5E715F-D1B9-4CB2-9BF5-9F20D4512C7F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26259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91045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3849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219D536-579D-4808-8826-2E5A06F6BB1D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40927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850106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665227E-54EA-41B3-A102-28ED0B59A743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33924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E5E715F-D1B9-4CB2-9BF5-9F20D4512C7F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12467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86746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54785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219D536-579D-4808-8826-2E5A06F6BB1D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71523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1143000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665227E-54EA-41B3-A102-28ED0B59A743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80025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E5E715F-D1B9-4CB2-9BF5-9F20D4512C7F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36864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72193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10829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219D536-579D-4808-8826-2E5A06F6BB1D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062096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850106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665227E-54EA-41B3-A102-28ED0B59A743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300887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E5E715F-D1B9-4CB2-9BF5-9F20D4512C7F}" type="slidenum">
              <a:rPr lang="fr-FR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67160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43532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82033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marL="0" indent="0" algn="l">
              <a:buFontTx/>
              <a:buNone/>
              <a:defRPr sz="2395" b="1" cap="all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882">
                <a:solidFill>
                  <a:schemeClr val="tx1">
                    <a:tint val="75000"/>
                  </a:schemeClr>
                </a:solidFill>
              </a:defRPr>
            </a:lvl1pPr>
            <a:lvl2pPr marL="437367" indent="0">
              <a:buNone/>
              <a:defRPr sz="1711">
                <a:solidFill>
                  <a:schemeClr val="tx1">
                    <a:tint val="75000"/>
                  </a:schemeClr>
                </a:solidFill>
              </a:defRPr>
            </a:lvl2pPr>
            <a:lvl3pPr marL="874733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3pPr>
            <a:lvl4pPr marL="1312100" indent="0">
              <a:buNone/>
              <a:defRPr sz="1369">
                <a:solidFill>
                  <a:schemeClr val="tx1">
                    <a:tint val="75000"/>
                  </a:schemeClr>
                </a:solidFill>
              </a:defRPr>
            </a:lvl4pPr>
            <a:lvl5pPr marL="1749467" indent="0">
              <a:buNone/>
              <a:defRPr sz="1369">
                <a:solidFill>
                  <a:schemeClr val="tx1">
                    <a:tint val="75000"/>
                  </a:schemeClr>
                </a:solidFill>
              </a:defRPr>
            </a:lvl5pPr>
            <a:lvl6pPr marL="2186833" indent="0">
              <a:buNone/>
              <a:defRPr sz="1369">
                <a:solidFill>
                  <a:schemeClr val="tx1">
                    <a:tint val="75000"/>
                  </a:schemeClr>
                </a:solidFill>
              </a:defRPr>
            </a:lvl6pPr>
            <a:lvl7pPr marL="2624200" indent="0">
              <a:buNone/>
              <a:defRPr sz="1369">
                <a:solidFill>
                  <a:schemeClr val="tx1">
                    <a:tint val="75000"/>
                  </a:schemeClr>
                </a:solidFill>
              </a:defRPr>
            </a:lvl7pPr>
            <a:lvl8pPr marL="3061567" indent="0">
              <a:buNone/>
              <a:defRPr sz="1369">
                <a:solidFill>
                  <a:schemeClr val="tx1">
                    <a:tint val="75000"/>
                  </a:schemeClr>
                </a:solidFill>
              </a:defRPr>
            </a:lvl8pPr>
            <a:lvl9pPr marL="3498933" indent="0">
              <a:buNone/>
              <a:defRPr sz="13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4BF8-6579-6548-8440-AD809613B47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54146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34990" y="1681164"/>
            <a:ext cx="3792894" cy="4756150"/>
          </a:xfrm>
        </p:spPr>
        <p:txBody>
          <a:bodyPr>
            <a:normAutofit/>
          </a:bodyPr>
          <a:lstStyle>
            <a:lvl1pPr>
              <a:defRPr sz="2053"/>
            </a:lvl1pPr>
            <a:lvl2pPr>
              <a:defRPr sz="1711"/>
            </a:lvl2pPr>
            <a:lvl3pPr>
              <a:defRPr sz="1540"/>
            </a:lvl3pPr>
            <a:lvl4pPr>
              <a:defRPr sz="1369"/>
            </a:lvl4pPr>
            <a:lvl5pPr>
              <a:defRPr sz="1369"/>
            </a:lvl5pPr>
            <a:lvl6pPr>
              <a:defRPr sz="1711"/>
            </a:lvl6pPr>
            <a:lvl7pPr>
              <a:defRPr sz="1711"/>
            </a:lvl7pPr>
            <a:lvl8pPr>
              <a:defRPr sz="1711"/>
            </a:lvl8pPr>
            <a:lvl9pPr>
              <a:defRPr sz="171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20594" y="1681164"/>
            <a:ext cx="4053130" cy="4756150"/>
          </a:xfrm>
        </p:spPr>
        <p:txBody>
          <a:bodyPr>
            <a:normAutofit/>
          </a:bodyPr>
          <a:lstStyle>
            <a:lvl1pPr marL="0" indent="0" algn="just">
              <a:buNone/>
              <a:defRPr sz="1369" b="0">
                <a:latin typeface="Cambria" panose="02040503050406030204" pitchFamily="18" charset="0"/>
                <a:ea typeface="Cambria" panose="02040503050406030204" pitchFamily="18" charset="0"/>
              </a:defRPr>
            </a:lvl1pPr>
            <a:lvl2pPr>
              <a:defRPr sz="1711"/>
            </a:lvl2pPr>
            <a:lvl3pPr>
              <a:defRPr sz="1540"/>
            </a:lvl3pPr>
            <a:lvl4pPr>
              <a:defRPr sz="1369"/>
            </a:lvl4pPr>
            <a:lvl5pPr>
              <a:defRPr sz="1369"/>
            </a:lvl5pPr>
            <a:lvl6pPr>
              <a:defRPr sz="1711"/>
            </a:lvl6pPr>
            <a:lvl7pPr>
              <a:defRPr sz="1711"/>
            </a:lvl7pPr>
            <a:lvl8pPr>
              <a:defRPr sz="1711"/>
            </a:lvl8pPr>
            <a:lvl9pPr>
              <a:defRPr sz="1711"/>
            </a:lvl9pPr>
          </a:lstStyle>
          <a:p>
            <a:pPr lvl="0"/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4BF8-6579-6548-8440-AD809613B47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9984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9" Type="http://schemas.openxmlformats.org/officeDocument/2006/relationships/image" Target="../media/image3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Relationship Id="rId9" Type="http://schemas.openxmlformats.org/officeDocument/2006/relationships/image" Target="../media/image3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9.jpeg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D5322A5-7513-4999-A592-7C8CEEEE38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22"/>
          <a:stretch/>
        </p:blipFill>
        <p:spPr>
          <a:xfrm>
            <a:off x="7615064" y="6047292"/>
            <a:ext cx="1534210" cy="810286"/>
          </a:xfrm>
          <a:prstGeom prst="rect">
            <a:avLst/>
          </a:prstGeom>
        </p:spPr>
      </p:pic>
      <p:sp>
        <p:nvSpPr>
          <p:cNvPr id="15370" name="AutoShape 10"/>
          <p:cNvSpPr>
            <a:spLocks noChangeArrowheads="1"/>
          </p:cNvSpPr>
          <p:nvPr/>
        </p:nvSpPr>
        <p:spPr bwMode="auto">
          <a:xfrm>
            <a:off x="539750" y="0"/>
            <a:ext cx="8064500" cy="811764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0D54D77-FBCF-478B-BC6E-0D449AA55645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38286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7444E5DB-1895-431C-ADEF-B32AE393BC72}"/>
              </a:ext>
            </a:extLst>
          </p:cNvPr>
          <p:cNvSpPr/>
          <p:nvPr userDrawn="1"/>
        </p:nvSpPr>
        <p:spPr>
          <a:xfrm>
            <a:off x="7209656" y="6381328"/>
            <a:ext cx="251048" cy="2160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7A8E500A-80E7-4949-B9BA-1857B8D18B21}"/>
              </a:ext>
            </a:extLst>
          </p:cNvPr>
          <p:cNvSpPr txBox="1">
            <a:spLocks/>
          </p:cNvSpPr>
          <p:nvPr userDrawn="1"/>
        </p:nvSpPr>
        <p:spPr>
          <a:xfrm>
            <a:off x="7164288" y="6381328"/>
            <a:ext cx="405408" cy="47625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rgbClr val="9C8578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fld id="{1665227E-54EA-41B3-A102-28ED0B59A743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9" r:id="rId3"/>
    <p:sldLayoutId id="2147483660" r:id="rId4"/>
    <p:sldLayoutId id="2147483669" r:id="rId5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1894AB7-2021-4400-8F63-A7CE7F5E2D7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84197"/>
            <a:ext cx="9144000" cy="810286"/>
          </a:xfrm>
          <a:prstGeom prst="rect">
            <a:avLst/>
          </a:prstGeom>
        </p:spPr>
      </p:pic>
      <p:sp>
        <p:nvSpPr>
          <p:cNvPr id="15370" name="AutoShape 10"/>
          <p:cNvSpPr>
            <a:spLocks noChangeArrowheads="1"/>
          </p:cNvSpPr>
          <p:nvPr/>
        </p:nvSpPr>
        <p:spPr bwMode="auto">
          <a:xfrm>
            <a:off x="539750" y="0"/>
            <a:ext cx="8064500" cy="811764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EC4D3B-3988-4CE7-80D5-8494D5C13C80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3828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C16E71-A74A-4A4C-B1A8-A7CB8343174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70" y="529864"/>
            <a:ext cx="582636" cy="476250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BFA822DE-F69D-44FA-B640-C8C94CAD52AE}"/>
              </a:ext>
            </a:extLst>
          </p:cNvPr>
          <p:cNvSpPr/>
          <p:nvPr userDrawn="1"/>
        </p:nvSpPr>
        <p:spPr>
          <a:xfrm>
            <a:off x="7209656" y="6381328"/>
            <a:ext cx="251048" cy="2160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9AEF37D4-0653-49F7-95ED-E489C499383B}"/>
              </a:ext>
            </a:extLst>
          </p:cNvPr>
          <p:cNvSpPr txBox="1">
            <a:spLocks/>
          </p:cNvSpPr>
          <p:nvPr userDrawn="1"/>
        </p:nvSpPr>
        <p:spPr>
          <a:xfrm>
            <a:off x="7164288" y="6381328"/>
            <a:ext cx="405408" cy="47625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rgbClr val="9C8578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fld id="{1665227E-54EA-41B3-A102-28ED0B59A74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5077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9781BA8-4F61-4200-850A-AFD2A99499A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5098"/>
            <a:ext cx="9144000" cy="810286"/>
          </a:xfrm>
          <a:prstGeom prst="rect">
            <a:avLst/>
          </a:prstGeom>
        </p:spPr>
      </p:pic>
      <p:sp>
        <p:nvSpPr>
          <p:cNvPr id="15370" name="AutoShape 10"/>
          <p:cNvSpPr>
            <a:spLocks noChangeArrowheads="1"/>
          </p:cNvSpPr>
          <p:nvPr/>
        </p:nvSpPr>
        <p:spPr bwMode="auto">
          <a:xfrm>
            <a:off x="539750" y="0"/>
            <a:ext cx="8064500" cy="811764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84DD699-886D-4962-AF39-833D8088F323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4"/>
            <a:ext cx="9144000" cy="113828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8EAD535-A398-4D14-A01C-C86F529F9A23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70" y="529864"/>
            <a:ext cx="582636" cy="476250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255DC4AE-BD5C-43D8-82FA-2566329FF5CB}"/>
              </a:ext>
            </a:extLst>
          </p:cNvPr>
          <p:cNvSpPr/>
          <p:nvPr userDrawn="1"/>
        </p:nvSpPr>
        <p:spPr>
          <a:xfrm>
            <a:off x="7209656" y="6381328"/>
            <a:ext cx="251048" cy="2160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6B3D5216-1EDD-426C-B542-2F983BFCC6A5}"/>
              </a:ext>
            </a:extLst>
          </p:cNvPr>
          <p:cNvSpPr txBox="1">
            <a:spLocks/>
          </p:cNvSpPr>
          <p:nvPr userDrawn="1"/>
        </p:nvSpPr>
        <p:spPr>
          <a:xfrm>
            <a:off x="7164288" y="6381328"/>
            <a:ext cx="405408" cy="47625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rgbClr val="9C8578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fld id="{1665227E-54EA-41B3-A102-28ED0B59A74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2961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D0BA164-17A1-4B4E-948E-6401332A557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7292"/>
            <a:ext cx="9144000" cy="810286"/>
          </a:xfrm>
          <a:prstGeom prst="rect">
            <a:avLst/>
          </a:prstGeom>
        </p:spPr>
      </p:pic>
      <p:sp>
        <p:nvSpPr>
          <p:cNvPr id="15370" name="AutoShape 10"/>
          <p:cNvSpPr>
            <a:spLocks noChangeArrowheads="1"/>
          </p:cNvSpPr>
          <p:nvPr/>
        </p:nvSpPr>
        <p:spPr bwMode="auto">
          <a:xfrm>
            <a:off x="539750" y="0"/>
            <a:ext cx="8064500" cy="811764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FF82FC1-9FC0-4D5B-8859-998B45A06251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3942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89EA9C1-1415-4FAB-8F97-6501B6896B39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70" y="529864"/>
            <a:ext cx="582636" cy="476250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B06F7EC8-3BA3-4CE5-A8BB-C55F10DCE356}"/>
              </a:ext>
            </a:extLst>
          </p:cNvPr>
          <p:cNvSpPr/>
          <p:nvPr userDrawn="1"/>
        </p:nvSpPr>
        <p:spPr>
          <a:xfrm>
            <a:off x="7209656" y="6381328"/>
            <a:ext cx="251048" cy="2160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8BFBE911-1D97-468B-ADCB-9E618D3AB314}"/>
              </a:ext>
            </a:extLst>
          </p:cNvPr>
          <p:cNvSpPr txBox="1">
            <a:spLocks/>
          </p:cNvSpPr>
          <p:nvPr userDrawn="1"/>
        </p:nvSpPr>
        <p:spPr>
          <a:xfrm>
            <a:off x="7164288" y="6381328"/>
            <a:ext cx="405408" cy="47625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rgbClr val="9C8578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fld id="{1665227E-54EA-41B3-A102-28ED0B59A74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695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359FA9B-9855-4BA8-B005-7CAB99F14CA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7292"/>
            <a:ext cx="9144000" cy="81028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7B2C637-FB5F-4FFF-B1C4-AEF4A45ED26C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3828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88BCE3C-3BDB-49B5-B084-73037E47E015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70" y="529864"/>
            <a:ext cx="582636" cy="476250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ABD74559-E8EB-4050-9EDD-B390E7A98B0A}"/>
              </a:ext>
            </a:extLst>
          </p:cNvPr>
          <p:cNvSpPr/>
          <p:nvPr userDrawn="1"/>
        </p:nvSpPr>
        <p:spPr>
          <a:xfrm>
            <a:off x="7209656" y="6381328"/>
            <a:ext cx="251048" cy="2160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49E709ED-EC6C-416A-BE55-3F5C541B601F}"/>
              </a:ext>
            </a:extLst>
          </p:cNvPr>
          <p:cNvSpPr txBox="1">
            <a:spLocks/>
          </p:cNvSpPr>
          <p:nvPr userDrawn="1"/>
        </p:nvSpPr>
        <p:spPr>
          <a:xfrm>
            <a:off x="7164288" y="6381328"/>
            <a:ext cx="405408" cy="47625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rgbClr val="9C8578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fld id="{1665227E-54EA-41B3-A102-28ED0B59A74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8145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143CCAE-4BCF-4899-B62F-91B2F99D0E4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3942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69EAD7C-4DCE-4642-A7F2-A24C93E47EC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70" y="529864"/>
            <a:ext cx="582636" cy="476250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EAD1BF50-8F49-4925-8D3C-13E9808C7FE7}"/>
              </a:ext>
            </a:extLst>
          </p:cNvPr>
          <p:cNvSpPr/>
          <p:nvPr userDrawn="1"/>
        </p:nvSpPr>
        <p:spPr>
          <a:xfrm>
            <a:off x="7209656" y="6381328"/>
            <a:ext cx="251048" cy="2160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480BAE2F-108E-42D0-A21B-EE220B9E3767}"/>
              </a:ext>
            </a:extLst>
          </p:cNvPr>
          <p:cNvSpPr txBox="1">
            <a:spLocks/>
          </p:cNvSpPr>
          <p:nvPr userDrawn="1"/>
        </p:nvSpPr>
        <p:spPr>
          <a:xfrm>
            <a:off x="7164288" y="6381328"/>
            <a:ext cx="405408" cy="47625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rgbClr val="9C8578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fld id="{1665227E-54EA-41B3-A102-28ED0B59A74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C13F8A5-8394-4B71-9599-495447EE80AD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69199"/>
            <a:ext cx="9144000" cy="810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257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C74E8C6-6E44-4B02-B50D-415EEF3E286D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7292"/>
            <a:ext cx="9144000" cy="81028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B1D4CC4-7DCE-4848-8DC6-33BD8A8AE1E2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3828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7A44B75-4791-40B2-8AFC-C488A7FA11CA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70" y="529864"/>
            <a:ext cx="582636" cy="476250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95EB3094-A37A-4752-B27C-B976BAD4937A}"/>
              </a:ext>
            </a:extLst>
          </p:cNvPr>
          <p:cNvSpPr/>
          <p:nvPr userDrawn="1"/>
        </p:nvSpPr>
        <p:spPr>
          <a:xfrm>
            <a:off x="7209656" y="6381328"/>
            <a:ext cx="251048" cy="2160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F7837083-EC1C-4267-B87A-889DAF2F9B52}"/>
              </a:ext>
            </a:extLst>
          </p:cNvPr>
          <p:cNvSpPr txBox="1">
            <a:spLocks/>
          </p:cNvSpPr>
          <p:nvPr userDrawn="1"/>
        </p:nvSpPr>
        <p:spPr>
          <a:xfrm>
            <a:off x="7164288" y="6381328"/>
            <a:ext cx="405408" cy="47625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rgbClr val="9C8578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fld id="{1665227E-54EA-41B3-A102-28ED0B59A74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2073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31" r:id="rId6"/>
    <p:sldLayoutId id="2147483732" r:id="rId7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865F99F2-8795-431B-8F8E-7A19F3F4A00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3"/>
          <a:stretch/>
        </p:blipFill>
        <p:spPr>
          <a:xfrm>
            <a:off x="0" y="1124744"/>
            <a:ext cx="9144000" cy="5876526"/>
          </a:xfrm>
          <a:prstGeom prst="rect">
            <a:avLst/>
          </a:prstGeom>
        </p:spPr>
      </p:pic>
      <p:sp>
        <p:nvSpPr>
          <p:cNvPr id="12293" name="AutoShape 5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68313" y="404813"/>
            <a:ext cx="8207375" cy="1584325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 dirty="0"/>
          </a:p>
        </p:txBody>
      </p:sp>
      <p:sp>
        <p:nvSpPr>
          <p:cNvPr id="8" name="Text Box 11">
            <a:extLst>
              <a:ext uri="{FF2B5EF4-FFF2-40B4-BE49-F238E27FC236}">
                <a16:creationId xmlns:a16="http://schemas.microsoft.com/office/drawing/2014/main" id="{D826518E-2FDA-4615-8047-A08DF44917B2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284784" y="1147411"/>
            <a:ext cx="785921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</a:pPr>
            <a:r>
              <a:rPr lang="fr-FR" sz="2400" i="1" dirty="0">
                <a:solidFill>
                  <a:schemeClr val="bg1"/>
                </a:solidFill>
                <a:latin typeface="DK Buntaro" panose="02000000000000000000" pitchFamily="50" charset="0"/>
              </a:rPr>
              <a:t>Réflexion pour l'intégration des habitats légers de loisir dans une démarche territoriale exemplaire</a:t>
            </a:r>
            <a:endParaRPr lang="fr-FR" sz="1600" i="1" dirty="0">
              <a:solidFill>
                <a:schemeClr val="bg1"/>
              </a:solidFill>
              <a:latin typeface="DK Buntaro" panose="02000000000000000000" pitchFamily="50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0CB8192-FBC8-4BC1-97C2-26EF2C5C6E0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900" y="1945019"/>
            <a:ext cx="2438332" cy="1057591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C91C2D54-937B-4F7E-807D-4DE965F957DE}"/>
              </a:ext>
            </a:extLst>
          </p:cNvPr>
          <p:cNvSpPr txBox="1">
            <a:spLocks/>
          </p:cNvSpPr>
          <p:nvPr/>
        </p:nvSpPr>
        <p:spPr>
          <a:xfrm>
            <a:off x="1095333" y="274638"/>
            <a:ext cx="7859216" cy="656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sap" panose="02000506040000020004" pitchFamily="2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fr-FR" kern="0" dirty="0">
                <a:latin typeface="DK Buntaro" panose="02000000000000000000" pitchFamily="50" charset="0"/>
              </a:rPr>
              <a:t>PNR du Massif des Bauges - Témoignage</a:t>
            </a:r>
            <a:endParaRPr lang="fr-FR" kern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948AC38-D08A-491C-815B-CF6A1DE50795}"/>
              </a:ext>
            </a:extLst>
          </p:cNvPr>
          <p:cNvSpPr/>
          <p:nvPr/>
        </p:nvSpPr>
        <p:spPr>
          <a:xfrm>
            <a:off x="3324" y="6737328"/>
            <a:ext cx="638968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schemeClr val="bg1"/>
                </a:solidFill>
              </a:rPr>
              <a:t>Le Mont Colombier au printemps - © G. </a:t>
            </a:r>
            <a:r>
              <a:rPr lang="fr-FR" sz="1100" dirty="0" err="1">
                <a:solidFill>
                  <a:schemeClr val="bg1"/>
                </a:solidFill>
              </a:rPr>
              <a:t>Lansard</a:t>
            </a:r>
            <a:endParaRPr lang="fr-FR" sz="1100" dirty="0">
              <a:solidFill>
                <a:schemeClr val="bg1"/>
              </a:solidFill>
              <a:effectLst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3437E0A-AE7A-400A-9FE8-920B4FAA7364}"/>
              </a:ext>
            </a:extLst>
          </p:cNvPr>
          <p:cNvSpPr txBox="1"/>
          <p:nvPr/>
        </p:nvSpPr>
        <p:spPr>
          <a:xfrm>
            <a:off x="4589107" y="3152002"/>
            <a:ext cx="45548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Romane Girard, CM urbanisme et paysage – 25/06/2021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F23D46D7-E169-4560-A382-A216D7A9DA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374" t="6488" r="40182" b="62030"/>
          <a:stretch/>
        </p:blipFill>
        <p:spPr>
          <a:xfrm>
            <a:off x="57011" y="3185736"/>
            <a:ext cx="1987029" cy="100692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1CB9DF-2B10-4A1F-A086-F125A942573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095" t="4351" r="37180" b="63174"/>
          <a:stretch/>
        </p:blipFill>
        <p:spPr>
          <a:xfrm>
            <a:off x="179512" y="1925960"/>
            <a:ext cx="1634269" cy="1143000"/>
          </a:xfrm>
          <a:prstGeom prst="rect">
            <a:avLst/>
          </a:prstGeom>
          <a:noFill/>
          <a:ln>
            <a:noFill/>
            <a:prstDash val="dash"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77CC77-CBEA-4EA1-9BC0-88866EFDA5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9050" t="3410" b="71134"/>
          <a:stretch/>
        </p:blipFill>
        <p:spPr>
          <a:xfrm>
            <a:off x="1907704" y="1935675"/>
            <a:ext cx="1634269" cy="1143001"/>
          </a:xfrm>
          <a:prstGeom prst="rect">
            <a:avLst/>
          </a:prstGeom>
          <a:noFill/>
          <a:ln>
            <a:noFill/>
            <a:prstDash val="dash"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08A7FDF-F43E-4095-BF17-B2C7C2FA95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5846" t="32075" r="7539" b="48680"/>
          <a:stretch/>
        </p:blipFill>
        <p:spPr>
          <a:xfrm>
            <a:off x="3635896" y="1988840"/>
            <a:ext cx="1296144" cy="864096"/>
          </a:xfrm>
          <a:prstGeom prst="rect">
            <a:avLst/>
          </a:prstGeom>
          <a:noFill/>
          <a:ln>
            <a:noFill/>
            <a:prstDash val="dash"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BC58C1E-8788-407B-8250-92D63A4DD6F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5692" t="59339" r="16770" b="24765"/>
          <a:stretch/>
        </p:blipFill>
        <p:spPr>
          <a:xfrm>
            <a:off x="4982722" y="2132856"/>
            <a:ext cx="1368152" cy="713736"/>
          </a:xfrm>
          <a:prstGeom prst="rect">
            <a:avLst/>
          </a:prstGeom>
          <a:noFill/>
          <a:ln>
            <a:noFill/>
            <a:prstDash val="dash"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7AEB659-8BB2-4A19-BAD6-29C2DB9EC8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385" t="60942" r="64769" b="21417"/>
          <a:stretch/>
        </p:blipFill>
        <p:spPr>
          <a:xfrm>
            <a:off x="6350874" y="2054504"/>
            <a:ext cx="1080120" cy="792088"/>
          </a:xfrm>
          <a:prstGeom prst="rect">
            <a:avLst/>
          </a:prstGeom>
          <a:noFill/>
          <a:ln>
            <a:noFill/>
            <a:prstDash val="dash"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414AD3F-A933-404D-AF6B-E79BD5F3150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825" r="80188" b="72737"/>
          <a:stretch/>
        </p:blipFill>
        <p:spPr>
          <a:xfrm>
            <a:off x="7541461" y="1935674"/>
            <a:ext cx="1545528" cy="1097281"/>
          </a:xfrm>
          <a:prstGeom prst="rect">
            <a:avLst/>
          </a:prstGeom>
          <a:noFill/>
          <a:ln>
            <a:noFill/>
            <a:prstDash val="dash"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05CD815-BEA2-47DA-85EA-373A241A8B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147" t="3857" r="12497" b="72533"/>
          <a:stretch/>
        </p:blipFill>
        <p:spPr>
          <a:xfrm>
            <a:off x="1907005" y="3150156"/>
            <a:ext cx="1440160" cy="105221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9C5E7A1-8726-4FAA-9546-103EC56A33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876" t="35546" r="18222" b="45065"/>
          <a:stretch/>
        </p:blipFill>
        <p:spPr>
          <a:xfrm>
            <a:off x="3419872" y="3235029"/>
            <a:ext cx="1224136" cy="86409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345AB32-48FA-48E6-8138-A71FE8C191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071" t="60289" r="26391" b="22080"/>
          <a:stretch/>
        </p:blipFill>
        <p:spPr>
          <a:xfrm>
            <a:off x="4716015" y="3228685"/>
            <a:ext cx="1368153" cy="78574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C2B0198-037C-4F94-ADC5-04D04585DA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473" r="82584" b="70917"/>
          <a:stretch/>
        </p:blipFill>
        <p:spPr>
          <a:xfrm>
            <a:off x="6036949" y="3140968"/>
            <a:ext cx="1533494" cy="105221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0C3501A-D490-4020-B5DE-F6F5361D24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09" t="64304" r="67289" b="20187"/>
          <a:stretch/>
        </p:blipFill>
        <p:spPr>
          <a:xfrm>
            <a:off x="7702157" y="3308765"/>
            <a:ext cx="1224136" cy="69118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E78CB66-1437-4AE7-823C-B2CD1B69CCF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060" t="29994" r="49093" b="51595"/>
          <a:stretch/>
        </p:blipFill>
        <p:spPr>
          <a:xfrm>
            <a:off x="125677" y="4384055"/>
            <a:ext cx="1918363" cy="925677"/>
          </a:xfrm>
          <a:prstGeom prst="rect">
            <a:avLst/>
          </a:prstGeom>
          <a:noFill/>
          <a:ln>
            <a:noFill/>
            <a:prstDash val="dash"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2EFB7EC-8E31-496E-B72F-D1E87B2EE93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8128" t="29563" r="27056" b="60281"/>
          <a:stretch/>
        </p:blipFill>
        <p:spPr>
          <a:xfrm>
            <a:off x="1907005" y="4494379"/>
            <a:ext cx="1751200" cy="750287"/>
          </a:xfrm>
          <a:prstGeom prst="rect">
            <a:avLst/>
          </a:prstGeom>
          <a:noFill/>
          <a:ln>
            <a:noFill/>
            <a:prstDash val="dash"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ED83BAD-2874-458C-A3B7-E3EF107D417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7095" t="49465" r="29078" b="42162"/>
          <a:stretch/>
        </p:blipFill>
        <p:spPr>
          <a:xfrm>
            <a:off x="3707904" y="4481803"/>
            <a:ext cx="1634269" cy="618561"/>
          </a:xfrm>
          <a:prstGeom prst="rect">
            <a:avLst/>
          </a:prstGeom>
          <a:noFill/>
          <a:ln>
            <a:noFill/>
            <a:prstDash val="dash"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C5A1406-D9F3-4638-B468-F1E68F8E311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447" t="63011" r="39431" b="24459"/>
          <a:stretch/>
        </p:blipFill>
        <p:spPr>
          <a:xfrm>
            <a:off x="5292080" y="4293096"/>
            <a:ext cx="1196352" cy="925677"/>
          </a:xfrm>
          <a:prstGeom prst="rect">
            <a:avLst/>
          </a:prstGeom>
          <a:noFill/>
          <a:ln>
            <a:noFill/>
            <a:prstDash val="dash"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870D2EF-D4BD-4A19-9D4D-2861E2A57BE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247" t="29726" r="82144" b="56514"/>
          <a:stretch/>
        </p:blipFill>
        <p:spPr>
          <a:xfrm>
            <a:off x="6506763" y="4356633"/>
            <a:ext cx="1017565" cy="1016583"/>
          </a:xfrm>
          <a:prstGeom prst="rect">
            <a:avLst/>
          </a:prstGeom>
          <a:noFill/>
          <a:ln>
            <a:noFill/>
            <a:prstDash val="dash"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BCC93BD-6A4C-414E-B293-64719ACB391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416" t="50300" r="78758" b="40787"/>
          <a:stretch/>
        </p:blipFill>
        <p:spPr>
          <a:xfrm>
            <a:off x="7482166" y="4426692"/>
            <a:ext cx="1634269" cy="658484"/>
          </a:xfrm>
          <a:prstGeom prst="rect">
            <a:avLst/>
          </a:prstGeom>
          <a:noFill/>
          <a:ln>
            <a:noFill/>
            <a:prstDash val="dash"/>
          </a:ln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8594383D-1D7C-4D67-A2AD-66BD2907E461}"/>
              </a:ext>
            </a:extLst>
          </p:cNvPr>
          <p:cNvGrpSpPr/>
          <p:nvPr/>
        </p:nvGrpSpPr>
        <p:grpSpPr>
          <a:xfrm>
            <a:off x="-519091" y="5420825"/>
            <a:ext cx="8066878" cy="1344583"/>
            <a:chOff x="1493830" y="4392544"/>
            <a:chExt cx="8066878" cy="1344583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1C70ABF-339B-4D87-804E-8831B929A5F4}"/>
                </a:ext>
              </a:extLst>
            </p:cNvPr>
            <p:cNvSpPr/>
            <p:nvPr/>
          </p:nvSpPr>
          <p:spPr>
            <a:xfrm>
              <a:off x="2449861" y="4392544"/>
              <a:ext cx="6154815" cy="12462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D8D5AE6-12D4-43F3-AA09-ECCFF160D31E}"/>
                </a:ext>
              </a:extLst>
            </p:cNvPr>
            <p:cNvSpPr/>
            <p:nvPr/>
          </p:nvSpPr>
          <p:spPr>
            <a:xfrm>
              <a:off x="1493830" y="4421382"/>
              <a:ext cx="8066878" cy="13157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2">
                <a:spcBef>
                  <a:spcPts val="2400"/>
                </a:spcBef>
              </a:pPr>
              <a:r>
                <a:rPr lang="fr-FR" sz="1600" dirty="0">
                  <a:sym typeface="Wingdings" panose="05000000000000000000" pitchFamily="2" charset="2"/>
                </a:rPr>
                <a:t> </a:t>
              </a:r>
              <a:r>
                <a:rPr lang="fr-FR" sz="1600" b="1" dirty="0"/>
                <a:t>3 fiches-mesures sur l’urbanisme et le paysage :</a:t>
              </a:r>
            </a:p>
            <a:p>
              <a:pPr marL="1714500" lvl="3" indent="-342900"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r>
                <a:rPr lang="fr-FR" sz="1600" b="1" dirty="0">
                  <a:solidFill>
                    <a:schemeClr val="accent1">
                      <a:lumMod val="50000"/>
                    </a:schemeClr>
                  </a:solidFill>
                </a:rPr>
                <a:t>Un usage harmonieux de l’espace</a:t>
              </a:r>
            </a:p>
            <a:p>
              <a:pPr marL="1714500" lvl="3" indent="-342900"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r>
                <a:rPr lang="fr-FR" sz="1600" b="1" dirty="0">
                  <a:solidFill>
                    <a:schemeClr val="accent1">
                      <a:lumMod val="50000"/>
                    </a:schemeClr>
                  </a:solidFill>
                </a:rPr>
                <a:t>Nos villes et villages attrayants</a:t>
              </a:r>
            </a:p>
            <a:p>
              <a:pPr marL="1714500" lvl="3" indent="-342900"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r>
                <a:rPr lang="fr-FR" sz="1600" b="1" dirty="0">
                  <a:solidFill>
                    <a:schemeClr val="accent1">
                      <a:lumMod val="50000"/>
                    </a:schemeClr>
                  </a:solidFill>
                </a:rPr>
                <a:t>Un paysage harmonieux qui nous ressemble</a:t>
              </a:r>
            </a:p>
            <a:p>
              <a:pPr lvl="3">
                <a:spcBef>
                  <a:spcPts val="600"/>
                </a:spcBef>
              </a:pPr>
              <a:endParaRPr lang="fr-FR" sz="3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25" name="Text Box 11">
            <a:extLst>
              <a:ext uri="{FF2B5EF4-FFF2-40B4-BE49-F238E27FC236}">
                <a16:creationId xmlns:a16="http://schemas.microsoft.com/office/drawing/2014/main" id="{FA7665A1-BD8A-431A-9CCE-20AC308AC580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6793" y="1237334"/>
            <a:ext cx="807243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0"/>
              </a:spcBef>
            </a:pPr>
            <a:r>
              <a:rPr lang="fr-FR" sz="3200" dirty="0">
                <a:solidFill>
                  <a:srgbClr val="002060"/>
                </a:solidFill>
                <a:latin typeface="DK Buntaro" panose="02000000000000000000" pitchFamily="50" charset="0"/>
              </a:rPr>
              <a:t>Contexte : révision charte 2022 - 2037</a:t>
            </a:r>
          </a:p>
        </p:txBody>
      </p:sp>
      <p:sp>
        <p:nvSpPr>
          <p:cNvPr id="29" name="Titre 1">
            <a:extLst>
              <a:ext uri="{FF2B5EF4-FFF2-40B4-BE49-F238E27FC236}">
                <a16:creationId xmlns:a16="http://schemas.microsoft.com/office/drawing/2014/main" id="{92B94D8C-0643-4334-8F5B-62CDE640CC7F}"/>
              </a:ext>
            </a:extLst>
          </p:cNvPr>
          <p:cNvSpPr txBox="1">
            <a:spLocks/>
          </p:cNvSpPr>
          <p:nvPr/>
        </p:nvSpPr>
        <p:spPr>
          <a:xfrm>
            <a:off x="1095333" y="378986"/>
            <a:ext cx="7859216" cy="850106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sap" panose="02000506040000020004" pitchFamily="2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fr-FR" kern="0" dirty="0">
                <a:latin typeface="DK Buntaro" panose="02000000000000000000" pitchFamily="50" charset="0"/>
              </a:rPr>
              <a:t>PNR du Massif des Bauges - témoignage</a:t>
            </a: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279324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1">
            <a:extLst>
              <a:ext uri="{FF2B5EF4-FFF2-40B4-BE49-F238E27FC236}">
                <a16:creationId xmlns:a16="http://schemas.microsoft.com/office/drawing/2014/main" id="{E844D0A1-8001-49BC-BA07-DD8470104FEF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79512" y="1844824"/>
            <a:ext cx="8363272" cy="267765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2060"/>
                </a:solidFill>
                <a:latin typeface="DK Buntaro" panose="02000000000000000000" pitchFamily="50" charset="0"/>
              </a:rPr>
              <a:t>Quelques sollicitations pour des résidences permanentes en tissu bâti</a:t>
            </a:r>
          </a:p>
          <a:p>
            <a:pPr marL="914400" lvl="1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dirty="0">
                <a:latin typeface="DK Buntaro" panose="02000000000000000000" pitchFamily="50" charset="0"/>
              </a:rPr>
              <a:t>Insertion paysagère</a:t>
            </a:r>
          </a:p>
          <a:p>
            <a:pPr marL="914400" lvl="1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dirty="0">
                <a:latin typeface="DK Buntaro" panose="02000000000000000000" pitchFamily="50" charset="0"/>
              </a:rPr>
              <a:t>Raccordement aux réseaux</a:t>
            </a:r>
          </a:p>
          <a:p>
            <a:pPr marL="914400" lvl="1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dirty="0">
                <a:latin typeface="DK Buntaro" panose="02000000000000000000" pitchFamily="50" charset="0"/>
              </a:rPr>
              <a:t>Instruction urbanisme, règlementation</a:t>
            </a:r>
          </a:p>
          <a:p>
            <a:pPr lvl="1">
              <a:spcBef>
                <a:spcPts val="0"/>
              </a:spcBef>
            </a:pPr>
            <a:endParaRPr lang="fr-FR" dirty="0">
              <a:solidFill>
                <a:srgbClr val="002060"/>
              </a:solidFill>
              <a:latin typeface="DK Buntaro" panose="02000000000000000000" pitchFamily="50" charset="0"/>
            </a:endParaRPr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2060"/>
                </a:solidFill>
                <a:latin typeface="DK Buntaro" panose="02000000000000000000" pitchFamily="50" charset="0"/>
              </a:rPr>
              <a:t>Majorité de sollicitations HLL motif touristique : </a:t>
            </a:r>
            <a:r>
              <a:rPr lang="fr-FR" sz="2400" i="1" dirty="0" err="1">
                <a:solidFill>
                  <a:srgbClr val="002060"/>
                </a:solidFill>
                <a:latin typeface="DK Buntaro" panose="02000000000000000000" pitchFamily="50" charset="0"/>
              </a:rPr>
              <a:t>tiny</a:t>
            </a:r>
            <a:r>
              <a:rPr lang="fr-FR" sz="2400" i="1" dirty="0">
                <a:solidFill>
                  <a:srgbClr val="002060"/>
                </a:solidFill>
                <a:latin typeface="DK Buntaro" panose="02000000000000000000" pitchFamily="50" charset="0"/>
              </a:rPr>
              <a:t> </a:t>
            </a:r>
            <a:r>
              <a:rPr lang="fr-FR" sz="2400" i="1" dirty="0" err="1">
                <a:solidFill>
                  <a:srgbClr val="002060"/>
                </a:solidFill>
                <a:latin typeface="DK Buntaro" panose="02000000000000000000" pitchFamily="50" charset="0"/>
              </a:rPr>
              <a:t>houses</a:t>
            </a:r>
            <a:r>
              <a:rPr lang="fr-FR" sz="2400" dirty="0">
                <a:solidFill>
                  <a:srgbClr val="002060"/>
                </a:solidFill>
                <a:latin typeface="DK Buntaro" panose="02000000000000000000" pitchFamily="50" charset="0"/>
              </a:rPr>
              <a:t>, yourtes, </a:t>
            </a:r>
            <a:r>
              <a:rPr lang="fr-FR" sz="2400" dirty="0" err="1">
                <a:solidFill>
                  <a:srgbClr val="002060"/>
                </a:solidFill>
                <a:latin typeface="DK Buntaro" panose="02000000000000000000" pitchFamily="50" charset="0"/>
              </a:rPr>
              <a:t>shelters</a:t>
            </a:r>
            <a:r>
              <a:rPr lang="fr-FR" sz="2400" dirty="0">
                <a:solidFill>
                  <a:srgbClr val="002060"/>
                </a:solidFill>
                <a:latin typeface="DK Buntaro" panose="02000000000000000000" pitchFamily="50" charset="0"/>
              </a:rPr>
              <a:t>, cabanes dans les arbres…</a:t>
            </a:r>
          </a:p>
        </p:txBody>
      </p:sp>
      <p:sp>
        <p:nvSpPr>
          <p:cNvPr id="7" name="Text Box 11">
            <a:extLst>
              <a:ext uri="{FF2B5EF4-FFF2-40B4-BE49-F238E27FC236}">
                <a16:creationId xmlns:a16="http://schemas.microsoft.com/office/drawing/2014/main" id="{39107C98-48A9-42B9-B825-61FEEA1B2C9B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6793" y="1237334"/>
            <a:ext cx="807243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0"/>
              </a:spcBef>
            </a:pPr>
            <a:r>
              <a:rPr lang="fr-FR" sz="3200" dirty="0">
                <a:solidFill>
                  <a:srgbClr val="002060"/>
                </a:solidFill>
                <a:latin typeface="DK Buntaro" panose="02000000000000000000" pitchFamily="50" charset="0"/>
              </a:rPr>
              <a:t>Contexte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64FF58-E5FE-4024-B0A3-F7108CB0B7B1}"/>
              </a:ext>
            </a:extLst>
          </p:cNvPr>
          <p:cNvSpPr/>
          <p:nvPr/>
        </p:nvSpPr>
        <p:spPr>
          <a:xfrm>
            <a:off x="3563888" y="5517232"/>
            <a:ext cx="396044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i="1" dirty="0"/>
              <a:t>« Hébergements </a:t>
            </a:r>
            <a:r>
              <a:rPr lang="fr-FR" sz="1400" i="1" dirty="0" err="1"/>
              <a:t>eco-responsable</a:t>
            </a:r>
            <a:r>
              <a:rPr lang="fr-FR" sz="1400" i="1" dirty="0"/>
              <a:t>  touristique social »</a:t>
            </a:r>
          </a:p>
          <a:p>
            <a:endParaRPr lang="fr-FR" sz="1400" i="1" dirty="0"/>
          </a:p>
          <a:p>
            <a:r>
              <a:rPr lang="fr-FR" sz="1400" i="1" dirty="0"/>
              <a:t> « Expérience avec </a:t>
            </a:r>
            <a:r>
              <a:rPr lang="fr-FR" sz="1400" i="1" dirty="0" err="1"/>
              <a:t>vuesur</a:t>
            </a:r>
            <a:r>
              <a:rPr lang="fr-FR" sz="1400" i="1" dirty="0"/>
              <a:t> un beau paysage pour une immersion nature »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F8D2DFDB-AB48-49F5-B7D6-293B921D4F41}"/>
              </a:ext>
            </a:extLst>
          </p:cNvPr>
          <p:cNvSpPr txBox="1">
            <a:spLocks/>
          </p:cNvSpPr>
          <p:nvPr/>
        </p:nvSpPr>
        <p:spPr>
          <a:xfrm>
            <a:off x="1095333" y="378986"/>
            <a:ext cx="7859216" cy="850106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sap" panose="02000506040000020004" pitchFamily="2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fr-FR" kern="0" dirty="0">
                <a:latin typeface="DK Buntaro" panose="02000000000000000000" pitchFamily="50" charset="0"/>
              </a:rPr>
              <a:t>PNR du Massif des Bauges - témoignage</a:t>
            </a:r>
            <a:endParaRPr lang="fr-FR" kern="0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A3B309B-BC38-441B-AA33-55EFFA84EA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41" y="4583414"/>
            <a:ext cx="3386031" cy="227458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AD43A31-5E1B-45A2-8270-A293A5523289}"/>
              </a:ext>
            </a:extLst>
          </p:cNvPr>
          <p:cNvSpPr/>
          <p:nvPr/>
        </p:nvSpPr>
        <p:spPr>
          <a:xfrm>
            <a:off x="3563888" y="4653136"/>
            <a:ext cx="525658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i="1" dirty="0"/>
              <a:t>« Séjour dans une </a:t>
            </a:r>
            <a:r>
              <a:rPr lang="fr-FR" sz="1400" i="1" dirty="0" err="1"/>
              <a:t>tinyhouse</a:t>
            </a:r>
            <a:r>
              <a:rPr lang="fr-FR" sz="1400" i="1" dirty="0"/>
              <a:t> avec vue, pour vivre à l’essentiel. Une expérience immersive en pleine nature, en moyenne montagne, au fil des saisons. »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1FED1F3-95A4-4C93-9245-0F05A57F92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8363" y="2276872"/>
            <a:ext cx="1830645" cy="138876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A20F70B-1E68-44FF-BF84-641FCF9CB7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6070" y="2276872"/>
            <a:ext cx="1384322" cy="137272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AFB1238-C2CB-4947-9BB1-7A5040F7C67D}"/>
              </a:ext>
            </a:extLst>
          </p:cNvPr>
          <p:cNvSpPr txBox="1"/>
          <p:nvPr/>
        </p:nvSpPr>
        <p:spPr>
          <a:xfrm>
            <a:off x="8055446" y="3358080"/>
            <a:ext cx="10801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/>
              <a:t>Crédit photo : Nathalie de Lacoste</a:t>
            </a:r>
          </a:p>
          <a:p>
            <a:endParaRPr lang="fr-FR" sz="700" dirty="0"/>
          </a:p>
        </p:txBody>
      </p:sp>
    </p:spTree>
    <p:extLst>
      <p:ext uri="{BB962C8B-B14F-4D97-AF65-F5344CB8AC3E}">
        <p14:creationId xmlns:p14="http://schemas.microsoft.com/office/powerpoint/2010/main" val="1735393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1">
            <a:extLst>
              <a:ext uri="{FF2B5EF4-FFF2-40B4-BE49-F238E27FC236}">
                <a16:creationId xmlns:a16="http://schemas.microsoft.com/office/drawing/2014/main" id="{E844D0A1-8001-49BC-BA07-DD8470104FEF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79512" y="1844824"/>
            <a:ext cx="8363272" cy="83099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2060"/>
                </a:solidFill>
                <a:latin typeface="DK Buntaro" panose="02000000000000000000" pitchFamily="50" charset="0"/>
              </a:rPr>
              <a:t>Prise en compte de ces formes d’habitat dans les documents d’urbanisme </a:t>
            </a:r>
          </a:p>
        </p:txBody>
      </p:sp>
      <p:sp>
        <p:nvSpPr>
          <p:cNvPr id="7" name="Text Box 11">
            <a:extLst>
              <a:ext uri="{FF2B5EF4-FFF2-40B4-BE49-F238E27FC236}">
                <a16:creationId xmlns:a16="http://schemas.microsoft.com/office/drawing/2014/main" id="{39107C98-48A9-42B9-B825-61FEEA1B2C9B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6793" y="1237334"/>
            <a:ext cx="807243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0"/>
              </a:spcBef>
            </a:pPr>
            <a:r>
              <a:rPr lang="fr-FR" sz="3200" dirty="0">
                <a:solidFill>
                  <a:srgbClr val="002060"/>
                </a:solidFill>
                <a:latin typeface="DK Buntaro" panose="02000000000000000000" pitchFamily="50" charset="0"/>
              </a:rPr>
              <a:t>Pistes de solution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64FF58-E5FE-4024-B0A3-F7108CB0B7B1}"/>
              </a:ext>
            </a:extLst>
          </p:cNvPr>
          <p:cNvSpPr/>
          <p:nvPr/>
        </p:nvSpPr>
        <p:spPr>
          <a:xfrm>
            <a:off x="4016222" y="2368044"/>
            <a:ext cx="5048055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fr-FR" sz="1400" b="1" dirty="0"/>
              <a:t>OAP Tourisme - PLUi Grand Chambéry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F8D2DFDB-AB48-49F5-B7D6-293B921D4F41}"/>
              </a:ext>
            </a:extLst>
          </p:cNvPr>
          <p:cNvSpPr txBox="1">
            <a:spLocks/>
          </p:cNvSpPr>
          <p:nvPr/>
        </p:nvSpPr>
        <p:spPr>
          <a:xfrm>
            <a:off x="1095333" y="378986"/>
            <a:ext cx="7859216" cy="850106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sap" panose="02000506040000020004" pitchFamily="2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fr-FR" kern="0" dirty="0">
                <a:latin typeface="DK Buntaro" panose="02000000000000000000" pitchFamily="50" charset="0"/>
              </a:rPr>
              <a:t>PNR du Massif des Bauges - témoignage</a:t>
            </a:r>
            <a:endParaRPr lang="fr-FR" kern="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E76FDF5-0A0B-428E-996C-7A09B1389C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77" y="2701252"/>
            <a:ext cx="3008817" cy="416605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B169CC8-4EC4-42A1-93F7-317026287C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1840" y="2701252"/>
            <a:ext cx="3057282" cy="416605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92E5F82-5893-4E7D-8062-74E4165B0CF9}"/>
              </a:ext>
            </a:extLst>
          </p:cNvPr>
          <p:cNvSpPr txBox="1"/>
          <p:nvPr/>
        </p:nvSpPr>
        <p:spPr>
          <a:xfrm>
            <a:off x="6239395" y="4413012"/>
            <a:ext cx="28318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FF5D5D"/>
                </a:solidFill>
                <a:sym typeface="Wingdings" panose="05000000000000000000" pitchFamily="2" charset="2"/>
              </a:rPr>
              <a:t></a:t>
            </a:r>
            <a:r>
              <a:rPr lang="fr-FR" sz="1100" b="1" dirty="0">
                <a:solidFill>
                  <a:srgbClr val="FF5D5D"/>
                </a:solidFill>
              </a:rPr>
              <a:t> 8 fiches UTN locales dans l’OAP tourisme (+1 en cours modification)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32836C6-40FF-4DE2-AF10-AD780E95875E}"/>
              </a:ext>
            </a:extLst>
          </p:cNvPr>
          <p:cNvSpPr txBox="1"/>
          <p:nvPr/>
        </p:nvSpPr>
        <p:spPr>
          <a:xfrm>
            <a:off x="6251680" y="5013176"/>
            <a:ext cx="266429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 b="1">
                <a:solidFill>
                  <a:srgbClr val="FF0066"/>
                </a:solidFill>
              </a:defRPr>
            </a:lvl1pPr>
          </a:lstStyle>
          <a:p>
            <a:r>
              <a:rPr lang="fr-FR" dirty="0">
                <a:solidFill>
                  <a:srgbClr val="FF5D5D"/>
                </a:solidFill>
                <a:sym typeface="Wingdings" panose="05000000000000000000" pitchFamily="2" charset="2"/>
              </a:rPr>
              <a:t> OAP sectorielles en déclinaison des OAP touristiques (ex La </a:t>
            </a:r>
            <a:r>
              <a:rPr lang="fr-FR" dirty="0" err="1">
                <a:solidFill>
                  <a:srgbClr val="FF5D5D"/>
                </a:solidFill>
                <a:sym typeface="Wingdings" panose="05000000000000000000" pitchFamily="2" charset="2"/>
              </a:rPr>
              <a:t>Féclaz</a:t>
            </a:r>
            <a:r>
              <a:rPr lang="fr-FR" dirty="0">
                <a:solidFill>
                  <a:srgbClr val="FF5D5D"/>
                </a:solidFill>
                <a:sym typeface="Wingdings" panose="05000000000000000000" pitchFamily="2" charset="2"/>
              </a:rPr>
              <a:t>)</a:t>
            </a:r>
            <a:endParaRPr lang="fr-FR" dirty="0">
              <a:solidFill>
                <a:srgbClr val="FF5D5D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10C134B-3733-4077-A1AC-33FB1FC98230}"/>
              </a:ext>
            </a:extLst>
          </p:cNvPr>
          <p:cNvSpPr txBox="1"/>
          <p:nvPr/>
        </p:nvSpPr>
        <p:spPr>
          <a:xfrm>
            <a:off x="6228184" y="5631631"/>
            <a:ext cx="2877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5D5D"/>
                </a:solidFill>
                <a:sym typeface="Wingdings" panose="05000000000000000000" pitchFamily="2" charset="2"/>
              </a:rPr>
              <a:t> </a:t>
            </a:r>
            <a:r>
              <a:rPr lang="fr-FR" sz="1200" b="1" dirty="0">
                <a:solidFill>
                  <a:srgbClr val="FF5D5D"/>
                </a:solidFill>
                <a:sym typeface="Wingdings" panose="05000000000000000000" pitchFamily="2" charset="2"/>
              </a:rPr>
              <a:t>Règlement écrit</a:t>
            </a:r>
          </a:p>
          <a:p>
            <a:r>
              <a:rPr lang="fr-FR" sz="1200" dirty="0">
                <a:solidFill>
                  <a:srgbClr val="FF5D5D"/>
                </a:solidFill>
                <a:sym typeface="Wingdings" panose="05000000000000000000" pitchFamily="2" charset="2"/>
              </a:rPr>
              <a:t>Zonages correspondant aux OAP</a:t>
            </a:r>
            <a:endParaRPr lang="fr-FR" sz="1200" dirty="0">
              <a:solidFill>
                <a:srgbClr val="FF5D5D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C0C1C83-26F2-4569-934B-2546274EE228}"/>
              </a:ext>
            </a:extLst>
          </p:cNvPr>
          <p:cNvSpPr/>
          <p:nvPr/>
        </p:nvSpPr>
        <p:spPr>
          <a:xfrm>
            <a:off x="6189122" y="2738986"/>
            <a:ext cx="293240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FF5D5D"/>
                </a:solidFill>
              </a:rPr>
              <a:t>PADD traduit schéma de développement touristique</a:t>
            </a:r>
          </a:p>
          <a:p>
            <a:r>
              <a:rPr lang="fr-FR" sz="1000" dirty="0"/>
              <a:t>&gt; Grand Chambéry = destination de tourisme culturel et de loisirs de grand air, développement 4 saisons en stations ; </a:t>
            </a:r>
          </a:p>
          <a:p>
            <a:r>
              <a:rPr lang="fr-FR" sz="1000" dirty="0"/>
              <a:t>&gt; Qualifier l’offre d’hébergement, projet global d’immobilier ; </a:t>
            </a:r>
          </a:p>
          <a:p>
            <a:r>
              <a:rPr lang="fr-FR" sz="1000" dirty="0"/>
              <a:t>&gt; Adapter la fonction d’accueil touristique de l’agglomération au service d’une expérience touristique globale. </a:t>
            </a:r>
          </a:p>
        </p:txBody>
      </p:sp>
    </p:spTree>
    <p:extLst>
      <p:ext uri="{BB962C8B-B14F-4D97-AF65-F5344CB8AC3E}">
        <p14:creationId xmlns:p14="http://schemas.microsoft.com/office/powerpoint/2010/main" val="1541020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1">
            <a:extLst>
              <a:ext uri="{FF2B5EF4-FFF2-40B4-BE49-F238E27FC236}">
                <a16:creationId xmlns:a16="http://schemas.microsoft.com/office/drawing/2014/main" id="{E844D0A1-8001-49BC-BA07-DD8470104FEF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79512" y="1844824"/>
            <a:ext cx="8363272" cy="83099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2060"/>
                </a:solidFill>
                <a:latin typeface="DK Buntaro" panose="02000000000000000000" pitchFamily="50" charset="0"/>
              </a:rPr>
              <a:t>Prise en compte de ces formes d’habitat dans les documents d’urbanisme </a:t>
            </a:r>
          </a:p>
        </p:txBody>
      </p:sp>
      <p:sp>
        <p:nvSpPr>
          <p:cNvPr id="7" name="Text Box 11">
            <a:extLst>
              <a:ext uri="{FF2B5EF4-FFF2-40B4-BE49-F238E27FC236}">
                <a16:creationId xmlns:a16="http://schemas.microsoft.com/office/drawing/2014/main" id="{39107C98-48A9-42B9-B825-61FEEA1B2C9B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6793" y="1237334"/>
            <a:ext cx="807243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0"/>
              </a:spcBef>
            </a:pPr>
            <a:r>
              <a:rPr lang="fr-FR" sz="3200" dirty="0">
                <a:solidFill>
                  <a:srgbClr val="002060"/>
                </a:solidFill>
                <a:latin typeface="DK Buntaro" panose="02000000000000000000" pitchFamily="50" charset="0"/>
              </a:rPr>
              <a:t>Pistes de solution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F8D2DFDB-AB48-49F5-B7D6-293B921D4F41}"/>
              </a:ext>
            </a:extLst>
          </p:cNvPr>
          <p:cNvSpPr txBox="1">
            <a:spLocks/>
          </p:cNvSpPr>
          <p:nvPr/>
        </p:nvSpPr>
        <p:spPr>
          <a:xfrm>
            <a:off x="1095333" y="378986"/>
            <a:ext cx="7859216" cy="850106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sap" panose="02000506040000020004" pitchFamily="2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fr-FR" kern="0" dirty="0">
                <a:latin typeface="DK Buntaro" panose="02000000000000000000" pitchFamily="50" charset="0"/>
              </a:rPr>
              <a:t>PNR du Massif des Bauges - témoignage</a:t>
            </a:r>
            <a:endParaRPr lang="fr-FR" kern="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ECEC40E-0087-4016-8D98-96C4366002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613" y="2779321"/>
            <a:ext cx="3994348" cy="393277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F5B9073-C130-455D-887B-834754103A3C}"/>
              </a:ext>
            </a:extLst>
          </p:cNvPr>
          <p:cNvSpPr/>
          <p:nvPr/>
        </p:nvSpPr>
        <p:spPr>
          <a:xfrm>
            <a:off x="4016222" y="2368044"/>
            <a:ext cx="5048055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fr-FR" sz="1400" b="1" dirty="0"/>
              <a:t>Quid reste du territoire et nouveaux projets ?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B7D2372-9F34-4A48-B0C1-A42AD7CCD809}"/>
              </a:ext>
            </a:extLst>
          </p:cNvPr>
          <p:cNvGrpSpPr/>
          <p:nvPr/>
        </p:nvGrpSpPr>
        <p:grpSpPr>
          <a:xfrm>
            <a:off x="4361148" y="2783201"/>
            <a:ext cx="3533405" cy="3928898"/>
            <a:chOff x="98480" y="2008818"/>
            <a:chExt cx="4295214" cy="4775978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582CFC6-C969-440E-B9F2-A5D8990B92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09612" y="4806351"/>
              <a:ext cx="1042647" cy="1014769"/>
            </a:xfrm>
            <a:prstGeom prst="rect">
              <a:avLst/>
            </a:prstGeom>
          </p:spPr>
        </p:pic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2CEC5BB4-BFAA-440F-A7AB-454D8A9F6CC0}"/>
                </a:ext>
              </a:extLst>
            </p:cNvPr>
            <p:cNvGrpSpPr/>
            <p:nvPr/>
          </p:nvGrpSpPr>
          <p:grpSpPr>
            <a:xfrm>
              <a:off x="98480" y="2008818"/>
              <a:ext cx="4295214" cy="2869420"/>
              <a:chOff x="98480" y="2008818"/>
              <a:chExt cx="4295214" cy="2869420"/>
            </a:xfrm>
          </p:grpSpPr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D4838524-B954-4081-BE7F-1B873A2693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8480" y="2008818"/>
                <a:ext cx="4295214" cy="2667002"/>
              </a:xfrm>
              <a:prstGeom prst="rect">
                <a:avLst/>
              </a:prstGeom>
            </p:spPr>
          </p:pic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5461A5B-FE18-42FE-8718-D2BEFEE3CB3B}"/>
                  </a:ext>
                </a:extLst>
              </p:cNvPr>
              <p:cNvSpPr/>
              <p:nvPr/>
            </p:nvSpPr>
            <p:spPr>
              <a:xfrm>
                <a:off x="2300007" y="2578893"/>
                <a:ext cx="1357593" cy="951707"/>
              </a:xfrm>
              <a:prstGeom prst="rect">
                <a:avLst/>
              </a:prstGeom>
              <a:noFill/>
              <a:ln w="19050">
                <a:solidFill>
                  <a:srgbClr val="FF5D5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8" name="Connecteur droit 17">
                <a:extLst>
                  <a:ext uri="{FF2B5EF4-FFF2-40B4-BE49-F238E27FC236}">
                    <a16:creationId xmlns:a16="http://schemas.microsoft.com/office/drawing/2014/main" id="{BD7F27F2-2C85-41C3-BF7D-360B033EFC79}"/>
                  </a:ext>
                </a:extLst>
              </p:cNvPr>
              <p:cNvCxnSpPr>
                <a:cxnSpLocks/>
                <a:stCxn id="17" idx="2"/>
                <a:endCxn id="15" idx="0"/>
              </p:cNvCxnSpPr>
              <p:nvPr/>
            </p:nvCxnSpPr>
            <p:spPr>
              <a:xfrm flipH="1">
                <a:off x="1513371" y="3530600"/>
                <a:ext cx="1465434" cy="1347638"/>
              </a:xfrm>
              <a:prstGeom prst="line">
                <a:avLst/>
              </a:prstGeom>
              <a:ln w="19050">
                <a:solidFill>
                  <a:srgbClr val="FF5D5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DDA709CA-1563-4E3A-B93C-4DE7A639A63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5247" y="4878238"/>
              <a:ext cx="2696247" cy="1906558"/>
            </a:xfrm>
            <a:prstGeom prst="rect">
              <a:avLst/>
            </a:prstGeom>
            <a:ln w="19050">
              <a:solidFill>
                <a:srgbClr val="FF5D5D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956441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842DAA0F-9EF2-41D6-8424-2E2E578ABE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32" y="2292888"/>
            <a:ext cx="3710980" cy="3090733"/>
          </a:xfrm>
          <a:prstGeom prst="rect">
            <a:avLst/>
          </a:prstGeom>
        </p:spPr>
      </p:pic>
      <p:sp>
        <p:nvSpPr>
          <p:cNvPr id="6" name="Text Box 11">
            <a:extLst>
              <a:ext uri="{FF2B5EF4-FFF2-40B4-BE49-F238E27FC236}">
                <a16:creationId xmlns:a16="http://schemas.microsoft.com/office/drawing/2014/main" id="{E844D0A1-8001-49BC-BA07-DD8470104FEF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79512" y="1844824"/>
            <a:ext cx="5544616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2060"/>
                </a:solidFill>
                <a:latin typeface="DK Buntaro" panose="02000000000000000000" pitchFamily="50" charset="0"/>
              </a:rPr>
              <a:t>Définition d’une stratégie de territoire</a:t>
            </a:r>
          </a:p>
        </p:txBody>
      </p:sp>
      <p:sp>
        <p:nvSpPr>
          <p:cNvPr id="7" name="Text Box 11">
            <a:extLst>
              <a:ext uri="{FF2B5EF4-FFF2-40B4-BE49-F238E27FC236}">
                <a16:creationId xmlns:a16="http://schemas.microsoft.com/office/drawing/2014/main" id="{39107C98-48A9-42B9-B825-61FEEA1B2C9B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6793" y="1237334"/>
            <a:ext cx="807243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0"/>
              </a:spcBef>
            </a:pPr>
            <a:r>
              <a:rPr lang="fr-FR" sz="3200" dirty="0">
                <a:solidFill>
                  <a:srgbClr val="002060"/>
                </a:solidFill>
                <a:latin typeface="DK Buntaro" panose="02000000000000000000" pitchFamily="50" charset="0"/>
              </a:rPr>
              <a:t>Pistes de solution/réflexion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F8D2DFDB-AB48-49F5-B7D6-293B921D4F41}"/>
              </a:ext>
            </a:extLst>
          </p:cNvPr>
          <p:cNvSpPr txBox="1">
            <a:spLocks/>
          </p:cNvSpPr>
          <p:nvPr/>
        </p:nvSpPr>
        <p:spPr>
          <a:xfrm>
            <a:off x="1095333" y="378986"/>
            <a:ext cx="7859216" cy="850106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sap" panose="02000506040000020004" pitchFamily="2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fr-FR" kern="0" dirty="0">
                <a:latin typeface="DK Buntaro" panose="02000000000000000000" pitchFamily="50" charset="0"/>
              </a:rPr>
              <a:t>PNR du Massif des Bauges - témoignage</a:t>
            </a:r>
            <a:endParaRPr lang="fr-FR" kern="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4A51360-43D6-4EF8-8F1F-7FDB0413C1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4903196"/>
            <a:ext cx="2366342" cy="195480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9E218A1-8C64-43EA-8E5B-97F807D638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2" y="5507444"/>
            <a:ext cx="3710980" cy="128647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2489EED-B946-463B-A4FC-DE1C3A007B4C}"/>
              </a:ext>
            </a:extLst>
          </p:cNvPr>
          <p:cNvSpPr/>
          <p:nvPr/>
        </p:nvSpPr>
        <p:spPr>
          <a:xfrm>
            <a:off x="3861842" y="3906966"/>
            <a:ext cx="445457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/>
              <a:t>Accompagnement de l’offre de randonnée</a:t>
            </a:r>
          </a:p>
          <a:p>
            <a:r>
              <a:rPr lang="fr-FR" sz="1200" i="1" dirty="0" err="1"/>
              <a:t>Shelters</a:t>
            </a:r>
            <a:r>
              <a:rPr lang="fr-FR" sz="1200" i="1" dirty="0"/>
              <a:t> à vocation de pause/recharge solaire/bivouac ou pour les </a:t>
            </a:r>
            <a:r>
              <a:rPr lang="fr-FR" sz="1200" i="1" dirty="0" err="1"/>
              <a:t>giteurs</a:t>
            </a:r>
            <a:r>
              <a:rPr lang="fr-FR" sz="1200" i="1" dirty="0"/>
              <a:t> qui ne veulent pas accueillir directement dans leur maison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A73C33E-455F-4CF0-8A63-C37E1228943D}"/>
              </a:ext>
            </a:extLst>
          </p:cNvPr>
          <p:cNvSpPr/>
          <p:nvPr/>
        </p:nvSpPr>
        <p:spPr>
          <a:xfrm>
            <a:off x="3861842" y="2306528"/>
            <a:ext cx="452658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/>
              <a:t>Définition d’un modèle local de HLL ?</a:t>
            </a:r>
          </a:p>
          <a:p>
            <a:pPr marL="171450" indent="-171450">
              <a:buFontTx/>
              <a:buChar char="-"/>
            </a:pPr>
            <a:r>
              <a:rPr lang="fr-FR" sz="1400" i="1" dirty="0"/>
              <a:t>Forme architecturale</a:t>
            </a:r>
          </a:p>
          <a:p>
            <a:pPr marL="171450" indent="-171450">
              <a:buFontTx/>
              <a:buChar char="-"/>
            </a:pPr>
            <a:r>
              <a:rPr lang="fr-FR" sz="1400" i="1" dirty="0"/>
              <a:t>Matériaux</a:t>
            </a:r>
          </a:p>
          <a:p>
            <a:pPr marL="171450" indent="-171450">
              <a:buFontTx/>
              <a:buChar char="-"/>
            </a:pPr>
            <a:r>
              <a:rPr lang="fr-FR" sz="1400" i="1" dirty="0"/>
              <a:t>Critères quantitatifs/qualitatifs ?</a:t>
            </a:r>
          </a:p>
          <a:p>
            <a:pPr marL="171450" indent="-171450">
              <a:buFontTx/>
              <a:buChar char="-"/>
            </a:pPr>
            <a:r>
              <a:rPr lang="fr-FR" sz="1400" i="1" dirty="0"/>
              <a:t>Localisation</a:t>
            </a:r>
          </a:p>
          <a:p>
            <a:pPr marL="171450" indent="-171450">
              <a:buFontTx/>
              <a:buChar char="-"/>
            </a:pPr>
            <a:r>
              <a:rPr lang="fr-FR" sz="1400" i="1" dirty="0"/>
              <a:t>Financements (LEADER, Espace </a:t>
            </a:r>
            <a:r>
              <a:rPr lang="fr-FR" sz="1400" i="1" dirty="0" err="1"/>
              <a:t>valléen</a:t>
            </a:r>
            <a:r>
              <a:rPr lang="fr-FR" sz="1400" i="1" dirty="0"/>
              <a:t>)</a:t>
            </a:r>
          </a:p>
          <a:p>
            <a:pPr marL="171450" indent="-171450">
              <a:buFontTx/>
              <a:buChar char="-"/>
            </a:pPr>
            <a:endParaRPr lang="fr-FR" sz="1400" i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2999BCE-A27A-473E-9F16-EC80DC1029A7}"/>
              </a:ext>
            </a:extLst>
          </p:cNvPr>
          <p:cNvSpPr txBox="1"/>
          <p:nvPr/>
        </p:nvSpPr>
        <p:spPr>
          <a:xfrm>
            <a:off x="4572000" y="6678502"/>
            <a:ext cx="23663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/>
              <a:t>Crédit : mabonnecabane.fr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317E8CA-03FA-43D7-9A41-28BC647F05AB}"/>
              </a:ext>
            </a:extLst>
          </p:cNvPr>
          <p:cNvSpPr txBox="1"/>
          <p:nvPr/>
        </p:nvSpPr>
        <p:spPr>
          <a:xfrm>
            <a:off x="2051720" y="5340694"/>
            <a:ext cx="23663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/>
              <a:t>Crédit : Festival des Cabanes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F0E1D3B-AD4D-46D3-A5C2-07810F12A1AD}"/>
              </a:ext>
            </a:extLst>
          </p:cNvPr>
          <p:cNvSpPr txBox="1"/>
          <p:nvPr/>
        </p:nvSpPr>
        <p:spPr>
          <a:xfrm>
            <a:off x="6817253" y="4862620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>
                <a:solidFill>
                  <a:srgbClr val="059D75"/>
                </a:solidFill>
              </a:rPr>
              <a:t>Quelle place dans la charte PNR ?</a:t>
            </a:r>
          </a:p>
        </p:txBody>
      </p:sp>
    </p:spTree>
    <p:extLst>
      <p:ext uri="{BB962C8B-B14F-4D97-AF65-F5344CB8AC3E}">
        <p14:creationId xmlns:p14="http://schemas.microsoft.com/office/powerpoint/2010/main" val="829080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D26A6EB-D4CB-4081-8E8A-310D2A122B24}"/>
              </a:ext>
            </a:extLst>
          </p:cNvPr>
          <p:cNvSpPr txBox="1"/>
          <p:nvPr/>
        </p:nvSpPr>
        <p:spPr>
          <a:xfrm>
            <a:off x="395536" y="2076763"/>
            <a:ext cx="79208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i="1" dirty="0"/>
              <a:t>Préserver les terres naturelles, agricoles, forestières de l’artificialisation</a:t>
            </a:r>
            <a:endParaRPr lang="fr-FR" sz="1600" b="1" i="1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i="1" dirty="0"/>
              <a:t>Maintenir la haute qualité environnementale et paysagère du territoire (PNR et Géoparc mondial UNESCO)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i="1" dirty="0"/>
              <a:t>Répartir équitablement les usages de l’espace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A85C1E-2376-429C-B66D-E8B9D5D9A50E}"/>
              </a:ext>
            </a:extLst>
          </p:cNvPr>
          <p:cNvSpPr/>
          <p:nvPr/>
        </p:nvSpPr>
        <p:spPr>
          <a:xfrm>
            <a:off x="104003" y="1427005"/>
            <a:ext cx="8911232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fr-FR" sz="2000" b="1" i="1" dirty="0">
                <a:latin typeface="Calibri" panose="020F0502020204030204" pitchFamily="34" charset="0"/>
              </a:rPr>
              <a:t>Promouvoir un usage de l’espace économe, partagé et respectueux des ressources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D0BA8F2-104F-4DF0-BC03-B404205F50B2}"/>
              </a:ext>
            </a:extLst>
          </p:cNvPr>
          <p:cNvGrpSpPr/>
          <p:nvPr/>
        </p:nvGrpSpPr>
        <p:grpSpPr>
          <a:xfrm>
            <a:off x="107504" y="3429000"/>
            <a:ext cx="8938480" cy="2680089"/>
            <a:chOff x="179512" y="3429000"/>
            <a:chExt cx="8938480" cy="268008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0C6687E-9D06-4774-B630-1A0DD4948985}"/>
                </a:ext>
              </a:extLst>
            </p:cNvPr>
            <p:cNvSpPr/>
            <p:nvPr/>
          </p:nvSpPr>
          <p:spPr>
            <a:xfrm>
              <a:off x="179512" y="3431433"/>
              <a:ext cx="6336704" cy="267765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fr-FR" sz="1400" b="1" dirty="0">
                  <a:solidFill>
                    <a:schemeClr val="accent1">
                      <a:lumMod val="50000"/>
                    </a:schemeClr>
                  </a:solidFill>
                </a:rPr>
                <a:t>URBA 1.1. </a:t>
              </a:r>
              <a:r>
                <a:rPr lang="fr-FR" sz="1400" dirty="0">
                  <a:solidFill>
                    <a:schemeClr val="accent1">
                      <a:lumMod val="50000"/>
                    </a:schemeClr>
                  </a:solidFill>
                </a:rPr>
                <a:t>Préserver durablement les espaces non artificialisés, ressources naturelles et économiques d’avenir, et atteindre l’objectif de zéro artificialisation nette (ZAN) à l’horizon 2037</a:t>
              </a:r>
            </a:p>
            <a:p>
              <a:endParaRPr lang="fr-FR" sz="1400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endParaRPr lang="fr-FR" sz="1400" b="1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r>
                <a:rPr lang="fr-FR" sz="1400" b="1" dirty="0">
                  <a:solidFill>
                    <a:schemeClr val="accent1">
                      <a:lumMod val="50000"/>
                    </a:schemeClr>
                  </a:solidFill>
                </a:rPr>
                <a:t>URBA 1.2. </a:t>
              </a:r>
              <a:r>
                <a:rPr lang="fr-FR" sz="1400" dirty="0">
                  <a:solidFill>
                    <a:schemeClr val="accent1">
                      <a:lumMod val="50000"/>
                    </a:schemeClr>
                  </a:solidFill>
                </a:rPr>
                <a:t>Maintenir l’équilibre entre les différents usages de l’espace (terres productives, surfaces forestières, milieux naturels, habitat, foncier économique et touristique, …)</a:t>
              </a:r>
            </a:p>
            <a:p>
              <a:endParaRPr lang="fr-FR" sz="1400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endParaRPr lang="fr-FR" sz="1400" b="1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r>
                <a:rPr lang="fr-FR" sz="1400" b="1" dirty="0">
                  <a:solidFill>
                    <a:schemeClr val="accent1">
                      <a:lumMod val="50000"/>
                    </a:schemeClr>
                  </a:solidFill>
                </a:rPr>
                <a:t>URBA 1.3. </a:t>
              </a:r>
              <a:r>
                <a:rPr lang="fr-FR" sz="1400" dirty="0">
                  <a:solidFill>
                    <a:schemeClr val="accent1">
                      <a:lumMod val="50000"/>
                    </a:schemeClr>
                  </a:solidFill>
                </a:rPr>
                <a:t>Donner aux communes et aux habitants la capacité de comprendre et maitriser l’urbanisation sur leurs lieux de vie</a:t>
              </a: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B817FC7-F626-471A-9B9A-FAECCE5381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130" r="9913" b="16237"/>
            <a:stretch/>
          </p:blipFill>
          <p:spPr>
            <a:xfrm>
              <a:off x="6602593" y="3429000"/>
              <a:ext cx="2515399" cy="2680089"/>
            </a:xfrm>
            <a:prstGeom prst="rect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46B318A7-7031-46D5-938F-8C462BCF334D}"/>
              </a:ext>
            </a:extLst>
          </p:cNvPr>
          <p:cNvSpPr txBox="1">
            <a:spLocks/>
          </p:cNvSpPr>
          <p:nvPr/>
        </p:nvSpPr>
        <p:spPr>
          <a:xfrm>
            <a:off x="1095333" y="378986"/>
            <a:ext cx="7859216" cy="850106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sap" panose="02000506040000020004" pitchFamily="2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9pPr>
          </a:lstStyle>
          <a:p>
            <a:r>
              <a:rPr lang="fr-FR" kern="0" dirty="0">
                <a:latin typeface="DK Buntaro" panose="02000000000000000000" pitchFamily="50" charset="0"/>
              </a:rPr>
              <a:t>PNR du Massif des Bauges - témoignage</a:t>
            </a: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609485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2AF7A55-CBEF-49C4-B987-D4B339D094CE}"/>
              </a:ext>
            </a:extLst>
          </p:cNvPr>
          <p:cNvSpPr/>
          <p:nvPr/>
        </p:nvSpPr>
        <p:spPr>
          <a:xfrm>
            <a:off x="107505" y="1268760"/>
            <a:ext cx="885698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200" b="1" i="1" dirty="0">
                <a:latin typeface="Calibri" panose="020F0502020204030204" pitchFamily="34" charset="0"/>
              </a:rPr>
              <a:t>Assurer la maîtrise des constructions, choisir des aménagements de qualité</a:t>
            </a:r>
            <a:endParaRPr lang="fr-FR" sz="1800" dirty="0">
              <a:latin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46E307D-A694-43B2-A9B7-DA63B13D9E39}"/>
              </a:ext>
            </a:extLst>
          </p:cNvPr>
          <p:cNvSpPr/>
          <p:nvPr/>
        </p:nvSpPr>
        <p:spPr>
          <a:xfrm>
            <a:off x="84318" y="2761183"/>
            <a:ext cx="87361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chemeClr val="accent1">
                    <a:lumMod val="50000"/>
                  </a:schemeClr>
                </a:solidFill>
              </a:rPr>
              <a:t>Développer		Concevoir		Mettre en place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6BBFE55-E31B-4EE6-A4D7-405E779BADA8}"/>
              </a:ext>
            </a:extLst>
          </p:cNvPr>
          <p:cNvSpPr/>
          <p:nvPr/>
        </p:nvSpPr>
        <p:spPr>
          <a:xfrm>
            <a:off x="84047" y="3042826"/>
            <a:ext cx="2831769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200" dirty="0"/>
              <a:t>Habitat intermédiaire, regroupé,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200" dirty="0"/>
              <a:t>Adapté au changement climatique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200" dirty="0"/>
              <a:t>Nature en ville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200" dirty="0"/>
              <a:t>Services de proximité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200" dirty="0"/>
              <a:t>Démarches de reconnaissance de la qualité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BF698F-99C8-4BC3-BE6F-31DDE2E4ED54}"/>
              </a:ext>
            </a:extLst>
          </p:cNvPr>
          <p:cNvSpPr/>
          <p:nvPr/>
        </p:nvSpPr>
        <p:spPr>
          <a:xfrm>
            <a:off x="2790056" y="3042826"/>
            <a:ext cx="30060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200" dirty="0"/>
              <a:t>Architecture contemporaine en harmonie avec l’architecture traditionnelle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200" dirty="0"/>
              <a:t>Zones de transition urbain-rural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200" dirty="0"/>
              <a:t>Zones pavillonnaires + denses, + mixtes, de meilleure qualité environnementale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200" dirty="0"/>
              <a:t>Espaces d’infiltration de l’eau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1171BB-AB13-45FF-8D67-66B5AC4A0516}"/>
              </a:ext>
            </a:extLst>
          </p:cNvPr>
          <p:cNvSpPr/>
          <p:nvPr/>
        </p:nvSpPr>
        <p:spPr>
          <a:xfrm>
            <a:off x="5742384" y="3042826"/>
            <a:ext cx="3438128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200" dirty="0"/>
              <a:t>Remobilisation du bâti vacant 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200" dirty="0"/>
              <a:t>Modernité dans les « grandes maisons traditionnelles »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200" dirty="0"/>
              <a:t>Transition du bâti touristique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200" dirty="0"/>
              <a:t>Opérations programmées pour l'amélioration de l'habitat (</a:t>
            </a:r>
            <a:r>
              <a:rPr lang="fr-FR" sz="1200" dirty="0" err="1"/>
              <a:t>Opah</a:t>
            </a:r>
            <a:r>
              <a:rPr lang="fr-FR" sz="1200" dirty="0"/>
              <a:t>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28355F0-01FC-46C3-84FF-DE541ADA69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517"/>
          <a:stretch/>
        </p:blipFill>
        <p:spPr>
          <a:xfrm>
            <a:off x="6192687" y="4942557"/>
            <a:ext cx="2843809" cy="191274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50B3C8F-C973-4174-8B81-BFE2FFCB665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8" t="2183" r="5486"/>
          <a:stretch/>
        </p:blipFill>
        <p:spPr>
          <a:xfrm>
            <a:off x="3013210" y="4945287"/>
            <a:ext cx="3100340" cy="193064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A213D21-78FE-4AA8-B367-9B3B78FC4A5F}"/>
              </a:ext>
            </a:extLst>
          </p:cNvPr>
          <p:cNvSpPr/>
          <p:nvPr/>
        </p:nvSpPr>
        <p:spPr>
          <a:xfrm>
            <a:off x="6192686" y="6093296"/>
            <a:ext cx="1547665" cy="764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i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la Motte-en-Bauges / Le Châtelard </a:t>
            </a:r>
            <a:endParaRPr lang="fr-FR" sz="14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68DAB75-7DF0-488B-9E9C-C2DE52BB6B1F}"/>
              </a:ext>
            </a:extLst>
          </p:cNvPr>
          <p:cNvSpPr/>
          <p:nvPr/>
        </p:nvSpPr>
        <p:spPr>
          <a:xfrm>
            <a:off x="5067595" y="4953070"/>
            <a:ext cx="7285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i="1" dirty="0">
                <a:solidFill>
                  <a:schemeClr val="bg1"/>
                </a:solidFill>
                <a:latin typeface="Calibri" panose="020F0502020204030204" pitchFamily="34" charset="0"/>
              </a:rPr>
              <a:t>St Ours</a:t>
            </a:r>
            <a:endParaRPr lang="fr-FR" sz="1400" i="1" dirty="0">
              <a:solidFill>
                <a:schemeClr val="bg1"/>
              </a:solidFill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F0CF60E-FE37-48F4-983F-29DB9976473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56" r="16587"/>
          <a:stretch/>
        </p:blipFill>
        <p:spPr>
          <a:xfrm>
            <a:off x="115215" y="4945493"/>
            <a:ext cx="2818858" cy="193430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4666B15-0391-4920-8DBE-735163211244}"/>
              </a:ext>
            </a:extLst>
          </p:cNvPr>
          <p:cNvSpPr/>
          <p:nvPr/>
        </p:nvSpPr>
        <p:spPr>
          <a:xfrm>
            <a:off x="1880897" y="4926392"/>
            <a:ext cx="8436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i="1" dirty="0">
                <a:solidFill>
                  <a:schemeClr val="bg1"/>
                </a:solidFill>
                <a:latin typeface="Calibri" panose="020F0502020204030204" pitchFamily="34" charset="0"/>
              </a:rPr>
              <a:t>Le Cruet</a:t>
            </a:r>
            <a:endParaRPr lang="fr-FR" sz="1400" i="1" dirty="0">
              <a:solidFill>
                <a:schemeClr val="bg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2724293-B9AF-4019-A580-FA7C9D52A7CC}"/>
              </a:ext>
            </a:extLst>
          </p:cNvPr>
          <p:cNvSpPr/>
          <p:nvPr/>
        </p:nvSpPr>
        <p:spPr>
          <a:xfrm>
            <a:off x="395537" y="1734566"/>
            <a:ext cx="8280920" cy="95410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b="1" dirty="0">
                <a:solidFill>
                  <a:schemeClr val="accent1">
                    <a:lumMod val="50000"/>
                  </a:schemeClr>
                </a:solidFill>
              </a:rPr>
              <a:t>URBA 2.1 </a:t>
            </a:r>
            <a:r>
              <a:rPr lang="fr-FR" sz="1400" dirty="0">
                <a:solidFill>
                  <a:schemeClr val="accent1">
                    <a:lumMod val="50000"/>
                  </a:schemeClr>
                </a:solidFill>
              </a:rPr>
              <a:t>- Renforcer la qualité des aménagements urbains, du cadre de vie et des espaces publics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b="1" dirty="0">
                <a:solidFill>
                  <a:schemeClr val="accent1">
                    <a:lumMod val="50000"/>
                  </a:schemeClr>
                </a:solidFill>
              </a:rPr>
              <a:t>URBA 2.2 </a:t>
            </a:r>
            <a:r>
              <a:rPr lang="fr-FR" sz="1400" dirty="0">
                <a:solidFill>
                  <a:schemeClr val="accent1">
                    <a:lumMod val="50000"/>
                  </a:schemeClr>
                </a:solidFill>
              </a:rPr>
              <a:t>– Améliorer la qualité de l’habitat et remobiliser le bâti vacant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b="1" dirty="0">
                <a:solidFill>
                  <a:schemeClr val="accent1">
                    <a:lumMod val="50000"/>
                  </a:schemeClr>
                </a:solidFill>
              </a:rPr>
              <a:t>URBA 2.3 </a:t>
            </a:r>
            <a:r>
              <a:rPr lang="fr-FR" sz="1400" dirty="0">
                <a:solidFill>
                  <a:schemeClr val="accent1">
                    <a:lumMod val="50000"/>
                  </a:schemeClr>
                </a:solidFill>
              </a:rPr>
              <a:t>– Former et animer les acteurs de l’aménagement et de la construction</a:t>
            </a:r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521FB56B-736E-48A7-B8F9-69BB51574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103" y="53476"/>
            <a:ext cx="7921625" cy="1143000"/>
          </a:xfrm>
        </p:spPr>
        <p:txBody>
          <a:bodyPr/>
          <a:lstStyle/>
          <a:p>
            <a:r>
              <a:rPr lang="fr-FR" dirty="0">
                <a:solidFill>
                  <a:srgbClr val="002060"/>
                </a:solidFill>
                <a:latin typeface="DK Buntaro" panose="02000000000000000000" pitchFamily="50" charset="0"/>
              </a:rPr>
              <a:t>Urbanisme et paysage </a:t>
            </a:r>
            <a:br>
              <a:rPr lang="fr-FR" dirty="0">
                <a:solidFill>
                  <a:srgbClr val="002060"/>
                </a:solidFill>
                <a:latin typeface="DK Buntaro" panose="02000000000000000000" pitchFamily="50" charset="0"/>
              </a:rPr>
            </a:br>
            <a:endParaRPr lang="fr-FR" dirty="0"/>
          </a:p>
        </p:txBody>
      </p:sp>
      <p:sp>
        <p:nvSpPr>
          <p:cNvPr id="22" name="Titre 8">
            <a:extLst>
              <a:ext uri="{FF2B5EF4-FFF2-40B4-BE49-F238E27FC236}">
                <a16:creationId xmlns:a16="http://schemas.microsoft.com/office/drawing/2014/main" id="{16F92249-AE0B-48CB-9D44-E8515C610F52}"/>
              </a:ext>
            </a:extLst>
          </p:cNvPr>
          <p:cNvSpPr txBox="1">
            <a:spLocks/>
          </p:cNvSpPr>
          <p:nvPr/>
        </p:nvSpPr>
        <p:spPr>
          <a:xfrm>
            <a:off x="1644650" y="764704"/>
            <a:ext cx="7499350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sap" panose="02000506040000020004" pitchFamily="2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9pPr>
          </a:lstStyle>
          <a:p>
            <a:pPr marL="0" lvl="1" algn="r">
              <a:spcAft>
                <a:spcPts val="0"/>
              </a:spcAft>
            </a:pPr>
            <a:r>
              <a:rPr lang="fr-FR" sz="1800" b="1" kern="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Fiche-mesure 2 : </a:t>
            </a:r>
            <a:r>
              <a:rPr lang="fr-FR" sz="18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Nos villes et villages attrayants</a:t>
            </a:r>
          </a:p>
        </p:txBody>
      </p:sp>
    </p:spTree>
    <p:extLst>
      <p:ext uri="{BB962C8B-B14F-4D97-AF65-F5344CB8AC3E}">
        <p14:creationId xmlns:p14="http://schemas.microsoft.com/office/powerpoint/2010/main" val="2997816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F3E8B08-D12F-451C-93C2-0EE4BF16A1DF}"/>
              </a:ext>
            </a:extLst>
          </p:cNvPr>
          <p:cNvSpPr/>
          <p:nvPr/>
        </p:nvSpPr>
        <p:spPr>
          <a:xfrm>
            <a:off x="215011" y="780305"/>
            <a:ext cx="89289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r">
              <a:spcAft>
                <a:spcPts val="0"/>
              </a:spcAft>
            </a:pPr>
            <a:r>
              <a:rPr lang="fr-FR" b="1" kern="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Arial" charset="0"/>
              </a:rPr>
              <a:t>Fiche-mesure 3 : Un paysage harmonieux qui nous ressemble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BB9A3025-8D65-4165-9671-B7142F8BE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988" y="160338"/>
            <a:ext cx="7921625" cy="1143000"/>
          </a:xfrm>
        </p:spPr>
        <p:txBody>
          <a:bodyPr/>
          <a:lstStyle/>
          <a:p>
            <a:r>
              <a:rPr lang="fr-FR" dirty="0">
                <a:solidFill>
                  <a:srgbClr val="002060"/>
                </a:solidFill>
                <a:latin typeface="DK Buntaro" panose="02000000000000000000" pitchFamily="50" charset="0"/>
              </a:rPr>
              <a:t>Urbanisme et paysage </a:t>
            </a:r>
            <a:br>
              <a:rPr lang="fr-FR" dirty="0">
                <a:solidFill>
                  <a:srgbClr val="002060"/>
                </a:solidFill>
                <a:latin typeface="DK Buntaro" panose="02000000000000000000" pitchFamily="50" charset="0"/>
              </a:rPr>
            </a:br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F92569-8EF5-425A-B151-6C175BB66E48}"/>
              </a:ext>
            </a:extLst>
          </p:cNvPr>
          <p:cNvSpPr/>
          <p:nvPr/>
        </p:nvSpPr>
        <p:spPr>
          <a:xfrm>
            <a:off x="54545" y="1162054"/>
            <a:ext cx="89289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200" b="1" i="1" dirty="0">
                <a:latin typeface="Calibri" panose="020F0502020204030204" pitchFamily="34" charset="0"/>
              </a:rPr>
              <a:t>Tous acteurs de la préservation de la qualité paysagère du territoire</a:t>
            </a:r>
            <a:endParaRPr lang="fr-FR" sz="2200" dirty="0">
              <a:latin typeface="Calibri" panose="020F0502020204030204" pitchFamily="34" charset="0"/>
            </a:endParaRPr>
          </a:p>
          <a:p>
            <a:pPr algn="just">
              <a:spcAft>
                <a:spcPts val="600"/>
              </a:spcAft>
            </a:pPr>
            <a:endParaRPr lang="fr-FR" sz="1800" dirty="0">
              <a:latin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98368A-94B6-454F-885A-678B01740978}"/>
              </a:ext>
            </a:extLst>
          </p:cNvPr>
          <p:cNvSpPr/>
          <p:nvPr/>
        </p:nvSpPr>
        <p:spPr>
          <a:xfrm>
            <a:off x="218946" y="1831949"/>
            <a:ext cx="86001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i="1" dirty="0"/>
              <a:t>Identifier, connaître les paysages dans leur diversité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i="1" dirty="0"/>
              <a:t>Maintenir la qualité paysagère et le caractère spécifique du territoire en évitant la banalisation du paysage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i="1" dirty="0"/>
              <a:t>Faire du paysage un caractère identitaire et de cohésion sociale, un élément fédérateur du projet de territoire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i="1" dirty="0"/>
              <a:t>Maîtriser l’étalement urbain et maintenir les paysages ouverts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CF0EE0-37D5-46FB-AC73-9B101B4DE8D0}"/>
              </a:ext>
            </a:extLst>
          </p:cNvPr>
          <p:cNvSpPr/>
          <p:nvPr/>
        </p:nvSpPr>
        <p:spPr>
          <a:xfrm>
            <a:off x="611560" y="3830926"/>
            <a:ext cx="7200800" cy="22467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PAYS 1.1. </a:t>
            </a:r>
            <a:r>
              <a:rPr lang="fr-FR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Assurer la prise en compte de la qualité paysagère dans tous les plans et projets du territoire</a:t>
            </a:r>
          </a:p>
          <a:p>
            <a:endParaRPr lang="fr-FR" sz="1400" dirty="0"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PAYS 1.2. </a:t>
            </a:r>
            <a:r>
              <a:rPr lang="fr-FR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Maintenir l’équilibre des espaces ouverts</a:t>
            </a:r>
          </a:p>
          <a:p>
            <a:endParaRPr lang="fr-FR" sz="1400" dirty="0"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PAYS 1.3. </a:t>
            </a:r>
            <a:r>
              <a:rPr lang="fr-FR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Améliorer la qualité et les paysages prioritairement sur les zones reconnues comme remarquables ou menacées</a:t>
            </a:r>
          </a:p>
          <a:p>
            <a:endParaRPr lang="fr-FR" sz="1400" dirty="0"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PAYS 1.4. </a:t>
            </a:r>
            <a:r>
              <a:rPr lang="fr-FR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Mobiliser le territoire autour du paysage : valoriser, sensibiliser, former et partager</a:t>
            </a:r>
          </a:p>
        </p:txBody>
      </p:sp>
    </p:spTree>
    <p:extLst>
      <p:ext uri="{BB962C8B-B14F-4D97-AF65-F5344CB8AC3E}">
        <p14:creationId xmlns:p14="http://schemas.microsoft.com/office/powerpoint/2010/main" val="4125260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F3E8B08-D12F-451C-93C2-0EE4BF16A1DF}"/>
              </a:ext>
            </a:extLst>
          </p:cNvPr>
          <p:cNvSpPr/>
          <p:nvPr/>
        </p:nvSpPr>
        <p:spPr>
          <a:xfrm>
            <a:off x="215011" y="780305"/>
            <a:ext cx="89289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r">
              <a:spcAft>
                <a:spcPts val="0"/>
              </a:spcAft>
            </a:pPr>
            <a:r>
              <a:rPr lang="fr-FR" b="1" kern="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Arial" charset="0"/>
              </a:rPr>
              <a:t>Fiche-mesure 3 : Un paysage harmonieux qui nous ressemble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BB9A3025-8D65-4165-9671-B7142F8BE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988" y="160338"/>
            <a:ext cx="7921625" cy="1143000"/>
          </a:xfrm>
        </p:spPr>
        <p:txBody>
          <a:bodyPr/>
          <a:lstStyle/>
          <a:p>
            <a:r>
              <a:rPr lang="fr-FR" dirty="0">
                <a:solidFill>
                  <a:srgbClr val="002060"/>
                </a:solidFill>
                <a:latin typeface="DK Buntaro" panose="02000000000000000000" pitchFamily="50" charset="0"/>
              </a:rPr>
              <a:t>Urbanisme et paysage </a:t>
            </a:r>
            <a:br>
              <a:rPr lang="fr-FR" dirty="0">
                <a:solidFill>
                  <a:srgbClr val="002060"/>
                </a:solidFill>
                <a:latin typeface="DK Buntaro" panose="02000000000000000000" pitchFamily="50" charset="0"/>
              </a:rPr>
            </a:b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8C87300-E909-418B-B521-C144A031AE30}"/>
              </a:ext>
            </a:extLst>
          </p:cNvPr>
          <p:cNvSpPr txBox="1"/>
          <p:nvPr/>
        </p:nvSpPr>
        <p:spPr>
          <a:xfrm>
            <a:off x="5645662" y="2114900"/>
            <a:ext cx="349764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dirty="0">
                <a:solidFill>
                  <a:srgbClr val="048654"/>
                </a:solidFill>
              </a:rPr>
              <a:t>Objectifs de Qualité Paysagère </a:t>
            </a:r>
          </a:p>
          <a:p>
            <a:endParaRPr lang="fr-FR" sz="1400" b="1" i="1" dirty="0">
              <a:solidFill>
                <a:srgbClr val="048654"/>
              </a:solidFill>
            </a:endParaRPr>
          </a:p>
          <a:p>
            <a:endParaRPr lang="fr-FR" sz="1400" b="1" i="1" dirty="0">
              <a:solidFill>
                <a:srgbClr val="048654"/>
              </a:solidFill>
            </a:endParaRPr>
          </a:p>
          <a:p>
            <a:endParaRPr lang="fr-FR" sz="1400" b="1" i="1" dirty="0">
              <a:solidFill>
                <a:srgbClr val="048654"/>
              </a:solidFill>
            </a:endParaRPr>
          </a:p>
          <a:p>
            <a:endParaRPr lang="fr-FR" sz="1400" b="1" i="1" dirty="0">
              <a:solidFill>
                <a:srgbClr val="048654"/>
              </a:solidFill>
            </a:endParaRPr>
          </a:p>
          <a:p>
            <a:r>
              <a:rPr lang="fr-FR" sz="1400" b="1" dirty="0">
                <a:latin typeface="Calibri" panose="020F0502020204030204" pitchFamily="34" charset="0"/>
              </a:rPr>
              <a:t>Description des caractéristiques paysagères </a:t>
            </a:r>
          </a:p>
          <a:p>
            <a:r>
              <a:rPr lang="fr-FR" sz="1400" b="1" dirty="0">
                <a:latin typeface="Calibri" panose="020F0502020204030204" pitchFamily="34" charset="0"/>
              </a:rPr>
              <a:t>+ OQP propres à chaque secteur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E3BE9F2-5698-4C12-9732-7A30AAA4CA94}"/>
              </a:ext>
            </a:extLst>
          </p:cNvPr>
          <p:cNvSpPr txBox="1"/>
          <p:nvPr/>
        </p:nvSpPr>
        <p:spPr>
          <a:xfrm>
            <a:off x="5645662" y="1226300"/>
            <a:ext cx="3456509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285750" indent="-285750">
              <a:buFont typeface="Wingdings" panose="05000000000000000000" pitchFamily="2" charset="2"/>
              <a:buChar char="Ø"/>
              <a:defRPr sz="1400" b="1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</a:lstStyle>
          <a:p>
            <a:pPr marL="0" indent="0" algn="ctr">
              <a:buNone/>
            </a:pPr>
            <a:r>
              <a:rPr lang="fr-FR" dirty="0"/>
              <a:t>VOLET PRESCRIPTIF</a:t>
            </a:r>
          </a:p>
        </p:txBody>
      </p:sp>
      <p:pic>
        <p:nvPicPr>
          <p:cNvPr id="9" name="2">
            <a:extLst>
              <a:ext uri="{FF2B5EF4-FFF2-40B4-BE49-F238E27FC236}">
                <a16:creationId xmlns:a16="http://schemas.microsoft.com/office/drawing/2014/main" id="{C45616AF-B5E8-4CE7-8E84-3AEBCD26D5DA}"/>
              </a:ext>
            </a:extLst>
          </p:cNvPr>
          <p:cNvPicPr/>
          <p:nvPr/>
        </p:nvPicPr>
        <p:blipFill rotWithShape="1">
          <a:blip r:embed="rId3"/>
          <a:srcRect l="2278" r="1" b="17099"/>
          <a:stretch/>
        </p:blipFill>
        <p:spPr bwMode="auto">
          <a:xfrm>
            <a:off x="-36512" y="1149637"/>
            <a:ext cx="5981409" cy="570836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B2F8FF-E4EE-4DAA-BBA9-CA3691659CEC}"/>
              </a:ext>
            </a:extLst>
          </p:cNvPr>
          <p:cNvSpPr/>
          <p:nvPr/>
        </p:nvSpPr>
        <p:spPr>
          <a:xfrm>
            <a:off x="5944897" y="3752916"/>
            <a:ext cx="4279098" cy="2267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Bef>
                <a:spcPts val="5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r-FR" sz="1200" b="1" kern="100" dirty="0">
                <a:solidFill>
                  <a:srgbClr val="943634"/>
                </a:solidFill>
                <a:latin typeface="Calibri" panose="020F0502020204030204" pitchFamily="34" charset="0"/>
              </a:rPr>
              <a:t>Cœur de massif</a:t>
            </a:r>
            <a:endParaRPr lang="fr-FR" sz="1200" kern="100" dirty="0">
              <a:latin typeface="Calibri" panose="020F0502020204030204" pitchFamily="34" charset="0"/>
              <a:ea typeface="SimSun" panose="02010600030101010101" pitchFamily="2" charset="-122"/>
              <a:cs typeface="Tahoma" panose="020B0604030504040204" pitchFamily="34" charset="0"/>
            </a:endParaRPr>
          </a:p>
          <a:p>
            <a:pPr marL="171450" indent="-171450">
              <a:spcBef>
                <a:spcPts val="5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r-FR" sz="1200" b="1" kern="100" dirty="0">
                <a:solidFill>
                  <a:srgbClr val="00B050"/>
                </a:solidFill>
                <a:latin typeface="Calibri" panose="020F0502020204030204" pitchFamily="34" charset="0"/>
              </a:rPr>
              <a:t>Cœur de nature</a:t>
            </a:r>
            <a:endParaRPr lang="fr-FR" sz="1200" kern="1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171450" indent="-171450">
              <a:spcBef>
                <a:spcPts val="5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r-FR" sz="1200" b="1" kern="100" dirty="0">
                <a:solidFill>
                  <a:srgbClr val="7030A0"/>
                </a:solidFill>
                <a:latin typeface="Calibri" panose="020F0502020204030204" pitchFamily="34" charset="0"/>
              </a:rPr>
              <a:t>Plateau de la Leysse</a:t>
            </a:r>
            <a:endParaRPr lang="fr-FR" sz="1200" kern="1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171450" indent="-171450">
              <a:spcBef>
                <a:spcPts val="5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r-FR" sz="1200" b="1" kern="100" dirty="0">
                <a:solidFill>
                  <a:srgbClr val="FF0000"/>
                </a:solidFill>
                <a:latin typeface="Calibri" panose="020F0502020204030204" pitchFamily="34" charset="0"/>
              </a:rPr>
              <a:t>Cluse de Chambéry – Aix les Bains</a:t>
            </a:r>
            <a:endParaRPr lang="fr-FR" sz="1200" kern="1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171450" indent="-171450">
              <a:spcBef>
                <a:spcPts val="5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r-FR" sz="1200" b="1" kern="100" dirty="0">
                <a:solidFill>
                  <a:srgbClr val="00B0F0"/>
                </a:solidFill>
                <a:latin typeface="Calibri" panose="020F0502020204030204" pitchFamily="34" charset="0"/>
              </a:rPr>
              <a:t>Lac d’Annecy</a:t>
            </a:r>
            <a:endParaRPr lang="fr-FR" sz="1200" kern="1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171450" indent="-171450">
              <a:spcBef>
                <a:spcPts val="5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r-FR" sz="1200" b="1" kern="100" dirty="0">
                <a:solidFill>
                  <a:srgbClr val="0070C0"/>
                </a:solidFill>
                <a:latin typeface="Calibri" panose="020F0502020204030204" pitchFamily="34" charset="0"/>
              </a:rPr>
              <a:t>Sources du Lac d’Annecy</a:t>
            </a:r>
            <a:endParaRPr lang="fr-FR" sz="1200" kern="1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171450" indent="-171450">
              <a:spcBef>
                <a:spcPts val="5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r-FR" sz="1200" b="1" kern="100" dirty="0">
                <a:solidFill>
                  <a:srgbClr val="984807"/>
                </a:solidFill>
                <a:latin typeface="Calibri" panose="020F0502020204030204" pitchFamily="34" charset="0"/>
              </a:rPr>
              <a:t>Albanais</a:t>
            </a:r>
            <a:endParaRPr lang="fr-FR" sz="1200" kern="1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171450" indent="-171450">
              <a:spcBef>
                <a:spcPts val="5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r-FR" sz="1200" b="1" kern="100" dirty="0">
                <a:solidFill>
                  <a:srgbClr val="E36C0A"/>
                </a:solidFill>
                <a:latin typeface="Calibri" panose="020F0502020204030204" pitchFamily="34" charset="0"/>
              </a:rPr>
              <a:t>Combe de Savoie et bassin d’Albertville</a:t>
            </a:r>
            <a:endParaRPr lang="fr-FR" sz="1200" kern="1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171450" indent="-171450">
              <a:spcBef>
                <a:spcPts val="5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r-FR" sz="1200" b="1" kern="100" dirty="0">
                <a:solidFill>
                  <a:srgbClr val="DFDA00"/>
                </a:solidFill>
                <a:latin typeface="Calibri" panose="020F0502020204030204" pitchFamily="34" charset="0"/>
              </a:rPr>
              <a:t>Piémonts de la Belle Etoile</a:t>
            </a:r>
            <a:endParaRPr lang="fr-FR" sz="1200" kern="100" dirty="0">
              <a:solidFill>
                <a:srgbClr val="DFDA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633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173B4B83-FAC1-43C9-A956-156B14CE4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988" y="160338"/>
            <a:ext cx="7921625" cy="1143000"/>
          </a:xfrm>
        </p:spPr>
        <p:txBody>
          <a:bodyPr/>
          <a:lstStyle/>
          <a:p>
            <a:r>
              <a:rPr lang="fr-FR" dirty="0">
                <a:solidFill>
                  <a:srgbClr val="002060"/>
                </a:solidFill>
                <a:latin typeface="DK Buntaro" panose="02000000000000000000" pitchFamily="50" charset="0"/>
              </a:rPr>
              <a:t>Urbanisme et paysage </a:t>
            </a:r>
            <a:br>
              <a:rPr lang="fr-FR" dirty="0">
                <a:solidFill>
                  <a:srgbClr val="002060"/>
                </a:solidFill>
                <a:latin typeface="DK Buntaro" panose="02000000000000000000" pitchFamily="50" charset="0"/>
              </a:rPr>
            </a:b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7F6FF7B-E7D8-4A5C-BA2F-6E180A3C4F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052"/>
          <a:stretch/>
        </p:blipFill>
        <p:spPr>
          <a:xfrm>
            <a:off x="-36512" y="1136428"/>
            <a:ext cx="1477258" cy="5712626"/>
          </a:xfr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0D57204-E2B3-4CF7-B408-D1A8F50E4725}"/>
              </a:ext>
            </a:extLst>
          </p:cNvPr>
          <p:cNvSpPr txBox="1"/>
          <p:nvPr/>
        </p:nvSpPr>
        <p:spPr>
          <a:xfrm>
            <a:off x="6766529" y="1556792"/>
            <a:ext cx="2377471" cy="2562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fr-FR" sz="1000" dirty="0">
              <a:latin typeface="Calibri" panose="020F0502020204030204" pitchFamily="34" charset="0"/>
            </a:endParaRPr>
          </a:p>
          <a:p>
            <a:r>
              <a:rPr lang="fr-FR" sz="1400" b="1" i="1" dirty="0">
                <a:solidFill>
                  <a:srgbClr val="048654"/>
                </a:solidFill>
              </a:rPr>
              <a:t>Plan de parc (projet)</a:t>
            </a:r>
          </a:p>
          <a:p>
            <a:endParaRPr lang="fr-FR" sz="1400" b="1" kern="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Arial" charset="0"/>
            </a:endParaRPr>
          </a:p>
          <a:p>
            <a:r>
              <a:rPr lang="fr-FR" sz="1400" dirty="0">
                <a:latin typeface="Calibri" panose="020F0502020204030204" pitchFamily="34" charset="0"/>
              </a:rPr>
              <a:t>Un outil stratégique et opérationnel pour des objectifs sectorisés :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fr-FR" sz="1050" b="1" dirty="0"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FF0000"/>
                </a:solidFill>
                <a:latin typeface="Calibri" panose="020F0502020204030204" pitchFamily="34" charset="0"/>
              </a:rPr>
              <a:t>Fronts bâtis et espaces urbains remarquables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FFCC00"/>
                </a:solidFill>
                <a:latin typeface="Calibri" panose="020F0502020204030204" pitchFamily="34" charset="0"/>
              </a:rPr>
              <a:t>Cols et cônes de vue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F7B032"/>
                </a:solidFill>
                <a:latin typeface="Calibri" panose="020F0502020204030204" pitchFamily="34" charset="0"/>
              </a:rPr>
              <a:t>Secteurs paysagers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400" b="1" dirty="0">
                <a:solidFill>
                  <a:srgbClr val="048654"/>
                </a:solidFill>
                <a:latin typeface="Calibri" panose="020F0502020204030204" pitchFamily="34" charset="0"/>
              </a:rPr>
              <a:t>Espaces protégés…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1E9D7C-D6D8-427D-BA12-B0C992FB0D0A}"/>
              </a:ext>
            </a:extLst>
          </p:cNvPr>
          <p:cNvSpPr/>
          <p:nvPr/>
        </p:nvSpPr>
        <p:spPr>
          <a:xfrm>
            <a:off x="215011" y="780305"/>
            <a:ext cx="89289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r">
              <a:spcAft>
                <a:spcPts val="0"/>
              </a:spcAft>
            </a:pPr>
            <a:r>
              <a:rPr lang="fr-FR" b="1" kern="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Arial" charset="0"/>
              </a:rPr>
              <a:t>Caractère prescriptif de la charte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186B2E4-57E4-4C2A-985C-62EB6F4FFB9A}"/>
              </a:ext>
            </a:extLst>
          </p:cNvPr>
          <p:cNvGrpSpPr/>
          <p:nvPr/>
        </p:nvGrpSpPr>
        <p:grpSpPr>
          <a:xfrm>
            <a:off x="1440747" y="1143033"/>
            <a:ext cx="7703254" cy="5714967"/>
            <a:chOff x="1440747" y="1143033"/>
            <a:chExt cx="7703254" cy="5714967"/>
          </a:xfrm>
        </p:grpSpPr>
        <p:pic>
          <p:nvPicPr>
            <p:cNvPr id="13" name="Espace réservé du contenu 4">
              <a:extLst>
                <a:ext uri="{FF2B5EF4-FFF2-40B4-BE49-F238E27FC236}">
                  <a16:creationId xmlns:a16="http://schemas.microsoft.com/office/drawing/2014/main" id="{3682E3E1-F2F8-4A0C-8127-05AD33BC82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084"/>
            <a:stretch/>
          </p:blipFill>
          <p:spPr>
            <a:xfrm>
              <a:off x="1440747" y="1143033"/>
              <a:ext cx="5325782" cy="5712626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68B4C50-B5E7-4349-85C5-4F0899EC6A46}"/>
                </a:ext>
              </a:extLst>
            </p:cNvPr>
            <p:cNvSpPr/>
            <p:nvPr/>
          </p:nvSpPr>
          <p:spPr>
            <a:xfrm>
              <a:off x="4139952" y="3861048"/>
              <a:ext cx="936104" cy="720080"/>
            </a:xfrm>
            <a:prstGeom prst="rect">
              <a:avLst/>
            </a:prstGeom>
            <a:noFill/>
            <a:ln w="19050">
              <a:solidFill>
                <a:schemeClr val="accent1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FA989A48-AAA0-427D-90C9-42899BADE7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36097" y="4236163"/>
              <a:ext cx="3707904" cy="2621837"/>
            </a:xfrm>
            <a:prstGeom prst="rect">
              <a:avLst/>
            </a:prstGeom>
            <a:ln w="19050">
              <a:solidFill>
                <a:schemeClr val="accent1">
                  <a:lumMod val="25000"/>
                </a:schemeClr>
              </a:solidFill>
            </a:ln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F31A04D1-D117-4D21-B07F-5030B2D5B426}"/>
              </a:ext>
            </a:extLst>
          </p:cNvPr>
          <p:cNvSpPr txBox="1"/>
          <p:nvPr/>
        </p:nvSpPr>
        <p:spPr>
          <a:xfrm>
            <a:off x="5645662" y="1226300"/>
            <a:ext cx="3456509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285750" indent="-285750">
              <a:buFont typeface="Wingdings" panose="05000000000000000000" pitchFamily="2" charset="2"/>
              <a:buChar char="Ø"/>
              <a:defRPr sz="1400" b="1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</a:lstStyle>
          <a:p>
            <a:pPr marL="0" indent="0" algn="ctr">
              <a:buNone/>
            </a:pPr>
            <a:r>
              <a:rPr lang="fr-FR" dirty="0"/>
              <a:t>VOLET PRESCRIPTIF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04D9A39-7DCB-4765-9F92-C18F50227E9E}"/>
              </a:ext>
            </a:extLst>
          </p:cNvPr>
          <p:cNvSpPr txBox="1"/>
          <p:nvPr/>
        </p:nvSpPr>
        <p:spPr>
          <a:xfrm>
            <a:off x="41829" y="1226300"/>
            <a:ext cx="3226361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285750" indent="-285750">
              <a:buFont typeface="Wingdings" panose="05000000000000000000" pitchFamily="2" charset="2"/>
              <a:buChar char="Ø"/>
              <a:defRPr sz="1400" b="1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</a:lstStyle>
          <a:p>
            <a:pPr marL="0" indent="0" algn="ctr">
              <a:buNone/>
            </a:pPr>
            <a:r>
              <a:rPr lang="fr-FR" dirty="0"/>
              <a:t>SPATIALISATION DES ENJEUX</a:t>
            </a:r>
          </a:p>
        </p:txBody>
      </p:sp>
    </p:spTree>
    <p:extLst>
      <p:ext uri="{BB962C8B-B14F-4D97-AF65-F5344CB8AC3E}">
        <p14:creationId xmlns:p14="http://schemas.microsoft.com/office/powerpoint/2010/main" val="307889632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heme/theme1.xml><?xml version="1.0" encoding="utf-8"?>
<a:theme xmlns:a="http://schemas.openxmlformats.org/drawingml/2006/main" name="modele_powerpoint_2006">
  <a:themeElements>
    <a:clrScheme name="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nception personnalisée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modele_powerpoint_2006">
  <a:themeElements>
    <a:clrScheme name="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nception personnalisée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modele_powerpoint_2006">
  <a:themeElements>
    <a:clrScheme name="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nception personnalisée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6_modele_powerpoint_2006">
  <a:themeElements>
    <a:clrScheme name="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nception personnalisée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modele_powerpoint_2006">
  <a:themeElements>
    <a:clrScheme name="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nception personnalisée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modele_powerpoint_2006">
  <a:themeElements>
    <a:clrScheme name="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nception personnalisée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modele_powerpoint_2006">
  <a:themeElements>
    <a:clrScheme name="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nception personnalisée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modele_powerpoint_2006</Template>
  <TotalTime>22002</TotalTime>
  <Words>1107</Words>
  <Application>Microsoft Office PowerPoint</Application>
  <PresentationFormat>Affichage à l'écran (4:3)</PresentationFormat>
  <Paragraphs>147</Paragraphs>
  <Slides>11</Slides>
  <Notes>5</Notes>
  <HiddenSlides>5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11</vt:i4>
      </vt:variant>
    </vt:vector>
  </HeadingPairs>
  <TitlesOfParts>
    <vt:vector size="25" baseType="lpstr">
      <vt:lpstr>Arial</vt:lpstr>
      <vt:lpstr>Asap</vt:lpstr>
      <vt:lpstr>Calibri</vt:lpstr>
      <vt:lpstr>Cambria</vt:lpstr>
      <vt:lpstr>DK Buntaro</vt:lpstr>
      <vt:lpstr>Verdana</vt:lpstr>
      <vt:lpstr>Wingdings</vt:lpstr>
      <vt:lpstr>modele_powerpoint_2006</vt:lpstr>
      <vt:lpstr>2_modele_powerpoint_2006</vt:lpstr>
      <vt:lpstr>4_modele_powerpoint_2006</vt:lpstr>
      <vt:lpstr>6_modele_powerpoint_2006</vt:lpstr>
      <vt:lpstr>1_modele_powerpoint_2006</vt:lpstr>
      <vt:lpstr>3_modele_powerpoint_2006</vt:lpstr>
      <vt:lpstr>5_modele_powerpoint_2006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Urbanisme et paysage  </vt:lpstr>
      <vt:lpstr>Urbanisme et paysage  </vt:lpstr>
      <vt:lpstr>Urbanisme et paysage  </vt:lpstr>
      <vt:lpstr>Urbanisme et paysage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ALB</dc:creator>
  <cp:lastModifiedBy>Romane GIRARD</cp:lastModifiedBy>
  <cp:revision>1007</cp:revision>
  <cp:lastPrinted>2021-06-01T15:43:08Z</cp:lastPrinted>
  <dcterms:created xsi:type="dcterms:W3CDTF">2018-10-16T15:29:47Z</dcterms:created>
  <dcterms:modified xsi:type="dcterms:W3CDTF">2021-06-24T18:31:36Z</dcterms:modified>
</cp:coreProperties>
</file>