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5" r:id="rId9"/>
    <p:sldId id="266" r:id="rId10"/>
    <p:sldId id="267" r:id="rId11"/>
    <p:sldId id="276" r:id="rId12"/>
    <p:sldId id="275" r:id="rId13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eu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8"/>
  </p:normalViewPr>
  <p:slideViewPr>
    <p:cSldViewPr snapToGrid="0">
      <p:cViewPr varScale="1">
        <p:scale>
          <a:sx n="53" d="100"/>
          <a:sy n="53" d="100"/>
        </p:scale>
        <p:origin x="8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3B129C17-9205-4554-BF5C-070656C21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B41E939-D5BE-4B7F-BCD2-05DCC4E5E8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9827397-26AB-4BF2-9EED-78506C3A3B86}" type="datetime1">
              <a:rPr lang="fr-FR" smtClean="0"/>
              <a:t>30/05/2024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1800B1-1D76-46D4-ADAF-FD5EA7AFBE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BFA674-DC58-422B-8963-09FD1B05ED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A42FE58-2C2A-433E-A3EF-B39ACF9731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565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1EB6D-5E3C-4114-A118-FF801E1B7CD3}" type="datetime1">
              <a:rPr lang="fr-FR" smtClean="0"/>
              <a:pPr/>
              <a:t>30/05/2024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7DC217-DF71-1A49-B3EA-559F1F43B0FF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97DC217-DF71-1A49-B3EA-559F1F43B0F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7724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023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677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370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523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9215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734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534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Forme libre 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6" name="Forme libre 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22" name="Forme libre 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8" name="Forme libre 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17467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>
              <a:latin typeface="+mn-lt"/>
            </a:endParaRPr>
          </a:p>
        </p:txBody>
      </p:sp>
      <p:sp>
        <p:nvSpPr>
          <p:cNvPr id="6" name="Forme libre 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</p:grp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Forme libre 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7492" y="2653167"/>
            <a:ext cx="9779183" cy="3436483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de la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e libre 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6" name="Forme libre 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17" name="Forme libre 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8" name="Forme libre 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que 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3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 rtlCol="0"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fr-FR" noProof="0"/>
              <a:t>«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1813" y="4494213"/>
            <a:ext cx="3511550" cy="679450"/>
          </a:xfrm>
        </p:spPr>
        <p:txBody>
          <a:bodyPr rtlCol="0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fr-FR" noProof="0"/>
              <a:t>»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1" name="Titr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6" name="Espace réservé d’image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0" name="Espace réservé du texte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1" name="Espace réservé du texte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7" name="Espace réservé d’image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2" name="Espace réservé du texte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3" name="Espace réservé du texte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8" name="Espace réservé d’image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4" name="Espace réservé du texte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5" name="Espace réservé du texte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9" name="Espace réservé d’image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u texte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7" name="Espace réservé du texte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9" name="Forme libre 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1" name="Forme libre 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8" name="Forme libre 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ute l’équip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6" name="Espace réservé d’image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1" name="Espace réservé du texte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2" name="Espace réservé du texte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3" name="Espace réservé d’image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4" name="Espace réservé du texte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5" name="Espace réservé du texte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6" name="Espace réservé d’image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7" name="Espace réservé du texte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8" name="Espace réservé du texte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9" name="Espace réservé d’image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0" name="Espace réservé du texte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1" name="Espace réservé du texte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42" name="Espace réservé d’image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3" name="Espace réservé du texte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4" name="Espace réservé du texte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45" name="Espace réservé d’image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6" name="Espace réservé du texte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7" name="Espace réservé du texte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48" name="Espace réservé d’image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49" name="Espace réservé du texte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50" name="Espace réservé du texte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51" name="Espace réservé d’image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52" name="Espace réservé du texte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53" name="Espace réservé du texte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18" name="Espace réservé de la date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ronolog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6" name="Forme libre 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</p:grp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83235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1" y="2526318"/>
            <a:ext cx="3218688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>
              <a:latin typeface="+mn-lt"/>
            </a:endParaRPr>
          </a:p>
        </p:txBody>
      </p:sp>
      <p:sp>
        <p:nvSpPr>
          <p:cNvPr id="6" name="Forme libre 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>
              <a:latin typeface="+mn-lt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>
                <a:latin typeface="+mn-lt"/>
              </a:endParaRPr>
            </a:p>
          </p:txBody>
        </p:sp>
      </p:grp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83787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83788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00082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008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 rtlCol="0"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  <p:sp>
          <p:nvSpPr>
            <p:cNvPr id="16" name="Forme libre 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fr-FR" noProof="0"/>
            </a:p>
          </p:txBody>
        </p:sp>
      </p:grpSp>
      <p:sp>
        <p:nvSpPr>
          <p:cNvPr id="22" name="Forme libre 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7" name="Forme libre 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9/10/2021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fr-FR" noProof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t&amp;rct=j&amp;q=&amp;esrc=s&amp;source=web&amp;cd=&amp;cad=rja&amp;uact=8&amp;ved=2ahUKEwiTkLq4neX7AhUraqQEHea0A2IQFnoECAkQAQ&amp;url=https%3A%2F%2Fwww.ville-briancon.fr%2F&amp;usg=AOvVaw1SJyJWQWYx9XWi29UHthgJ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8611" y="1686808"/>
            <a:ext cx="8134551" cy="2387600"/>
          </a:xfrm>
        </p:spPr>
        <p:txBody>
          <a:bodyPr rtlCol="0"/>
          <a:lstStyle/>
          <a:p>
            <a:pPr rtl="0"/>
            <a:r>
              <a:rPr lang="fr-FR" dirty="0"/>
              <a:t>Restauration collective </a:t>
            </a:r>
            <a:br>
              <a:rPr lang="fr-FR" dirty="0"/>
            </a:br>
            <a:r>
              <a:rPr lang="fr-FR" dirty="0"/>
              <a:t>Ville de Briançon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87194F-14A5-76B2-F0A4-9DB57E765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114" y="3794420"/>
            <a:ext cx="2550011" cy="255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08699"/>
            <a:ext cx="9779182" cy="50119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fr-FR" dirty="0"/>
              <a:t>Cuisine centrale</a:t>
            </a:r>
          </a:p>
          <a:p>
            <a:pPr rtl="0"/>
            <a:r>
              <a:rPr lang="fr-FR" dirty="0"/>
              <a:t>Avec des cantines satellites</a:t>
            </a:r>
          </a:p>
          <a:p>
            <a:pPr rtl="0"/>
            <a:r>
              <a:rPr lang="fr-FR" dirty="0"/>
              <a:t>Une moyenne de 650 repas</a:t>
            </a:r>
          </a:p>
          <a:p>
            <a:pPr rtl="0"/>
            <a:endParaRPr lang="fr-FR" dirty="0"/>
          </a:p>
          <a:p>
            <a:pPr rtl="0"/>
            <a:r>
              <a:rPr lang="fr-FR" dirty="0"/>
              <a:t>9 écoles, 4 maternelles, 2 centres de loisirs, foyer club, portage</a:t>
            </a:r>
          </a:p>
          <a:p>
            <a:pPr rtl="0"/>
            <a:r>
              <a:rPr lang="fr-FR" dirty="0"/>
              <a:t>650 repas en moyenne</a:t>
            </a:r>
          </a:p>
          <a:p>
            <a:pPr rtl="0"/>
            <a:r>
              <a:rPr lang="fr-FR" dirty="0"/>
              <a:t>Labellisé Ecocert 3</a:t>
            </a:r>
          </a:p>
          <a:p>
            <a:pPr rtl="0"/>
            <a:r>
              <a:rPr lang="fr-FR" dirty="0"/>
              <a:t>76,12% de produits bio dont 54,05% de bio/local (audit 2022)</a:t>
            </a:r>
          </a:p>
          <a:p>
            <a:pPr rt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39303D-13C0-6A41-947A-F998CC47B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 rtlCol="0"/>
          <a:lstStyle/>
          <a:p>
            <a:pPr rtl="0"/>
            <a:r>
              <a:rPr lang="fr-FR" dirty="0"/>
              <a:t>6/12/2022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8" name="Image 7" descr="Une image contenant intérieur, homme, plancher, personne&#10;&#10;Description générée automatiquement">
            <a:extLst>
              <a:ext uri="{FF2B5EF4-FFF2-40B4-BE49-F238E27FC236}">
                <a16:creationId xmlns:a16="http://schemas.microsoft.com/office/drawing/2014/main" id="{25FAD96A-64FC-4020-F614-896222196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539" y="666472"/>
            <a:ext cx="4479990" cy="298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pPr rtl="0"/>
            <a:r>
              <a:rPr lang="fr-FR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fr-FR" dirty="0"/>
              <a:t>2013 – Année du début de la transition</a:t>
            </a:r>
          </a:p>
          <a:p>
            <a:pPr rtl="0"/>
            <a:r>
              <a:rPr lang="fr-FR" dirty="0"/>
              <a:t>Introduction de produits bio et locaux de base : </a:t>
            </a:r>
          </a:p>
          <a:p>
            <a:pPr rtl="0"/>
            <a:r>
              <a:rPr lang="fr-FR" dirty="0"/>
              <a:t>Pommes, poires, pommes de terre, carottes,</a:t>
            </a:r>
          </a:p>
          <a:p>
            <a:pPr rtl="0"/>
            <a:r>
              <a:rPr lang="fr-FR" dirty="0"/>
              <a:t>Sucre, céréales ½ complètes, sel et huile de colza, fromage entier, yaourt fermier…</a:t>
            </a:r>
          </a:p>
          <a:p>
            <a:pPr rt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056174-CBC5-7B48-9681-7DDAC42333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2743200" cy="365125"/>
          </a:xfrm>
        </p:spPr>
        <p:txBody>
          <a:bodyPr rtlCol="0"/>
          <a:lstStyle/>
          <a:p>
            <a:pPr rtl="0"/>
            <a:r>
              <a:rPr lang="fr-FR" dirty="0"/>
              <a:t>6/12/2022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4C72D2-EFDF-844A-8472-CB49A59B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rtlCol="0"/>
          <a:lstStyle/>
          <a:p>
            <a:pPr rtl="0"/>
            <a:r>
              <a:rPr lang="fr-FR" dirty="0"/>
              <a:t>2015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225952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rtl="0"/>
            <a:r>
              <a:rPr lang="fr-FR" dirty="0"/>
              <a:t>Introduction du bœuf, veau et porc bio/local</a:t>
            </a:r>
          </a:p>
          <a:p>
            <a:pPr rtl="0"/>
            <a:endParaRPr lang="fr-FR" dirty="0"/>
          </a:p>
          <a:p>
            <a:pPr rtl="0"/>
            <a:r>
              <a:rPr lang="fr-FR" sz="7000" b="1" dirty="0"/>
              <a:t>2017</a:t>
            </a:r>
          </a:p>
          <a:p>
            <a:pPr rtl="0"/>
            <a:r>
              <a:rPr lang="fr-FR" dirty="0"/>
              <a:t>Epicerie, légumineuses, yaourt en seau, œufs coquilles, huiles, </a:t>
            </a: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pPr rtl="0"/>
            <a:r>
              <a:rPr lang="fr-FR" dirty="0"/>
              <a:t>2017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 rtlCol="0"/>
          <a:lstStyle/>
          <a:p>
            <a:pPr rtl="0"/>
            <a:r>
              <a:rPr lang="fr-FR" dirty="0"/>
              <a:t>Augmentation significative des produits bio/locaux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2" y="2915491"/>
            <a:ext cx="4663440" cy="282861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rtl="0"/>
            <a:r>
              <a:rPr lang="fr-FR" dirty="0"/>
              <a:t>Sur certains produits, les producteurs locaux peuvent être plus compétitifs que les grands distributeurs si nous misons sur des produits de saison et de proximité, en évitant les intermédiaires,</a:t>
            </a:r>
          </a:p>
          <a:p>
            <a:pPr rtl="0"/>
            <a:endParaRPr lang="fr-FR" dirty="0"/>
          </a:p>
          <a:p>
            <a:pPr rtl="0"/>
            <a:r>
              <a:rPr lang="fr-FR" dirty="0"/>
              <a:t>Moins de viande pour offrir une viande de qualité locale</a:t>
            </a:r>
          </a:p>
          <a:p>
            <a:pPr rtl="0"/>
            <a:r>
              <a:rPr lang="fr-FR" dirty="0"/>
              <a:t>Cuisson base température durant </a:t>
            </a:r>
            <a:r>
              <a:rPr lang="fr-FR"/>
              <a:t>la nuit 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B64BEF-8367-144A-9F53-7A1282A325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 rtlCol="0"/>
          <a:lstStyle/>
          <a:p>
            <a:pPr rtl="0"/>
            <a:r>
              <a:rPr lang="fr-FR"/>
              <a:t>9/10/2021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DD1986A-9AF9-5C45-BE85-20D5AA267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fr-FR"/>
              <a:t>TITRE DE LA PRÉSENTATION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r-FR" smtClean="0"/>
              <a:pPr rtl="0"/>
              <a:t>5</a:t>
            </a:fld>
            <a:endParaRPr lang="fr-FR"/>
          </a:p>
        </p:txBody>
      </p:sp>
      <p:pic>
        <p:nvPicPr>
          <p:cNvPr id="13" name="Image 12" descr="Une image contenant alimentation, assiette, plat&#10;&#10;Description générée automatiquement">
            <a:extLst>
              <a:ext uri="{FF2B5EF4-FFF2-40B4-BE49-F238E27FC236}">
                <a16:creationId xmlns:a16="http://schemas.microsoft.com/office/drawing/2014/main" id="{F14106F8-8325-65A8-DC37-B20FD76B2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865" y="866900"/>
            <a:ext cx="4824119" cy="361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pPr rtl="0"/>
            <a:r>
              <a:rPr lang="fr-FR" dirty="0"/>
              <a:t>Plateforme Echanges Paysans 05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472FA7B1-CD7F-3646-B44C-91A107A0CB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264557" y="1946015"/>
            <a:ext cx="3173278" cy="522514"/>
          </a:xfrm>
        </p:spPr>
        <p:txBody>
          <a:bodyPr rtlCol="0"/>
          <a:lstStyle/>
          <a:p>
            <a:pPr rtl="0"/>
            <a:r>
              <a:rPr lang="fr-FR" dirty="0"/>
              <a:t>Des produits bio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9ED227-95A7-4B08-91FE-5E0EF0D41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fr-FR" dirty="0"/>
              <a:t>De saison </a:t>
            </a:r>
          </a:p>
          <a:p>
            <a:pPr rtl="0"/>
            <a:r>
              <a:rPr lang="fr-FR" dirty="0"/>
              <a:t>Le plus local possible</a:t>
            </a:r>
          </a:p>
          <a:p>
            <a:pPr rtl="0"/>
            <a:r>
              <a:rPr lang="fr-FR" dirty="0"/>
              <a:t>Répond à la Loi </a:t>
            </a:r>
            <a:r>
              <a:rPr lang="fr-FR" dirty="0" err="1"/>
              <a:t>Egalim</a:t>
            </a:r>
            <a:r>
              <a:rPr lang="fr-FR" dirty="0"/>
              <a:t> </a:t>
            </a:r>
            <a:r>
              <a:rPr lang="fr-FR"/>
              <a:t>et aux recommandations PNA</a:t>
            </a:r>
          </a:p>
          <a:p>
            <a:pPr rtl="0"/>
            <a:endParaRPr lang="fr-FR" dirty="0"/>
          </a:p>
          <a:p>
            <a:pPr rtl="0"/>
            <a:endParaRPr lang="fr-FR" dirty="0"/>
          </a:p>
          <a:p>
            <a:pPr rtl="0"/>
            <a:endParaRPr lang="fr-FR" dirty="0"/>
          </a:p>
          <a:p>
            <a:pPr rtl="0"/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EB1FFBC5-1733-5E4A-BF11-2C157D9917C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185948" y="1863256"/>
            <a:ext cx="4590228" cy="819755"/>
          </a:xfrm>
        </p:spPr>
        <p:txBody>
          <a:bodyPr rtlCol="0"/>
          <a:lstStyle/>
          <a:p>
            <a:pPr rtl="0"/>
            <a:r>
              <a:rPr lang="fr-FR" dirty="0"/>
              <a:t>Augmentation des agriculteurs/producteurs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48A12450-9474-8A49-BAEB-20C6F51540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185948" y="2683012"/>
            <a:ext cx="6001341" cy="2193788"/>
          </a:xfrm>
        </p:spPr>
        <p:txBody>
          <a:bodyPr rtlCol="0"/>
          <a:lstStyle/>
          <a:p>
            <a:pPr rtl="0"/>
            <a:r>
              <a:rPr lang="fr-FR" dirty="0"/>
              <a:t>Une aide pour les agriculteurs,</a:t>
            </a:r>
          </a:p>
          <a:p>
            <a:pPr rtl="0"/>
            <a:r>
              <a:rPr lang="fr-FR" dirty="0"/>
              <a:t>Un seul interlocuteur</a:t>
            </a:r>
          </a:p>
          <a:p>
            <a:pPr rtl="0"/>
            <a:r>
              <a:rPr lang="fr-FR" dirty="0"/>
              <a:t>Pas de dossier de marché public pour les producteurs</a:t>
            </a:r>
          </a:p>
          <a:p>
            <a:pPr rtl="0"/>
            <a:r>
              <a:rPr lang="fr-FR" dirty="0"/>
              <a:t>Regroupement des commandes</a:t>
            </a:r>
          </a:p>
          <a:p>
            <a:pPr rtl="0"/>
            <a:endParaRPr lang="fr-FR" dirty="0"/>
          </a:p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5202033-17DD-3E4F-BB90-ADC6A1F0C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1870" y="6336241"/>
            <a:ext cx="1767114" cy="281517"/>
          </a:xfrm>
        </p:spPr>
        <p:txBody>
          <a:bodyPr rtlCol="0"/>
          <a:lstStyle/>
          <a:p>
            <a:pPr rtl="0"/>
            <a:r>
              <a:rPr lang="fr-FR" dirty="0"/>
              <a:t>6/12/2022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r-FR" smtClean="0"/>
              <a:pPr rtl="0"/>
              <a:t>6</a:t>
            </a:fld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FFEC185-6E75-967A-EBF7-97FC82CA6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322" y="4876800"/>
            <a:ext cx="34290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08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D1A202-23A3-4F3A-AA92-0172C8D2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10643508" cy="1900561"/>
          </a:xfrm>
        </p:spPr>
        <p:txBody>
          <a:bodyPr rtlCol="0"/>
          <a:lstStyle/>
          <a:p>
            <a:pPr rtl="0"/>
            <a:r>
              <a:rPr lang="fr-FR" dirty="0"/>
              <a:t>La restauration collective un levier pour maintenir l’activité </a:t>
            </a:r>
            <a:br>
              <a:rPr lang="fr-FR" dirty="0"/>
            </a:br>
            <a:r>
              <a:rPr lang="fr-FR" dirty="0"/>
              <a:t>des territoires de montagne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943E7C-A74D-4CB3-844B-51917C88C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fr-FR" dirty="0"/>
              <a:t>Même sur un territoire de montagne, c’est possible !</a:t>
            </a:r>
          </a:p>
          <a:p>
            <a:pPr rtl="0"/>
            <a:r>
              <a:rPr lang="fr-FR" dirty="0"/>
              <a:t>Maintien de l’agriculture paysanne de montage</a:t>
            </a:r>
          </a:p>
          <a:p>
            <a:pPr rtl="0"/>
            <a:r>
              <a:rPr lang="fr-FR" dirty="0"/>
              <a:t>Impact très positif sur le territoire, ventes assurées</a:t>
            </a:r>
          </a:p>
          <a:p>
            <a:pPr rtl="0"/>
            <a:r>
              <a:rPr lang="fr-FR" dirty="0"/>
              <a:t>Dynamique forte chez les jeunes</a:t>
            </a:r>
          </a:p>
          <a:p>
            <a:pPr rtl="0"/>
            <a:r>
              <a:rPr lang="fr-FR" dirty="0"/>
              <a:t>Ecoute des besoins</a:t>
            </a:r>
          </a:p>
          <a:p>
            <a:pPr rtl="0"/>
            <a:endParaRPr lang="fr-FR" dirty="0"/>
          </a:p>
          <a:p>
            <a:pPr rt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738329-E174-7440-8FD5-179A15324C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2743200" cy="365125"/>
          </a:xfrm>
        </p:spPr>
        <p:txBody>
          <a:bodyPr rtlCol="0"/>
          <a:lstStyle/>
          <a:p>
            <a:pPr rtl="0"/>
            <a:r>
              <a:rPr lang="fr-FR" dirty="0"/>
              <a:t>6/12/2022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5B7362-01DC-0E4C-9B34-0DF3FD44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fr-FR" smtClean="0"/>
              <a:pPr rtl="0"/>
              <a:t>7</a:t>
            </a:fld>
            <a:endParaRPr lang="fr-FR"/>
          </a:p>
        </p:txBody>
      </p:sp>
      <p:pic>
        <p:nvPicPr>
          <p:cNvPr id="7" name="Image 6" descr="Une image contenant tasse, intérieur, conteneur, compteur&#10;&#10;Description générée automatiquement">
            <a:extLst>
              <a:ext uri="{FF2B5EF4-FFF2-40B4-BE49-F238E27FC236}">
                <a16:creationId xmlns:a16="http://schemas.microsoft.com/office/drawing/2014/main" id="{41BED625-5081-D81F-6C66-19F8126DB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0626" y="3435353"/>
            <a:ext cx="2496147" cy="187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70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1DDC52-DB9C-7D65-9526-5C4F29E7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Ça ne coûte pas plus cher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A485D7-EFC0-373D-03A4-12965D1DB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223911"/>
            <a:ext cx="9779182" cy="2167467"/>
          </a:xfrm>
        </p:spPr>
        <p:txBody>
          <a:bodyPr/>
          <a:lstStyle/>
          <a:p>
            <a:r>
              <a:rPr lang="fr-FR" dirty="0"/>
              <a:t>Maitrise des coûts grâce à l’utilisation de produits bruts et d’une lutte importante contre le gaspillage alimentaire,</a:t>
            </a:r>
          </a:p>
          <a:p>
            <a:r>
              <a:rPr lang="fr-FR" dirty="0"/>
              <a:t>Deux repas alternatifs par semaine</a:t>
            </a:r>
          </a:p>
          <a:p>
            <a:r>
              <a:rPr lang="fr-FR" dirty="0"/>
              <a:t>Gâteau maison</a:t>
            </a:r>
          </a:p>
          <a:p>
            <a:r>
              <a:rPr lang="fr-FR" dirty="0"/>
              <a:t>Fromages entiers</a:t>
            </a:r>
          </a:p>
          <a:p>
            <a:r>
              <a:rPr lang="fr-FR" dirty="0"/>
              <a:t>Compostage dans toutes les écoles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FD98B2-BFF3-52E0-24CB-EB5EFB005F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fr-FR" noProof="0" dirty="0"/>
              <a:t>6/12/2022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AC2208-FD24-2C20-E70C-82A084C08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noProof="0" smtClean="0"/>
              <a:pPr rtl="0"/>
              <a:t>8</a:t>
            </a:fld>
            <a:endParaRPr lang="fr-FR" noProof="0"/>
          </a:p>
        </p:txBody>
      </p:sp>
      <p:pic>
        <p:nvPicPr>
          <p:cNvPr id="8" name="Image 7" descr="Une image contenant personne, intérieur, mur, debout&#10;&#10;Description générée automatiquement">
            <a:extLst>
              <a:ext uri="{FF2B5EF4-FFF2-40B4-BE49-F238E27FC236}">
                <a16:creationId xmlns:a16="http://schemas.microsoft.com/office/drawing/2014/main" id="{25B2A601-AD30-3050-F8D6-BE6DB7F6F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378" y="3434809"/>
            <a:ext cx="3646311" cy="273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04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rtlCol="0"/>
          <a:lstStyle/>
          <a:p>
            <a:pPr rtl="0"/>
            <a:r>
              <a:rPr lang="fr-FR" dirty="0"/>
              <a:t>Merci de votre attention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 rtlCol="0">
            <a:normAutofit/>
          </a:bodyPr>
          <a:lstStyle/>
          <a:p>
            <a:pPr rtl="0"/>
            <a:endParaRPr lang="fr-FR" dirty="0"/>
          </a:p>
          <a:p>
            <a:pPr rtl="0"/>
            <a:r>
              <a:rPr lang="fr-FR" dirty="0"/>
              <a:t>Cuisine centrale</a:t>
            </a:r>
          </a:p>
          <a:p>
            <a:pPr rtl="0"/>
            <a:r>
              <a:rPr lang="fr-FR" dirty="0"/>
              <a:t>Ville de Briançon</a:t>
            </a:r>
          </a:p>
          <a:p>
            <a:r>
              <a:rPr lang="fr-FR" i="1" dirty="0">
                <a:hlinkClick r:id="rId3"/>
              </a:rPr>
              <a:t>https://www.ville-briancon.fr</a:t>
            </a:r>
            <a:endParaRPr lang="fr-FR" dirty="0">
              <a:hlinkClick r:id="rId3"/>
            </a:endParaRPr>
          </a:p>
          <a:p>
            <a:pPr rtl="0"/>
            <a:endParaRPr lang="fr-FR" dirty="0"/>
          </a:p>
          <a:p>
            <a:pPr rtl="0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1FDA6B0-2EB6-66E8-E588-B600BD21C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035" y="1122363"/>
            <a:ext cx="2128350" cy="212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457589_TF45331398_Win32" id="{CEA14851-9CB4-4E93-9ED0-2FB81AD363C1}" vid="{B2422F77-2B25-432B-92D6-8B138E7B1B9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51e15c8-bd66-4c54-b7ec-1a76d978c708" xsi:nil="true"/>
    <lcf76f155ced4ddcb4097134ff3c332f xmlns="cf828b42-7c41-404e-9990-d2f88d18f79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5C8AF0DDF89B4EB9D8BFAF04F5124C" ma:contentTypeVersion="13" ma:contentTypeDescription="Crée un document." ma:contentTypeScope="" ma:versionID="6753999bfadad34309aab4e2dc4afa24">
  <xsd:schema xmlns:xsd="http://www.w3.org/2001/XMLSchema" xmlns:xs="http://www.w3.org/2001/XMLSchema" xmlns:p="http://schemas.microsoft.com/office/2006/metadata/properties" xmlns:ns2="151e15c8-bd66-4c54-b7ec-1a76d978c708" xmlns:ns3="cf828b42-7c41-404e-9990-d2f88d18f799" targetNamespace="http://schemas.microsoft.com/office/2006/metadata/properties" ma:root="true" ma:fieldsID="210fdea609dd6ea497abf7d3059f5a7a" ns2:_="" ns3:_="">
    <xsd:import namespace="151e15c8-bd66-4c54-b7ec-1a76d978c708"/>
    <xsd:import namespace="cf828b42-7c41-404e-9990-d2f88d18f79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e15c8-bd66-4c54-b7ec-1a76d978c7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d600133-d32d-443c-8cd6-968901dcac38}" ma:internalName="TaxCatchAll" ma:showField="CatchAllData" ma:web="151e15c8-bd66-4c54-b7ec-1a76d978c7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28b42-7c41-404e-9990-d2f88d18f7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77cf4843-3d1a-4b2e-8511-753525b6ff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ADF581C-FA95-4990-8552-510C719FC1CB}"/>
</file>

<file path=customXml/itemProps3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Présentation universelle</Template>
  <TotalTime>66</TotalTime>
  <Words>355</Words>
  <Application>Microsoft Office PowerPoint</Application>
  <PresentationFormat>Grand écran</PresentationFormat>
  <Paragraphs>75</Paragraphs>
  <Slides>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Tenorite</vt:lpstr>
      <vt:lpstr>Thème Office</vt:lpstr>
      <vt:lpstr>Restauration collective  Ville de Briançon</vt:lpstr>
      <vt:lpstr>Présentation PowerPoint</vt:lpstr>
      <vt:lpstr>Introduction</vt:lpstr>
      <vt:lpstr>2015</vt:lpstr>
      <vt:lpstr>2017</vt:lpstr>
      <vt:lpstr>Plateforme Echanges Paysans 05</vt:lpstr>
      <vt:lpstr>La restauration collective un levier pour maintenir l’activité  des territoires de montagne </vt:lpstr>
      <vt:lpstr>Ça ne coûte pas plus cher !</vt:lpstr>
      <vt:lpstr>Merci de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Restauration collective Ville de Briançon</dc:title>
  <dc:creator>Nathalie ALLAMANNO</dc:creator>
  <cp:lastModifiedBy>Nathalie ALLAMANNO</cp:lastModifiedBy>
  <cp:revision>16</cp:revision>
  <dcterms:created xsi:type="dcterms:W3CDTF">2022-12-06T13:37:46Z</dcterms:created>
  <dcterms:modified xsi:type="dcterms:W3CDTF">2024-05-30T07:47:38Z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0x010100445C8AF0DDF89B4EB9D8BFAF04F5124C</vt:lpwstr>
  </property>
</Properties>
</file>