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7"/>
  </p:notesMasterIdLst>
  <p:sldIdLst>
    <p:sldId id="257" r:id="rId2"/>
    <p:sldId id="344" r:id="rId3"/>
    <p:sldId id="349" r:id="rId4"/>
    <p:sldId id="375" r:id="rId5"/>
    <p:sldId id="374" r:id="rId6"/>
    <p:sldId id="378" r:id="rId7"/>
    <p:sldId id="379" r:id="rId8"/>
    <p:sldId id="380" r:id="rId9"/>
    <p:sldId id="381" r:id="rId10"/>
    <p:sldId id="382" r:id="rId11"/>
    <p:sldId id="376" r:id="rId12"/>
    <p:sldId id="348" r:id="rId13"/>
    <p:sldId id="351" r:id="rId14"/>
    <p:sldId id="352" r:id="rId15"/>
    <p:sldId id="353" r:id="rId16"/>
    <p:sldId id="354" r:id="rId17"/>
    <p:sldId id="355" r:id="rId18"/>
    <p:sldId id="358" r:id="rId19"/>
    <p:sldId id="356" r:id="rId20"/>
    <p:sldId id="357" r:id="rId21"/>
    <p:sldId id="377" r:id="rId22"/>
    <p:sldId id="359" r:id="rId23"/>
    <p:sldId id="360" r:id="rId24"/>
    <p:sldId id="361" r:id="rId25"/>
    <p:sldId id="362" r:id="rId26"/>
    <p:sldId id="363" r:id="rId27"/>
    <p:sldId id="364" r:id="rId28"/>
    <p:sldId id="365" r:id="rId29"/>
    <p:sldId id="366" r:id="rId30"/>
    <p:sldId id="367" r:id="rId31"/>
    <p:sldId id="368" r:id="rId32"/>
    <p:sldId id="369" r:id="rId33"/>
    <p:sldId id="370" r:id="rId34"/>
    <p:sldId id="371" r:id="rId35"/>
    <p:sldId id="345" r:id="rId36"/>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DB86"/>
    <a:srgbClr val="A8A1E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C4B1156A-380E-4F78-BDF5-A606A8083BF9}" styleName="Style moyen 4 - Accentuation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9DCAF9ED-07DC-4A11-8D7F-57B35C25682E}" styleName="Style moyen 1 - Accentuation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445"/>
    <p:restoredTop sz="87483"/>
  </p:normalViewPr>
  <p:slideViewPr>
    <p:cSldViewPr snapToGrid="0" snapToObjects="1" showGuides="1">
      <p:cViewPr>
        <p:scale>
          <a:sx n="100" d="100"/>
          <a:sy n="100" d="100"/>
        </p:scale>
        <p:origin x="1104" y="40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8E9C0DC-F4D4-D240-A367-AB6B3EE4E12B}" type="doc">
      <dgm:prSet loTypeId="urn:microsoft.com/office/officeart/2005/8/layout/list1" loCatId="" qsTypeId="urn:microsoft.com/office/officeart/2005/8/quickstyle/simple1" qsCatId="simple" csTypeId="urn:microsoft.com/office/officeart/2005/8/colors/colorful2" csCatId="colorful" phldr="1"/>
      <dgm:spPr/>
      <dgm:t>
        <a:bodyPr/>
        <a:lstStyle/>
        <a:p>
          <a:endParaRPr lang="fr-FR"/>
        </a:p>
      </dgm:t>
    </dgm:pt>
    <dgm:pt modelId="{276A8587-F2F0-3D48-AA38-93B63F3785C9}">
      <dgm:prSet phldrT="[Texte]" custT="1"/>
      <dgm:spPr/>
      <dgm:t>
        <a:bodyPr/>
        <a:lstStyle/>
        <a:p>
          <a:r>
            <a:rPr lang="fr-FR" sz="2000" dirty="0"/>
            <a:t>Objectifs de l'évolution du marquage agricole et processus de travail engagé</a:t>
          </a:r>
        </a:p>
      </dgm:t>
    </dgm:pt>
    <dgm:pt modelId="{3C1DB156-C6A6-2B46-8D94-674B54791B94}" type="parTrans" cxnId="{7D2754BB-CE7E-3B44-879D-F807057455A6}">
      <dgm:prSet/>
      <dgm:spPr/>
      <dgm:t>
        <a:bodyPr/>
        <a:lstStyle/>
        <a:p>
          <a:endParaRPr lang="fr-FR"/>
        </a:p>
      </dgm:t>
    </dgm:pt>
    <dgm:pt modelId="{9467CA6D-5AFA-FD4A-BB28-8408CB069388}" type="sibTrans" cxnId="{7D2754BB-CE7E-3B44-879D-F807057455A6}">
      <dgm:prSet/>
      <dgm:spPr/>
      <dgm:t>
        <a:bodyPr/>
        <a:lstStyle/>
        <a:p>
          <a:endParaRPr lang="fr-FR"/>
        </a:p>
      </dgm:t>
    </dgm:pt>
    <dgm:pt modelId="{D273718B-B5E1-A049-A706-55800A1665E3}">
      <dgm:prSet phldrT="[Texte]" custT="1"/>
      <dgm:spPr/>
      <dgm:t>
        <a:bodyPr/>
        <a:lstStyle/>
        <a:p>
          <a:r>
            <a:rPr lang="fr-FR" sz="2400" dirty="0"/>
            <a:t>Délais de mise en œuvre de la réforme </a:t>
          </a:r>
        </a:p>
      </dgm:t>
    </dgm:pt>
    <dgm:pt modelId="{D92C6F5F-80B0-5B4F-9E9E-A979EC0EDC34}" type="parTrans" cxnId="{BBA68A9A-0F6D-5340-80BA-8AFDEC51C475}">
      <dgm:prSet/>
      <dgm:spPr/>
      <dgm:t>
        <a:bodyPr/>
        <a:lstStyle/>
        <a:p>
          <a:endParaRPr lang="fr-FR"/>
        </a:p>
      </dgm:t>
    </dgm:pt>
    <dgm:pt modelId="{CBBF01FE-AAC0-0C41-ADE0-3097A8DA1EAD}" type="sibTrans" cxnId="{BBA68A9A-0F6D-5340-80BA-8AFDEC51C475}">
      <dgm:prSet/>
      <dgm:spPr/>
      <dgm:t>
        <a:bodyPr/>
        <a:lstStyle/>
        <a:p>
          <a:endParaRPr lang="fr-FR"/>
        </a:p>
      </dgm:t>
    </dgm:pt>
    <dgm:pt modelId="{C01985CF-1335-354D-822E-E6FB3DF5650D}">
      <dgm:prSet phldrT="[Texte]" custT="1"/>
      <dgm:spPr/>
      <dgm:t>
        <a:bodyPr/>
        <a:lstStyle/>
        <a:p>
          <a:r>
            <a:rPr lang="fr-FR" sz="2400" dirty="0"/>
            <a:t>Principaux points d’évolution des critères de marquage</a:t>
          </a:r>
        </a:p>
      </dgm:t>
    </dgm:pt>
    <dgm:pt modelId="{839A7914-3506-5E42-A72A-BD97C40EF2F6}" type="parTrans" cxnId="{2B4102F2-7F7E-FD4E-AEDC-8D9547691193}">
      <dgm:prSet/>
      <dgm:spPr/>
      <dgm:t>
        <a:bodyPr/>
        <a:lstStyle/>
        <a:p>
          <a:endParaRPr lang="fr-FR"/>
        </a:p>
      </dgm:t>
    </dgm:pt>
    <dgm:pt modelId="{8CAFA2E6-D1BA-2D4F-8E38-EF6D951EC186}" type="sibTrans" cxnId="{2B4102F2-7F7E-FD4E-AEDC-8D9547691193}">
      <dgm:prSet/>
      <dgm:spPr/>
      <dgm:t>
        <a:bodyPr/>
        <a:lstStyle/>
        <a:p>
          <a:endParaRPr lang="fr-FR"/>
        </a:p>
      </dgm:t>
    </dgm:pt>
    <dgm:pt modelId="{10EBBF5A-D603-EA46-B719-3E39B03DF839}">
      <dgm:prSet phldrT="[Texte]" custT="1"/>
      <dgm:spPr/>
      <dgm:t>
        <a:bodyPr/>
        <a:lstStyle/>
        <a:p>
          <a:endParaRPr lang="fr-FR" sz="2400" dirty="0"/>
        </a:p>
        <a:p>
          <a:r>
            <a:rPr lang="fr-FR" sz="2400" dirty="0"/>
            <a:t>Marque et restauration collective</a:t>
          </a:r>
        </a:p>
        <a:p>
          <a:endParaRPr lang="fr-FR" sz="1900" dirty="0"/>
        </a:p>
      </dgm:t>
    </dgm:pt>
    <dgm:pt modelId="{5AB43046-A37E-F143-B759-78DC3C9B5912}" type="parTrans" cxnId="{91D11810-80BC-8948-8413-5BF8C70E6EEC}">
      <dgm:prSet/>
      <dgm:spPr/>
      <dgm:t>
        <a:bodyPr/>
        <a:lstStyle/>
        <a:p>
          <a:endParaRPr lang="fr-FR"/>
        </a:p>
      </dgm:t>
    </dgm:pt>
    <dgm:pt modelId="{19C49FA8-7F1B-1848-A59E-776F4817E043}" type="sibTrans" cxnId="{91D11810-80BC-8948-8413-5BF8C70E6EEC}">
      <dgm:prSet/>
      <dgm:spPr/>
      <dgm:t>
        <a:bodyPr/>
        <a:lstStyle/>
        <a:p>
          <a:endParaRPr lang="fr-FR"/>
        </a:p>
      </dgm:t>
    </dgm:pt>
    <dgm:pt modelId="{774EED7D-7E82-994F-9B73-6CE38E45DD46}" type="pres">
      <dgm:prSet presAssocID="{38E9C0DC-F4D4-D240-A367-AB6B3EE4E12B}" presName="linear" presStyleCnt="0">
        <dgm:presLayoutVars>
          <dgm:dir/>
          <dgm:animLvl val="lvl"/>
          <dgm:resizeHandles val="exact"/>
        </dgm:presLayoutVars>
      </dgm:prSet>
      <dgm:spPr/>
    </dgm:pt>
    <dgm:pt modelId="{268EA48D-CE48-6347-B656-10199FD69198}" type="pres">
      <dgm:prSet presAssocID="{276A8587-F2F0-3D48-AA38-93B63F3785C9}" presName="parentLin" presStyleCnt="0"/>
      <dgm:spPr/>
    </dgm:pt>
    <dgm:pt modelId="{43CEF45D-F794-4A4D-A831-BFA8762094AE}" type="pres">
      <dgm:prSet presAssocID="{276A8587-F2F0-3D48-AA38-93B63F3785C9}" presName="parentLeftMargin" presStyleLbl="node1" presStyleIdx="0" presStyleCnt="4"/>
      <dgm:spPr/>
    </dgm:pt>
    <dgm:pt modelId="{C78BAE76-9DCF-2C42-B71D-FF4DD9604726}" type="pres">
      <dgm:prSet presAssocID="{276A8587-F2F0-3D48-AA38-93B63F3785C9}" presName="parentText" presStyleLbl="node1" presStyleIdx="0" presStyleCnt="4" custScaleX="131328">
        <dgm:presLayoutVars>
          <dgm:chMax val="0"/>
          <dgm:bulletEnabled val="1"/>
        </dgm:presLayoutVars>
      </dgm:prSet>
      <dgm:spPr/>
    </dgm:pt>
    <dgm:pt modelId="{78C634A2-D85D-BD42-80C8-546E3073DD53}" type="pres">
      <dgm:prSet presAssocID="{276A8587-F2F0-3D48-AA38-93B63F3785C9}" presName="negativeSpace" presStyleCnt="0"/>
      <dgm:spPr/>
    </dgm:pt>
    <dgm:pt modelId="{4AFFC1D7-8CE8-064C-BC82-3625E9E6B2D9}" type="pres">
      <dgm:prSet presAssocID="{276A8587-F2F0-3D48-AA38-93B63F3785C9}" presName="childText" presStyleLbl="conFgAcc1" presStyleIdx="0" presStyleCnt="4">
        <dgm:presLayoutVars>
          <dgm:bulletEnabled val="1"/>
        </dgm:presLayoutVars>
      </dgm:prSet>
      <dgm:spPr/>
    </dgm:pt>
    <dgm:pt modelId="{940C98F3-883F-094D-85EE-C90DD6D80310}" type="pres">
      <dgm:prSet presAssocID="{9467CA6D-5AFA-FD4A-BB28-8408CB069388}" presName="spaceBetweenRectangles" presStyleCnt="0"/>
      <dgm:spPr/>
    </dgm:pt>
    <dgm:pt modelId="{143E216C-1C08-3548-A3C2-C26E0B87F78A}" type="pres">
      <dgm:prSet presAssocID="{C01985CF-1335-354D-822E-E6FB3DF5650D}" presName="parentLin" presStyleCnt="0"/>
      <dgm:spPr/>
    </dgm:pt>
    <dgm:pt modelId="{67074ADC-B3AB-3647-A8EC-A07D3CFD0BE4}" type="pres">
      <dgm:prSet presAssocID="{C01985CF-1335-354D-822E-E6FB3DF5650D}" presName="parentLeftMargin" presStyleLbl="node1" presStyleIdx="0" presStyleCnt="4"/>
      <dgm:spPr/>
    </dgm:pt>
    <dgm:pt modelId="{E8149781-FF0A-7043-B0AE-7F3DF843F018}" type="pres">
      <dgm:prSet presAssocID="{C01985CF-1335-354D-822E-E6FB3DF5650D}" presName="parentText" presStyleLbl="node1" presStyleIdx="1" presStyleCnt="4" custScaleX="131783">
        <dgm:presLayoutVars>
          <dgm:chMax val="0"/>
          <dgm:bulletEnabled val="1"/>
        </dgm:presLayoutVars>
      </dgm:prSet>
      <dgm:spPr/>
    </dgm:pt>
    <dgm:pt modelId="{AB9723F7-7A6B-1E47-809B-F3522BDEC02D}" type="pres">
      <dgm:prSet presAssocID="{C01985CF-1335-354D-822E-E6FB3DF5650D}" presName="negativeSpace" presStyleCnt="0"/>
      <dgm:spPr/>
    </dgm:pt>
    <dgm:pt modelId="{431EE82A-0516-F947-B35B-246376D3BD2F}" type="pres">
      <dgm:prSet presAssocID="{C01985CF-1335-354D-822E-E6FB3DF5650D}" presName="childText" presStyleLbl="conFgAcc1" presStyleIdx="1" presStyleCnt="4">
        <dgm:presLayoutVars>
          <dgm:bulletEnabled val="1"/>
        </dgm:presLayoutVars>
      </dgm:prSet>
      <dgm:spPr/>
    </dgm:pt>
    <dgm:pt modelId="{1F05B510-F682-B94B-8DD8-574E7B12933D}" type="pres">
      <dgm:prSet presAssocID="{8CAFA2E6-D1BA-2D4F-8E38-EF6D951EC186}" presName="spaceBetweenRectangles" presStyleCnt="0"/>
      <dgm:spPr/>
    </dgm:pt>
    <dgm:pt modelId="{DD944C40-1ECF-864B-B029-6D2D77F310C4}" type="pres">
      <dgm:prSet presAssocID="{D273718B-B5E1-A049-A706-55800A1665E3}" presName="parentLin" presStyleCnt="0"/>
      <dgm:spPr/>
    </dgm:pt>
    <dgm:pt modelId="{4EC22E74-9E48-5842-B126-D38001E51B4F}" type="pres">
      <dgm:prSet presAssocID="{D273718B-B5E1-A049-A706-55800A1665E3}" presName="parentLeftMargin" presStyleLbl="node1" presStyleIdx="1" presStyleCnt="4"/>
      <dgm:spPr/>
    </dgm:pt>
    <dgm:pt modelId="{BA01C254-9BD3-DA4E-B072-FAA41C7687F4}" type="pres">
      <dgm:prSet presAssocID="{D273718B-B5E1-A049-A706-55800A1665E3}" presName="parentText" presStyleLbl="node1" presStyleIdx="2" presStyleCnt="4" custScaleX="142857" custLinFactNeighborX="-50139" custLinFactNeighborY="1933">
        <dgm:presLayoutVars>
          <dgm:chMax val="0"/>
          <dgm:bulletEnabled val="1"/>
        </dgm:presLayoutVars>
      </dgm:prSet>
      <dgm:spPr/>
    </dgm:pt>
    <dgm:pt modelId="{52F98292-53DE-1648-A2FB-0F6981050DCB}" type="pres">
      <dgm:prSet presAssocID="{D273718B-B5E1-A049-A706-55800A1665E3}" presName="negativeSpace" presStyleCnt="0"/>
      <dgm:spPr/>
    </dgm:pt>
    <dgm:pt modelId="{06CA4C06-3927-F74B-9B38-D988EE0BBE7E}" type="pres">
      <dgm:prSet presAssocID="{D273718B-B5E1-A049-A706-55800A1665E3}" presName="childText" presStyleLbl="conFgAcc1" presStyleIdx="2" presStyleCnt="4">
        <dgm:presLayoutVars>
          <dgm:bulletEnabled val="1"/>
        </dgm:presLayoutVars>
      </dgm:prSet>
      <dgm:spPr/>
    </dgm:pt>
    <dgm:pt modelId="{D1DEE08D-754C-9E49-A4EA-C995DB9717EF}" type="pres">
      <dgm:prSet presAssocID="{CBBF01FE-AAC0-0C41-ADE0-3097A8DA1EAD}" presName="spaceBetweenRectangles" presStyleCnt="0"/>
      <dgm:spPr/>
    </dgm:pt>
    <dgm:pt modelId="{FDF1031C-740A-DB46-AAF3-51E6B6B4A467}" type="pres">
      <dgm:prSet presAssocID="{10EBBF5A-D603-EA46-B719-3E39B03DF839}" presName="parentLin" presStyleCnt="0"/>
      <dgm:spPr/>
    </dgm:pt>
    <dgm:pt modelId="{6F780CE9-27B4-754E-8EDB-67A53858EBD9}" type="pres">
      <dgm:prSet presAssocID="{10EBBF5A-D603-EA46-B719-3E39B03DF839}" presName="parentLeftMargin" presStyleLbl="node1" presStyleIdx="2" presStyleCnt="4"/>
      <dgm:spPr/>
    </dgm:pt>
    <dgm:pt modelId="{C34F42FB-0352-1E40-967F-8B1F61688E3D}" type="pres">
      <dgm:prSet presAssocID="{10EBBF5A-D603-EA46-B719-3E39B03DF839}" presName="parentText" presStyleLbl="node1" presStyleIdx="3" presStyleCnt="4" custScaleX="132694" custLinFactNeighborX="-13261" custLinFactNeighborY="-667">
        <dgm:presLayoutVars>
          <dgm:chMax val="0"/>
          <dgm:bulletEnabled val="1"/>
        </dgm:presLayoutVars>
      </dgm:prSet>
      <dgm:spPr/>
    </dgm:pt>
    <dgm:pt modelId="{AE4AFEFA-4671-9748-A8FB-6009A3874001}" type="pres">
      <dgm:prSet presAssocID="{10EBBF5A-D603-EA46-B719-3E39B03DF839}" presName="negativeSpace" presStyleCnt="0"/>
      <dgm:spPr/>
    </dgm:pt>
    <dgm:pt modelId="{5A276D45-4C2D-5048-A284-54C16C6C800F}" type="pres">
      <dgm:prSet presAssocID="{10EBBF5A-D603-EA46-B719-3E39B03DF839}" presName="childText" presStyleLbl="conFgAcc1" presStyleIdx="3" presStyleCnt="4">
        <dgm:presLayoutVars>
          <dgm:bulletEnabled val="1"/>
        </dgm:presLayoutVars>
      </dgm:prSet>
      <dgm:spPr/>
    </dgm:pt>
  </dgm:ptLst>
  <dgm:cxnLst>
    <dgm:cxn modelId="{91D11810-80BC-8948-8413-5BF8C70E6EEC}" srcId="{38E9C0DC-F4D4-D240-A367-AB6B3EE4E12B}" destId="{10EBBF5A-D603-EA46-B719-3E39B03DF839}" srcOrd="3" destOrd="0" parTransId="{5AB43046-A37E-F143-B759-78DC3C9B5912}" sibTransId="{19C49FA8-7F1B-1848-A59E-776F4817E043}"/>
    <dgm:cxn modelId="{0B184116-1CCB-E143-B4DD-B55C1789B296}" type="presOf" srcId="{10EBBF5A-D603-EA46-B719-3E39B03DF839}" destId="{C34F42FB-0352-1E40-967F-8B1F61688E3D}" srcOrd="1" destOrd="0" presId="urn:microsoft.com/office/officeart/2005/8/layout/list1"/>
    <dgm:cxn modelId="{F303234A-0F53-DD44-A3A6-E197C39DBDFF}" type="presOf" srcId="{38E9C0DC-F4D4-D240-A367-AB6B3EE4E12B}" destId="{774EED7D-7E82-994F-9B73-6CE38E45DD46}" srcOrd="0" destOrd="0" presId="urn:microsoft.com/office/officeart/2005/8/layout/list1"/>
    <dgm:cxn modelId="{44DE736B-AC61-BA47-9980-F86F0E7B4FAC}" type="presOf" srcId="{10EBBF5A-D603-EA46-B719-3E39B03DF839}" destId="{6F780CE9-27B4-754E-8EDB-67A53858EBD9}" srcOrd="0" destOrd="0" presId="urn:microsoft.com/office/officeart/2005/8/layout/list1"/>
    <dgm:cxn modelId="{344D1381-3AC1-6143-A582-9E03424CA451}" type="presOf" srcId="{C01985CF-1335-354D-822E-E6FB3DF5650D}" destId="{67074ADC-B3AB-3647-A8EC-A07D3CFD0BE4}" srcOrd="0" destOrd="0" presId="urn:microsoft.com/office/officeart/2005/8/layout/list1"/>
    <dgm:cxn modelId="{06CF589A-4D55-7A49-BA82-5E716297D2A6}" type="presOf" srcId="{D273718B-B5E1-A049-A706-55800A1665E3}" destId="{4EC22E74-9E48-5842-B126-D38001E51B4F}" srcOrd="0" destOrd="0" presId="urn:microsoft.com/office/officeart/2005/8/layout/list1"/>
    <dgm:cxn modelId="{BBA68A9A-0F6D-5340-80BA-8AFDEC51C475}" srcId="{38E9C0DC-F4D4-D240-A367-AB6B3EE4E12B}" destId="{D273718B-B5E1-A049-A706-55800A1665E3}" srcOrd="2" destOrd="0" parTransId="{D92C6F5F-80B0-5B4F-9E9E-A979EC0EDC34}" sibTransId="{CBBF01FE-AAC0-0C41-ADE0-3097A8DA1EAD}"/>
    <dgm:cxn modelId="{7D2754BB-CE7E-3B44-879D-F807057455A6}" srcId="{38E9C0DC-F4D4-D240-A367-AB6B3EE4E12B}" destId="{276A8587-F2F0-3D48-AA38-93B63F3785C9}" srcOrd="0" destOrd="0" parTransId="{3C1DB156-C6A6-2B46-8D94-674B54791B94}" sibTransId="{9467CA6D-5AFA-FD4A-BB28-8408CB069388}"/>
    <dgm:cxn modelId="{CCCC21D9-6A95-A140-A766-7FE36EF7566D}" type="presOf" srcId="{276A8587-F2F0-3D48-AA38-93B63F3785C9}" destId="{43CEF45D-F794-4A4D-A831-BFA8762094AE}" srcOrd="0" destOrd="0" presId="urn:microsoft.com/office/officeart/2005/8/layout/list1"/>
    <dgm:cxn modelId="{982270E7-BA6F-EA45-9C44-F29ADFCE97D0}" type="presOf" srcId="{276A8587-F2F0-3D48-AA38-93B63F3785C9}" destId="{C78BAE76-9DCF-2C42-B71D-FF4DD9604726}" srcOrd="1" destOrd="0" presId="urn:microsoft.com/office/officeart/2005/8/layout/list1"/>
    <dgm:cxn modelId="{D9C401F0-5EB3-B94D-95B1-8E53A90B922F}" type="presOf" srcId="{C01985CF-1335-354D-822E-E6FB3DF5650D}" destId="{E8149781-FF0A-7043-B0AE-7F3DF843F018}" srcOrd="1" destOrd="0" presId="urn:microsoft.com/office/officeart/2005/8/layout/list1"/>
    <dgm:cxn modelId="{2B4102F2-7F7E-FD4E-AEDC-8D9547691193}" srcId="{38E9C0DC-F4D4-D240-A367-AB6B3EE4E12B}" destId="{C01985CF-1335-354D-822E-E6FB3DF5650D}" srcOrd="1" destOrd="0" parTransId="{839A7914-3506-5E42-A72A-BD97C40EF2F6}" sibTransId="{8CAFA2E6-D1BA-2D4F-8E38-EF6D951EC186}"/>
    <dgm:cxn modelId="{430D81F8-343C-9E4A-963E-A194ABCEF9D1}" type="presOf" srcId="{D273718B-B5E1-A049-A706-55800A1665E3}" destId="{BA01C254-9BD3-DA4E-B072-FAA41C7687F4}" srcOrd="1" destOrd="0" presId="urn:microsoft.com/office/officeart/2005/8/layout/list1"/>
    <dgm:cxn modelId="{4F8DCD75-04F5-274A-A5B2-3F943568F87D}" type="presParOf" srcId="{774EED7D-7E82-994F-9B73-6CE38E45DD46}" destId="{268EA48D-CE48-6347-B656-10199FD69198}" srcOrd="0" destOrd="0" presId="urn:microsoft.com/office/officeart/2005/8/layout/list1"/>
    <dgm:cxn modelId="{E3CAAE29-7579-FC47-8A9A-76D30E192C45}" type="presParOf" srcId="{268EA48D-CE48-6347-B656-10199FD69198}" destId="{43CEF45D-F794-4A4D-A831-BFA8762094AE}" srcOrd="0" destOrd="0" presId="urn:microsoft.com/office/officeart/2005/8/layout/list1"/>
    <dgm:cxn modelId="{42713355-C823-574B-9733-0E1DEFC0C1B0}" type="presParOf" srcId="{268EA48D-CE48-6347-B656-10199FD69198}" destId="{C78BAE76-9DCF-2C42-B71D-FF4DD9604726}" srcOrd="1" destOrd="0" presId="urn:microsoft.com/office/officeart/2005/8/layout/list1"/>
    <dgm:cxn modelId="{C08BA19B-4639-CE45-BF2D-84BC4E03255A}" type="presParOf" srcId="{774EED7D-7E82-994F-9B73-6CE38E45DD46}" destId="{78C634A2-D85D-BD42-80C8-546E3073DD53}" srcOrd="1" destOrd="0" presId="urn:microsoft.com/office/officeart/2005/8/layout/list1"/>
    <dgm:cxn modelId="{14605340-85B4-D54E-A214-0C6B1F2ABCDA}" type="presParOf" srcId="{774EED7D-7E82-994F-9B73-6CE38E45DD46}" destId="{4AFFC1D7-8CE8-064C-BC82-3625E9E6B2D9}" srcOrd="2" destOrd="0" presId="urn:microsoft.com/office/officeart/2005/8/layout/list1"/>
    <dgm:cxn modelId="{81907EDE-2729-8E4B-9B7A-FAA004EF322B}" type="presParOf" srcId="{774EED7D-7E82-994F-9B73-6CE38E45DD46}" destId="{940C98F3-883F-094D-85EE-C90DD6D80310}" srcOrd="3" destOrd="0" presId="urn:microsoft.com/office/officeart/2005/8/layout/list1"/>
    <dgm:cxn modelId="{D2734834-D624-074E-A5DB-952B65D26191}" type="presParOf" srcId="{774EED7D-7E82-994F-9B73-6CE38E45DD46}" destId="{143E216C-1C08-3548-A3C2-C26E0B87F78A}" srcOrd="4" destOrd="0" presId="urn:microsoft.com/office/officeart/2005/8/layout/list1"/>
    <dgm:cxn modelId="{98826137-23EF-D44B-97AC-8D66DE8CAED9}" type="presParOf" srcId="{143E216C-1C08-3548-A3C2-C26E0B87F78A}" destId="{67074ADC-B3AB-3647-A8EC-A07D3CFD0BE4}" srcOrd="0" destOrd="0" presId="urn:microsoft.com/office/officeart/2005/8/layout/list1"/>
    <dgm:cxn modelId="{89B495CE-EB7F-B043-BF07-7D386AA64796}" type="presParOf" srcId="{143E216C-1C08-3548-A3C2-C26E0B87F78A}" destId="{E8149781-FF0A-7043-B0AE-7F3DF843F018}" srcOrd="1" destOrd="0" presId="urn:microsoft.com/office/officeart/2005/8/layout/list1"/>
    <dgm:cxn modelId="{81D4E3F4-69A4-B34C-B011-A81510A75B8F}" type="presParOf" srcId="{774EED7D-7E82-994F-9B73-6CE38E45DD46}" destId="{AB9723F7-7A6B-1E47-809B-F3522BDEC02D}" srcOrd="5" destOrd="0" presId="urn:microsoft.com/office/officeart/2005/8/layout/list1"/>
    <dgm:cxn modelId="{884BF410-172E-5748-9D11-0368F876E0BF}" type="presParOf" srcId="{774EED7D-7E82-994F-9B73-6CE38E45DD46}" destId="{431EE82A-0516-F947-B35B-246376D3BD2F}" srcOrd="6" destOrd="0" presId="urn:microsoft.com/office/officeart/2005/8/layout/list1"/>
    <dgm:cxn modelId="{9FB754C1-EF46-9841-BFEC-BF7586786A7E}" type="presParOf" srcId="{774EED7D-7E82-994F-9B73-6CE38E45DD46}" destId="{1F05B510-F682-B94B-8DD8-574E7B12933D}" srcOrd="7" destOrd="0" presId="urn:microsoft.com/office/officeart/2005/8/layout/list1"/>
    <dgm:cxn modelId="{348B5584-A7FF-6B4C-AD89-ACF8D4C4D87C}" type="presParOf" srcId="{774EED7D-7E82-994F-9B73-6CE38E45DD46}" destId="{DD944C40-1ECF-864B-B029-6D2D77F310C4}" srcOrd="8" destOrd="0" presId="urn:microsoft.com/office/officeart/2005/8/layout/list1"/>
    <dgm:cxn modelId="{25678997-239A-1F42-B7A4-705E7927B334}" type="presParOf" srcId="{DD944C40-1ECF-864B-B029-6D2D77F310C4}" destId="{4EC22E74-9E48-5842-B126-D38001E51B4F}" srcOrd="0" destOrd="0" presId="urn:microsoft.com/office/officeart/2005/8/layout/list1"/>
    <dgm:cxn modelId="{DF44EA86-8F37-AD4F-8032-BB3342E1AD31}" type="presParOf" srcId="{DD944C40-1ECF-864B-B029-6D2D77F310C4}" destId="{BA01C254-9BD3-DA4E-B072-FAA41C7687F4}" srcOrd="1" destOrd="0" presId="urn:microsoft.com/office/officeart/2005/8/layout/list1"/>
    <dgm:cxn modelId="{083BEC99-860B-474F-89B2-DB69B1235EB1}" type="presParOf" srcId="{774EED7D-7E82-994F-9B73-6CE38E45DD46}" destId="{52F98292-53DE-1648-A2FB-0F6981050DCB}" srcOrd="9" destOrd="0" presId="urn:microsoft.com/office/officeart/2005/8/layout/list1"/>
    <dgm:cxn modelId="{5B4CED94-8AB5-8E44-B439-397D529BC544}" type="presParOf" srcId="{774EED7D-7E82-994F-9B73-6CE38E45DD46}" destId="{06CA4C06-3927-F74B-9B38-D988EE0BBE7E}" srcOrd="10" destOrd="0" presId="urn:microsoft.com/office/officeart/2005/8/layout/list1"/>
    <dgm:cxn modelId="{64312BF2-7E4A-E44B-ADB3-42115EF69862}" type="presParOf" srcId="{774EED7D-7E82-994F-9B73-6CE38E45DD46}" destId="{D1DEE08D-754C-9E49-A4EA-C995DB9717EF}" srcOrd="11" destOrd="0" presId="urn:microsoft.com/office/officeart/2005/8/layout/list1"/>
    <dgm:cxn modelId="{3576634C-AE66-4247-AA7D-D4CDA1B27914}" type="presParOf" srcId="{774EED7D-7E82-994F-9B73-6CE38E45DD46}" destId="{FDF1031C-740A-DB46-AAF3-51E6B6B4A467}" srcOrd="12" destOrd="0" presId="urn:microsoft.com/office/officeart/2005/8/layout/list1"/>
    <dgm:cxn modelId="{54E1134B-4C2D-4A4F-9379-197D8EFB4D00}" type="presParOf" srcId="{FDF1031C-740A-DB46-AAF3-51E6B6B4A467}" destId="{6F780CE9-27B4-754E-8EDB-67A53858EBD9}" srcOrd="0" destOrd="0" presId="urn:microsoft.com/office/officeart/2005/8/layout/list1"/>
    <dgm:cxn modelId="{E581080C-2108-4F47-844E-C0D9BC35ED2B}" type="presParOf" srcId="{FDF1031C-740A-DB46-AAF3-51E6B6B4A467}" destId="{C34F42FB-0352-1E40-967F-8B1F61688E3D}" srcOrd="1" destOrd="0" presId="urn:microsoft.com/office/officeart/2005/8/layout/list1"/>
    <dgm:cxn modelId="{3D362667-801C-224A-AAB0-9E64109D534D}" type="presParOf" srcId="{774EED7D-7E82-994F-9B73-6CE38E45DD46}" destId="{AE4AFEFA-4671-9748-A8FB-6009A3874001}" srcOrd="13" destOrd="0" presId="urn:microsoft.com/office/officeart/2005/8/layout/list1"/>
    <dgm:cxn modelId="{C7132083-136A-664F-B86C-D232FFCC130C}" type="presParOf" srcId="{774EED7D-7E82-994F-9B73-6CE38E45DD46}" destId="{5A276D45-4C2D-5048-A284-54C16C6C800F}" srcOrd="14" destOrd="0" presId="urn:microsoft.com/office/officeart/2005/8/layout/list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8AC2B28-9FD4-434A-B048-7AAF5BD33DE4}" type="doc">
      <dgm:prSet loTypeId="urn:microsoft.com/office/officeart/2005/8/layout/venn1" loCatId="" qsTypeId="urn:microsoft.com/office/officeart/2005/8/quickstyle/simple1" qsCatId="simple" csTypeId="urn:microsoft.com/office/officeart/2005/8/colors/colorful5" csCatId="colorful" phldr="1"/>
      <dgm:spPr/>
    </dgm:pt>
    <dgm:pt modelId="{6312F0F1-5545-CE44-B563-7D80DD3437E4}">
      <dgm:prSet phldrT="[Texte]"/>
      <dgm:spPr/>
      <dgm:t>
        <a:bodyPr/>
        <a:lstStyle/>
        <a:p>
          <a:r>
            <a:rPr lang="fr-FR" dirty="0"/>
            <a:t>Ancrage territorial</a:t>
          </a:r>
        </a:p>
      </dgm:t>
    </dgm:pt>
    <dgm:pt modelId="{5FAA98AC-2284-2545-AD05-F0C0680D4DF6}" type="parTrans" cxnId="{D7C39718-0BD6-4745-B513-C5784ECD0310}">
      <dgm:prSet/>
      <dgm:spPr/>
      <dgm:t>
        <a:bodyPr/>
        <a:lstStyle/>
        <a:p>
          <a:endParaRPr lang="fr-FR"/>
        </a:p>
      </dgm:t>
    </dgm:pt>
    <dgm:pt modelId="{5F8AFD2B-40CE-C244-85BF-085B06F8A8A0}" type="sibTrans" cxnId="{D7C39718-0BD6-4745-B513-C5784ECD0310}">
      <dgm:prSet/>
      <dgm:spPr/>
      <dgm:t>
        <a:bodyPr/>
        <a:lstStyle/>
        <a:p>
          <a:endParaRPr lang="fr-FR"/>
        </a:p>
      </dgm:t>
    </dgm:pt>
    <dgm:pt modelId="{E7AE6931-9F75-E848-8469-78C763B643B9}">
      <dgm:prSet phldrT="[Texte]"/>
      <dgm:spPr/>
      <dgm:t>
        <a:bodyPr/>
        <a:lstStyle/>
        <a:p>
          <a:r>
            <a:rPr lang="fr-FR" dirty="0"/>
            <a:t>Dimension humaine</a:t>
          </a:r>
        </a:p>
      </dgm:t>
    </dgm:pt>
    <dgm:pt modelId="{89FA1B41-6DD9-AC4B-9262-1C1BAE4928BC}" type="parTrans" cxnId="{56044893-97D5-514C-A85B-F31727A7B122}">
      <dgm:prSet/>
      <dgm:spPr/>
      <dgm:t>
        <a:bodyPr/>
        <a:lstStyle/>
        <a:p>
          <a:endParaRPr lang="fr-FR"/>
        </a:p>
      </dgm:t>
    </dgm:pt>
    <dgm:pt modelId="{17CCAAE0-3F23-524A-A800-8288B6EC3F28}" type="sibTrans" cxnId="{56044893-97D5-514C-A85B-F31727A7B122}">
      <dgm:prSet/>
      <dgm:spPr/>
      <dgm:t>
        <a:bodyPr/>
        <a:lstStyle/>
        <a:p>
          <a:endParaRPr lang="fr-FR"/>
        </a:p>
      </dgm:t>
    </dgm:pt>
    <dgm:pt modelId="{575B17AA-685C-1A4F-9C75-B1C2766C4909}">
      <dgm:prSet phldrT="[Texte]"/>
      <dgm:spPr/>
      <dgm:t>
        <a:bodyPr/>
        <a:lstStyle/>
        <a:p>
          <a:r>
            <a:rPr lang="fr-FR" dirty="0"/>
            <a:t>Préservation des patrimoines </a:t>
          </a:r>
        </a:p>
      </dgm:t>
    </dgm:pt>
    <dgm:pt modelId="{7CCB1593-22DC-0343-BD43-C9E5E8C0D5D6}" type="parTrans" cxnId="{5195A454-16C5-6845-9856-DA878471BCF8}">
      <dgm:prSet/>
      <dgm:spPr/>
      <dgm:t>
        <a:bodyPr/>
        <a:lstStyle/>
        <a:p>
          <a:endParaRPr lang="fr-FR"/>
        </a:p>
      </dgm:t>
    </dgm:pt>
    <dgm:pt modelId="{DAD8BA59-5D28-0147-A72D-99FD4834FB9C}" type="sibTrans" cxnId="{5195A454-16C5-6845-9856-DA878471BCF8}">
      <dgm:prSet/>
      <dgm:spPr/>
      <dgm:t>
        <a:bodyPr/>
        <a:lstStyle/>
        <a:p>
          <a:endParaRPr lang="fr-FR"/>
        </a:p>
      </dgm:t>
    </dgm:pt>
    <dgm:pt modelId="{11AC1A43-70D7-1249-8B9A-9BB85290A64E}" type="pres">
      <dgm:prSet presAssocID="{D8AC2B28-9FD4-434A-B048-7AAF5BD33DE4}" presName="compositeShape" presStyleCnt="0">
        <dgm:presLayoutVars>
          <dgm:chMax val="7"/>
          <dgm:dir/>
          <dgm:resizeHandles val="exact"/>
        </dgm:presLayoutVars>
      </dgm:prSet>
      <dgm:spPr/>
    </dgm:pt>
    <dgm:pt modelId="{AF0F3FC4-EF22-F740-91A2-C43D260B32FE}" type="pres">
      <dgm:prSet presAssocID="{6312F0F1-5545-CE44-B563-7D80DD3437E4}" presName="circ1" presStyleLbl="vennNode1" presStyleIdx="0" presStyleCnt="3"/>
      <dgm:spPr/>
    </dgm:pt>
    <dgm:pt modelId="{833F1FB4-6435-A84A-BF1F-02B9060F37D1}" type="pres">
      <dgm:prSet presAssocID="{6312F0F1-5545-CE44-B563-7D80DD3437E4}" presName="circ1Tx" presStyleLbl="revTx" presStyleIdx="0" presStyleCnt="0">
        <dgm:presLayoutVars>
          <dgm:chMax val="0"/>
          <dgm:chPref val="0"/>
          <dgm:bulletEnabled val="1"/>
        </dgm:presLayoutVars>
      </dgm:prSet>
      <dgm:spPr/>
    </dgm:pt>
    <dgm:pt modelId="{0950D831-7EAF-D545-9CB5-48EEABD7FE6A}" type="pres">
      <dgm:prSet presAssocID="{E7AE6931-9F75-E848-8469-78C763B643B9}" presName="circ2" presStyleLbl="vennNode1" presStyleIdx="1" presStyleCnt="3"/>
      <dgm:spPr/>
    </dgm:pt>
    <dgm:pt modelId="{14B96DF7-F142-7248-AF88-8601AAAED6AC}" type="pres">
      <dgm:prSet presAssocID="{E7AE6931-9F75-E848-8469-78C763B643B9}" presName="circ2Tx" presStyleLbl="revTx" presStyleIdx="0" presStyleCnt="0">
        <dgm:presLayoutVars>
          <dgm:chMax val="0"/>
          <dgm:chPref val="0"/>
          <dgm:bulletEnabled val="1"/>
        </dgm:presLayoutVars>
      </dgm:prSet>
      <dgm:spPr/>
    </dgm:pt>
    <dgm:pt modelId="{D7F53D34-3DF4-A24B-BFC2-2A134A02ADBB}" type="pres">
      <dgm:prSet presAssocID="{575B17AA-685C-1A4F-9C75-B1C2766C4909}" presName="circ3" presStyleLbl="vennNode1" presStyleIdx="2" presStyleCnt="3"/>
      <dgm:spPr/>
    </dgm:pt>
    <dgm:pt modelId="{0EE23848-F43B-C14A-AD6F-7085C8069B49}" type="pres">
      <dgm:prSet presAssocID="{575B17AA-685C-1A4F-9C75-B1C2766C4909}" presName="circ3Tx" presStyleLbl="revTx" presStyleIdx="0" presStyleCnt="0">
        <dgm:presLayoutVars>
          <dgm:chMax val="0"/>
          <dgm:chPref val="0"/>
          <dgm:bulletEnabled val="1"/>
        </dgm:presLayoutVars>
      </dgm:prSet>
      <dgm:spPr/>
    </dgm:pt>
  </dgm:ptLst>
  <dgm:cxnLst>
    <dgm:cxn modelId="{154BAA12-0501-3542-A5C2-5BA2D1173642}" type="presOf" srcId="{6312F0F1-5545-CE44-B563-7D80DD3437E4}" destId="{833F1FB4-6435-A84A-BF1F-02B9060F37D1}" srcOrd="1" destOrd="0" presId="urn:microsoft.com/office/officeart/2005/8/layout/venn1"/>
    <dgm:cxn modelId="{C0201718-B01A-2146-9B20-B62FE6ECB917}" type="presOf" srcId="{D8AC2B28-9FD4-434A-B048-7AAF5BD33DE4}" destId="{11AC1A43-70D7-1249-8B9A-9BB85290A64E}" srcOrd="0" destOrd="0" presId="urn:microsoft.com/office/officeart/2005/8/layout/venn1"/>
    <dgm:cxn modelId="{D7C39718-0BD6-4745-B513-C5784ECD0310}" srcId="{D8AC2B28-9FD4-434A-B048-7AAF5BD33DE4}" destId="{6312F0F1-5545-CE44-B563-7D80DD3437E4}" srcOrd="0" destOrd="0" parTransId="{5FAA98AC-2284-2545-AD05-F0C0680D4DF6}" sibTransId="{5F8AFD2B-40CE-C244-85BF-085B06F8A8A0}"/>
    <dgm:cxn modelId="{BD7C682E-E63E-4048-BF3F-7B1ADAD1F308}" type="presOf" srcId="{575B17AA-685C-1A4F-9C75-B1C2766C4909}" destId="{0EE23848-F43B-C14A-AD6F-7085C8069B49}" srcOrd="1" destOrd="0" presId="urn:microsoft.com/office/officeart/2005/8/layout/venn1"/>
    <dgm:cxn modelId="{5195A454-16C5-6845-9856-DA878471BCF8}" srcId="{D8AC2B28-9FD4-434A-B048-7AAF5BD33DE4}" destId="{575B17AA-685C-1A4F-9C75-B1C2766C4909}" srcOrd="2" destOrd="0" parTransId="{7CCB1593-22DC-0343-BD43-C9E5E8C0D5D6}" sibTransId="{DAD8BA59-5D28-0147-A72D-99FD4834FB9C}"/>
    <dgm:cxn modelId="{56044893-97D5-514C-A85B-F31727A7B122}" srcId="{D8AC2B28-9FD4-434A-B048-7AAF5BD33DE4}" destId="{E7AE6931-9F75-E848-8469-78C763B643B9}" srcOrd="1" destOrd="0" parTransId="{89FA1B41-6DD9-AC4B-9262-1C1BAE4928BC}" sibTransId="{17CCAAE0-3F23-524A-A800-8288B6EC3F28}"/>
    <dgm:cxn modelId="{6BAA07BD-8E41-D446-8AA0-54D6BDBA6B00}" type="presOf" srcId="{E7AE6931-9F75-E848-8469-78C763B643B9}" destId="{0950D831-7EAF-D545-9CB5-48EEABD7FE6A}" srcOrd="0" destOrd="0" presId="urn:microsoft.com/office/officeart/2005/8/layout/venn1"/>
    <dgm:cxn modelId="{6E4156C2-819B-4242-A634-AB5B63553601}" type="presOf" srcId="{575B17AA-685C-1A4F-9C75-B1C2766C4909}" destId="{D7F53D34-3DF4-A24B-BFC2-2A134A02ADBB}" srcOrd="0" destOrd="0" presId="urn:microsoft.com/office/officeart/2005/8/layout/venn1"/>
    <dgm:cxn modelId="{9F5A26D1-494F-1C46-BE78-3ABBD606211B}" type="presOf" srcId="{E7AE6931-9F75-E848-8469-78C763B643B9}" destId="{14B96DF7-F142-7248-AF88-8601AAAED6AC}" srcOrd="1" destOrd="0" presId="urn:microsoft.com/office/officeart/2005/8/layout/venn1"/>
    <dgm:cxn modelId="{FC9A4CD4-02DD-6345-A13C-E46C8AE1C9F0}" type="presOf" srcId="{6312F0F1-5545-CE44-B563-7D80DD3437E4}" destId="{AF0F3FC4-EF22-F740-91A2-C43D260B32FE}" srcOrd="0" destOrd="0" presId="urn:microsoft.com/office/officeart/2005/8/layout/venn1"/>
    <dgm:cxn modelId="{2C481CF8-4622-FF41-A7EB-4B8DA6047A57}" type="presParOf" srcId="{11AC1A43-70D7-1249-8B9A-9BB85290A64E}" destId="{AF0F3FC4-EF22-F740-91A2-C43D260B32FE}" srcOrd="0" destOrd="0" presId="urn:microsoft.com/office/officeart/2005/8/layout/venn1"/>
    <dgm:cxn modelId="{F327817A-B917-6F4F-B311-50CD06DAD497}" type="presParOf" srcId="{11AC1A43-70D7-1249-8B9A-9BB85290A64E}" destId="{833F1FB4-6435-A84A-BF1F-02B9060F37D1}" srcOrd="1" destOrd="0" presId="urn:microsoft.com/office/officeart/2005/8/layout/venn1"/>
    <dgm:cxn modelId="{B1D7834D-F9D1-CA46-930C-73BCED9595AF}" type="presParOf" srcId="{11AC1A43-70D7-1249-8B9A-9BB85290A64E}" destId="{0950D831-7EAF-D545-9CB5-48EEABD7FE6A}" srcOrd="2" destOrd="0" presId="urn:microsoft.com/office/officeart/2005/8/layout/venn1"/>
    <dgm:cxn modelId="{E4F325FA-BA2A-BC4B-A06D-57C323AA5879}" type="presParOf" srcId="{11AC1A43-70D7-1249-8B9A-9BB85290A64E}" destId="{14B96DF7-F142-7248-AF88-8601AAAED6AC}" srcOrd="3" destOrd="0" presId="urn:microsoft.com/office/officeart/2005/8/layout/venn1"/>
    <dgm:cxn modelId="{EFF1D53D-401D-C84C-8BA2-FCF2A7429179}" type="presParOf" srcId="{11AC1A43-70D7-1249-8B9A-9BB85290A64E}" destId="{D7F53D34-3DF4-A24B-BFC2-2A134A02ADBB}" srcOrd="4" destOrd="0" presId="urn:microsoft.com/office/officeart/2005/8/layout/venn1"/>
    <dgm:cxn modelId="{E64DD81B-309A-7442-8E5D-238651672A5D}" type="presParOf" srcId="{11AC1A43-70D7-1249-8B9A-9BB85290A64E}" destId="{0EE23848-F43B-C14A-AD6F-7085C8069B49}" srcOrd="5" destOrd="0" presId="urn:microsoft.com/office/officeart/2005/8/layout/venn1"/>
  </dgm:cxnLst>
  <dgm:bg/>
  <dgm:whole/>
  <dgm:extLst>
    <a:ext uri="http://schemas.microsoft.com/office/drawing/2008/diagram">
      <dsp:dataModelExt xmlns:dsp="http://schemas.microsoft.com/office/drawing/2008/diagram" relId="rId13"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AFFC1D7-8CE8-064C-BC82-3625E9E6B2D9}">
      <dsp:nvSpPr>
        <dsp:cNvPr id="0" name=""/>
        <dsp:cNvSpPr/>
      </dsp:nvSpPr>
      <dsp:spPr>
        <a:xfrm>
          <a:off x="0" y="315565"/>
          <a:ext cx="9576904" cy="478800"/>
        </a:xfrm>
        <a:prstGeom prst="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C78BAE76-9DCF-2C42-B71D-FF4DD9604726}">
      <dsp:nvSpPr>
        <dsp:cNvPr id="0" name=""/>
        <dsp:cNvSpPr/>
      </dsp:nvSpPr>
      <dsp:spPr>
        <a:xfrm>
          <a:off x="478845" y="35125"/>
          <a:ext cx="8804009" cy="56088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3389" tIns="0" rIns="253389" bIns="0" numCol="1" spcCol="1270" anchor="ctr" anchorCtr="0">
          <a:noAutofit/>
        </a:bodyPr>
        <a:lstStyle/>
        <a:p>
          <a:pPr marL="0" lvl="0" indent="0" algn="l" defTabSz="889000">
            <a:lnSpc>
              <a:spcPct val="90000"/>
            </a:lnSpc>
            <a:spcBef>
              <a:spcPct val="0"/>
            </a:spcBef>
            <a:spcAft>
              <a:spcPct val="35000"/>
            </a:spcAft>
            <a:buNone/>
          </a:pPr>
          <a:r>
            <a:rPr lang="fr-FR" sz="2000" kern="1200" dirty="0"/>
            <a:t>Objectifs de l'évolution du marquage agricole et processus de travail engagé</a:t>
          </a:r>
        </a:p>
      </dsp:txBody>
      <dsp:txXfrm>
        <a:off x="506225" y="62505"/>
        <a:ext cx="8749249" cy="506120"/>
      </dsp:txXfrm>
    </dsp:sp>
    <dsp:sp modelId="{431EE82A-0516-F947-B35B-246376D3BD2F}">
      <dsp:nvSpPr>
        <dsp:cNvPr id="0" name=""/>
        <dsp:cNvSpPr/>
      </dsp:nvSpPr>
      <dsp:spPr>
        <a:xfrm>
          <a:off x="0" y="1177405"/>
          <a:ext cx="9576904" cy="478800"/>
        </a:xfrm>
        <a:prstGeom prst="rect">
          <a:avLst/>
        </a:prstGeom>
        <a:solidFill>
          <a:schemeClr val="lt1">
            <a:alpha val="90000"/>
            <a:hueOff val="0"/>
            <a:satOff val="0"/>
            <a:lumOff val="0"/>
            <a:alphaOff val="0"/>
          </a:schemeClr>
        </a:solidFill>
        <a:ln w="12700" cap="flat" cmpd="sng" algn="ctr">
          <a:solidFill>
            <a:schemeClr val="accent2">
              <a:hueOff val="-485121"/>
              <a:satOff val="-27976"/>
              <a:lumOff val="2876"/>
              <a:alphaOff val="0"/>
            </a:schemeClr>
          </a:solidFill>
          <a:prstDash val="solid"/>
          <a:miter lim="800000"/>
        </a:ln>
        <a:effectLst/>
      </dsp:spPr>
      <dsp:style>
        <a:lnRef idx="2">
          <a:scrgbClr r="0" g="0" b="0"/>
        </a:lnRef>
        <a:fillRef idx="1">
          <a:scrgbClr r="0" g="0" b="0"/>
        </a:fillRef>
        <a:effectRef idx="0">
          <a:scrgbClr r="0" g="0" b="0"/>
        </a:effectRef>
        <a:fontRef idx="minor"/>
      </dsp:style>
    </dsp:sp>
    <dsp:sp modelId="{E8149781-FF0A-7043-B0AE-7F3DF843F018}">
      <dsp:nvSpPr>
        <dsp:cNvPr id="0" name=""/>
        <dsp:cNvSpPr/>
      </dsp:nvSpPr>
      <dsp:spPr>
        <a:xfrm>
          <a:off x="478845" y="896965"/>
          <a:ext cx="8834511" cy="560880"/>
        </a:xfrm>
        <a:prstGeom prst="roundRect">
          <a:avLst/>
        </a:prstGeom>
        <a:solidFill>
          <a:schemeClr val="accent2">
            <a:hueOff val="-485121"/>
            <a:satOff val="-27976"/>
            <a:lumOff val="287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3389" tIns="0" rIns="253389" bIns="0" numCol="1" spcCol="1270" anchor="ctr" anchorCtr="0">
          <a:noAutofit/>
        </a:bodyPr>
        <a:lstStyle/>
        <a:p>
          <a:pPr marL="0" lvl="0" indent="0" algn="l" defTabSz="1066800">
            <a:lnSpc>
              <a:spcPct val="90000"/>
            </a:lnSpc>
            <a:spcBef>
              <a:spcPct val="0"/>
            </a:spcBef>
            <a:spcAft>
              <a:spcPct val="35000"/>
            </a:spcAft>
            <a:buNone/>
          </a:pPr>
          <a:r>
            <a:rPr lang="fr-FR" sz="2400" kern="1200" dirty="0"/>
            <a:t>Principaux points d’évolution des critères de marquage</a:t>
          </a:r>
        </a:p>
      </dsp:txBody>
      <dsp:txXfrm>
        <a:off x="506225" y="924345"/>
        <a:ext cx="8779751" cy="506120"/>
      </dsp:txXfrm>
    </dsp:sp>
    <dsp:sp modelId="{06CA4C06-3927-F74B-9B38-D988EE0BBE7E}">
      <dsp:nvSpPr>
        <dsp:cNvPr id="0" name=""/>
        <dsp:cNvSpPr/>
      </dsp:nvSpPr>
      <dsp:spPr>
        <a:xfrm>
          <a:off x="0" y="2039245"/>
          <a:ext cx="9576904" cy="478800"/>
        </a:xfrm>
        <a:prstGeom prst="rect">
          <a:avLst/>
        </a:prstGeom>
        <a:solidFill>
          <a:schemeClr val="lt1">
            <a:alpha val="90000"/>
            <a:hueOff val="0"/>
            <a:satOff val="0"/>
            <a:lumOff val="0"/>
            <a:alphaOff val="0"/>
          </a:schemeClr>
        </a:solidFill>
        <a:ln w="12700" cap="flat" cmpd="sng" algn="ctr">
          <a:solidFill>
            <a:schemeClr val="accent2">
              <a:hueOff val="-970242"/>
              <a:satOff val="-55952"/>
              <a:lumOff val="5752"/>
              <a:alphaOff val="0"/>
            </a:schemeClr>
          </a:solidFill>
          <a:prstDash val="solid"/>
          <a:miter lim="800000"/>
        </a:ln>
        <a:effectLst/>
      </dsp:spPr>
      <dsp:style>
        <a:lnRef idx="2">
          <a:scrgbClr r="0" g="0" b="0"/>
        </a:lnRef>
        <a:fillRef idx="1">
          <a:scrgbClr r="0" g="0" b="0"/>
        </a:fillRef>
        <a:effectRef idx="0">
          <a:scrgbClr r="0" g="0" b="0"/>
        </a:effectRef>
        <a:fontRef idx="minor"/>
      </dsp:style>
    </dsp:sp>
    <dsp:sp modelId="{BA01C254-9BD3-DA4E-B072-FAA41C7687F4}">
      <dsp:nvSpPr>
        <dsp:cNvPr id="0" name=""/>
        <dsp:cNvSpPr/>
      </dsp:nvSpPr>
      <dsp:spPr>
        <a:xfrm>
          <a:off x="227332" y="1769647"/>
          <a:ext cx="9118625" cy="560880"/>
        </a:xfrm>
        <a:prstGeom prst="roundRect">
          <a:avLst/>
        </a:prstGeom>
        <a:solidFill>
          <a:schemeClr val="accent2">
            <a:hueOff val="-970242"/>
            <a:satOff val="-55952"/>
            <a:lumOff val="575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3389" tIns="0" rIns="253389" bIns="0" numCol="1" spcCol="1270" anchor="ctr" anchorCtr="0">
          <a:noAutofit/>
        </a:bodyPr>
        <a:lstStyle/>
        <a:p>
          <a:pPr marL="0" lvl="0" indent="0" algn="l" defTabSz="1066800">
            <a:lnSpc>
              <a:spcPct val="90000"/>
            </a:lnSpc>
            <a:spcBef>
              <a:spcPct val="0"/>
            </a:spcBef>
            <a:spcAft>
              <a:spcPct val="35000"/>
            </a:spcAft>
            <a:buNone/>
          </a:pPr>
          <a:r>
            <a:rPr lang="fr-FR" sz="2400" kern="1200" dirty="0"/>
            <a:t>Délais de mise en œuvre de la réforme </a:t>
          </a:r>
        </a:p>
      </dsp:txBody>
      <dsp:txXfrm>
        <a:off x="254712" y="1797027"/>
        <a:ext cx="9063865" cy="506120"/>
      </dsp:txXfrm>
    </dsp:sp>
    <dsp:sp modelId="{5A276D45-4C2D-5048-A284-54C16C6C800F}">
      <dsp:nvSpPr>
        <dsp:cNvPr id="0" name=""/>
        <dsp:cNvSpPr/>
      </dsp:nvSpPr>
      <dsp:spPr>
        <a:xfrm>
          <a:off x="0" y="2901085"/>
          <a:ext cx="9576904" cy="478800"/>
        </a:xfrm>
        <a:prstGeom prst="rect">
          <a:avLst/>
        </a:prstGeom>
        <a:solidFill>
          <a:schemeClr val="lt1">
            <a:alpha val="90000"/>
            <a:hueOff val="0"/>
            <a:satOff val="0"/>
            <a:lumOff val="0"/>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dsp:style>
    </dsp:sp>
    <dsp:sp modelId="{C34F42FB-0352-1E40-967F-8B1F61688E3D}">
      <dsp:nvSpPr>
        <dsp:cNvPr id="0" name=""/>
        <dsp:cNvSpPr/>
      </dsp:nvSpPr>
      <dsp:spPr>
        <a:xfrm>
          <a:off x="415345" y="2616904"/>
          <a:ext cx="8895583" cy="560880"/>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3389" tIns="0" rIns="253389" bIns="0" numCol="1" spcCol="1270" anchor="ctr" anchorCtr="0">
          <a:noAutofit/>
        </a:bodyPr>
        <a:lstStyle/>
        <a:p>
          <a:pPr marL="0" lvl="0" indent="0" algn="l" defTabSz="1066800">
            <a:lnSpc>
              <a:spcPct val="90000"/>
            </a:lnSpc>
            <a:spcBef>
              <a:spcPct val="0"/>
            </a:spcBef>
            <a:spcAft>
              <a:spcPct val="35000"/>
            </a:spcAft>
            <a:buNone/>
          </a:pPr>
          <a:endParaRPr lang="fr-FR" sz="2400" kern="1200" dirty="0"/>
        </a:p>
        <a:p>
          <a:pPr marL="0" lvl="0" indent="0" algn="l" defTabSz="1066800">
            <a:lnSpc>
              <a:spcPct val="90000"/>
            </a:lnSpc>
            <a:spcBef>
              <a:spcPct val="0"/>
            </a:spcBef>
            <a:spcAft>
              <a:spcPct val="35000"/>
            </a:spcAft>
            <a:buNone/>
          </a:pPr>
          <a:r>
            <a:rPr lang="fr-FR" sz="2400" kern="1200" dirty="0"/>
            <a:t>Marque et restauration collective</a:t>
          </a:r>
        </a:p>
        <a:p>
          <a:pPr marL="0" lvl="0" indent="0" algn="l" defTabSz="1066800">
            <a:lnSpc>
              <a:spcPct val="90000"/>
            </a:lnSpc>
            <a:spcBef>
              <a:spcPct val="0"/>
            </a:spcBef>
            <a:spcAft>
              <a:spcPct val="35000"/>
            </a:spcAft>
            <a:buNone/>
          </a:pPr>
          <a:endParaRPr lang="fr-FR" sz="1900" kern="1200" dirty="0"/>
        </a:p>
      </dsp:txBody>
      <dsp:txXfrm>
        <a:off x="442725" y="2644284"/>
        <a:ext cx="8840823" cy="50612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F0F3FC4-EF22-F740-91A2-C43D260B32FE}">
      <dsp:nvSpPr>
        <dsp:cNvPr id="0" name=""/>
        <dsp:cNvSpPr/>
      </dsp:nvSpPr>
      <dsp:spPr>
        <a:xfrm>
          <a:off x="1392077" y="24391"/>
          <a:ext cx="1170790" cy="1170790"/>
        </a:xfrm>
        <a:prstGeom prst="ellipse">
          <a:avLst/>
        </a:prstGeom>
        <a:solidFill>
          <a:schemeClr val="accent5">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r>
            <a:rPr lang="fr-FR" sz="1000" kern="1200" dirty="0"/>
            <a:t>Ancrage territorial</a:t>
          </a:r>
        </a:p>
      </dsp:txBody>
      <dsp:txXfrm>
        <a:off x="1548182" y="229279"/>
        <a:ext cx="858579" cy="526855"/>
      </dsp:txXfrm>
    </dsp:sp>
    <dsp:sp modelId="{0950D831-7EAF-D545-9CB5-48EEABD7FE6A}">
      <dsp:nvSpPr>
        <dsp:cNvPr id="0" name=""/>
        <dsp:cNvSpPr/>
      </dsp:nvSpPr>
      <dsp:spPr>
        <a:xfrm>
          <a:off x="1814537" y="756135"/>
          <a:ext cx="1170790" cy="1170790"/>
        </a:xfrm>
        <a:prstGeom prst="ellipse">
          <a:avLst/>
        </a:prstGeom>
        <a:solidFill>
          <a:schemeClr val="accent5">
            <a:alpha val="50000"/>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r>
            <a:rPr lang="fr-FR" sz="1000" kern="1200" dirty="0"/>
            <a:t>Dimension humaine</a:t>
          </a:r>
        </a:p>
      </dsp:txBody>
      <dsp:txXfrm>
        <a:off x="2172604" y="1058589"/>
        <a:ext cx="702474" cy="643934"/>
      </dsp:txXfrm>
    </dsp:sp>
    <dsp:sp modelId="{D7F53D34-3DF4-A24B-BFC2-2A134A02ADBB}">
      <dsp:nvSpPr>
        <dsp:cNvPr id="0" name=""/>
        <dsp:cNvSpPr/>
      </dsp:nvSpPr>
      <dsp:spPr>
        <a:xfrm>
          <a:off x="969617" y="756135"/>
          <a:ext cx="1170790" cy="1170790"/>
        </a:xfrm>
        <a:prstGeom prst="ellipse">
          <a:avLst/>
        </a:prstGeom>
        <a:solidFill>
          <a:schemeClr val="accent5">
            <a:alpha val="50000"/>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r>
            <a:rPr lang="fr-FR" sz="1000" kern="1200" dirty="0"/>
            <a:t>Préservation des patrimoines </a:t>
          </a:r>
        </a:p>
      </dsp:txBody>
      <dsp:txXfrm>
        <a:off x="1079866" y="1058589"/>
        <a:ext cx="702474" cy="643934"/>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766AC02-CE52-FA45-8729-15045D9C840A}" type="datetimeFigureOut">
              <a:rPr lang="fr-FR" smtClean="0"/>
              <a:t>16/03/2021</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B35E830-F3BF-9546-A492-5550FFB8F87F}" type="slidenum">
              <a:rPr lang="fr-FR" smtClean="0"/>
              <a:t>‹N°›</a:t>
            </a:fld>
            <a:endParaRPr lang="fr-FR"/>
          </a:p>
        </p:txBody>
      </p:sp>
    </p:spTree>
    <p:extLst>
      <p:ext uri="{BB962C8B-B14F-4D97-AF65-F5344CB8AC3E}">
        <p14:creationId xmlns:p14="http://schemas.microsoft.com/office/powerpoint/2010/main" val="10262643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4B35E830-F3BF-9546-A492-5550FFB8F87F}" type="slidenum">
              <a:rPr lang="fr-FR" smtClean="0"/>
              <a:t>1</a:t>
            </a:fld>
            <a:endParaRPr lang="fr-FR"/>
          </a:p>
        </p:txBody>
      </p:sp>
    </p:spTree>
    <p:extLst>
      <p:ext uri="{BB962C8B-B14F-4D97-AF65-F5344CB8AC3E}">
        <p14:creationId xmlns:p14="http://schemas.microsoft.com/office/powerpoint/2010/main" val="19215982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4B35E830-F3BF-9546-A492-5550FFB8F87F}" type="slidenum">
              <a:rPr lang="fr-FR" smtClean="0"/>
              <a:t>31</a:t>
            </a:fld>
            <a:endParaRPr lang="fr-FR"/>
          </a:p>
        </p:txBody>
      </p:sp>
    </p:spTree>
    <p:extLst>
      <p:ext uri="{BB962C8B-B14F-4D97-AF65-F5344CB8AC3E}">
        <p14:creationId xmlns:p14="http://schemas.microsoft.com/office/powerpoint/2010/main" val="24466361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4B35E830-F3BF-9546-A492-5550FFB8F87F}" type="slidenum">
              <a:rPr lang="fr-FR" smtClean="0"/>
              <a:t>32</a:t>
            </a:fld>
            <a:endParaRPr lang="fr-FR"/>
          </a:p>
        </p:txBody>
      </p:sp>
    </p:spTree>
    <p:extLst>
      <p:ext uri="{BB962C8B-B14F-4D97-AF65-F5344CB8AC3E}">
        <p14:creationId xmlns:p14="http://schemas.microsoft.com/office/powerpoint/2010/main" val="41571207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4B35E830-F3BF-9546-A492-5550FFB8F87F}" type="slidenum">
              <a:rPr lang="fr-FR" smtClean="0"/>
              <a:t>33</a:t>
            </a:fld>
            <a:endParaRPr lang="fr-FR"/>
          </a:p>
        </p:txBody>
      </p:sp>
    </p:spTree>
    <p:extLst>
      <p:ext uri="{BB962C8B-B14F-4D97-AF65-F5344CB8AC3E}">
        <p14:creationId xmlns:p14="http://schemas.microsoft.com/office/powerpoint/2010/main" val="36795040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4B35E830-F3BF-9546-A492-5550FFB8F87F}" type="slidenum">
              <a:rPr lang="fr-FR" smtClean="0"/>
              <a:t>34</a:t>
            </a:fld>
            <a:endParaRPr lang="fr-FR"/>
          </a:p>
        </p:txBody>
      </p:sp>
    </p:spTree>
    <p:extLst>
      <p:ext uri="{BB962C8B-B14F-4D97-AF65-F5344CB8AC3E}">
        <p14:creationId xmlns:p14="http://schemas.microsoft.com/office/powerpoint/2010/main" val="41433588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4B35E830-F3BF-9546-A492-5550FFB8F87F}" type="slidenum">
              <a:rPr lang="fr-FR" smtClean="0"/>
              <a:t>35</a:t>
            </a:fld>
            <a:endParaRPr lang="fr-FR"/>
          </a:p>
        </p:txBody>
      </p:sp>
    </p:spTree>
    <p:extLst>
      <p:ext uri="{BB962C8B-B14F-4D97-AF65-F5344CB8AC3E}">
        <p14:creationId xmlns:p14="http://schemas.microsoft.com/office/powerpoint/2010/main" val="41644509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4B35E830-F3BF-9546-A492-5550FFB8F87F}" type="slidenum">
              <a:rPr lang="fr-FR" smtClean="0"/>
              <a:t>2</a:t>
            </a:fld>
            <a:endParaRPr lang="fr-FR"/>
          </a:p>
        </p:txBody>
      </p:sp>
    </p:spTree>
    <p:extLst>
      <p:ext uri="{BB962C8B-B14F-4D97-AF65-F5344CB8AC3E}">
        <p14:creationId xmlns:p14="http://schemas.microsoft.com/office/powerpoint/2010/main" val="5655513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4B35E830-F3BF-9546-A492-5550FFB8F87F}" type="slidenum">
              <a:rPr lang="fr-FR" smtClean="0"/>
              <a:t>3</a:t>
            </a:fld>
            <a:endParaRPr lang="fr-FR"/>
          </a:p>
        </p:txBody>
      </p:sp>
    </p:spTree>
    <p:extLst>
      <p:ext uri="{BB962C8B-B14F-4D97-AF65-F5344CB8AC3E}">
        <p14:creationId xmlns:p14="http://schemas.microsoft.com/office/powerpoint/2010/main" val="16440415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4B35E830-F3BF-9546-A492-5550FFB8F87F}" type="slidenum">
              <a:rPr lang="fr-FR" smtClean="0"/>
              <a:t>6</a:t>
            </a:fld>
            <a:endParaRPr lang="fr-FR"/>
          </a:p>
        </p:txBody>
      </p:sp>
    </p:spTree>
    <p:extLst>
      <p:ext uri="{BB962C8B-B14F-4D97-AF65-F5344CB8AC3E}">
        <p14:creationId xmlns:p14="http://schemas.microsoft.com/office/powerpoint/2010/main" val="6724065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4B35E830-F3BF-9546-A492-5550FFB8F87F}" type="slidenum">
              <a:rPr lang="fr-FR" smtClean="0"/>
              <a:t>7</a:t>
            </a:fld>
            <a:endParaRPr lang="fr-FR"/>
          </a:p>
        </p:txBody>
      </p:sp>
    </p:spTree>
    <p:extLst>
      <p:ext uri="{BB962C8B-B14F-4D97-AF65-F5344CB8AC3E}">
        <p14:creationId xmlns:p14="http://schemas.microsoft.com/office/powerpoint/2010/main" val="209519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4B35E830-F3BF-9546-A492-5550FFB8F87F}" type="slidenum">
              <a:rPr lang="fr-FR" smtClean="0"/>
              <a:t>8</a:t>
            </a:fld>
            <a:endParaRPr lang="fr-FR"/>
          </a:p>
        </p:txBody>
      </p:sp>
    </p:spTree>
    <p:extLst>
      <p:ext uri="{BB962C8B-B14F-4D97-AF65-F5344CB8AC3E}">
        <p14:creationId xmlns:p14="http://schemas.microsoft.com/office/powerpoint/2010/main" val="30538547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4B35E830-F3BF-9546-A492-5550FFB8F87F}" type="slidenum">
              <a:rPr lang="fr-FR" smtClean="0"/>
              <a:t>9</a:t>
            </a:fld>
            <a:endParaRPr lang="fr-FR"/>
          </a:p>
        </p:txBody>
      </p:sp>
    </p:spTree>
    <p:extLst>
      <p:ext uri="{BB962C8B-B14F-4D97-AF65-F5344CB8AC3E}">
        <p14:creationId xmlns:p14="http://schemas.microsoft.com/office/powerpoint/2010/main" val="38558949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4B35E830-F3BF-9546-A492-5550FFB8F87F}" type="slidenum">
              <a:rPr lang="fr-FR" smtClean="0"/>
              <a:t>10</a:t>
            </a:fld>
            <a:endParaRPr lang="fr-FR"/>
          </a:p>
        </p:txBody>
      </p:sp>
    </p:spTree>
    <p:extLst>
      <p:ext uri="{BB962C8B-B14F-4D97-AF65-F5344CB8AC3E}">
        <p14:creationId xmlns:p14="http://schemas.microsoft.com/office/powerpoint/2010/main" val="32823120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4B35E830-F3BF-9546-A492-5550FFB8F87F}" type="slidenum">
              <a:rPr lang="fr-FR" smtClean="0"/>
              <a:t>30</a:t>
            </a:fld>
            <a:endParaRPr lang="fr-FR"/>
          </a:p>
        </p:txBody>
      </p:sp>
    </p:spTree>
    <p:extLst>
      <p:ext uri="{BB962C8B-B14F-4D97-AF65-F5344CB8AC3E}">
        <p14:creationId xmlns:p14="http://schemas.microsoft.com/office/powerpoint/2010/main" val="294448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B70BF65-109A-BB4D-9A77-2B7F84C7F500}"/>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9DA98FFD-3209-5C42-BF2C-7FA637B7A10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EB1B3C1B-16AC-9B4F-ADF0-28526C1F841B}"/>
              </a:ext>
            </a:extLst>
          </p:cNvPr>
          <p:cNvSpPr>
            <a:spLocks noGrp="1"/>
          </p:cNvSpPr>
          <p:nvPr>
            <p:ph type="dt" sz="half" idx="10"/>
          </p:nvPr>
        </p:nvSpPr>
        <p:spPr/>
        <p:txBody>
          <a:bodyPr/>
          <a:lstStyle/>
          <a:p>
            <a:fld id="{2DF982F5-5058-0A47-8541-A56ED15CE78C}" type="datetime1">
              <a:rPr lang="fr-FR" smtClean="0"/>
              <a:t>16/03/2021</a:t>
            </a:fld>
            <a:endParaRPr lang="fr-FR"/>
          </a:p>
        </p:txBody>
      </p:sp>
      <p:sp>
        <p:nvSpPr>
          <p:cNvPr id="5" name="Espace réservé du pied de page 4">
            <a:extLst>
              <a:ext uri="{FF2B5EF4-FFF2-40B4-BE49-F238E27FC236}">
                <a16:creationId xmlns:a16="http://schemas.microsoft.com/office/drawing/2014/main" id="{88399777-7B0E-DF43-AE40-15B2BB3908A1}"/>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197B3A21-5AAF-1040-BE73-AAC02B3D6F95}"/>
              </a:ext>
            </a:extLst>
          </p:cNvPr>
          <p:cNvSpPr>
            <a:spLocks noGrp="1"/>
          </p:cNvSpPr>
          <p:nvPr>
            <p:ph type="sldNum" sz="quarter" idx="12"/>
          </p:nvPr>
        </p:nvSpPr>
        <p:spPr/>
        <p:txBody>
          <a:bodyPr/>
          <a:lstStyle/>
          <a:p>
            <a:fld id="{BF604151-6D2C-4845-BFC5-8C53EDEB21BA}" type="slidenum">
              <a:rPr lang="fr-FR" smtClean="0"/>
              <a:t>‹N°›</a:t>
            </a:fld>
            <a:endParaRPr lang="fr-FR"/>
          </a:p>
        </p:txBody>
      </p:sp>
    </p:spTree>
    <p:extLst>
      <p:ext uri="{BB962C8B-B14F-4D97-AF65-F5344CB8AC3E}">
        <p14:creationId xmlns:p14="http://schemas.microsoft.com/office/powerpoint/2010/main" val="34897226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16213E3-4AB9-9A4D-9345-99C272EB7E81}"/>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F8505D71-F69A-8E49-ACD4-AFC73C5B01F9}"/>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87DE0522-8849-BD40-BF21-D0892B2D6D0C}"/>
              </a:ext>
            </a:extLst>
          </p:cNvPr>
          <p:cNvSpPr>
            <a:spLocks noGrp="1"/>
          </p:cNvSpPr>
          <p:nvPr>
            <p:ph type="dt" sz="half" idx="10"/>
          </p:nvPr>
        </p:nvSpPr>
        <p:spPr/>
        <p:txBody>
          <a:bodyPr/>
          <a:lstStyle/>
          <a:p>
            <a:fld id="{CC67BA5C-C1DC-C446-99AF-DB6053D29BBB}" type="datetime1">
              <a:rPr lang="fr-FR" smtClean="0"/>
              <a:t>16/03/2021</a:t>
            </a:fld>
            <a:endParaRPr lang="fr-FR"/>
          </a:p>
        </p:txBody>
      </p:sp>
      <p:sp>
        <p:nvSpPr>
          <p:cNvPr id="5" name="Espace réservé du pied de page 4">
            <a:extLst>
              <a:ext uri="{FF2B5EF4-FFF2-40B4-BE49-F238E27FC236}">
                <a16:creationId xmlns:a16="http://schemas.microsoft.com/office/drawing/2014/main" id="{F559131E-C23E-BB42-ADF5-0D45BE61D4A5}"/>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AA8FFF5F-1C59-C246-8884-0AFACC2B1DCC}"/>
              </a:ext>
            </a:extLst>
          </p:cNvPr>
          <p:cNvSpPr>
            <a:spLocks noGrp="1"/>
          </p:cNvSpPr>
          <p:nvPr>
            <p:ph type="sldNum" sz="quarter" idx="12"/>
          </p:nvPr>
        </p:nvSpPr>
        <p:spPr/>
        <p:txBody>
          <a:bodyPr/>
          <a:lstStyle/>
          <a:p>
            <a:fld id="{BF604151-6D2C-4845-BFC5-8C53EDEB21BA}" type="slidenum">
              <a:rPr lang="fr-FR" smtClean="0"/>
              <a:t>‹N°›</a:t>
            </a:fld>
            <a:endParaRPr lang="fr-FR"/>
          </a:p>
        </p:txBody>
      </p:sp>
    </p:spTree>
    <p:extLst>
      <p:ext uri="{BB962C8B-B14F-4D97-AF65-F5344CB8AC3E}">
        <p14:creationId xmlns:p14="http://schemas.microsoft.com/office/powerpoint/2010/main" val="8818465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35DFD267-BD03-2543-BE22-079B0A936349}"/>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41948169-590D-A846-8D01-C58A43768797}"/>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A84AD5B4-A28D-434B-9B88-D980014C8A39}"/>
              </a:ext>
            </a:extLst>
          </p:cNvPr>
          <p:cNvSpPr>
            <a:spLocks noGrp="1"/>
          </p:cNvSpPr>
          <p:nvPr>
            <p:ph type="dt" sz="half" idx="10"/>
          </p:nvPr>
        </p:nvSpPr>
        <p:spPr/>
        <p:txBody>
          <a:bodyPr/>
          <a:lstStyle/>
          <a:p>
            <a:fld id="{4CC65C97-E2BD-F54A-B35E-5330B2727B16}" type="datetime1">
              <a:rPr lang="fr-FR" smtClean="0"/>
              <a:t>16/03/2021</a:t>
            </a:fld>
            <a:endParaRPr lang="fr-FR"/>
          </a:p>
        </p:txBody>
      </p:sp>
      <p:sp>
        <p:nvSpPr>
          <p:cNvPr id="5" name="Espace réservé du pied de page 4">
            <a:extLst>
              <a:ext uri="{FF2B5EF4-FFF2-40B4-BE49-F238E27FC236}">
                <a16:creationId xmlns:a16="http://schemas.microsoft.com/office/drawing/2014/main" id="{E1E68A0F-FC4D-4C4D-BB39-9E212BD2FA0B}"/>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7AD50391-FC36-1644-AC42-8827F608227F}"/>
              </a:ext>
            </a:extLst>
          </p:cNvPr>
          <p:cNvSpPr>
            <a:spLocks noGrp="1"/>
          </p:cNvSpPr>
          <p:nvPr>
            <p:ph type="sldNum" sz="quarter" idx="12"/>
          </p:nvPr>
        </p:nvSpPr>
        <p:spPr/>
        <p:txBody>
          <a:bodyPr/>
          <a:lstStyle/>
          <a:p>
            <a:fld id="{BF604151-6D2C-4845-BFC5-8C53EDEB21BA}" type="slidenum">
              <a:rPr lang="fr-FR" smtClean="0"/>
              <a:t>‹N°›</a:t>
            </a:fld>
            <a:endParaRPr lang="fr-FR"/>
          </a:p>
        </p:txBody>
      </p:sp>
    </p:spTree>
    <p:extLst>
      <p:ext uri="{BB962C8B-B14F-4D97-AF65-F5344CB8AC3E}">
        <p14:creationId xmlns:p14="http://schemas.microsoft.com/office/powerpoint/2010/main" val="11085668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29D81F0-0C22-0D46-B314-10D8AA2DBFB1}"/>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241E1629-B235-7C43-A3CC-9FB454236673}"/>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39ABDFD2-DFA9-D141-9FF4-75DCBFB3C561}"/>
              </a:ext>
            </a:extLst>
          </p:cNvPr>
          <p:cNvSpPr>
            <a:spLocks noGrp="1"/>
          </p:cNvSpPr>
          <p:nvPr>
            <p:ph type="dt" sz="half" idx="10"/>
          </p:nvPr>
        </p:nvSpPr>
        <p:spPr/>
        <p:txBody>
          <a:bodyPr/>
          <a:lstStyle/>
          <a:p>
            <a:fld id="{6616E3B6-551C-294C-BFBF-61521D393F73}" type="datetime1">
              <a:rPr lang="fr-FR" smtClean="0"/>
              <a:t>16/03/2021</a:t>
            </a:fld>
            <a:endParaRPr lang="fr-FR"/>
          </a:p>
        </p:txBody>
      </p:sp>
      <p:sp>
        <p:nvSpPr>
          <p:cNvPr id="5" name="Espace réservé du pied de page 4">
            <a:extLst>
              <a:ext uri="{FF2B5EF4-FFF2-40B4-BE49-F238E27FC236}">
                <a16:creationId xmlns:a16="http://schemas.microsoft.com/office/drawing/2014/main" id="{590BFDE1-22C0-554A-863E-ECC26B39B829}"/>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6677DA75-09E4-B547-B7BF-AB64E6BDB48A}"/>
              </a:ext>
            </a:extLst>
          </p:cNvPr>
          <p:cNvSpPr>
            <a:spLocks noGrp="1"/>
          </p:cNvSpPr>
          <p:nvPr>
            <p:ph type="sldNum" sz="quarter" idx="12"/>
          </p:nvPr>
        </p:nvSpPr>
        <p:spPr/>
        <p:txBody>
          <a:bodyPr/>
          <a:lstStyle/>
          <a:p>
            <a:fld id="{BF604151-6D2C-4845-BFC5-8C53EDEB21BA}" type="slidenum">
              <a:rPr lang="fr-FR" smtClean="0"/>
              <a:t>‹N°›</a:t>
            </a:fld>
            <a:endParaRPr lang="fr-FR"/>
          </a:p>
        </p:txBody>
      </p:sp>
    </p:spTree>
    <p:extLst>
      <p:ext uri="{BB962C8B-B14F-4D97-AF65-F5344CB8AC3E}">
        <p14:creationId xmlns:p14="http://schemas.microsoft.com/office/powerpoint/2010/main" val="17091842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3087A70-5401-8E42-B913-656D76C7B1F7}"/>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F9D0C05F-515E-444C-992D-5B7B9D68CD6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F8486D94-2165-C949-A1EC-816B6EA9434A}"/>
              </a:ext>
            </a:extLst>
          </p:cNvPr>
          <p:cNvSpPr>
            <a:spLocks noGrp="1"/>
          </p:cNvSpPr>
          <p:nvPr>
            <p:ph type="dt" sz="half" idx="10"/>
          </p:nvPr>
        </p:nvSpPr>
        <p:spPr/>
        <p:txBody>
          <a:bodyPr/>
          <a:lstStyle/>
          <a:p>
            <a:fld id="{2957076B-21C2-B247-9E71-9DA555AC9C36}" type="datetime1">
              <a:rPr lang="fr-FR" smtClean="0"/>
              <a:t>16/03/2021</a:t>
            </a:fld>
            <a:endParaRPr lang="fr-FR"/>
          </a:p>
        </p:txBody>
      </p:sp>
      <p:sp>
        <p:nvSpPr>
          <p:cNvPr id="5" name="Espace réservé du pied de page 4">
            <a:extLst>
              <a:ext uri="{FF2B5EF4-FFF2-40B4-BE49-F238E27FC236}">
                <a16:creationId xmlns:a16="http://schemas.microsoft.com/office/drawing/2014/main" id="{D8C878DE-7F23-6847-9541-6202A5E563F8}"/>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E5BCD833-2817-4046-9677-818CEABC8B71}"/>
              </a:ext>
            </a:extLst>
          </p:cNvPr>
          <p:cNvSpPr>
            <a:spLocks noGrp="1"/>
          </p:cNvSpPr>
          <p:nvPr>
            <p:ph type="sldNum" sz="quarter" idx="12"/>
          </p:nvPr>
        </p:nvSpPr>
        <p:spPr/>
        <p:txBody>
          <a:bodyPr/>
          <a:lstStyle/>
          <a:p>
            <a:fld id="{BF604151-6D2C-4845-BFC5-8C53EDEB21BA}" type="slidenum">
              <a:rPr lang="fr-FR" smtClean="0"/>
              <a:t>‹N°›</a:t>
            </a:fld>
            <a:endParaRPr lang="fr-FR"/>
          </a:p>
        </p:txBody>
      </p:sp>
    </p:spTree>
    <p:extLst>
      <p:ext uri="{BB962C8B-B14F-4D97-AF65-F5344CB8AC3E}">
        <p14:creationId xmlns:p14="http://schemas.microsoft.com/office/powerpoint/2010/main" val="12927941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DD0B7CA-45C0-EB4D-AA6C-E0B455A2191A}"/>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E4242164-460E-4D4C-B044-863A86781C58}"/>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6FBE6563-C50B-8940-A907-E10198F3FC2F}"/>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269DD458-A158-9C48-86FB-67B336035A30}"/>
              </a:ext>
            </a:extLst>
          </p:cNvPr>
          <p:cNvSpPr>
            <a:spLocks noGrp="1"/>
          </p:cNvSpPr>
          <p:nvPr>
            <p:ph type="dt" sz="half" idx="10"/>
          </p:nvPr>
        </p:nvSpPr>
        <p:spPr/>
        <p:txBody>
          <a:bodyPr/>
          <a:lstStyle/>
          <a:p>
            <a:fld id="{760DC02E-1FDF-B34D-A6DC-C5CE8E8F0C9A}" type="datetime1">
              <a:rPr lang="fr-FR" smtClean="0"/>
              <a:t>16/03/2021</a:t>
            </a:fld>
            <a:endParaRPr lang="fr-FR"/>
          </a:p>
        </p:txBody>
      </p:sp>
      <p:sp>
        <p:nvSpPr>
          <p:cNvPr id="6" name="Espace réservé du pied de page 5">
            <a:extLst>
              <a:ext uri="{FF2B5EF4-FFF2-40B4-BE49-F238E27FC236}">
                <a16:creationId xmlns:a16="http://schemas.microsoft.com/office/drawing/2014/main" id="{9589884A-C3AE-9A46-A66E-DAA223C3C537}"/>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D20E770E-02EC-814D-B341-30092D99603D}"/>
              </a:ext>
            </a:extLst>
          </p:cNvPr>
          <p:cNvSpPr>
            <a:spLocks noGrp="1"/>
          </p:cNvSpPr>
          <p:nvPr>
            <p:ph type="sldNum" sz="quarter" idx="12"/>
          </p:nvPr>
        </p:nvSpPr>
        <p:spPr/>
        <p:txBody>
          <a:bodyPr/>
          <a:lstStyle/>
          <a:p>
            <a:fld id="{BF604151-6D2C-4845-BFC5-8C53EDEB21BA}" type="slidenum">
              <a:rPr lang="fr-FR" smtClean="0"/>
              <a:t>‹N°›</a:t>
            </a:fld>
            <a:endParaRPr lang="fr-FR"/>
          </a:p>
        </p:txBody>
      </p:sp>
    </p:spTree>
    <p:extLst>
      <p:ext uri="{BB962C8B-B14F-4D97-AF65-F5344CB8AC3E}">
        <p14:creationId xmlns:p14="http://schemas.microsoft.com/office/powerpoint/2010/main" val="42173078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B6448A9-B326-2F4D-B3DA-0EEB33F617A8}"/>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14641C5F-AF23-CB4D-978A-471A2866B96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2FA66160-C0AA-5A4E-A916-49D2D81D93C3}"/>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816AD05A-8ADB-D54C-A5BF-0A2A4A045D4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B51D3839-B40B-EA4A-A660-0F2D395CD221}"/>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4A947CE2-BBB5-F043-A287-DE673270A181}"/>
              </a:ext>
            </a:extLst>
          </p:cNvPr>
          <p:cNvSpPr>
            <a:spLocks noGrp="1"/>
          </p:cNvSpPr>
          <p:nvPr>
            <p:ph type="dt" sz="half" idx="10"/>
          </p:nvPr>
        </p:nvSpPr>
        <p:spPr/>
        <p:txBody>
          <a:bodyPr/>
          <a:lstStyle/>
          <a:p>
            <a:fld id="{8A029899-56E8-4246-AAE1-A5A585CB0B45}" type="datetime1">
              <a:rPr lang="fr-FR" smtClean="0"/>
              <a:t>16/03/2021</a:t>
            </a:fld>
            <a:endParaRPr lang="fr-FR"/>
          </a:p>
        </p:txBody>
      </p:sp>
      <p:sp>
        <p:nvSpPr>
          <p:cNvPr id="8" name="Espace réservé du pied de page 7">
            <a:extLst>
              <a:ext uri="{FF2B5EF4-FFF2-40B4-BE49-F238E27FC236}">
                <a16:creationId xmlns:a16="http://schemas.microsoft.com/office/drawing/2014/main" id="{A59B659F-598F-E64D-B2AF-07CA74CB2181}"/>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94BB27E0-E1D9-F24F-BABB-5F2749129940}"/>
              </a:ext>
            </a:extLst>
          </p:cNvPr>
          <p:cNvSpPr>
            <a:spLocks noGrp="1"/>
          </p:cNvSpPr>
          <p:nvPr>
            <p:ph type="sldNum" sz="quarter" idx="12"/>
          </p:nvPr>
        </p:nvSpPr>
        <p:spPr/>
        <p:txBody>
          <a:bodyPr/>
          <a:lstStyle/>
          <a:p>
            <a:fld id="{BF604151-6D2C-4845-BFC5-8C53EDEB21BA}" type="slidenum">
              <a:rPr lang="fr-FR" smtClean="0"/>
              <a:t>‹N°›</a:t>
            </a:fld>
            <a:endParaRPr lang="fr-FR"/>
          </a:p>
        </p:txBody>
      </p:sp>
    </p:spTree>
    <p:extLst>
      <p:ext uri="{BB962C8B-B14F-4D97-AF65-F5344CB8AC3E}">
        <p14:creationId xmlns:p14="http://schemas.microsoft.com/office/powerpoint/2010/main" val="12441155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0310A97-8D78-3142-8223-1D6509C7772E}"/>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F1597001-52E5-184F-B8ED-A488877482C3}"/>
              </a:ext>
            </a:extLst>
          </p:cNvPr>
          <p:cNvSpPr>
            <a:spLocks noGrp="1"/>
          </p:cNvSpPr>
          <p:nvPr>
            <p:ph type="dt" sz="half" idx="10"/>
          </p:nvPr>
        </p:nvSpPr>
        <p:spPr/>
        <p:txBody>
          <a:bodyPr/>
          <a:lstStyle/>
          <a:p>
            <a:fld id="{CEB4E7AC-76CE-1048-874E-FD1C305A2D2A}" type="datetime1">
              <a:rPr lang="fr-FR" smtClean="0"/>
              <a:t>16/03/2021</a:t>
            </a:fld>
            <a:endParaRPr lang="fr-FR"/>
          </a:p>
        </p:txBody>
      </p:sp>
      <p:sp>
        <p:nvSpPr>
          <p:cNvPr id="4" name="Espace réservé du pied de page 3">
            <a:extLst>
              <a:ext uri="{FF2B5EF4-FFF2-40B4-BE49-F238E27FC236}">
                <a16:creationId xmlns:a16="http://schemas.microsoft.com/office/drawing/2014/main" id="{944A19CA-6601-B743-9DD0-DF953A422C3C}"/>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47E20F79-EBC4-EA4E-98A8-0939E3DCD8A7}"/>
              </a:ext>
            </a:extLst>
          </p:cNvPr>
          <p:cNvSpPr>
            <a:spLocks noGrp="1"/>
          </p:cNvSpPr>
          <p:nvPr>
            <p:ph type="sldNum" sz="quarter" idx="12"/>
          </p:nvPr>
        </p:nvSpPr>
        <p:spPr/>
        <p:txBody>
          <a:bodyPr/>
          <a:lstStyle/>
          <a:p>
            <a:fld id="{BF604151-6D2C-4845-BFC5-8C53EDEB21BA}" type="slidenum">
              <a:rPr lang="fr-FR" smtClean="0"/>
              <a:t>‹N°›</a:t>
            </a:fld>
            <a:endParaRPr lang="fr-FR"/>
          </a:p>
        </p:txBody>
      </p:sp>
    </p:spTree>
    <p:extLst>
      <p:ext uri="{BB962C8B-B14F-4D97-AF65-F5344CB8AC3E}">
        <p14:creationId xmlns:p14="http://schemas.microsoft.com/office/powerpoint/2010/main" val="15124865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B82CCAE5-C508-D643-B7D2-57402CB15A9A}"/>
              </a:ext>
            </a:extLst>
          </p:cNvPr>
          <p:cNvSpPr>
            <a:spLocks noGrp="1"/>
          </p:cNvSpPr>
          <p:nvPr>
            <p:ph type="dt" sz="half" idx="10"/>
          </p:nvPr>
        </p:nvSpPr>
        <p:spPr/>
        <p:txBody>
          <a:bodyPr/>
          <a:lstStyle/>
          <a:p>
            <a:fld id="{AC7EBAFF-9FC5-EA4A-934B-DF252D68AA4D}" type="datetime1">
              <a:rPr lang="fr-FR" smtClean="0"/>
              <a:t>16/03/2021</a:t>
            </a:fld>
            <a:endParaRPr lang="fr-FR"/>
          </a:p>
        </p:txBody>
      </p:sp>
      <p:sp>
        <p:nvSpPr>
          <p:cNvPr id="3" name="Espace réservé du pied de page 2">
            <a:extLst>
              <a:ext uri="{FF2B5EF4-FFF2-40B4-BE49-F238E27FC236}">
                <a16:creationId xmlns:a16="http://schemas.microsoft.com/office/drawing/2014/main" id="{10F404C4-769F-CC41-8FAE-B143F99EF798}"/>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FAC055D3-626A-B54C-81FC-5C2561F367B4}"/>
              </a:ext>
            </a:extLst>
          </p:cNvPr>
          <p:cNvSpPr>
            <a:spLocks noGrp="1"/>
          </p:cNvSpPr>
          <p:nvPr>
            <p:ph type="sldNum" sz="quarter" idx="12"/>
          </p:nvPr>
        </p:nvSpPr>
        <p:spPr/>
        <p:txBody>
          <a:bodyPr/>
          <a:lstStyle/>
          <a:p>
            <a:fld id="{BF604151-6D2C-4845-BFC5-8C53EDEB21BA}" type="slidenum">
              <a:rPr lang="fr-FR" smtClean="0"/>
              <a:t>‹N°›</a:t>
            </a:fld>
            <a:endParaRPr lang="fr-FR"/>
          </a:p>
        </p:txBody>
      </p:sp>
    </p:spTree>
    <p:extLst>
      <p:ext uri="{BB962C8B-B14F-4D97-AF65-F5344CB8AC3E}">
        <p14:creationId xmlns:p14="http://schemas.microsoft.com/office/powerpoint/2010/main" val="10713936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C75A56A-92F6-E646-8670-466335CA095C}"/>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701AC8EE-8905-7049-9F2C-AD5639F352B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7C44BEAB-BBBA-8E4C-95C3-6C388978B02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0B464773-1938-ED4D-AE3E-6DD8E6D44D46}"/>
              </a:ext>
            </a:extLst>
          </p:cNvPr>
          <p:cNvSpPr>
            <a:spLocks noGrp="1"/>
          </p:cNvSpPr>
          <p:nvPr>
            <p:ph type="dt" sz="half" idx="10"/>
          </p:nvPr>
        </p:nvSpPr>
        <p:spPr/>
        <p:txBody>
          <a:bodyPr/>
          <a:lstStyle/>
          <a:p>
            <a:fld id="{33C6A313-0CAC-644C-BD70-A9C462E51B83}" type="datetime1">
              <a:rPr lang="fr-FR" smtClean="0"/>
              <a:t>16/03/2021</a:t>
            </a:fld>
            <a:endParaRPr lang="fr-FR"/>
          </a:p>
        </p:txBody>
      </p:sp>
      <p:sp>
        <p:nvSpPr>
          <p:cNvPr id="6" name="Espace réservé du pied de page 5">
            <a:extLst>
              <a:ext uri="{FF2B5EF4-FFF2-40B4-BE49-F238E27FC236}">
                <a16:creationId xmlns:a16="http://schemas.microsoft.com/office/drawing/2014/main" id="{A963906A-7C97-DC46-A734-15CDD74B578C}"/>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DD6086AE-4C7F-C94F-9FCF-3687BBA00B5E}"/>
              </a:ext>
            </a:extLst>
          </p:cNvPr>
          <p:cNvSpPr>
            <a:spLocks noGrp="1"/>
          </p:cNvSpPr>
          <p:nvPr>
            <p:ph type="sldNum" sz="quarter" idx="12"/>
          </p:nvPr>
        </p:nvSpPr>
        <p:spPr/>
        <p:txBody>
          <a:bodyPr/>
          <a:lstStyle/>
          <a:p>
            <a:fld id="{BF604151-6D2C-4845-BFC5-8C53EDEB21BA}" type="slidenum">
              <a:rPr lang="fr-FR" smtClean="0"/>
              <a:t>‹N°›</a:t>
            </a:fld>
            <a:endParaRPr lang="fr-FR"/>
          </a:p>
        </p:txBody>
      </p:sp>
    </p:spTree>
    <p:extLst>
      <p:ext uri="{BB962C8B-B14F-4D97-AF65-F5344CB8AC3E}">
        <p14:creationId xmlns:p14="http://schemas.microsoft.com/office/powerpoint/2010/main" val="11986069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BB78C7A-1F87-314B-B590-83F3AC75C9DE}"/>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E160BB67-D60A-7C40-BD11-A90F0644973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FCA89843-760B-FF4A-AE6B-EE38481EA41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75BBC484-9293-4B43-93A1-7B5777E6067F}"/>
              </a:ext>
            </a:extLst>
          </p:cNvPr>
          <p:cNvSpPr>
            <a:spLocks noGrp="1"/>
          </p:cNvSpPr>
          <p:nvPr>
            <p:ph type="dt" sz="half" idx="10"/>
          </p:nvPr>
        </p:nvSpPr>
        <p:spPr/>
        <p:txBody>
          <a:bodyPr/>
          <a:lstStyle/>
          <a:p>
            <a:fld id="{C221CBDC-8CFB-6C4D-B38B-DF15FA8D53F8}" type="datetime1">
              <a:rPr lang="fr-FR" smtClean="0"/>
              <a:t>16/03/2021</a:t>
            </a:fld>
            <a:endParaRPr lang="fr-FR"/>
          </a:p>
        </p:txBody>
      </p:sp>
      <p:sp>
        <p:nvSpPr>
          <p:cNvPr id="6" name="Espace réservé du pied de page 5">
            <a:extLst>
              <a:ext uri="{FF2B5EF4-FFF2-40B4-BE49-F238E27FC236}">
                <a16:creationId xmlns:a16="http://schemas.microsoft.com/office/drawing/2014/main" id="{BFFA3C87-0F4A-A14A-B2BC-E506C5ECB582}"/>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10455C02-66EB-8842-A8FF-B1EFF1B6746E}"/>
              </a:ext>
            </a:extLst>
          </p:cNvPr>
          <p:cNvSpPr>
            <a:spLocks noGrp="1"/>
          </p:cNvSpPr>
          <p:nvPr>
            <p:ph type="sldNum" sz="quarter" idx="12"/>
          </p:nvPr>
        </p:nvSpPr>
        <p:spPr/>
        <p:txBody>
          <a:bodyPr/>
          <a:lstStyle/>
          <a:p>
            <a:fld id="{BF604151-6D2C-4845-BFC5-8C53EDEB21BA}" type="slidenum">
              <a:rPr lang="fr-FR" smtClean="0"/>
              <a:t>‹N°›</a:t>
            </a:fld>
            <a:endParaRPr lang="fr-FR"/>
          </a:p>
        </p:txBody>
      </p:sp>
    </p:spTree>
    <p:extLst>
      <p:ext uri="{BB962C8B-B14F-4D97-AF65-F5344CB8AC3E}">
        <p14:creationId xmlns:p14="http://schemas.microsoft.com/office/powerpoint/2010/main" val="31359575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98B931C7-EF5F-C04F-9168-9BCDFC3E015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B0E06E73-6349-E44B-9E74-3AFD5287D58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5272F226-225D-4040-83D0-1E5D0541A18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A0B868-A130-264B-B471-2A3B57921E68}" type="datetime1">
              <a:rPr lang="fr-FR" smtClean="0"/>
              <a:t>16/03/2021</a:t>
            </a:fld>
            <a:endParaRPr lang="fr-FR"/>
          </a:p>
        </p:txBody>
      </p:sp>
      <p:sp>
        <p:nvSpPr>
          <p:cNvPr id="5" name="Espace réservé du pied de page 4">
            <a:extLst>
              <a:ext uri="{FF2B5EF4-FFF2-40B4-BE49-F238E27FC236}">
                <a16:creationId xmlns:a16="http://schemas.microsoft.com/office/drawing/2014/main" id="{F750757D-55DA-5A4D-B607-BDFB94C13E1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DA5E5A95-6A7D-8543-9D2E-B4D1BDAC7BC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604151-6D2C-4845-BFC5-8C53EDEB21BA}" type="slidenum">
              <a:rPr lang="fr-FR" smtClean="0"/>
              <a:t>‹N°›</a:t>
            </a:fld>
            <a:endParaRPr lang="fr-FR"/>
          </a:p>
        </p:txBody>
      </p:sp>
    </p:spTree>
    <p:extLst>
      <p:ext uri="{BB962C8B-B14F-4D97-AF65-F5344CB8AC3E}">
        <p14:creationId xmlns:p14="http://schemas.microsoft.com/office/powerpoint/2010/main" val="39978453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microsoft.com/office/2007/relationships/diagramDrawing" Target="../diagrams/drawing1.xml"/><Relationship Id="rId13" Type="http://schemas.microsoft.com/office/2007/relationships/diagramDrawing" Target="../diagrams/drawing2.xml"/><Relationship Id="rId3" Type="http://schemas.openxmlformats.org/officeDocument/2006/relationships/image" Target="../media/image1.png"/><Relationship Id="rId7" Type="http://schemas.openxmlformats.org/officeDocument/2006/relationships/diagramColors" Target="../diagrams/colors1.xml"/><Relationship Id="rId12" Type="http://schemas.openxmlformats.org/officeDocument/2006/relationships/diagramColors" Target="../diagrams/colors2.xml"/><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diagramQuickStyle" Target="../diagrams/quickStyle1.xml"/><Relationship Id="rId11" Type="http://schemas.openxmlformats.org/officeDocument/2006/relationships/diagramQuickStyle" Target="../diagrams/quickStyle2.xml"/><Relationship Id="rId5" Type="http://schemas.openxmlformats.org/officeDocument/2006/relationships/diagramLayout" Target="../diagrams/layout1.xml"/><Relationship Id="rId10" Type="http://schemas.openxmlformats.org/officeDocument/2006/relationships/diagramLayout" Target="../diagrams/layout2.xml"/><Relationship Id="rId4" Type="http://schemas.openxmlformats.org/officeDocument/2006/relationships/diagramData" Target="../diagrams/data1.xml"/><Relationship Id="rId9" Type="http://schemas.openxmlformats.org/officeDocument/2006/relationships/diagramData" Target="../diagrams/data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DA3F859-2D7D-0A4E-86A2-93ED42EF3374}"/>
              </a:ext>
            </a:extLst>
          </p:cNvPr>
          <p:cNvSpPr/>
          <p:nvPr/>
        </p:nvSpPr>
        <p:spPr>
          <a:xfrm>
            <a:off x="0" y="0"/>
            <a:ext cx="12192000" cy="3851683"/>
          </a:xfrm>
          <a:prstGeom prst="rect">
            <a:avLst/>
          </a:prstGeom>
          <a:solidFill>
            <a:srgbClr val="009E5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5" name="Rectangle 4">
            <a:extLst>
              <a:ext uri="{FF2B5EF4-FFF2-40B4-BE49-F238E27FC236}">
                <a16:creationId xmlns:a16="http://schemas.microsoft.com/office/drawing/2014/main" id="{88C7EB30-4F97-7941-9AE5-EBFC305CEECF}"/>
              </a:ext>
            </a:extLst>
          </p:cNvPr>
          <p:cNvSpPr>
            <a:spLocks noChangeArrowheads="1"/>
          </p:cNvSpPr>
          <p:nvPr/>
        </p:nvSpPr>
        <p:spPr bwMode="auto">
          <a:xfrm>
            <a:off x="62345" y="750645"/>
            <a:ext cx="12067309" cy="2431435"/>
          </a:xfrm>
          <a:prstGeom prst="rect">
            <a:avLst/>
          </a:prstGeom>
          <a:noFill/>
          <a:ln>
            <a:noFill/>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lang="fr-FR" altLang="fr-FR" sz="3600" b="1" dirty="0">
                <a:solidFill>
                  <a:schemeClr val="bg1"/>
                </a:solidFill>
                <a:latin typeface="Bahnschrift"/>
              </a:rPr>
              <a:t>Evolution de l</a:t>
            </a:r>
            <a:r>
              <a:rPr kumimoji="0" lang="fr-FR" altLang="fr-FR" sz="3600" b="1" i="0" u="none" strike="noStrike" cap="none" normalizeH="0" baseline="0" dirty="0">
                <a:ln>
                  <a:noFill/>
                </a:ln>
                <a:solidFill>
                  <a:schemeClr val="bg1"/>
                </a:solidFill>
                <a:effectLst/>
                <a:latin typeface="Bahnschrift"/>
              </a:rPr>
              <a:t>a Marque </a:t>
            </a:r>
            <a:r>
              <a:rPr lang="fr-FR" altLang="fr-FR" sz="3600" b="1" dirty="0">
                <a:solidFill>
                  <a:schemeClr val="bg1"/>
                </a:solidFill>
                <a:latin typeface="Bahnschrift"/>
              </a:rPr>
              <a:t>« Valeurs Parc naturel régional » pour les produits agricoles</a:t>
            </a:r>
          </a:p>
          <a:p>
            <a:pPr marL="0" marR="0" lvl="0" indent="0" algn="ctr" defTabSz="914400" rtl="0" eaLnBrk="0" fontAlgn="base" latinLnBrk="0" hangingPunct="0">
              <a:lnSpc>
                <a:spcPct val="100000"/>
              </a:lnSpc>
              <a:spcBef>
                <a:spcPct val="0"/>
              </a:spcBef>
              <a:spcAft>
                <a:spcPct val="0"/>
              </a:spcAft>
              <a:buClrTx/>
              <a:buSzTx/>
              <a:buFontTx/>
              <a:buNone/>
              <a:tabLst/>
            </a:pPr>
            <a:endParaRPr lang="fr-FR" altLang="fr-FR" sz="3800" b="1" dirty="0">
              <a:solidFill>
                <a:schemeClr val="bg1"/>
              </a:solidFill>
              <a:latin typeface="Bahnschrift"/>
            </a:endParaRPr>
          </a:p>
          <a:p>
            <a:pPr marL="0" marR="0" lvl="0" indent="0" algn="ctr" defTabSz="914400" rtl="0" eaLnBrk="0" fontAlgn="base" latinLnBrk="0" hangingPunct="0">
              <a:lnSpc>
                <a:spcPct val="100000"/>
              </a:lnSpc>
              <a:spcBef>
                <a:spcPct val="0"/>
              </a:spcBef>
              <a:spcAft>
                <a:spcPct val="0"/>
              </a:spcAft>
              <a:buClrTx/>
              <a:buSzTx/>
              <a:buFontTx/>
              <a:buNone/>
              <a:tabLst/>
            </a:pPr>
            <a:r>
              <a:rPr lang="fr-FR" altLang="fr-FR" sz="3600" b="1" i="1" dirty="0">
                <a:solidFill>
                  <a:schemeClr val="bg1"/>
                </a:solidFill>
                <a:latin typeface="Bahnschrift"/>
              </a:rPr>
              <a:t>Inter-Commissions Marque, Agriculture et Biodiversité</a:t>
            </a:r>
          </a:p>
        </p:txBody>
      </p:sp>
      <p:pic>
        <p:nvPicPr>
          <p:cNvPr id="6" name="Picture 3" descr="page1image1822880">
            <a:extLst>
              <a:ext uri="{FF2B5EF4-FFF2-40B4-BE49-F238E27FC236}">
                <a16:creationId xmlns:a16="http://schemas.microsoft.com/office/drawing/2014/main" id="{62DED6F4-375E-294B-AC03-A4A74502C8A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00444" y="4142371"/>
            <a:ext cx="1549400" cy="1270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5" descr="page1image3802656">
            <a:extLst>
              <a:ext uri="{FF2B5EF4-FFF2-40B4-BE49-F238E27FC236}">
                <a16:creationId xmlns:a16="http://schemas.microsoft.com/office/drawing/2014/main" id="{E712EEA3-F9EF-624F-869E-981F71223C5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061866" y="5009990"/>
            <a:ext cx="1824672" cy="1346360"/>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7">
            <a:extLst>
              <a:ext uri="{FF2B5EF4-FFF2-40B4-BE49-F238E27FC236}">
                <a16:creationId xmlns:a16="http://schemas.microsoft.com/office/drawing/2014/main" id="{9871E717-8B7C-3546-BE3C-9CE4877FC168}"/>
              </a:ext>
            </a:extLst>
          </p:cNvPr>
          <p:cNvSpPr>
            <a:spLocks noChangeArrowheads="1"/>
          </p:cNvSpPr>
          <p:nvPr/>
        </p:nvSpPr>
        <p:spPr bwMode="auto">
          <a:xfrm>
            <a:off x="3822700" y="5703060"/>
            <a:ext cx="4086043" cy="956278"/>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lang="fr-FR" altLang="fr-FR" sz="2800" b="1" dirty="0">
                <a:solidFill>
                  <a:srgbClr val="A5162D"/>
                </a:solidFill>
                <a:latin typeface="Bahnschrift"/>
              </a:rPr>
              <a:t>Bureau de la Fédération 17/03/21</a:t>
            </a:r>
            <a:endParaRPr kumimoji="0" lang="fr-FR" altLang="fr-FR" sz="1050" b="1" i="0" u="none" strike="noStrike" cap="none" normalizeH="0" baseline="0" dirty="0">
              <a:ln>
                <a:noFill/>
              </a:ln>
              <a:solidFill>
                <a:schemeClr val="tx1"/>
              </a:solidFill>
              <a:effectLst/>
            </a:endParaRPr>
          </a:p>
        </p:txBody>
      </p:sp>
      <p:pic>
        <p:nvPicPr>
          <p:cNvPr id="9" name="Picture 1" descr="page1image3821024">
            <a:extLst>
              <a:ext uri="{FF2B5EF4-FFF2-40B4-BE49-F238E27FC236}">
                <a16:creationId xmlns:a16="http://schemas.microsoft.com/office/drawing/2014/main" id="{21151853-9614-0845-A416-742CD941032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8209" y="3966742"/>
            <a:ext cx="2522574" cy="2891258"/>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descr="page1image3812736">
            <a:extLst>
              <a:ext uri="{FF2B5EF4-FFF2-40B4-BE49-F238E27FC236}">
                <a16:creationId xmlns:a16="http://schemas.microsoft.com/office/drawing/2014/main" id="{FA7132D8-8E8C-0144-996D-579EA3849E87}"/>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039661" y="3966742"/>
            <a:ext cx="1824672" cy="2840874"/>
          </a:xfrm>
          <a:prstGeom prst="rect">
            <a:avLst/>
          </a:prstGeom>
          <a:noFill/>
          <a:extLst>
            <a:ext uri="{909E8E84-426E-40DD-AFC4-6F175D3DCCD1}">
              <a14:hiddenFill xmlns:a14="http://schemas.microsoft.com/office/drawing/2010/main">
                <a:solidFill>
                  <a:srgbClr val="FFFFFF"/>
                </a:solidFill>
              </a14:hiddenFill>
            </a:ext>
          </a:extLst>
        </p:spPr>
      </p:pic>
      <p:sp>
        <p:nvSpPr>
          <p:cNvPr id="2" name="Espace réservé du numéro de diapositive 1">
            <a:extLst>
              <a:ext uri="{FF2B5EF4-FFF2-40B4-BE49-F238E27FC236}">
                <a16:creationId xmlns:a16="http://schemas.microsoft.com/office/drawing/2014/main" id="{AAD9CF0E-53B7-5A46-872E-8DC5C5C1DC8E}"/>
              </a:ext>
            </a:extLst>
          </p:cNvPr>
          <p:cNvSpPr>
            <a:spLocks noGrp="1"/>
          </p:cNvSpPr>
          <p:nvPr>
            <p:ph type="sldNum" sz="quarter" idx="12"/>
          </p:nvPr>
        </p:nvSpPr>
        <p:spPr/>
        <p:txBody>
          <a:bodyPr/>
          <a:lstStyle/>
          <a:p>
            <a:fld id="{BF604151-6D2C-4845-BFC5-8C53EDEB21BA}" type="slidenum">
              <a:rPr lang="fr-FR" smtClean="0"/>
              <a:t>1</a:t>
            </a:fld>
            <a:endParaRPr lang="fr-FR"/>
          </a:p>
        </p:txBody>
      </p:sp>
    </p:spTree>
    <p:extLst>
      <p:ext uri="{BB962C8B-B14F-4D97-AF65-F5344CB8AC3E}">
        <p14:creationId xmlns:p14="http://schemas.microsoft.com/office/powerpoint/2010/main" val="23039483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descr="page1image1822880">
            <a:extLst>
              <a:ext uri="{FF2B5EF4-FFF2-40B4-BE49-F238E27FC236}">
                <a16:creationId xmlns:a16="http://schemas.microsoft.com/office/drawing/2014/main" id="{92264133-5877-E14D-A412-6B5A511FB35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4679" y="92597"/>
            <a:ext cx="877786" cy="719497"/>
          </a:xfrm>
          <a:prstGeom prst="rect">
            <a:avLst/>
          </a:prstGeom>
          <a:noFill/>
          <a:extLst>
            <a:ext uri="{909E8E84-426E-40DD-AFC4-6F175D3DCCD1}">
              <a14:hiddenFill xmlns:a14="http://schemas.microsoft.com/office/drawing/2010/main">
                <a:solidFill>
                  <a:srgbClr val="FFFFFF"/>
                </a:solidFill>
              </a14:hiddenFill>
            </a:ext>
          </a:extLst>
        </p:spPr>
      </p:pic>
      <p:sp>
        <p:nvSpPr>
          <p:cNvPr id="3" name="ZoneTexte 2">
            <a:extLst>
              <a:ext uri="{FF2B5EF4-FFF2-40B4-BE49-F238E27FC236}">
                <a16:creationId xmlns:a16="http://schemas.microsoft.com/office/drawing/2014/main" id="{0D6C9FC6-D577-3D44-82EF-D5AEA2028283}"/>
              </a:ext>
            </a:extLst>
          </p:cNvPr>
          <p:cNvSpPr txBox="1"/>
          <p:nvPr/>
        </p:nvSpPr>
        <p:spPr>
          <a:xfrm>
            <a:off x="1365956" y="273485"/>
            <a:ext cx="10826044" cy="1077218"/>
          </a:xfrm>
          <a:prstGeom prst="rect">
            <a:avLst/>
          </a:prstGeom>
          <a:noFill/>
        </p:spPr>
        <p:txBody>
          <a:bodyPr wrap="square" rtlCol="0">
            <a:spAutoFit/>
          </a:bodyPr>
          <a:lstStyle/>
          <a:p>
            <a:r>
              <a:rPr lang="fr-FR" sz="3200" b="1" dirty="0">
                <a:solidFill>
                  <a:srgbClr val="009D61"/>
                </a:solidFill>
                <a:latin typeface="Arial" panose="020B0604020202020204" pitchFamily="34" charset="0"/>
                <a:cs typeface="Arial" panose="020B0604020202020204" pitchFamily="34" charset="0"/>
              </a:rPr>
              <a:t>Marque Valeurs Parc et restauration collective</a:t>
            </a:r>
          </a:p>
        </p:txBody>
      </p:sp>
      <p:sp>
        <p:nvSpPr>
          <p:cNvPr id="5" name="Espace réservé du numéro de diapositive 4">
            <a:extLst>
              <a:ext uri="{FF2B5EF4-FFF2-40B4-BE49-F238E27FC236}">
                <a16:creationId xmlns:a16="http://schemas.microsoft.com/office/drawing/2014/main" id="{4E9BE118-E43F-9E44-976A-3707042EBB7F}"/>
              </a:ext>
            </a:extLst>
          </p:cNvPr>
          <p:cNvSpPr>
            <a:spLocks noGrp="1"/>
          </p:cNvSpPr>
          <p:nvPr>
            <p:ph type="sldNum" sz="quarter" idx="12"/>
          </p:nvPr>
        </p:nvSpPr>
        <p:spPr/>
        <p:txBody>
          <a:bodyPr/>
          <a:lstStyle/>
          <a:p>
            <a:fld id="{BF604151-6D2C-4845-BFC5-8C53EDEB21BA}" type="slidenum">
              <a:rPr lang="fr-FR" smtClean="0"/>
              <a:t>10</a:t>
            </a:fld>
            <a:endParaRPr lang="fr-FR"/>
          </a:p>
        </p:txBody>
      </p:sp>
      <p:sp>
        <p:nvSpPr>
          <p:cNvPr id="9" name="ZoneTexte 8">
            <a:extLst>
              <a:ext uri="{FF2B5EF4-FFF2-40B4-BE49-F238E27FC236}">
                <a16:creationId xmlns:a16="http://schemas.microsoft.com/office/drawing/2014/main" id="{B61AEE0F-E37C-FB4C-B44F-122ED6460CE1}"/>
              </a:ext>
            </a:extLst>
          </p:cNvPr>
          <p:cNvSpPr txBox="1"/>
          <p:nvPr/>
        </p:nvSpPr>
        <p:spPr>
          <a:xfrm>
            <a:off x="267525" y="2760519"/>
            <a:ext cx="11656947" cy="1200329"/>
          </a:xfrm>
          <a:prstGeom prst="rect">
            <a:avLst/>
          </a:prstGeom>
          <a:noFill/>
        </p:spPr>
        <p:txBody>
          <a:bodyPr wrap="square" rtlCol="0">
            <a:spAutoFit/>
          </a:bodyPr>
          <a:lstStyle/>
          <a:p>
            <a:r>
              <a:rPr lang="fr-FR" dirty="0">
                <a:sym typeface="Wingdings" pitchFamily="2" charset="2"/>
              </a:rPr>
              <a:t>-</a:t>
            </a:r>
          </a:p>
          <a:p>
            <a:endParaRPr lang="fr-FR" dirty="0">
              <a:sym typeface="Wingdings" pitchFamily="2" charset="2"/>
            </a:endParaRPr>
          </a:p>
          <a:p>
            <a:endParaRPr lang="fr-FR" dirty="0"/>
          </a:p>
          <a:p>
            <a:endParaRPr lang="fr-FR" dirty="0"/>
          </a:p>
        </p:txBody>
      </p:sp>
      <p:sp>
        <p:nvSpPr>
          <p:cNvPr id="7" name="ZoneTexte 6">
            <a:extLst>
              <a:ext uri="{FF2B5EF4-FFF2-40B4-BE49-F238E27FC236}">
                <a16:creationId xmlns:a16="http://schemas.microsoft.com/office/drawing/2014/main" id="{D28025FA-4756-8B45-8409-C271A2F0A530}"/>
              </a:ext>
            </a:extLst>
          </p:cNvPr>
          <p:cNvSpPr txBox="1"/>
          <p:nvPr/>
        </p:nvSpPr>
        <p:spPr>
          <a:xfrm>
            <a:off x="377782" y="1146545"/>
            <a:ext cx="11814218" cy="5447645"/>
          </a:xfrm>
          <a:prstGeom prst="rect">
            <a:avLst/>
          </a:prstGeom>
          <a:noFill/>
        </p:spPr>
        <p:txBody>
          <a:bodyPr wrap="square" rtlCol="0">
            <a:spAutoFit/>
          </a:bodyPr>
          <a:lstStyle/>
          <a:p>
            <a:r>
              <a:rPr lang="fr-FR" b="1" dirty="0"/>
              <a:t>Contexte :</a:t>
            </a:r>
          </a:p>
          <a:p>
            <a:r>
              <a:rPr lang="fr-FR" dirty="0"/>
              <a:t>Forts enjeux d’autonomisation alimentaire des territoires en matière d’alimentation, d’accès à des produits de qualité et durable, d’optimisation entre différents circuits de distribution pour les agriculteurs…</a:t>
            </a:r>
          </a:p>
          <a:p>
            <a:endParaRPr lang="fr-FR" sz="1200" b="1" dirty="0"/>
          </a:p>
          <a:p>
            <a:r>
              <a:rPr lang="fr-FR" b="1" dirty="0"/>
              <a:t>Futur cadre de la loi </a:t>
            </a:r>
            <a:r>
              <a:rPr lang="fr-FR" b="1" dirty="0" err="1"/>
              <a:t>Egalim</a:t>
            </a:r>
            <a:r>
              <a:rPr lang="fr-FR" b="1" dirty="0"/>
              <a:t> en 2022 : </a:t>
            </a:r>
            <a:r>
              <a:rPr lang="fr-FR" dirty="0"/>
              <a:t>obligation de 50% de produits durables de qualité pour la restauration collective. </a:t>
            </a:r>
          </a:p>
          <a:p>
            <a:endParaRPr lang="fr-FR" b="1" dirty="0"/>
          </a:p>
          <a:p>
            <a:r>
              <a:rPr lang="fr-FR" b="1" dirty="0"/>
              <a:t>Démarche entreprise :</a:t>
            </a:r>
          </a:p>
          <a:p>
            <a:r>
              <a:rPr lang="fr-FR" dirty="0"/>
              <a:t>La Fédération des Parcs tente depuis plus d’un an de faire reconnaître la marque comme signe éligible à la loi</a:t>
            </a:r>
          </a:p>
          <a:p>
            <a:r>
              <a:rPr lang="fr-FR" b="1" dirty="0"/>
              <a:t>. Démarche politique : </a:t>
            </a:r>
            <a:r>
              <a:rPr lang="fr-FR" dirty="0"/>
              <a:t>soutien</a:t>
            </a:r>
            <a:r>
              <a:rPr lang="fr-FR" b="1" dirty="0"/>
              <a:t> </a:t>
            </a:r>
            <a:r>
              <a:rPr lang="fr-FR" dirty="0"/>
              <a:t>amendement déposé dans le cadre de la loi Climat pour autoriser les marques des Parcs </a:t>
            </a:r>
          </a:p>
          <a:p>
            <a:endParaRPr lang="fr-FR" sz="1200" b="1" dirty="0"/>
          </a:p>
          <a:p>
            <a:r>
              <a:rPr lang="fr-FR" b="1" dirty="0"/>
              <a:t>. Démarche technique : intérêt à faire entrer la marque au sein de la certification « Haute Valeur Environnementale » ? Choix final : </a:t>
            </a:r>
            <a:r>
              <a:rPr lang="fr-FR" dirty="0"/>
              <a:t>penser l’évolution de notre référentiel de la marque pour intégrer les critères de HVE =&gt; faciliter pour les Parcs qui le souhaitent un processus de certification collective au titre de HVE 3</a:t>
            </a:r>
          </a:p>
          <a:p>
            <a:r>
              <a:rPr lang="fr-FR" dirty="0"/>
              <a:t>Mais pas d’adossement systématique au plan national car </a:t>
            </a:r>
            <a:r>
              <a:rPr lang="fr-FR" b="1" dirty="0"/>
              <a:t>HVE n’apparaît pas à la hauteur des exigences environnementales des Parcs</a:t>
            </a:r>
            <a:r>
              <a:rPr lang="fr-FR" dirty="0"/>
              <a:t> à l’échelle nationale :</a:t>
            </a:r>
          </a:p>
          <a:p>
            <a:r>
              <a:rPr lang="fr-FR" dirty="0"/>
              <a:t>- Pas de prise en compte du bien-être animal, limitation des traitements vétérinaires, antibiotiques, sortie des animaux</a:t>
            </a:r>
          </a:p>
          <a:p>
            <a:r>
              <a:rPr lang="fr-FR" dirty="0"/>
              <a:t>- Pas de critère sur le taux de chargement, possibilité d’être en hors sol, pas d’interdiction d’OGM</a:t>
            </a:r>
          </a:p>
          <a:p>
            <a:r>
              <a:rPr lang="fr-FR" dirty="0"/>
              <a:t>- Pas d’autonomie visée, pas de valorisation du pâturage</a:t>
            </a:r>
          </a:p>
          <a:p>
            <a:r>
              <a:rPr lang="fr-FR" dirty="0"/>
              <a:t>- Pas de critères sur l’énergie / dérèglement climatique : possibilité d’avoir des serres chauffées</a:t>
            </a:r>
          </a:p>
          <a:p>
            <a:r>
              <a:rPr lang="fr-FR" dirty="0"/>
              <a:t>Et HVE = </a:t>
            </a:r>
            <a:r>
              <a:rPr lang="fr-FR" b="1" dirty="0"/>
              <a:t>remise en cause du principe d’audit propre aux Parcs </a:t>
            </a:r>
            <a:r>
              <a:rPr lang="fr-FR" dirty="0"/>
              <a:t>=&gt; accompagner les agriculteurs dans une transition agricole</a:t>
            </a:r>
          </a:p>
        </p:txBody>
      </p:sp>
    </p:spTree>
    <p:extLst>
      <p:ext uri="{BB962C8B-B14F-4D97-AF65-F5344CB8AC3E}">
        <p14:creationId xmlns:p14="http://schemas.microsoft.com/office/powerpoint/2010/main" val="16751694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descr="page1image1822880">
            <a:extLst>
              <a:ext uri="{FF2B5EF4-FFF2-40B4-BE49-F238E27FC236}">
                <a16:creationId xmlns:a16="http://schemas.microsoft.com/office/drawing/2014/main" id="{92264133-5877-E14D-A412-6B5A511FB35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4679" y="92597"/>
            <a:ext cx="877786" cy="719497"/>
          </a:xfrm>
          <a:prstGeom prst="rect">
            <a:avLst/>
          </a:prstGeom>
          <a:noFill/>
          <a:extLst>
            <a:ext uri="{909E8E84-426E-40DD-AFC4-6F175D3DCCD1}">
              <a14:hiddenFill xmlns:a14="http://schemas.microsoft.com/office/drawing/2010/main">
                <a:solidFill>
                  <a:srgbClr val="FFFFFF"/>
                </a:solidFill>
              </a14:hiddenFill>
            </a:ext>
          </a:extLst>
        </p:spPr>
      </p:pic>
      <p:sp>
        <p:nvSpPr>
          <p:cNvPr id="3" name="ZoneTexte 2">
            <a:extLst>
              <a:ext uri="{FF2B5EF4-FFF2-40B4-BE49-F238E27FC236}">
                <a16:creationId xmlns:a16="http://schemas.microsoft.com/office/drawing/2014/main" id="{0D6C9FC6-D577-3D44-82EF-D5AEA2028283}"/>
              </a:ext>
            </a:extLst>
          </p:cNvPr>
          <p:cNvSpPr txBox="1"/>
          <p:nvPr/>
        </p:nvSpPr>
        <p:spPr>
          <a:xfrm>
            <a:off x="1012465" y="57241"/>
            <a:ext cx="11044856" cy="584775"/>
          </a:xfrm>
          <a:prstGeom prst="rect">
            <a:avLst/>
          </a:prstGeom>
          <a:noFill/>
        </p:spPr>
        <p:txBody>
          <a:bodyPr wrap="square" rtlCol="0">
            <a:spAutoFit/>
          </a:bodyPr>
          <a:lstStyle/>
          <a:p>
            <a:pPr algn="ctr"/>
            <a:r>
              <a:rPr lang="fr-FR" sz="3200" b="1" dirty="0">
                <a:solidFill>
                  <a:srgbClr val="009D61"/>
                </a:solidFill>
                <a:latin typeface="Arial" panose="020B0604020202020204" pitchFamily="34" charset="0"/>
                <a:cs typeface="Arial" panose="020B0604020202020204" pitchFamily="34" charset="0"/>
              </a:rPr>
              <a:t>Évolution de la marque Valeurs Parc </a:t>
            </a:r>
          </a:p>
        </p:txBody>
      </p:sp>
      <p:sp>
        <p:nvSpPr>
          <p:cNvPr id="5" name="Espace réservé du numéro de diapositive 4">
            <a:extLst>
              <a:ext uri="{FF2B5EF4-FFF2-40B4-BE49-F238E27FC236}">
                <a16:creationId xmlns:a16="http://schemas.microsoft.com/office/drawing/2014/main" id="{4E9BE118-E43F-9E44-976A-3707042EBB7F}"/>
              </a:ext>
            </a:extLst>
          </p:cNvPr>
          <p:cNvSpPr>
            <a:spLocks noGrp="1"/>
          </p:cNvSpPr>
          <p:nvPr>
            <p:ph type="sldNum" sz="quarter" idx="12"/>
          </p:nvPr>
        </p:nvSpPr>
        <p:spPr/>
        <p:txBody>
          <a:bodyPr/>
          <a:lstStyle/>
          <a:p>
            <a:fld id="{BF604151-6D2C-4845-BFC5-8C53EDEB21BA}" type="slidenum">
              <a:rPr lang="fr-FR" smtClean="0"/>
              <a:t>11</a:t>
            </a:fld>
            <a:endParaRPr lang="fr-FR"/>
          </a:p>
        </p:txBody>
      </p:sp>
      <p:sp>
        <p:nvSpPr>
          <p:cNvPr id="9" name="ZoneTexte 8">
            <a:extLst>
              <a:ext uri="{FF2B5EF4-FFF2-40B4-BE49-F238E27FC236}">
                <a16:creationId xmlns:a16="http://schemas.microsoft.com/office/drawing/2014/main" id="{B61AEE0F-E37C-FB4C-B44F-122ED6460CE1}"/>
              </a:ext>
            </a:extLst>
          </p:cNvPr>
          <p:cNvSpPr txBox="1"/>
          <p:nvPr/>
        </p:nvSpPr>
        <p:spPr>
          <a:xfrm>
            <a:off x="134679" y="1529412"/>
            <a:ext cx="11656947" cy="3416320"/>
          </a:xfrm>
          <a:prstGeom prst="rect">
            <a:avLst/>
          </a:prstGeom>
          <a:noFill/>
        </p:spPr>
        <p:txBody>
          <a:bodyPr wrap="square" rtlCol="0">
            <a:spAutoFit/>
          </a:bodyPr>
          <a:lstStyle/>
          <a:p>
            <a:endParaRPr lang="fr-FR" dirty="0">
              <a:sym typeface="Wingdings" pitchFamily="2" charset="2"/>
            </a:endParaRPr>
          </a:p>
          <a:p>
            <a:r>
              <a:rPr lang="fr-FR" dirty="0">
                <a:sym typeface="Wingdings" pitchFamily="2" charset="2"/>
              </a:rPr>
              <a:t>-Restauration collective et loi </a:t>
            </a:r>
            <a:r>
              <a:rPr lang="fr-FR" dirty="0" err="1">
                <a:sym typeface="Wingdings" pitchFamily="2" charset="2"/>
              </a:rPr>
              <a:t>Égalim</a:t>
            </a:r>
            <a:r>
              <a:rPr lang="fr-FR" dirty="0">
                <a:sym typeface="Wingdings" pitchFamily="2" charset="2"/>
              </a:rPr>
              <a:t>  lettre au ministère</a:t>
            </a:r>
          </a:p>
          <a:p>
            <a:r>
              <a:rPr lang="fr-FR" dirty="0">
                <a:sym typeface="Wingdings" pitchFamily="2" charset="2"/>
              </a:rPr>
              <a:t>-Reconnaissance dans l’</a:t>
            </a:r>
            <a:r>
              <a:rPr lang="fr-FR" dirty="0" err="1">
                <a:sym typeface="Wingdings" pitchFamily="2" charset="2"/>
              </a:rPr>
              <a:t>écodispositif</a:t>
            </a:r>
            <a:r>
              <a:rPr lang="fr-FR" dirty="0">
                <a:sym typeface="Wingdings" pitchFamily="2" charset="2"/>
              </a:rPr>
              <a:t> du premier pilier de la PAC</a:t>
            </a:r>
          </a:p>
          <a:p>
            <a:endParaRPr lang="fr-FR" dirty="0">
              <a:sym typeface="Wingdings" pitchFamily="2" charset="2"/>
            </a:endParaRPr>
          </a:p>
          <a:p>
            <a:endParaRPr lang="fr-FR" dirty="0">
              <a:sym typeface="Wingdings" pitchFamily="2" charset="2"/>
            </a:endParaRPr>
          </a:p>
          <a:p>
            <a:endParaRPr lang="fr-FR" dirty="0">
              <a:sym typeface="Wingdings" pitchFamily="2" charset="2"/>
            </a:endParaRPr>
          </a:p>
          <a:p>
            <a:r>
              <a:rPr lang="fr-FR" dirty="0">
                <a:sym typeface="Wingdings" pitchFamily="2" charset="2"/>
              </a:rPr>
              <a:t>Évolution des attentes sociétales et de la réglementation </a:t>
            </a:r>
          </a:p>
          <a:p>
            <a:r>
              <a:rPr lang="fr-FR" dirty="0">
                <a:sym typeface="Wingdings" pitchFamily="2" charset="2"/>
              </a:rPr>
              <a:t> Comment mettre à jour la marque de façon à avoir une longueur d’avance par rapport à la réglementation ? Veille ? Quand remettre à plat ces critères ? Quelle souplesse ? </a:t>
            </a:r>
          </a:p>
          <a:p>
            <a:endParaRPr lang="fr-FR" dirty="0">
              <a:sym typeface="Wingdings" pitchFamily="2" charset="2"/>
            </a:endParaRPr>
          </a:p>
          <a:p>
            <a:endParaRPr lang="fr-FR" dirty="0"/>
          </a:p>
          <a:p>
            <a:endParaRPr lang="fr-FR" dirty="0"/>
          </a:p>
        </p:txBody>
      </p:sp>
      <p:sp>
        <p:nvSpPr>
          <p:cNvPr id="11" name="ZoneTexte 10">
            <a:extLst>
              <a:ext uri="{FF2B5EF4-FFF2-40B4-BE49-F238E27FC236}">
                <a16:creationId xmlns:a16="http://schemas.microsoft.com/office/drawing/2014/main" id="{DC98467B-6ED4-4647-B882-4509DB04BDF1}"/>
              </a:ext>
            </a:extLst>
          </p:cNvPr>
          <p:cNvSpPr txBox="1"/>
          <p:nvPr/>
        </p:nvSpPr>
        <p:spPr>
          <a:xfrm>
            <a:off x="134679" y="1212090"/>
            <a:ext cx="7126639" cy="400110"/>
          </a:xfrm>
          <a:prstGeom prst="rect">
            <a:avLst/>
          </a:prstGeom>
          <a:noFill/>
        </p:spPr>
        <p:txBody>
          <a:bodyPr wrap="square" rtlCol="0">
            <a:spAutoFit/>
          </a:bodyPr>
          <a:lstStyle/>
          <a:p>
            <a:r>
              <a:rPr lang="fr-FR" sz="2000" b="1" i="1" dirty="0">
                <a:solidFill>
                  <a:schemeClr val="accent2">
                    <a:lumMod val="50000"/>
                  </a:schemeClr>
                </a:solidFill>
                <a:latin typeface="Arial" panose="020B0604020202020204" pitchFamily="34" charset="0"/>
                <a:cs typeface="Arial" panose="020B0604020202020204" pitchFamily="34" charset="0"/>
                <a:sym typeface="Wingdings" pitchFamily="2" charset="2"/>
              </a:rPr>
              <a:t>Valorisation et reconnaissance de la marque : </a:t>
            </a:r>
          </a:p>
        </p:txBody>
      </p:sp>
      <p:sp>
        <p:nvSpPr>
          <p:cNvPr id="10" name="ZoneTexte 9">
            <a:extLst>
              <a:ext uri="{FF2B5EF4-FFF2-40B4-BE49-F238E27FC236}">
                <a16:creationId xmlns:a16="http://schemas.microsoft.com/office/drawing/2014/main" id="{7B0E026A-F1E2-B641-BE0E-0B7B360021C1}"/>
              </a:ext>
            </a:extLst>
          </p:cNvPr>
          <p:cNvSpPr txBox="1"/>
          <p:nvPr/>
        </p:nvSpPr>
        <p:spPr>
          <a:xfrm>
            <a:off x="134679" y="2740356"/>
            <a:ext cx="7126639" cy="400110"/>
          </a:xfrm>
          <a:prstGeom prst="rect">
            <a:avLst/>
          </a:prstGeom>
          <a:noFill/>
        </p:spPr>
        <p:txBody>
          <a:bodyPr wrap="square" rtlCol="0">
            <a:spAutoFit/>
          </a:bodyPr>
          <a:lstStyle/>
          <a:p>
            <a:r>
              <a:rPr lang="fr-FR" sz="2000" b="1" i="1" dirty="0">
                <a:solidFill>
                  <a:schemeClr val="accent2">
                    <a:lumMod val="50000"/>
                  </a:schemeClr>
                </a:solidFill>
                <a:latin typeface="Arial" panose="020B0604020202020204" pitchFamily="34" charset="0"/>
                <a:cs typeface="Arial" panose="020B0604020202020204" pitchFamily="34" charset="0"/>
                <a:sym typeface="Wingdings" pitchFamily="2" charset="2"/>
              </a:rPr>
              <a:t>Dynamisation de la marque </a:t>
            </a:r>
          </a:p>
        </p:txBody>
      </p:sp>
    </p:spTree>
    <p:extLst>
      <p:ext uri="{BB962C8B-B14F-4D97-AF65-F5344CB8AC3E}">
        <p14:creationId xmlns:p14="http://schemas.microsoft.com/office/powerpoint/2010/main" val="9760909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descr="page1image1822880">
            <a:extLst>
              <a:ext uri="{FF2B5EF4-FFF2-40B4-BE49-F238E27FC236}">
                <a16:creationId xmlns:a16="http://schemas.microsoft.com/office/drawing/2014/main" id="{92264133-5877-E14D-A412-6B5A511FB35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4679" y="92597"/>
            <a:ext cx="877786" cy="719497"/>
          </a:xfrm>
          <a:prstGeom prst="rect">
            <a:avLst/>
          </a:prstGeom>
          <a:noFill/>
          <a:extLst>
            <a:ext uri="{909E8E84-426E-40DD-AFC4-6F175D3DCCD1}">
              <a14:hiddenFill xmlns:a14="http://schemas.microsoft.com/office/drawing/2010/main">
                <a:solidFill>
                  <a:srgbClr val="FFFFFF"/>
                </a:solidFill>
              </a14:hiddenFill>
            </a:ext>
          </a:extLst>
        </p:spPr>
      </p:pic>
      <p:sp>
        <p:nvSpPr>
          <p:cNvPr id="3" name="ZoneTexte 2">
            <a:extLst>
              <a:ext uri="{FF2B5EF4-FFF2-40B4-BE49-F238E27FC236}">
                <a16:creationId xmlns:a16="http://schemas.microsoft.com/office/drawing/2014/main" id="{0D6C9FC6-D577-3D44-82EF-D5AEA2028283}"/>
              </a:ext>
            </a:extLst>
          </p:cNvPr>
          <p:cNvSpPr txBox="1"/>
          <p:nvPr/>
        </p:nvSpPr>
        <p:spPr>
          <a:xfrm>
            <a:off x="1012465" y="57241"/>
            <a:ext cx="11044856" cy="584775"/>
          </a:xfrm>
          <a:prstGeom prst="rect">
            <a:avLst/>
          </a:prstGeom>
          <a:noFill/>
        </p:spPr>
        <p:txBody>
          <a:bodyPr wrap="square" rtlCol="0">
            <a:spAutoFit/>
          </a:bodyPr>
          <a:lstStyle/>
          <a:p>
            <a:pPr algn="ctr"/>
            <a:r>
              <a:rPr lang="fr-FR" sz="3200" b="1" dirty="0">
                <a:solidFill>
                  <a:srgbClr val="009D61"/>
                </a:solidFill>
                <a:latin typeface="Arial" panose="020B0604020202020204" pitchFamily="34" charset="0"/>
                <a:cs typeface="Arial" panose="020B0604020202020204" pitchFamily="34" charset="0"/>
              </a:rPr>
              <a:t>Évolution de la marque Valeurs Parc </a:t>
            </a:r>
          </a:p>
        </p:txBody>
      </p:sp>
      <p:sp>
        <p:nvSpPr>
          <p:cNvPr id="6" name="ZoneTexte 5">
            <a:extLst>
              <a:ext uri="{FF2B5EF4-FFF2-40B4-BE49-F238E27FC236}">
                <a16:creationId xmlns:a16="http://schemas.microsoft.com/office/drawing/2014/main" id="{50836216-939B-6542-A1A9-390349FC6CCD}"/>
              </a:ext>
            </a:extLst>
          </p:cNvPr>
          <p:cNvSpPr txBox="1"/>
          <p:nvPr/>
        </p:nvSpPr>
        <p:spPr>
          <a:xfrm>
            <a:off x="134679" y="839903"/>
            <a:ext cx="7126639" cy="400110"/>
          </a:xfrm>
          <a:prstGeom prst="rect">
            <a:avLst/>
          </a:prstGeom>
          <a:noFill/>
        </p:spPr>
        <p:txBody>
          <a:bodyPr wrap="square" rtlCol="0">
            <a:spAutoFit/>
          </a:bodyPr>
          <a:lstStyle/>
          <a:p>
            <a:r>
              <a:rPr lang="fr-FR" sz="2000" b="1" i="1" dirty="0">
                <a:solidFill>
                  <a:schemeClr val="accent2">
                    <a:lumMod val="50000"/>
                  </a:schemeClr>
                </a:solidFill>
                <a:latin typeface="Arial" panose="020B0604020202020204" pitchFamily="34" charset="0"/>
                <a:cs typeface="Arial" panose="020B0604020202020204" pitchFamily="34" charset="0"/>
              </a:rPr>
              <a:t>Points de blocage sur l’évolution de la marque : </a:t>
            </a:r>
          </a:p>
        </p:txBody>
      </p:sp>
      <p:sp>
        <p:nvSpPr>
          <p:cNvPr id="5" name="Espace réservé du numéro de diapositive 4">
            <a:extLst>
              <a:ext uri="{FF2B5EF4-FFF2-40B4-BE49-F238E27FC236}">
                <a16:creationId xmlns:a16="http://schemas.microsoft.com/office/drawing/2014/main" id="{4E9BE118-E43F-9E44-976A-3707042EBB7F}"/>
              </a:ext>
            </a:extLst>
          </p:cNvPr>
          <p:cNvSpPr>
            <a:spLocks noGrp="1"/>
          </p:cNvSpPr>
          <p:nvPr>
            <p:ph type="sldNum" sz="quarter" idx="12"/>
          </p:nvPr>
        </p:nvSpPr>
        <p:spPr/>
        <p:txBody>
          <a:bodyPr/>
          <a:lstStyle/>
          <a:p>
            <a:fld id="{BF604151-6D2C-4845-BFC5-8C53EDEB21BA}" type="slidenum">
              <a:rPr lang="fr-FR" smtClean="0"/>
              <a:t>12</a:t>
            </a:fld>
            <a:endParaRPr lang="fr-FR"/>
          </a:p>
        </p:txBody>
      </p:sp>
      <p:sp>
        <p:nvSpPr>
          <p:cNvPr id="10" name="ZoneTexte 9">
            <a:extLst>
              <a:ext uri="{FF2B5EF4-FFF2-40B4-BE49-F238E27FC236}">
                <a16:creationId xmlns:a16="http://schemas.microsoft.com/office/drawing/2014/main" id="{39376E13-199F-5643-8536-4E549BB5E20F}"/>
              </a:ext>
            </a:extLst>
          </p:cNvPr>
          <p:cNvSpPr txBox="1"/>
          <p:nvPr/>
        </p:nvSpPr>
        <p:spPr>
          <a:xfrm>
            <a:off x="134679" y="1267822"/>
            <a:ext cx="11656947" cy="5909310"/>
          </a:xfrm>
          <a:prstGeom prst="rect">
            <a:avLst/>
          </a:prstGeom>
          <a:noFill/>
        </p:spPr>
        <p:txBody>
          <a:bodyPr wrap="square" rtlCol="0">
            <a:spAutoFit/>
          </a:bodyPr>
          <a:lstStyle/>
          <a:p>
            <a:pPr marL="285750" indent="-285750">
              <a:buFont typeface="Arial" panose="020B0604020202020204" pitchFamily="34" charset="0"/>
              <a:buChar char="•"/>
            </a:pPr>
            <a:r>
              <a:rPr lang="fr-FR" dirty="0"/>
              <a:t>Enregistrement des pratiques liées aux intrants : réticence des </a:t>
            </a:r>
            <a:r>
              <a:rPr lang="fr-FR" dirty="0" err="1"/>
              <a:t>chargé.e.s</a:t>
            </a:r>
            <a:r>
              <a:rPr lang="fr-FR" dirty="0"/>
              <a:t> de missions mais enregistrements qui deviennent la norme </a:t>
            </a:r>
          </a:p>
          <a:p>
            <a:pPr marL="285750" indent="-285750">
              <a:buFont typeface="Arial" panose="020B0604020202020204" pitchFamily="34" charset="0"/>
              <a:buChar char="•"/>
            </a:pPr>
            <a:endParaRPr lang="fr-FR" dirty="0"/>
          </a:p>
          <a:p>
            <a:pPr marL="285750" indent="-285750">
              <a:buFont typeface="Arial" panose="020B0604020202020204" pitchFamily="34" charset="0"/>
              <a:buChar char="•"/>
            </a:pPr>
            <a:r>
              <a:rPr lang="fr-FR" dirty="0"/>
              <a:t>Phytosanitaires : </a:t>
            </a:r>
          </a:p>
          <a:p>
            <a:pPr marL="285750" indent="-285750">
              <a:buFont typeface="Wingdings" pitchFamily="2" charset="2"/>
              <a:buChar char="à"/>
            </a:pPr>
            <a:r>
              <a:rPr lang="fr-FR" dirty="0">
                <a:sym typeface="Wingdings" pitchFamily="2" charset="2"/>
              </a:rPr>
              <a:t>Marge de progrès ?</a:t>
            </a:r>
          </a:p>
          <a:p>
            <a:pPr marL="285750" indent="-285750">
              <a:buFont typeface="Wingdings" pitchFamily="2" charset="2"/>
              <a:buChar char="à"/>
            </a:pPr>
            <a:r>
              <a:rPr lang="fr-FR" dirty="0">
                <a:sym typeface="Wingdings" pitchFamily="2" charset="2"/>
              </a:rPr>
              <a:t>Introduction d’une liste de phytosanitaires à interdire : comment contrôler ce critère ? </a:t>
            </a:r>
          </a:p>
          <a:p>
            <a:pPr marL="285750" indent="-285750">
              <a:buFont typeface="Wingdings" pitchFamily="2" charset="2"/>
              <a:buChar char="à"/>
            </a:pPr>
            <a:r>
              <a:rPr lang="fr-FR" dirty="0">
                <a:sym typeface="Wingdings" pitchFamily="2" charset="2"/>
              </a:rPr>
              <a:t>Interdiction des </a:t>
            </a:r>
            <a:r>
              <a:rPr lang="fr-FR" dirty="0" err="1">
                <a:sym typeface="Wingdings" pitchFamily="2" charset="2"/>
              </a:rPr>
              <a:t>phytos</a:t>
            </a:r>
            <a:r>
              <a:rPr lang="fr-FR" dirty="0">
                <a:sym typeface="Wingdings" pitchFamily="2" charset="2"/>
              </a:rPr>
              <a:t> sur les surfaces fourragères : quid des surfaces en maïs et betteraves ? </a:t>
            </a:r>
          </a:p>
          <a:p>
            <a:pPr marL="285750" indent="-285750">
              <a:buFont typeface="Wingdings" pitchFamily="2" charset="2"/>
              <a:buChar char="à"/>
            </a:pPr>
            <a:r>
              <a:rPr lang="fr-FR" dirty="0">
                <a:sym typeface="Wingdings" pitchFamily="2" charset="2"/>
              </a:rPr>
              <a:t>Quid des aliments achetés ? </a:t>
            </a:r>
          </a:p>
          <a:p>
            <a:endParaRPr lang="fr-FR" dirty="0"/>
          </a:p>
          <a:p>
            <a:pPr marL="285750" indent="-285750">
              <a:buFont typeface="Arial" panose="020B0604020202020204" pitchFamily="34" charset="0"/>
              <a:buChar char="•"/>
            </a:pPr>
            <a:r>
              <a:rPr lang="fr-FR" dirty="0"/>
              <a:t>Additifs dans l’alimentation animale :</a:t>
            </a:r>
          </a:p>
          <a:p>
            <a:pPr marL="285750" indent="-285750">
              <a:buFont typeface="Wingdings" pitchFamily="2" charset="2"/>
              <a:buChar char="à"/>
            </a:pPr>
            <a:r>
              <a:rPr lang="fr-FR" dirty="0">
                <a:sym typeface="Wingdings" pitchFamily="2" charset="2"/>
              </a:rPr>
              <a:t>Quels additifs interdire dans l’alimentation animale ? Comment contrôler ce critère ? </a:t>
            </a:r>
          </a:p>
          <a:p>
            <a:pPr marL="285750" indent="-285750">
              <a:buFont typeface="Wingdings" pitchFamily="2" charset="2"/>
              <a:buChar char="à"/>
            </a:pPr>
            <a:r>
              <a:rPr lang="fr-FR" dirty="0">
                <a:sym typeface="Wingdings" pitchFamily="2" charset="2"/>
              </a:rPr>
              <a:t>Interdiction de l’urée</a:t>
            </a:r>
          </a:p>
          <a:p>
            <a:pPr marL="285750" indent="-285750">
              <a:buFont typeface="Wingdings" pitchFamily="2" charset="2"/>
              <a:buChar char="à"/>
            </a:pPr>
            <a:r>
              <a:rPr lang="fr-FR" dirty="0">
                <a:sym typeface="Wingdings" pitchFamily="2" charset="2"/>
              </a:rPr>
              <a:t>Faisabilité par rapport à ce qu’on trouve sur le marché ? </a:t>
            </a:r>
          </a:p>
          <a:p>
            <a:endParaRPr lang="fr-FR" dirty="0">
              <a:sym typeface="Wingdings" pitchFamily="2" charset="2"/>
            </a:endParaRPr>
          </a:p>
          <a:p>
            <a:pPr marL="285750" indent="-285750">
              <a:buFont typeface="Arial" panose="020B0604020202020204" pitchFamily="34" charset="0"/>
              <a:buChar char="•"/>
            </a:pPr>
            <a:r>
              <a:rPr lang="fr-FR" dirty="0">
                <a:sym typeface="Wingdings" pitchFamily="2" charset="2"/>
              </a:rPr>
              <a:t>Infrastructures </a:t>
            </a:r>
            <a:r>
              <a:rPr lang="fr-FR" dirty="0" err="1">
                <a:sym typeface="Wingdings" pitchFamily="2" charset="2"/>
              </a:rPr>
              <a:t>AgroÉcologiques</a:t>
            </a:r>
            <a:r>
              <a:rPr lang="fr-FR" dirty="0">
                <a:sym typeface="Wingdings" pitchFamily="2" charset="2"/>
              </a:rPr>
              <a:t> : </a:t>
            </a:r>
          </a:p>
          <a:p>
            <a:pPr marL="285750" indent="-285750">
              <a:buFont typeface="Wingdings" pitchFamily="2" charset="2"/>
              <a:buChar char="à"/>
            </a:pPr>
            <a:r>
              <a:rPr lang="fr-FR" dirty="0">
                <a:sym typeface="Wingdings" pitchFamily="2" charset="2"/>
              </a:rPr>
              <a:t>Comment valoriser les IAE dans la marque ? Identification des IAE ? </a:t>
            </a:r>
          </a:p>
          <a:p>
            <a:pPr marL="285750" indent="-285750">
              <a:buFont typeface="Wingdings" pitchFamily="2" charset="2"/>
              <a:buChar char="à"/>
            </a:pPr>
            <a:endParaRPr lang="fr-FR" dirty="0">
              <a:sym typeface="Wingdings" pitchFamily="2" charset="2"/>
            </a:endParaRPr>
          </a:p>
          <a:p>
            <a:pPr marL="285750" indent="-285750">
              <a:buFont typeface="Arial" panose="020B0604020202020204" pitchFamily="34" charset="0"/>
              <a:buChar char="•"/>
            </a:pPr>
            <a:r>
              <a:rPr lang="fr-FR" dirty="0">
                <a:sym typeface="Wingdings" pitchFamily="2" charset="2"/>
              </a:rPr>
              <a:t>Congélation</a:t>
            </a:r>
          </a:p>
          <a:p>
            <a:endParaRPr lang="fr-FR" dirty="0">
              <a:sym typeface="Wingdings" pitchFamily="2" charset="2"/>
            </a:endParaRPr>
          </a:p>
          <a:p>
            <a:pPr marL="285750" indent="-285750">
              <a:buFont typeface="Arial" panose="020B0604020202020204" pitchFamily="34" charset="0"/>
              <a:buChar char="•"/>
            </a:pPr>
            <a:r>
              <a:rPr lang="fr-FR" dirty="0">
                <a:sym typeface="Wingdings" pitchFamily="2" charset="2"/>
              </a:rPr>
              <a:t>Bien-être animal : attache des animaux en zone de montagne  </a:t>
            </a:r>
            <a:endParaRPr lang="fr-FR" dirty="0"/>
          </a:p>
          <a:p>
            <a:endParaRPr lang="fr-FR" dirty="0"/>
          </a:p>
        </p:txBody>
      </p:sp>
    </p:spTree>
    <p:extLst>
      <p:ext uri="{BB962C8B-B14F-4D97-AF65-F5344CB8AC3E}">
        <p14:creationId xmlns:p14="http://schemas.microsoft.com/office/powerpoint/2010/main" val="32332633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descr="page1image1822880">
            <a:extLst>
              <a:ext uri="{FF2B5EF4-FFF2-40B4-BE49-F238E27FC236}">
                <a16:creationId xmlns:a16="http://schemas.microsoft.com/office/drawing/2014/main" id="{92264133-5877-E14D-A412-6B5A511FB35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4679" y="92597"/>
            <a:ext cx="877786" cy="719497"/>
          </a:xfrm>
          <a:prstGeom prst="rect">
            <a:avLst/>
          </a:prstGeom>
          <a:noFill/>
          <a:extLst>
            <a:ext uri="{909E8E84-426E-40DD-AFC4-6F175D3DCCD1}">
              <a14:hiddenFill xmlns:a14="http://schemas.microsoft.com/office/drawing/2010/main">
                <a:solidFill>
                  <a:srgbClr val="FFFFFF"/>
                </a:solidFill>
              </a14:hiddenFill>
            </a:ext>
          </a:extLst>
        </p:spPr>
      </p:pic>
      <p:sp>
        <p:nvSpPr>
          <p:cNvPr id="3" name="ZoneTexte 2">
            <a:extLst>
              <a:ext uri="{FF2B5EF4-FFF2-40B4-BE49-F238E27FC236}">
                <a16:creationId xmlns:a16="http://schemas.microsoft.com/office/drawing/2014/main" id="{0D6C9FC6-D577-3D44-82EF-D5AEA2028283}"/>
              </a:ext>
            </a:extLst>
          </p:cNvPr>
          <p:cNvSpPr txBox="1"/>
          <p:nvPr/>
        </p:nvSpPr>
        <p:spPr>
          <a:xfrm>
            <a:off x="573572" y="2705725"/>
            <a:ext cx="11044856" cy="1446550"/>
          </a:xfrm>
          <a:prstGeom prst="rect">
            <a:avLst/>
          </a:prstGeom>
          <a:noFill/>
        </p:spPr>
        <p:txBody>
          <a:bodyPr wrap="square" rtlCol="0">
            <a:spAutoFit/>
          </a:bodyPr>
          <a:lstStyle/>
          <a:p>
            <a:pPr algn="ctr"/>
            <a:r>
              <a:rPr lang="fr-FR" sz="4400" b="1" dirty="0">
                <a:solidFill>
                  <a:srgbClr val="009D61"/>
                </a:solidFill>
                <a:latin typeface="Arial" panose="020B0604020202020204" pitchFamily="34" charset="0"/>
                <a:cs typeface="Arial" panose="020B0604020202020204" pitchFamily="34" charset="0"/>
              </a:rPr>
              <a:t>Les nouveaux critères de la marque Valeurs Parc </a:t>
            </a:r>
          </a:p>
        </p:txBody>
      </p:sp>
      <p:sp>
        <p:nvSpPr>
          <p:cNvPr id="5" name="Espace réservé du numéro de diapositive 4">
            <a:extLst>
              <a:ext uri="{FF2B5EF4-FFF2-40B4-BE49-F238E27FC236}">
                <a16:creationId xmlns:a16="http://schemas.microsoft.com/office/drawing/2014/main" id="{4E9BE118-E43F-9E44-976A-3707042EBB7F}"/>
              </a:ext>
            </a:extLst>
          </p:cNvPr>
          <p:cNvSpPr>
            <a:spLocks noGrp="1"/>
          </p:cNvSpPr>
          <p:nvPr>
            <p:ph type="sldNum" sz="quarter" idx="12"/>
          </p:nvPr>
        </p:nvSpPr>
        <p:spPr/>
        <p:txBody>
          <a:bodyPr/>
          <a:lstStyle/>
          <a:p>
            <a:fld id="{BF604151-6D2C-4845-BFC5-8C53EDEB21BA}" type="slidenum">
              <a:rPr lang="fr-FR" smtClean="0"/>
              <a:t>13</a:t>
            </a:fld>
            <a:endParaRPr lang="fr-FR"/>
          </a:p>
        </p:txBody>
      </p:sp>
    </p:spTree>
    <p:extLst>
      <p:ext uri="{BB962C8B-B14F-4D97-AF65-F5344CB8AC3E}">
        <p14:creationId xmlns:p14="http://schemas.microsoft.com/office/powerpoint/2010/main" val="33159751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descr="page1image1822880">
            <a:extLst>
              <a:ext uri="{FF2B5EF4-FFF2-40B4-BE49-F238E27FC236}">
                <a16:creationId xmlns:a16="http://schemas.microsoft.com/office/drawing/2014/main" id="{92264133-5877-E14D-A412-6B5A511FB35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4679" y="92597"/>
            <a:ext cx="877786" cy="719497"/>
          </a:xfrm>
          <a:prstGeom prst="rect">
            <a:avLst/>
          </a:prstGeom>
          <a:noFill/>
          <a:extLst>
            <a:ext uri="{909E8E84-426E-40DD-AFC4-6F175D3DCCD1}">
              <a14:hiddenFill xmlns:a14="http://schemas.microsoft.com/office/drawing/2010/main">
                <a:solidFill>
                  <a:srgbClr val="FFFFFF"/>
                </a:solidFill>
              </a14:hiddenFill>
            </a:ext>
          </a:extLst>
        </p:spPr>
      </p:pic>
      <p:sp>
        <p:nvSpPr>
          <p:cNvPr id="3" name="ZoneTexte 2">
            <a:extLst>
              <a:ext uri="{FF2B5EF4-FFF2-40B4-BE49-F238E27FC236}">
                <a16:creationId xmlns:a16="http://schemas.microsoft.com/office/drawing/2014/main" id="{0D6C9FC6-D577-3D44-82EF-D5AEA2028283}"/>
              </a:ext>
            </a:extLst>
          </p:cNvPr>
          <p:cNvSpPr txBox="1"/>
          <p:nvPr/>
        </p:nvSpPr>
        <p:spPr>
          <a:xfrm>
            <a:off x="1012465" y="57241"/>
            <a:ext cx="11044856" cy="584775"/>
          </a:xfrm>
          <a:prstGeom prst="rect">
            <a:avLst/>
          </a:prstGeom>
          <a:noFill/>
        </p:spPr>
        <p:txBody>
          <a:bodyPr wrap="square" rtlCol="0">
            <a:spAutoFit/>
          </a:bodyPr>
          <a:lstStyle/>
          <a:p>
            <a:pPr algn="ctr"/>
            <a:r>
              <a:rPr lang="fr-FR" sz="3200" b="1" dirty="0">
                <a:solidFill>
                  <a:srgbClr val="009D61"/>
                </a:solidFill>
                <a:latin typeface="Arial" panose="020B0604020202020204" pitchFamily="34" charset="0"/>
                <a:cs typeface="Arial" panose="020B0604020202020204" pitchFamily="34" charset="0"/>
              </a:rPr>
              <a:t>Critères généraux sur le domaine agricole </a:t>
            </a:r>
          </a:p>
        </p:txBody>
      </p:sp>
      <p:sp>
        <p:nvSpPr>
          <p:cNvPr id="6" name="ZoneTexte 5">
            <a:extLst>
              <a:ext uri="{FF2B5EF4-FFF2-40B4-BE49-F238E27FC236}">
                <a16:creationId xmlns:a16="http://schemas.microsoft.com/office/drawing/2014/main" id="{50836216-939B-6542-A1A9-390349FC6CCD}"/>
              </a:ext>
            </a:extLst>
          </p:cNvPr>
          <p:cNvSpPr txBox="1"/>
          <p:nvPr/>
        </p:nvSpPr>
        <p:spPr>
          <a:xfrm>
            <a:off x="400373" y="1153003"/>
            <a:ext cx="7126639" cy="400110"/>
          </a:xfrm>
          <a:prstGeom prst="rect">
            <a:avLst/>
          </a:prstGeom>
          <a:noFill/>
        </p:spPr>
        <p:txBody>
          <a:bodyPr wrap="square" rtlCol="0">
            <a:spAutoFit/>
          </a:bodyPr>
          <a:lstStyle/>
          <a:p>
            <a:r>
              <a:rPr lang="fr-FR" sz="2000" b="1" i="1" dirty="0">
                <a:solidFill>
                  <a:schemeClr val="accent2">
                    <a:lumMod val="50000"/>
                  </a:schemeClr>
                </a:solidFill>
                <a:latin typeface="Arial" panose="020B0604020202020204" pitchFamily="34" charset="0"/>
                <a:cs typeface="Arial" panose="020B0604020202020204" pitchFamily="34" charset="0"/>
              </a:rPr>
              <a:t>Productions issues du territoire : </a:t>
            </a:r>
          </a:p>
        </p:txBody>
      </p:sp>
      <p:sp>
        <p:nvSpPr>
          <p:cNvPr id="5" name="Espace réservé du numéro de diapositive 4">
            <a:extLst>
              <a:ext uri="{FF2B5EF4-FFF2-40B4-BE49-F238E27FC236}">
                <a16:creationId xmlns:a16="http://schemas.microsoft.com/office/drawing/2014/main" id="{4E9BE118-E43F-9E44-976A-3707042EBB7F}"/>
              </a:ext>
            </a:extLst>
          </p:cNvPr>
          <p:cNvSpPr>
            <a:spLocks noGrp="1"/>
          </p:cNvSpPr>
          <p:nvPr>
            <p:ph type="sldNum" sz="quarter" idx="12"/>
          </p:nvPr>
        </p:nvSpPr>
        <p:spPr/>
        <p:txBody>
          <a:bodyPr/>
          <a:lstStyle/>
          <a:p>
            <a:fld id="{BF604151-6D2C-4845-BFC5-8C53EDEB21BA}" type="slidenum">
              <a:rPr lang="fr-FR" smtClean="0"/>
              <a:t>14</a:t>
            </a:fld>
            <a:endParaRPr lang="fr-FR"/>
          </a:p>
        </p:txBody>
      </p:sp>
      <p:sp>
        <p:nvSpPr>
          <p:cNvPr id="7" name="ZoneTexte 6">
            <a:extLst>
              <a:ext uri="{FF2B5EF4-FFF2-40B4-BE49-F238E27FC236}">
                <a16:creationId xmlns:a16="http://schemas.microsoft.com/office/drawing/2014/main" id="{9FAEA59D-2557-7F4A-9550-7EB955152368}"/>
              </a:ext>
            </a:extLst>
          </p:cNvPr>
          <p:cNvSpPr txBox="1"/>
          <p:nvPr/>
        </p:nvSpPr>
        <p:spPr>
          <a:xfrm>
            <a:off x="477078" y="1768717"/>
            <a:ext cx="6321287" cy="369332"/>
          </a:xfrm>
          <a:prstGeom prst="rect">
            <a:avLst/>
          </a:prstGeom>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fr-FR" dirty="0"/>
              <a:t>Introduction des Parcs nationaux dans la surface de l’exploitation : </a:t>
            </a:r>
          </a:p>
        </p:txBody>
      </p:sp>
      <p:sp>
        <p:nvSpPr>
          <p:cNvPr id="8" name="Rectangle : coins arrondis 7">
            <a:extLst>
              <a:ext uri="{FF2B5EF4-FFF2-40B4-BE49-F238E27FC236}">
                <a16:creationId xmlns:a16="http://schemas.microsoft.com/office/drawing/2014/main" id="{74DF9EC6-5420-BB44-9135-41D0A9FF29CB}"/>
              </a:ext>
            </a:extLst>
          </p:cNvPr>
          <p:cNvSpPr/>
          <p:nvPr/>
        </p:nvSpPr>
        <p:spPr>
          <a:xfrm>
            <a:off x="1444487" y="2256183"/>
            <a:ext cx="5956629" cy="1172817"/>
          </a:xfrm>
          <a:prstGeom prst="roundRect">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a:solidFill>
                  <a:schemeClr val="tx1"/>
                </a:solidFill>
              </a:rPr>
              <a:t>« La surface agricole de l’exploitation doit être à 85% sur le PNR, sur plusieurs PNR </a:t>
            </a:r>
            <a:r>
              <a:rPr lang="fr-FR" i="1" dirty="0">
                <a:solidFill>
                  <a:schemeClr val="tx1"/>
                </a:solidFill>
              </a:rPr>
              <a:t>ou sur une aire protégée</a:t>
            </a:r>
            <a:r>
              <a:rPr lang="fr-FR" dirty="0">
                <a:solidFill>
                  <a:schemeClr val="tx1"/>
                </a:solidFill>
              </a:rPr>
              <a:t>» </a:t>
            </a:r>
          </a:p>
        </p:txBody>
      </p:sp>
      <p:sp>
        <p:nvSpPr>
          <p:cNvPr id="10" name="Rectangle 9">
            <a:extLst>
              <a:ext uri="{FF2B5EF4-FFF2-40B4-BE49-F238E27FC236}">
                <a16:creationId xmlns:a16="http://schemas.microsoft.com/office/drawing/2014/main" id="{B70416E7-A948-2E41-9289-F2A0ECB5E141}"/>
              </a:ext>
            </a:extLst>
          </p:cNvPr>
          <p:cNvSpPr/>
          <p:nvPr/>
        </p:nvSpPr>
        <p:spPr>
          <a:xfrm>
            <a:off x="400373" y="2439265"/>
            <a:ext cx="971227" cy="844826"/>
          </a:xfrm>
          <a:prstGeom prst="rect">
            <a:avLst/>
          </a:prstGeom>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fr-FR" dirty="0"/>
              <a:t>201</a:t>
            </a:r>
          </a:p>
        </p:txBody>
      </p:sp>
      <p:sp>
        <p:nvSpPr>
          <p:cNvPr id="11" name="ZoneTexte 10">
            <a:extLst>
              <a:ext uri="{FF2B5EF4-FFF2-40B4-BE49-F238E27FC236}">
                <a16:creationId xmlns:a16="http://schemas.microsoft.com/office/drawing/2014/main" id="{C53847E0-0F3D-6543-8636-5A51D0374665}"/>
              </a:ext>
            </a:extLst>
          </p:cNvPr>
          <p:cNvSpPr txBox="1"/>
          <p:nvPr/>
        </p:nvSpPr>
        <p:spPr>
          <a:xfrm>
            <a:off x="477078" y="3800911"/>
            <a:ext cx="6321287" cy="646331"/>
          </a:xfrm>
          <a:prstGeom prst="rect">
            <a:avLst/>
          </a:prstGeom>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fr-FR" dirty="0"/>
              <a:t>Siège social sur le territoire du Parc ? </a:t>
            </a:r>
          </a:p>
          <a:p>
            <a:r>
              <a:rPr lang="fr-FR" dirty="0">
                <a:sym typeface="Wingdings" pitchFamily="2" charset="2"/>
              </a:rPr>
              <a:t> Exemple des Parcs nationaux </a:t>
            </a:r>
            <a:endParaRPr lang="fr-FR" dirty="0"/>
          </a:p>
        </p:txBody>
      </p:sp>
    </p:spTree>
    <p:extLst>
      <p:ext uri="{BB962C8B-B14F-4D97-AF65-F5344CB8AC3E}">
        <p14:creationId xmlns:p14="http://schemas.microsoft.com/office/powerpoint/2010/main" val="34833168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descr="page1image1822880">
            <a:extLst>
              <a:ext uri="{FF2B5EF4-FFF2-40B4-BE49-F238E27FC236}">
                <a16:creationId xmlns:a16="http://schemas.microsoft.com/office/drawing/2014/main" id="{92264133-5877-E14D-A412-6B5A511FB35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4679" y="92597"/>
            <a:ext cx="877786" cy="719497"/>
          </a:xfrm>
          <a:prstGeom prst="rect">
            <a:avLst/>
          </a:prstGeom>
          <a:noFill/>
          <a:extLst>
            <a:ext uri="{909E8E84-426E-40DD-AFC4-6F175D3DCCD1}">
              <a14:hiddenFill xmlns:a14="http://schemas.microsoft.com/office/drawing/2010/main">
                <a:solidFill>
                  <a:srgbClr val="FFFFFF"/>
                </a:solidFill>
              </a14:hiddenFill>
            </a:ext>
          </a:extLst>
        </p:spPr>
      </p:pic>
      <p:sp>
        <p:nvSpPr>
          <p:cNvPr id="3" name="ZoneTexte 2">
            <a:extLst>
              <a:ext uri="{FF2B5EF4-FFF2-40B4-BE49-F238E27FC236}">
                <a16:creationId xmlns:a16="http://schemas.microsoft.com/office/drawing/2014/main" id="{0D6C9FC6-D577-3D44-82EF-D5AEA2028283}"/>
              </a:ext>
            </a:extLst>
          </p:cNvPr>
          <p:cNvSpPr txBox="1"/>
          <p:nvPr/>
        </p:nvSpPr>
        <p:spPr>
          <a:xfrm>
            <a:off x="1012465" y="57241"/>
            <a:ext cx="11044856" cy="584775"/>
          </a:xfrm>
          <a:prstGeom prst="rect">
            <a:avLst/>
          </a:prstGeom>
          <a:noFill/>
        </p:spPr>
        <p:txBody>
          <a:bodyPr wrap="square" rtlCol="0">
            <a:spAutoFit/>
          </a:bodyPr>
          <a:lstStyle/>
          <a:p>
            <a:pPr algn="ctr"/>
            <a:r>
              <a:rPr lang="fr-FR" sz="3200" b="1" dirty="0">
                <a:solidFill>
                  <a:srgbClr val="009D61"/>
                </a:solidFill>
                <a:latin typeface="Arial" panose="020B0604020202020204" pitchFamily="34" charset="0"/>
                <a:cs typeface="Arial" panose="020B0604020202020204" pitchFamily="34" charset="0"/>
              </a:rPr>
              <a:t>Critères généraux sur le domaine agricole </a:t>
            </a:r>
          </a:p>
        </p:txBody>
      </p:sp>
      <p:sp>
        <p:nvSpPr>
          <p:cNvPr id="6" name="ZoneTexte 5">
            <a:extLst>
              <a:ext uri="{FF2B5EF4-FFF2-40B4-BE49-F238E27FC236}">
                <a16:creationId xmlns:a16="http://schemas.microsoft.com/office/drawing/2014/main" id="{50836216-939B-6542-A1A9-390349FC6CCD}"/>
              </a:ext>
            </a:extLst>
          </p:cNvPr>
          <p:cNvSpPr txBox="1"/>
          <p:nvPr/>
        </p:nvSpPr>
        <p:spPr>
          <a:xfrm>
            <a:off x="170895" y="1097777"/>
            <a:ext cx="7126639" cy="400110"/>
          </a:xfrm>
          <a:prstGeom prst="rect">
            <a:avLst/>
          </a:prstGeom>
          <a:noFill/>
        </p:spPr>
        <p:txBody>
          <a:bodyPr wrap="square" rtlCol="0">
            <a:spAutoFit/>
          </a:bodyPr>
          <a:lstStyle/>
          <a:p>
            <a:r>
              <a:rPr lang="fr-FR" sz="2000" b="1" i="1" dirty="0">
                <a:solidFill>
                  <a:schemeClr val="accent2">
                    <a:lumMod val="50000"/>
                  </a:schemeClr>
                </a:solidFill>
                <a:latin typeface="Arial" panose="020B0604020202020204" pitchFamily="34" charset="0"/>
                <a:cs typeface="Arial" panose="020B0604020202020204" pitchFamily="34" charset="0"/>
              </a:rPr>
              <a:t>Choix des semences :</a:t>
            </a:r>
          </a:p>
        </p:txBody>
      </p:sp>
      <p:sp>
        <p:nvSpPr>
          <p:cNvPr id="5" name="Espace réservé du numéro de diapositive 4">
            <a:extLst>
              <a:ext uri="{FF2B5EF4-FFF2-40B4-BE49-F238E27FC236}">
                <a16:creationId xmlns:a16="http://schemas.microsoft.com/office/drawing/2014/main" id="{4E9BE118-E43F-9E44-976A-3707042EBB7F}"/>
              </a:ext>
            </a:extLst>
          </p:cNvPr>
          <p:cNvSpPr>
            <a:spLocks noGrp="1"/>
          </p:cNvSpPr>
          <p:nvPr>
            <p:ph type="sldNum" sz="quarter" idx="12"/>
          </p:nvPr>
        </p:nvSpPr>
        <p:spPr/>
        <p:txBody>
          <a:bodyPr/>
          <a:lstStyle/>
          <a:p>
            <a:fld id="{BF604151-6D2C-4845-BFC5-8C53EDEB21BA}" type="slidenum">
              <a:rPr lang="fr-FR" smtClean="0"/>
              <a:t>15</a:t>
            </a:fld>
            <a:endParaRPr lang="fr-FR"/>
          </a:p>
        </p:txBody>
      </p:sp>
      <p:sp>
        <p:nvSpPr>
          <p:cNvPr id="7" name="ZoneTexte 6">
            <a:extLst>
              <a:ext uri="{FF2B5EF4-FFF2-40B4-BE49-F238E27FC236}">
                <a16:creationId xmlns:a16="http://schemas.microsoft.com/office/drawing/2014/main" id="{9FAEA59D-2557-7F4A-9550-7EB955152368}"/>
              </a:ext>
            </a:extLst>
          </p:cNvPr>
          <p:cNvSpPr txBox="1"/>
          <p:nvPr/>
        </p:nvSpPr>
        <p:spPr>
          <a:xfrm>
            <a:off x="573570" y="1698239"/>
            <a:ext cx="6321287" cy="369332"/>
          </a:xfrm>
          <a:prstGeom prst="rect">
            <a:avLst/>
          </a:prstGeom>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fr-FR" dirty="0">
                <a:sym typeface="Wingdings" pitchFamily="2" charset="2"/>
              </a:rPr>
              <a:t> </a:t>
            </a:r>
            <a:r>
              <a:rPr lang="fr-FR" dirty="0"/>
              <a:t>Encourager biodiversité cultivée :  </a:t>
            </a:r>
          </a:p>
        </p:txBody>
      </p:sp>
      <p:sp>
        <p:nvSpPr>
          <p:cNvPr id="8" name="Rectangle : coins arrondis 7">
            <a:extLst>
              <a:ext uri="{FF2B5EF4-FFF2-40B4-BE49-F238E27FC236}">
                <a16:creationId xmlns:a16="http://schemas.microsoft.com/office/drawing/2014/main" id="{74DF9EC6-5420-BB44-9135-41D0A9FF29CB}"/>
              </a:ext>
            </a:extLst>
          </p:cNvPr>
          <p:cNvSpPr/>
          <p:nvPr/>
        </p:nvSpPr>
        <p:spPr>
          <a:xfrm>
            <a:off x="1444487" y="2256183"/>
            <a:ext cx="8077200" cy="2490356"/>
          </a:xfrm>
          <a:prstGeom prst="roundRect">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dirty="0">
                <a:solidFill>
                  <a:schemeClr val="tx1"/>
                </a:solidFill>
              </a:rPr>
              <a:t>« </a:t>
            </a:r>
            <a:r>
              <a:rPr lang="fr-FR" b="1" dirty="0">
                <a:solidFill>
                  <a:schemeClr val="tx1"/>
                </a:solidFill>
              </a:rPr>
              <a:t>Les essences, variétés, races, espèces et porte-greffes</a:t>
            </a:r>
            <a:r>
              <a:rPr lang="fr-FR" dirty="0">
                <a:solidFill>
                  <a:schemeClr val="tx1"/>
                </a:solidFill>
              </a:rPr>
              <a:t> sont adaptées au territoire.</a:t>
            </a:r>
          </a:p>
          <a:p>
            <a:r>
              <a:rPr lang="fr-FR" dirty="0">
                <a:solidFill>
                  <a:schemeClr val="tx1"/>
                </a:solidFill>
              </a:rPr>
              <a:t>Afin de favoriser la biodiversité cultivée et une gestion dynamique des ressources génétiques, l’agriculteur privilégie les semences de ferme, les semences paysannes* et les semences locales, anciennes possédant des caractéristiques intéressantes pour le territoire dans la mesure où celles-ci sont facilement disponibles et accessibles.</a:t>
            </a:r>
            <a:r>
              <a:rPr lang="fr-FR" i="1" dirty="0">
                <a:solidFill>
                  <a:schemeClr val="tx1"/>
                </a:solidFill>
              </a:rPr>
              <a:t>»</a:t>
            </a:r>
          </a:p>
          <a:p>
            <a:r>
              <a:rPr lang="fr-FR" i="1" dirty="0">
                <a:solidFill>
                  <a:schemeClr val="tx1"/>
                </a:solidFill>
              </a:rPr>
              <a:t>*Se référer à la définition de ces termes par le réseau des semences paysannes. ( </a:t>
            </a:r>
            <a:r>
              <a:rPr lang="fr-FR" i="1" dirty="0" err="1">
                <a:solidFill>
                  <a:schemeClr val="tx1"/>
                </a:solidFill>
              </a:rPr>
              <a:t>cf</a:t>
            </a:r>
            <a:r>
              <a:rPr lang="fr-FR" i="1" dirty="0">
                <a:solidFill>
                  <a:schemeClr val="tx1"/>
                </a:solidFill>
              </a:rPr>
              <a:t> guide semences )</a:t>
            </a:r>
            <a:endParaRPr lang="fr-FR" dirty="0">
              <a:solidFill>
                <a:schemeClr val="tx1"/>
              </a:solidFill>
            </a:endParaRPr>
          </a:p>
        </p:txBody>
      </p:sp>
      <p:sp>
        <p:nvSpPr>
          <p:cNvPr id="10" name="Rectangle 9">
            <a:extLst>
              <a:ext uri="{FF2B5EF4-FFF2-40B4-BE49-F238E27FC236}">
                <a16:creationId xmlns:a16="http://schemas.microsoft.com/office/drawing/2014/main" id="{B70416E7-A948-2E41-9289-F2A0ECB5E141}"/>
              </a:ext>
            </a:extLst>
          </p:cNvPr>
          <p:cNvSpPr/>
          <p:nvPr/>
        </p:nvSpPr>
        <p:spPr>
          <a:xfrm>
            <a:off x="400373" y="3006587"/>
            <a:ext cx="971227" cy="844826"/>
          </a:xfrm>
          <a:prstGeom prst="rect">
            <a:avLst/>
          </a:prstGeom>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fr-FR" dirty="0"/>
              <a:t>202</a:t>
            </a:r>
          </a:p>
        </p:txBody>
      </p:sp>
      <p:sp>
        <p:nvSpPr>
          <p:cNvPr id="12" name="ZoneTexte 11">
            <a:extLst>
              <a:ext uri="{FF2B5EF4-FFF2-40B4-BE49-F238E27FC236}">
                <a16:creationId xmlns:a16="http://schemas.microsoft.com/office/drawing/2014/main" id="{38245CB4-2033-E840-B2A4-43CA2004DAA8}"/>
              </a:ext>
            </a:extLst>
          </p:cNvPr>
          <p:cNvSpPr txBox="1"/>
          <p:nvPr/>
        </p:nvSpPr>
        <p:spPr>
          <a:xfrm>
            <a:off x="573572" y="4913837"/>
            <a:ext cx="6321287" cy="646331"/>
          </a:xfrm>
          <a:prstGeom prst="rect">
            <a:avLst/>
          </a:prstGeom>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fr-FR" dirty="0"/>
              <a:t>Militantisme ? </a:t>
            </a:r>
          </a:p>
          <a:p>
            <a:r>
              <a:rPr lang="fr-FR" dirty="0"/>
              <a:t>Lien avec le RSP ? </a:t>
            </a:r>
          </a:p>
        </p:txBody>
      </p:sp>
    </p:spTree>
    <p:extLst>
      <p:ext uri="{BB962C8B-B14F-4D97-AF65-F5344CB8AC3E}">
        <p14:creationId xmlns:p14="http://schemas.microsoft.com/office/powerpoint/2010/main" val="3158637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descr="page1image1822880">
            <a:extLst>
              <a:ext uri="{FF2B5EF4-FFF2-40B4-BE49-F238E27FC236}">
                <a16:creationId xmlns:a16="http://schemas.microsoft.com/office/drawing/2014/main" id="{92264133-5877-E14D-A412-6B5A511FB35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4679" y="92597"/>
            <a:ext cx="877786" cy="719497"/>
          </a:xfrm>
          <a:prstGeom prst="rect">
            <a:avLst/>
          </a:prstGeom>
          <a:noFill/>
          <a:extLst>
            <a:ext uri="{909E8E84-426E-40DD-AFC4-6F175D3DCCD1}">
              <a14:hiddenFill xmlns:a14="http://schemas.microsoft.com/office/drawing/2010/main">
                <a:solidFill>
                  <a:srgbClr val="FFFFFF"/>
                </a:solidFill>
              </a14:hiddenFill>
            </a:ext>
          </a:extLst>
        </p:spPr>
      </p:pic>
      <p:sp>
        <p:nvSpPr>
          <p:cNvPr id="3" name="ZoneTexte 2">
            <a:extLst>
              <a:ext uri="{FF2B5EF4-FFF2-40B4-BE49-F238E27FC236}">
                <a16:creationId xmlns:a16="http://schemas.microsoft.com/office/drawing/2014/main" id="{0D6C9FC6-D577-3D44-82EF-D5AEA2028283}"/>
              </a:ext>
            </a:extLst>
          </p:cNvPr>
          <p:cNvSpPr txBox="1"/>
          <p:nvPr/>
        </p:nvSpPr>
        <p:spPr>
          <a:xfrm>
            <a:off x="1012465" y="57241"/>
            <a:ext cx="11044856" cy="584775"/>
          </a:xfrm>
          <a:prstGeom prst="rect">
            <a:avLst/>
          </a:prstGeom>
          <a:noFill/>
        </p:spPr>
        <p:txBody>
          <a:bodyPr wrap="square" rtlCol="0">
            <a:spAutoFit/>
          </a:bodyPr>
          <a:lstStyle/>
          <a:p>
            <a:pPr algn="ctr"/>
            <a:r>
              <a:rPr lang="fr-FR" sz="3200" b="1" dirty="0">
                <a:solidFill>
                  <a:srgbClr val="009D61"/>
                </a:solidFill>
                <a:latin typeface="Arial" panose="020B0604020202020204" pitchFamily="34" charset="0"/>
                <a:cs typeface="Arial" panose="020B0604020202020204" pitchFamily="34" charset="0"/>
              </a:rPr>
              <a:t>Critères généraux sur le domaine agricole </a:t>
            </a:r>
          </a:p>
        </p:txBody>
      </p:sp>
      <p:sp>
        <p:nvSpPr>
          <p:cNvPr id="6" name="ZoneTexte 5">
            <a:extLst>
              <a:ext uri="{FF2B5EF4-FFF2-40B4-BE49-F238E27FC236}">
                <a16:creationId xmlns:a16="http://schemas.microsoft.com/office/drawing/2014/main" id="{50836216-939B-6542-A1A9-390349FC6CCD}"/>
              </a:ext>
            </a:extLst>
          </p:cNvPr>
          <p:cNvSpPr txBox="1"/>
          <p:nvPr/>
        </p:nvSpPr>
        <p:spPr>
          <a:xfrm>
            <a:off x="545248" y="1490064"/>
            <a:ext cx="7126639" cy="400110"/>
          </a:xfrm>
          <a:prstGeom prst="rect">
            <a:avLst/>
          </a:prstGeom>
          <a:noFill/>
        </p:spPr>
        <p:txBody>
          <a:bodyPr wrap="square" rtlCol="0">
            <a:spAutoFit/>
          </a:bodyPr>
          <a:lstStyle/>
          <a:p>
            <a:r>
              <a:rPr lang="fr-FR" sz="2000" b="1" i="1" dirty="0">
                <a:solidFill>
                  <a:schemeClr val="accent2">
                    <a:lumMod val="50000"/>
                  </a:schemeClr>
                </a:solidFill>
                <a:latin typeface="Arial" panose="020B0604020202020204" pitchFamily="34" charset="0"/>
                <a:cs typeface="Arial" panose="020B0604020202020204" pitchFamily="34" charset="0"/>
              </a:rPr>
              <a:t>Amendement et fertilisation : </a:t>
            </a:r>
          </a:p>
        </p:txBody>
      </p:sp>
      <p:sp>
        <p:nvSpPr>
          <p:cNvPr id="5" name="Espace réservé du numéro de diapositive 4">
            <a:extLst>
              <a:ext uri="{FF2B5EF4-FFF2-40B4-BE49-F238E27FC236}">
                <a16:creationId xmlns:a16="http://schemas.microsoft.com/office/drawing/2014/main" id="{4E9BE118-E43F-9E44-976A-3707042EBB7F}"/>
              </a:ext>
            </a:extLst>
          </p:cNvPr>
          <p:cNvSpPr>
            <a:spLocks noGrp="1"/>
          </p:cNvSpPr>
          <p:nvPr>
            <p:ph type="sldNum" sz="quarter" idx="12"/>
          </p:nvPr>
        </p:nvSpPr>
        <p:spPr/>
        <p:txBody>
          <a:bodyPr/>
          <a:lstStyle/>
          <a:p>
            <a:fld id="{BF604151-6D2C-4845-BFC5-8C53EDEB21BA}" type="slidenum">
              <a:rPr lang="fr-FR" smtClean="0"/>
              <a:t>16</a:t>
            </a:fld>
            <a:endParaRPr lang="fr-FR"/>
          </a:p>
        </p:txBody>
      </p:sp>
      <p:sp>
        <p:nvSpPr>
          <p:cNvPr id="7" name="ZoneTexte 6">
            <a:extLst>
              <a:ext uri="{FF2B5EF4-FFF2-40B4-BE49-F238E27FC236}">
                <a16:creationId xmlns:a16="http://schemas.microsoft.com/office/drawing/2014/main" id="{9FAEA59D-2557-7F4A-9550-7EB955152368}"/>
              </a:ext>
            </a:extLst>
          </p:cNvPr>
          <p:cNvSpPr txBox="1"/>
          <p:nvPr/>
        </p:nvSpPr>
        <p:spPr>
          <a:xfrm>
            <a:off x="1105906" y="1912748"/>
            <a:ext cx="6321287" cy="369332"/>
          </a:xfrm>
          <a:prstGeom prst="rect">
            <a:avLst/>
          </a:prstGeom>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fr-FR" dirty="0">
                <a:sym typeface="Wingdings" pitchFamily="2" charset="2"/>
              </a:rPr>
              <a:t> </a:t>
            </a:r>
            <a:r>
              <a:rPr lang="fr-FR" dirty="0"/>
              <a:t>Limiter la fertilisation : </a:t>
            </a:r>
          </a:p>
        </p:txBody>
      </p:sp>
      <p:sp>
        <p:nvSpPr>
          <p:cNvPr id="8" name="Rectangle : coins arrondis 7">
            <a:extLst>
              <a:ext uri="{FF2B5EF4-FFF2-40B4-BE49-F238E27FC236}">
                <a16:creationId xmlns:a16="http://schemas.microsoft.com/office/drawing/2014/main" id="{74DF9EC6-5420-BB44-9135-41D0A9FF29CB}"/>
              </a:ext>
            </a:extLst>
          </p:cNvPr>
          <p:cNvSpPr/>
          <p:nvPr/>
        </p:nvSpPr>
        <p:spPr>
          <a:xfrm>
            <a:off x="1105906" y="2407816"/>
            <a:ext cx="10612834" cy="3702170"/>
          </a:xfrm>
          <a:prstGeom prst="roundRect">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fr-FR" dirty="0">
                <a:solidFill>
                  <a:schemeClr val="tx1"/>
                </a:solidFill>
              </a:rPr>
              <a:t>L’</a:t>
            </a:r>
            <a:r>
              <a:rPr lang="fr-FR" dirty="0" err="1">
                <a:solidFill>
                  <a:schemeClr val="tx1"/>
                </a:solidFill>
              </a:rPr>
              <a:t>exploitant.e</a:t>
            </a:r>
            <a:r>
              <a:rPr lang="fr-FR" dirty="0">
                <a:solidFill>
                  <a:schemeClr val="tx1"/>
                </a:solidFill>
              </a:rPr>
              <a:t> enregistre ses pratiques liées à l’usage des intrants.</a:t>
            </a:r>
          </a:p>
          <a:p>
            <a:pPr marL="285750" lvl="0" indent="-285750">
              <a:buFont typeface="Arial" panose="020B0604020202020204" pitchFamily="34" charset="0"/>
              <a:buChar char="•"/>
            </a:pPr>
            <a:r>
              <a:rPr lang="fr-FR" dirty="0">
                <a:solidFill>
                  <a:schemeClr val="tx1"/>
                </a:solidFill>
              </a:rPr>
              <a:t>Chaque PNR devra donner une limite chiffrée à la fertilisation minérale des prairies, en prenant par exemple en compte la directive nitrates de son territoire. La fertilisation organique doit également être raisonnée (quantités, période d’épandage, surface …). 2ème colonne :  Pour les surfaces autres que les prairies, le Parc pourra également introduire une limite à la fertilisation en fonction de son territoire et du type de production </a:t>
            </a:r>
          </a:p>
          <a:p>
            <a:pPr marL="285750" lvl="0" indent="-285750">
              <a:buFont typeface="Arial" panose="020B0604020202020204" pitchFamily="34" charset="0"/>
              <a:buChar char="•"/>
            </a:pPr>
            <a:r>
              <a:rPr lang="fr-FR" dirty="0">
                <a:solidFill>
                  <a:schemeClr val="tx1"/>
                </a:solidFill>
              </a:rPr>
              <a:t>L’exploitation priorise l’utilisation de ses effluents d’élevage avant de chercher à s’approvisionner à l’extérieur de l’exploitation. </a:t>
            </a:r>
          </a:p>
          <a:p>
            <a:pPr marL="285750" lvl="0" indent="-285750">
              <a:buFont typeface="Arial" panose="020B0604020202020204" pitchFamily="34" charset="0"/>
              <a:buChar char="•"/>
            </a:pPr>
            <a:r>
              <a:rPr lang="fr-FR" dirty="0">
                <a:solidFill>
                  <a:schemeClr val="tx1"/>
                </a:solidFill>
              </a:rPr>
              <a:t>L’épandage de boues de station d’épuration sur les surfaces fourragères est interdit. En ce qui concerne l’usage de compost de déchets verts, il convient à chaque PNR de porter une attention particulière à la qualité du compost utilisé et de préciser les filières de compost à privilégier.</a:t>
            </a:r>
          </a:p>
        </p:txBody>
      </p:sp>
      <p:sp>
        <p:nvSpPr>
          <p:cNvPr id="10" name="Rectangle 9">
            <a:extLst>
              <a:ext uri="{FF2B5EF4-FFF2-40B4-BE49-F238E27FC236}">
                <a16:creationId xmlns:a16="http://schemas.microsoft.com/office/drawing/2014/main" id="{B70416E7-A948-2E41-9289-F2A0ECB5E141}"/>
              </a:ext>
            </a:extLst>
          </p:cNvPr>
          <p:cNvSpPr/>
          <p:nvPr/>
        </p:nvSpPr>
        <p:spPr>
          <a:xfrm>
            <a:off x="59635" y="3616144"/>
            <a:ext cx="971227" cy="844826"/>
          </a:xfrm>
          <a:prstGeom prst="rect">
            <a:avLst/>
          </a:prstGeom>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fr-FR" dirty="0"/>
              <a:t>203</a:t>
            </a:r>
          </a:p>
        </p:txBody>
      </p:sp>
      <p:sp>
        <p:nvSpPr>
          <p:cNvPr id="12" name="ZoneTexte 11">
            <a:extLst>
              <a:ext uri="{FF2B5EF4-FFF2-40B4-BE49-F238E27FC236}">
                <a16:creationId xmlns:a16="http://schemas.microsoft.com/office/drawing/2014/main" id="{38245CB4-2033-E840-B2A4-43CA2004DAA8}"/>
              </a:ext>
            </a:extLst>
          </p:cNvPr>
          <p:cNvSpPr txBox="1"/>
          <p:nvPr/>
        </p:nvSpPr>
        <p:spPr>
          <a:xfrm>
            <a:off x="213606" y="6352143"/>
            <a:ext cx="6321287" cy="369332"/>
          </a:xfrm>
          <a:prstGeom prst="rect">
            <a:avLst/>
          </a:prstGeom>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fr-FR" dirty="0"/>
              <a:t>Enregistrement des pratiques ?  </a:t>
            </a:r>
          </a:p>
        </p:txBody>
      </p:sp>
      <p:sp>
        <p:nvSpPr>
          <p:cNvPr id="11" name="ZoneTexte 10">
            <a:extLst>
              <a:ext uri="{FF2B5EF4-FFF2-40B4-BE49-F238E27FC236}">
                <a16:creationId xmlns:a16="http://schemas.microsoft.com/office/drawing/2014/main" id="{ADBA197F-4B3C-2049-AF87-044D8A945DE7}"/>
              </a:ext>
            </a:extLst>
          </p:cNvPr>
          <p:cNvSpPr txBox="1"/>
          <p:nvPr/>
        </p:nvSpPr>
        <p:spPr>
          <a:xfrm>
            <a:off x="142571" y="936764"/>
            <a:ext cx="6321287" cy="523220"/>
          </a:xfrm>
          <a:prstGeom prst="rect">
            <a:avLst/>
          </a:prstGeom>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fr-FR" sz="2800" b="1" dirty="0">
                <a:solidFill>
                  <a:schemeClr val="tx1"/>
                </a:solidFill>
              </a:rPr>
              <a:t>Les critères environnementaux : </a:t>
            </a:r>
          </a:p>
        </p:txBody>
      </p:sp>
    </p:spTree>
    <p:extLst>
      <p:ext uri="{BB962C8B-B14F-4D97-AF65-F5344CB8AC3E}">
        <p14:creationId xmlns:p14="http://schemas.microsoft.com/office/powerpoint/2010/main" val="31351414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descr="page1image1822880">
            <a:extLst>
              <a:ext uri="{FF2B5EF4-FFF2-40B4-BE49-F238E27FC236}">
                <a16:creationId xmlns:a16="http://schemas.microsoft.com/office/drawing/2014/main" id="{92264133-5877-E14D-A412-6B5A511FB35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4679" y="92597"/>
            <a:ext cx="877786" cy="719497"/>
          </a:xfrm>
          <a:prstGeom prst="rect">
            <a:avLst/>
          </a:prstGeom>
          <a:noFill/>
          <a:extLst>
            <a:ext uri="{909E8E84-426E-40DD-AFC4-6F175D3DCCD1}">
              <a14:hiddenFill xmlns:a14="http://schemas.microsoft.com/office/drawing/2010/main">
                <a:solidFill>
                  <a:srgbClr val="FFFFFF"/>
                </a:solidFill>
              </a14:hiddenFill>
            </a:ext>
          </a:extLst>
        </p:spPr>
      </p:pic>
      <p:sp>
        <p:nvSpPr>
          <p:cNvPr id="3" name="ZoneTexte 2">
            <a:extLst>
              <a:ext uri="{FF2B5EF4-FFF2-40B4-BE49-F238E27FC236}">
                <a16:creationId xmlns:a16="http://schemas.microsoft.com/office/drawing/2014/main" id="{0D6C9FC6-D577-3D44-82EF-D5AEA2028283}"/>
              </a:ext>
            </a:extLst>
          </p:cNvPr>
          <p:cNvSpPr txBox="1"/>
          <p:nvPr/>
        </p:nvSpPr>
        <p:spPr>
          <a:xfrm>
            <a:off x="1012465" y="57241"/>
            <a:ext cx="11044856" cy="584775"/>
          </a:xfrm>
          <a:prstGeom prst="rect">
            <a:avLst/>
          </a:prstGeom>
          <a:noFill/>
        </p:spPr>
        <p:txBody>
          <a:bodyPr wrap="square" rtlCol="0">
            <a:spAutoFit/>
          </a:bodyPr>
          <a:lstStyle/>
          <a:p>
            <a:pPr algn="ctr"/>
            <a:r>
              <a:rPr lang="fr-FR" sz="3200" b="1" dirty="0">
                <a:solidFill>
                  <a:srgbClr val="009D61"/>
                </a:solidFill>
                <a:latin typeface="Arial" panose="020B0604020202020204" pitchFamily="34" charset="0"/>
                <a:cs typeface="Arial" panose="020B0604020202020204" pitchFamily="34" charset="0"/>
              </a:rPr>
              <a:t>Critères généraux sur le domaine agricole </a:t>
            </a:r>
          </a:p>
        </p:txBody>
      </p:sp>
      <p:sp>
        <p:nvSpPr>
          <p:cNvPr id="5" name="Espace réservé du numéro de diapositive 4">
            <a:extLst>
              <a:ext uri="{FF2B5EF4-FFF2-40B4-BE49-F238E27FC236}">
                <a16:creationId xmlns:a16="http://schemas.microsoft.com/office/drawing/2014/main" id="{4E9BE118-E43F-9E44-976A-3707042EBB7F}"/>
              </a:ext>
            </a:extLst>
          </p:cNvPr>
          <p:cNvSpPr>
            <a:spLocks noGrp="1"/>
          </p:cNvSpPr>
          <p:nvPr>
            <p:ph type="sldNum" sz="quarter" idx="12"/>
          </p:nvPr>
        </p:nvSpPr>
        <p:spPr/>
        <p:txBody>
          <a:bodyPr/>
          <a:lstStyle/>
          <a:p>
            <a:fld id="{BF604151-6D2C-4845-BFC5-8C53EDEB21BA}" type="slidenum">
              <a:rPr lang="fr-FR" smtClean="0"/>
              <a:t>17</a:t>
            </a:fld>
            <a:endParaRPr lang="fr-FR"/>
          </a:p>
        </p:txBody>
      </p:sp>
      <p:sp>
        <p:nvSpPr>
          <p:cNvPr id="7" name="ZoneTexte 6">
            <a:extLst>
              <a:ext uri="{FF2B5EF4-FFF2-40B4-BE49-F238E27FC236}">
                <a16:creationId xmlns:a16="http://schemas.microsoft.com/office/drawing/2014/main" id="{9FAEA59D-2557-7F4A-9550-7EB955152368}"/>
              </a:ext>
            </a:extLst>
          </p:cNvPr>
          <p:cNvSpPr txBox="1"/>
          <p:nvPr/>
        </p:nvSpPr>
        <p:spPr>
          <a:xfrm>
            <a:off x="213606" y="1489614"/>
            <a:ext cx="6321287" cy="369332"/>
          </a:xfrm>
          <a:prstGeom prst="rect">
            <a:avLst/>
          </a:prstGeom>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fr-FR" dirty="0">
                <a:sym typeface="Wingdings" pitchFamily="2" charset="2"/>
              </a:rPr>
              <a:t> </a:t>
            </a:r>
            <a:r>
              <a:rPr lang="fr-FR" dirty="0"/>
              <a:t>Limiter l’usage des produits phytosanitaires : </a:t>
            </a:r>
          </a:p>
        </p:txBody>
      </p:sp>
      <p:sp>
        <p:nvSpPr>
          <p:cNvPr id="8" name="Rectangle : coins arrondis 7">
            <a:extLst>
              <a:ext uri="{FF2B5EF4-FFF2-40B4-BE49-F238E27FC236}">
                <a16:creationId xmlns:a16="http://schemas.microsoft.com/office/drawing/2014/main" id="{74DF9EC6-5420-BB44-9135-41D0A9FF29CB}"/>
              </a:ext>
            </a:extLst>
          </p:cNvPr>
          <p:cNvSpPr/>
          <p:nvPr/>
        </p:nvSpPr>
        <p:spPr>
          <a:xfrm>
            <a:off x="1105906" y="1985847"/>
            <a:ext cx="11086094" cy="4549350"/>
          </a:xfrm>
          <a:prstGeom prst="roundRect">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fr-FR" dirty="0">
                <a:solidFill>
                  <a:schemeClr val="tx1"/>
                </a:solidFill>
              </a:rPr>
              <a:t>L’</a:t>
            </a:r>
            <a:r>
              <a:rPr lang="fr-FR" dirty="0" err="1">
                <a:solidFill>
                  <a:schemeClr val="tx1"/>
                </a:solidFill>
              </a:rPr>
              <a:t>exploitant.e</a:t>
            </a:r>
            <a:r>
              <a:rPr lang="fr-FR" dirty="0">
                <a:solidFill>
                  <a:schemeClr val="tx1"/>
                </a:solidFill>
              </a:rPr>
              <a:t> enregistre ses pratiques liées à l’usage des pesticides (date, nature du produit, parcelle concernée, justification …). </a:t>
            </a:r>
          </a:p>
          <a:p>
            <a:pPr marL="285750" indent="-285750">
              <a:buFont typeface="Arial" panose="020B0604020202020204" pitchFamily="34" charset="0"/>
              <a:buChar char="•"/>
            </a:pPr>
            <a:r>
              <a:rPr lang="fr-FR" dirty="0">
                <a:solidFill>
                  <a:schemeClr val="tx1"/>
                </a:solidFill>
              </a:rPr>
              <a:t>L’</a:t>
            </a:r>
            <a:r>
              <a:rPr lang="fr-FR" dirty="0" err="1">
                <a:solidFill>
                  <a:schemeClr val="tx1"/>
                </a:solidFill>
              </a:rPr>
              <a:t>exploitant.e</a:t>
            </a:r>
            <a:r>
              <a:rPr lang="fr-FR" dirty="0">
                <a:solidFill>
                  <a:schemeClr val="tx1"/>
                </a:solidFill>
              </a:rPr>
              <a:t> doit être engagé dans une démarche de réduction des produits phytosanitaires (engagement dans AB, MAEC PHYTO relatifs à la limitation de l’usage des produits phytosanitaires, HVE, </a:t>
            </a:r>
            <a:r>
              <a:rPr lang="fr-FR" dirty="0" err="1">
                <a:solidFill>
                  <a:schemeClr val="tx1"/>
                </a:solidFill>
              </a:rPr>
              <a:t>écophyto</a:t>
            </a:r>
            <a:r>
              <a:rPr lang="fr-FR" dirty="0">
                <a:solidFill>
                  <a:schemeClr val="tx1"/>
                </a:solidFill>
              </a:rPr>
              <a:t>, lutte intégrée, </a:t>
            </a:r>
            <a:r>
              <a:rPr lang="fr-FR" dirty="0" err="1">
                <a:solidFill>
                  <a:schemeClr val="tx1"/>
                </a:solidFill>
              </a:rPr>
              <a:t>agriconfiance</a:t>
            </a:r>
            <a:r>
              <a:rPr lang="fr-FR" dirty="0">
                <a:solidFill>
                  <a:schemeClr val="tx1"/>
                </a:solidFill>
              </a:rPr>
              <a:t> ...) et/ou mettre en place des pratiques alternatives aux traitements chimiques (lutte biologique, procédés physiques, travail du sol…). </a:t>
            </a:r>
          </a:p>
          <a:p>
            <a:pPr marL="285750" indent="-285750">
              <a:buFont typeface="Arial" panose="020B0604020202020204" pitchFamily="34" charset="0"/>
              <a:buChar char="•"/>
            </a:pPr>
            <a:r>
              <a:rPr lang="fr-FR" dirty="0">
                <a:solidFill>
                  <a:schemeClr val="tx1"/>
                </a:solidFill>
              </a:rPr>
              <a:t>En marge de progrès, l’usage des produits phytosanitaires classés comme toxiques selon la classification CLP*, contenant des substances CMR (Cancérigènes, mutagènes et </a:t>
            </a:r>
            <a:r>
              <a:rPr lang="fr-FR" dirty="0" err="1">
                <a:solidFill>
                  <a:schemeClr val="tx1"/>
                </a:solidFill>
              </a:rPr>
              <a:t>reprotoxiques</a:t>
            </a:r>
            <a:r>
              <a:rPr lang="fr-FR" dirty="0">
                <a:solidFill>
                  <a:schemeClr val="tx1"/>
                </a:solidFill>
              </a:rPr>
              <a:t>) ou considérées comme perturbant le système endocrinien est exclu (</a:t>
            </a:r>
            <a:r>
              <a:rPr lang="fr-FR" dirty="0" err="1">
                <a:solidFill>
                  <a:schemeClr val="tx1"/>
                </a:solidFill>
              </a:rPr>
              <a:t>cf</a:t>
            </a:r>
            <a:r>
              <a:rPr lang="fr-FR" dirty="0">
                <a:solidFill>
                  <a:schemeClr val="tx1"/>
                </a:solidFill>
              </a:rPr>
              <a:t> guide). Chaque PNR est également libre de renforcer ses exigences sur l’usage des phytosanitaires en fonction du contexte de l’exploitation, du territoire et du type de production. *CLP : règlement CE n°1272/2008 </a:t>
            </a:r>
          </a:p>
          <a:p>
            <a:pPr marL="285750" indent="-285750">
              <a:buFont typeface="Arial" panose="020B0604020202020204" pitchFamily="34" charset="0"/>
              <a:buChar char="•"/>
            </a:pPr>
            <a:r>
              <a:rPr lang="fr-FR" dirty="0">
                <a:solidFill>
                  <a:schemeClr val="tx1"/>
                </a:solidFill>
              </a:rPr>
              <a:t>Explicitation : dans le cadre de la loi de séparation des activités de conseil et de vente sur les produits phytosanitaires rendant obligatoire la réalisation d’un conseil stratégique sur leur usage, l’IFT de l’exploitation sera obligatoirement calculé. Ainsi, l’IFT pourra être utilisé comme indicateur pour évaluer la réduction de l’usage des phytosanitaires. </a:t>
            </a:r>
          </a:p>
        </p:txBody>
      </p:sp>
      <p:sp>
        <p:nvSpPr>
          <p:cNvPr id="10" name="Rectangle 9">
            <a:extLst>
              <a:ext uri="{FF2B5EF4-FFF2-40B4-BE49-F238E27FC236}">
                <a16:creationId xmlns:a16="http://schemas.microsoft.com/office/drawing/2014/main" id="{B70416E7-A948-2E41-9289-F2A0ECB5E141}"/>
              </a:ext>
            </a:extLst>
          </p:cNvPr>
          <p:cNvSpPr/>
          <p:nvPr/>
        </p:nvSpPr>
        <p:spPr>
          <a:xfrm>
            <a:off x="59635" y="3616144"/>
            <a:ext cx="971227" cy="844826"/>
          </a:xfrm>
          <a:prstGeom prst="rect">
            <a:avLst/>
          </a:prstGeom>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fr-FR" dirty="0"/>
              <a:t>204</a:t>
            </a:r>
          </a:p>
        </p:txBody>
      </p:sp>
      <p:sp>
        <p:nvSpPr>
          <p:cNvPr id="12" name="ZoneTexte 11">
            <a:extLst>
              <a:ext uri="{FF2B5EF4-FFF2-40B4-BE49-F238E27FC236}">
                <a16:creationId xmlns:a16="http://schemas.microsoft.com/office/drawing/2014/main" id="{38245CB4-2033-E840-B2A4-43CA2004DAA8}"/>
              </a:ext>
            </a:extLst>
          </p:cNvPr>
          <p:cNvSpPr txBox="1"/>
          <p:nvPr/>
        </p:nvSpPr>
        <p:spPr>
          <a:xfrm>
            <a:off x="545245" y="7319413"/>
            <a:ext cx="6321287" cy="2585323"/>
          </a:xfrm>
          <a:prstGeom prst="rect">
            <a:avLst/>
          </a:prstGeom>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fr-FR" dirty="0"/>
              <a:t>Enregistrement des pratiques ? </a:t>
            </a:r>
          </a:p>
          <a:p>
            <a:r>
              <a:rPr lang="fr-FR" dirty="0"/>
              <a:t>Pour les produits achetés ? </a:t>
            </a:r>
          </a:p>
          <a:p>
            <a:r>
              <a:rPr lang="fr-FR" dirty="0"/>
              <a:t>En marge de progrès ? </a:t>
            </a:r>
          </a:p>
          <a:p>
            <a:r>
              <a:rPr lang="fr-FR" dirty="0"/>
              <a:t>2 options  : CMR / toxiques / perturbateurs endocriniens ou avec mention « danger » </a:t>
            </a:r>
          </a:p>
          <a:p>
            <a:r>
              <a:rPr lang="fr-FR" dirty="0"/>
              <a:t>Par rapport aux pratiques ? </a:t>
            </a:r>
          </a:p>
          <a:p>
            <a:r>
              <a:rPr lang="fr-FR" dirty="0"/>
              <a:t>Liste pour les perturbateurs endocriniens ?</a:t>
            </a:r>
          </a:p>
          <a:p>
            <a:r>
              <a:rPr lang="fr-FR" dirty="0"/>
              <a:t>Terme pesticides ou phytosanitaires ?  </a:t>
            </a:r>
          </a:p>
          <a:p>
            <a:r>
              <a:rPr lang="fr-FR" dirty="0"/>
              <a:t>Et / ou ? </a:t>
            </a:r>
          </a:p>
        </p:txBody>
      </p:sp>
      <p:sp>
        <p:nvSpPr>
          <p:cNvPr id="11" name="ZoneTexte 10">
            <a:extLst>
              <a:ext uri="{FF2B5EF4-FFF2-40B4-BE49-F238E27FC236}">
                <a16:creationId xmlns:a16="http://schemas.microsoft.com/office/drawing/2014/main" id="{ADBA197F-4B3C-2049-AF87-044D8A945DE7}"/>
              </a:ext>
            </a:extLst>
          </p:cNvPr>
          <p:cNvSpPr txBox="1"/>
          <p:nvPr/>
        </p:nvSpPr>
        <p:spPr>
          <a:xfrm>
            <a:off x="59635" y="760029"/>
            <a:ext cx="6321287" cy="523220"/>
          </a:xfrm>
          <a:prstGeom prst="rect">
            <a:avLst/>
          </a:prstGeom>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fr-FR" sz="2800" b="1" dirty="0">
                <a:solidFill>
                  <a:schemeClr val="tx1"/>
                </a:solidFill>
              </a:rPr>
              <a:t>Les critères environnementaux : </a:t>
            </a:r>
          </a:p>
        </p:txBody>
      </p:sp>
      <p:sp>
        <p:nvSpPr>
          <p:cNvPr id="6" name="ZoneTexte 5">
            <a:extLst>
              <a:ext uri="{FF2B5EF4-FFF2-40B4-BE49-F238E27FC236}">
                <a16:creationId xmlns:a16="http://schemas.microsoft.com/office/drawing/2014/main" id="{50836216-939B-6542-A1A9-390349FC6CCD}"/>
              </a:ext>
            </a:extLst>
          </p:cNvPr>
          <p:cNvSpPr txBox="1"/>
          <p:nvPr/>
        </p:nvSpPr>
        <p:spPr>
          <a:xfrm>
            <a:off x="0" y="1103653"/>
            <a:ext cx="7126639" cy="400110"/>
          </a:xfrm>
          <a:prstGeom prst="rect">
            <a:avLst/>
          </a:prstGeom>
          <a:noFill/>
        </p:spPr>
        <p:txBody>
          <a:bodyPr wrap="square" rtlCol="0">
            <a:spAutoFit/>
          </a:bodyPr>
          <a:lstStyle/>
          <a:p>
            <a:r>
              <a:rPr lang="fr-FR" sz="2000" b="1" i="1" dirty="0">
                <a:solidFill>
                  <a:schemeClr val="accent2">
                    <a:lumMod val="50000"/>
                  </a:schemeClr>
                </a:solidFill>
                <a:latin typeface="Arial" panose="020B0604020202020204" pitchFamily="34" charset="0"/>
                <a:cs typeface="Arial" panose="020B0604020202020204" pitchFamily="34" charset="0"/>
              </a:rPr>
              <a:t>Traitements phytosanitaires : </a:t>
            </a:r>
          </a:p>
        </p:txBody>
      </p:sp>
      <p:sp>
        <p:nvSpPr>
          <p:cNvPr id="13" name="ZoneTexte 12">
            <a:extLst>
              <a:ext uri="{FF2B5EF4-FFF2-40B4-BE49-F238E27FC236}">
                <a16:creationId xmlns:a16="http://schemas.microsoft.com/office/drawing/2014/main" id="{2409CA53-EEE6-AE48-80DD-3D3761E416D8}"/>
              </a:ext>
            </a:extLst>
          </p:cNvPr>
          <p:cNvSpPr txBox="1"/>
          <p:nvPr/>
        </p:nvSpPr>
        <p:spPr>
          <a:xfrm>
            <a:off x="0" y="655701"/>
            <a:ext cx="6321287" cy="523220"/>
          </a:xfrm>
          <a:prstGeom prst="rect">
            <a:avLst/>
          </a:prstGeom>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fr-FR" sz="2800" b="1" dirty="0">
                <a:solidFill>
                  <a:schemeClr val="tx1"/>
                </a:solidFill>
              </a:rPr>
              <a:t>Les critères environnementaux : </a:t>
            </a:r>
          </a:p>
        </p:txBody>
      </p:sp>
    </p:spTree>
    <p:extLst>
      <p:ext uri="{BB962C8B-B14F-4D97-AF65-F5344CB8AC3E}">
        <p14:creationId xmlns:p14="http://schemas.microsoft.com/office/powerpoint/2010/main" val="21474378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descr="page1image1822880">
            <a:extLst>
              <a:ext uri="{FF2B5EF4-FFF2-40B4-BE49-F238E27FC236}">
                <a16:creationId xmlns:a16="http://schemas.microsoft.com/office/drawing/2014/main" id="{92264133-5877-E14D-A412-6B5A511FB35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4679" y="92597"/>
            <a:ext cx="877786" cy="719497"/>
          </a:xfrm>
          <a:prstGeom prst="rect">
            <a:avLst/>
          </a:prstGeom>
          <a:noFill/>
          <a:extLst>
            <a:ext uri="{909E8E84-426E-40DD-AFC4-6F175D3DCCD1}">
              <a14:hiddenFill xmlns:a14="http://schemas.microsoft.com/office/drawing/2010/main">
                <a:solidFill>
                  <a:srgbClr val="FFFFFF"/>
                </a:solidFill>
              </a14:hiddenFill>
            </a:ext>
          </a:extLst>
        </p:spPr>
      </p:pic>
      <p:sp>
        <p:nvSpPr>
          <p:cNvPr id="3" name="ZoneTexte 2">
            <a:extLst>
              <a:ext uri="{FF2B5EF4-FFF2-40B4-BE49-F238E27FC236}">
                <a16:creationId xmlns:a16="http://schemas.microsoft.com/office/drawing/2014/main" id="{0D6C9FC6-D577-3D44-82EF-D5AEA2028283}"/>
              </a:ext>
            </a:extLst>
          </p:cNvPr>
          <p:cNvSpPr txBox="1"/>
          <p:nvPr/>
        </p:nvSpPr>
        <p:spPr>
          <a:xfrm>
            <a:off x="1012465" y="57241"/>
            <a:ext cx="11044856" cy="584775"/>
          </a:xfrm>
          <a:prstGeom prst="rect">
            <a:avLst/>
          </a:prstGeom>
          <a:noFill/>
        </p:spPr>
        <p:txBody>
          <a:bodyPr wrap="square" rtlCol="0">
            <a:spAutoFit/>
          </a:bodyPr>
          <a:lstStyle/>
          <a:p>
            <a:pPr algn="ctr"/>
            <a:r>
              <a:rPr lang="fr-FR" sz="3200" b="1" dirty="0">
                <a:solidFill>
                  <a:srgbClr val="009D61"/>
                </a:solidFill>
                <a:latin typeface="Arial" panose="020B0604020202020204" pitchFamily="34" charset="0"/>
                <a:cs typeface="Arial" panose="020B0604020202020204" pitchFamily="34" charset="0"/>
              </a:rPr>
              <a:t>Critères généraux sur le domaine agricole </a:t>
            </a:r>
          </a:p>
        </p:txBody>
      </p:sp>
      <p:sp>
        <p:nvSpPr>
          <p:cNvPr id="6" name="ZoneTexte 5">
            <a:extLst>
              <a:ext uri="{FF2B5EF4-FFF2-40B4-BE49-F238E27FC236}">
                <a16:creationId xmlns:a16="http://schemas.microsoft.com/office/drawing/2014/main" id="{50836216-939B-6542-A1A9-390349FC6CCD}"/>
              </a:ext>
            </a:extLst>
          </p:cNvPr>
          <p:cNvSpPr txBox="1"/>
          <p:nvPr/>
        </p:nvSpPr>
        <p:spPr>
          <a:xfrm>
            <a:off x="0" y="1101733"/>
            <a:ext cx="7126639" cy="400110"/>
          </a:xfrm>
          <a:prstGeom prst="rect">
            <a:avLst/>
          </a:prstGeom>
          <a:noFill/>
        </p:spPr>
        <p:txBody>
          <a:bodyPr wrap="square" rtlCol="0">
            <a:spAutoFit/>
          </a:bodyPr>
          <a:lstStyle/>
          <a:p>
            <a:r>
              <a:rPr lang="fr-FR" sz="2000" b="1" i="1" dirty="0">
                <a:solidFill>
                  <a:schemeClr val="accent2">
                    <a:lumMod val="50000"/>
                  </a:schemeClr>
                </a:solidFill>
                <a:latin typeface="Arial" panose="020B0604020202020204" pitchFamily="34" charset="0"/>
                <a:cs typeface="Arial" panose="020B0604020202020204" pitchFamily="34" charset="0"/>
              </a:rPr>
              <a:t>Traitements phytosanitaires : </a:t>
            </a:r>
          </a:p>
        </p:txBody>
      </p:sp>
      <p:sp>
        <p:nvSpPr>
          <p:cNvPr id="5" name="Espace réservé du numéro de diapositive 4">
            <a:extLst>
              <a:ext uri="{FF2B5EF4-FFF2-40B4-BE49-F238E27FC236}">
                <a16:creationId xmlns:a16="http://schemas.microsoft.com/office/drawing/2014/main" id="{4E9BE118-E43F-9E44-976A-3707042EBB7F}"/>
              </a:ext>
            </a:extLst>
          </p:cNvPr>
          <p:cNvSpPr>
            <a:spLocks noGrp="1"/>
          </p:cNvSpPr>
          <p:nvPr>
            <p:ph type="sldNum" sz="quarter" idx="12"/>
          </p:nvPr>
        </p:nvSpPr>
        <p:spPr/>
        <p:txBody>
          <a:bodyPr/>
          <a:lstStyle/>
          <a:p>
            <a:fld id="{BF604151-6D2C-4845-BFC5-8C53EDEB21BA}" type="slidenum">
              <a:rPr lang="fr-FR" smtClean="0"/>
              <a:t>18</a:t>
            </a:fld>
            <a:endParaRPr lang="fr-FR"/>
          </a:p>
        </p:txBody>
      </p:sp>
      <p:sp>
        <p:nvSpPr>
          <p:cNvPr id="7" name="ZoneTexte 6">
            <a:extLst>
              <a:ext uri="{FF2B5EF4-FFF2-40B4-BE49-F238E27FC236}">
                <a16:creationId xmlns:a16="http://schemas.microsoft.com/office/drawing/2014/main" id="{9FAEA59D-2557-7F4A-9550-7EB955152368}"/>
              </a:ext>
            </a:extLst>
          </p:cNvPr>
          <p:cNvSpPr txBox="1"/>
          <p:nvPr/>
        </p:nvSpPr>
        <p:spPr>
          <a:xfrm>
            <a:off x="213606" y="1417454"/>
            <a:ext cx="6321287" cy="369332"/>
          </a:xfrm>
          <a:prstGeom prst="rect">
            <a:avLst/>
          </a:prstGeom>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fr-FR" dirty="0"/>
              <a:t>Classification CLP : </a:t>
            </a:r>
          </a:p>
        </p:txBody>
      </p:sp>
      <p:sp>
        <p:nvSpPr>
          <p:cNvPr id="11" name="ZoneTexte 10">
            <a:extLst>
              <a:ext uri="{FF2B5EF4-FFF2-40B4-BE49-F238E27FC236}">
                <a16:creationId xmlns:a16="http://schemas.microsoft.com/office/drawing/2014/main" id="{ADBA197F-4B3C-2049-AF87-044D8A945DE7}"/>
              </a:ext>
            </a:extLst>
          </p:cNvPr>
          <p:cNvSpPr txBox="1"/>
          <p:nvPr/>
        </p:nvSpPr>
        <p:spPr>
          <a:xfrm>
            <a:off x="134679" y="638193"/>
            <a:ext cx="6321287" cy="523220"/>
          </a:xfrm>
          <a:prstGeom prst="rect">
            <a:avLst/>
          </a:prstGeom>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fr-FR" sz="2800" b="1" dirty="0">
                <a:solidFill>
                  <a:schemeClr val="tx1"/>
                </a:solidFill>
              </a:rPr>
              <a:t>Les critères environnementaux : </a:t>
            </a:r>
          </a:p>
        </p:txBody>
      </p:sp>
      <p:pic>
        <p:nvPicPr>
          <p:cNvPr id="13" name="Image 12" descr="Une image contenant table&#10;&#10;Description générée automatiquement">
            <a:extLst>
              <a:ext uri="{FF2B5EF4-FFF2-40B4-BE49-F238E27FC236}">
                <a16:creationId xmlns:a16="http://schemas.microsoft.com/office/drawing/2014/main" id="{B7582D70-7D33-FD4C-AEB0-08081140208E}"/>
              </a:ext>
            </a:extLst>
          </p:cNvPr>
          <p:cNvPicPr/>
          <p:nvPr/>
        </p:nvPicPr>
        <p:blipFill>
          <a:blip r:embed="rId3">
            <a:extLst>
              <a:ext uri="{28A0092B-C50C-407E-A947-70E740481C1C}">
                <a14:useLocalDpi xmlns:a14="http://schemas.microsoft.com/office/drawing/2010/main" val="0"/>
              </a:ext>
            </a:extLst>
          </a:blip>
          <a:stretch>
            <a:fillRect/>
          </a:stretch>
        </p:blipFill>
        <p:spPr>
          <a:xfrm>
            <a:off x="2164702" y="1737644"/>
            <a:ext cx="6809753" cy="4954036"/>
          </a:xfrm>
          <a:prstGeom prst="rect">
            <a:avLst/>
          </a:prstGeom>
        </p:spPr>
      </p:pic>
      <p:sp>
        <p:nvSpPr>
          <p:cNvPr id="4" name="Accolade ouvrante 3">
            <a:extLst>
              <a:ext uri="{FF2B5EF4-FFF2-40B4-BE49-F238E27FC236}">
                <a16:creationId xmlns:a16="http://schemas.microsoft.com/office/drawing/2014/main" id="{4CB01552-2149-B743-8113-707526E24FA1}"/>
              </a:ext>
            </a:extLst>
          </p:cNvPr>
          <p:cNvSpPr/>
          <p:nvPr/>
        </p:nvSpPr>
        <p:spPr>
          <a:xfrm>
            <a:off x="1980100" y="1786785"/>
            <a:ext cx="129840" cy="709342"/>
          </a:xfrm>
          <a:prstGeom prst="leftBrace">
            <a:avLst/>
          </a:prstGeom>
          <a:noFill/>
          <a:ln w="28575">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4" name="Accolade ouvrante 13">
            <a:extLst>
              <a:ext uri="{FF2B5EF4-FFF2-40B4-BE49-F238E27FC236}">
                <a16:creationId xmlns:a16="http://schemas.microsoft.com/office/drawing/2014/main" id="{71AFB6BF-A6D4-394A-ADE8-EA17639A83B8}"/>
              </a:ext>
            </a:extLst>
          </p:cNvPr>
          <p:cNvSpPr/>
          <p:nvPr/>
        </p:nvSpPr>
        <p:spPr>
          <a:xfrm>
            <a:off x="1980100" y="3015524"/>
            <a:ext cx="184602" cy="1646628"/>
          </a:xfrm>
          <a:prstGeom prst="leftBrace">
            <a:avLst/>
          </a:prstGeom>
          <a:noFill/>
          <a:ln w="28575">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5" name="Accolade ouvrante 14">
            <a:extLst>
              <a:ext uri="{FF2B5EF4-FFF2-40B4-BE49-F238E27FC236}">
                <a16:creationId xmlns:a16="http://schemas.microsoft.com/office/drawing/2014/main" id="{71C32539-6E80-4143-8AD6-CAF7643C974F}"/>
              </a:ext>
            </a:extLst>
          </p:cNvPr>
          <p:cNvSpPr/>
          <p:nvPr/>
        </p:nvSpPr>
        <p:spPr>
          <a:xfrm>
            <a:off x="1980100" y="5766593"/>
            <a:ext cx="129840" cy="709342"/>
          </a:xfrm>
          <a:prstGeom prst="leftBrace">
            <a:avLst/>
          </a:prstGeom>
          <a:noFill/>
          <a:ln w="28575">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9" name="ZoneTexte 8">
            <a:extLst>
              <a:ext uri="{FF2B5EF4-FFF2-40B4-BE49-F238E27FC236}">
                <a16:creationId xmlns:a16="http://schemas.microsoft.com/office/drawing/2014/main" id="{B516605D-F59C-F44D-8635-CF59A91001CE}"/>
              </a:ext>
            </a:extLst>
          </p:cNvPr>
          <p:cNvSpPr txBox="1"/>
          <p:nvPr/>
        </p:nvSpPr>
        <p:spPr>
          <a:xfrm>
            <a:off x="9207795" y="1737644"/>
            <a:ext cx="2849526" cy="646331"/>
          </a:xfrm>
          <a:prstGeom prst="rect">
            <a:avLst/>
          </a:prstGeom>
          <a:noFill/>
        </p:spPr>
        <p:txBody>
          <a:bodyPr wrap="square" rtlCol="0">
            <a:spAutoFit/>
          </a:bodyPr>
          <a:lstStyle/>
          <a:p>
            <a:r>
              <a:rPr lang="fr-FR" dirty="0"/>
              <a:t>+ liste du ministère pour les perturbateurs endocriniens</a:t>
            </a:r>
          </a:p>
        </p:txBody>
      </p:sp>
    </p:spTree>
    <p:extLst>
      <p:ext uri="{BB962C8B-B14F-4D97-AF65-F5344CB8AC3E}">
        <p14:creationId xmlns:p14="http://schemas.microsoft.com/office/powerpoint/2010/main" val="60759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descr="page1image1822880">
            <a:extLst>
              <a:ext uri="{FF2B5EF4-FFF2-40B4-BE49-F238E27FC236}">
                <a16:creationId xmlns:a16="http://schemas.microsoft.com/office/drawing/2014/main" id="{92264133-5877-E14D-A412-6B5A511FB35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4679" y="92597"/>
            <a:ext cx="877786" cy="719497"/>
          </a:xfrm>
          <a:prstGeom prst="rect">
            <a:avLst/>
          </a:prstGeom>
          <a:noFill/>
          <a:extLst>
            <a:ext uri="{909E8E84-426E-40DD-AFC4-6F175D3DCCD1}">
              <a14:hiddenFill xmlns:a14="http://schemas.microsoft.com/office/drawing/2010/main">
                <a:solidFill>
                  <a:srgbClr val="FFFFFF"/>
                </a:solidFill>
              </a14:hiddenFill>
            </a:ext>
          </a:extLst>
        </p:spPr>
      </p:pic>
      <p:sp>
        <p:nvSpPr>
          <p:cNvPr id="3" name="ZoneTexte 2">
            <a:extLst>
              <a:ext uri="{FF2B5EF4-FFF2-40B4-BE49-F238E27FC236}">
                <a16:creationId xmlns:a16="http://schemas.microsoft.com/office/drawing/2014/main" id="{0D6C9FC6-D577-3D44-82EF-D5AEA2028283}"/>
              </a:ext>
            </a:extLst>
          </p:cNvPr>
          <p:cNvSpPr txBox="1"/>
          <p:nvPr/>
        </p:nvSpPr>
        <p:spPr>
          <a:xfrm>
            <a:off x="1012465" y="57241"/>
            <a:ext cx="11044856" cy="584775"/>
          </a:xfrm>
          <a:prstGeom prst="rect">
            <a:avLst/>
          </a:prstGeom>
          <a:noFill/>
        </p:spPr>
        <p:txBody>
          <a:bodyPr wrap="square" rtlCol="0">
            <a:spAutoFit/>
          </a:bodyPr>
          <a:lstStyle/>
          <a:p>
            <a:pPr algn="ctr"/>
            <a:r>
              <a:rPr lang="fr-FR" sz="3200" b="1" dirty="0">
                <a:solidFill>
                  <a:srgbClr val="009D61"/>
                </a:solidFill>
                <a:latin typeface="Arial" panose="020B0604020202020204" pitchFamily="34" charset="0"/>
                <a:cs typeface="Arial" panose="020B0604020202020204" pitchFamily="34" charset="0"/>
              </a:rPr>
              <a:t>Critères généraux sur le domaine agricole </a:t>
            </a:r>
          </a:p>
        </p:txBody>
      </p:sp>
      <p:sp>
        <p:nvSpPr>
          <p:cNvPr id="6" name="ZoneTexte 5">
            <a:extLst>
              <a:ext uri="{FF2B5EF4-FFF2-40B4-BE49-F238E27FC236}">
                <a16:creationId xmlns:a16="http://schemas.microsoft.com/office/drawing/2014/main" id="{50836216-939B-6542-A1A9-390349FC6CCD}"/>
              </a:ext>
            </a:extLst>
          </p:cNvPr>
          <p:cNvSpPr txBox="1"/>
          <p:nvPr/>
        </p:nvSpPr>
        <p:spPr>
          <a:xfrm>
            <a:off x="371774" y="1345300"/>
            <a:ext cx="7126639" cy="400110"/>
          </a:xfrm>
          <a:prstGeom prst="rect">
            <a:avLst/>
          </a:prstGeom>
          <a:noFill/>
        </p:spPr>
        <p:txBody>
          <a:bodyPr wrap="square" rtlCol="0">
            <a:spAutoFit/>
          </a:bodyPr>
          <a:lstStyle/>
          <a:p>
            <a:r>
              <a:rPr lang="fr-FR" sz="2000" b="1" i="1" dirty="0">
                <a:solidFill>
                  <a:schemeClr val="accent2">
                    <a:lumMod val="50000"/>
                  </a:schemeClr>
                </a:solidFill>
                <a:latin typeface="Arial" panose="020B0604020202020204" pitchFamily="34" charset="0"/>
                <a:cs typeface="Arial" panose="020B0604020202020204" pitchFamily="34" charset="0"/>
              </a:rPr>
              <a:t>Traitements phytosanitaires : </a:t>
            </a:r>
          </a:p>
        </p:txBody>
      </p:sp>
      <p:sp>
        <p:nvSpPr>
          <p:cNvPr id="5" name="Espace réservé du numéro de diapositive 4">
            <a:extLst>
              <a:ext uri="{FF2B5EF4-FFF2-40B4-BE49-F238E27FC236}">
                <a16:creationId xmlns:a16="http://schemas.microsoft.com/office/drawing/2014/main" id="{4E9BE118-E43F-9E44-976A-3707042EBB7F}"/>
              </a:ext>
            </a:extLst>
          </p:cNvPr>
          <p:cNvSpPr>
            <a:spLocks noGrp="1"/>
          </p:cNvSpPr>
          <p:nvPr>
            <p:ph type="sldNum" sz="quarter" idx="12"/>
          </p:nvPr>
        </p:nvSpPr>
        <p:spPr/>
        <p:txBody>
          <a:bodyPr/>
          <a:lstStyle/>
          <a:p>
            <a:fld id="{BF604151-6D2C-4845-BFC5-8C53EDEB21BA}" type="slidenum">
              <a:rPr lang="fr-FR" smtClean="0"/>
              <a:t>19</a:t>
            </a:fld>
            <a:endParaRPr lang="fr-FR"/>
          </a:p>
        </p:txBody>
      </p:sp>
      <p:sp>
        <p:nvSpPr>
          <p:cNvPr id="7" name="ZoneTexte 6">
            <a:extLst>
              <a:ext uri="{FF2B5EF4-FFF2-40B4-BE49-F238E27FC236}">
                <a16:creationId xmlns:a16="http://schemas.microsoft.com/office/drawing/2014/main" id="{9FAEA59D-2557-7F4A-9550-7EB955152368}"/>
              </a:ext>
            </a:extLst>
          </p:cNvPr>
          <p:cNvSpPr txBox="1"/>
          <p:nvPr/>
        </p:nvSpPr>
        <p:spPr>
          <a:xfrm>
            <a:off x="774449" y="1787546"/>
            <a:ext cx="6321287" cy="369332"/>
          </a:xfrm>
          <a:prstGeom prst="rect">
            <a:avLst/>
          </a:prstGeom>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fr-FR" dirty="0">
                <a:sym typeface="Wingdings" pitchFamily="2" charset="2"/>
              </a:rPr>
              <a:t> </a:t>
            </a:r>
            <a:r>
              <a:rPr lang="fr-FR" dirty="0"/>
              <a:t>Limiter l’usage des produits phytosanitaires : : </a:t>
            </a:r>
          </a:p>
        </p:txBody>
      </p:sp>
      <p:sp>
        <p:nvSpPr>
          <p:cNvPr id="8" name="Rectangle : coins arrondis 7">
            <a:extLst>
              <a:ext uri="{FF2B5EF4-FFF2-40B4-BE49-F238E27FC236}">
                <a16:creationId xmlns:a16="http://schemas.microsoft.com/office/drawing/2014/main" id="{74DF9EC6-5420-BB44-9135-41D0A9FF29CB}"/>
              </a:ext>
            </a:extLst>
          </p:cNvPr>
          <p:cNvSpPr/>
          <p:nvPr/>
        </p:nvSpPr>
        <p:spPr>
          <a:xfrm>
            <a:off x="1046271" y="2238531"/>
            <a:ext cx="11086094" cy="3654082"/>
          </a:xfrm>
          <a:prstGeom prst="roundRect">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lvl="0" indent="-285750">
              <a:buFont typeface="Arial" panose="020B0604020202020204" pitchFamily="34" charset="0"/>
              <a:buChar char="•"/>
            </a:pPr>
            <a:r>
              <a:rPr lang="fr-FR" dirty="0">
                <a:solidFill>
                  <a:schemeClr val="tx1"/>
                </a:solidFill>
              </a:rPr>
              <a:t>Sur les Infrastructures </a:t>
            </a:r>
            <a:r>
              <a:rPr lang="fr-FR" dirty="0" err="1">
                <a:solidFill>
                  <a:schemeClr val="tx1"/>
                </a:solidFill>
              </a:rPr>
              <a:t>AgroEcologiques</a:t>
            </a:r>
            <a:r>
              <a:rPr lang="fr-FR" dirty="0">
                <a:solidFill>
                  <a:schemeClr val="tx1"/>
                </a:solidFill>
              </a:rPr>
              <a:t> et les clôtures, les traitements phytosanitaires sont interdits.</a:t>
            </a:r>
          </a:p>
          <a:p>
            <a:pPr marL="285750" lvl="0" indent="-285750">
              <a:buFont typeface="Arial" panose="020B0604020202020204" pitchFamily="34" charset="0"/>
              <a:buChar char="•"/>
            </a:pPr>
            <a:r>
              <a:rPr lang="fr-FR" dirty="0">
                <a:solidFill>
                  <a:schemeClr val="tx1"/>
                </a:solidFill>
              </a:rPr>
              <a:t>Les produits phytosanitaires sont interdits sur les surfaces fourragères à l’exception des traitements localisés contre les espèces envahissantes des prairies. </a:t>
            </a:r>
          </a:p>
          <a:p>
            <a:pPr marL="285750" lvl="0" indent="-285750">
              <a:buFont typeface="Arial" panose="020B0604020202020204" pitchFamily="34" charset="0"/>
              <a:buChar char="•"/>
            </a:pPr>
            <a:r>
              <a:rPr lang="fr-FR" dirty="0">
                <a:solidFill>
                  <a:schemeClr val="tx1"/>
                </a:solidFill>
              </a:rPr>
              <a:t>Aucun traitement herbicide à moins de 5 m d’un fossé n’est autorisé (Le fossé se distingue du cours d’eau par le fait qu’il s’agit d’un </a:t>
            </a:r>
            <a:r>
              <a:rPr lang="fr-FR" dirty="0" err="1">
                <a:solidFill>
                  <a:schemeClr val="tx1"/>
                </a:solidFill>
              </a:rPr>
              <a:t>aménagement</a:t>
            </a:r>
            <a:r>
              <a:rPr lang="fr-FR" dirty="0">
                <a:solidFill>
                  <a:schemeClr val="tx1"/>
                </a:solidFill>
              </a:rPr>
              <a:t> créé par l’homme et qu’il n’est pas alimenté par une source.) </a:t>
            </a:r>
          </a:p>
          <a:p>
            <a:pPr marL="285750" lvl="0" indent="-285750">
              <a:buFont typeface="Arial" panose="020B0604020202020204" pitchFamily="34" charset="0"/>
              <a:buChar char="•"/>
            </a:pPr>
            <a:r>
              <a:rPr lang="fr-FR" dirty="0">
                <a:solidFill>
                  <a:schemeClr val="tx1"/>
                </a:solidFill>
              </a:rPr>
              <a:t>L’</a:t>
            </a:r>
            <a:r>
              <a:rPr lang="fr-FR" dirty="0" err="1">
                <a:solidFill>
                  <a:schemeClr val="tx1"/>
                </a:solidFill>
              </a:rPr>
              <a:t>exploitant.e</a:t>
            </a:r>
            <a:r>
              <a:rPr lang="fr-FR" dirty="0">
                <a:solidFill>
                  <a:schemeClr val="tx1"/>
                </a:solidFill>
              </a:rPr>
              <a:t> doit raisonner l’épandage en concertation avec les riverains et en fonction des risques encourus pour les populations. </a:t>
            </a:r>
            <a:r>
              <a:rPr lang="fr-FR" dirty="0" err="1">
                <a:solidFill>
                  <a:schemeClr val="tx1"/>
                </a:solidFill>
              </a:rPr>
              <a:t>Iel</a:t>
            </a:r>
            <a:r>
              <a:rPr lang="fr-FR" dirty="0">
                <a:solidFill>
                  <a:schemeClr val="tx1"/>
                </a:solidFill>
              </a:rPr>
              <a:t> prendra en compte les zones proches des habitations et des établissements vulnérables (crèches, écoles, établissements hospitaliers, EHPAD, etc…). </a:t>
            </a:r>
          </a:p>
          <a:p>
            <a:r>
              <a:rPr lang="fr-FR" dirty="0">
                <a:solidFill>
                  <a:schemeClr val="tx1"/>
                </a:solidFill>
              </a:rPr>
              <a:t> </a:t>
            </a:r>
          </a:p>
          <a:p>
            <a:r>
              <a:rPr lang="fr-FR" u="sng" dirty="0">
                <a:solidFill>
                  <a:schemeClr val="tx1"/>
                </a:solidFill>
              </a:rPr>
              <a:t>Viticulture </a:t>
            </a:r>
            <a:r>
              <a:rPr lang="fr-FR" dirty="0">
                <a:solidFill>
                  <a:schemeClr val="tx1"/>
                </a:solidFill>
              </a:rPr>
              <a:t>: </a:t>
            </a:r>
          </a:p>
          <a:p>
            <a:pPr marL="285750" lvl="0" indent="-285750">
              <a:buFont typeface="Arial" panose="020B0604020202020204" pitchFamily="34" charset="0"/>
              <a:buChar char="•"/>
            </a:pPr>
            <a:r>
              <a:rPr lang="fr-FR" dirty="0">
                <a:solidFill>
                  <a:schemeClr val="tx1"/>
                </a:solidFill>
              </a:rPr>
              <a:t>Interdiction des désherbants chimiques en viticulture</a:t>
            </a:r>
          </a:p>
        </p:txBody>
      </p:sp>
      <p:sp>
        <p:nvSpPr>
          <p:cNvPr id="10" name="Rectangle 9">
            <a:extLst>
              <a:ext uri="{FF2B5EF4-FFF2-40B4-BE49-F238E27FC236}">
                <a16:creationId xmlns:a16="http://schemas.microsoft.com/office/drawing/2014/main" id="{B70416E7-A948-2E41-9289-F2A0ECB5E141}"/>
              </a:ext>
            </a:extLst>
          </p:cNvPr>
          <p:cNvSpPr/>
          <p:nvPr/>
        </p:nvSpPr>
        <p:spPr>
          <a:xfrm>
            <a:off x="59635" y="3591843"/>
            <a:ext cx="932211" cy="844826"/>
          </a:xfrm>
          <a:prstGeom prst="rect">
            <a:avLst/>
          </a:prstGeom>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fr-FR" dirty="0"/>
              <a:t>204</a:t>
            </a:r>
          </a:p>
        </p:txBody>
      </p:sp>
      <p:sp>
        <p:nvSpPr>
          <p:cNvPr id="12" name="ZoneTexte 11">
            <a:extLst>
              <a:ext uri="{FF2B5EF4-FFF2-40B4-BE49-F238E27FC236}">
                <a16:creationId xmlns:a16="http://schemas.microsoft.com/office/drawing/2014/main" id="{38245CB4-2033-E840-B2A4-43CA2004DAA8}"/>
              </a:ext>
            </a:extLst>
          </p:cNvPr>
          <p:cNvSpPr txBox="1"/>
          <p:nvPr/>
        </p:nvSpPr>
        <p:spPr>
          <a:xfrm>
            <a:off x="573572" y="6033184"/>
            <a:ext cx="6321287" cy="369332"/>
          </a:xfrm>
          <a:prstGeom prst="rect">
            <a:avLst/>
          </a:prstGeom>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fr-FR" dirty="0"/>
              <a:t>Quid des surfaces en maïs et betteraves ?  </a:t>
            </a:r>
          </a:p>
        </p:txBody>
      </p:sp>
      <p:sp>
        <p:nvSpPr>
          <p:cNvPr id="11" name="ZoneTexte 10">
            <a:extLst>
              <a:ext uri="{FF2B5EF4-FFF2-40B4-BE49-F238E27FC236}">
                <a16:creationId xmlns:a16="http://schemas.microsoft.com/office/drawing/2014/main" id="{ADBA197F-4B3C-2049-AF87-044D8A945DE7}"/>
              </a:ext>
            </a:extLst>
          </p:cNvPr>
          <p:cNvSpPr txBox="1"/>
          <p:nvPr/>
        </p:nvSpPr>
        <p:spPr>
          <a:xfrm>
            <a:off x="59635" y="895108"/>
            <a:ext cx="6321287" cy="523220"/>
          </a:xfrm>
          <a:prstGeom prst="rect">
            <a:avLst/>
          </a:prstGeom>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fr-FR" sz="2800" b="1" dirty="0">
                <a:solidFill>
                  <a:schemeClr val="tx1"/>
                </a:solidFill>
              </a:rPr>
              <a:t>Les critères environnementaux : </a:t>
            </a:r>
          </a:p>
        </p:txBody>
      </p:sp>
    </p:spTree>
    <p:extLst>
      <p:ext uri="{BB962C8B-B14F-4D97-AF65-F5344CB8AC3E}">
        <p14:creationId xmlns:p14="http://schemas.microsoft.com/office/powerpoint/2010/main" val="13843122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descr="page1image1822880">
            <a:extLst>
              <a:ext uri="{FF2B5EF4-FFF2-40B4-BE49-F238E27FC236}">
                <a16:creationId xmlns:a16="http://schemas.microsoft.com/office/drawing/2014/main" id="{92264133-5877-E14D-A412-6B5A511FB35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4679" y="92597"/>
            <a:ext cx="877786" cy="719497"/>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3" name="Diagramme 2">
            <a:extLst>
              <a:ext uri="{FF2B5EF4-FFF2-40B4-BE49-F238E27FC236}">
                <a16:creationId xmlns:a16="http://schemas.microsoft.com/office/drawing/2014/main" id="{06FA25C8-7F29-904B-95F4-A720885856AD}"/>
              </a:ext>
            </a:extLst>
          </p:cNvPr>
          <p:cNvGraphicFramePr/>
          <p:nvPr>
            <p:extLst>
              <p:ext uri="{D42A27DB-BD31-4B8C-83A1-F6EECF244321}">
                <p14:modId xmlns:p14="http://schemas.microsoft.com/office/powerpoint/2010/main" val="3980214844"/>
              </p:ext>
            </p:extLst>
          </p:nvPr>
        </p:nvGraphicFramePr>
        <p:xfrm>
          <a:off x="1423294" y="812094"/>
          <a:ext cx="9576904" cy="3415011"/>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aphicFrame>
        <p:nvGraphicFramePr>
          <p:cNvPr id="5" name="Diagramme 4">
            <a:extLst>
              <a:ext uri="{FF2B5EF4-FFF2-40B4-BE49-F238E27FC236}">
                <a16:creationId xmlns:a16="http://schemas.microsoft.com/office/drawing/2014/main" id="{7DE69A58-436E-0E43-AE21-1006895D61B3}"/>
              </a:ext>
            </a:extLst>
          </p:cNvPr>
          <p:cNvGraphicFramePr/>
          <p:nvPr>
            <p:extLst>
              <p:ext uri="{D42A27DB-BD31-4B8C-83A1-F6EECF244321}">
                <p14:modId xmlns:p14="http://schemas.microsoft.com/office/powerpoint/2010/main" val="2260552359"/>
              </p:ext>
            </p:extLst>
          </p:nvPr>
        </p:nvGraphicFramePr>
        <p:xfrm>
          <a:off x="7891683" y="4655596"/>
          <a:ext cx="3954945" cy="1951317"/>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sp>
        <p:nvSpPr>
          <p:cNvPr id="4" name="Rectangle 3">
            <a:extLst>
              <a:ext uri="{FF2B5EF4-FFF2-40B4-BE49-F238E27FC236}">
                <a16:creationId xmlns:a16="http://schemas.microsoft.com/office/drawing/2014/main" id="{4DE90A1A-E9B1-594E-892E-A32841747D54}"/>
              </a:ext>
            </a:extLst>
          </p:cNvPr>
          <p:cNvSpPr/>
          <p:nvPr/>
        </p:nvSpPr>
        <p:spPr>
          <a:xfrm>
            <a:off x="7428336" y="4503196"/>
            <a:ext cx="1396729" cy="369332"/>
          </a:xfrm>
          <a:prstGeom prst="rect">
            <a:avLst/>
          </a:prstGeom>
        </p:spPr>
        <p:txBody>
          <a:bodyPr wrap="none">
            <a:spAutoFit/>
          </a:bodyPr>
          <a:lstStyle/>
          <a:p>
            <a:r>
              <a:rPr lang="fr-FR" sz="2400" b="1" dirty="0"/>
              <a:t>Les 3 valeurs</a:t>
            </a:r>
          </a:p>
        </p:txBody>
      </p:sp>
      <p:sp>
        <p:nvSpPr>
          <p:cNvPr id="6" name="Rectangle 5">
            <a:extLst>
              <a:ext uri="{FF2B5EF4-FFF2-40B4-BE49-F238E27FC236}">
                <a16:creationId xmlns:a16="http://schemas.microsoft.com/office/drawing/2014/main" id="{DFF39F7B-1240-3C47-81D9-E96A13090E38}"/>
              </a:ext>
            </a:extLst>
          </p:cNvPr>
          <p:cNvSpPr/>
          <p:nvPr/>
        </p:nvSpPr>
        <p:spPr>
          <a:xfrm>
            <a:off x="639426" y="4503196"/>
            <a:ext cx="6788910" cy="1569660"/>
          </a:xfrm>
          <a:prstGeom prst="rect">
            <a:avLst/>
          </a:prstGeom>
        </p:spPr>
        <p:txBody>
          <a:bodyPr wrap="none">
            <a:spAutoFit/>
          </a:bodyPr>
          <a:lstStyle/>
          <a:p>
            <a:pPr algn="ctr"/>
            <a:r>
              <a:rPr lang="fr-FR" sz="2400" b="1" dirty="0"/>
              <a:t>Photographie de la marque aujourd’hui</a:t>
            </a:r>
          </a:p>
          <a:p>
            <a:pPr algn="ctr"/>
            <a:endParaRPr lang="fr-FR" sz="2400" b="1" dirty="0"/>
          </a:p>
          <a:p>
            <a:pPr marL="285750" indent="-285750">
              <a:buFont typeface="Arial" panose="020B0604020202020204" pitchFamily="34" charset="0"/>
              <a:buChar char="•"/>
            </a:pPr>
            <a:r>
              <a:rPr lang="fr-FR" sz="2400" dirty="0"/>
              <a:t>Environ 650 bénéficiaires dans le domaine agricole</a:t>
            </a:r>
          </a:p>
          <a:p>
            <a:pPr marL="285750" indent="-285750">
              <a:buFont typeface="Arial" panose="020B0604020202020204" pitchFamily="34" charset="0"/>
              <a:buChar char="•"/>
            </a:pPr>
            <a:r>
              <a:rPr lang="fr-FR" sz="2400" dirty="0"/>
              <a:t>150 conventions de marquage dans 38 Parcs</a:t>
            </a:r>
          </a:p>
        </p:txBody>
      </p:sp>
    </p:spTree>
    <p:extLst>
      <p:ext uri="{BB962C8B-B14F-4D97-AF65-F5344CB8AC3E}">
        <p14:creationId xmlns:p14="http://schemas.microsoft.com/office/powerpoint/2010/main" val="38561798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descr="page1image1822880">
            <a:extLst>
              <a:ext uri="{FF2B5EF4-FFF2-40B4-BE49-F238E27FC236}">
                <a16:creationId xmlns:a16="http://schemas.microsoft.com/office/drawing/2014/main" id="{92264133-5877-E14D-A412-6B5A511FB35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4679" y="92597"/>
            <a:ext cx="877786" cy="719497"/>
          </a:xfrm>
          <a:prstGeom prst="rect">
            <a:avLst/>
          </a:prstGeom>
          <a:noFill/>
          <a:extLst>
            <a:ext uri="{909E8E84-426E-40DD-AFC4-6F175D3DCCD1}">
              <a14:hiddenFill xmlns:a14="http://schemas.microsoft.com/office/drawing/2010/main">
                <a:solidFill>
                  <a:srgbClr val="FFFFFF"/>
                </a:solidFill>
              </a14:hiddenFill>
            </a:ext>
          </a:extLst>
        </p:spPr>
      </p:pic>
      <p:sp>
        <p:nvSpPr>
          <p:cNvPr id="3" name="ZoneTexte 2">
            <a:extLst>
              <a:ext uri="{FF2B5EF4-FFF2-40B4-BE49-F238E27FC236}">
                <a16:creationId xmlns:a16="http://schemas.microsoft.com/office/drawing/2014/main" id="{0D6C9FC6-D577-3D44-82EF-D5AEA2028283}"/>
              </a:ext>
            </a:extLst>
          </p:cNvPr>
          <p:cNvSpPr txBox="1"/>
          <p:nvPr/>
        </p:nvSpPr>
        <p:spPr>
          <a:xfrm>
            <a:off x="1012465" y="57241"/>
            <a:ext cx="11044856" cy="584775"/>
          </a:xfrm>
          <a:prstGeom prst="rect">
            <a:avLst/>
          </a:prstGeom>
          <a:noFill/>
        </p:spPr>
        <p:txBody>
          <a:bodyPr wrap="square" rtlCol="0">
            <a:spAutoFit/>
          </a:bodyPr>
          <a:lstStyle/>
          <a:p>
            <a:pPr algn="ctr"/>
            <a:r>
              <a:rPr lang="fr-FR" sz="3200" b="1" dirty="0">
                <a:solidFill>
                  <a:srgbClr val="009D61"/>
                </a:solidFill>
                <a:latin typeface="Arial" panose="020B0604020202020204" pitchFamily="34" charset="0"/>
                <a:cs typeface="Arial" panose="020B0604020202020204" pitchFamily="34" charset="0"/>
              </a:rPr>
              <a:t>Critères généraux sur le domaine agricole </a:t>
            </a:r>
          </a:p>
        </p:txBody>
      </p:sp>
      <p:sp>
        <p:nvSpPr>
          <p:cNvPr id="6" name="ZoneTexte 5">
            <a:extLst>
              <a:ext uri="{FF2B5EF4-FFF2-40B4-BE49-F238E27FC236}">
                <a16:creationId xmlns:a16="http://schemas.microsoft.com/office/drawing/2014/main" id="{50836216-939B-6542-A1A9-390349FC6CCD}"/>
              </a:ext>
            </a:extLst>
          </p:cNvPr>
          <p:cNvSpPr txBox="1"/>
          <p:nvPr/>
        </p:nvSpPr>
        <p:spPr>
          <a:xfrm>
            <a:off x="414167" y="1363229"/>
            <a:ext cx="7126639" cy="400110"/>
          </a:xfrm>
          <a:prstGeom prst="rect">
            <a:avLst/>
          </a:prstGeom>
          <a:noFill/>
        </p:spPr>
        <p:txBody>
          <a:bodyPr wrap="square" rtlCol="0">
            <a:spAutoFit/>
          </a:bodyPr>
          <a:lstStyle/>
          <a:p>
            <a:r>
              <a:rPr lang="fr-FR" sz="2000" b="1" i="1" dirty="0">
                <a:solidFill>
                  <a:schemeClr val="accent2">
                    <a:lumMod val="50000"/>
                  </a:schemeClr>
                </a:solidFill>
                <a:latin typeface="Arial" panose="020B0604020202020204" pitchFamily="34" charset="0"/>
                <a:cs typeface="Arial" panose="020B0604020202020204" pitchFamily="34" charset="0"/>
              </a:rPr>
              <a:t>Traitements vétérinaires : </a:t>
            </a:r>
          </a:p>
        </p:txBody>
      </p:sp>
      <p:sp>
        <p:nvSpPr>
          <p:cNvPr id="5" name="Espace réservé du numéro de diapositive 4">
            <a:extLst>
              <a:ext uri="{FF2B5EF4-FFF2-40B4-BE49-F238E27FC236}">
                <a16:creationId xmlns:a16="http://schemas.microsoft.com/office/drawing/2014/main" id="{4E9BE118-E43F-9E44-976A-3707042EBB7F}"/>
              </a:ext>
            </a:extLst>
          </p:cNvPr>
          <p:cNvSpPr>
            <a:spLocks noGrp="1"/>
          </p:cNvSpPr>
          <p:nvPr>
            <p:ph type="sldNum" sz="quarter" idx="12"/>
          </p:nvPr>
        </p:nvSpPr>
        <p:spPr/>
        <p:txBody>
          <a:bodyPr/>
          <a:lstStyle/>
          <a:p>
            <a:fld id="{BF604151-6D2C-4845-BFC5-8C53EDEB21BA}" type="slidenum">
              <a:rPr lang="fr-FR" smtClean="0"/>
              <a:t>20</a:t>
            </a:fld>
            <a:endParaRPr lang="fr-FR"/>
          </a:p>
        </p:txBody>
      </p:sp>
      <p:sp>
        <p:nvSpPr>
          <p:cNvPr id="7" name="ZoneTexte 6">
            <a:extLst>
              <a:ext uri="{FF2B5EF4-FFF2-40B4-BE49-F238E27FC236}">
                <a16:creationId xmlns:a16="http://schemas.microsoft.com/office/drawing/2014/main" id="{9FAEA59D-2557-7F4A-9550-7EB955152368}"/>
              </a:ext>
            </a:extLst>
          </p:cNvPr>
          <p:cNvSpPr txBox="1"/>
          <p:nvPr/>
        </p:nvSpPr>
        <p:spPr>
          <a:xfrm>
            <a:off x="991846" y="1748799"/>
            <a:ext cx="6321287" cy="369332"/>
          </a:xfrm>
          <a:prstGeom prst="rect">
            <a:avLst/>
          </a:prstGeom>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fr-FR" dirty="0">
                <a:sym typeface="Wingdings" pitchFamily="2" charset="2"/>
              </a:rPr>
              <a:t> Limiter le recours systémique aux traitements phytosanitaires </a:t>
            </a:r>
            <a:endParaRPr lang="fr-FR" dirty="0"/>
          </a:p>
        </p:txBody>
      </p:sp>
      <p:sp>
        <p:nvSpPr>
          <p:cNvPr id="8" name="Rectangle : coins arrondis 7">
            <a:extLst>
              <a:ext uri="{FF2B5EF4-FFF2-40B4-BE49-F238E27FC236}">
                <a16:creationId xmlns:a16="http://schemas.microsoft.com/office/drawing/2014/main" id="{74DF9EC6-5420-BB44-9135-41D0A9FF29CB}"/>
              </a:ext>
            </a:extLst>
          </p:cNvPr>
          <p:cNvSpPr/>
          <p:nvPr/>
        </p:nvSpPr>
        <p:spPr>
          <a:xfrm>
            <a:off x="1046271" y="2238531"/>
            <a:ext cx="11086094" cy="3654082"/>
          </a:xfrm>
          <a:prstGeom prst="roundRect">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lvl="0" indent="-285750">
              <a:buFont typeface="Arial" panose="020B0604020202020204" pitchFamily="34" charset="0"/>
              <a:buChar char="•"/>
            </a:pPr>
            <a:r>
              <a:rPr lang="fr-FR" dirty="0">
                <a:solidFill>
                  <a:schemeClr val="tx1"/>
                </a:solidFill>
              </a:rPr>
              <a:t>La reproduction ne fait pas appel à des traitements à base d’hormones ou de substances analogues, sauf dans le cas d’un traitement vétérinaire appliqué à un animal en particulier.</a:t>
            </a:r>
          </a:p>
          <a:p>
            <a:r>
              <a:rPr lang="fr-FR" dirty="0">
                <a:solidFill>
                  <a:schemeClr val="tx1"/>
                </a:solidFill>
              </a:rPr>
              <a:t> </a:t>
            </a:r>
          </a:p>
          <a:p>
            <a:pPr marL="285750" lvl="0" indent="-285750">
              <a:buFont typeface="Arial" panose="020B0604020202020204" pitchFamily="34" charset="0"/>
              <a:buChar char="•"/>
            </a:pPr>
            <a:r>
              <a:rPr lang="fr-FR" dirty="0">
                <a:solidFill>
                  <a:schemeClr val="tx1"/>
                </a:solidFill>
              </a:rPr>
              <a:t>Les interventions vétérinaires sont adaptées et les pratiques réduisent les facteurs de développement des maladies. Les traitements allopathiques chimiques sont autorisés seulement en curatif et sont limités à 3 par adulte par an et à 1 par animal jeune par an, hors traitement antiparasitaire, vaccination, plan de lutte obligatoire. L’éleveur donne la priorité aux médecines douces (traitements phytothérapiques et homéopathiques). </a:t>
            </a:r>
          </a:p>
          <a:p>
            <a:r>
              <a:rPr lang="fr-FR" dirty="0">
                <a:solidFill>
                  <a:schemeClr val="tx1"/>
                </a:solidFill>
              </a:rPr>
              <a:t> </a:t>
            </a:r>
          </a:p>
          <a:p>
            <a:pPr marL="285750" lvl="0" indent="-285750">
              <a:buFont typeface="Arial" panose="020B0604020202020204" pitchFamily="34" charset="0"/>
              <a:buChar char="•"/>
            </a:pPr>
            <a:r>
              <a:rPr lang="fr-FR" dirty="0">
                <a:solidFill>
                  <a:schemeClr val="tx1"/>
                </a:solidFill>
              </a:rPr>
              <a:t>Les calmants allopathiques avant et pendant le trajet vers l’abattoir sont interdits.</a:t>
            </a:r>
          </a:p>
          <a:p>
            <a:pPr marL="285750" lvl="0" indent="-285750">
              <a:buFont typeface="Arial" panose="020B0604020202020204" pitchFamily="34" charset="0"/>
              <a:buChar char="•"/>
            </a:pPr>
            <a:endParaRPr lang="fr-FR" dirty="0">
              <a:solidFill>
                <a:schemeClr val="tx1"/>
              </a:solidFill>
            </a:endParaRPr>
          </a:p>
        </p:txBody>
      </p:sp>
      <p:sp>
        <p:nvSpPr>
          <p:cNvPr id="10" name="Rectangle 9">
            <a:extLst>
              <a:ext uri="{FF2B5EF4-FFF2-40B4-BE49-F238E27FC236}">
                <a16:creationId xmlns:a16="http://schemas.microsoft.com/office/drawing/2014/main" id="{B70416E7-A948-2E41-9289-F2A0ECB5E141}"/>
              </a:ext>
            </a:extLst>
          </p:cNvPr>
          <p:cNvSpPr/>
          <p:nvPr/>
        </p:nvSpPr>
        <p:spPr>
          <a:xfrm>
            <a:off x="59635" y="3591843"/>
            <a:ext cx="932211" cy="844826"/>
          </a:xfrm>
          <a:prstGeom prst="rect">
            <a:avLst/>
          </a:prstGeom>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fr-FR" dirty="0"/>
              <a:t>204</a:t>
            </a:r>
          </a:p>
        </p:txBody>
      </p:sp>
      <p:sp>
        <p:nvSpPr>
          <p:cNvPr id="11" name="ZoneTexte 10">
            <a:extLst>
              <a:ext uri="{FF2B5EF4-FFF2-40B4-BE49-F238E27FC236}">
                <a16:creationId xmlns:a16="http://schemas.microsoft.com/office/drawing/2014/main" id="{ADBA197F-4B3C-2049-AF87-044D8A945DE7}"/>
              </a:ext>
            </a:extLst>
          </p:cNvPr>
          <p:cNvSpPr txBox="1"/>
          <p:nvPr/>
        </p:nvSpPr>
        <p:spPr>
          <a:xfrm>
            <a:off x="59635" y="873698"/>
            <a:ext cx="6321287" cy="523220"/>
          </a:xfrm>
          <a:prstGeom prst="rect">
            <a:avLst/>
          </a:prstGeom>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fr-FR" sz="2800" b="1" dirty="0">
                <a:solidFill>
                  <a:schemeClr val="tx1"/>
                </a:solidFill>
              </a:rPr>
              <a:t>Les critères environnementaux : </a:t>
            </a:r>
          </a:p>
        </p:txBody>
      </p:sp>
    </p:spTree>
    <p:extLst>
      <p:ext uri="{BB962C8B-B14F-4D97-AF65-F5344CB8AC3E}">
        <p14:creationId xmlns:p14="http://schemas.microsoft.com/office/powerpoint/2010/main" val="21795544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descr="page1image1822880">
            <a:extLst>
              <a:ext uri="{FF2B5EF4-FFF2-40B4-BE49-F238E27FC236}">
                <a16:creationId xmlns:a16="http://schemas.microsoft.com/office/drawing/2014/main" id="{92264133-5877-E14D-A412-6B5A511FB35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4679" y="92597"/>
            <a:ext cx="877786" cy="719497"/>
          </a:xfrm>
          <a:prstGeom prst="rect">
            <a:avLst/>
          </a:prstGeom>
          <a:noFill/>
          <a:extLst>
            <a:ext uri="{909E8E84-426E-40DD-AFC4-6F175D3DCCD1}">
              <a14:hiddenFill xmlns:a14="http://schemas.microsoft.com/office/drawing/2010/main">
                <a:solidFill>
                  <a:srgbClr val="FFFFFF"/>
                </a:solidFill>
              </a14:hiddenFill>
            </a:ext>
          </a:extLst>
        </p:spPr>
      </p:pic>
      <p:sp>
        <p:nvSpPr>
          <p:cNvPr id="3" name="ZoneTexte 2">
            <a:extLst>
              <a:ext uri="{FF2B5EF4-FFF2-40B4-BE49-F238E27FC236}">
                <a16:creationId xmlns:a16="http://schemas.microsoft.com/office/drawing/2014/main" id="{0D6C9FC6-D577-3D44-82EF-D5AEA2028283}"/>
              </a:ext>
            </a:extLst>
          </p:cNvPr>
          <p:cNvSpPr txBox="1"/>
          <p:nvPr/>
        </p:nvSpPr>
        <p:spPr>
          <a:xfrm>
            <a:off x="1012465" y="57241"/>
            <a:ext cx="11044856" cy="584775"/>
          </a:xfrm>
          <a:prstGeom prst="rect">
            <a:avLst/>
          </a:prstGeom>
          <a:noFill/>
        </p:spPr>
        <p:txBody>
          <a:bodyPr wrap="square" rtlCol="0">
            <a:spAutoFit/>
          </a:bodyPr>
          <a:lstStyle/>
          <a:p>
            <a:pPr algn="ctr"/>
            <a:r>
              <a:rPr lang="fr-FR" sz="3200" b="1" dirty="0">
                <a:solidFill>
                  <a:srgbClr val="009D61"/>
                </a:solidFill>
                <a:latin typeface="Arial" panose="020B0604020202020204" pitchFamily="34" charset="0"/>
                <a:cs typeface="Arial" panose="020B0604020202020204" pitchFamily="34" charset="0"/>
              </a:rPr>
              <a:t>Critères généraux sur le domaine agricole </a:t>
            </a:r>
          </a:p>
        </p:txBody>
      </p:sp>
      <p:sp>
        <p:nvSpPr>
          <p:cNvPr id="6" name="ZoneTexte 5">
            <a:extLst>
              <a:ext uri="{FF2B5EF4-FFF2-40B4-BE49-F238E27FC236}">
                <a16:creationId xmlns:a16="http://schemas.microsoft.com/office/drawing/2014/main" id="{50836216-939B-6542-A1A9-390349FC6CCD}"/>
              </a:ext>
            </a:extLst>
          </p:cNvPr>
          <p:cNvSpPr txBox="1"/>
          <p:nvPr/>
        </p:nvSpPr>
        <p:spPr>
          <a:xfrm>
            <a:off x="474944" y="1376555"/>
            <a:ext cx="7126639" cy="400110"/>
          </a:xfrm>
          <a:prstGeom prst="rect">
            <a:avLst/>
          </a:prstGeom>
          <a:noFill/>
        </p:spPr>
        <p:txBody>
          <a:bodyPr wrap="square" rtlCol="0">
            <a:spAutoFit/>
          </a:bodyPr>
          <a:lstStyle/>
          <a:p>
            <a:r>
              <a:rPr lang="fr-FR" sz="2000" b="1" i="1" dirty="0">
                <a:solidFill>
                  <a:schemeClr val="accent2">
                    <a:lumMod val="50000"/>
                  </a:schemeClr>
                </a:solidFill>
                <a:latin typeface="Arial" panose="020B0604020202020204" pitchFamily="34" charset="0"/>
                <a:cs typeface="Arial" panose="020B0604020202020204" pitchFamily="34" charset="0"/>
              </a:rPr>
              <a:t>Gestion de l’eau </a:t>
            </a:r>
          </a:p>
        </p:txBody>
      </p:sp>
      <p:sp>
        <p:nvSpPr>
          <p:cNvPr id="5" name="Espace réservé du numéro de diapositive 4">
            <a:extLst>
              <a:ext uri="{FF2B5EF4-FFF2-40B4-BE49-F238E27FC236}">
                <a16:creationId xmlns:a16="http://schemas.microsoft.com/office/drawing/2014/main" id="{4E9BE118-E43F-9E44-976A-3707042EBB7F}"/>
              </a:ext>
            </a:extLst>
          </p:cNvPr>
          <p:cNvSpPr>
            <a:spLocks noGrp="1"/>
          </p:cNvSpPr>
          <p:nvPr>
            <p:ph type="sldNum" sz="quarter" idx="12"/>
          </p:nvPr>
        </p:nvSpPr>
        <p:spPr/>
        <p:txBody>
          <a:bodyPr/>
          <a:lstStyle/>
          <a:p>
            <a:fld id="{BF604151-6D2C-4845-BFC5-8C53EDEB21BA}" type="slidenum">
              <a:rPr lang="fr-FR" smtClean="0"/>
              <a:t>21</a:t>
            </a:fld>
            <a:endParaRPr lang="fr-FR"/>
          </a:p>
        </p:txBody>
      </p:sp>
      <p:sp>
        <p:nvSpPr>
          <p:cNvPr id="7" name="ZoneTexte 6">
            <a:extLst>
              <a:ext uri="{FF2B5EF4-FFF2-40B4-BE49-F238E27FC236}">
                <a16:creationId xmlns:a16="http://schemas.microsoft.com/office/drawing/2014/main" id="{9FAEA59D-2557-7F4A-9550-7EB955152368}"/>
              </a:ext>
            </a:extLst>
          </p:cNvPr>
          <p:cNvSpPr txBox="1"/>
          <p:nvPr/>
        </p:nvSpPr>
        <p:spPr>
          <a:xfrm>
            <a:off x="877619" y="1810662"/>
            <a:ext cx="7369910" cy="369332"/>
          </a:xfrm>
          <a:prstGeom prst="rect">
            <a:avLst/>
          </a:prstGeom>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fr-FR" dirty="0">
                <a:sym typeface="Wingdings" pitchFamily="2" charset="2"/>
              </a:rPr>
              <a:t> Assurer une bonne gestion de la ressource en eau </a:t>
            </a:r>
            <a:endParaRPr lang="fr-FR" dirty="0"/>
          </a:p>
        </p:txBody>
      </p:sp>
      <p:sp>
        <p:nvSpPr>
          <p:cNvPr id="8" name="Rectangle : coins arrondis 7">
            <a:extLst>
              <a:ext uri="{FF2B5EF4-FFF2-40B4-BE49-F238E27FC236}">
                <a16:creationId xmlns:a16="http://schemas.microsoft.com/office/drawing/2014/main" id="{74DF9EC6-5420-BB44-9135-41D0A9FF29CB}"/>
              </a:ext>
            </a:extLst>
          </p:cNvPr>
          <p:cNvSpPr/>
          <p:nvPr/>
        </p:nvSpPr>
        <p:spPr>
          <a:xfrm>
            <a:off x="1046271" y="2238530"/>
            <a:ext cx="11086094" cy="4619469"/>
          </a:xfrm>
          <a:prstGeom prst="roundRect">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400" dirty="0">
                <a:solidFill>
                  <a:schemeClr val="tx1"/>
                </a:solidFill>
              </a:rPr>
              <a:t>L’exploitation porte une attention particulière à la ressource en eau dont il est important de favoriser la juste utilisation et la préservation de la qualité.</a:t>
            </a:r>
          </a:p>
          <a:p>
            <a:r>
              <a:rPr lang="fr-FR" sz="1400" dirty="0">
                <a:solidFill>
                  <a:schemeClr val="tx1"/>
                </a:solidFill>
              </a:rPr>
              <a:t> </a:t>
            </a:r>
          </a:p>
          <a:p>
            <a:r>
              <a:rPr lang="fr-FR" sz="1400" dirty="0">
                <a:solidFill>
                  <a:schemeClr val="tx1"/>
                </a:solidFill>
              </a:rPr>
              <a:t>L’utilisation de l’eau sur l’exploitation est raisonnée et optimisée, les volumes d’eau apportés doivent être mesurés ou, si cela est techniquement impossible, estimés. L’irrigation peut s’appuyer sur des outils d’aides à la décision, les pratiques d’irrigation doivent être justifiées et enregistrées (date, origine de l’eau, matériel utilisé, volume utilisé, facteur déclenchant …). </a:t>
            </a:r>
          </a:p>
          <a:p>
            <a:r>
              <a:rPr lang="fr-FR" sz="1400" dirty="0">
                <a:solidFill>
                  <a:schemeClr val="tx1"/>
                </a:solidFill>
              </a:rPr>
              <a:t> </a:t>
            </a:r>
          </a:p>
          <a:p>
            <a:r>
              <a:rPr lang="fr-FR" sz="1400" dirty="0">
                <a:solidFill>
                  <a:schemeClr val="tx1"/>
                </a:solidFill>
              </a:rPr>
              <a:t>Dans un souci de bonne gestion de la ressource en eau, afin de limiter les prélèvements sur le milieu, notamment en période d’étiage, et d’éviter un recours excessif à la création de retenues collinaires (y compris alimentées hors période d’étiage), des bonnes pratiques sont à privilégier :</a:t>
            </a:r>
          </a:p>
          <a:p>
            <a:r>
              <a:rPr lang="fr-FR" sz="1400" dirty="0">
                <a:solidFill>
                  <a:schemeClr val="tx1"/>
                </a:solidFill>
              </a:rPr>
              <a:t>-Choix de variétés peu gourmandes en eau</a:t>
            </a:r>
          </a:p>
          <a:p>
            <a:r>
              <a:rPr lang="fr-FR" sz="1400" dirty="0">
                <a:solidFill>
                  <a:schemeClr val="tx1"/>
                </a:solidFill>
              </a:rPr>
              <a:t>-Irrigation limitée à certaines périodes végétatives particulières (période de pousse par exemple)</a:t>
            </a:r>
          </a:p>
          <a:p>
            <a:r>
              <a:rPr lang="fr-FR" sz="1400" dirty="0">
                <a:solidFill>
                  <a:schemeClr val="tx1"/>
                </a:solidFill>
              </a:rPr>
              <a:t>-Favoriser la récupération des eaux pluviales</a:t>
            </a:r>
          </a:p>
          <a:p>
            <a:r>
              <a:rPr lang="fr-FR" sz="1400" dirty="0">
                <a:solidFill>
                  <a:schemeClr val="tx1"/>
                </a:solidFill>
              </a:rPr>
              <a:t>-Favoriser les couverts hivernaux </a:t>
            </a:r>
          </a:p>
          <a:p>
            <a:r>
              <a:rPr lang="fr-FR" sz="1400" dirty="0">
                <a:solidFill>
                  <a:schemeClr val="tx1"/>
                </a:solidFill>
              </a:rPr>
              <a:t>-Utilisation de matériel et de techniques permettant d’optimiser les apports en eau</a:t>
            </a:r>
          </a:p>
          <a:p>
            <a:r>
              <a:rPr lang="fr-FR" sz="1400" dirty="0">
                <a:solidFill>
                  <a:schemeClr val="tx1"/>
                </a:solidFill>
              </a:rPr>
              <a:t>- Choix judicieux des horaires (hors périodes chaudes de milieu de journée) pour les apports d’irrigation</a:t>
            </a:r>
          </a:p>
          <a:p>
            <a:r>
              <a:rPr lang="fr-FR" sz="1400" dirty="0">
                <a:solidFill>
                  <a:schemeClr val="tx1"/>
                </a:solidFill>
              </a:rPr>
              <a:t>-Favoriser les pratiques permettant le stockage des eaux dans le sol</a:t>
            </a:r>
          </a:p>
          <a:p>
            <a:r>
              <a:rPr lang="fr-FR" sz="1400" dirty="0">
                <a:solidFill>
                  <a:schemeClr val="tx1"/>
                </a:solidFill>
              </a:rPr>
              <a:t>-Préservation des zones humides</a:t>
            </a:r>
          </a:p>
          <a:p>
            <a:r>
              <a:rPr lang="fr-FR" sz="1400" dirty="0">
                <a:solidFill>
                  <a:schemeClr val="tx1"/>
                </a:solidFill>
              </a:rPr>
              <a:t>…</a:t>
            </a:r>
          </a:p>
          <a:p>
            <a:r>
              <a:rPr lang="fr-FR" sz="1400" dirty="0">
                <a:solidFill>
                  <a:schemeClr val="tx1"/>
                </a:solidFill>
              </a:rPr>
              <a:t>La gestion de l’eau peut également être abordée dans le critère 11 (sur les impacts environnementaux de l’activité de l’entreprise) via le tableau de bord </a:t>
            </a:r>
            <a:endParaRPr lang="fr-FR" sz="1200" dirty="0">
              <a:solidFill>
                <a:schemeClr val="tx1"/>
              </a:solidFill>
            </a:endParaRPr>
          </a:p>
        </p:txBody>
      </p:sp>
      <p:sp>
        <p:nvSpPr>
          <p:cNvPr id="10" name="Rectangle 9">
            <a:extLst>
              <a:ext uri="{FF2B5EF4-FFF2-40B4-BE49-F238E27FC236}">
                <a16:creationId xmlns:a16="http://schemas.microsoft.com/office/drawing/2014/main" id="{B70416E7-A948-2E41-9289-F2A0ECB5E141}"/>
              </a:ext>
            </a:extLst>
          </p:cNvPr>
          <p:cNvSpPr/>
          <p:nvPr/>
        </p:nvSpPr>
        <p:spPr>
          <a:xfrm>
            <a:off x="59635" y="3591843"/>
            <a:ext cx="932211" cy="844826"/>
          </a:xfrm>
          <a:prstGeom prst="rect">
            <a:avLst/>
          </a:prstGeom>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fr-FR" dirty="0"/>
              <a:t>206</a:t>
            </a:r>
          </a:p>
        </p:txBody>
      </p:sp>
      <p:sp>
        <p:nvSpPr>
          <p:cNvPr id="11" name="ZoneTexte 10">
            <a:extLst>
              <a:ext uri="{FF2B5EF4-FFF2-40B4-BE49-F238E27FC236}">
                <a16:creationId xmlns:a16="http://schemas.microsoft.com/office/drawing/2014/main" id="{ADBA197F-4B3C-2049-AF87-044D8A945DE7}"/>
              </a:ext>
            </a:extLst>
          </p:cNvPr>
          <p:cNvSpPr txBox="1"/>
          <p:nvPr/>
        </p:nvSpPr>
        <p:spPr>
          <a:xfrm>
            <a:off x="0" y="842896"/>
            <a:ext cx="6321287" cy="523220"/>
          </a:xfrm>
          <a:prstGeom prst="rect">
            <a:avLst/>
          </a:prstGeom>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fr-FR" sz="2800" b="1" dirty="0">
                <a:solidFill>
                  <a:schemeClr val="tx1"/>
                </a:solidFill>
                <a:sym typeface="Wingdings" pitchFamily="2" charset="2"/>
              </a:rPr>
              <a:t> </a:t>
            </a:r>
            <a:r>
              <a:rPr lang="fr-FR" sz="2800" b="1" dirty="0">
                <a:solidFill>
                  <a:schemeClr val="tx1"/>
                </a:solidFill>
              </a:rPr>
              <a:t>Les critères environnementaux : </a:t>
            </a:r>
          </a:p>
        </p:txBody>
      </p:sp>
      <p:sp>
        <p:nvSpPr>
          <p:cNvPr id="12" name="ZoneTexte 11">
            <a:extLst>
              <a:ext uri="{FF2B5EF4-FFF2-40B4-BE49-F238E27FC236}">
                <a16:creationId xmlns:a16="http://schemas.microsoft.com/office/drawing/2014/main" id="{6A24FBD9-A758-8746-8803-8B5BD2A33E8C}"/>
              </a:ext>
            </a:extLst>
          </p:cNvPr>
          <p:cNvSpPr txBox="1"/>
          <p:nvPr/>
        </p:nvSpPr>
        <p:spPr>
          <a:xfrm>
            <a:off x="474944" y="8211512"/>
            <a:ext cx="6321287" cy="923330"/>
          </a:xfrm>
          <a:prstGeom prst="rect">
            <a:avLst/>
          </a:prstGeom>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fr-FR" dirty="0"/>
              <a:t>Identification des IAE ?</a:t>
            </a:r>
          </a:p>
          <a:p>
            <a:r>
              <a:rPr lang="fr-FR" dirty="0"/>
              <a:t>Outil </a:t>
            </a:r>
            <a:r>
              <a:rPr lang="fr-FR" dirty="0" err="1"/>
              <a:t>noe</a:t>
            </a:r>
            <a:r>
              <a:rPr lang="fr-FR" dirty="0"/>
              <a:t>, reconnaissance dans PAC</a:t>
            </a:r>
          </a:p>
          <a:p>
            <a:r>
              <a:rPr lang="fr-FR" dirty="0"/>
              <a:t>Former les auditeurs où trouver les infos  </a:t>
            </a:r>
          </a:p>
        </p:txBody>
      </p:sp>
    </p:spTree>
    <p:extLst>
      <p:ext uri="{BB962C8B-B14F-4D97-AF65-F5344CB8AC3E}">
        <p14:creationId xmlns:p14="http://schemas.microsoft.com/office/powerpoint/2010/main" val="33213249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descr="page1image1822880">
            <a:extLst>
              <a:ext uri="{FF2B5EF4-FFF2-40B4-BE49-F238E27FC236}">
                <a16:creationId xmlns:a16="http://schemas.microsoft.com/office/drawing/2014/main" id="{92264133-5877-E14D-A412-6B5A511FB35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4679" y="92597"/>
            <a:ext cx="877786" cy="719497"/>
          </a:xfrm>
          <a:prstGeom prst="rect">
            <a:avLst/>
          </a:prstGeom>
          <a:noFill/>
          <a:extLst>
            <a:ext uri="{909E8E84-426E-40DD-AFC4-6F175D3DCCD1}">
              <a14:hiddenFill xmlns:a14="http://schemas.microsoft.com/office/drawing/2010/main">
                <a:solidFill>
                  <a:srgbClr val="FFFFFF"/>
                </a:solidFill>
              </a14:hiddenFill>
            </a:ext>
          </a:extLst>
        </p:spPr>
      </p:pic>
      <p:sp>
        <p:nvSpPr>
          <p:cNvPr id="3" name="ZoneTexte 2">
            <a:extLst>
              <a:ext uri="{FF2B5EF4-FFF2-40B4-BE49-F238E27FC236}">
                <a16:creationId xmlns:a16="http://schemas.microsoft.com/office/drawing/2014/main" id="{0D6C9FC6-D577-3D44-82EF-D5AEA2028283}"/>
              </a:ext>
            </a:extLst>
          </p:cNvPr>
          <p:cNvSpPr txBox="1"/>
          <p:nvPr/>
        </p:nvSpPr>
        <p:spPr>
          <a:xfrm>
            <a:off x="1012465" y="57241"/>
            <a:ext cx="11044856" cy="584775"/>
          </a:xfrm>
          <a:prstGeom prst="rect">
            <a:avLst/>
          </a:prstGeom>
          <a:noFill/>
        </p:spPr>
        <p:txBody>
          <a:bodyPr wrap="square" rtlCol="0">
            <a:spAutoFit/>
          </a:bodyPr>
          <a:lstStyle/>
          <a:p>
            <a:pPr algn="ctr"/>
            <a:r>
              <a:rPr lang="fr-FR" sz="3200" b="1" dirty="0">
                <a:solidFill>
                  <a:srgbClr val="009D61"/>
                </a:solidFill>
                <a:latin typeface="Arial" panose="020B0604020202020204" pitchFamily="34" charset="0"/>
                <a:cs typeface="Arial" panose="020B0604020202020204" pitchFamily="34" charset="0"/>
              </a:rPr>
              <a:t>Critères généraux sur le domaine agricole </a:t>
            </a:r>
          </a:p>
        </p:txBody>
      </p:sp>
      <p:sp>
        <p:nvSpPr>
          <p:cNvPr id="6" name="ZoneTexte 5">
            <a:extLst>
              <a:ext uri="{FF2B5EF4-FFF2-40B4-BE49-F238E27FC236}">
                <a16:creationId xmlns:a16="http://schemas.microsoft.com/office/drawing/2014/main" id="{50836216-939B-6542-A1A9-390349FC6CCD}"/>
              </a:ext>
            </a:extLst>
          </p:cNvPr>
          <p:cNvSpPr txBox="1"/>
          <p:nvPr/>
        </p:nvSpPr>
        <p:spPr>
          <a:xfrm>
            <a:off x="474944" y="1376555"/>
            <a:ext cx="7126639" cy="400110"/>
          </a:xfrm>
          <a:prstGeom prst="rect">
            <a:avLst/>
          </a:prstGeom>
          <a:noFill/>
        </p:spPr>
        <p:txBody>
          <a:bodyPr wrap="square" rtlCol="0">
            <a:spAutoFit/>
          </a:bodyPr>
          <a:lstStyle/>
          <a:p>
            <a:r>
              <a:rPr lang="fr-FR" sz="2000" b="1" i="1" dirty="0">
                <a:solidFill>
                  <a:schemeClr val="accent2">
                    <a:lumMod val="50000"/>
                  </a:schemeClr>
                </a:solidFill>
                <a:latin typeface="Arial" panose="020B0604020202020204" pitchFamily="34" charset="0"/>
                <a:cs typeface="Arial" panose="020B0604020202020204" pitchFamily="34" charset="0"/>
              </a:rPr>
              <a:t>Préservation des sols : </a:t>
            </a:r>
          </a:p>
        </p:txBody>
      </p:sp>
      <p:sp>
        <p:nvSpPr>
          <p:cNvPr id="5" name="Espace réservé du numéro de diapositive 4">
            <a:extLst>
              <a:ext uri="{FF2B5EF4-FFF2-40B4-BE49-F238E27FC236}">
                <a16:creationId xmlns:a16="http://schemas.microsoft.com/office/drawing/2014/main" id="{4E9BE118-E43F-9E44-976A-3707042EBB7F}"/>
              </a:ext>
            </a:extLst>
          </p:cNvPr>
          <p:cNvSpPr>
            <a:spLocks noGrp="1"/>
          </p:cNvSpPr>
          <p:nvPr>
            <p:ph type="sldNum" sz="quarter" idx="12"/>
          </p:nvPr>
        </p:nvSpPr>
        <p:spPr/>
        <p:txBody>
          <a:bodyPr/>
          <a:lstStyle/>
          <a:p>
            <a:fld id="{BF604151-6D2C-4845-BFC5-8C53EDEB21BA}" type="slidenum">
              <a:rPr lang="fr-FR" smtClean="0"/>
              <a:t>22</a:t>
            </a:fld>
            <a:endParaRPr lang="fr-FR"/>
          </a:p>
        </p:txBody>
      </p:sp>
      <p:sp>
        <p:nvSpPr>
          <p:cNvPr id="7" name="ZoneTexte 6">
            <a:extLst>
              <a:ext uri="{FF2B5EF4-FFF2-40B4-BE49-F238E27FC236}">
                <a16:creationId xmlns:a16="http://schemas.microsoft.com/office/drawing/2014/main" id="{9FAEA59D-2557-7F4A-9550-7EB955152368}"/>
              </a:ext>
            </a:extLst>
          </p:cNvPr>
          <p:cNvSpPr txBox="1"/>
          <p:nvPr/>
        </p:nvSpPr>
        <p:spPr>
          <a:xfrm>
            <a:off x="877619" y="1810662"/>
            <a:ext cx="6321287" cy="369332"/>
          </a:xfrm>
          <a:prstGeom prst="rect">
            <a:avLst/>
          </a:prstGeom>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fr-FR" dirty="0">
                <a:sym typeface="Wingdings" pitchFamily="2" charset="2"/>
              </a:rPr>
              <a:t> </a:t>
            </a:r>
            <a:r>
              <a:rPr lang="fr-FR" dirty="0"/>
              <a:t>Valoriser les pratiques qui entretiennent la fertilité des sols </a:t>
            </a:r>
          </a:p>
        </p:txBody>
      </p:sp>
      <p:sp>
        <p:nvSpPr>
          <p:cNvPr id="8" name="Rectangle : coins arrondis 7">
            <a:extLst>
              <a:ext uri="{FF2B5EF4-FFF2-40B4-BE49-F238E27FC236}">
                <a16:creationId xmlns:a16="http://schemas.microsoft.com/office/drawing/2014/main" id="{74DF9EC6-5420-BB44-9135-41D0A9FF29CB}"/>
              </a:ext>
            </a:extLst>
          </p:cNvPr>
          <p:cNvSpPr/>
          <p:nvPr/>
        </p:nvSpPr>
        <p:spPr>
          <a:xfrm>
            <a:off x="1046271" y="2238531"/>
            <a:ext cx="11086094" cy="3654082"/>
          </a:xfrm>
          <a:prstGeom prst="roundRect">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lvl="0" indent="-285750">
              <a:buFont typeface="Arial" panose="020B0604020202020204" pitchFamily="34" charset="0"/>
              <a:buChar char="•"/>
            </a:pPr>
            <a:r>
              <a:rPr lang="fr-FR" dirty="0">
                <a:solidFill>
                  <a:schemeClr val="tx1"/>
                </a:solidFill>
              </a:rPr>
              <a:t>L’exploitation met en place des couverts hivernaux pour ses cultures annuelles (sauf cas de dérogation réglementaire) et un enherbement inter-rang en hiver (semé ou spontané) pour ses cultures pérennes (arboriculture et viticulture notamment).  </a:t>
            </a:r>
          </a:p>
          <a:p>
            <a:pPr lvl="0"/>
            <a:r>
              <a:rPr lang="fr-FR" dirty="0">
                <a:solidFill>
                  <a:schemeClr val="tx1"/>
                </a:solidFill>
              </a:rPr>
              <a:t>2</a:t>
            </a:r>
            <a:r>
              <a:rPr lang="fr-FR" baseline="30000" dirty="0">
                <a:solidFill>
                  <a:schemeClr val="tx1"/>
                </a:solidFill>
              </a:rPr>
              <a:t>ème</a:t>
            </a:r>
            <a:r>
              <a:rPr lang="fr-FR" dirty="0">
                <a:solidFill>
                  <a:schemeClr val="tx1"/>
                </a:solidFill>
              </a:rPr>
              <a:t> colonne : Si après discussion avec les agriculteurs, l’enherbement total en hiver semble trop ambitieux, un enherbement à hauteur de 50% de l’inter-rang peut aussi être proposé.</a:t>
            </a:r>
          </a:p>
          <a:p>
            <a:pPr marL="285750" indent="-285750">
              <a:buFont typeface="Arial" panose="020B0604020202020204" pitchFamily="34" charset="0"/>
              <a:buChar char="•"/>
            </a:pPr>
            <a:r>
              <a:rPr lang="fr-FR" dirty="0">
                <a:solidFill>
                  <a:schemeClr val="tx1"/>
                </a:solidFill>
              </a:rPr>
              <a:t>Une attention sera apportée aux rotations de cultures afin de préserver la fertilité et l’activité biologique du sol : allongement des rotations, introduction de légumineuses et d’engrais verts … </a:t>
            </a:r>
          </a:p>
          <a:p>
            <a:pPr marL="285750" lvl="0" indent="-285750">
              <a:buFont typeface="Arial" panose="020B0604020202020204" pitchFamily="34" charset="0"/>
              <a:buChar char="•"/>
            </a:pPr>
            <a:r>
              <a:rPr lang="fr-FR" dirty="0">
                <a:solidFill>
                  <a:schemeClr val="tx1"/>
                </a:solidFill>
              </a:rPr>
              <a:t>Pour les cultures annuelles : afin de favoriser la diversité culturale et les rotations, au moins 3 espèces à l’année sont cultivées. Les mélanges de cultures et la diversité des espèces dans une prairie sont pris en compte.</a:t>
            </a:r>
          </a:p>
          <a:p>
            <a:pPr marL="285750" lvl="0" indent="-285750">
              <a:buFont typeface="Arial" panose="020B0604020202020204" pitchFamily="34" charset="0"/>
              <a:buChar char="•"/>
            </a:pPr>
            <a:r>
              <a:rPr lang="fr-FR" dirty="0">
                <a:solidFill>
                  <a:schemeClr val="tx1"/>
                </a:solidFill>
              </a:rPr>
              <a:t>Les techniques culturales sans labour sont encouragées.  </a:t>
            </a:r>
          </a:p>
          <a:p>
            <a:pPr marL="285750" indent="-285750">
              <a:buFont typeface="Arial" panose="020B0604020202020204" pitchFamily="34" charset="0"/>
              <a:buChar char="•"/>
            </a:pPr>
            <a:r>
              <a:rPr lang="fr-FR" dirty="0">
                <a:solidFill>
                  <a:schemeClr val="tx1"/>
                </a:solidFill>
              </a:rPr>
              <a:t>Les zones humides de l’exploitation sont préservées </a:t>
            </a:r>
          </a:p>
        </p:txBody>
      </p:sp>
      <p:sp>
        <p:nvSpPr>
          <p:cNvPr id="10" name="Rectangle 9">
            <a:extLst>
              <a:ext uri="{FF2B5EF4-FFF2-40B4-BE49-F238E27FC236}">
                <a16:creationId xmlns:a16="http://schemas.microsoft.com/office/drawing/2014/main" id="{B70416E7-A948-2E41-9289-F2A0ECB5E141}"/>
              </a:ext>
            </a:extLst>
          </p:cNvPr>
          <p:cNvSpPr/>
          <p:nvPr/>
        </p:nvSpPr>
        <p:spPr>
          <a:xfrm>
            <a:off x="59635" y="3591843"/>
            <a:ext cx="932211" cy="844826"/>
          </a:xfrm>
          <a:prstGeom prst="rect">
            <a:avLst/>
          </a:prstGeom>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fr-FR" dirty="0"/>
              <a:t>207</a:t>
            </a:r>
          </a:p>
        </p:txBody>
      </p:sp>
      <p:sp>
        <p:nvSpPr>
          <p:cNvPr id="11" name="ZoneTexte 10">
            <a:extLst>
              <a:ext uri="{FF2B5EF4-FFF2-40B4-BE49-F238E27FC236}">
                <a16:creationId xmlns:a16="http://schemas.microsoft.com/office/drawing/2014/main" id="{ADBA197F-4B3C-2049-AF87-044D8A945DE7}"/>
              </a:ext>
            </a:extLst>
          </p:cNvPr>
          <p:cNvSpPr txBox="1"/>
          <p:nvPr/>
        </p:nvSpPr>
        <p:spPr>
          <a:xfrm>
            <a:off x="0" y="842896"/>
            <a:ext cx="6321287" cy="523220"/>
          </a:xfrm>
          <a:prstGeom prst="rect">
            <a:avLst/>
          </a:prstGeom>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fr-FR" sz="2800" b="1" dirty="0">
                <a:solidFill>
                  <a:schemeClr val="tx1"/>
                </a:solidFill>
                <a:sym typeface="Wingdings" pitchFamily="2" charset="2"/>
              </a:rPr>
              <a:t> </a:t>
            </a:r>
            <a:r>
              <a:rPr lang="fr-FR" sz="2800" b="1" dirty="0">
                <a:solidFill>
                  <a:schemeClr val="tx1"/>
                </a:solidFill>
              </a:rPr>
              <a:t>Les critères environnementaux : </a:t>
            </a:r>
          </a:p>
        </p:txBody>
      </p:sp>
    </p:spTree>
    <p:extLst>
      <p:ext uri="{BB962C8B-B14F-4D97-AF65-F5344CB8AC3E}">
        <p14:creationId xmlns:p14="http://schemas.microsoft.com/office/powerpoint/2010/main" val="26595908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descr="page1image1822880">
            <a:extLst>
              <a:ext uri="{FF2B5EF4-FFF2-40B4-BE49-F238E27FC236}">
                <a16:creationId xmlns:a16="http://schemas.microsoft.com/office/drawing/2014/main" id="{92264133-5877-E14D-A412-6B5A511FB35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4679" y="92597"/>
            <a:ext cx="877786" cy="719497"/>
          </a:xfrm>
          <a:prstGeom prst="rect">
            <a:avLst/>
          </a:prstGeom>
          <a:noFill/>
          <a:extLst>
            <a:ext uri="{909E8E84-426E-40DD-AFC4-6F175D3DCCD1}">
              <a14:hiddenFill xmlns:a14="http://schemas.microsoft.com/office/drawing/2010/main">
                <a:solidFill>
                  <a:srgbClr val="FFFFFF"/>
                </a:solidFill>
              </a14:hiddenFill>
            </a:ext>
          </a:extLst>
        </p:spPr>
      </p:pic>
      <p:sp>
        <p:nvSpPr>
          <p:cNvPr id="3" name="ZoneTexte 2">
            <a:extLst>
              <a:ext uri="{FF2B5EF4-FFF2-40B4-BE49-F238E27FC236}">
                <a16:creationId xmlns:a16="http://schemas.microsoft.com/office/drawing/2014/main" id="{0D6C9FC6-D577-3D44-82EF-D5AEA2028283}"/>
              </a:ext>
            </a:extLst>
          </p:cNvPr>
          <p:cNvSpPr txBox="1"/>
          <p:nvPr/>
        </p:nvSpPr>
        <p:spPr>
          <a:xfrm>
            <a:off x="1012465" y="57241"/>
            <a:ext cx="11044856" cy="584775"/>
          </a:xfrm>
          <a:prstGeom prst="rect">
            <a:avLst/>
          </a:prstGeom>
          <a:noFill/>
        </p:spPr>
        <p:txBody>
          <a:bodyPr wrap="square" rtlCol="0">
            <a:spAutoFit/>
          </a:bodyPr>
          <a:lstStyle/>
          <a:p>
            <a:pPr algn="ctr"/>
            <a:r>
              <a:rPr lang="fr-FR" sz="3200" b="1" dirty="0">
                <a:solidFill>
                  <a:srgbClr val="009D61"/>
                </a:solidFill>
                <a:latin typeface="Arial" panose="020B0604020202020204" pitchFamily="34" charset="0"/>
                <a:cs typeface="Arial" panose="020B0604020202020204" pitchFamily="34" charset="0"/>
              </a:rPr>
              <a:t>Critères généraux sur le domaine agricole </a:t>
            </a:r>
          </a:p>
        </p:txBody>
      </p:sp>
      <p:sp>
        <p:nvSpPr>
          <p:cNvPr id="6" name="ZoneTexte 5">
            <a:extLst>
              <a:ext uri="{FF2B5EF4-FFF2-40B4-BE49-F238E27FC236}">
                <a16:creationId xmlns:a16="http://schemas.microsoft.com/office/drawing/2014/main" id="{50836216-939B-6542-A1A9-390349FC6CCD}"/>
              </a:ext>
            </a:extLst>
          </p:cNvPr>
          <p:cNvSpPr txBox="1"/>
          <p:nvPr/>
        </p:nvSpPr>
        <p:spPr>
          <a:xfrm>
            <a:off x="474944" y="1376555"/>
            <a:ext cx="7126639" cy="400110"/>
          </a:xfrm>
          <a:prstGeom prst="rect">
            <a:avLst/>
          </a:prstGeom>
          <a:noFill/>
        </p:spPr>
        <p:txBody>
          <a:bodyPr wrap="square" rtlCol="0">
            <a:spAutoFit/>
          </a:bodyPr>
          <a:lstStyle/>
          <a:p>
            <a:r>
              <a:rPr lang="fr-FR" sz="2000" b="1" i="1" dirty="0">
                <a:solidFill>
                  <a:schemeClr val="accent2">
                    <a:lumMod val="50000"/>
                  </a:schemeClr>
                </a:solidFill>
                <a:latin typeface="Arial" panose="020B0604020202020204" pitchFamily="34" charset="0"/>
                <a:cs typeface="Arial" panose="020B0604020202020204" pitchFamily="34" charset="0"/>
              </a:rPr>
              <a:t>Prairies et gestion de l’espace : </a:t>
            </a:r>
          </a:p>
        </p:txBody>
      </p:sp>
      <p:sp>
        <p:nvSpPr>
          <p:cNvPr id="5" name="Espace réservé du numéro de diapositive 4">
            <a:extLst>
              <a:ext uri="{FF2B5EF4-FFF2-40B4-BE49-F238E27FC236}">
                <a16:creationId xmlns:a16="http://schemas.microsoft.com/office/drawing/2014/main" id="{4E9BE118-E43F-9E44-976A-3707042EBB7F}"/>
              </a:ext>
            </a:extLst>
          </p:cNvPr>
          <p:cNvSpPr>
            <a:spLocks noGrp="1"/>
          </p:cNvSpPr>
          <p:nvPr>
            <p:ph type="sldNum" sz="quarter" idx="12"/>
          </p:nvPr>
        </p:nvSpPr>
        <p:spPr/>
        <p:txBody>
          <a:bodyPr/>
          <a:lstStyle/>
          <a:p>
            <a:fld id="{BF604151-6D2C-4845-BFC5-8C53EDEB21BA}" type="slidenum">
              <a:rPr lang="fr-FR" smtClean="0"/>
              <a:t>23</a:t>
            </a:fld>
            <a:endParaRPr lang="fr-FR"/>
          </a:p>
        </p:txBody>
      </p:sp>
      <p:sp>
        <p:nvSpPr>
          <p:cNvPr id="7" name="ZoneTexte 6">
            <a:extLst>
              <a:ext uri="{FF2B5EF4-FFF2-40B4-BE49-F238E27FC236}">
                <a16:creationId xmlns:a16="http://schemas.microsoft.com/office/drawing/2014/main" id="{9FAEA59D-2557-7F4A-9550-7EB955152368}"/>
              </a:ext>
            </a:extLst>
          </p:cNvPr>
          <p:cNvSpPr txBox="1"/>
          <p:nvPr/>
        </p:nvSpPr>
        <p:spPr>
          <a:xfrm>
            <a:off x="877619" y="1810662"/>
            <a:ext cx="7369910" cy="369332"/>
          </a:xfrm>
          <a:prstGeom prst="rect">
            <a:avLst/>
          </a:prstGeom>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fr-FR" dirty="0">
                <a:sym typeface="Wingdings" pitchFamily="2" charset="2"/>
              </a:rPr>
              <a:t> Préserver les prairies et limiter le taux de chargement des exploitations  </a:t>
            </a:r>
            <a:endParaRPr lang="fr-FR" dirty="0"/>
          </a:p>
        </p:txBody>
      </p:sp>
      <p:sp>
        <p:nvSpPr>
          <p:cNvPr id="8" name="Rectangle : coins arrondis 7">
            <a:extLst>
              <a:ext uri="{FF2B5EF4-FFF2-40B4-BE49-F238E27FC236}">
                <a16:creationId xmlns:a16="http://schemas.microsoft.com/office/drawing/2014/main" id="{74DF9EC6-5420-BB44-9135-41D0A9FF29CB}"/>
              </a:ext>
            </a:extLst>
          </p:cNvPr>
          <p:cNvSpPr/>
          <p:nvPr/>
        </p:nvSpPr>
        <p:spPr>
          <a:xfrm>
            <a:off x="1046271" y="2481549"/>
            <a:ext cx="11086094" cy="2999896"/>
          </a:xfrm>
          <a:prstGeom prst="roundRect">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lvl="0" indent="-285750">
              <a:buFont typeface="Arial" panose="020B0604020202020204" pitchFamily="34" charset="0"/>
              <a:buChar char="•"/>
            </a:pPr>
            <a:r>
              <a:rPr lang="fr-FR" dirty="0">
                <a:solidFill>
                  <a:schemeClr val="tx1"/>
                </a:solidFill>
              </a:rPr>
              <a:t>L’agriculteur préserve ou maintient les surfaces en herbe. Les espaces ouverts seront maintenus et entretenus.</a:t>
            </a:r>
          </a:p>
          <a:p>
            <a:pPr marL="285750" indent="-285750">
              <a:buFont typeface="Arial" panose="020B0604020202020204" pitchFamily="34" charset="0"/>
              <a:buChar char="•"/>
            </a:pPr>
            <a:r>
              <a:rPr lang="fr-FR" dirty="0">
                <a:solidFill>
                  <a:schemeClr val="tx1"/>
                </a:solidFill>
              </a:rPr>
              <a:t>L’agriculteur se doit de maintenir 90 % minimum de ses prairies permanentes</a:t>
            </a:r>
          </a:p>
          <a:p>
            <a:pPr marL="285750" indent="-285750">
              <a:buFont typeface="Arial" panose="020B0604020202020204" pitchFamily="34" charset="0"/>
              <a:buChar char="•"/>
            </a:pPr>
            <a:r>
              <a:rPr lang="fr-FR" dirty="0">
                <a:solidFill>
                  <a:schemeClr val="tx1"/>
                </a:solidFill>
              </a:rPr>
              <a:t>Afin de limiter la pression de l’activité d’élevage sur l’environnement, le Parc définit un taux de chargement maximal raisonné en fonction de la moyenne de son territoire. Ce taux devra être argumenté.</a:t>
            </a:r>
          </a:p>
          <a:p>
            <a:r>
              <a:rPr lang="fr-FR" dirty="0">
                <a:solidFill>
                  <a:schemeClr val="tx1"/>
                </a:solidFill>
              </a:rPr>
              <a:t>2 </a:t>
            </a:r>
            <a:r>
              <a:rPr lang="fr-FR" dirty="0" err="1">
                <a:solidFill>
                  <a:schemeClr val="tx1"/>
                </a:solidFill>
              </a:rPr>
              <a:t>ème</a:t>
            </a:r>
            <a:r>
              <a:rPr lang="fr-FR" dirty="0">
                <a:solidFill>
                  <a:schemeClr val="tx1"/>
                </a:solidFill>
              </a:rPr>
              <a:t> colonne : Le taux de chargement peut être défini en s’appuyant sur les recommandations des chambres d’agriculture, sur la MAEC HERBE 4 relatif à la pression de pâturage ou encore sur la directive Nitrates du territoire.</a:t>
            </a:r>
          </a:p>
        </p:txBody>
      </p:sp>
      <p:sp>
        <p:nvSpPr>
          <p:cNvPr id="10" name="Rectangle 9">
            <a:extLst>
              <a:ext uri="{FF2B5EF4-FFF2-40B4-BE49-F238E27FC236}">
                <a16:creationId xmlns:a16="http://schemas.microsoft.com/office/drawing/2014/main" id="{B70416E7-A948-2E41-9289-F2A0ECB5E141}"/>
              </a:ext>
            </a:extLst>
          </p:cNvPr>
          <p:cNvSpPr/>
          <p:nvPr/>
        </p:nvSpPr>
        <p:spPr>
          <a:xfrm>
            <a:off x="59635" y="3591843"/>
            <a:ext cx="932211" cy="844826"/>
          </a:xfrm>
          <a:prstGeom prst="rect">
            <a:avLst/>
          </a:prstGeom>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fr-FR" dirty="0"/>
              <a:t>208</a:t>
            </a:r>
          </a:p>
        </p:txBody>
      </p:sp>
      <p:sp>
        <p:nvSpPr>
          <p:cNvPr id="11" name="ZoneTexte 10">
            <a:extLst>
              <a:ext uri="{FF2B5EF4-FFF2-40B4-BE49-F238E27FC236}">
                <a16:creationId xmlns:a16="http://schemas.microsoft.com/office/drawing/2014/main" id="{ADBA197F-4B3C-2049-AF87-044D8A945DE7}"/>
              </a:ext>
            </a:extLst>
          </p:cNvPr>
          <p:cNvSpPr txBox="1"/>
          <p:nvPr/>
        </p:nvSpPr>
        <p:spPr>
          <a:xfrm>
            <a:off x="0" y="842896"/>
            <a:ext cx="6321287" cy="523220"/>
          </a:xfrm>
          <a:prstGeom prst="rect">
            <a:avLst/>
          </a:prstGeom>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fr-FR" sz="2800" b="1" dirty="0">
                <a:solidFill>
                  <a:schemeClr val="tx1"/>
                </a:solidFill>
                <a:sym typeface="Wingdings" pitchFamily="2" charset="2"/>
              </a:rPr>
              <a:t> </a:t>
            </a:r>
            <a:r>
              <a:rPr lang="fr-FR" sz="2800" b="1" dirty="0">
                <a:solidFill>
                  <a:schemeClr val="tx1"/>
                </a:solidFill>
              </a:rPr>
              <a:t>Les critères environnementaux : </a:t>
            </a:r>
          </a:p>
        </p:txBody>
      </p:sp>
    </p:spTree>
    <p:extLst>
      <p:ext uri="{BB962C8B-B14F-4D97-AF65-F5344CB8AC3E}">
        <p14:creationId xmlns:p14="http://schemas.microsoft.com/office/powerpoint/2010/main" val="37687915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descr="page1image1822880">
            <a:extLst>
              <a:ext uri="{FF2B5EF4-FFF2-40B4-BE49-F238E27FC236}">
                <a16:creationId xmlns:a16="http://schemas.microsoft.com/office/drawing/2014/main" id="{92264133-5877-E14D-A412-6B5A511FB35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4679" y="92597"/>
            <a:ext cx="877786" cy="719497"/>
          </a:xfrm>
          <a:prstGeom prst="rect">
            <a:avLst/>
          </a:prstGeom>
          <a:noFill/>
          <a:extLst>
            <a:ext uri="{909E8E84-426E-40DD-AFC4-6F175D3DCCD1}">
              <a14:hiddenFill xmlns:a14="http://schemas.microsoft.com/office/drawing/2010/main">
                <a:solidFill>
                  <a:srgbClr val="FFFFFF"/>
                </a:solidFill>
              </a14:hiddenFill>
            </a:ext>
          </a:extLst>
        </p:spPr>
      </p:pic>
      <p:sp>
        <p:nvSpPr>
          <p:cNvPr id="3" name="ZoneTexte 2">
            <a:extLst>
              <a:ext uri="{FF2B5EF4-FFF2-40B4-BE49-F238E27FC236}">
                <a16:creationId xmlns:a16="http://schemas.microsoft.com/office/drawing/2014/main" id="{0D6C9FC6-D577-3D44-82EF-D5AEA2028283}"/>
              </a:ext>
            </a:extLst>
          </p:cNvPr>
          <p:cNvSpPr txBox="1"/>
          <p:nvPr/>
        </p:nvSpPr>
        <p:spPr>
          <a:xfrm>
            <a:off x="1012465" y="57241"/>
            <a:ext cx="11044856" cy="584775"/>
          </a:xfrm>
          <a:prstGeom prst="rect">
            <a:avLst/>
          </a:prstGeom>
          <a:noFill/>
        </p:spPr>
        <p:txBody>
          <a:bodyPr wrap="square" rtlCol="0">
            <a:spAutoFit/>
          </a:bodyPr>
          <a:lstStyle/>
          <a:p>
            <a:pPr algn="ctr"/>
            <a:r>
              <a:rPr lang="fr-FR" sz="3200" b="1" dirty="0">
                <a:solidFill>
                  <a:srgbClr val="009D61"/>
                </a:solidFill>
                <a:latin typeface="Arial" panose="020B0604020202020204" pitchFamily="34" charset="0"/>
                <a:cs typeface="Arial" panose="020B0604020202020204" pitchFamily="34" charset="0"/>
              </a:rPr>
              <a:t>Critères généraux sur le domaine agricole </a:t>
            </a:r>
          </a:p>
        </p:txBody>
      </p:sp>
      <p:sp>
        <p:nvSpPr>
          <p:cNvPr id="6" name="ZoneTexte 5">
            <a:extLst>
              <a:ext uri="{FF2B5EF4-FFF2-40B4-BE49-F238E27FC236}">
                <a16:creationId xmlns:a16="http://schemas.microsoft.com/office/drawing/2014/main" id="{50836216-939B-6542-A1A9-390349FC6CCD}"/>
              </a:ext>
            </a:extLst>
          </p:cNvPr>
          <p:cNvSpPr txBox="1"/>
          <p:nvPr/>
        </p:nvSpPr>
        <p:spPr>
          <a:xfrm>
            <a:off x="474944" y="1376555"/>
            <a:ext cx="7126639" cy="400110"/>
          </a:xfrm>
          <a:prstGeom prst="rect">
            <a:avLst/>
          </a:prstGeom>
          <a:noFill/>
        </p:spPr>
        <p:txBody>
          <a:bodyPr wrap="square" rtlCol="0">
            <a:spAutoFit/>
          </a:bodyPr>
          <a:lstStyle/>
          <a:p>
            <a:r>
              <a:rPr lang="fr-FR" sz="2000" b="1" i="1" dirty="0">
                <a:solidFill>
                  <a:schemeClr val="accent2">
                    <a:lumMod val="50000"/>
                  </a:schemeClr>
                </a:solidFill>
                <a:latin typeface="Arial" panose="020B0604020202020204" pitchFamily="34" charset="0"/>
                <a:cs typeface="Arial" panose="020B0604020202020204" pitchFamily="34" charset="0"/>
              </a:rPr>
              <a:t>Infrastructures </a:t>
            </a:r>
            <a:r>
              <a:rPr lang="fr-FR" sz="2000" b="1" i="1" dirty="0" err="1">
                <a:solidFill>
                  <a:schemeClr val="accent2">
                    <a:lumMod val="50000"/>
                  </a:schemeClr>
                </a:solidFill>
                <a:latin typeface="Arial" panose="020B0604020202020204" pitchFamily="34" charset="0"/>
                <a:cs typeface="Arial" panose="020B0604020202020204" pitchFamily="34" charset="0"/>
              </a:rPr>
              <a:t>agroécologiques</a:t>
            </a:r>
            <a:r>
              <a:rPr lang="fr-FR" sz="2000" b="1" i="1" dirty="0">
                <a:solidFill>
                  <a:schemeClr val="accent2">
                    <a:lumMod val="50000"/>
                  </a:schemeClr>
                </a:solidFill>
                <a:latin typeface="Arial" panose="020B0604020202020204" pitchFamily="34" charset="0"/>
                <a:cs typeface="Arial" panose="020B0604020202020204" pitchFamily="34" charset="0"/>
              </a:rPr>
              <a:t> (IAE) : </a:t>
            </a:r>
          </a:p>
        </p:txBody>
      </p:sp>
      <p:sp>
        <p:nvSpPr>
          <p:cNvPr id="5" name="Espace réservé du numéro de diapositive 4">
            <a:extLst>
              <a:ext uri="{FF2B5EF4-FFF2-40B4-BE49-F238E27FC236}">
                <a16:creationId xmlns:a16="http://schemas.microsoft.com/office/drawing/2014/main" id="{4E9BE118-E43F-9E44-976A-3707042EBB7F}"/>
              </a:ext>
            </a:extLst>
          </p:cNvPr>
          <p:cNvSpPr>
            <a:spLocks noGrp="1"/>
          </p:cNvSpPr>
          <p:nvPr>
            <p:ph type="sldNum" sz="quarter" idx="12"/>
          </p:nvPr>
        </p:nvSpPr>
        <p:spPr/>
        <p:txBody>
          <a:bodyPr/>
          <a:lstStyle/>
          <a:p>
            <a:fld id="{BF604151-6D2C-4845-BFC5-8C53EDEB21BA}" type="slidenum">
              <a:rPr lang="fr-FR" smtClean="0"/>
              <a:t>24</a:t>
            </a:fld>
            <a:endParaRPr lang="fr-FR"/>
          </a:p>
        </p:txBody>
      </p:sp>
      <p:sp>
        <p:nvSpPr>
          <p:cNvPr id="7" name="ZoneTexte 6">
            <a:extLst>
              <a:ext uri="{FF2B5EF4-FFF2-40B4-BE49-F238E27FC236}">
                <a16:creationId xmlns:a16="http://schemas.microsoft.com/office/drawing/2014/main" id="{9FAEA59D-2557-7F4A-9550-7EB955152368}"/>
              </a:ext>
            </a:extLst>
          </p:cNvPr>
          <p:cNvSpPr txBox="1"/>
          <p:nvPr/>
        </p:nvSpPr>
        <p:spPr>
          <a:xfrm>
            <a:off x="877619" y="1810662"/>
            <a:ext cx="7369910" cy="369332"/>
          </a:xfrm>
          <a:prstGeom prst="rect">
            <a:avLst/>
          </a:prstGeom>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fr-FR" dirty="0">
                <a:sym typeface="Wingdings" pitchFamily="2" charset="2"/>
              </a:rPr>
              <a:t> Préserver et optimiser le potentiel des IAE </a:t>
            </a:r>
            <a:endParaRPr lang="fr-FR" dirty="0"/>
          </a:p>
        </p:txBody>
      </p:sp>
      <p:sp>
        <p:nvSpPr>
          <p:cNvPr id="8" name="Rectangle : coins arrondis 7">
            <a:extLst>
              <a:ext uri="{FF2B5EF4-FFF2-40B4-BE49-F238E27FC236}">
                <a16:creationId xmlns:a16="http://schemas.microsoft.com/office/drawing/2014/main" id="{74DF9EC6-5420-BB44-9135-41D0A9FF29CB}"/>
              </a:ext>
            </a:extLst>
          </p:cNvPr>
          <p:cNvSpPr/>
          <p:nvPr/>
        </p:nvSpPr>
        <p:spPr>
          <a:xfrm>
            <a:off x="1046271" y="2238530"/>
            <a:ext cx="11086094" cy="4619469"/>
          </a:xfrm>
          <a:prstGeom prst="roundRect">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lvl="0" indent="-285750">
              <a:buFont typeface="Arial" panose="020B0604020202020204" pitchFamily="34" charset="0"/>
              <a:buChar char="•"/>
            </a:pPr>
            <a:r>
              <a:rPr lang="fr-FR" sz="1600" dirty="0">
                <a:solidFill>
                  <a:schemeClr val="tx1"/>
                </a:solidFill>
              </a:rPr>
              <a:t>Les agriculteurs doivent identifier les IAE de leur exploitation (</a:t>
            </a:r>
            <a:r>
              <a:rPr lang="fr-FR" sz="1600" dirty="0" err="1">
                <a:solidFill>
                  <a:schemeClr val="tx1"/>
                </a:solidFill>
              </a:rPr>
              <a:t>autodéclaration</a:t>
            </a:r>
            <a:r>
              <a:rPr lang="fr-FR" sz="1600" dirty="0">
                <a:solidFill>
                  <a:schemeClr val="tx1"/>
                </a:solidFill>
              </a:rPr>
              <a:t> via le RPG, photographies aériennes…). Les IAE et les milieux naturels doivent être maintenus et entretenus voire développés dans la mesure du possible. Afin de favoriser la biodiversité, une diversité de cultures et de milieux est à privilégier. </a:t>
            </a:r>
          </a:p>
          <a:p>
            <a:pPr marL="285750" lvl="0" indent="-285750">
              <a:buFont typeface="Arial" panose="020B0604020202020204" pitchFamily="34" charset="0"/>
              <a:buChar char="•"/>
            </a:pPr>
            <a:r>
              <a:rPr lang="fr-FR" sz="1600" dirty="0">
                <a:solidFill>
                  <a:schemeClr val="tx1"/>
                </a:solidFill>
              </a:rPr>
              <a:t>2</a:t>
            </a:r>
            <a:r>
              <a:rPr lang="fr-FR" sz="1600" baseline="30000" dirty="0">
                <a:solidFill>
                  <a:schemeClr val="tx1"/>
                </a:solidFill>
              </a:rPr>
              <a:t>ème</a:t>
            </a:r>
            <a:r>
              <a:rPr lang="fr-FR" sz="1600" dirty="0">
                <a:solidFill>
                  <a:schemeClr val="tx1"/>
                </a:solidFill>
              </a:rPr>
              <a:t> colonne : Pour les Parcs le souhaitant, il est envisageable d’introduire un pourcentage minimal d’IAE sur l’exploitation qui peut être modulable en fonction du type de production. Il sera alors important de définir l’outil de calcul d’IAE utilisé (HVE, SIE…).</a:t>
            </a:r>
          </a:p>
          <a:p>
            <a:pPr marL="285750" indent="-285750">
              <a:buFont typeface="Arial" panose="020B0604020202020204" pitchFamily="34" charset="0"/>
              <a:buChar char="•"/>
            </a:pPr>
            <a:r>
              <a:rPr lang="fr-FR" sz="1600" dirty="0">
                <a:solidFill>
                  <a:schemeClr val="tx1"/>
                </a:solidFill>
              </a:rPr>
              <a:t>Une réflexion particulière sera portée aux pratiques de gestion durable des haies afin d’optimiser les potentiels écologiques et agronomiques de celles-ci. La gestion de la haie est pensée avec une approche globale (taille, protection des arbres, exploitation des bois, pratiques favorisant la biodiversité </a:t>
            </a:r>
            <a:r>
              <a:rPr lang="fr-FR" sz="1600" dirty="0" err="1">
                <a:solidFill>
                  <a:schemeClr val="tx1"/>
                </a:solidFill>
              </a:rPr>
              <a:t>etc</a:t>
            </a:r>
            <a:r>
              <a:rPr lang="fr-FR" sz="1600" dirty="0">
                <a:solidFill>
                  <a:schemeClr val="tx1"/>
                </a:solidFill>
              </a:rPr>
              <a:t> …). L’</a:t>
            </a:r>
            <a:r>
              <a:rPr lang="fr-FR" sz="1600" dirty="0" err="1">
                <a:solidFill>
                  <a:schemeClr val="tx1"/>
                </a:solidFill>
              </a:rPr>
              <a:t>exploitant.e</a:t>
            </a:r>
            <a:r>
              <a:rPr lang="fr-FR" sz="1600" dirty="0">
                <a:solidFill>
                  <a:schemeClr val="tx1"/>
                </a:solidFill>
              </a:rPr>
              <a:t> et l’</a:t>
            </a:r>
            <a:r>
              <a:rPr lang="fr-FR" sz="1600" dirty="0" err="1">
                <a:solidFill>
                  <a:schemeClr val="tx1"/>
                </a:solidFill>
              </a:rPr>
              <a:t>auditeur.trice</a:t>
            </a:r>
            <a:r>
              <a:rPr lang="fr-FR" sz="1600" dirty="0">
                <a:solidFill>
                  <a:schemeClr val="tx1"/>
                </a:solidFill>
              </a:rPr>
              <a:t> sont </a:t>
            </a:r>
            <a:r>
              <a:rPr lang="fr-FR" sz="1600" dirty="0" err="1">
                <a:solidFill>
                  <a:schemeClr val="tx1"/>
                </a:solidFill>
              </a:rPr>
              <a:t>invité.e.s</a:t>
            </a:r>
            <a:r>
              <a:rPr lang="fr-FR" sz="1600" dirty="0">
                <a:solidFill>
                  <a:schemeClr val="tx1"/>
                </a:solidFill>
              </a:rPr>
              <a:t> à se référer au Label Haies développé par l’AFAC Agroforesteries qui garantit une gestion durable des haies (</a:t>
            </a:r>
            <a:r>
              <a:rPr lang="fr-FR" sz="1600" dirty="0" err="1">
                <a:solidFill>
                  <a:schemeClr val="tx1"/>
                </a:solidFill>
              </a:rPr>
              <a:t>cf</a:t>
            </a:r>
            <a:r>
              <a:rPr lang="fr-FR" sz="1600" dirty="0">
                <a:solidFill>
                  <a:schemeClr val="tx1"/>
                </a:solidFill>
              </a:rPr>
              <a:t>  cahier des charges dans la boîte à outil). L’</a:t>
            </a:r>
            <a:r>
              <a:rPr lang="fr-FR" sz="1600" dirty="0" err="1">
                <a:solidFill>
                  <a:schemeClr val="tx1"/>
                </a:solidFill>
              </a:rPr>
              <a:t>exploitant.e</a:t>
            </a:r>
            <a:r>
              <a:rPr lang="fr-FR" sz="1600" dirty="0">
                <a:solidFill>
                  <a:schemeClr val="tx1"/>
                </a:solidFill>
              </a:rPr>
              <a:t> peut faire appel à </a:t>
            </a:r>
            <a:r>
              <a:rPr lang="fr-FR" sz="1600" dirty="0" err="1">
                <a:solidFill>
                  <a:schemeClr val="tx1"/>
                </a:solidFill>
              </a:rPr>
              <a:t>un.e</a:t>
            </a:r>
            <a:r>
              <a:rPr lang="fr-FR" sz="1600" dirty="0">
                <a:solidFill>
                  <a:schemeClr val="tx1"/>
                </a:solidFill>
              </a:rPr>
              <a:t> </a:t>
            </a:r>
            <a:r>
              <a:rPr lang="fr-FR" sz="1600" dirty="0" err="1">
                <a:solidFill>
                  <a:schemeClr val="tx1"/>
                </a:solidFill>
              </a:rPr>
              <a:t>technicien.ne</a:t>
            </a:r>
            <a:r>
              <a:rPr lang="fr-FR" sz="1600" dirty="0">
                <a:solidFill>
                  <a:schemeClr val="tx1"/>
                </a:solidFill>
              </a:rPr>
              <a:t> </a:t>
            </a:r>
            <a:r>
              <a:rPr lang="fr-FR" sz="1600" dirty="0" err="1">
                <a:solidFill>
                  <a:schemeClr val="tx1"/>
                </a:solidFill>
              </a:rPr>
              <a:t>compétent.e</a:t>
            </a:r>
            <a:r>
              <a:rPr lang="fr-FR" sz="1600" dirty="0">
                <a:solidFill>
                  <a:schemeClr val="tx1"/>
                </a:solidFill>
              </a:rPr>
              <a:t> pour être </a:t>
            </a:r>
            <a:r>
              <a:rPr lang="fr-FR" sz="1600" dirty="0" err="1">
                <a:solidFill>
                  <a:schemeClr val="tx1"/>
                </a:solidFill>
              </a:rPr>
              <a:t>accompagné.e</a:t>
            </a:r>
            <a:r>
              <a:rPr lang="fr-FR" sz="1600" dirty="0">
                <a:solidFill>
                  <a:schemeClr val="tx1"/>
                </a:solidFill>
              </a:rPr>
              <a:t> dans la bonne gestion de ses haies.  </a:t>
            </a:r>
          </a:p>
          <a:p>
            <a:r>
              <a:rPr lang="fr-FR" sz="1600" dirty="0">
                <a:solidFill>
                  <a:schemeClr val="tx1"/>
                </a:solidFill>
              </a:rPr>
              <a:t>2</a:t>
            </a:r>
            <a:r>
              <a:rPr lang="fr-FR" sz="1600" baseline="30000" dirty="0">
                <a:solidFill>
                  <a:schemeClr val="tx1"/>
                </a:solidFill>
              </a:rPr>
              <a:t>ème</a:t>
            </a:r>
            <a:r>
              <a:rPr lang="fr-FR" sz="1600" dirty="0">
                <a:solidFill>
                  <a:schemeClr val="tx1"/>
                </a:solidFill>
              </a:rPr>
              <a:t> colonne : le Parc peut référencer les </a:t>
            </a:r>
            <a:r>
              <a:rPr lang="fr-FR" sz="1600" dirty="0" err="1">
                <a:solidFill>
                  <a:schemeClr val="tx1"/>
                </a:solidFill>
              </a:rPr>
              <a:t>technicien.ne.s</a:t>
            </a:r>
            <a:r>
              <a:rPr lang="fr-FR" sz="1600" dirty="0">
                <a:solidFill>
                  <a:schemeClr val="tx1"/>
                </a:solidFill>
              </a:rPr>
              <a:t> </a:t>
            </a:r>
            <a:r>
              <a:rPr lang="fr-FR" sz="1600" dirty="0" err="1">
                <a:solidFill>
                  <a:schemeClr val="tx1"/>
                </a:solidFill>
              </a:rPr>
              <a:t>compétent.e.s</a:t>
            </a:r>
            <a:r>
              <a:rPr lang="fr-FR" sz="1600" dirty="0">
                <a:solidFill>
                  <a:schemeClr val="tx1"/>
                </a:solidFill>
              </a:rPr>
              <a:t> et disponibles pour conseiller et accompagner les </a:t>
            </a:r>
            <a:r>
              <a:rPr lang="fr-FR" sz="1600" dirty="0" err="1">
                <a:solidFill>
                  <a:schemeClr val="tx1"/>
                </a:solidFill>
              </a:rPr>
              <a:t>exploitant.e.s</a:t>
            </a:r>
            <a:r>
              <a:rPr lang="fr-FR" sz="1600" dirty="0">
                <a:solidFill>
                  <a:schemeClr val="tx1"/>
                </a:solidFill>
              </a:rPr>
              <a:t> dans la gestion de leurs haies.</a:t>
            </a:r>
          </a:p>
          <a:p>
            <a:pPr marL="285750" indent="-285750">
              <a:buFont typeface="Arial" panose="020B0604020202020204" pitchFamily="34" charset="0"/>
              <a:buChar char="•"/>
            </a:pPr>
            <a:r>
              <a:rPr lang="fr-FR" sz="1600" dirty="0">
                <a:solidFill>
                  <a:schemeClr val="tx1"/>
                </a:solidFill>
              </a:rPr>
              <a:t>Dans le cas de plantation de haies, les essences choisies doivent-être adaptées au climat, au territoire et à la fonction qui leur est conférée. Si possible, l’</a:t>
            </a:r>
            <a:r>
              <a:rPr lang="fr-FR" sz="1600" dirty="0" err="1">
                <a:solidFill>
                  <a:schemeClr val="tx1"/>
                </a:solidFill>
              </a:rPr>
              <a:t>exploitant.e</a:t>
            </a:r>
            <a:r>
              <a:rPr lang="fr-FR" sz="1600" dirty="0">
                <a:solidFill>
                  <a:schemeClr val="tx1"/>
                </a:solidFill>
              </a:rPr>
              <a:t> cherche des plants produits localement et labélisés Végétal Local qui garantit une diversité génétique et une origine locale des plants. </a:t>
            </a:r>
          </a:p>
        </p:txBody>
      </p:sp>
      <p:sp>
        <p:nvSpPr>
          <p:cNvPr id="10" name="Rectangle 9">
            <a:extLst>
              <a:ext uri="{FF2B5EF4-FFF2-40B4-BE49-F238E27FC236}">
                <a16:creationId xmlns:a16="http://schemas.microsoft.com/office/drawing/2014/main" id="{B70416E7-A948-2E41-9289-F2A0ECB5E141}"/>
              </a:ext>
            </a:extLst>
          </p:cNvPr>
          <p:cNvSpPr/>
          <p:nvPr/>
        </p:nvSpPr>
        <p:spPr>
          <a:xfrm>
            <a:off x="59635" y="3591843"/>
            <a:ext cx="932211" cy="844826"/>
          </a:xfrm>
          <a:prstGeom prst="rect">
            <a:avLst/>
          </a:prstGeom>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fr-FR" dirty="0"/>
              <a:t>209</a:t>
            </a:r>
          </a:p>
        </p:txBody>
      </p:sp>
      <p:sp>
        <p:nvSpPr>
          <p:cNvPr id="11" name="ZoneTexte 10">
            <a:extLst>
              <a:ext uri="{FF2B5EF4-FFF2-40B4-BE49-F238E27FC236}">
                <a16:creationId xmlns:a16="http://schemas.microsoft.com/office/drawing/2014/main" id="{ADBA197F-4B3C-2049-AF87-044D8A945DE7}"/>
              </a:ext>
            </a:extLst>
          </p:cNvPr>
          <p:cNvSpPr txBox="1"/>
          <p:nvPr/>
        </p:nvSpPr>
        <p:spPr>
          <a:xfrm>
            <a:off x="0" y="842896"/>
            <a:ext cx="6321287" cy="523220"/>
          </a:xfrm>
          <a:prstGeom prst="rect">
            <a:avLst/>
          </a:prstGeom>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fr-FR" sz="2800" b="1" dirty="0">
                <a:solidFill>
                  <a:schemeClr val="tx1"/>
                </a:solidFill>
                <a:sym typeface="Wingdings" pitchFamily="2" charset="2"/>
              </a:rPr>
              <a:t> </a:t>
            </a:r>
            <a:r>
              <a:rPr lang="fr-FR" sz="2800" b="1" dirty="0">
                <a:solidFill>
                  <a:schemeClr val="tx1"/>
                </a:solidFill>
              </a:rPr>
              <a:t>Les critères environnementaux : </a:t>
            </a:r>
          </a:p>
        </p:txBody>
      </p:sp>
      <p:sp>
        <p:nvSpPr>
          <p:cNvPr id="12" name="ZoneTexte 11">
            <a:extLst>
              <a:ext uri="{FF2B5EF4-FFF2-40B4-BE49-F238E27FC236}">
                <a16:creationId xmlns:a16="http://schemas.microsoft.com/office/drawing/2014/main" id="{6A24FBD9-A758-8746-8803-8B5BD2A33E8C}"/>
              </a:ext>
            </a:extLst>
          </p:cNvPr>
          <p:cNvSpPr txBox="1"/>
          <p:nvPr/>
        </p:nvSpPr>
        <p:spPr>
          <a:xfrm>
            <a:off x="474944" y="6999225"/>
            <a:ext cx="6321287" cy="923330"/>
          </a:xfrm>
          <a:prstGeom prst="rect">
            <a:avLst/>
          </a:prstGeom>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fr-FR" dirty="0"/>
              <a:t>Identification des IAE ?</a:t>
            </a:r>
          </a:p>
          <a:p>
            <a:r>
              <a:rPr lang="fr-FR" dirty="0"/>
              <a:t>Outil </a:t>
            </a:r>
            <a:r>
              <a:rPr lang="fr-FR" dirty="0" err="1"/>
              <a:t>noe</a:t>
            </a:r>
            <a:r>
              <a:rPr lang="fr-FR" dirty="0"/>
              <a:t>, reconnaissance dans PAC</a:t>
            </a:r>
          </a:p>
          <a:p>
            <a:r>
              <a:rPr lang="fr-FR" dirty="0"/>
              <a:t>Former les auditeurs où trouver les infos  </a:t>
            </a:r>
          </a:p>
        </p:txBody>
      </p:sp>
    </p:spTree>
    <p:extLst>
      <p:ext uri="{BB962C8B-B14F-4D97-AF65-F5344CB8AC3E}">
        <p14:creationId xmlns:p14="http://schemas.microsoft.com/office/powerpoint/2010/main" val="16281540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descr="page1image1822880">
            <a:extLst>
              <a:ext uri="{FF2B5EF4-FFF2-40B4-BE49-F238E27FC236}">
                <a16:creationId xmlns:a16="http://schemas.microsoft.com/office/drawing/2014/main" id="{92264133-5877-E14D-A412-6B5A511FB35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4679" y="92597"/>
            <a:ext cx="877786" cy="719497"/>
          </a:xfrm>
          <a:prstGeom prst="rect">
            <a:avLst/>
          </a:prstGeom>
          <a:noFill/>
          <a:extLst>
            <a:ext uri="{909E8E84-426E-40DD-AFC4-6F175D3DCCD1}">
              <a14:hiddenFill xmlns:a14="http://schemas.microsoft.com/office/drawing/2010/main">
                <a:solidFill>
                  <a:srgbClr val="FFFFFF"/>
                </a:solidFill>
              </a14:hiddenFill>
            </a:ext>
          </a:extLst>
        </p:spPr>
      </p:pic>
      <p:sp>
        <p:nvSpPr>
          <p:cNvPr id="3" name="ZoneTexte 2">
            <a:extLst>
              <a:ext uri="{FF2B5EF4-FFF2-40B4-BE49-F238E27FC236}">
                <a16:creationId xmlns:a16="http://schemas.microsoft.com/office/drawing/2014/main" id="{0D6C9FC6-D577-3D44-82EF-D5AEA2028283}"/>
              </a:ext>
            </a:extLst>
          </p:cNvPr>
          <p:cNvSpPr txBox="1"/>
          <p:nvPr/>
        </p:nvSpPr>
        <p:spPr>
          <a:xfrm>
            <a:off x="1012465" y="57241"/>
            <a:ext cx="11044856" cy="584775"/>
          </a:xfrm>
          <a:prstGeom prst="rect">
            <a:avLst/>
          </a:prstGeom>
          <a:noFill/>
        </p:spPr>
        <p:txBody>
          <a:bodyPr wrap="square" rtlCol="0">
            <a:spAutoFit/>
          </a:bodyPr>
          <a:lstStyle/>
          <a:p>
            <a:pPr algn="ctr"/>
            <a:r>
              <a:rPr lang="fr-FR" sz="3200" b="1" dirty="0">
                <a:solidFill>
                  <a:srgbClr val="009D61"/>
                </a:solidFill>
                <a:latin typeface="Arial" panose="020B0604020202020204" pitchFamily="34" charset="0"/>
                <a:cs typeface="Arial" panose="020B0604020202020204" pitchFamily="34" charset="0"/>
              </a:rPr>
              <a:t>Critères généraux sur le domaine agricole </a:t>
            </a:r>
          </a:p>
        </p:txBody>
      </p:sp>
      <p:sp>
        <p:nvSpPr>
          <p:cNvPr id="6" name="ZoneTexte 5">
            <a:extLst>
              <a:ext uri="{FF2B5EF4-FFF2-40B4-BE49-F238E27FC236}">
                <a16:creationId xmlns:a16="http://schemas.microsoft.com/office/drawing/2014/main" id="{50836216-939B-6542-A1A9-390349FC6CCD}"/>
              </a:ext>
            </a:extLst>
          </p:cNvPr>
          <p:cNvSpPr txBox="1"/>
          <p:nvPr/>
        </p:nvSpPr>
        <p:spPr>
          <a:xfrm>
            <a:off x="72267" y="1040163"/>
            <a:ext cx="7126639" cy="400110"/>
          </a:xfrm>
          <a:prstGeom prst="rect">
            <a:avLst/>
          </a:prstGeom>
          <a:noFill/>
        </p:spPr>
        <p:txBody>
          <a:bodyPr wrap="square" rtlCol="0">
            <a:spAutoFit/>
          </a:bodyPr>
          <a:lstStyle/>
          <a:p>
            <a:r>
              <a:rPr lang="fr-FR" sz="2000" b="1" i="1" dirty="0">
                <a:solidFill>
                  <a:schemeClr val="accent2">
                    <a:lumMod val="50000"/>
                  </a:schemeClr>
                </a:solidFill>
                <a:latin typeface="Arial" panose="020B0604020202020204" pitchFamily="34" charset="0"/>
                <a:cs typeface="Arial" panose="020B0604020202020204" pitchFamily="34" charset="0"/>
              </a:rPr>
              <a:t>Congélation : </a:t>
            </a:r>
          </a:p>
        </p:txBody>
      </p:sp>
      <p:sp>
        <p:nvSpPr>
          <p:cNvPr id="5" name="Espace réservé du numéro de diapositive 4">
            <a:extLst>
              <a:ext uri="{FF2B5EF4-FFF2-40B4-BE49-F238E27FC236}">
                <a16:creationId xmlns:a16="http://schemas.microsoft.com/office/drawing/2014/main" id="{4E9BE118-E43F-9E44-976A-3707042EBB7F}"/>
              </a:ext>
            </a:extLst>
          </p:cNvPr>
          <p:cNvSpPr>
            <a:spLocks noGrp="1"/>
          </p:cNvSpPr>
          <p:nvPr>
            <p:ph type="sldNum" sz="quarter" idx="12"/>
          </p:nvPr>
        </p:nvSpPr>
        <p:spPr/>
        <p:txBody>
          <a:bodyPr/>
          <a:lstStyle/>
          <a:p>
            <a:fld id="{BF604151-6D2C-4845-BFC5-8C53EDEB21BA}" type="slidenum">
              <a:rPr lang="fr-FR" smtClean="0"/>
              <a:t>25</a:t>
            </a:fld>
            <a:endParaRPr lang="fr-FR"/>
          </a:p>
        </p:txBody>
      </p:sp>
      <p:sp>
        <p:nvSpPr>
          <p:cNvPr id="7" name="ZoneTexte 6">
            <a:extLst>
              <a:ext uri="{FF2B5EF4-FFF2-40B4-BE49-F238E27FC236}">
                <a16:creationId xmlns:a16="http://schemas.microsoft.com/office/drawing/2014/main" id="{9FAEA59D-2557-7F4A-9550-7EB955152368}"/>
              </a:ext>
            </a:extLst>
          </p:cNvPr>
          <p:cNvSpPr txBox="1"/>
          <p:nvPr/>
        </p:nvSpPr>
        <p:spPr>
          <a:xfrm>
            <a:off x="573572" y="1610352"/>
            <a:ext cx="7369910" cy="369332"/>
          </a:xfrm>
          <a:prstGeom prst="rect">
            <a:avLst/>
          </a:prstGeom>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fr-FR" dirty="0">
                <a:sym typeface="Wingdings" pitchFamily="2" charset="2"/>
              </a:rPr>
              <a:t> Garantir un produit le plus naturel possible </a:t>
            </a:r>
            <a:endParaRPr lang="fr-FR" dirty="0"/>
          </a:p>
        </p:txBody>
      </p:sp>
      <p:sp>
        <p:nvSpPr>
          <p:cNvPr id="8" name="Rectangle : coins arrondis 7">
            <a:extLst>
              <a:ext uri="{FF2B5EF4-FFF2-40B4-BE49-F238E27FC236}">
                <a16:creationId xmlns:a16="http://schemas.microsoft.com/office/drawing/2014/main" id="{74DF9EC6-5420-BB44-9135-41D0A9FF29CB}"/>
              </a:ext>
            </a:extLst>
          </p:cNvPr>
          <p:cNvSpPr/>
          <p:nvPr/>
        </p:nvSpPr>
        <p:spPr>
          <a:xfrm>
            <a:off x="1046271" y="2238531"/>
            <a:ext cx="11086094" cy="1190470"/>
          </a:xfrm>
          <a:prstGeom prst="roundRect">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fr-FR" dirty="0">
                <a:solidFill>
                  <a:schemeClr val="dk1"/>
                </a:solidFill>
              </a:rPr>
              <a:t>Critère actuel : La congélation des produits est interdite (sauf glace et sorbet et matières premières lors de transformations). </a:t>
            </a:r>
          </a:p>
        </p:txBody>
      </p:sp>
      <p:sp>
        <p:nvSpPr>
          <p:cNvPr id="10" name="Rectangle 9">
            <a:extLst>
              <a:ext uri="{FF2B5EF4-FFF2-40B4-BE49-F238E27FC236}">
                <a16:creationId xmlns:a16="http://schemas.microsoft.com/office/drawing/2014/main" id="{B70416E7-A948-2E41-9289-F2A0ECB5E141}"/>
              </a:ext>
            </a:extLst>
          </p:cNvPr>
          <p:cNvSpPr/>
          <p:nvPr/>
        </p:nvSpPr>
        <p:spPr>
          <a:xfrm>
            <a:off x="59635" y="2411353"/>
            <a:ext cx="932211" cy="844826"/>
          </a:xfrm>
          <a:prstGeom prst="rect">
            <a:avLst/>
          </a:prstGeom>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fr-FR" dirty="0"/>
              <a:t>210</a:t>
            </a:r>
          </a:p>
        </p:txBody>
      </p:sp>
      <p:sp>
        <p:nvSpPr>
          <p:cNvPr id="12" name="ZoneTexte 11">
            <a:extLst>
              <a:ext uri="{FF2B5EF4-FFF2-40B4-BE49-F238E27FC236}">
                <a16:creationId xmlns:a16="http://schemas.microsoft.com/office/drawing/2014/main" id="{6A24FBD9-A758-8746-8803-8B5BD2A33E8C}"/>
              </a:ext>
            </a:extLst>
          </p:cNvPr>
          <p:cNvSpPr txBox="1"/>
          <p:nvPr/>
        </p:nvSpPr>
        <p:spPr>
          <a:xfrm>
            <a:off x="991846" y="3687848"/>
            <a:ext cx="10148969" cy="2585323"/>
          </a:xfrm>
          <a:prstGeom prst="rect">
            <a:avLst/>
          </a:prstGeom>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fr-FR" u="sng" dirty="0"/>
              <a:t>Exemples de produits concernés </a:t>
            </a:r>
            <a:r>
              <a:rPr lang="fr-FR" dirty="0"/>
              <a:t>: magret de canard vendu en congelé l’été, pollen, steaks hachés, lait pour transformation en fromage…</a:t>
            </a:r>
          </a:p>
          <a:p>
            <a:endParaRPr lang="fr-FR" dirty="0"/>
          </a:p>
          <a:p>
            <a:r>
              <a:rPr lang="fr-FR" dirty="0"/>
              <a:t>Congélation contraire aux valeurs de la marque  ? </a:t>
            </a:r>
          </a:p>
          <a:p>
            <a:r>
              <a:rPr lang="fr-FR" dirty="0"/>
              <a:t>-Non du moment que cela soir justifié et cohérent, ne modifie pas les qualités organoleptiques du produit, quand on ne peut retrouver les même produits frais pendant la période </a:t>
            </a:r>
          </a:p>
          <a:p>
            <a:r>
              <a:rPr lang="fr-FR" dirty="0"/>
              <a:t>-Oui : dans le cas du fromage, ce n’est plus du lait cru si on congèle le caillé</a:t>
            </a:r>
          </a:p>
          <a:p>
            <a:endParaRPr lang="fr-FR" dirty="0"/>
          </a:p>
          <a:p>
            <a:r>
              <a:rPr lang="fr-FR" dirty="0">
                <a:sym typeface="Wingdings" pitchFamily="2" charset="2"/>
              </a:rPr>
              <a:t> Fonctionnement par dérogations si justification </a:t>
            </a:r>
            <a:endParaRPr lang="fr-FR" dirty="0"/>
          </a:p>
        </p:txBody>
      </p:sp>
    </p:spTree>
    <p:extLst>
      <p:ext uri="{BB962C8B-B14F-4D97-AF65-F5344CB8AC3E}">
        <p14:creationId xmlns:p14="http://schemas.microsoft.com/office/powerpoint/2010/main" val="38626665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descr="page1image1822880">
            <a:extLst>
              <a:ext uri="{FF2B5EF4-FFF2-40B4-BE49-F238E27FC236}">
                <a16:creationId xmlns:a16="http://schemas.microsoft.com/office/drawing/2014/main" id="{92264133-5877-E14D-A412-6B5A511FB35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4679" y="92597"/>
            <a:ext cx="877786" cy="719497"/>
          </a:xfrm>
          <a:prstGeom prst="rect">
            <a:avLst/>
          </a:prstGeom>
          <a:noFill/>
          <a:extLst>
            <a:ext uri="{909E8E84-426E-40DD-AFC4-6F175D3DCCD1}">
              <a14:hiddenFill xmlns:a14="http://schemas.microsoft.com/office/drawing/2010/main">
                <a:solidFill>
                  <a:srgbClr val="FFFFFF"/>
                </a:solidFill>
              </a14:hiddenFill>
            </a:ext>
          </a:extLst>
        </p:spPr>
      </p:pic>
      <p:sp>
        <p:nvSpPr>
          <p:cNvPr id="3" name="ZoneTexte 2">
            <a:extLst>
              <a:ext uri="{FF2B5EF4-FFF2-40B4-BE49-F238E27FC236}">
                <a16:creationId xmlns:a16="http://schemas.microsoft.com/office/drawing/2014/main" id="{0D6C9FC6-D577-3D44-82EF-D5AEA2028283}"/>
              </a:ext>
            </a:extLst>
          </p:cNvPr>
          <p:cNvSpPr txBox="1"/>
          <p:nvPr/>
        </p:nvSpPr>
        <p:spPr>
          <a:xfrm>
            <a:off x="1012465" y="57241"/>
            <a:ext cx="11044856" cy="584775"/>
          </a:xfrm>
          <a:prstGeom prst="rect">
            <a:avLst/>
          </a:prstGeom>
          <a:noFill/>
        </p:spPr>
        <p:txBody>
          <a:bodyPr wrap="square" rtlCol="0">
            <a:spAutoFit/>
          </a:bodyPr>
          <a:lstStyle/>
          <a:p>
            <a:pPr algn="ctr"/>
            <a:r>
              <a:rPr lang="fr-FR" sz="3200" b="1" dirty="0">
                <a:solidFill>
                  <a:srgbClr val="009D61"/>
                </a:solidFill>
                <a:latin typeface="Arial" panose="020B0604020202020204" pitchFamily="34" charset="0"/>
                <a:cs typeface="Arial" panose="020B0604020202020204" pitchFamily="34" charset="0"/>
              </a:rPr>
              <a:t>Critères généraux sur l’élevage herbivore</a:t>
            </a:r>
          </a:p>
        </p:txBody>
      </p:sp>
      <p:sp>
        <p:nvSpPr>
          <p:cNvPr id="6" name="ZoneTexte 5">
            <a:extLst>
              <a:ext uri="{FF2B5EF4-FFF2-40B4-BE49-F238E27FC236}">
                <a16:creationId xmlns:a16="http://schemas.microsoft.com/office/drawing/2014/main" id="{50836216-939B-6542-A1A9-390349FC6CCD}"/>
              </a:ext>
            </a:extLst>
          </p:cNvPr>
          <p:cNvSpPr txBox="1"/>
          <p:nvPr/>
        </p:nvSpPr>
        <p:spPr>
          <a:xfrm>
            <a:off x="72267" y="1040163"/>
            <a:ext cx="7126639" cy="400110"/>
          </a:xfrm>
          <a:prstGeom prst="rect">
            <a:avLst/>
          </a:prstGeom>
          <a:noFill/>
        </p:spPr>
        <p:txBody>
          <a:bodyPr wrap="square" rtlCol="0">
            <a:spAutoFit/>
          </a:bodyPr>
          <a:lstStyle/>
          <a:p>
            <a:r>
              <a:rPr lang="fr-FR" sz="2000" b="1" i="1" dirty="0">
                <a:solidFill>
                  <a:schemeClr val="accent2">
                    <a:lumMod val="50000"/>
                  </a:schemeClr>
                </a:solidFill>
                <a:latin typeface="Arial" panose="020B0604020202020204" pitchFamily="34" charset="0"/>
                <a:cs typeface="Arial" panose="020B0604020202020204" pitchFamily="34" charset="0"/>
              </a:rPr>
              <a:t>Production rattachée au territoire : </a:t>
            </a:r>
          </a:p>
        </p:txBody>
      </p:sp>
      <p:sp>
        <p:nvSpPr>
          <p:cNvPr id="5" name="Espace réservé du numéro de diapositive 4">
            <a:extLst>
              <a:ext uri="{FF2B5EF4-FFF2-40B4-BE49-F238E27FC236}">
                <a16:creationId xmlns:a16="http://schemas.microsoft.com/office/drawing/2014/main" id="{4E9BE118-E43F-9E44-976A-3707042EBB7F}"/>
              </a:ext>
            </a:extLst>
          </p:cNvPr>
          <p:cNvSpPr>
            <a:spLocks noGrp="1"/>
          </p:cNvSpPr>
          <p:nvPr>
            <p:ph type="sldNum" sz="quarter" idx="12"/>
          </p:nvPr>
        </p:nvSpPr>
        <p:spPr/>
        <p:txBody>
          <a:bodyPr/>
          <a:lstStyle/>
          <a:p>
            <a:fld id="{BF604151-6D2C-4845-BFC5-8C53EDEB21BA}" type="slidenum">
              <a:rPr lang="fr-FR" smtClean="0"/>
              <a:t>26</a:t>
            </a:fld>
            <a:endParaRPr lang="fr-FR"/>
          </a:p>
        </p:txBody>
      </p:sp>
      <p:sp>
        <p:nvSpPr>
          <p:cNvPr id="7" name="ZoneTexte 6">
            <a:extLst>
              <a:ext uri="{FF2B5EF4-FFF2-40B4-BE49-F238E27FC236}">
                <a16:creationId xmlns:a16="http://schemas.microsoft.com/office/drawing/2014/main" id="{9FAEA59D-2557-7F4A-9550-7EB955152368}"/>
              </a:ext>
            </a:extLst>
          </p:cNvPr>
          <p:cNvSpPr txBox="1"/>
          <p:nvPr/>
        </p:nvSpPr>
        <p:spPr>
          <a:xfrm>
            <a:off x="134679" y="1510334"/>
            <a:ext cx="7369910" cy="369332"/>
          </a:xfrm>
          <a:prstGeom prst="rect">
            <a:avLst/>
          </a:prstGeom>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fr-FR" dirty="0">
                <a:sym typeface="Wingdings" pitchFamily="2" charset="2"/>
              </a:rPr>
              <a:t>Assurer une alimentation utilisant les ressources du territoire </a:t>
            </a:r>
            <a:endParaRPr lang="fr-FR" dirty="0"/>
          </a:p>
        </p:txBody>
      </p:sp>
      <p:sp>
        <p:nvSpPr>
          <p:cNvPr id="8" name="Rectangle : coins arrondis 7">
            <a:extLst>
              <a:ext uri="{FF2B5EF4-FFF2-40B4-BE49-F238E27FC236}">
                <a16:creationId xmlns:a16="http://schemas.microsoft.com/office/drawing/2014/main" id="{74DF9EC6-5420-BB44-9135-41D0A9FF29CB}"/>
              </a:ext>
            </a:extLst>
          </p:cNvPr>
          <p:cNvSpPr/>
          <p:nvPr/>
        </p:nvSpPr>
        <p:spPr>
          <a:xfrm>
            <a:off x="1046271" y="2091258"/>
            <a:ext cx="11086094" cy="3667167"/>
          </a:xfrm>
          <a:prstGeom prst="roundRect">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lvl="0" indent="-285750">
              <a:buFont typeface="Arial" panose="020B0604020202020204" pitchFamily="34" charset="0"/>
              <a:buChar char="•"/>
            </a:pPr>
            <a:r>
              <a:rPr lang="fr-FR" dirty="0">
                <a:solidFill>
                  <a:schemeClr val="tx1"/>
                </a:solidFill>
              </a:rPr>
              <a:t>Les Parcs soutiennent les systèmes basés sur le pâturage et la valorisation des surfaces herbagères dont la part dans l’alimentation sera déterminée par le Parc.</a:t>
            </a:r>
          </a:p>
          <a:p>
            <a:pPr marL="285750" lvl="0" indent="-285750">
              <a:buFont typeface="Arial" panose="020B0604020202020204" pitchFamily="34" charset="0"/>
              <a:buChar char="•"/>
            </a:pPr>
            <a:r>
              <a:rPr lang="fr-FR" dirty="0">
                <a:solidFill>
                  <a:schemeClr val="tx1"/>
                </a:solidFill>
              </a:rPr>
              <a:t>Sont exclus les systèmes hors sol et le zéro </a:t>
            </a:r>
            <a:r>
              <a:rPr lang="fr-FR" dirty="0" err="1">
                <a:solidFill>
                  <a:schemeClr val="tx1"/>
                </a:solidFill>
              </a:rPr>
              <a:t>paturage</a:t>
            </a:r>
            <a:r>
              <a:rPr lang="fr-FR" dirty="0">
                <a:solidFill>
                  <a:schemeClr val="tx1"/>
                </a:solidFill>
              </a:rPr>
              <a:t>.</a:t>
            </a:r>
          </a:p>
          <a:p>
            <a:pPr marL="285750" lvl="0" indent="-285750">
              <a:buFont typeface="Arial" panose="020B0604020202020204" pitchFamily="34" charset="0"/>
              <a:buChar char="•"/>
            </a:pPr>
            <a:r>
              <a:rPr lang="fr-FR" dirty="0">
                <a:solidFill>
                  <a:schemeClr val="tx1"/>
                </a:solidFill>
              </a:rPr>
              <a:t>L’alimentation fourragère des animaux provient du territoire du Parc à au moins 75%. (hors période où l’animal est en estives hors du Parc)</a:t>
            </a:r>
            <a:endParaRPr lang="fr-FR" i="1" dirty="0">
              <a:solidFill>
                <a:schemeClr val="tx1"/>
              </a:solidFill>
            </a:endParaRPr>
          </a:p>
          <a:p>
            <a:pPr marL="285750" lvl="0" indent="-285750">
              <a:buFont typeface="Arial" panose="020B0604020202020204" pitchFamily="34" charset="0"/>
              <a:buChar char="•"/>
            </a:pPr>
            <a:r>
              <a:rPr lang="fr-FR" i="1" dirty="0">
                <a:solidFill>
                  <a:schemeClr val="tx1"/>
                </a:solidFill>
              </a:rPr>
              <a:t>La ration est composée au minimum de 50% d’herbe (pâturée et/ou distribuée) ou de ressources pastorales. Le calcul est fait sur l’année et la part d’herbe s’exprime en matière sèche. </a:t>
            </a:r>
            <a:endParaRPr lang="fr-FR" dirty="0">
              <a:solidFill>
                <a:schemeClr val="tx1"/>
              </a:solidFill>
            </a:endParaRPr>
          </a:p>
          <a:p>
            <a:pPr marL="285750" lvl="0" indent="-285750">
              <a:buFont typeface="Arial" panose="020B0604020202020204" pitchFamily="34" charset="0"/>
              <a:buChar char="•"/>
            </a:pPr>
            <a:r>
              <a:rPr lang="fr-FR" dirty="0">
                <a:solidFill>
                  <a:schemeClr val="tx1"/>
                </a:solidFill>
              </a:rPr>
              <a:t>Le Parc devra argumenter sur l’utilisation du maïs dans la ration.</a:t>
            </a:r>
          </a:p>
          <a:p>
            <a:pPr marL="285750" lvl="0" indent="-285750">
              <a:buFont typeface="Arial" panose="020B0604020202020204" pitchFamily="34" charset="0"/>
              <a:buChar char="•"/>
            </a:pPr>
            <a:r>
              <a:rPr lang="fr-FR" i="1" dirty="0">
                <a:solidFill>
                  <a:schemeClr val="tx1"/>
                </a:solidFill>
              </a:rPr>
              <a:t>Le lait en poudre pour les animaux du troupeau allaitant destinés à la viande marquée est interdit.</a:t>
            </a:r>
            <a:endParaRPr lang="fr-FR" dirty="0">
              <a:solidFill>
                <a:schemeClr val="tx1"/>
              </a:solidFill>
            </a:endParaRPr>
          </a:p>
          <a:p>
            <a:pPr marL="285750" lvl="0" indent="-285750">
              <a:buFont typeface="Arial" panose="020B0604020202020204" pitchFamily="34" charset="0"/>
              <a:buChar char="•"/>
            </a:pPr>
            <a:r>
              <a:rPr lang="fr-FR" i="1" dirty="0">
                <a:solidFill>
                  <a:schemeClr val="tx1"/>
                </a:solidFill>
              </a:rPr>
              <a:t>Interdiction des additifs dans la ration (notamment de l’urée).  Si possible, en fonction de ce qu’il se trouve sur le marché et de la traçabilité, l’</a:t>
            </a:r>
            <a:r>
              <a:rPr lang="fr-FR" i="1" dirty="0" err="1">
                <a:solidFill>
                  <a:schemeClr val="tx1"/>
                </a:solidFill>
              </a:rPr>
              <a:t>exploitant.e</a:t>
            </a:r>
            <a:r>
              <a:rPr lang="fr-FR" i="1" dirty="0">
                <a:solidFill>
                  <a:schemeClr val="tx1"/>
                </a:solidFill>
              </a:rPr>
              <a:t> cherche à s’approvisionner en aliments pour bétail conformes à ce qui est demandé dans ce cahier des charges.</a:t>
            </a:r>
          </a:p>
        </p:txBody>
      </p:sp>
      <p:sp>
        <p:nvSpPr>
          <p:cNvPr id="10" name="Rectangle 9">
            <a:extLst>
              <a:ext uri="{FF2B5EF4-FFF2-40B4-BE49-F238E27FC236}">
                <a16:creationId xmlns:a16="http://schemas.microsoft.com/office/drawing/2014/main" id="{B70416E7-A948-2E41-9289-F2A0ECB5E141}"/>
              </a:ext>
            </a:extLst>
          </p:cNvPr>
          <p:cNvSpPr/>
          <p:nvPr/>
        </p:nvSpPr>
        <p:spPr>
          <a:xfrm>
            <a:off x="59634" y="3153651"/>
            <a:ext cx="932211" cy="844826"/>
          </a:xfrm>
          <a:prstGeom prst="rect">
            <a:avLst/>
          </a:prstGeom>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fr-FR" dirty="0"/>
              <a:t>2001</a:t>
            </a:r>
          </a:p>
        </p:txBody>
      </p:sp>
      <p:sp>
        <p:nvSpPr>
          <p:cNvPr id="12" name="ZoneTexte 11">
            <a:extLst>
              <a:ext uri="{FF2B5EF4-FFF2-40B4-BE49-F238E27FC236}">
                <a16:creationId xmlns:a16="http://schemas.microsoft.com/office/drawing/2014/main" id="{6A24FBD9-A758-8746-8803-8B5BD2A33E8C}"/>
              </a:ext>
            </a:extLst>
          </p:cNvPr>
          <p:cNvSpPr txBox="1"/>
          <p:nvPr/>
        </p:nvSpPr>
        <p:spPr>
          <a:xfrm>
            <a:off x="59634" y="5798145"/>
            <a:ext cx="10148969" cy="646331"/>
          </a:xfrm>
          <a:prstGeom prst="rect">
            <a:avLst/>
          </a:prstGeom>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fr-FR" dirty="0"/>
              <a:t>Additifs ?</a:t>
            </a:r>
          </a:p>
          <a:p>
            <a:r>
              <a:rPr lang="fr-FR" dirty="0"/>
              <a:t>Maïs ? Soja ? </a:t>
            </a:r>
          </a:p>
        </p:txBody>
      </p:sp>
    </p:spTree>
    <p:extLst>
      <p:ext uri="{BB962C8B-B14F-4D97-AF65-F5344CB8AC3E}">
        <p14:creationId xmlns:p14="http://schemas.microsoft.com/office/powerpoint/2010/main" val="412387162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descr="page1image1822880">
            <a:extLst>
              <a:ext uri="{FF2B5EF4-FFF2-40B4-BE49-F238E27FC236}">
                <a16:creationId xmlns:a16="http://schemas.microsoft.com/office/drawing/2014/main" id="{92264133-5877-E14D-A412-6B5A511FB35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4679" y="92597"/>
            <a:ext cx="877786" cy="719497"/>
          </a:xfrm>
          <a:prstGeom prst="rect">
            <a:avLst/>
          </a:prstGeom>
          <a:noFill/>
          <a:extLst>
            <a:ext uri="{909E8E84-426E-40DD-AFC4-6F175D3DCCD1}">
              <a14:hiddenFill xmlns:a14="http://schemas.microsoft.com/office/drawing/2010/main">
                <a:solidFill>
                  <a:srgbClr val="FFFFFF"/>
                </a:solidFill>
              </a14:hiddenFill>
            </a:ext>
          </a:extLst>
        </p:spPr>
      </p:pic>
      <p:sp>
        <p:nvSpPr>
          <p:cNvPr id="3" name="ZoneTexte 2">
            <a:extLst>
              <a:ext uri="{FF2B5EF4-FFF2-40B4-BE49-F238E27FC236}">
                <a16:creationId xmlns:a16="http://schemas.microsoft.com/office/drawing/2014/main" id="{0D6C9FC6-D577-3D44-82EF-D5AEA2028283}"/>
              </a:ext>
            </a:extLst>
          </p:cNvPr>
          <p:cNvSpPr txBox="1"/>
          <p:nvPr/>
        </p:nvSpPr>
        <p:spPr>
          <a:xfrm>
            <a:off x="1012465" y="57241"/>
            <a:ext cx="11044856" cy="584775"/>
          </a:xfrm>
          <a:prstGeom prst="rect">
            <a:avLst/>
          </a:prstGeom>
          <a:noFill/>
        </p:spPr>
        <p:txBody>
          <a:bodyPr wrap="square" rtlCol="0">
            <a:spAutoFit/>
          </a:bodyPr>
          <a:lstStyle/>
          <a:p>
            <a:pPr algn="ctr"/>
            <a:r>
              <a:rPr lang="fr-FR" sz="3200" b="1" dirty="0">
                <a:solidFill>
                  <a:srgbClr val="009D61"/>
                </a:solidFill>
                <a:latin typeface="Arial" panose="020B0604020202020204" pitchFamily="34" charset="0"/>
                <a:cs typeface="Arial" panose="020B0604020202020204" pitchFamily="34" charset="0"/>
              </a:rPr>
              <a:t>Critères généraux sur l’élevage herbivore</a:t>
            </a:r>
          </a:p>
        </p:txBody>
      </p:sp>
      <p:sp>
        <p:nvSpPr>
          <p:cNvPr id="6" name="ZoneTexte 5">
            <a:extLst>
              <a:ext uri="{FF2B5EF4-FFF2-40B4-BE49-F238E27FC236}">
                <a16:creationId xmlns:a16="http://schemas.microsoft.com/office/drawing/2014/main" id="{50836216-939B-6542-A1A9-390349FC6CCD}"/>
              </a:ext>
            </a:extLst>
          </p:cNvPr>
          <p:cNvSpPr txBox="1"/>
          <p:nvPr/>
        </p:nvSpPr>
        <p:spPr>
          <a:xfrm>
            <a:off x="72267" y="1040163"/>
            <a:ext cx="7126639" cy="400110"/>
          </a:xfrm>
          <a:prstGeom prst="rect">
            <a:avLst/>
          </a:prstGeom>
          <a:noFill/>
        </p:spPr>
        <p:txBody>
          <a:bodyPr wrap="square" rtlCol="0">
            <a:spAutoFit/>
          </a:bodyPr>
          <a:lstStyle/>
          <a:p>
            <a:r>
              <a:rPr lang="fr-FR" sz="2000" b="1" i="1" dirty="0">
                <a:solidFill>
                  <a:schemeClr val="accent2">
                    <a:lumMod val="50000"/>
                  </a:schemeClr>
                </a:solidFill>
                <a:latin typeface="Arial" panose="020B0604020202020204" pitchFamily="34" charset="0"/>
                <a:cs typeface="Arial" panose="020B0604020202020204" pitchFamily="34" charset="0"/>
              </a:rPr>
              <a:t>Production rattachée au territoire : </a:t>
            </a:r>
          </a:p>
        </p:txBody>
      </p:sp>
      <p:sp>
        <p:nvSpPr>
          <p:cNvPr id="5" name="Espace réservé du numéro de diapositive 4">
            <a:extLst>
              <a:ext uri="{FF2B5EF4-FFF2-40B4-BE49-F238E27FC236}">
                <a16:creationId xmlns:a16="http://schemas.microsoft.com/office/drawing/2014/main" id="{4E9BE118-E43F-9E44-976A-3707042EBB7F}"/>
              </a:ext>
            </a:extLst>
          </p:cNvPr>
          <p:cNvSpPr>
            <a:spLocks noGrp="1"/>
          </p:cNvSpPr>
          <p:nvPr>
            <p:ph type="sldNum" sz="quarter" idx="12"/>
          </p:nvPr>
        </p:nvSpPr>
        <p:spPr/>
        <p:txBody>
          <a:bodyPr/>
          <a:lstStyle/>
          <a:p>
            <a:fld id="{BF604151-6D2C-4845-BFC5-8C53EDEB21BA}" type="slidenum">
              <a:rPr lang="fr-FR" smtClean="0"/>
              <a:t>27</a:t>
            </a:fld>
            <a:endParaRPr lang="fr-FR"/>
          </a:p>
        </p:txBody>
      </p:sp>
      <p:sp>
        <p:nvSpPr>
          <p:cNvPr id="7" name="ZoneTexte 6">
            <a:extLst>
              <a:ext uri="{FF2B5EF4-FFF2-40B4-BE49-F238E27FC236}">
                <a16:creationId xmlns:a16="http://schemas.microsoft.com/office/drawing/2014/main" id="{9FAEA59D-2557-7F4A-9550-7EB955152368}"/>
              </a:ext>
            </a:extLst>
          </p:cNvPr>
          <p:cNvSpPr txBox="1"/>
          <p:nvPr/>
        </p:nvSpPr>
        <p:spPr>
          <a:xfrm>
            <a:off x="134678" y="1510334"/>
            <a:ext cx="8475921" cy="369332"/>
          </a:xfrm>
          <a:prstGeom prst="rect">
            <a:avLst/>
          </a:prstGeom>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fr-FR" dirty="0">
                <a:sym typeface="Wingdings" pitchFamily="2" charset="2"/>
              </a:rPr>
              <a:t>Les animaux doivent passer la majeure partie de leur vie sur le territoire du Parcs </a:t>
            </a:r>
            <a:endParaRPr lang="fr-FR" dirty="0"/>
          </a:p>
        </p:txBody>
      </p:sp>
      <p:sp>
        <p:nvSpPr>
          <p:cNvPr id="8" name="Rectangle : coins arrondis 7">
            <a:extLst>
              <a:ext uri="{FF2B5EF4-FFF2-40B4-BE49-F238E27FC236}">
                <a16:creationId xmlns:a16="http://schemas.microsoft.com/office/drawing/2014/main" id="{74DF9EC6-5420-BB44-9135-41D0A9FF29CB}"/>
              </a:ext>
            </a:extLst>
          </p:cNvPr>
          <p:cNvSpPr/>
          <p:nvPr/>
        </p:nvSpPr>
        <p:spPr>
          <a:xfrm>
            <a:off x="1046271" y="2091258"/>
            <a:ext cx="11086094" cy="2469237"/>
          </a:xfrm>
          <a:prstGeom prst="roundRect">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lang="fr-FR" dirty="0">
                <a:solidFill>
                  <a:schemeClr val="tx1"/>
                </a:solidFill>
              </a:rPr>
              <a:t>Les animaux sont élevés, engraissés sur le Parc. </a:t>
            </a:r>
            <a:r>
              <a:rPr lang="fr-FR" i="1" dirty="0">
                <a:solidFill>
                  <a:schemeClr val="tx1"/>
                </a:solidFill>
              </a:rPr>
              <a:t>L’abattage et la découpe sont réalisés sur le Parc, sur les départements des Parcs ou sur les départements limitrophes en privilégiant la proximité. Le choix de l’abattoir et de l’atelier de découpe devra être argumenté. </a:t>
            </a:r>
          </a:p>
          <a:p>
            <a:pPr marL="285750" indent="-285750">
              <a:buFont typeface="Arial" panose="020B0604020202020204" pitchFamily="34" charset="0"/>
              <a:buChar char="•"/>
            </a:pPr>
            <a:r>
              <a:rPr lang="fr-FR" dirty="0">
                <a:solidFill>
                  <a:schemeClr val="tx1"/>
                </a:solidFill>
              </a:rPr>
              <a:t>Pour la viande, les animaux sont nés ou doivent avoir passé a minima les 2 derniers tiers de leur vie sur le territoire du Parc</a:t>
            </a:r>
          </a:p>
          <a:p>
            <a:pPr marL="285750" indent="-285750">
              <a:buFont typeface="Arial" panose="020B0604020202020204" pitchFamily="34" charset="0"/>
              <a:buChar char="•"/>
            </a:pPr>
            <a:r>
              <a:rPr lang="fr-FR" dirty="0">
                <a:solidFill>
                  <a:schemeClr val="tx1"/>
                </a:solidFill>
              </a:rPr>
              <a:t>Dans le cas particulier où le troupeau est emmené en transhumance en dehors du Parc, il passera au minimum 7 mois sur le territoire du Parc. </a:t>
            </a:r>
            <a:endParaRPr lang="fr-FR" i="1" dirty="0">
              <a:solidFill>
                <a:schemeClr val="tx1"/>
              </a:solidFill>
            </a:endParaRPr>
          </a:p>
        </p:txBody>
      </p:sp>
      <p:sp>
        <p:nvSpPr>
          <p:cNvPr id="10" name="Rectangle 9">
            <a:extLst>
              <a:ext uri="{FF2B5EF4-FFF2-40B4-BE49-F238E27FC236}">
                <a16:creationId xmlns:a16="http://schemas.microsoft.com/office/drawing/2014/main" id="{B70416E7-A948-2E41-9289-F2A0ECB5E141}"/>
              </a:ext>
            </a:extLst>
          </p:cNvPr>
          <p:cNvSpPr/>
          <p:nvPr/>
        </p:nvSpPr>
        <p:spPr>
          <a:xfrm>
            <a:off x="59634" y="2885050"/>
            <a:ext cx="932211" cy="844826"/>
          </a:xfrm>
          <a:prstGeom prst="rect">
            <a:avLst/>
          </a:prstGeom>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fr-FR" dirty="0"/>
              <a:t>2002</a:t>
            </a:r>
          </a:p>
        </p:txBody>
      </p:sp>
      <p:sp>
        <p:nvSpPr>
          <p:cNvPr id="12" name="ZoneTexte 11">
            <a:extLst>
              <a:ext uri="{FF2B5EF4-FFF2-40B4-BE49-F238E27FC236}">
                <a16:creationId xmlns:a16="http://schemas.microsoft.com/office/drawing/2014/main" id="{6A24FBD9-A758-8746-8803-8B5BD2A33E8C}"/>
              </a:ext>
            </a:extLst>
          </p:cNvPr>
          <p:cNvSpPr txBox="1"/>
          <p:nvPr/>
        </p:nvSpPr>
        <p:spPr>
          <a:xfrm>
            <a:off x="59634" y="5798145"/>
            <a:ext cx="10148969" cy="369332"/>
          </a:xfrm>
          <a:prstGeom prst="rect">
            <a:avLst/>
          </a:prstGeom>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fr-FR" dirty="0"/>
              <a:t>7 mois par an ? </a:t>
            </a:r>
          </a:p>
        </p:txBody>
      </p:sp>
    </p:spTree>
    <p:extLst>
      <p:ext uri="{BB962C8B-B14F-4D97-AF65-F5344CB8AC3E}">
        <p14:creationId xmlns:p14="http://schemas.microsoft.com/office/powerpoint/2010/main" val="257781483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descr="page1image1822880">
            <a:extLst>
              <a:ext uri="{FF2B5EF4-FFF2-40B4-BE49-F238E27FC236}">
                <a16:creationId xmlns:a16="http://schemas.microsoft.com/office/drawing/2014/main" id="{92264133-5877-E14D-A412-6B5A511FB35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4679" y="92597"/>
            <a:ext cx="877786" cy="719497"/>
          </a:xfrm>
          <a:prstGeom prst="rect">
            <a:avLst/>
          </a:prstGeom>
          <a:noFill/>
          <a:extLst>
            <a:ext uri="{909E8E84-426E-40DD-AFC4-6F175D3DCCD1}">
              <a14:hiddenFill xmlns:a14="http://schemas.microsoft.com/office/drawing/2010/main">
                <a:solidFill>
                  <a:srgbClr val="FFFFFF"/>
                </a:solidFill>
              </a14:hiddenFill>
            </a:ext>
          </a:extLst>
        </p:spPr>
      </p:pic>
      <p:sp>
        <p:nvSpPr>
          <p:cNvPr id="3" name="ZoneTexte 2">
            <a:extLst>
              <a:ext uri="{FF2B5EF4-FFF2-40B4-BE49-F238E27FC236}">
                <a16:creationId xmlns:a16="http://schemas.microsoft.com/office/drawing/2014/main" id="{0D6C9FC6-D577-3D44-82EF-D5AEA2028283}"/>
              </a:ext>
            </a:extLst>
          </p:cNvPr>
          <p:cNvSpPr txBox="1"/>
          <p:nvPr/>
        </p:nvSpPr>
        <p:spPr>
          <a:xfrm>
            <a:off x="1012465" y="57241"/>
            <a:ext cx="11044856" cy="584775"/>
          </a:xfrm>
          <a:prstGeom prst="rect">
            <a:avLst/>
          </a:prstGeom>
          <a:noFill/>
        </p:spPr>
        <p:txBody>
          <a:bodyPr wrap="square" rtlCol="0">
            <a:spAutoFit/>
          </a:bodyPr>
          <a:lstStyle/>
          <a:p>
            <a:pPr algn="ctr"/>
            <a:r>
              <a:rPr lang="fr-FR" sz="3200" b="1" dirty="0">
                <a:solidFill>
                  <a:srgbClr val="009D61"/>
                </a:solidFill>
                <a:latin typeface="Arial" panose="020B0604020202020204" pitchFamily="34" charset="0"/>
                <a:cs typeface="Arial" panose="020B0604020202020204" pitchFamily="34" charset="0"/>
              </a:rPr>
              <a:t>Critères généraux sur l’élevage herbivore</a:t>
            </a:r>
          </a:p>
        </p:txBody>
      </p:sp>
      <p:sp>
        <p:nvSpPr>
          <p:cNvPr id="6" name="ZoneTexte 5">
            <a:extLst>
              <a:ext uri="{FF2B5EF4-FFF2-40B4-BE49-F238E27FC236}">
                <a16:creationId xmlns:a16="http://schemas.microsoft.com/office/drawing/2014/main" id="{50836216-939B-6542-A1A9-390349FC6CCD}"/>
              </a:ext>
            </a:extLst>
          </p:cNvPr>
          <p:cNvSpPr txBox="1"/>
          <p:nvPr/>
        </p:nvSpPr>
        <p:spPr>
          <a:xfrm>
            <a:off x="0" y="998441"/>
            <a:ext cx="7126639" cy="400110"/>
          </a:xfrm>
          <a:prstGeom prst="rect">
            <a:avLst/>
          </a:prstGeom>
          <a:noFill/>
        </p:spPr>
        <p:txBody>
          <a:bodyPr wrap="square" rtlCol="0">
            <a:spAutoFit/>
          </a:bodyPr>
          <a:lstStyle/>
          <a:p>
            <a:r>
              <a:rPr lang="fr-FR" sz="2000" b="1" i="1" dirty="0">
                <a:solidFill>
                  <a:schemeClr val="accent2">
                    <a:lumMod val="50000"/>
                  </a:schemeClr>
                </a:solidFill>
                <a:latin typeface="Arial" panose="020B0604020202020204" pitchFamily="34" charset="0"/>
                <a:cs typeface="Arial" panose="020B0604020202020204" pitchFamily="34" charset="0"/>
              </a:rPr>
              <a:t>Bien-être animal </a:t>
            </a:r>
          </a:p>
        </p:txBody>
      </p:sp>
      <p:sp>
        <p:nvSpPr>
          <p:cNvPr id="5" name="Espace réservé du numéro de diapositive 4">
            <a:extLst>
              <a:ext uri="{FF2B5EF4-FFF2-40B4-BE49-F238E27FC236}">
                <a16:creationId xmlns:a16="http://schemas.microsoft.com/office/drawing/2014/main" id="{4E9BE118-E43F-9E44-976A-3707042EBB7F}"/>
              </a:ext>
            </a:extLst>
          </p:cNvPr>
          <p:cNvSpPr>
            <a:spLocks noGrp="1"/>
          </p:cNvSpPr>
          <p:nvPr>
            <p:ph type="sldNum" sz="quarter" idx="12"/>
          </p:nvPr>
        </p:nvSpPr>
        <p:spPr/>
        <p:txBody>
          <a:bodyPr/>
          <a:lstStyle/>
          <a:p>
            <a:fld id="{BF604151-6D2C-4845-BFC5-8C53EDEB21BA}" type="slidenum">
              <a:rPr lang="fr-FR" smtClean="0"/>
              <a:t>28</a:t>
            </a:fld>
            <a:endParaRPr lang="fr-FR"/>
          </a:p>
        </p:txBody>
      </p:sp>
      <p:sp>
        <p:nvSpPr>
          <p:cNvPr id="7" name="ZoneTexte 6">
            <a:extLst>
              <a:ext uri="{FF2B5EF4-FFF2-40B4-BE49-F238E27FC236}">
                <a16:creationId xmlns:a16="http://schemas.microsoft.com/office/drawing/2014/main" id="{9FAEA59D-2557-7F4A-9550-7EB955152368}"/>
              </a:ext>
            </a:extLst>
          </p:cNvPr>
          <p:cNvSpPr txBox="1"/>
          <p:nvPr/>
        </p:nvSpPr>
        <p:spPr>
          <a:xfrm>
            <a:off x="80254" y="1400232"/>
            <a:ext cx="8475921" cy="369332"/>
          </a:xfrm>
          <a:prstGeom prst="rect">
            <a:avLst/>
          </a:prstGeom>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fr-FR" dirty="0">
                <a:sym typeface="Wingdings" pitchFamily="2" charset="2"/>
              </a:rPr>
              <a:t>Assurer aux animaux des conditions de vie respectueuses</a:t>
            </a:r>
            <a:endParaRPr lang="fr-FR" dirty="0"/>
          </a:p>
        </p:txBody>
      </p:sp>
      <p:sp>
        <p:nvSpPr>
          <p:cNvPr id="8" name="Rectangle : coins arrondis 7">
            <a:extLst>
              <a:ext uri="{FF2B5EF4-FFF2-40B4-BE49-F238E27FC236}">
                <a16:creationId xmlns:a16="http://schemas.microsoft.com/office/drawing/2014/main" id="{74DF9EC6-5420-BB44-9135-41D0A9FF29CB}"/>
              </a:ext>
            </a:extLst>
          </p:cNvPr>
          <p:cNvSpPr/>
          <p:nvPr/>
        </p:nvSpPr>
        <p:spPr>
          <a:xfrm>
            <a:off x="1025652" y="1828590"/>
            <a:ext cx="11086094" cy="4030969"/>
          </a:xfrm>
          <a:prstGeom prst="roundRect">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lvl="0" indent="-285750">
              <a:buFont typeface="Arial" panose="020B0604020202020204" pitchFamily="34" charset="0"/>
              <a:buChar char="•"/>
            </a:pPr>
            <a:r>
              <a:rPr lang="fr-FR" sz="1600" dirty="0">
                <a:solidFill>
                  <a:schemeClr val="tx1"/>
                </a:solidFill>
              </a:rPr>
              <a:t>Les animaux sont au pâturage durant au moins 5 mois minimum (sauf conditions exceptionnelles). </a:t>
            </a:r>
          </a:p>
          <a:p>
            <a:pPr marL="285750" indent="-285750">
              <a:buFont typeface="Arial" panose="020B0604020202020204" pitchFamily="34" charset="0"/>
              <a:buChar char="•"/>
            </a:pPr>
            <a:r>
              <a:rPr lang="fr-FR" sz="1600" i="1" dirty="0">
                <a:solidFill>
                  <a:schemeClr val="tx1"/>
                </a:solidFill>
              </a:rPr>
              <a:t>Bien-être animal au pâturage : L’éleveur fait en sorte que les animaux disposent d’espaces pour s’abriter des intempéries et du soleil en cas de fortes chaleurs. Les espaces ombragés naturels sont favorisés (haies, arbres isolés, bosquets …).</a:t>
            </a:r>
            <a:endParaRPr lang="fr-FR" sz="1600" dirty="0">
              <a:solidFill>
                <a:schemeClr val="tx1"/>
              </a:solidFill>
            </a:endParaRPr>
          </a:p>
          <a:p>
            <a:pPr marL="285750" lvl="0" indent="-285750">
              <a:buFont typeface="Arial" panose="020B0604020202020204" pitchFamily="34" charset="0"/>
              <a:buChar char="•"/>
            </a:pPr>
            <a:r>
              <a:rPr lang="fr-FR" sz="1600" dirty="0">
                <a:solidFill>
                  <a:schemeClr val="tx1"/>
                </a:solidFill>
              </a:rPr>
              <a:t>Les animaux sont mis dans de bonnes conditions avant abattage (transport, temps d’attente, chaleur, stress…). </a:t>
            </a:r>
          </a:p>
          <a:p>
            <a:pPr marL="285750" lvl="0" indent="-285750">
              <a:buFont typeface="Arial" panose="020B0604020202020204" pitchFamily="34" charset="0"/>
              <a:buChar char="•"/>
            </a:pPr>
            <a:r>
              <a:rPr lang="fr-FR" sz="1600" i="1" dirty="0">
                <a:solidFill>
                  <a:schemeClr val="tx1"/>
                </a:solidFill>
              </a:rPr>
              <a:t>En marge de progrès, la part de la surface en caillebotis doit être inférieure à 50 % de la surface destinée aux animaux dans le bâtiment (marge de progrès dans le cadre de rénovation de bâtiments ou construction d’un nouveau).</a:t>
            </a:r>
          </a:p>
          <a:p>
            <a:pPr marL="285750" indent="-285750">
              <a:buFont typeface="Arial" panose="020B0604020202020204" pitchFamily="34" charset="0"/>
              <a:buChar char="•"/>
            </a:pPr>
            <a:r>
              <a:rPr lang="fr-FR" sz="1600" i="1" dirty="0">
                <a:solidFill>
                  <a:schemeClr val="tx1"/>
                </a:solidFill>
              </a:rPr>
              <a:t>Les aires de couchage sont couvertes de litières propres et sèches. </a:t>
            </a:r>
          </a:p>
          <a:p>
            <a:pPr marL="285750" lvl="0" indent="-285750">
              <a:buFont typeface="Arial" panose="020B0604020202020204" pitchFamily="34" charset="0"/>
              <a:buChar char="•"/>
            </a:pPr>
            <a:r>
              <a:rPr lang="fr-FR" sz="1600" i="1" dirty="0">
                <a:solidFill>
                  <a:schemeClr val="tx1"/>
                </a:solidFill>
              </a:rPr>
              <a:t>En marge de progrès, interdire le logement des veaux de plus de 2 semaines en boxes individuels si cela est rendu possible par la configuration des bâtiments de l’éleveur. Lors de l’isolement, l’aménagement des boxes doit si possible permettre des contacts sociaux. Cette isolement peut être rallongé dans le cas d’animaux dont la situation sanitaire ou physiologique l’exige (marge de progrès : trouver des solutions dans les 5 ans)</a:t>
            </a:r>
            <a:endParaRPr lang="fr-FR" sz="1600" dirty="0">
              <a:solidFill>
                <a:schemeClr val="tx1"/>
              </a:solidFill>
            </a:endParaRPr>
          </a:p>
          <a:p>
            <a:pPr marL="285750" lvl="0" indent="-285750">
              <a:buFont typeface="Arial" panose="020B0604020202020204" pitchFamily="34" charset="0"/>
              <a:buChar char="•"/>
            </a:pPr>
            <a:r>
              <a:rPr lang="fr-FR" sz="1600" i="1" dirty="0">
                <a:solidFill>
                  <a:schemeClr val="tx1"/>
                </a:solidFill>
              </a:rPr>
              <a:t>L’</a:t>
            </a:r>
            <a:r>
              <a:rPr lang="fr-FR" sz="1600" i="1" dirty="0" err="1">
                <a:solidFill>
                  <a:schemeClr val="tx1"/>
                </a:solidFill>
              </a:rPr>
              <a:t>exploitant.e</a:t>
            </a:r>
            <a:r>
              <a:rPr lang="fr-FR" sz="1600" i="1" dirty="0">
                <a:solidFill>
                  <a:schemeClr val="tx1"/>
                </a:solidFill>
              </a:rPr>
              <a:t> devra argumenter le recours aux pratiques de mutilations telles que l’écornage et la castration. Si celles-ci sont pratiquées sur l’exploitation, elles doivent être réalisées de façon à prendre en charge la douleur de l’animal : usage d’anesthésiants et d’analgésiants. Elles doivent être réalisées le plus tôt possible, idéalement avant 4 semaines.</a:t>
            </a:r>
            <a:r>
              <a:rPr lang="fr-FR" sz="1600" dirty="0">
                <a:solidFill>
                  <a:schemeClr val="tx1"/>
                </a:solidFill>
              </a:rPr>
              <a:t> </a:t>
            </a:r>
            <a:r>
              <a:rPr lang="fr-FR" sz="1600" i="1" dirty="0">
                <a:solidFill>
                  <a:schemeClr val="tx1"/>
                </a:solidFill>
              </a:rPr>
              <a:t>Dans le cas d’animaux achetés, l’éleveur cherche à privilégier des animaux n’ayant pas subi ces mutilations.</a:t>
            </a:r>
            <a:endParaRPr lang="fr-FR" sz="1600" dirty="0">
              <a:solidFill>
                <a:schemeClr val="tx1"/>
              </a:solidFill>
            </a:endParaRPr>
          </a:p>
        </p:txBody>
      </p:sp>
      <p:sp>
        <p:nvSpPr>
          <p:cNvPr id="10" name="Rectangle 9">
            <a:extLst>
              <a:ext uri="{FF2B5EF4-FFF2-40B4-BE49-F238E27FC236}">
                <a16:creationId xmlns:a16="http://schemas.microsoft.com/office/drawing/2014/main" id="{B70416E7-A948-2E41-9289-F2A0ECB5E141}"/>
              </a:ext>
            </a:extLst>
          </p:cNvPr>
          <p:cNvSpPr/>
          <p:nvPr/>
        </p:nvSpPr>
        <p:spPr>
          <a:xfrm>
            <a:off x="80254" y="3429000"/>
            <a:ext cx="932211" cy="844826"/>
          </a:xfrm>
          <a:prstGeom prst="rect">
            <a:avLst/>
          </a:prstGeom>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fr-FR" dirty="0"/>
              <a:t>2003</a:t>
            </a:r>
          </a:p>
        </p:txBody>
      </p:sp>
      <p:sp>
        <p:nvSpPr>
          <p:cNvPr id="12" name="ZoneTexte 11">
            <a:extLst>
              <a:ext uri="{FF2B5EF4-FFF2-40B4-BE49-F238E27FC236}">
                <a16:creationId xmlns:a16="http://schemas.microsoft.com/office/drawing/2014/main" id="{6A24FBD9-A758-8746-8803-8B5BD2A33E8C}"/>
              </a:ext>
            </a:extLst>
          </p:cNvPr>
          <p:cNvSpPr txBox="1"/>
          <p:nvPr/>
        </p:nvSpPr>
        <p:spPr>
          <a:xfrm>
            <a:off x="166967" y="6075144"/>
            <a:ext cx="10148969" cy="646331"/>
          </a:xfrm>
          <a:prstGeom prst="rect">
            <a:avLst/>
          </a:prstGeom>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fr-FR" dirty="0"/>
              <a:t>Formulation caillebotis </a:t>
            </a:r>
          </a:p>
          <a:p>
            <a:r>
              <a:rPr lang="fr-FR" dirty="0"/>
              <a:t>Marge de progrès </a:t>
            </a:r>
          </a:p>
        </p:txBody>
      </p:sp>
    </p:spTree>
    <p:extLst>
      <p:ext uri="{BB962C8B-B14F-4D97-AF65-F5344CB8AC3E}">
        <p14:creationId xmlns:p14="http://schemas.microsoft.com/office/powerpoint/2010/main" val="374314461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descr="page1image1822880">
            <a:extLst>
              <a:ext uri="{FF2B5EF4-FFF2-40B4-BE49-F238E27FC236}">
                <a16:creationId xmlns:a16="http://schemas.microsoft.com/office/drawing/2014/main" id="{92264133-5877-E14D-A412-6B5A511FB35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4679" y="92597"/>
            <a:ext cx="877786" cy="719497"/>
          </a:xfrm>
          <a:prstGeom prst="rect">
            <a:avLst/>
          </a:prstGeom>
          <a:noFill/>
          <a:extLst>
            <a:ext uri="{909E8E84-426E-40DD-AFC4-6F175D3DCCD1}">
              <a14:hiddenFill xmlns:a14="http://schemas.microsoft.com/office/drawing/2010/main">
                <a:solidFill>
                  <a:srgbClr val="FFFFFF"/>
                </a:solidFill>
              </a14:hiddenFill>
            </a:ext>
          </a:extLst>
        </p:spPr>
      </p:pic>
      <p:sp>
        <p:nvSpPr>
          <p:cNvPr id="3" name="ZoneTexte 2">
            <a:extLst>
              <a:ext uri="{FF2B5EF4-FFF2-40B4-BE49-F238E27FC236}">
                <a16:creationId xmlns:a16="http://schemas.microsoft.com/office/drawing/2014/main" id="{0D6C9FC6-D577-3D44-82EF-D5AEA2028283}"/>
              </a:ext>
            </a:extLst>
          </p:cNvPr>
          <p:cNvSpPr txBox="1"/>
          <p:nvPr/>
        </p:nvSpPr>
        <p:spPr>
          <a:xfrm>
            <a:off x="1012465" y="57241"/>
            <a:ext cx="11044856" cy="584775"/>
          </a:xfrm>
          <a:prstGeom prst="rect">
            <a:avLst/>
          </a:prstGeom>
          <a:noFill/>
        </p:spPr>
        <p:txBody>
          <a:bodyPr wrap="square" rtlCol="0">
            <a:spAutoFit/>
          </a:bodyPr>
          <a:lstStyle/>
          <a:p>
            <a:pPr algn="ctr"/>
            <a:r>
              <a:rPr lang="fr-FR" sz="3200" b="1" dirty="0">
                <a:solidFill>
                  <a:srgbClr val="009D61"/>
                </a:solidFill>
                <a:latin typeface="Arial" panose="020B0604020202020204" pitchFamily="34" charset="0"/>
                <a:cs typeface="Arial" panose="020B0604020202020204" pitchFamily="34" charset="0"/>
              </a:rPr>
              <a:t>Critères généraux pour l’élevage de monogastriques</a:t>
            </a:r>
          </a:p>
        </p:txBody>
      </p:sp>
      <p:sp>
        <p:nvSpPr>
          <p:cNvPr id="6" name="ZoneTexte 5">
            <a:extLst>
              <a:ext uri="{FF2B5EF4-FFF2-40B4-BE49-F238E27FC236}">
                <a16:creationId xmlns:a16="http://schemas.microsoft.com/office/drawing/2014/main" id="{50836216-939B-6542-A1A9-390349FC6CCD}"/>
              </a:ext>
            </a:extLst>
          </p:cNvPr>
          <p:cNvSpPr txBox="1"/>
          <p:nvPr/>
        </p:nvSpPr>
        <p:spPr>
          <a:xfrm>
            <a:off x="72267" y="1040163"/>
            <a:ext cx="7126639" cy="400110"/>
          </a:xfrm>
          <a:prstGeom prst="rect">
            <a:avLst/>
          </a:prstGeom>
          <a:noFill/>
        </p:spPr>
        <p:txBody>
          <a:bodyPr wrap="square" rtlCol="0">
            <a:spAutoFit/>
          </a:bodyPr>
          <a:lstStyle/>
          <a:p>
            <a:r>
              <a:rPr lang="fr-FR" sz="2000" b="1" i="1" dirty="0">
                <a:solidFill>
                  <a:schemeClr val="accent2">
                    <a:lumMod val="50000"/>
                  </a:schemeClr>
                </a:solidFill>
                <a:latin typeface="Arial" panose="020B0604020202020204" pitchFamily="34" charset="0"/>
                <a:cs typeface="Arial" panose="020B0604020202020204" pitchFamily="34" charset="0"/>
              </a:rPr>
              <a:t>Production rattachée au territoire : </a:t>
            </a:r>
          </a:p>
        </p:txBody>
      </p:sp>
      <p:sp>
        <p:nvSpPr>
          <p:cNvPr id="5" name="Espace réservé du numéro de diapositive 4">
            <a:extLst>
              <a:ext uri="{FF2B5EF4-FFF2-40B4-BE49-F238E27FC236}">
                <a16:creationId xmlns:a16="http://schemas.microsoft.com/office/drawing/2014/main" id="{4E9BE118-E43F-9E44-976A-3707042EBB7F}"/>
              </a:ext>
            </a:extLst>
          </p:cNvPr>
          <p:cNvSpPr>
            <a:spLocks noGrp="1"/>
          </p:cNvSpPr>
          <p:nvPr>
            <p:ph type="sldNum" sz="quarter" idx="12"/>
          </p:nvPr>
        </p:nvSpPr>
        <p:spPr/>
        <p:txBody>
          <a:bodyPr/>
          <a:lstStyle/>
          <a:p>
            <a:fld id="{BF604151-6D2C-4845-BFC5-8C53EDEB21BA}" type="slidenum">
              <a:rPr lang="fr-FR" smtClean="0"/>
              <a:t>29</a:t>
            </a:fld>
            <a:endParaRPr lang="fr-FR"/>
          </a:p>
        </p:txBody>
      </p:sp>
      <p:sp>
        <p:nvSpPr>
          <p:cNvPr id="7" name="ZoneTexte 6">
            <a:extLst>
              <a:ext uri="{FF2B5EF4-FFF2-40B4-BE49-F238E27FC236}">
                <a16:creationId xmlns:a16="http://schemas.microsoft.com/office/drawing/2014/main" id="{9FAEA59D-2557-7F4A-9550-7EB955152368}"/>
              </a:ext>
            </a:extLst>
          </p:cNvPr>
          <p:cNvSpPr txBox="1"/>
          <p:nvPr/>
        </p:nvSpPr>
        <p:spPr>
          <a:xfrm>
            <a:off x="134679" y="1510334"/>
            <a:ext cx="7369910" cy="369332"/>
          </a:xfrm>
          <a:prstGeom prst="rect">
            <a:avLst/>
          </a:prstGeom>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fr-FR" dirty="0">
                <a:sym typeface="Wingdings" pitchFamily="2" charset="2"/>
              </a:rPr>
              <a:t>Assurer une alimentation utilisant les ressources du territoire </a:t>
            </a:r>
            <a:endParaRPr lang="fr-FR" dirty="0"/>
          </a:p>
        </p:txBody>
      </p:sp>
      <p:sp>
        <p:nvSpPr>
          <p:cNvPr id="8" name="Rectangle : coins arrondis 7">
            <a:extLst>
              <a:ext uri="{FF2B5EF4-FFF2-40B4-BE49-F238E27FC236}">
                <a16:creationId xmlns:a16="http://schemas.microsoft.com/office/drawing/2014/main" id="{74DF9EC6-5420-BB44-9135-41D0A9FF29CB}"/>
              </a:ext>
            </a:extLst>
          </p:cNvPr>
          <p:cNvSpPr/>
          <p:nvPr/>
        </p:nvSpPr>
        <p:spPr>
          <a:xfrm>
            <a:off x="1046272" y="2359613"/>
            <a:ext cx="11086094" cy="1588076"/>
          </a:xfrm>
          <a:prstGeom prst="roundRect">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fr-FR" i="1" dirty="0">
                <a:solidFill>
                  <a:schemeClr val="tx1"/>
                </a:solidFill>
              </a:rPr>
              <a:t>Au moins 75% des aliments et céréales servant à l’alimentation doivent provenir de fournisseurs situés sur le territoire du PNR, sinon à l’échelle des départements du PNR, voire dans les départements limitrophes. Si possible, les aliments proviennent de filières tracées et sont produits sur ces territoires. En marge de progrès, l’autoconsommation est à privilégier. </a:t>
            </a:r>
            <a:endParaRPr lang="fr-FR" dirty="0">
              <a:solidFill>
                <a:schemeClr val="tx1"/>
              </a:solidFill>
            </a:endParaRPr>
          </a:p>
        </p:txBody>
      </p:sp>
      <p:sp>
        <p:nvSpPr>
          <p:cNvPr id="10" name="Rectangle 9">
            <a:extLst>
              <a:ext uri="{FF2B5EF4-FFF2-40B4-BE49-F238E27FC236}">
                <a16:creationId xmlns:a16="http://schemas.microsoft.com/office/drawing/2014/main" id="{B70416E7-A948-2E41-9289-F2A0ECB5E141}"/>
              </a:ext>
            </a:extLst>
          </p:cNvPr>
          <p:cNvSpPr/>
          <p:nvPr/>
        </p:nvSpPr>
        <p:spPr>
          <a:xfrm>
            <a:off x="59634" y="2662550"/>
            <a:ext cx="932211" cy="844826"/>
          </a:xfrm>
          <a:prstGeom prst="rect">
            <a:avLst/>
          </a:prstGeom>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fr-FR" dirty="0"/>
              <a:t>2101</a:t>
            </a:r>
          </a:p>
        </p:txBody>
      </p:sp>
    </p:spTree>
    <p:extLst>
      <p:ext uri="{BB962C8B-B14F-4D97-AF65-F5344CB8AC3E}">
        <p14:creationId xmlns:p14="http://schemas.microsoft.com/office/powerpoint/2010/main" val="28470687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descr="page1image1822880">
            <a:extLst>
              <a:ext uri="{FF2B5EF4-FFF2-40B4-BE49-F238E27FC236}">
                <a16:creationId xmlns:a16="http://schemas.microsoft.com/office/drawing/2014/main" id="{92264133-5877-E14D-A412-6B5A511FB35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4679" y="92597"/>
            <a:ext cx="877786" cy="719497"/>
          </a:xfrm>
          <a:prstGeom prst="rect">
            <a:avLst/>
          </a:prstGeom>
          <a:noFill/>
          <a:extLst>
            <a:ext uri="{909E8E84-426E-40DD-AFC4-6F175D3DCCD1}">
              <a14:hiddenFill xmlns:a14="http://schemas.microsoft.com/office/drawing/2010/main">
                <a:solidFill>
                  <a:srgbClr val="FFFFFF"/>
                </a:solidFill>
              </a14:hiddenFill>
            </a:ext>
          </a:extLst>
        </p:spPr>
      </p:pic>
      <p:sp>
        <p:nvSpPr>
          <p:cNvPr id="3" name="ZoneTexte 2">
            <a:extLst>
              <a:ext uri="{FF2B5EF4-FFF2-40B4-BE49-F238E27FC236}">
                <a16:creationId xmlns:a16="http://schemas.microsoft.com/office/drawing/2014/main" id="{0D6C9FC6-D577-3D44-82EF-D5AEA2028283}"/>
              </a:ext>
            </a:extLst>
          </p:cNvPr>
          <p:cNvSpPr txBox="1"/>
          <p:nvPr/>
        </p:nvSpPr>
        <p:spPr>
          <a:xfrm>
            <a:off x="1012465" y="57241"/>
            <a:ext cx="11044856" cy="584775"/>
          </a:xfrm>
          <a:prstGeom prst="rect">
            <a:avLst/>
          </a:prstGeom>
          <a:noFill/>
        </p:spPr>
        <p:txBody>
          <a:bodyPr wrap="square" rtlCol="0">
            <a:spAutoFit/>
          </a:bodyPr>
          <a:lstStyle/>
          <a:p>
            <a:pPr algn="ctr"/>
            <a:r>
              <a:rPr lang="fr-FR" sz="3200" b="1" dirty="0">
                <a:solidFill>
                  <a:srgbClr val="009D61"/>
                </a:solidFill>
                <a:latin typeface="Arial" panose="020B0604020202020204" pitchFamily="34" charset="0"/>
                <a:cs typeface="Arial" panose="020B0604020202020204" pitchFamily="34" charset="0"/>
              </a:rPr>
              <a:t>Objectifs et méthode de concertation</a:t>
            </a:r>
          </a:p>
        </p:txBody>
      </p:sp>
      <p:sp>
        <p:nvSpPr>
          <p:cNvPr id="6" name="ZoneTexte 5">
            <a:extLst>
              <a:ext uri="{FF2B5EF4-FFF2-40B4-BE49-F238E27FC236}">
                <a16:creationId xmlns:a16="http://schemas.microsoft.com/office/drawing/2014/main" id="{50836216-939B-6542-A1A9-390349FC6CCD}"/>
              </a:ext>
            </a:extLst>
          </p:cNvPr>
          <p:cNvSpPr txBox="1"/>
          <p:nvPr/>
        </p:nvSpPr>
        <p:spPr>
          <a:xfrm>
            <a:off x="134679" y="1041216"/>
            <a:ext cx="7126639" cy="399600"/>
          </a:xfrm>
          <a:prstGeom prst="rect">
            <a:avLst/>
          </a:prstGeom>
          <a:noFill/>
        </p:spPr>
        <p:txBody>
          <a:bodyPr wrap="square" rtlCol="0">
            <a:spAutoFit/>
          </a:bodyPr>
          <a:lstStyle/>
          <a:p>
            <a:r>
              <a:rPr lang="fr-FR" sz="2000" b="1" i="1" dirty="0">
                <a:solidFill>
                  <a:schemeClr val="accent2">
                    <a:lumMod val="50000"/>
                  </a:schemeClr>
                </a:solidFill>
                <a:latin typeface="Arial" panose="020B0604020202020204" pitchFamily="34" charset="0"/>
                <a:cs typeface="Arial" panose="020B0604020202020204" pitchFamily="34" charset="0"/>
              </a:rPr>
              <a:t>Pourquoi faire évoluer la marque ? </a:t>
            </a:r>
          </a:p>
        </p:txBody>
      </p:sp>
      <p:sp>
        <p:nvSpPr>
          <p:cNvPr id="5" name="Espace réservé du numéro de diapositive 4">
            <a:extLst>
              <a:ext uri="{FF2B5EF4-FFF2-40B4-BE49-F238E27FC236}">
                <a16:creationId xmlns:a16="http://schemas.microsoft.com/office/drawing/2014/main" id="{4E9BE118-E43F-9E44-976A-3707042EBB7F}"/>
              </a:ext>
            </a:extLst>
          </p:cNvPr>
          <p:cNvSpPr>
            <a:spLocks noGrp="1"/>
          </p:cNvSpPr>
          <p:nvPr>
            <p:ph type="sldNum" sz="quarter" idx="12"/>
          </p:nvPr>
        </p:nvSpPr>
        <p:spPr/>
        <p:txBody>
          <a:bodyPr/>
          <a:lstStyle/>
          <a:p>
            <a:fld id="{BF604151-6D2C-4845-BFC5-8C53EDEB21BA}" type="slidenum">
              <a:rPr lang="fr-FR" smtClean="0"/>
              <a:t>3</a:t>
            </a:fld>
            <a:endParaRPr lang="fr-FR"/>
          </a:p>
        </p:txBody>
      </p:sp>
      <p:sp>
        <p:nvSpPr>
          <p:cNvPr id="7" name="ZoneTexte 6">
            <a:extLst>
              <a:ext uri="{FF2B5EF4-FFF2-40B4-BE49-F238E27FC236}">
                <a16:creationId xmlns:a16="http://schemas.microsoft.com/office/drawing/2014/main" id="{8507F483-963D-314E-B0F1-9A05EBB5438D}"/>
              </a:ext>
            </a:extLst>
          </p:cNvPr>
          <p:cNvSpPr txBox="1"/>
          <p:nvPr/>
        </p:nvSpPr>
        <p:spPr>
          <a:xfrm>
            <a:off x="349571" y="1587276"/>
            <a:ext cx="9404027" cy="923330"/>
          </a:xfrm>
          <a:prstGeom prst="rect">
            <a:avLst/>
          </a:prstGeom>
          <a:noFill/>
        </p:spPr>
        <p:txBody>
          <a:bodyPr wrap="square" rtlCol="0">
            <a:spAutoFit/>
          </a:bodyPr>
          <a:lstStyle/>
          <a:p>
            <a:pPr marL="285750" indent="-285750">
              <a:buFont typeface="Arial" panose="020B0604020202020204" pitchFamily="34" charset="0"/>
              <a:buChar char="•"/>
            </a:pPr>
            <a:r>
              <a:rPr lang="fr-FR" dirty="0"/>
              <a:t>Répondre aux nouvelles attentes sociétales en remettant à plat les critères après 4 ans </a:t>
            </a:r>
          </a:p>
          <a:p>
            <a:pPr marL="285750" indent="-285750">
              <a:buFont typeface="Arial" panose="020B0604020202020204" pitchFamily="34" charset="0"/>
              <a:buChar char="•"/>
            </a:pPr>
            <a:r>
              <a:rPr lang="fr-FR" dirty="0"/>
              <a:t>Meilleure lisibilité, renforcer le socle commun vis-à-vis des consommateurs</a:t>
            </a:r>
          </a:p>
        </p:txBody>
      </p:sp>
      <p:sp>
        <p:nvSpPr>
          <p:cNvPr id="11" name="Rectangle : coins arrondis 10">
            <a:extLst>
              <a:ext uri="{FF2B5EF4-FFF2-40B4-BE49-F238E27FC236}">
                <a16:creationId xmlns:a16="http://schemas.microsoft.com/office/drawing/2014/main" id="{45C99D78-4F41-8741-B6CB-3FC516F7F19B}"/>
              </a:ext>
            </a:extLst>
          </p:cNvPr>
          <p:cNvSpPr/>
          <p:nvPr/>
        </p:nvSpPr>
        <p:spPr>
          <a:xfrm>
            <a:off x="412466" y="2616460"/>
            <a:ext cx="4359376" cy="1119773"/>
          </a:xfrm>
          <a:prstGeom prst="roundRect">
            <a:avLst/>
          </a:prstGeom>
          <a:solidFill>
            <a:schemeClr val="accent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solidFill>
                  <a:schemeClr val="tx1"/>
                </a:solidFill>
              </a:rPr>
              <a:t>Renforcer le niveau d’exigence de la marque sur les critères environnementaux et sur le bien-être animal </a:t>
            </a:r>
          </a:p>
        </p:txBody>
      </p:sp>
      <p:sp>
        <p:nvSpPr>
          <p:cNvPr id="4" name="Rectangle 3">
            <a:extLst>
              <a:ext uri="{FF2B5EF4-FFF2-40B4-BE49-F238E27FC236}">
                <a16:creationId xmlns:a16="http://schemas.microsoft.com/office/drawing/2014/main" id="{50112634-9BFF-6A41-B130-CB4E88169D64}"/>
              </a:ext>
            </a:extLst>
          </p:cNvPr>
          <p:cNvSpPr/>
          <p:nvPr/>
        </p:nvSpPr>
        <p:spPr>
          <a:xfrm>
            <a:off x="222248" y="4162729"/>
            <a:ext cx="6083717" cy="369332"/>
          </a:xfrm>
          <a:prstGeom prst="rect">
            <a:avLst/>
          </a:prstGeom>
        </p:spPr>
        <p:txBody>
          <a:bodyPr wrap="none">
            <a:spAutoFit/>
          </a:bodyPr>
          <a:lstStyle/>
          <a:p>
            <a:r>
              <a:rPr lang="fr-FR" b="1" i="1" dirty="0">
                <a:solidFill>
                  <a:schemeClr val="accent2">
                    <a:lumMod val="50000"/>
                  </a:schemeClr>
                </a:solidFill>
                <a:latin typeface="Arial" panose="020B0604020202020204" pitchFamily="34" charset="0"/>
                <a:cs typeface="Arial" panose="020B0604020202020204" pitchFamily="34" charset="0"/>
              </a:rPr>
              <a:t>Quel processus de travail engagé au sein du réseau ? </a:t>
            </a:r>
          </a:p>
        </p:txBody>
      </p:sp>
      <p:sp>
        <p:nvSpPr>
          <p:cNvPr id="8" name="ZoneTexte 7">
            <a:extLst>
              <a:ext uri="{FF2B5EF4-FFF2-40B4-BE49-F238E27FC236}">
                <a16:creationId xmlns:a16="http://schemas.microsoft.com/office/drawing/2014/main" id="{80BD6B49-46FD-2343-B867-38C0AD790857}"/>
              </a:ext>
            </a:extLst>
          </p:cNvPr>
          <p:cNvSpPr txBox="1"/>
          <p:nvPr/>
        </p:nvSpPr>
        <p:spPr>
          <a:xfrm>
            <a:off x="349571" y="4675708"/>
            <a:ext cx="6083717" cy="2585323"/>
          </a:xfrm>
          <a:prstGeom prst="rect">
            <a:avLst/>
          </a:prstGeom>
          <a:noFill/>
        </p:spPr>
        <p:txBody>
          <a:bodyPr wrap="square" rtlCol="0">
            <a:spAutoFit/>
          </a:bodyPr>
          <a:lstStyle/>
          <a:p>
            <a:pPr marL="285750" indent="-285750">
              <a:buFont typeface="Arial" panose="020B0604020202020204" pitchFamily="34" charset="0"/>
              <a:buChar char="•"/>
            </a:pPr>
            <a:r>
              <a:rPr lang="fr-FR" dirty="0"/>
              <a:t>Début 2020 : Décision d’engager le processus d’évolution</a:t>
            </a:r>
          </a:p>
          <a:p>
            <a:pPr marL="285750" indent="-285750">
              <a:buFont typeface="Arial" panose="020B0604020202020204" pitchFamily="34" charset="0"/>
              <a:buChar char="•"/>
            </a:pPr>
            <a:r>
              <a:rPr lang="fr-FR" dirty="0"/>
              <a:t>2</a:t>
            </a:r>
            <a:r>
              <a:rPr lang="fr-FR" baseline="30000" dirty="0"/>
              <a:t>ème</a:t>
            </a:r>
            <a:r>
              <a:rPr lang="fr-FR" dirty="0"/>
              <a:t> semestre 2020 : </a:t>
            </a:r>
          </a:p>
          <a:p>
            <a:r>
              <a:rPr lang="fr-FR" dirty="0"/>
              <a:t>- organisation de 12 ateliers de travail thématiques inter-Parcs</a:t>
            </a:r>
          </a:p>
          <a:p>
            <a:pPr marL="285750" lvl="0" indent="-285750">
              <a:buFontTx/>
              <a:buChar char="-"/>
            </a:pPr>
            <a:r>
              <a:rPr lang="fr-FR" dirty="0"/>
              <a:t>échanges réguliers au sein de la commission « Marque » et en </a:t>
            </a:r>
            <a:r>
              <a:rPr lang="fr-FR" dirty="0" err="1"/>
              <a:t>intercommissions</a:t>
            </a:r>
            <a:r>
              <a:rPr lang="fr-FR" dirty="0"/>
              <a:t> (en septembre 2020 et février 2021)</a:t>
            </a:r>
          </a:p>
          <a:p>
            <a:pPr marL="285750" lvl="0" indent="-285750">
              <a:buFontTx/>
              <a:buChar char="-"/>
            </a:pPr>
            <a:r>
              <a:rPr lang="fr-FR" dirty="0"/>
              <a:t>évocation de ce travail au sein des commission « Agriculture et alimentation » et « Biodiversité et gestion de l’espace »</a:t>
            </a:r>
          </a:p>
          <a:p>
            <a:pPr marL="285750" indent="-285750">
              <a:buFont typeface="Arial" panose="020B0604020202020204" pitchFamily="34" charset="0"/>
              <a:buChar char="•"/>
            </a:pPr>
            <a:endParaRPr lang="fr-FR" dirty="0"/>
          </a:p>
        </p:txBody>
      </p:sp>
      <p:pic>
        <p:nvPicPr>
          <p:cNvPr id="15" name="Image 14">
            <a:extLst>
              <a:ext uri="{FF2B5EF4-FFF2-40B4-BE49-F238E27FC236}">
                <a16:creationId xmlns:a16="http://schemas.microsoft.com/office/drawing/2014/main" id="{C9A37EBA-D9E9-8647-81B9-D05ECEEE0543}"/>
              </a:ext>
            </a:extLst>
          </p:cNvPr>
          <p:cNvPicPr>
            <a:picLocks noChangeAspect="1"/>
          </p:cNvPicPr>
          <p:nvPr/>
        </p:nvPicPr>
        <p:blipFill>
          <a:blip r:embed="rId4"/>
          <a:stretch>
            <a:fillRect/>
          </a:stretch>
        </p:blipFill>
        <p:spPr>
          <a:xfrm>
            <a:off x="7003810" y="2903231"/>
            <a:ext cx="4349990" cy="3257659"/>
          </a:xfrm>
          <a:prstGeom prst="rect">
            <a:avLst/>
          </a:prstGeom>
        </p:spPr>
      </p:pic>
    </p:spTree>
    <p:extLst>
      <p:ext uri="{BB962C8B-B14F-4D97-AF65-F5344CB8AC3E}">
        <p14:creationId xmlns:p14="http://schemas.microsoft.com/office/powerpoint/2010/main" val="331926039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descr="page1image1822880">
            <a:extLst>
              <a:ext uri="{FF2B5EF4-FFF2-40B4-BE49-F238E27FC236}">
                <a16:creationId xmlns:a16="http://schemas.microsoft.com/office/drawing/2014/main" id="{92264133-5877-E14D-A412-6B5A511FB35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4679" y="92597"/>
            <a:ext cx="877786" cy="719497"/>
          </a:xfrm>
          <a:prstGeom prst="rect">
            <a:avLst/>
          </a:prstGeom>
          <a:noFill/>
          <a:extLst>
            <a:ext uri="{909E8E84-426E-40DD-AFC4-6F175D3DCCD1}">
              <a14:hiddenFill xmlns:a14="http://schemas.microsoft.com/office/drawing/2010/main">
                <a:solidFill>
                  <a:srgbClr val="FFFFFF"/>
                </a:solidFill>
              </a14:hiddenFill>
            </a:ext>
          </a:extLst>
        </p:spPr>
      </p:pic>
      <p:sp>
        <p:nvSpPr>
          <p:cNvPr id="3" name="ZoneTexte 2">
            <a:extLst>
              <a:ext uri="{FF2B5EF4-FFF2-40B4-BE49-F238E27FC236}">
                <a16:creationId xmlns:a16="http://schemas.microsoft.com/office/drawing/2014/main" id="{0D6C9FC6-D577-3D44-82EF-D5AEA2028283}"/>
              </a:ext>
            </a:extLst>
          </p:cNvPr>
          <p:cNvSpPr txBox="1"/>
          <p:nvPr/>
        </p:nvSpPr>
        <p:spPr>
          <a:xfrm>
            <a:off x="1012465" y="57241"/>
            <a:ext cx="11044856" cy="584775"/>
          </a:xfrm>
          <a:prstGeom prst="rect">
            <a:avLst/>
          </a:prstGeom>
          <a:noFill/>
        </p:spPr>
        <p:txBody>
          <a:bodyPr wrap="square" rtlCol="0">
            <a:spAutoFit/>
          </a:bodyPr>
          <a:lstStyle/>
          <a:p>
            <a:pPr algn="ctr"/>
            <a:r>
              <a:rPr lang="fr-FR" sz="3200" b="1" dirty="0">
                <a:solidFill>
                  <a:srgbClr val="009D61"/>
                </a:solidFill>
                <a:latin typeface="Arial" panose="020B0604020202020204" pitchFamily="34" charset="0"/>
                <a:cs typeface="Arial" panose="020B0604020202020204" pitchFamily="34" charset="0"/>
              </a:rPr>
              <a:t>Critères généraux pour l’élevage de monogastriques</a:t>
            </a:r>
          </a:p>
        </p:txBody>
      </p:sp>
      <p:sp>
        <p:nvSpPr>
          <p:cNvPr id="6" name="ZoneTexte 5">
            <a:extLst>
              <a:ext uri="{FF2B5EF4-FFF2-40B4-BE49-F238E27FC236}">
                <a16:creationId xmlns:a16="http://schemas.microsoft.com/office/drawing/2014/main" id="{50836216-939B-6542-A1A9-390349FC6CCD}"/>
              </a:ext>
            </a:extLst>
          </p:cNvPr>
          <p:cNvSpPr txBox="1"/>
          <p:nvPr/>
        </p:nvSpPr>
        <p:spPr>
          <a:xfrm>
            <a:off x="0" y="998441"/>
            <a:ext cx="7126639" cy="400110"/>
          </a:xfrm>
          <a:prstGeom prst="rect">
            <a:avLst/>
          </a:prstGeom>
          <a:noFill/>
        </p:spPr>
        <p:txBody>
          <a:bodyPr wrap="square" rtlCol="0">
            <a:spAutoFit/>
          </a:bodyPr>
          <a:lstStyle/>
          <a:p>
            <a:r>
              <a:rPr lang="fr-FR" sz="2000" b="1" i="1" dirty="0">
                <a:solidFill>
                  <a:schemeClr val="accent2">
                    <a:lumMod val="50000"/>
                  </a:schemeClr>
                </a:solidFill>
                <a:latin typeface="Arial" panose="020B0604020202020204" pitchFamily="34" charset="0"/>
                <a:cs typeface="Arial" panose="020B0604020202020204" pitchFamily="34" charset="0"/>
              </a:rPr>
              <a:t>Bien-être animal </a:t>
            </a:r>
          </a:p>
        </p:txBody>
      </p:sp>
      <p:sp>
        <p:nvSpPr>
          <p:cNvPr id="5" name="Espace réservé du numéro de diapositive 4">
            <a:extLst>
              <a:ext uri="{FF2B5EF4-FFF2-40B4-BE49-F238E27FC236}">
                <a16:creationId xmlns:a16="http://schemas.microsoft.com/office/drawing/2014/main" id="{4E9BE118-E43F-9E44-976A-3707042EBB7F}"/>
              </a:ext>
            </a:extLst>
          </p:cNvPr>
          <p:cNvSpPr>
            <a:spLocks noGrp="1"/>
          </p:cNvSpPr>
          <p:nvPr>
            <p:ph type="sldNum" sz="quarter" idx="12"/>
          </p:nvPr>
        </p:nvSpPr>
        <p:spPr/>
        <p:txBody>
          <a:bodyPr/>
          <a:lstStyle/>
          <a:p>
            <a:fld id="{BF604151-6D2C-4845-BFC5-8C53EDEB21BA}" type="slidenum">
              <a:rPr lang="fr-FR" smtClean="0"/>
              <a:t>30</a:t>
            </a:fld>
            <a:endParaRPr lang="fr-FR"/>
          </a:p>
        </p:txBody>
      </p:sp>
      <p:sp>
        <p:nvSpPr>
          <p:cNvPr id="7" name="ZoneTexte 6">
            <a:extLst>
              <a:ext uri="{FF2B5EF4-FFF2-40B4-BE49-F238E27FC236}">
                <a16:creationId xmlns:a16="http://schemas.microsoft.com/office/drawing/2014/main" id="{9FAEA59D-2557-7F4A-9550-7EB955152368}"/>
              </a:ext>
            </a:extLst>
          </p:cNvPr>
          <p:cNvSpPr txBox="1"/>
          <p:nvPr/>
        </p:nvSpPr>
        <p:spPr>
          <a:xfrm>
            <a:off x="80254" y="1400232"/>
            <a:ext cx="8475921" cy="369332"/>
          </a:xfrm>
          <a:prstGeom prst="rect">
            <a:avLst/>
          </a:prstGeom>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fr-FR" dirty="0">
                <a:sym typeface="Wingdings" pitchFamily="2" charset="2"/>
              </a:rPr>
              <a:t>Assurer aux animaux des conditions de vie respectueuses</a:t>
            </a:r>
            <a:endParaRPr lang="fr-FR" dirty="0"/>
          </a:p>
        </p:txBody>
      </p:sp>
      <p:sp>
        <p:nvSpPr>
          <p:cNvPr id="8" name="Rectangle : coins arrondis 7">
            <a:extLst>
              <a:ext uri="{FF2B5EF4-FFF2-40B4-BE49-F238E27FC236}">
                <a16:creationId xmlns:a16="http://schemas.microsoft.com/office/drawing/2014/main" id="{74DF9EC6-5420-BB44-9135-41D0A9FF29CB}"/>
              </a:ext>
            </a:extLst>
          </p:cNvPr>
          <p:cNvSpPr/>
          <p:nvPr/>
        </p:nvSpPr>
        <p:spPr>
          <a:xfrm>
            <a:off x="1025652" y="1828590"/>
            <a:ext cx="11086094" cy="4892885"/>
          </a:xfrm>
          <a:prstGeom prst="roundRect">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lvl="0" indent="-285750">
              <a:buFont typeface="Arial" panose="020B0604020202020204" pitchFamily="34" charset="0"/>
              <a:buChar char="•"/>
            </a:pPr>
            <a:r>
              <a:rPr lang="fr-FR" i="1" dirty="0">
                <a:solidFill>
                  <a:schemeClr val="tx1"/>
                </a:solidFill>
              </a:rPr>
              <a:t>Élevage sur litière naturelle et en plein air.</a:t>
            </a:r>
          </a:p>
          <a:p>
            <a:pPr marL="285750" lvl="0" indent="-285750">
              <a:buFont typeface="Arial" panose="020B0604020202020204" pitchFamily="34" charset="0"/>
              <a:buChar char="•"/>
            </a:pPr>
            <a:r>
              <a:rPr lang="fr-FR" i="1" dirty="0">
                <a:solidFill>
                  <a:schemeClr val="tx1"/>
                </a:solidFill>
              </a:rPr>
              <a:t>Les bâtiments d’élevage sont aménagés pour recevoir la lumière naturelle du jour. En période de courte luminosité, l’éclairage artificiel est autorisé (lampes éco d’énergie).  </a:t>
            </a:r>
            <a:endParaRPr lang="fr-FR" dirty="0">
              <a:solidFill>
                <a:schemeClr val="tx1"/>
              </a:solidFill>
            </a:endParaRPr>
          </a:p>
          <a:p>
            <a:r>
              <a:rPr lang="fr-FR" dirty="0">
                <a:solidFill>
                  <a:schemeClr val="tx1"/>
                </a:solidFill>
              </a:rPr>
              <a:t> </a:t>
            </a:r>
          </a:p>
          <a:p>
            <a:r>
              <a:rPr lang="fr-FR" u="sng" dirty="0">
                <a:solidFill>
                  <a:schemeClr val="tx1"/>
                </a:solidFill>
              </a:rPr>
              <a:t>Porc : </a:t>
            </a:r>
          </a:p>
          <a:p>
            <a:pPr lvl="0"/>
            <a:r>
              <a:rPr lang="fr-FR" i="1" dirty="0">
                <a:solidFill>
                  <a:srgbClr val="FF0000"/>
                </a:solidFill>
              </a:rPr>
              <a:t>La pratique de castration est interrogée : l’</a:t>
            </a:r>
            <a:r>
              <a:rPr lang="fr-FR" i="1" dirty="0" err="1">
                <a:solidFill>
                  <a:srgbClr val="FF0000"/>
                </a:solidFill>
              </a:rPr>
              <a:t>immunocastration</a:t>
            </a:r>
            <a:r>
              <a:rPr lang="fr-FR" i="1" dirty="0">
                <a:solidFill>
                  <a:srgbClr val="FF0000"/>
                </a:solidFill>
              </a:rPr>
              <a:t> et l’élevage de mâles entiers sont privilégiés</a:t>
            </a:r>
            <a:r>
              <a:rPr lang="fr-FR" dirty="0"/>
              <a:t> </a:t>
            </a:r>
            <a:r>
              <a:rPr lang="fr-FR" i="1" dirty="0">
                <a:solidFill>
                  <a:schemeClr val="tx1"/>
                </a:solidFill>
              </a:rPr>
              <a:t>Dans le cas où la castration est réalisée sur l’exploitation, des méthodes de soulagement de la douleur doivent être mises place par l’éleveur : usage d’anesthésiants et d’analgésiants. La castration doit se réaliser le plus tôt possible (entre 7 et 21 jours). Dans le cas de porcelets achetés, l’éleveur cherche à privilégier des porcelets n’ayant pas subi de castration à vif.</a:t>
            </a:r>
            <a:endParaRPr lang="fr-FR" dirty="0">
              <a:solidFill>
                <a:schemeClr val="tx1"/>
              </a:solidFill>
            </a:endParaRPr>
          </a:p>
          <a:p>
            <a:r>
              <a:rPr lang="fr-FR" dirty="0">
                <a:solidFill>
                  <a:schemeClr val="tx1"/>
                </a:solidFill>
              </a:rPr>
              <a:t> </a:t>
            </a:r>
          </a:p>
          <a:p>
            <a:r>
              <a:rPr lang="fr-FR" u="sng" dirty="0">
                <a:solidFill>
                  <a:schemeClr val="tx1"/>
                </a:solidFill>
              </a:rPr>
              <a:t>Volailles : </a:t>
            </a:r>
          </a:p>
          <a:p>
            <a:pPr lvl="0"/>
            <a:r>
              <a:rPr lang="fr-FR" i="1" dirty="0">
                <a:solidFill>
                  <a:schemeClr val="tx1"/>
                </a:solidFill>
              </a:rPr>
              <a:t>Les bâtiments doivent être munis de trappes de sortie/d’entrée d’une dimension adéquate. Pour les volailles dont le perchage fait partie du comportement naturel, les bâtiments doivent être équipés de perchoirs dont le nombre et les dimensions sont adaptés à l’importance du groupe et à la taille des oiseaux (le perchage est un comportement naturel des poules, dindes, dindons et pintades mais pas des oies et canards). </a:t>
            </a:r>
            <a:endParaRPr lang="fr-FR" dirty="0">
              <a:solidFill>
                <a:schemeClr val="tx1"/>
              </a:solidFill>
            </a:endParaRPr>
          </a:p>
          <a:p>
            <a:pPr marL="285750" lvl="0" indent="-285750">
              <a:buFont typeface="Arial" panose="020B0604020202020204" pitchFamily="34" charset="0"/>
              <a:buChar char="•"/>
            </a:pPr>
            <a:endParaRPr lang="fr-FR" sz="1600" dirty="0">
              <a:solidFill>
                <a:schemeClr val="tx1"/>
              </a:solidFill>
            </a:endParaRPr>
          </a:p>
        </p:txBody>
      </p:sp>
      <p:sp>
        <p:nvSpPr>
          <p:cNvPr id="10" name="Rectangle 9">
            <a:extLst>
              <a:ext uri="{FF2B5EF4-FFF2-40B4-BE49-F238E27FC236}">
                <a16:creationId xmlns:a16="http://schemas.microsoft.com/office/drawing/2014/main" id="{B70416E7-A948-2E41-9289-F2A0ECB5E141}"/>
              </a:ext>
            </a:extLst>
          </p:cNvPr>
          <p:cNvSpPr/>
          <p:nvPr/>
        </p:nvSpPr>
        <p:spPr>
          <a:xfrm>
            <a:off x="80254" y="3429000"/>
            <a:ext cx="932211" cy="844826"/>
          </a:xfrm>
          <a:prstGeom prst="rect">
            <a:avLst/>
          </a:prstGeom>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fr-FR" dirty="0"/>
              <a:t>2104</a:t>
            </a:r>
          </a:p>
        </p:txBody>
      </p:sp>
      <p:sp>
        <p:nvSpPr>
          <p:cNvPr id="12" name="ZoneTexte 11">
            <a:extLst>
              <a:ext uri="{FF2B5EF4-FFF2-40B4-BE49-F238E27FC236}">
                <a16:creationId xmlns:a16="http://schemas.microsoft.com/office/drawing/2014/main" id="{6A24FBD9-A758-8746-8803-8B5BD2A33E8C}"/>
              </a:ext>
            </a:extLst>
          </p:cNvPr>
          <p:cNvSpPr txBox="1"/>
          <p:nvPr/>
        </p:nvSpPr>
        <p:spPr>
          <a:xfrm>
            <a:off x="274728" y="6858000"/>
            <a:ext cx="10148969" cy="369332"/>
          </a:xfrm>
          <a:prstGeom prst="rect">
            <a:avLst/>
          </a:prstGeom>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fr-FR" dirty="0"/>
              <a:t>Caillebotis harmonisation ? </a:t>
            </a:r>
          </a:p>
        </p:txBody>
      </p:sp>
    </p:spTree>
    <p:extLst>
      <p:ext uri="{BB962C8B-B14F-4D97-AF65-F5344CB8AC3E}">
        <p14:creationId xmlns:p14="http://schemas.microsoft.com/office/powerpoint/2010/main" val="14280592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descr="page1image1822880">
            <a:extLst>
              <a:ext uri="{FF2B5EF4-FFF2-40B4-BE49-F238E27FC236}">
                <a16:creationId xmlns:a16="http://schemas.microsoft.com/office/drawing/2014/main" id="{92264133-5877-E14D-A412-6B5A511FB35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4679" y="92597"/>
            <a:ext cx="877786" cy="719497"/>
          </a:xfrm>
          <a:prstGeom prst="rect">
            <a:avLst/>
          </a:prstGeom>
          <a:noFill/>
          <a:extLst>
            <a:ext uri="{909E8E84-426E-40DD-AFC4-6F175D3DCCD1}">
              <a14:hiddenFill xmlns:a14="http://schemas.microsoft.com/office/drawing/2010/main">
                <a:solidFill>
                  <a:srgbClr val="FFFFFF"/>
                </a:solidFill>
              </a14:hiddenFill>
            </a:ext>
          </a:extLst>
        </p:spPr>
      </p:pic>
      <p:sp>
        <p:nvSpPr>
          <p:cNvPr id="3" name="ZoneTexte 2">
            <a:extLst>
              <a:ext uri="{FF2B5EF4-FFF2-40B4-BE49-F238E27FC236}">
                <a16:creationId xmlns:a16="http://schemas.microsoft.com/office/drawing/2014/main" id="{0D6C9FC6-D577-3D44-82EF-D5AEA2028283}"/>
              </a:ext>
            </a:extLst>
          </p:cNvPr>
          <p:cNvSpPr txBox="1"/>
          <p:nvPr/>
        </p:nvSpPr>
        <p:spPr>
          <a:xfrm>
            <a:off x="1012465" y="57241"/>
            <a:ext cx="11044856" cy="584775"/>
          </a:xfrm>
          <a:prstGeom prst="rect">
            <a:avLst/>
          </a:prstGeom>
          <a:noFill/>
        </p:spPr>
        <p:txBody>
          <a:bodyPr wrap="square" rtlCol="0">
            <a:spAutoFit/>
          </a:bodyPr>
          <a:lstStyle/>
          <a:p>
            <a:pPr algn="ctr"/>
            <a:r>
              <a:rPr lang="fr-FR" sz="3200" b="1" dirty="0">
                <a:solidFill>
                  <a:srgbClr val="009D61"/>
                </a:solidFill>
                <a:latin typeface="Arial" panose="020B0604020202020204" pitchFamily="34" charset="0"/>
                <a:cs typeface="Arial" panose="020B0604020202020204" pitchFamily="34" charset="0"/>
              </a:rPr>
              <a:t>Critères pour le miel</a:t>
            </a:r>
          </a:p>
        </p:txBody>
      </p:sp>
      <p:sp>
        <p:nvSpPr>
          <p:cNvPr id="6" name="ZoneTexte 5">
            <a:extLst>
              <a:ext uri="{FF2B5EF4-FFF2-40B4-BE49-F238E27FC236}">
                <a16:creationId xmlns:a16="http://schemas.microsoft.com/office/drawing/2014/main" id="{50836216-939B-6542-A1A9-390349FC6CCD}"/>
              </a:ext>
            </a:extLst>
          </p:cNvPr>
          <p:cNvSpPr txBox="1"/>
          <p:nvPr/>
        </p:nvSpPr>
        <p:spPr>
          <a:xfrm>
            <a:off x="0" y="998441"/>
            <a:ext cx="7126639" cy="400110"/>
          </a:xfrm>
          <a:prstGeom prst="rect">
            <a:avLst/>
          </a:prstGeom>
          <a:noFill/>
        </p:spPr>
        <p:txBody>
          <a:bodyPr wrap="square" rtlCol="0">
            <a:spAutoFit/>
          </a:bodyPr>
          <a:lstStyle/>
          <a:p>
            <a:r>
              <a:rPr lang="fr-FR" sz="2000" b="1" i="1" dirty="0">
                <a:solidFill>
                  <a:schemeClr val="accent2">
                    <a:lumMod val="50000"/>
                  </a:schemeClr>
                </a:solidFill>
                <a:latin typeface="Arial" panose="020B0604020202020204" pitchFamily="34" charset="0"/>
                <a:cs typeface="Arial" panose="020B0604020202020204" pitchFamily="34" charset="0"/>
              </a:rPr>
              <a:t>Bien-être animal </a:t>
            </a:r>
          </a:p>
        </p:txBody>
      </p:sp>
      <p:sp>
        <p:nvSpPr>
          <p:cNvPr id="5" name="Espace réservé du numéro de diapositive 4">
            <a:extLst>
              <a:ext uri="{FF2B5EF4-FFF2-40B4-BE49-F238E27FC236}">
                <a16:creationId xmlns:a16="http://schemas.microsoft.com/office/drawing/2014/main" id="{4E9BE118-E43F-9E44-976A-3707042EBB7F}"/>
              </a:ext>
            </a:extLst>
          </p:cNvPr>
          <p:cNvSpPr>
            <a:spLocks noGrp="1"/>
          </p:cNvSpPr>
          <p:nvPr>
            <p:ph type="sldNum" sz="quarter" idx="12"/>
          </p:nvPr>
        </p:nvSpPr>
        <p:spPr/>
        <p:txBody>
          <a:bodyPr/>
          <a:lstStyle/>
          <a:p>
            <a:fld id="{BF604151-6D2C-4845-BFC5-8C53EDEB21BA}" type="slidenum">
              <a:rPr lang="fr-FR" smtClean="0"/>
              <a:t>31</a:t>
            </a:fld>
            <a:endParaRPr lang="fr-FR"/>
          </a:p>
        </p:txBody>
      </p:sp>
      <p:sp>
        <p:nvSpPr>
          <p:cNvPr id="7" name="ZoneTexte 6">
            <a:extLst>
              <a:ext uri="{FF2B5EF4-FFF2-40B4-BE49-F238E27FC236}">
                <a16:creationId xmlns:a16="http://schemas.microsoft.com/office/drawing/2014/main" id="{9FAEA59D-2557-7F4A-9550-7EB955152368}"/>
              </a:ext>
            </a:extLst>
          </p:cNvPr>
          <p:cNvSpPr txBox="1"/>
          <p:nvPr/>
        </p:nvSpPr>
        <p:spPr>
          <a:xfrm>
            <a:off x="80254" y="1581114"/>
            <a:ext cx="8475921" cy="369332"/>
          </a:xfrm>
          <a:prstGeom prst="rect">
            <a:avLst/>
          </a:prstGeom>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fr-FR" dirty="0">
                <a:sym typeface="Wingdings" pitchFamily="2" charset="2"/>
              </a:rPr>
              <a:t>Assurer aux animaux des conditions de vie respectueuses</a:t>
            </a:r>
            <a:endParaRPr lang="fr-FR" dirty="0"/>
          </a:p>
        </p:txBody>
      </p:sp>
      <p:sp>
        <p:nvSpPr>
          <p:cNvPr id="8" name="Rectangle : coins arrondis 7">
            <a:extLst>
              <a:ext uri="{FF2B5EF4-FFF2-40B4-BE49-F238E27FC236}">
                <a16:creationId xmlns:a16="http://schemas.microsoft.com/office/drawing/2014/main" id="{74DF9EC6-5420-BB44-9135-41D0A9FF29CB}"/>
              </a:ext>
            </a:extLst>
          </p:cNvPr>
          <p:cNvSpPr/>
          <p:nvPr/>
        </p:nvSpPr>
        <p:spPr>
          <a:xfrm>
            <a:off x="1053703" y="2395527"/>
            <a:ext cx="11044856" cy="860822"/>
          </a:xfrm>
          <a:prstGeom prst="roundRect">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lvl="0" indent="-285750">
              <a:buFont typeface="Arial" panose="020B0604020202020204" pitchFamily="34" charset="0"/>
              <a:buChar char="•"/>
            </a:pPr>
            <a:r>
              <a:rPr lang="fr-FR" i="1" dirty="0">
                <a:solidFill>
                  <a:schemeClr val="tx1"/>
                </a:solidFill>
              </a:rPr>
              <a:t>La pratique du rognage des ailes des reines est interdite</a:t>
            </a:r>
            <a:endParaRPr lang="fr-FR" sz="1600" dirty="0">
              <a:solidFill>
                <a:schemeClr val="tx1"/>
              </a:solidFill>
            </a:endParaRPr>
          </a:p>
        </p:txBody>
      </p:sp>
      <p:sp>
        <p:nvSpPr>
          <p:cNvPr id="10" name="Rectangle 9">
            <a:extLst>
              <a:ext uri="{FF2B5EF4-FFF2-40B4-BE49-F238E27FC236}">
                <a16:creationId xmlns:a16="http://schemas.microsoft.com/office/drawing/2014/main" id="{B70416E7-A948-2E41-9289-F2A0ECB5E141}"/>
              </a:ext>
            </a:extLst>
          </p:cNvPr>
          <p:cNvSpPr/>
          <p:nvPr/>
        </p:nvSpPr>
        <p:spPr>
          <a:xfrm>
            <a:off x="80085" y="2467131"/>
            <a:ext cx="932211" cy="844826"/>
          </a:xfrm>
          <a:prstGeom prst="rect">
            <a:avLst/>
          </a:prstGeom>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fr-FR" dirty="0"/>
              <a:t>2305</a:t>
            </a:r>
          </a:p>
        </p:txBody>
      </p:sp>
    </p:spTree>
    <p:extLst>
      <p:ext uri="{BB962C8B-B14F-4D97-AF65-F5344CB8AC3E}">
        <p14:creationId xmlns:p14="http://schemas.microsoft.com/office/powerpoint/2010/main" val="415836414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descr="page1image1822880">
            <a:extLst>
              <a:ext uri="{FF2B5EF4-FFF2-40B4-BE49-F238E27FC236}">
                <a16:creationId xmlns:a16="http://schemas.microsoft.com/office/drawing/2014/main" id="{92264133-5877-E14D-A412-6B5A511FB35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4679" y="92597"/>
            <a:ext cx="877786" cy="719497"/>
          </a:xfrm>
          <a:prstGeom prst="rect">
            <a:avLst/>
          </a:prstGeom>
          <a:noFill/>
          <a:extLst>
            <a:ext uri="{909E8E84-426E-40DD-AFC4-6F175D3DCCD1}">
              <a14:hiddenFill xmlns:a14="http://schemas.microsoft.com/office/drawing/2010/main">
                <a:solidFill>
                  <a:srgbClr val="FFFFFF"/>
                </a:solidFill>
              </a14:hiddenFill>
            </a:ext>
          </a:extLst>
        </p:spPr>
      </p:pic>
      <p:sp>
        <p:nvSpPr>
          <p:cNvPr id="3" name="ZoneTexte 2">
            <a:extLst>
              <a:ext uri="{FF2B5EF4-FFF2-40B4-BE49-F238E27FC236}">
                <a16:creationId xmlns:a16="http://schemas.microsoft.com/office/drawing/2014/main" id="{0D6C9FC6-D577-3D44-82EF-D5AEA2028283}"/>
              </a:ext>
            </a:extLst>
          </p:cNvPr>
          <p:cNvSpPr txBox="1"/>
          <p:nvPr/>
        </p:nvSpPr>
        <p:spPr>
          <a:xfrm>
            <a:off x="1012465" y="57241"/>
            <a:ext cx="11044856" cy="584775"/>
          </a:xfrm>
          <a:prstGeom prst="rect">
            <a:avLst/>
          </a:prstGeom>
          <a:noFill/>
        </p:spPr>
        <p:txBody>
          <a:bodyPr wrap="square" rtlCol="0">
            <a:spAutoFit/>
          </a:bodyPr>
          <a:lstStyle/>
          <a:p>
            <a:pPr algn="ctr"/>
            <a:r>
              <a:rPr lang="fr-FR" sz="3200" b="1" dirty="0">
                <a:solidFill>
                  <a:srgbClr val="009D61"/>
                </a:solidFill>
                <a:latin typeface="Arial" panose="020B0604020202020204" pitchFamily="34" charset="0"/>
                <a:cs typeface="Arial" panose="020B0604020202020204" pitchFamily="34" charset="0"/>
              </a:rPr>
              <a:t>Critères pour les produits transformés</a:t>
            </a:r>
          </a:p>
        </p:txBody>
      </p:sp>
      <p:sp>
        <p:nvSpPr>
          <p:cNvPr id="6" name="ZoneTexte 5">
            <a:extLst>
              <a:ext uri="{FF2B5EF4-FFF2-40B4-BE49-F238E27FC236}">
                <a16:creationId xmlns:a16="http://schemas.microsoft.com/office/drawing/2014/main" id="{50836216-939B-6542-A1A9-390349FC6CCD}"/>
              </a:ext>
            </a:extLst>
          </p:cNvPr>
          <p:cNvSpPr txBox="1"/>
          <p:nvPr/>
        </p:nvSpPr>
        <p:spPr>
          <a:xfrm>
            <a:off x="0" y="998441"/>
            <a:ext cx="7126639" cy="400110"/>
          </a:xfrm>
          <a:prstGeom prst="rect">
            <a:avLst/>
          </a:prstGeom>
          <a:noFill/>
        </p:spPr>
        <p:txBody>
          <a:bodyPr wrap="square" rtlCol="0">
            <a:spAutoFit/>
          </a:bodyPr>
          <a:lstStyle/>
          <a:p>
            <a:r>
              <a:rPr lang="fr-FR" sz="2000" b="1" i="1" dirty="0">
                <a:solidFill>
                  <a:schemeClr val="accent2">
                    <a:lumMod val="50000"/>
                  </a:schemeClr>
                </a:solidFill>
                <a:latin typeface="Arial" panose="020B0604020202020204" pitchFamily="34" charset="0"/>
                <a:cs typeface="Arial" panose="020B0604020202020204" pitchFamily="34" charset="0"/>
              </a:rPr>
              <a:t>Composition des produits </a:t>
            </a:r>
          </a:p>
        </p:txBody>
      </p:sp>
      <p:sp>
        <p:nvSpPr>
          <p:cNvPr id="5" name="Espace réservé du numéro de diapositive 4">
            <a:extLst>
              <a:ext uri="{FF2B5EF4-FFF2-40B4-BE49-F238E27FC236}">
                <a16:creationId xmlns:a16="http://schemas.microsoft.com/office/drawing/2014/main" id="{4E9BE118-E43F-9E44-976A-3707042EBB7F}"/>
              </a:ext>
            </a:extLst>
          </p:cNvPr>
          <p:cNvSpPr>
            <a:spLocks noGrp="1"/>
          </p:cNvSpPr>
          <p:nvPr>
            <p:ph type="sldNum" sz="quarter" idx="12"/>
          </p:nvPr>
        </p:nvSpPr>
        <p:spPr/>
        <p:txBody>
          <a:bodyPr/>
          <a:lstStyle/>
          <a:p>
            <a:fld id="{BF604151-6D2C-4845-BFC5-8C53EDEB21BA}" type="slidenum">
              <a:rPr lang="fr-FR" smtClean="0"/>
              <a:t>32</a:t>
            </a:fld>
            <a:endParaRPr lang="fr-FR"/>
          </a:p>
        </p:txBody>
      </p:sp>
      <p:sp>
        <p:nvSpPr>
          <p:cNvPr id="7" name="ZoneTexte 6">
            <a:extLst>
              <a:ext uri="{FF2B5EF4-FFF2-40B4-BE49-F238E27FC236}">
                <a16:creationId xmlns:a16="http://schemas.microsoft.com/office/drawing/2014/main" id="{9FAEA59D-2557-7F4A-9550-7EB955152368}"/>
              </a:ext>
            </a:extLst>
          </p:cNvPr>
          <p:cNvSpPr txBox="1"/>
          <p:nvPr/>
        </p:nvSpPr>
        <p:spPr>
          <a:xfrm>
            <a:off x="80254" y="1581114"/>
            <a:ext cx="8475921" cy="369332"/>
          </a:xfrm>
          <a:prstGeom prst="rect">
            <a:avLst/>
          </a:prstGeom>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fr-FR" dirty="0">
                <a:sym typeface="Wingdings" pitchFamily="2" charset="2"/>
              </a:rPr>
              <a:t>Garantir un produit issus du territoire</a:t>
            </a:r>
            <a:endParaRPr lang="fr-FR" dirty="0"/>
          </a:p>
        </p:txBody>
      </p:sp>
      <p:sp>
        <p:nvSpPr>
          <p:cNvPr id="8" name="Rectangle : coins arrondis 7">
            <a:extLst>
              <a:ext uri="{FF2B5EF4-FFF2-40B4-BE49-F238E27FC236}">
                <a16:creationId xmlns:a16="http://schemas.microsoft.com/office/drawing/2014/main" id="{74DF9EC6-5420-BB44-9135-41D0A9FF29CB}"/>
              </a:ext>
            </a:extLst>
          </p:cNvPr>
          <p:cNvSpPr/>
          <p:nvPr/>
        </p:nvSpPr>
        <p:spPr>
          <a:xfrm>
            <a:off x="1053703" y="2395527"/>
            <a:ext cx="11044856" cy="1710308"/>
          </a:xfrm>
          <a:prstGeom prst="roundRect">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lvl="0" indent="-285750">
              <a:buFont typeface="Arial" panose="020B0604020202020204" pitchFamily="34" charset="0"/>
              <a:buChar char="•"/>
            </a:pPr>
            <a:r>
              <a:rPr lang="fr-FR" dirty="0">
                <a:solidFill>
                  <a:schemeClr val="tx1"/>
                </a:solidFill>
              </a:rPr>
              <a:t>Les produits comportent une majorité de matières premières marquées (au moins 50% du poids). L’ingrédient principal du produit transformé est 100% marqué. </a:t>
            </a:r>
            <a:r>
              <a:rPr lang="fr-FR" i="1" dirty="0">
                <a:solidFill>
                  <a:schemeClr val="tx1"/>
                </a:solidFill>
              </a:rPr>
              <a:t>Dans le cas de produits dont la spécificité territoriale (saveur, odeur …) n’est pas liée à l’ingrédient majoritaire en poids (confitures, glaces, sirops </a:t>
            </a:r>
            <a:r>
              <a:rPr lang="fr-FR" i="1" dirty="0" err="1">
                <a:solidFill>
                  <a:schemeClr val="tx1"/>
                </a:solidFill>
              </a:rPr>
              <a:t>etc</a:t>
            </a:r>
            <a:r>
              <a:rPr lang="fr-FR" i="1" dirty="0">
                <a:solidFill>
                  <a:schemeClr val="tx1"/>
                </a:solidFill>
              </a:rPr>
              <a:t> …), la règle des 50% du poids n’est pas à prendre en compte</a:t>
            </a:r>
          </a:p>
          <a:p>
            <a:pPr marL="285750" lvl="0" indent="-285750">
              <a:buFont typeface="Arial" panose="020B0604020202020204" pitchFamily="34" charset="0"/>
              <a:buChar char="•"/>
            </a:pPr>
            <a:r>
              <a:rPr lang="fr-FR" dirty="0">
                <a:solidFill>
                  <a:schemeClr val="tx1"/>
                </a:solidFill>
              </a:rPr>
              <a:t>Les autres matières premières majeures doivent être du territoire sauf impossibilité à expliquer.</a:t>
            </a:r>
          </a:p>
        </p:txBody>
      </p:sp>
      <p:sp>
        <p:nvSpPr>
          <p:cNvPr id="10" name="Rectangle 9">
            <a:extLst>
              <a:ext uri="{FF2B5EF4-FFF2-40B4-BE49-F238E27FC236}">
                <a16:creationId xmlns:a16="http://schemas.microsoft.com/office/drawing/2014/main" id="{B70416E7-A948-2E41-9289-F2A0ECB5E141}"/>
              </a:ext>
            </a:extLst>
          </p:cNvPr>
          <p:cNvSpPr/>
          <p:nvPr/>
        </p:nvSpPr>
        <p:spPr>
          <a:xfrm>
            <a:off x="80254" y="2828268"/>
            <a:ext cx="932211" cy="844826"/>
          </a:xfrm>
          <a:prstGeom prst="rect">
            <a:avLst/>
          </a:prstGeom>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fr-FR" dirty="0"/>
              <a:t>2402</a:t>
            </a:r>
          </a:p>
        </p:txBody>
      </p:sp>
    </p:spTree>
    <p:extLst>
      <p:ext uri="{BB962C8B-B14F-4D97-AF65-F5344CB8AC3E}">
        <p14:creationId xmlns:p14="http://schemas.microsoft.com/office/powerpoint/2010/main" val="147021033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descr="page1image1822880">
            <a:extLst>
              <a:ext uri="{FF2B5EF4-FFF2-40B4-BE49-F238E27FC236}">
                <a16:creationId xmlns:a16="http://schemas.microsoft.com/office/drawing/2014/main" id="{92264133-5877-E14D-A412-6B5A511FB35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4679" y="92597"/>
            <a:ext cx="877786" cy="719497"/>
          </a:xfrm>
          <a:prstGeom prst="rect">
            <a:avLst/>
          </a:prstGeom>
          <a:noFill/>
          <a:extLst>
            <a:ext uri="{909E8E84-426E-40DD-AFC4-6F175D3DCCD1}">
              <a14:hiddenFill xmlns:a14="http://schemas.microsoft.com/office/drawing/2010/main">
                <a:solidFill>
                  <a:srgbClr val="FFFFFF"/>
                </a:solidFill>
              </a14:hiddenFill>
            </a:ext>
          </a:extLst>
        </p:spPr>
      </p:pic>
      <p:sp>
        <p:nvSpPr>
          <p:cNvPr id="3" name="ZoneTexte 2">
            <a:extLst>
              <a:ext uri="{FF2B5EF4-FFF2-40B4-BE49-F238E27FC236}">
                <a16:creationId xmlns:a16="http://schemas.microsoft.com/office/drawing/2014/main" id="{0D6C9FC6-D577-3D44-82EF-D5AEA2028283}"/>
              </a:ext>
            </a:extLst>
          </p:cNvPr>
          <p:cNvSpPr txBox="1"/>
          <p:nvPr/>
        </p:nvSpPr>
        <p:spPr>
          <a:xfrm>
            <a:off x="1012465" y="57241"/>
            <a:ext cx="11044856" cy="584775"/>
          </a:xfrm>
          <a:prstGeom prst="rect">
            <a:avLst/>
          </a:prstGeom>
          <a:noFill/>
        </p:spPr>
        <p:txBody>
          <a:bodyPr wrap="square" rtlCol="0">
            <a:spAutoFit/>
          </a:bodyPr>
          <a:lstStyle/>
          <a:p>
            <a:pPr algn="ctr"/>
            <a:r>
              <a:rPr lang="fr-FR" sz="3200" b="1" dirty="0">
                <a:solidFill>
                  <a:srgbClr val="009D61"/>
                </a:solidFill>
                <a:latin typeface="Arial" panose="020B0604020202020204" pitchFamily="34" charset="0"/>
                <a:cs typeface="Arial" panose="020B0604020202020204" pitchFamily="34" charset="0"/>
              </a:rPr>
              <a:t>Viticulture</a:t>
            </a:r>
          </a:p>
        </p:txBody>
      </p:sp>
      <p:sp>
        <p:nvSpPr>
          <p:cNvPr id="6" name="ZoneTexte 5">
            <a:extLst>
              <a:ext uri="{FF2B5EF4-FFF2-40B4-BE49-F238E27FC236}">
                <a16:creationId xmlns:a16="http://schemas.microsoft.com/office/drawing/2014/main" id="{50836216-939B-6542-A1A9-390349FC6CCD}"/>
              </a:ext>
            </a:extLst>
          </p:cNvPr>
          <p:cNvSpPr txBox="1"/>
          <p:nvPr/>
        </p:nvSpPr>
        <p:spPr>
          <a:xfrm>
            <a:off x="0" y="998441"/>
            <a:ext cx="7126639" cy="400110"/>
          </a:xfrm>
          <a:prstGeom prst="rect">
            <a:avLst/>
          </a:prstGeom>
          <a:noFill/>
        </p:spPr>
        <p:txBody>
          <a:bodyPr wrap="square" rtlCol="0">
            <a:spAutoFit/>
          </a:bodyPr>
          <a:lstStyle/>
          <a:p>
            <a:r>
              <a:rPr lang="fr-FR" sz="2000" b="1" i="1" dirty="0">
                <a:solidFill>
                  <a:schemeClr val="accent2">
                    <a:lumMod val="50000"/>
                  </a:schemeClr>
                </a:solidFill>
                <a:latin typeface="Arial" panose="020B0604020202020204" pitchFamily="34" charset="0"/>
                <a:cs typeface="Arial" panose="020B0604020202020204" pitchFamily="34" charset="0"/>
              </a:rPr>
              <a:t>Composition des produits </a:t>
            </a:r>
          </a:p>
        </p:txBody>
      </p:sp>
      <p:sp>
        <p:nvSpPr>
          <p:cNvPr id="5" name="Espace réservé du numéro de diapositive 4">
            <a:extLst>
              <a:ext uri="{FF2B5EF4-FFF2-40B4-BE49-F238E27FC236}">
                <a16:creationId xmlns:a16="http://schemas.microsoft.com/office/drawing/2014/main" id="{4E9BE118-E43F-9E44-976A-3707042EBB7F}"/>
              </a:ext>
            </a:extLst>
          </p:cNvPr>
          <p:cNvSpPr>
            <a:spLocks noGrp="1"/>
          </p:cNvSpPr>
          <p:nvPr>
            <p:ph type="sldNum" sz="quarter" idx="12"/>
          </p:nvPr>
        </p:nvSpPr>
        <p:spPr/>
        <p:txBody>
          <a:bodyPr/>
          <a:lstStyle/>
          <a:p>
            <a:fld id="{BF604151-6D2C-4845-BFC5-8C53EDEB21BA}" type="slidenum">
              <a:rPr lang="fr-FR" smtClean="0"/>
              <a:t>33</a:t>
            </a:fld>
            <a:endParaRPr lang="fr-FR"/>
          </a:p>
        </p:txBody>
      </p:sp>
      <p:sp>
        <p:nvSpPr>
          <p:cNvPr id="7" name="ZoneTexte 6">
            <a:extLst>
              <a:ext uri="{FF2B5EF4-FFF2-40B4-BE49-F238E27FC236}">
                <a16:creationId xmlns:a16="http://schemas.microsoft.com/office/drawing/2014/main" id="{9FAEA59D-2557-7F4A-9550-7EB955152368}"/>
              </a:ext>
            </a:extLst>
          </p:cNvPr>
          <p:cNvSpPr txBox="1"/>
          <p:nvPr/>
        </p:nvSpPr>
        <p:spPr>
          <a:xfrm>
            <a:off x="80254" y="1581114"/>
            <a:ext cx="8475921" cy="369332"/>
          </a:xfrm>
          <a:prstGeom prst="rect">
            <a:avLst/>
          </a:prstGeom>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fr-FR" dirty="0">
                <a:sym typeface="Wingdings" pitchFamily="2" charset="2"/>
              </a:rPr>
              <a:t> Allergènes</a:t>
            </a:r>
            <a:endParaRPr lang="fr-FR" dirty="0"/>
          </a:p>
        </p:txBody>
      </p:sp>
      <p:sp>
        <p:nvSpPr>
          <p:cNvPr id="8" name="Rectangle : coins arrondis 7">
            <a:extLst>
              <a:ext uri="{FF2B5EF4-FFF2-40B4-BE49-F238E27FC236}">
                <a16:creationId xmlns:a16="http://schemas.microsoft.com/office/drawing/2014/main" id="{74DF9EC6-5420-BB44-9135-41D0A9FF29CB}"/>
              </a:ext>
            </a:extLst>
          </p:cNvPr>
          <p:cNvSpPr/>
          <p:nvPr/>
        </p:nvSpPr>
        <p:spPr>
          <a:xfrm>
            <a:off x="1053703" y="2395527"/>
            <a:ext cx="11044856" cy="1710308"/>
          </a:xfrm>
          <a:prstGeom prst="roundRect">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fr-FR" dirty="0">
                <a:solidFill>
                  <a:schemeClr val="tx1"/>
                </a:solidFill>
              </a:rPr>
              <a:t>Le Parc peut exclure l’usage des allergènes (hors sulfites) et des produits de synthèse. Allergènes : auxiliaires technologiques contenant des substances issues d’œufs, de lait, de poisson, de céréales notamment utilisées dans le processus de collage du vin.</a:t>
            </a:r>
          </a:p>
        </p:txBody>
      </p:sp>
      <p:sp>
        <p:nvSpPr>
          <p:cNvPr id="10" name="Rectangle 9">
            <a:extLst>
              <a:ext uri="{FF2B5EF4-FFF2-40B4-BE49-F238E27FC236}">
                <a16:creationId xmlns:a16="http://schemas.microsoft.com/office/drawing/2014/main" id="{B70416E7-A948-2E41-9289-F2A0ECB5E141}"/>
              </a:ext>
            </a:extLst>
          </p:cNvPr>
          <p:cNvSpPr/>
          <p:nvPr/>
        </p:nvSpPr>
        <p:spPr>
          <a:xfrm>
            <a:off x="80254" y="2828268"/>
            <a:ext cx="932211" cy="844826"/>
          </a:xfrm>
          <a:prstGeom prst="rect">
            <a:avLst/>
          </a:prstGeom>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fr-FR" dirty="0"/>
              <a:t>2403</a:t>
            </a:r>
          </a:p>
        </p:txBody>
      </p:sp>
    </p:spTree>
    <p:extLst>
      <p:ext uri="{BB962C8B-B14F-4D97-AF65-F5344CB8AC3E}">
        <p14:creationId xmlns:p14="http://schemas.microsoft.com/office/powerpoint/2010/main" val="225738045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descr="page1image1822880">
            <a:extLst>
              <a:ext uri="{FF2B5EF4-FFF2-40B4-BE49-F238E27FC236}">
                <a16:creationId xmlns:a16="http://schemas.microsoft.com/office/drawing/2014/main" id="{92264133-5877-E14D-A412-6B5A511FB35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4679" y="92597"/>
            <a:ext cx="877786" cy="719497"/>
          </a:xfrm>
          <a:prstGeom prst="rect">
            <a:avLst/>
          </a:prstGeom>
          <a:noFill/>
          <a:extLst>
            <a:ext uri="{909E8E84-426E-40DD-AFC4-6F175D3DCCD1}">
              <a14:hiddenFill xmlns:a14="http://schemas.microsoft.com/office/drawing/2010/main">
                <a:solidFill>
                  <a:srgbClr val="FFFFFF"/>
                </a:solidFill>
              </a14:hiddenFill>
            </a:ext>
          </a:extLst>
        </p:spPr>
      </p:pic>
      <p:sp>
        <p:nvSpPr>
          <p:cNvPr id="3" name="ZoneTexte 2">
            <a:extLst>
              <a:ext uri="{FF2B5EF4-FFF2-40B4-BE49-F238E27FC236}">
                <a16:creationId xmlns:a16="http://schemas.microsoft.com/office/drawing/2014/main" id="{0D6C9FC6-D577-3D44-82EF-D5AEA2028283}"/>
              </a:ext>
            </a:extLst>
          </p:cNvPr>
          <p:cNvSpPr txBox="1"/>
          <p:nvPr/>
        </p:nvSpPr>
        <p:spPr>
          <a:xfrm>
            <a:off x="1012465" y="57241"/>
            <a:ext cx="11044856" cy="584775"/>
          </a:xfrm>
          <a:prstGeom prst="rect">
            <a:avLst/>
          </a:prstGeom>
          <a:noFill/>
        </p:spPr>
        <p:txBody>
          <a:bodyPr wrap="square" rtlCol="0">
            <a:spAutoFit/>
          </a:bodyPr>
          <a:lstStyle/>
          <a:p>
            <a:pPr algn="ctr"/>
            <a:r>
              <a:rPr lang="fr-FR" sz="3200" b="1" dirty="0">
                <a:solidFill>
                  <a:srgbClr val="009D61"/>
                </a:solidFill>
                <a:latin typeface="Arial" panose="020B0604020202020204" pitchFamily="34" charset="0"/>
                <a:cs typeface="Arial" panose="020B0604020202020204" pitchFamily="34" charset="0"/>
              </a:rPr>
              <a:t>Critères entreprise</a:t>
            </a:r>
          </a:p>
        </p:txBody>
      </p:sp>
      <p:sp>
        <p:nvSpPr>
          <p:cNvPr id="6" name="ZoneTexte 5">
            <a:extLst>
              <a:ext uri="{FF2B5EF4-FFF2-40B4-BE49-F238E27FC236}">
                <a16:creationId xmlns:a16="http://schemas.microsoft.com/office/drawing/2014/main" id="{50836216-939B-6542-A1A9-390349FC6CCD}"/>
              </a:ext>
            </a:extLst>
          </p:cNvPr>
          <p:cNvSpPr txBox="1"/>
          <p:nvPr/>
        </p:nvSpPr>
        <p:spPr>
          <a:xfrm>
            <a:off x="0" y="998441"/>
            <a:ext cx="7126639" cy="400110"/>
          </a:xfrm>
          <a:prstGeom prst="rect">
            <a:avLst/>
          </a:prstGeom>
          <a:noFill/>
        </p:spPr>
        <p:txBody>
          <a:bodyPr wrap="square" rtlCol="0">
            <a:spAutoFit/>
          </a:bodyPr>
          <a:lstStyle/>
          <a:p>
            <a:r>
              <a:rPr lang="fr-FR" sz="2000" b="1" i="1" dirty="0">
                <a:solidFill>
                  <a:schemeClr val="accent2">
                    <a:lumMod val="50000"/>
                  </a:schemeClr>
                </a:solidFill>
                <a:latin typeface="Arial" panose="020B0604020202020204" pitchFamily="34" charset="0"/>
                <a:cs typeface="Arial" panose="020B0604020202020204" pitchFamily="34" charset="0"/>
              </a:rPr>
              <a:t>Environnement : </a:t>
            </a:r>
          </a:p>
        </p:txBody>
      </p:sp>
      <p:sp>
        <p:nvSpPr>
          <p:cNvPr id="5" name="Espace réservé du numéro de diapositive 4">
            <a:extLst>
              <a:ext uri="{FF2B5EF4-FFF2-40B4-BE49-F238E27FC236}">
                <a16:creationId xmlns:a16="http://schemas.microsoft.com/office/drawing/2014/main" id="{4E9BE118-E43F-9E44-976A-3707042EBB7F}"/>
              </a:ext>
            </a:extLst>
          </p:cNvPr>
          <p:cNvSpPr>
            <a:spLocks noGrp="1"/>
          </p:cNvSpPr>
          <p:nvPr>
            <p:ph type="sldNum" sz="quarter" idx="12"/>
          </p:nvPr>
        </p:nvSpPr>
        <p:spPr/>
        <p:txBody>
          <a:bodyPr/>
          <a:lstStyle/>
          <a:p>
            <a:fld id="{BF604151-6D2C-4845-BFC5-8C53EDEB21BA}" type="slidenum">
              <a:rPr lang="fr-FR" smtClean="0"/>
              <a:t>34</a:t>
            </a:fld>
            <a:endParaRPr lang="fr-FR"/>
          </a:p>
        </p:txBody>
      </p:sp>
      <p:sp>
        <p:nvSpPr>
          <p:cNvPr id="7" name="ZoneTexte 6">
            <a:extLst>
              <a:ext uri="{FF2B5EF4-FFF2-40B4-BE49-F238E27FC236}">
                <a16:creationId xmlns:a16="http://schemas.microsoft.com/office/drawing/2014/main" id="{9FAEA59D-2557-7F4A-9550-7EB955152368}"/>
              </a:ext>
            </a:extLst>
          </p:cNvPr>
          <p:cNvSpPr txBox="1"/>
          <p:nvPr/>
        </p:nvSpPr>
        <p:spPr>
          <a:xfrm>
            <a:off x="80254" y="1581114"/>
            <a:ext cx="8475921" cy="369332"/>
          </a:xfrm>
          <a:prstGeom prst="rect">
            <a:avLst/>
          </a:prstGeom>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fr-FR" dirty="0">
                <a:sym typeface="Wingdings" pitchFamily="2" charset="2"/>
              </a:rPr>
              <a:t> Intégrer la notion d’emballage : </a:t>
            </a:r>
            <a:endParaRPr lang="fr-FR" dirty="0"/>
          </a:p>
        </p:txBody>
      </p:sp>
      <p:sp>
        <p:nvSpPr>
          <p:cNvPr id="8" name="Rectangle : coins arrondis 7">
            <a:extLst>
              <a:ext uri="{FF2B5EF4-FFF2-40B4-BE49-F238E27FC236}">
                <a16:creationId xmlns:a16="http://schemas.microsoft.com/office/drawing/2014/main" id="{74DF9EC6-5420-BB44-9135-41D0A9FF29CB}"/>
              </a:ext>
            </a:extLst>
          </p:cNvPr>
          <p:cNvSpPr/>
          <p:nvPr/>
        </p:nvSpPr>
        <p:spPr>
          <a:xfrm>
            <a:off x="1066890" y="2221615"/>
            <a:ext cx="11044856" cy="1277567"/>
          </a:xfrm>
          <a:prstGeom prst="roundRect">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fr-FR" dirty="0">
                <a:solidFill>
                  <a:schemeClr val="tx1"/>
                </a:solidFill>
              </a:rPr>
              <a:t>Une attention sera portée sur les emballages et leur recyclage. L’entreprise cherche à limiter le recours aux emballages, elle utilise si possible des emballages issus de matières recyclées, recyclables ou réutilisables</a:t>
            </a:r>
          </a:p>
        </p:txBody>
      </p:sp>
      <p:sp>
        <p:nvSpPr>
          <p:cNvPr id="10" name="Rectangle 9">
            <a:extLst>
              <a:ext uri="{FF2B5EF4-FFF2-40B4-BE49-F238E27FC236}">
                <a16:creationId xmlns:a16="http://schemas.microsoft.com/office/drawing/2014/main" id="{B70416E7-A948-2E41-9289-F2A0ECB5E141}"/>
              </a:ext>
            </a:extLst>
          </p:cNvPr>
          <p:cNvSpPr/>
          <p:nvPr/>
        </p:nvSpPr>
        <p:spPr>
          <a:xfrm>
            <a:off x="80254" y="2470800"/>
            <a:ext cx="932211" cy="844826"/>
          </a:xfrm>
          <a:prstGeom prst="rect">
            <a:avLst/>
          </a:prstGeom>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fr-FR" dirty="0"/>
              <a:t>11 (E)</a:t>
            </a:r>
          </a:p>
        </p:txBody>
      </p:sp>
      <p:sp>
        <p:nvSpPr>
          <p:cNvPr id="9" name="ZoneTexte 8">
            <a:extLst>
              <a:ext uri="{FF2B5EF4-FFF2-40B4-BE49-F238E27FC236}">
                <a16:creationId xmlns:a16="http://schemas.microsoft.com/office/drawing/2014/main" id="{CC4C9056-0A3A-0E4E-A94E-7DFF4519AACE}"/>
              </a:ext>
            </a:extLst>
          </p:cNvPr>
          <p:cNvSpPr txBox="1"/>
          <p:nvPr/>
        </p:nvSpPr>
        <p:spPr>
          <a:xfrm>
            <a:off x="80254" y="3770351"/>
            <a:ext cx="7126639" cy="400110"/>
          </a:xfrm>
          <a:prstGeom prst="rect">
            <a:avLst/>
          </a:prstGeom>
          <a:noFill/>
        </p:spPr>
        <p:txBody>
          <a:bodyPr wrap="square" rtlCol="0">
            <a:spAutoFit/>
          </a:bodyPr>
          <a:lstStyle/>
          <a:p>
            <a:r>
              <a:rPr lang="fr-FR" sz="2000" b="1" i="1" dirty="0">
                <a:solidFill>
                  <a:schemeClr val="accent2">
                    <a:lumMod val="50000"/>
                  </a:schemeClr>
                </a:solidFill>
                <a:latin typeface="Arial" panose="020B0604020202020204" pitchFamily="34" charset="0"/>
                <a:cs typeface="Arial" panose="020B0604020202020204" pitchFamily="34" charset="0"/>
              </a:rPr>
              <a:t>Humain et social : </a:t>
            </a:r>
          </a:p>
        </p:txBody>
      </p:sp>
      <p:sp>
        <p:nvSpPr>
          <p:cNvPr id="11" name="ZoneTexte 10">
            <a:extLst>
              <a:ext uri="{FF2B5EF4-FFF2-40B4-BE49-F238E27FC236}">
                <a16:creationId xmlns:a16="http://schemas.microsoft.com/office/drawing/2014/main" id="{0C87AFD1-9A61-184B-9B1A-160E77E73232}"/>
              </a:ext>
            </a:extLst>
          </p:cNvPr>
          <p:cNvSpPr txBox="1"/>
          <p:nvPr/>
        </p:nvSpPr>
        <p:spPr>
          <a:xfrm>
            <a:off x="134679" y="4267913"/>
            <a:ext cx="8475921" cy="369332"/>
          </a:xfrm>
          <a:prstGeom prst="rect">
            <a:avLst/>
          </a:prstGeom>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fr-FR" dirty="0">
                <a:sym typeface="Wingdings" pitchFamily="2" charset="2"/>
              </a:rPr>
              <a:t> Gestion des invendus :</a:t>
            </a:r>
            <a:endParaRPr lang="fr-FR" dirty="0"/>
          </a:p>
        </p:txBody>
      </p:sp>
      <p:sp>
        <p:nvSpPr>
          <p:cNvPr id="12" name="Rectangle : coins arrondis 11">
            <a:extLst>
              <a:ext uri="{FF2B5EF4-FFF2-40B4-BE49-F238E27FC236}">
                <a16:creationId xmlns:a16="http://schemas.microsoft.com/office/drawing/2014/main" id="{C7233008-7FBC-7545-B1CB-1B9EBEECDA21}"/>
              </a:ext>
            </a:extLst>
          </p:cNvPr>
          <p:cNvSpPr/>
          <p:nvPr/>
        </p:nvSpPr>
        <p:spPr>
          <a:xfrm>
            <a:off x="1066890" y="4807614"/>
            <a:ext cx="11044856" cy="1277567"/>
          </a:xfrm>
          <a:prstGeom prst="roundRect">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fr-FR" dirty="0">
                <a:solidFill>
                  <a:schemeClr val="tx1"/>
                </a:solidFill>
              </a:rPr>
              <a:t>L’entreprise porte une attention particulière à la gestion des volumes (limiter le gâchis, dons des invendus à des associations d’aide alimentaire…)  </a:t>
            </a:r>
          </a:p>
        </p:txBody>
      </p:sp>
      <p:sp>
        <p:nvSpPr>
          <p:cNvPr id="13" name="Rectangle 12">
            <a:extLst>
              <a:ext uri="{FF2B5EF4-FFF2-40B4-BE49-F238E27FC236}">
                <a16:creationId xmlns:a16="http://schemas.microsoft.com/office/drawing/2014/main" id="{EB34D257-5AB8-E949-9245-FE1A189ED135}"/>
              </a:ext>
            </a:extLst>
          </p:cNvPr>
          <p:cNvSpPr/>
          <p:nvPr/>
        </p:nvSpPr>
        <p:spPr>
          <a:xfrm>
            <a:off x="62792" y="5023984"/>
            <a:ext cx="932211" cy="844826"/>
          </a:xfrm>
          <a:prstGeom prst="rect">
            <a:avLst/>
          </a:prstGeom>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fr-FR" dirty="0"/>
              <a:t>10 (E)</a:t>
            </a:r>
          </a:p>
        </p:txBody>
      </p:sp>
    </p:spTree>
    <p:extLst>
      <p:ext uri="{BB962C8B-B14F-4D97-AF65-F5344CB8AC3E}">
        <p14:creationId xmlns:p14="http://schemas.microsoft.com/office/powerpoint/2010/main" val="285930821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descr="page1image1822880">
            <a:extLst>
              <a:ext uri="{FF2B5EF4-FFF2-40B4-BE49-F238E27FC236}">
                <a16:creationId xmlns:a16="http://schemas.microsoft.com/office/drawing/2014/main" id="{92264133-5877-E14D-A412-6B5A511FB35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4679" y="92597"/>
            <a:ext cx="877786" cy="719497"/>
          </a:xfrm>
          <a:prstGeom prst="rect">
            <a:avLst/>
          </a:prstGeom>
          <a:noFill/>
          <a:extLst>
            <a:ext uri="{909E8E84-426E-40DD-AFC4-6F175D3DCCD1}">
              <a14:hiddenFill xmlns:a14="http://schemas.microsoft.com/office/drawing/2010/main">
                <a:solidFill>
                  <a:srgbClr val="FFFFFF"/>
                </a:solidFill>
              </a14:hiddenFill>
            </a:ext>
          </a:extLst>
        </p:spPr>
      </p:pic>
      <p:sp>
        <p:nvSpPr>
          <p:cNvPr id="3" name="ZoneTexte 2">
            <a:extLst>
              <a:ext uri="{FF2B5EF4-FFF2-40B4-BE49-F238E27FC236}">
                <a16:creationId xmlns:a16="http://schemas.microsoft.com/office/drawing/2014/main" id="{0D6C9FC6-D577-3D44-82EF-D5AEA2028283}"/>
              </a:ext>
            </a:extLst>
          </p:cNvPr>
          <p:cNvSpPr txBox="1"/>
          <p:nvPr/>
        </p:nvSpPr>
        <p:spPr>
          <a:xfrm>
            <a:off x="1012465" y="57241"/>
            <a:ext cx="11044856" cy="584775"/>
          </a:xfrm>
          <a:prstGeom prst="rect">
            <a:avLst/>
          </a:prstGeom>
          <a:noFill/>
        </p:spPr>
        <p:txBody>
          <a:bodyPr wrap="square" rtlCol="0">
            <a:spAutoFit/>
          </a:bodyPr>
          <a:lstStyle/>
          <a:p>
            <a:pPr algn="ctr"/>
            <a:r>
              <a:rPr lang="fr-FR" sz="3200" b="1" dirty="0">
                <a:solidFill>
                  <a:srgbClr val="009D61"/>
                </a:solidFill>
                <a:latin typeface="Arial" panose="020B0604020202020204" pitchFamily="34" charset="0"/>
                <a:cs typeface="Arial" panose="020B0604020202020204" pitchFamily="34" charset="0"/>
              </a:rPr>
              <a:t>Marque Valeurs Parc et restauration collective </a:t>
            </a:r>
          </a:p>
        </p:txBody>
      </p:sp>
      <p:sp>
        <p:nvSpPr>
          <p:cNvPr id="6" name="ZoneTexte 5">
            <a:extLst>
              <a:ext uri="{FF2B5EF4-FFF2-40B4-BE49-F238E27FC236}">
                <a16:creationId xmlns:a16="http://schemas.microsoft.com/office/drawing/2014/main" id="{50836216-939B-6542-A1A9-390349FC6CCD}"/>
              </a:ext>
            </a:extLst>
          </p:cNvPr>
          <p:cNvSpPr txBox="1"/>
          <p:nvPr/>
        </p:nvSpPr>
        <p:spPr>
          <a:xfrm>
            <a:off x="134679" y="1050469"/>
            <a:ext cx="7126639" cy="400110"/>
          </a:xfrm>
          <a:prstGeom prst="rect">
            <a:avLst/>
          </a:prstGeom>
          <a:noFill/>
        </p:spPr>
        <p:txBody>
          <a:bodyPr wrap="square" rtlCol="0">
            <a:spAutoFit/>
          </a:bodyPr>
          <a:lstStyle/>
          <a:p>
            <a:r>
              <a:rPr lang="fr-FR" sz="2000" b="1" i="1" dirty="0">
                <a:solidFill>
                  <a:schemeClr val="accent2">
                    <a:lumMod val="50000"/>
                  </a:schemeClr>
                </a:solidFill>
                <a:latin typeface="Arial" panose="020B0604020202020204" pitchFamily="34" charset="0"/>
                <a:cs typeface="Arial" panose="020B0604020202020204" pitchFamily="34" charset="0"/>
              </a:rPr>
              <a:t>Les enjeux de la restauration collective : </a:t>
            </a:r>
          </a:p>
        </p:txBody>
      </p:sp>
      <p:sp>
        <p:nvSpPr>
          <p:cNvPr id="5" name="Espace réservé du numéro de diapositive 4">
            <a:extLst>
              <a:ext uri="{FF2B5EF4-FFF2-40B4-BE49-F238E27FC236}">
                <a16:creationId xmlns:a16="http://schemas.microsoft.com/office/drawing/2014/main" id="{4E9BE118-E43F-9E44-976A-3707042EBB7F}"/>
              </a:ext>
            </a:extLst>
          </p:cNvPr>
          <p:cNvSpPr>
            <a:spLocks noGrp="1"/>
          </p:cNvSpPr>
          <p:nvPr>
            <p:ph type="sldNum" sz="quarter" idx="12"/>
          </p:nvPr>
        </p:nvSpPr>
        <p:spPr/>
        <p:txBody>
          <a:bodyPr/>
          <a:lstStyle/>
          <a:p>
            <a:fld id="{BF604151-6D2C-4845-BFC5-8C53EDEB21BA}" type="slidenum">
              <a:rPr lang="fr-FR" smtClean="0"/>
              <a:t>35</a:t>
            </a:fld>
            <a:endParaRPr lang="fr-FR"/>
          </a:p>
        </p:txBody>
      </p:sp>
      <p:sp>
        <p:nvSpPr>
          <p:cNvPr id="7" name="ZoneTexte 6">
            <a:extLst>
              <a:ext uri="{FF2B5EF4-FFF2-40B4-BE49-F238E27FC236}">
                <a16:creationId xmlns:a16="http://schemas.microsoft.com/office/drawing/2014/main" id="{8507F483-963D-314E-B0F1-9A05EBB5438D}"/>
              </a:ext>
            </a:extLst>
          </p:cNvPr>
          <p:cNvSpPr txBox="1"/>
          <p:nvPr/>
        </p:nvSpPr>
        <p:spPr>
          <a:xfrm>
            <a:off x="1393986" y="1553113"/>
            <a:ext cx="9404027" cy="1200329"/>
          </a:xfrm>
          <a:prstGeom prst="rect">
            <a:avLst/>
          </a:prstGeom>
          <a:noFill/>
        </p:spPr>
        <p:txBody>
          <a:bodyPr wrap="square" rtlCol="0">
            <a:spAutoFit/>
          </a:bodyPr>
          <a:lstStyle/>
          <a:p>
            <a:pPr marL="285750" indent="-285750">
              <a:buFont typeface="Arial" panose="020B0604020202020204" pitchFamily="34" charset="0"/>
              <a:buChar char="•"/>
            </a:pPr>
            <a:r>
              <a:rPr lang="fr-FR" dirty="0"/>
              <a:t>Relocalisation alimentaire, promotion des productions locales</a:t>
            </a:r>
          </a:p>
          <a:p>
            <a:pPr marL="285750" indent="-285750">
              <a:buFont typeface="Arial" panose="020B0604020202020204" pitchFamily="34" charset="0"/>
              <a:buChar char="•"/>
            </a:pPr>
            <a:r>
              <a:rPr lang="fr-FR" dirty="0"/>
              <a:t>Objectifs qui figurent dans les chartes des Parcs </a:t>
            </a:r>
          </a:p>
          <a:p>
            <a:pPr marL="285750" indent="-285750">
              <a:buFont typeface="Wingdings" pitchFamily="2" charset="2"/>
              <a:buChar char="à"/>
            </a:pPr>
            <a:r>
              <a:rPr lang="fr-FR" dirty="0">
                <a:sym typeface="Wingdings" pitchFamily="2" charset="2"/>
              </a:rPr>
              <a:t>La marque Valeurs Parcs : outil pour valoriser les productions agricoles des Parcs en restauration collective</a:t>
            </a:r>
          </a:p>
        </p:txBody>
      </p:sp>
      <p:pic>
        <p:nvPicPr>
          <p:cNvPr id="9" name="Image 8">
            <a:extLst>
              <a:ext uri="{FF2B5EF4-FFF2-40B4-BE49-F238E27FC236}">
                <a16:creationId xmlns:a16="http://schemas.microsoft.com/office/drawing/2014/main" id="{D4BF64E8-3523-704D-A037-992DA1C421E5}"/>
              </a:ext>
            </a:extLst>
          </p:cNvPr>
          <p:cNvPicPr>
            <a:picLocks noChangeAspect="1"/>
          </p:cNvPicPr>
          <p:nvPr/>
        </p:nvPicPr>
        <p:blipFill>
          <a:blip r:embed="rId4"/>
          <a:stretch>
            <a:fillRect/>
          </a:stretch>
        </p:blipFill>
        <p:spPr>
          <a:xfrm>
            <a:off x="400373" y="1621983"/>
            <a:ext cx="884233" cy="884233"/>
          </a:xfrm>
          <a:prstGeom prst="rect">
            <a:avLst/>
          </a:prstGeom>
        </p:spPr>
      </p:pic>
      <p:sp>
        <p:nvSpPr>
          <p:cNvPr id="11" name="ZoneTexte 10">
            <a:extLst>
              <a:ext uri="{FF2B5EF4-FFF2-40B4-BE49-F238E27FC236}">
                <a16:creationId xmlns:a16="http://schemas.microsoft.com/office/drawing/2014/main" id="{DF07F46C-D4E5-1344-9109-846A09156352}"/>
              </a:ext>
            </a:extLst>
          </p:cNvPr>
          <p:cNvSpPr txBox="1"/>
          <p:nvPr/>
        </p:nvSpPr>
        <p:spPr>
          <a:xfrm>
            <a:off x="1284606" y="2918173"/>
            <a:ext cx="9404027" cy="923330"/>
          </a:xfrm>
          <a:prstGeom prst="rect">
            <a:avLst/>
          </a:prstGeom>
          <a:noFill/>
        </p:spPr>
        <p:txBody>
          <a:bodyPr wrap="square" rtlCol="0">
            <a:spAutoFit/>
          </a:bodyPr>
          <a:lstStyle/>
          <a:p>
            <a:r>
              <a:rPr lang="fr-FR" dirty="0">
                <a:sym typeface="Wingdings" pitchFamily="2" charset="2"/>
              </a:rPr>
              <a:t>la Marque Valeurs Parcs n’a pas été retenu dans les 50% de produits « durables et de qualité » dont devront s’approvisionner les restaurants collectifs selon la </a:t>
            </a:r>
            <a:r>
              <a:rPr lang="fr-FR" b="1" dirty="0">
                <a:sym typeface="Wingdings" pitchFamily="2" charset="2"/>
              </a:rPr>
              <a:t>Loi </a:t>
            </a:r>
            <a:r>
              <a:rPr lang="fr-FR" b="1" dirty="0" err="1">
                <a:sym typeface="Wingdings" pitchFamily="2" charset="2"/>
              </a:rPr>
              <a:t>Égalim</a:t>
            </a:r>
            <a:endParaRPr lang="fr-FR" b="1" dirty="0">
              <a:sym typeface="Wingdings" pitchFamily="2" charset="2"/>
            </a:endParaRPr>
          </a:p>
          <a:p>
            <a:r>
              <a:rPr lang="fr-FR" b="1" dirty="0">
                <a:sym typeface="Wingdings" pitchFamily="2" charset="2"/>
              </a:rPr>
              <a:t> Chercher équivalence avec certification environnementale HVE. </a:t>
            </a:r>
          </a:p>
        </p:txBody>
      </p:sp>
      <p:sp>
        <p:nvSpPr>
          <p:cNvPr id="12" name="ZoneTexte 11">
            <a:extLst>
              <a:ext uri="{FF2B5EF4-FFF2-40B4-BE49-F238E27FC236}">
                <a16:creationId xmlns:a16="http://schemas.microsoft.com/office/drawing/2014/main" id="{D3527C39-D62F-B748-95C0-110F6375DCBA}"/>
              </a:ext>
            </a:extLst>
          </p:cNvPr>
          <p:cNvSpPr txBox="1"/>
          <p:nvPr/>
        </p:nvSpPr>
        <p:spPr>
          <a:xfrm>
            <a:off x="435175" y="2859059"/>
            <a:ext cx="1068192" cy="461665"/>
          </a:xfrm>
          <a:prstGeom prst="rect">
            <a:avLst/>
          </a:prstGeom>
          <a:noFill/>
        </p:spPr>
        <p:txBody>
          <a:bodyPr wrap="square" rtlCol="0">
            <a:spAutoFit/>
          </a:bodyPr>
          <a:lstStyle/>
          <a:p>
            <a:r>
              <a:rPr lang="fr-FR" sz="2400" b="1" u="sng" dirty="0">
                <a:solidFill>
                  <a:srgbClr val="FF0000"/>
                </a:solidFill>
                <a:sym typeface="Wingdings" pitchFamily="2" charset="2"/>
              </a:rPr>
              <a:t>MAIS</a:t>
            </a:r>
            <a:endParaRPr lang="fr-FR" sz="2400" dirty="0"/>
          </a:p>
        </p:txBody>
      </p:sp>
      <p:sp>
        <p:nvSpPr>
          <p:cNvPr id="13" name="ZoneTexte 12">
            <a:extLst>
              <a:ext uri="{FF2B5EF4-FFF2-40B4-BE49-F238E27FC236}">
                <a16:creationId xmlns:a16="http://schemas.microsoft.com/office/drawing/2014/main" id="{6B0D0997-7C74-1849-9031-BA26CFC0B578}"/>
              </a:ext>
            </a:extLst>
          </p:cNvPr>
          <p:cNvSpPr txBox="1"/>
          <p:nvPr/>
        </p:nvSpPr>
        <p:spPr>
          <a:xfrm>
            <a:off x="115513" y="3855588"/>
            <a:ext cx="7126639" cy="400110"/>
          </a:xfrm>
          <a:prstGeom prst="rect">
            <a:avLst/>
          </a:prstGeom>
          <a:noFill/>
        </p:spPr>
        <p:txBody>
          <a:bodyPr wrap="square" rtlCol="0">
            <a:spAutoFit/>
          </a:bodyPr>
          <a:lstStyle/>
          <a:p>
            <a:r>
              <a:rPr lang="fr-FR" sz="2000" b="1" i="1" dirty="0">
                <a:solidFill>
                  <a:schemeClr val="accent2">
                    <a:lumMod val="50000"/>
                  </a:schemeClr>
                </a:solidFill>
                <a:latin typeface="Arial" panose="020B0604020202020204" pitchFamily="34" charset="0"/>
                <a:cs typeface="Arial" panose="020B0604020202020204" pitchFamily="34" charset="0"/>
              </a:rPr>
              <a:t>Rapprochement marque Valeurs Parc et HVE : </a:t>
            </a:r>
          </a:p>
        </p:txBody>
      </p:sp>
      <p:sp>
        <p:nvSpPr>
          <p:cNvPr id="14" name="ZoneTexte 13">
            <a:extLst>
              <a:ext uri="{FF2B5EF4-FFF2-40B4-BE49-F238E27FC236}">
                <a16:creationId xmlns:a16="http://schemas.microsoft.com/office/drawing/2014/main" id="{06DA74EE-E5E8-5849-83BA-AB6F99568FCF}"/>
              </a:ext>
            </a:extLst>
          </p:cNvPr>
          <p:cNvSpPr txBox="1"/>
          <p:nvPr/>
        </p:nvSpPr>
        <p:spPr>
          <a:xfrm>
            <a:off x="0" y="4285165"/>
            <a:ext cx="9404027" cy="2031325"/>
          </a:xfrm>
          <a:prstGeom prst="rect">
            <a:avLst/>
          </a:prstGeom>
          <a:noFill/>
        </p:spPr>
        <p:txBody>
          <a:bodyPr wrap="square" rtlCol="0">
            <a:spAutoFit/>
          </a:bodyPr>
          <a:lstStyle/>
          <a:p>
            <a:pPr marL="285750" indent="-285750">
              <a:buFont typeface="Wingdings" pitchFamily="2" charset="2"/>
              <a:buChar char="à"/>
            </a:pPr>
            <a:r>
              <a:rPr lang="fr-FR" dirty="0">
                <a:sym typeface="Wingdings" pitchFamily="2" charset="2"/>
              </a:rPr>
              <a:t>Accompagner les PNR qui souhaitent accompagner les agriculteurs vers HVE + articulation entre les critères de la marque et de HVE</a:t>
            </a:r>
          </a:p>
          <a:p>
            <a:pPr marL="285750" indent="-285750">
              <a:buFont typeface="Wingdings" pitchFamily="2" charset="2"/>
              <a:buChar char="à"/>
            </a:pPr>
            <a:endParaRPr lang="fr-FR" dirty="0">
              <a:sym typeface="Wingdings" pitchFamily="2" charset="2"/>
            </a:endParaRPr>
          </a:p>
          <a:p>
            <a:r>
              <a:rPr lang="fr-FR" dirty="0">
                <a:sym typeface="Wingdings" pitchFamily="2" charset="2"/>
              </a:rPr>
              <a:t>Réunion du 16 / 02 : </a:t>
            </a:r>
          </a:p>
          <a:p>
            <a:endParaRPr lang="fr-FR" dirty="0">
              <a:sym typeface="Wingdings" pitchFamily="2" charset="2"/>
            </a:endParaRPr>
          </a:p>
          <a:p>
            <a:endParaRPr lang="fr-FR" dirty="0">
              <a:sym typeface="Wingdings" pitchFamily="2" charset="2"/>
            </a:endParaRPr>
          </a:p>
          <a:p>
            <a:r>
              <a:rPr lang="fr-FR" dirty="0">
                <a:sym typeface="Wingdings" pitchFamily="2" charset="2"/>
              </a:rPr>
              <a:t> Positionnement HVE au sein des Parcs ? </a:t>
            </a:r>
          </a:p>
        </p:txBody>
      </p:sp>
    </p:spTree>
    <p:extLst>
      <p:ext uri="{BB962C8B-B14F-4D97-AF65-F5344CB8AC3E}">
        <p14:creationId xmlns:p14="http://schemas.microsoft.com/office/powerpoint/2010/main" val="17357441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descr="page1image1822880">
            <a:extLst>
              <a:ext uri="{FF2B5EF4-FFF2-40B4-BE49-F238E27FC236}">
                <a16:creationId xmlns:a16="http://schemas.microsoft.com/office/drawing/2014/main" id="{92264133-5877-E14D-A412-6B5A511FB35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4679" y="92597"/>
            <a:ext cx="877786" cy="719497"/>
          </a:xfrm>
          <a:prstGeom prst="rect">
            <a:avLst/>
          </a:prstGeom>
          <a:noFill/>
          <a:extLst>
            <a:ext uri="{909E8E84-426E-40DD-AFC4-6F175D3DCCD1}">
              <a14:hiddenFill xmlns:a14="http://schemas.microsoft.com/office/drawing/2010/main">
                <a:solidFill>
                  <a:srgbClr val="FFFFFF"/>
                </a:solidFill>
              </a14:hiddenFill>
            </a:ext>
          </a:extLst>
        </p:spPr>
      </p:pic>
      <p:sp>
        <p:nvSpPr>
          <p:cNvPr id="3" name="ZoneTexte 2">
            <a:extLst>
              <a:ext uri="{FF2B5EF4-FFF2-40B4-BE49-F238E27FC236}">
                <a16:creationId xmlns:a16="http://schemas.microsoft.com/office/drawing/2014/main" id="{0D6C9FC6-D577-3D44-82EF-D5AEA2028283}"/>
              </a:ext>
            </a:extLst>
          </p:cNvPr>
          <p:cNvSpPr txBox="1"/>
          <p:nvPr/>
        </p:nvSpPr>
        <p:spPr>
          <a:xfrm>
            <a:off x="1871737" y="72602"/>
            <a:ext cx="11044856" cy="584775"/>
          </a:xfrm>
          <a:prstGeom prst="rect">
            <a:avLst/>
          </a:prstGeom>
          <a:noFill/>
        </p:spPr>
        <p:txBody>
          <a:bodyPr wrap="square" rtlCol="0">
            <a:spAutoFit/>
          </a:bodyPr>
          <a:lstStyle/>
          <a:p>
            <a:r>
              <a:rPr lang="fr-FR" sz="3200" b="1" dirty="0">
                <a:solidFill>
                  <a:srgbClr val="009D61"/>
                </a:solidFill>
                <a:latin typeface="Arial" panose="020B0604020202020204" pitchFamily="34" charset="0"/>
                <a:cs typeface="Arial" panose="020B0604020202020204" pitchFamily="34" charset="0"/>
              </a:rPr>
              <a:t>Principaux points d’évolution des marquages </a:t>
            </a:r>
          </a:p>
        </p:txBody>
      </p:sp>
      <p:sp>
        <p:nvSpPr>
          <p:cNvPr id="6" name="ZoneTexte 5">
            <a:extLst>
              <a:ext uri="{FF2B5EF4-FFF2-40B4-BE49-F238E27FC236}">
                <a16:creationId xmlns:a16="http://schemas.microsoft.com/office/drawing/2014/main" id="{50836216-939B-6542-A1A9-390349FC6CCD}"/>
              </a:ext>
            </a:extLst>
          </p:cNvPr>
          <p:cNvSpPr txBox="1"/>
          <p:nvPr/>
        </p:nvSpPr>
        <p:spPr>
          <a:xfrm>
            <a:off x="267526" y="1218741"/>
            <a:ext cx="7126639" cy="523220"/>
          </a:xfrm>
          <a:prstGeom prst="rect">
            <a:avLst/>
          </a:prstGeom>
          <a:noFill/>
        </p:spPr>
        <p:txBody>
          <a:bodyPr wrap="square" rtlCol="0">
            <a:spAutoFit/>
          </a:bodyPr>
          <a:lstStyle/>
          <a:p>
            <a:r>
              <a:rPr lang="fr-FR" sz="2800" b="1" i="1" dirty="0">
                <a:solidFill>
                  <a:schemeClr val="accent2">
                    <a:lumMod val="50000"/>
                  </a:schemeClr>
                </a:solidFill>
                <a:latin typeface="Arial" panose="020B0604020202020204" pitchFamily="34" charset="0"/>
                <a:cs typeface="Arial" panose="020B0604020202020204" pitchFamily="34" charset="0"/>
              </a:rPr>
              <a:t>Territorialité</a:t>
            </a:r>
          </a:p>
        </p:txBody>
      </p:sp>
      <p:sp>
        <p:nvSpPr>
          <p:cNvPr id="5" name="Espace réservé du numéro de diapositive 4">
            <a:extLst>
              <a:ext uri="{FF2B5EF4-FFF2-40B4-BE49-F238E27FC236}">
                <a16:creationId xmlns:a16="http://schemas.microsoft.com/office/drawing/2014/main" id="{4E9BE118-E43F-9E44-976A-3707042EBB7F}"/>
              </a:ext>
            </a:extLst>
          </p:cNvPr>
          <p:cNvSpPr>
            <a:spLocks noGrp="1"/>
          </p:cNvSpPr>
          <p:nvPr>
            <p:ph type="sldNum" sz="quarter" idx="12"/>
          </p:nvPr>
        </p:nvSpPr>
        <p:spPr/>
        <p:txBody>
          <a:bodyPr/>
          <a:lstStyle/>
          <a:p>
            <a:fld id="{BF604151-6D2C-4845-BFC5-8C53EDEB21BA}" type="slidenum">
              <a:rPr lang="fr-FR" smtClean="0"/>
              <a:t>4</a:t>
            </a:fld>
            <a:endParaRPr lang="fr-FR"/>
          </a:p>
        </p:txBody>
      </p:sp>
      <p:sp>
        <p:nvSpPr>
          <p:cNvPr id="9" name="ZoneTexte 8">
            <a:extLst>
              <a:ext uri="{FF2B5EF4-FFF2-40B4-BE49-F238E27FC236}">
                <a16:creationId xmlns:a16="http://schemas.microsoft.com/office/drawing/2014/main" id="{B61AEE0F-E37C-FB4C-B44F-122ED6460CE1}"/>
              </a:ext>
            </a:extLst>
          </p:cNvPr>
          <p:cNvSpPr txBox="1"/>
          <p:nvPr/>
        </p:nvSpPr>
        <p:spPr>
          <a:xfrm>
            <a:off x="250426" y="1934921"/>
            <a:ext cx="12057321" cy="3785652"/>
          </a:xfrm>
          <a:prstGeom prst="rect">
            <a:avLst/>
          </a:prstGeom>
          <a:noFill/>
        </p:spPr>
        <p:txBody>
          <a:bodyPr wrap="square" rtlCol="0">
            <a:spAutoFit/>
          </a:bodyPr>
          <a:lstStyle/>
          <a:p>
            <a:r>
              <a:rPr lang="fr-FR" sz="2400" b="1" dirty="0"/>
              <a:t>Principe : </a:t>
            </a:r>
            <a:r>
              <a:rPr lang="fr-FR" sz="2400" dirty="0"/>
              <a:t>rester calé sur le périmètre du Parc</a:t>
            </a:r>
          </a:p>
          <a:p>
            <a:endParaRPr lang="fr-FR" sz="2400" dirty="0"/>
          </a:p>
          <a:p>
            <a:r>
              <a:rPr lang="fr-FR" sz="2400" dirty="0"/>
              <a:t>Mais </a:t>
            </a:r>
            <a:r>
              <a:rPr lang="fr-FR" sz="2400" b="1" dirty="0"/>
              <a:t>2 souplesses </a:t>
            </a:r>
            <a:r>
              <a:rPr lang="fr-FR" sz="2400" dirty="0"/>
              <a:t>retenues au regard d’un argumentaire montrant l’intérêt supérieur pour le Parc et pour la filière :</a:t>
            </a:r>
          </a:p>
          <a:p>
            <a:pPr marL="285750" indent="-285750">
              <a:buFontTx/>
              <a:buChar char="-"/>
            </a:pPr>
            <a:r>
              <a:rPr lang="fr-FR" sz="2400" dirty="0"/>
              <a:t>Filières principalement sur le Parc mais avec des </a:t>
            </a:r>
            <a:r>
              <a:rPr lang="fr-FR" sz="2400" b="1" dirty="0"/>
              <a:t>acteurs moteurs de la filière </a:t>
            </a:r>
            <a:r>
              <a:rPr lang="fr-FR" sz="2400" dirty="0"/>
              <a:t>hors du territoire du Parc : dérogations possibles en fonction des contextes montrant que ces acteurs moteurs ont une incidence et une valorisation sur le territoire           </a:t>
            </a:r>
          </a:p>
          <a:p>
            <a:endParaRPr lang="fr-FR" sz="2400" dirty="0"/>
          </a:p>
          <a:p>
            <a:r>
              <a:rPr lang="fr-FR" sz="2400" dirty="0"/>
              <a:t>- </a:t>
            </a:r>
            <a:r>
              <a:rPr lang="fr-FR" sz="2400" b="1" dirty="0"/>
              <a:t>Siège social de l’exploitation </a:t>
            </a:r>
            <a:r>
              <a:rPr lang="fr-FR" sz="2400" dirty="0"/>
              <a:t>hors territoire du Parc : dérogations possibles mais selon des critères cadrés et à présenter en commission marque. </a:t>
            </a:r>
          </a:p>
        </p:txBody>
      </p:sp>
    </p:spTree>
    <p:extLst>
      <p:ext uri="{BB962C8B-B14F-4D97-AF65-F5344CB8AC3E}">
        <p14:creationId xmlns:p14="http://schemas.microsoft.com/office/powerpoint/2010/main" val="23737667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descr="page1image1822880">
            <a:extLst>
              <a:ext uri="{FF2B5EF4-FFF2-40B4-BE49-F238E27FC236}">
                <a16:creationId xmlns:a16="http://schemas.microsoft.com/office/drawing/2014/main" id="{92264133-5877-E14D-A412-6B5A511FB35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4679" y="92597"/>
            <a:ext cx="877786" cy="719497"/>
          </a:xfrm>
          <a:prstGeom prst="rect">
            <a:avLst/>
          </a:prstGeom>
          <a:noFill/>
          <a:extLst>
            <a:ext uri="{909E8E84-426E-40DD-AFC4-6F175D3DCCD1}">
              <a14:hiddenFill xmlns:a14="http://schemas.microsoft.com/office/drawing/2010/main">
                <a:solidFill>
                  <a:srgbClr val="FFFFFF"/>
                </a:solidFill>
              </a14:hiddenFill>
            </a:ext>
          </a:extLst>
        </p:spPr>
      </p:pic>
      <p:sp>
        <p:nvSpPr>
          <p:cNvPr id="3" name="ZoneTexte 2">
            <a:extLst>
              <a:ext uri="{FF2B5EF4-FFF2-40B4-BE49-F238E27FC236}">
                <a16:creationId xmlns:a16="http://schemas.microsoft.com/office/drawing/2014/main" id="{0D6C9FC6-D577-3D44-82EF-D5AEA2028283}"/>
              </a:ext>
            </a:extLst>
          </p:cNvPr>
          <p:cNvSpPr txBox="1"/>
          <p:nvPr/>
        </p:nvSpPr>
        <p:spPr>
          <a:xfrm>
            <a:off x="1498602" y="227319"/>
            <a:ext cx="11044856" cy="584775"/>
          </a:xfrm>
          <a:prstGeom prst="rect">
            <a:avLst/>
          </a:prstGeom>
          <a:noFill/>
        </p:spPr>
        <p:txBody>
          <a:bodyPr wrap="square" rtlCol="0">
            <a:spAutoFit/>
          </a:bodyPr>
          <a:lstStyle/>
          <a:p>
            <a:r>
              <a:rPr lang="fr-FR" sz="3200" b="1" dirty="0">
                <a:solidFill>
                  <a:srgbClr val="009D61"/>
                </a:solidFill>
                <a:latin typeface="Arial" panose="020B0604020202020204" pitchFamily="34" charset="0"/>
                <a:cs typeface="Arial" panose="020B0604020202020204" pitchFamily="34" charset="0"/>
              </a:rPr>
              <a:t>Principaux points d’évolution des marquages </a:t>
            </a:r>
          </a:p>
        </p:txBody>
      </p:sp>
      <p:sp>
        <p:nvSpPr>
          <p:cNvPr id="6" name="ZoneTexte 5">
            <a:extLst>
              <a:ext uri="{FF2B5EF4-FFF2-40B4-BE49-F238E27FC236}">
                <a16:creationId xmlns:a16="http://schemas.microsoft.com/office/drawing/2014/main" id="{50836216-939B-6542-A1A9-390349FC6CCD}"/>
              </a:ext>
            </a:extLst>
          </p:cNvPr>
          <p:cNvSpPr txBox="1"/>
          <p:nvPr/>
        </p:nvSpPr>
        <p:spPr>
          <a:xfrm>
            <a:off x="134679" y="1370808"/>
            <a:ext cx="9356562" cy="830997"/>
          </a:xfrm>
          <a:prstGeom prst="rect">
            <a:avLst/>
          </a:prstGeom>
          <a:noFill/>
        </p:spPr>
        <p:txBody>
          <a:bodyPr wrap="square" rtlCol="0">
            <a:spAutoFit/>
          </a:bodyPr>
          <a:lstStyle/>
          <a:p>
            <a:r>
              <a:rPr lang="fr-FR" sz="2800" b="1" i="1" dirty="0">
                <a:solidFill>
                  <a:schemeClr val="accent2">
                    <a:lumMod val="50000"/>
                  </a:schemeClr>
                </a:solidFill>
                <a:latin typeface="Arial" panose="020B0604020202020204" pitchFamily="34" charset="0"/>
                <a:cs typeface="Arial" panose="020B0604020202020204" pitchFamily="34" charset="0"/>
              </a:rPr>
              <a:t>Cohérence des pratiques à l’échelle de l’exploitation</a:t>
            </a:r>
          </a:p>
          <a:p>
            <a:endParaRPr lang="fr-FR" sz="2000" b="1" i="1" dirty="0">
              <a:solidFill>
                <a:schemeClr val="accent2">
                  <a:lumMod val="50000"/>
                </a:schemeClr>
              </a:solidFill>
              <a:latin typeface="Arial" panose="020B0604020202020204" pitchFamily="34" charset="0"/>
              <a:cs typeface="Arial" panose="020B0604020202020204" pitchFamily="34" charset="0"/>
            </a:endParaRPr>
          </a:p>
        </p:txBody>
      </p:sp>
      <p:sp>
        <p:nvSpPr>
          <p:cNvPr id="5" name="Espace réservé du numéro de diapositive 4">
            <a:extLst>
              <a:ext uri="{FF2B5EF4-FFF2-40B4-BE49-F238E27FC236}">
                <a16:creationId xmlns:a16="http://schemas.microsoft.com/office/drawing/2014/main" id="{4E9BE118-E43F-9E44-976A-3707042EBB7F}"/>
              </a:ext>
            </a:extLst>
          </p:cNvPr>
          <p:cNvSpPr>
            <a:spLocks noGrp="1"/>
          </p:cNvSpPr>
          <p:nvPr>
            <p:ph type="sldNum" sz="quarter" idx="12"/>
          </p:nvPr>
        </p:nvSpPr>
        <p:spPr/>
        <p:txBody>
          <a:bodyPr/>
          <a:lstStyle/>
          <a:p>
            <a:fld id="{BF604151-6D2C-4845-BFC5-8C53EDEB21BA}" type="slidenum">
              <a:rPr lang="fr-FR" smtClean="0"/>
              <a:t>5</a:t>
            </a:fld>
            <a:endParaRPr lang="fr-FR"/>
          </a:p>
        </p:txBody>
      </p:sp>
      <p:sp>
        <p:nvSpPr>
          <p:cNvPr id="9" name="ZoneTexte 8">
            <a:extLst>
              <a:ext uri="{FF2B5EF4-FFF2-40B4-BE49-F238E27FC236}">
                <a16:creationId xmlns:a16="http://schemas.microsoft.com/office/drawing/2014/main" id="{B61AEE0F-E37C-FB4C-B44F-122ED6460CE1}"/>
              </a:ext>
            </a:extLst>
          </p:cNvPr>
          <p:cNvSpPr txBox="1"/>
          <p:nvPr/>
        </p:nvSpPr>
        <p:spPr>
          <a:xfrm>
            <a:off x="267525" y="2760519"/>
            <a:ext cx="11656947" cy="1200329"/>
          </a:xfrm>
          <a:prstGeom prst="rect">
            <a:avLst/>
          </a:prstGeom>
          <a:noFill/>
        </p:spPr>
        <p:txBody>
          <a:bodyPr wrap="square" rtlCol="0">
            <a:spAutoFit/>
          </a:bodyPr>
          <a:lstStyle/>
          <a:p>
            <a:r>
              <a:rPr lang="fr-FR" dirty="0">
                <a:sym typeface="Wingdings" pitchFamily="2" charset="2"/>
              </a:rPr>
              <a:t>-</a:t>
            </a:r>
          </a:p>
          <a:p>
            <a:endParaRPr lang="fr-FR" dirty="0">
              <a:sym typeface="Wingdings" pitchFamily="2" charset="2"/>
            </a:endParaRPr>
          </a:p>
          <a:p>
            <a:endParaRPr lang="fr-FR" dirty="0"/>
          </a:p>
          <a:p>
            <a:endParaRPr lang="fr-FR" dirty="0"/>
          </a:p>
        </p:txBody>
      </p:sp>
      <p:sp>
        <p:nvSpPr>
          <p:cNvPr id="7" name="ZoneTexte 6">
            <a:extLst>
              <a:ext uri="{FF2B5EF4-FFF2-40B4-BE49-F238E27FC236}">
                <a16:creationId xmlns:a16="http://schemas.microsoft.com/office/drawing/2014/main" id="{D28025FA-4756-8B45-8409-C271A2F0A530}"/>
              </a:ext>
            </a:extLst>
          </p:cNvPr>
          <p:cNvSpPr txBox="1"/>
          <p:nvPr/>
        </p:nvSpPr>
        <p:spPr>
          <a:xfrm>
            <a:off x="267525" y="2201805"/>
            <a:ext cx="10682126" cy="4832092"/>
          </a:xfrm>
          <a:prstGeom prst="rect">
            <a:avLst/>
          </a:prstGeom>
          <a:noFill/>
        </p:spPr>
        <p:txBody>
          <a:bodyPr wrap="square" rtlCol="0">
            <a:spAutoFit/>
          </a:bodyPr>
          <a:lstStyle/>
          <a:p>
            <a:r>
              <a:rPr lang="fr-FR" sz="2400" b="1" dirty="0"/>
              <a:t>Principe : </a:t>
            </a:r>
          </a:p>
          <a:p>
            <a:r>
              <a:rPr lang="fr-FR" sz="2400" dirty="0"/>
              <a:t>L’ensemble de l’exploitation n’est </a:t>
            </a:r>
            <a:r>
              <a:rPr lang="fr-FR" sz="2400" b="1" dirty="0"/>
              <a:t>pas en désaccord avec les valeurs de la marque</a:t>
            </a:r>
            <a:r>
              <a:rPr lang="fr-FR" sz="2400" dirty="0"/>
              <a:t>, au-delà des productions marquées (niveau d’exigence plancher de l’exploitation surtout concernant l’environnement)</a:t>
            </a:r>
          </a:p>
          <a:p>
            <a:endParaRPr lang="fr-FR" sz="2400" dirty="0"/>
          </a:p>
          <a:p>
            <a:r>
              <a:rPr lang="fr-FR" sz="2400" b="1" dirty="0"/>
              <a:t>Traduction dans les critères « entreprise » : </a:t>
            </a:r>
          </a:p>
          <a:p>
            <a:r>
              <a:rPr lang="fr-FR" sz="2400" dirty="0"/>
              <a:t>- </a:t>
            </a:r>
            <a:r>
              <a:rPr lang="fr-FR" sz="2400" b="1" dirty="0"/>
              <a:t>Pratiques extensives </a:t>
            </a:r>
            <a:r>
              <a:rPr lang="fr-FR" sz="2400" dirty="0"/>
              <a:t>afin de limiter la pression de l’activité sur l’environnement</a:t>
            </a:r>
          </a:p>
          <a:p>
            <a:r>
              <a:rPr lang="fr-FR" sz="2400" dirty="0"/>
              <a:t>- Engagement dans une démarche globale de </a:t>
            </a:r>
            <a:r>
              <a:rPr lang="fr-FR" sz="2400" b="1" dirty="0"/>
              <a:t>réduction des phytosanitaires</a:t>
            </a:r>
            <a:r>
              <a:rPr lang="fr-FR" sz="2400" dirty="0"/>
              <a:t>, </a:t>
            </a:r>
            <a:r>
              <a:rPr lang="fr-FR" sz="2400" b="1" dirty="0"/>
              <a:t>fertilisation limitée</a:t>
            </a:r>
            <a:r>
              <a:rPr lang="fr-FR" sz="2400" dirty="0"/>
              <a:t>, </a:t>
            </a:r>
            <a:r>
              <a:rPr lang="fr-FR" sz="2400" b="1" dirty="0"/>
              <a:t>préservation de la biodiversité</a:t>
            </a:r>
            <a:r>
              <a:rPr lang="fr-FR" sz="2400" dirty="0"/>
              <a:t>, </a:t>
            </a:r>
            <a:r>
              <a:rPr lang="fr-FR" sz="2400" b="1" dirty="0"/>
              <a:t>gestion de l’eau</a:t>
            </a:r>
            <a:r>
              <a:rPr lang="fr-FR" sz="2400" dirty="0"/>
              <a:t>.</a:t>
            </a:r>
          </a:p>
          <a:p>
            <a:r>
              <a:rPr lang="fr-FR" sz="2400" dirty="0"/>
              <a:t>- Élevage basé sur la </a:t>
            </a:r>
            <a:r>
              <a:rPr lang="fr-FR" sz="2400" b="1" dirty="0"/>
              <a:t>valorisation des surfaces herbagères, sur le pâturage et sur le plein air </a:t>
            </a:r>
            <a:r>
              <a:rPr lang="fr-FR" sz="2400" dirty="0"/>
              <a:t>: interdiction des pratiques hors sol et du zéro pâturage</a:t>
            </a:r>
          </a:p>
          <a:p>
            <a:r>
              <a:rPr lang="fr-FR" sz="2400" dirty="0"/>
              <a:t>- Prise en compte du </a:t>
            </a:r>
            <a:r>
              <a:rPr lang="fr-FR" sz="2400" b="1" dirty="0"/>
              <a:t>bien-être animal</a:t>
            </a:r>
          </a:p>
          <a:p>
            <a:endParaRPr lang="fr-FR" sz="2000" b="1" i="1" dirty="0">
              <a:solidFill>
                <a:schemeClr val="accent2">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027804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descr="page1image1822880">
            <a:extLst>
              <a:ext uri="{FF2B5EF4-FFF2-40B4-BE49-F238E27FC236}">
                <a16:creationId xmlns:a16="http://schemas.microsoft.com/office/drawing/2014/main" id="{92264133-5877-E14D-A412-6B5A511FB35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4679" y="92597"/>
            <a:ext cx="877786" cy="719497"/>
          </a:xfrm>
          <a:prstGeom prst="rect">
            <a:avLst/>
          </a:prstGeom>
          <a:noFill/>
          <a:extLst>
            <a:ext uri="{909E8E84-426E-40DD-AFC4-6F175D3DCCD1}">
              <a14:hiddenFill xmlns:a14="http://schemas.microsoft.com/office/drawing/2010/main">
                <a:solidFill>
                  <a:srgbClr val="FFFFFF"/>
                </a:solidFill>
              </a14:hiddenFill>
            </a:ext>
          </a:extLst>
        </p:spPr>
      </p:pic>
      <p:sp>
        <p:nvSpPr>
          <p:cNvPr id="3" name="ZoneTexte 2">
            <a:extLst>
              <a:ext uri="{FF2B5EF4-FFF2-40B4-BE49-F238E27FC236}">
                <a16:creationId xmlns:a16="http://schemas.microsoft.com/office/drawing/2014/main" id="{0D6C9FC6-D577-3D44-82EF-D5AEA2028283}"/>
              </a:ext>
            </a:extLst>
          </p:cNvPr>
          <p:cNvSpPr txBox="1"/>
          <p:nvPr/>
        </p:nvSpPr>
        <p:spPr>
          <a:xfrm>
            <a:off x="1498602" y="227319"/>
            <a:ext cx="11044856" cy="584775"/>
          </a:xfrm>
          <a:prstGeom prst="rect">
            <a:avLst/>
          </a:prstGeom>
          <a:noFill/>
        </p:spPr>
        <p:txBody>
          <a:bodyPr wrap="square" rtlCol="0">
            <a:spAutoFit/>
          </a:bodyPr>
          <a:lstStyle/>
          <a:p>
            <a:r>
              <a:rPr lang="fr-FR" sz="3200" b="1" dirty="0">
                <a:solidFill>
                  <a:srgbClr val="009D61"/>
                </a:solidFill>
                <a:latin typeface="Arial" panose="020B0604020202020204" pitchFamily="34" charset="0"/>
                <a:cs typeface="Arial" panose="020B0604020202020204" pitchFamily="34" charset="0"/>
              </a:rPr>
              <a:t>Principaux points d’évolution des marquages </a:t>
            </a:r>
          </a:p>
        </p:txBody>
      </p:sp>
      <p:sp>
        <p:nvSpPr>
          <p:cNvPr id="6" name="ZoneTexte 5">
            <a:extLst>
              <a:ext uri="{FF2B5EF4-FFF2-40B4-BE49-F238E27FC236}">
                <a16:creationId xmlns:a16="http://schemas.microsoft.com/office/drawing/2014/main" id="{50836216-939B-6542-A1A9-390349FC6CCD}"/>
              </a:ext>
            </a:extLst>
          </p:cNvPr>
          <p:cNvSpPr txBox="1"/>
          <p:nvPr/>
        </p:nvSpPr>
        <p:spPr>
          <a:xfrm>
            <a:off x="267525" y="1370808"/>
            <a:ext cx="9356562" cy="830997"/>
          </a:xfrm>
          <a:prstGeom prst="rect">
            <a:avLst/>
          </a:prstGeom>
          <a:noFill/>
        </p:spPr>
        <p:txBody>
          <a:bodyPr wrap="square" rtlCol="0">
            <a:spAutoFit/>
          </a:bodyPr>
          <a:lstStyle/>
          <a:p>
            <a:r>
              <a:rPr lang="fr-FR" sz="2800" b="1" i="1" dirty="0">
                <a:solidFill>
                  <a:schemeClr val="accent2">
                    <a:lumMod val="50000"/>
                  </a:schemeClr>
                </a:solidFill>
                <a:latin typeface="Arial" panose="020B0604020202020204" pitchFamily="34" charset="0"/>
                <a:cs typeface="Arial" panose="020B0604020202020204" pitchFamily="34" charset="0"/>
              </a:rPr>
              <a:t>Environnement et biodiversité</a:t>
            </a:r>
          </a:p>
          <a:p>
            <a:endParaRPr lang="fr-FR" sz="2000" b="1" i="1" dirty="0">
              <a:solidFill>
                <a:schemeClr val="accent2">
                  <a:lumMod val="50000"/>
                </a:schemeClr>
              </a:solidFill>
              <a:latin typeface="Arial" panose="020B0604020202020204" pitchFamily="34" charset="0"/>
              <a:cs typeface="Arial" panose="020B0604020202020204" pitchFamily="34" charset="0"/>
            </a:endParaRPr>
          </a:p>
        </p:txBody>
      </p:sp>
      <p:sp>
        <p:nvSpPr>
          <p:cNvPr id="5" name="Espace réservé du numéro de diapositive 4">
            <a:extLst>
              <a:ext uri="{FF2B5EF4-FFF2-40B4-BE49-F238E27FC236}">
                <a16:creationId xmlns:a16="http://schemas.microsoft.com/office/drawing/2014/main" id="{4E9BE118-E43F-9E44-976A-3707042EBB7F}"/>
              </a:ext>
            </a:extLst>
          </p:cNvPr>
          <p:cNvSpPr>
            <a:spLocks noGrp="1"/>
          </p:cNvSpPr>
          <p:nvPr>
            <p:ph type="sldNum" sz="quarter" idx="12"/>
          </p:nvPr>
        </p:nvSpPr>
        <p:spPr/>
        <p:txBody>
          <a:bodyPr/>
          <a:lstStyle/>
          <a:p>
            <a:fld id="{BF604151-6D2C-4845-BFC5-8C53EDEB21BA}" type="slidenum">
              <a:rPr lang="fr-FR" smtClean="0"/>
              <a:t>6</a:t>
            </a:fld>
            <a:endParaRPr lang="fr-FR"/>
          </a:p>
        </p:txBody>
      </p:sp>
      <p:sp>
        <p:nvSpPr>
          <p:cNvPr id="9" name="ZoneTexte 8">
            <a:extLst>
              <a:ext uri="{FF2B5EF4-FFF2-40B4-BE49-F238E27FC236}">
                <a16:creationId xmlns:a16="http://schemas.microsoft.com/office/drawing/2014/main" id="{B61AEE0F-E37C-FB4C-B44F-122ED6460CE1}"/>
              </a:ext>
            </a:extLst>
          </p:cNvPr>
          <p:cNvSpPr txBox="1"/>
          <p:nvPr/>
        </p:nvSpPr>
        <p:spPr>
          <a:xfrm>
            <a:off x="267525" y="2760519"/>
            <a:ext cx="11656947" cy="1200329"/>
          </a:xfrm>
          <a:prstGeom prst="rect">
            <a:avLst/>
          </a:prstGeom>
          <a:noFill/>
        </p:spPr>
        <p:txBody>
          <a:bodyPr wrap="square" rtlCol="0">
            <a:spAutoFit/>
          </a:bodyPr>
          <a:lstStyle/>
          <a:p>
            <a:r>
              <a:rPr lang="fr-FR" dirty="0">
                <a:sym typeface="Wingdings" pitchFamily="2" charset="2"/>
              </a:rPr>
              <a:t>-</a:t>
            </a:r>
          </a:p>
          <a:p>
            <a:endParaRPr lang="fr-FR" dirty="0">
              <a:sym typeface="Wingdings" pitchFamily="2" charset="2"/>
            </a:endParaRPr>
          </a:p>
          <a:p>
            <a:endParaRPr lang="fr-FR" dirty="0"/>
          </a:p>
          <a:p>
            <a:endParaRPr lang="fr-FR" dirty="0"/>
          </a:p>
        </p:txBody>
      </p:sp>
      <p:sp>
        <p:nvSpPr>
          <p:cNvPr id="7" name="ZoneTexte 6">
            <a:extLst>
              <a:ext uri="{FF2B5EF4-FFF2-40B4-BE49-F238E27FC236}">
                <a16:creationId xmlns:a16="http://schemas.microsoft.com/office/drawing/2014/main" id="{D28025FA-4756-8B45-8409-C271A2F0A530}"/>
              </a:ext>
            </a:extLst>
          </p:cNvPr>
          <p:cNvSpPr txBox="1"/>
          <p:nvPr/>
        </p:nvSpPr>
        <p:spPr>
          <a:xfrm>
            <a:off x="134679" y="2215995"/>
            <a:ext cx="10682126" cy="4431983"/>
          </a:xfrm>
          <a:prstGeom prst="rect">
            <a:avLst/>
          </a:prstGeom>
          <a:noFill/>
        </p:spPr>
        <p:txBody>
          <a:bodyPr wrap="square" rtlCol="0">
            <a:spAutoFit/>
          </a:bodyPr>
          <a:lstStyle/>
          <a:p>
            <a:endParaRPr lang="fr-FR" dirty="0"/>
          </a:p>
          <a:p>
            <a:r>
              <a:rPr lang="fr-FR" sz="2400" b="1" dirty="0"/>
              <a:t>Méthode : </a:t>
            </a:r>
            <a:r>
              <a:rPr lang="fr-FR" sz="2400" dirty="0"/>
              <a:t>comparaison avec d’autres </a:t>
            </a:r>
          </a:p>
          <a:p>
            <a:r>
              <a:rPr lang="fr-FR" sz="2400" dirty="0"/>
              <a:t>référentiels notamment celui de l’Agriculture </a:t>
            </a:r>
          </a:p>
          <a:p>
            <a:r>
              <a:rPr lang="fr-FR" sz="2400" dirty="0"/>
              <a:t>Biologique et de HVE. </a:t>
            </a:r>
          </a:p>
          <a:p>
            <a:endParaRPr lang="fr-FR" sz="2400" dirty="0"/>
          </a:p>
          <a:p>
            <a:r>
              <a:rPr lang="fr-FR" sz="2400" b="1" dirty="0"/>
              <a:t>Nouveaux critères sur les phytosanitaires se </a:t>
            </a:r>
          </a:p>
          <a:p>
            <a:r>
              <a:rPr lang="fr-FR" sz="2400" b="1" dirty="0"/>
              <a:t>rapprochent des exigences AB </a:t>
            </a:r>
            <a:r>
              <a:rPr lang="fr-FR" sz="2400" dirty="0"/>
              <a:t>(produits </a:t>
            </a:r>
          </a:p>
          <a:p>
            <a:r>
              <a:rPr lang="fr-FR" sz="2400" dirty="0"/>
              <a:t>phytosanitaires dorénavant interdits sur les </a:t>
            </a:r>
          </a:p>
          <a:p>
            <a:r>
              <a:rPr lang="fr-FR" sz="2400" dirty="0"/>
              <a:t>surfaces fourragères + usage des produits </a:t>
            </a:r>
          </a:p>
          <a:p>
            <a:r>
              <a:rPr lang="fr-FR" sz="2400" dirty="0"/>
              <a:t>classés comme toxiques, CMR ou comme </a:t>
            </a:r>
          </a:p>
          <a:p>
            <a:r>
              <a:rPr lang="fr-FR" sz="2400" dirty="0"/>
              <a:t>perturbateurs endocriniens exclu).</a:t>
            </a:r>
          </a:p>
          <a:p>
            <a:endParaRPr lang="fr-FR" sz="2400" b="1" i="1" dirty="0">
              <a:solidFill>
                <a:schemeClr val="accent2">
                  <a:lumMod val="50000"/>
                </a:schemeClr>
              </a:solidFill>
              <a:latin typeface="Arial" panose="020B0604020202020204" pitchFamily="34" charset="0"/>
              <a:cs typeface="Arial" panose="020B0604020202020204" pitchFamily="34" charset="0"/>
            </a:endParaRPr>
          </a:p>
        </p:txBody>
      </p:sp>
      <p:pic>
        <p:nvPicPr>
          <p:cNvPr id="8" name="Image 7">
            <a:extLst>
              <a:ext uri="{FF2B5EF4-FFF2-40B4-BE49-F238E27FC236}">
                <a16:creationId xmlns:a16="http://schemas.microsoft.com/office/drawing/2014/main" id="{6D5E8C6D-2D6D-E946-8D87-4EDF65436C0C}"/>
              </a:ext>
            </a:extLst>
          </p:cNvPr>
          <p:cNvPicPr>
            <a:picLocks noChangeAspect="1"/>
          </p:cNvPicPr>
          <p:nvPr/>
        </p:nvPicPr>
        <p:blipFill>
          <a:blip r:embed="rId4"/>
          <a:stretch>
            <a:fillRect/>
          </a:stretch>
        </p:blipFill>
        <p:spPr>
          <a:xfrm>
            <a:off x="5918200" y="1370808"/>
            <a:ext cx="6273800" cy="4648200"/>
          </a:xfrm>
          <a:prstGeom prst="rect">
            <a:avLst/>
          </a:prstGeom>
        </p:spPr>
      </p:pic>
    </p:spTree>
    <p:extLst>
      <p:ext uri="{BB962C8B-B14F-4D97-AF65-F5344CB8AC3E}">
        <p14:creationId xmlns:p14="http://schemas.microsoft.com/office/powerpoint/2010/main" val="27955310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descr="page1image1822880">
            <a:extLst>
              <a:ext uri="{FF2B5EF4-FFF2-40B4-BE49-F238E27FC236}">
                <a16:creationId xmlns:a16="http://schemas.microsoft.com/office/drawing/2014/main" id="{92264133-5877-E14D-A412-6B5A511FB35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4679" y="92597"/>
            <a:ext cx="877786" cy="719497"/>
          </a:xfrm>
          <a:prstGeom prst="rect">
            <a:avLst/>
          </a:prstGeom>
          <a:noFill/>
          <a:extLst>
            <a:ext uri="{909E8E84-426E-40DD-AFC4-6F175D3DCCD1}">
              <a14:hiddenFill xmlns:a14="http://schemas.microsoft.com/office/drawing/2010/main">
                <a:solidFill>
                  <a:srgbClr val="FFFFFF"/>
                </a:solidFill>
              </a14:hiddenFill>
            </a:ext>
          </a:extLst>
        </p:spPr>
      </p:pic>
      <p:sp>
        <p:nvSpPr>
          <p:cNvPr id="3" name="ZoneTexte 2">
            <a:extLst>
              <a:ext uri="{FF2B5EF4-FFF2-40B4-BE49-F238E27FC236}">
                <a16:creationId xmlns:a16="http://schemas.microsoft.com/office/drawing/2014/main" id="{0D6C9FC6-D577-3D44-82EF-D5AEA2028283}"/>
              </a:ext>
            </a:extLst>
          </p:cNvPr>
          <p:cNvSpPr txBox="1"/>
          <p:nvPr/>
        </p:nvSpPr>
        <p:spPr>
          <a:xfrm>
            <a:off x="1498602" y="227319"/>
            <a:ext cx="11044856" cy="584775"/>
          </a:xfrm>
          <a:prstGeom prst="rect">
            <a:avLst/>
          </a:prstGeom>
          <a:noFill/>
        </p:spPr>
        <p:txBody>
          <a:bodyPr wrap="square" rtlCol="0">
            <a:spAutoFit/>
          </a:bodyPr>
          <a:lstStyle/>
          <a:p>
            <a:r>
              <a:rPr lang="fr-FR" sz="3200" b="1" dirty="0">
                <a:solidFill>
                  <a:srgbClr val="009D61"/>
                </a:solidFill>
                <a:latin typeface="Arial" panose="020B0604020202020204" pitchFamily="34" charset="0"/>
                <a:cs typeface="Arial" panose="020B0604020202020204" pitchFamily="34" charset="0"/>
              </a:rPr>
              <a:t>Principaux points d’évolution des marquages </a:t>
            </a:r>
          </a:p>
        </p:txBody>
      </p:sp>
      <p:sp>
        <p:nvSpPr>
          <p:cNvPr id="6" name="ZoneTexte 5">
            <a:extLst>
              <a:ext uri="{FF2B5EF4-FFF2-40B4-BE49-F238E27FC236}">
                <a16:creationId xmlns:a16="http://schemas.microsoft.com/office/drawing/2014/main" id="{50836216-939B-6542-A1A9-390349FC6CCD}"/>
              </a:ext>
            </a:extLst>
          </p:cNvPr>
          <p:cNvSpPr txBox="1"/>
          <p:nvPr/>
        </p:nvSpPr>
        <p:spPr>
          <a:xfrm>
            <a:off x="267525" y="1370808"/>
            <a:ext cx="9356562" cy="830997"/>
          </a:xfrm>
          <a:prstGeom prst="rect">
            <a:avLst/>
          </a:prstGeom>
          <a:noFill/>
        </p:spPr>
        <p:txBody>
          <a:bodyPr wrap="square" rtlCol="0">
            <a:spAutoFit/>
          </a:bodyPr>
          <a:lstStyle/>
          <a:p>
            <a:r>
              <a:rPr lang="fr-FR" sz="2800" b="1" i="1" dirty="0">
                <a:solidFill>
                  <a:schemeClr val="accent2">
                    <a:lumMod val="50000"/>
                  </a:schemeClr>
                </a:solidFill>
                <a:latin typeface="Arial" panose="020B0604020202020204" pitchFamily="34" charset="0"/>
                <a:cs typeface="Arial" panose="020B0604020202020204" pitchFamily="34" charset="0"/>
              </a:rPr>
              <a:t>Bien-être animal</a:t>
            </a:r>
          </a:p>
          <a:p>
            <a:endParaRPr lang="fr-FR" sz="2000" b="1" i="1" dirty="0">
              <a:solidFill>
                <a:schemeClr val="accent2">
                  <a:lumMod val="50000"/>
                </a:schemeClr>
              </a:solidFill>
              <a:latin typeface="Arial" panose="020B0604020202020204" pitchFamily="34" charset="0"/>
              <a:cs typeface="Arial" panose="020B0604020202020204" pitchFamily="34" charset="0"/>
            </a:endParaRPr>
          </a:p>
        </p:txBody>
      </p:sp>
      <p:sp>
        <p:nvSpPr>
          <p:cNvPr id="5" name="Espace réservé du numéro de diapositive 4">
            <a:extLst>
              <a:ext uri="{FF2B5EF4-FFF2-40B4-BE49-F238E27FC236}">
                <a16:creationId xmlns:a16="http://schemas.microsoft.com/office/drawing/2014/main" id="{4E9BE118-E43F-9E44-976A-3707042EBB7F}"/>
              </a:ext>
            </a:extLst>
          </p:cNvPr>
          <p:cNvSpPr>
            <a:spLocks noGrp="1"/>
          </p:cNvSpPr>
          <p:nvPr>
            <p:ph type="sldNum" sz="quarter" idx="12"/>
          </p:nvPr>
        </p:nvSpPr>
        <p:spPr/>
        <p:txBody>
          <a:bodyPr/>
          <a:lstStyle/>
          <a:p>
            <a:fld id="{BF604151-6D2C-4845-BFC5-8C53EDEB21BA}" type="slidenum">
              <a:rPr lang="fr-FR" smtClean="0"/>
              <a:t>7</a:t>
            </a:fld>
            <a:endParaRPr lang="fr-FR"/>
          </a:p>
        </p:txBody>
      </p:sp>
      <p:sp>
        <p:nvSpPr>
          <p:cNvPr id="9" name="ZoneTexte 8">
            <a:extLst>
              <a:ext uri="{FF2B5EF4-FFF2-40B4-BE49-F238E27FC236}">
                <a16:creationId xmlns:a16="http://schemas.microsoft.com/office/drawing/2014/main" id="{B61AEE0F-E37C-FB4C-B44F-122ED6460CE1}"/>
              </a:ext>
            </a:extLst>
          </p:cNvPr>
          <p:cNvSpPr txBox="1"/>
          <p:nvPr/>
        </p:nvSpPr>
        <p:spPr>
          <a:xfrm>
            <a:off x="267525" y="2760519"/>
            <a:ext cx="11656947" cy="1200329"/>
          </a:xfrm>
          <a:prstGeom prst="rect">
            <a:avLst/>
          </a:prstGeom>
          <a:noFill/>
        </p:spPr>
        <p:txBody>
          <a:bodyPr wrap="square" rtlCol="0">
            <a:spAutoFit/>
          </a:bodyPr>
          <a:lstStyle/>
          <a:p>
            <a:r>
              <a:rPr lang="fr-FR" dirty="0">
                <a:sym typeface="Wingdings" pitchFamily="2" charset="2"/>
              </a:rPr>
              <a:t>-</a:t>
            </a:r>
          </a:p>
          <a:p>
            <a:endParaRPr lang="fr-FR" dirty="0">
              <a:sym typeface="Wingdings" pitchFamily="2" charset="2"/>
            </a:endParaRPr>
          </a:p>
          <a:p>
            <a:endParaRPr lang="fr-FR" dirty="0"/>
          </a:p>
          <a:p>
            <a:endParaRPr lang="fr-FR" dirty="0"/>
          </a:p>
        </p:txBody>
      </p:sp>
      <p:sp>
        <p:nvSpPr>
          <p:cNvPr id="7" name="ZoneTexte 6">
            <a:extLst>
              <a:ext uri="{FF2B5EF4-FFF2-40B4-BE49-F238E27FC236}">
                <a16:creationId xmlns:a16="http://schemas.microsoft.com/office/drawing/2014/main" id="{D28025FA-4756-8B45-8409-C271A2F0A530}"/>
              </a:ext>
            </a:extLst>
          </p:cNvPr>
          <p:cNvSpPr txBox="1"/>
          <p:nvPr/>
        </p:nvSpPr>
        <p:spPr>
          <a:xfrm>
            <a:off x="134679" y="2215995"/>
            <a:ext cx="10682126" cy="4524315"/>
          </a:xfrm>
          <a:prstGeom prst="rect">
            <a:avLst/>
          </a:prstGeom>
          <a:noFill/>
        </p:spPr>
        <p:txBody>
          <a:bodyPr wrap="square" rtlCol="0">
            <a:spAutoFit/>
          </a:bodyPr>
          <a:lstStyle/>
          <a:p>
            <a:r>
              <a:rPr lang="fr-FR" sz="2400" dirty="0"/>
              <a:t>Certains points peuvent faire encore l’objet</a:t>
            </a:r>
          </a:p>
          <a:p>
            <a:r>
              <a:rPr lang="fr-FR" sz="2400" dirty="0"/>
              <a:t>de </a:t>
            </a:r>
            <a:r>
              <a:rPr lang="fr-FR" sz="2400" b="1" dirty="0"/>
              <a:t>progrès notamment sur l’attache des </a:t>
            </a:r>
          </a:p>
          <a:p>
            <a:r>
              <a:rPr lang="fr-FR" sz="2400" b="1" dirty="0"/>
              <a:t>animaux</a:t>
            </a:r>
            <a:r>
              <a:rPr lang="fr-FR" sz="2400" dirty="0"/>
              <a:t> qui est encore pratiquée en zone </a:t>
            </a:r>
          </a:p>
          <a:p>
            <a:r>
              <a:rPr lang="fr-FR" sz="2400" dirty="0"/>
              <a:t>de montagne par des agriculteurs marqués </a:t>
            </a:r>
          </a:p>
          <a:p>
            <a:r>
              <a:rPr lang="fr-FR" sz="2400" dirty="0"/>
              <a:t>mais qui tend à disparaître car controversée </a:t>
            </a:r>
          </a:p>
          <a:p>
            <a:endParaRPr lang="fr-FR" sz="2400" dirty="0"/>
          </a:p>
          <a:p>
            <a:r>
              <a:rPr lang="fr-FR" sz="2400" dirty="0"/>
              <a:t>Un </a:t>
            </a:r>
            <a:r>
              <a:rPr lang="fr-FR" sz="2400" b="1" dirty="0"/>
              <a:t>travail approfondi sur le bien-être animal </a:t>
            </a:r>
          </a:p>
          <a:p>
            <a:r>
              <a:rPr lang="fr-FR" sz="2400" b="1" dirty="0"/>
              <a:t>serait nécessaire</a:t>
            </a:r>
            <a:r>
              <a:rPr lang="fr-FR" sz="2400" dirty="0"/>
              <a:t>, un atelier d’échange peut </a:t>
            </a:r>
          </a:p>
          <a:p>
            <a:r>
              <a:rPr lang="fr-FR" sz="2400" dirty="0"/>
              <a:t>donc se prévoir avec les chargés de missions </a:t>
            </a:r>
          </a:p>
          <a:p>
            <a:r>
              <a:rPr lang="fr-FR" sz="2400" dirty="0"/>
              <a:t>des Parcs et avec l’association CIWF qui milite</a:t>
            </a:r>
          </a:p>
          <a:p>
            <a:r>
              <a:rPr lang="fr-FR" sz="2400" dirty="0"/>
              <a:t>pour le bien-être animal en élevage</a:t>
            </a:r>
          </a:p>
          <a:p>
            <a:endParaRPr lang="fr-FR" sz="2400" b="1" i="1" dirty="0">
              <a:solidFill>
                <a:schemeClr val="accent2">
                  <a:lumMod val="50000"/>
                </a:schemeClr>
              </a:solidFill>
              <a:latin typeface="Arial" panose="020B0604020202020204" pitchFamily="34" charset="0"/>
              <a:cs typeface="Arial" panose="020B0604020202020204" pitchFamily="34" charset="0"/>
            </a:endParaRPr>
          </a:p>
        </p:txBody>
      </p:sp>
      <p:pic>
        <p:nvPicPr>
          <p:cNvPr id="10" name="Image 9">
            <a:extLst>
              <a:ext uri="{FF2B5EF4-FFF2-40B4-BE49-F238E27FC236}">
                <a16:creationId xmlns:a16="http://schemas.microsoft.com/office/drawing/2014/main" id="{A2D67AA6-C368-6F42-9107-340705CA1A4E}"/>
              </a:ext>
            </a:extLst>
          </p:cNvPr>
          <p:cNvPicPr>
            <a:picLocks noChangeAspect="1"/>
          </p:cNvPicPr>
          <p:nvPr/>
        </p:nvPicPr>
        <p:blipFill>
          <a:blip r:embed="rId4"/>
          <a:stretch>
            <a:fillRect/>
          </a:stretch>
        </p:blipFill>
        <p:spPr>
          <a:xfrm>
            <a:off x="6070600" y="1765515"/>
            <a:ext cx="6121400" cy="4572000"/>
          </a:xfrm>
          <a:prstGeom prst="rect">
            <a:avLst/>
          </a:prstGeom>
        </p:spPr>
      </p:pic>
      <p:sp>
        <p:nvSpPr>
          <p:cNvPr id="11" name="Rectangle 10">
            <a:extLst>
              <a:ext uri="{FF2B5EF4-FFF2-40B4-BE49-F238E27FC236}">
                <a16:creationId xmlns:a16="http://schemas.microsoft.com/office/drawing/2014/main" id="{A43E4B9E-6F16-3B4C-8B26-85AD8DBCDF5D}"/>
              </a:ext>
            </a:extLst>
          </p:cNvPr>
          <p:cNvSpPr/>
          <p:nvPr/>
        </p:nvSpPr>
        <p:spPr>
          <a:xfrm>
            <a:off x="7621800" y="1036229"/>
            <a:ext cx="2822824" cy="369332"/>
          </a:xfrm>
          <a:prstGeom prst="rect">
            <a:avLst/>
          </a:prstGeom>
        </p:spPr>
        <p:txBody>
          <a:bodyPr wrap="none">
            <a:spAutoFit/>
          </a:bodyPr>
          <a:lstStyle/>
          <a:p>
            <a:r>
              <a:rPr lang="fr-FR" b="1" dirty="0"/>
              <a:t>Nouveaux critères ajoutés</a:t>
            </a:r>
            <a:r>
              <a:rPr lang="fr-FR" dirty="0"/>
              <a:t> </a:t>
            </a:r>
          </a:p>
        </p:txBody>
      </p:sp>
    </p:spTree>
    <p:extLst>
      <p:ext uri="{BB962C8B-B14F-4D97-AF65-F5344CB8AC3E}">
        <p14:creationId xmlns:p14="http://schemas.microsoft.com/office/powerpoint/2010/main" val="3552908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descr="page1image1822880">
            <a:extLst>
              <a:ext uri="{FF2B5EF4-FFF2-40B4-BE49-F238E27FC236}">
                <a16:creationId xmlns:a16="http://schemas.microsoft.com/office/drawing/2014/main" id="{92264133-5877-E14D-A412-6B5A511FB35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4679" y="92597"/>
            <a:ext cx="877786" cy="719497"/>
          </a:xfrm>
          <a:prstGeom prst="rect">
            <a:avLst/>
          </a:prstGeom>
          <a:noFill/>
          <a:extLst>
            <a:ext uri="{909E8E84-426E-40DD-AFC4-6F175D3DCCD1}">
              <a14:hiddenFill xmlns:a14="http://schemas.microsoft.com/office/drawing/2010/main">
                <a:solidFill>
                  <a:srgbClr val="FFFFFF"/>
                </a:solidFill>
              </a14:hiddenFill>
            </a:ext>
          </a:extLst>
        </p:spPr>
      </p:pic>
      <p:sp>
        <p:nvSpPr>
          <p:cNvPr id="3" name="ZoneTexte 2">
            <a:extLst>
              <a:ext uri="{FF2B5EF4-FFF2-40B4-BE49-F238E27FC236}">
                <a16:creationId xmlns:a16="http://schemas.microsoft.com/office/drawing/2014/main" id="{0D6C9FC6-D577-3D44-82EF-D5AEA2028283}"/>
              </a:ext>
            </a:extLst>
          </p:cNvPr>
          <p:cNvSpPr txBox="1"/>
          <p:nvPr/>
        </p:nvSpPr>
        <p:spPr>
          <a:xfrm>
            <a:off x="1498602" y="227319"/>
            <a:ext cx="11044856" cy="584775"/>
          </a:xfrm>
          <a:prstGeom prst="rect">
            <a:avLst/>
          </a:prstGeom>
          <a:noFill/>
        </p:spPr>
        <p:txBody>
          <a:bodyPr wrap="square" rtlCol="0">
            <a:spAutoFit/>
          </a:bodyPr>
          <a:lstStyle/>
          <a:p>
            <a:r>
              <a:rPr lang="fr-FR" sz="3200" b="1" dirty="0">
                <a:solidFill>
                  <a:srgbClr val="009D61"/>
                </a:solidFill>
                <a:latin typeface="Arial" panose="020B0604020202020204" pitchFamily="34" charset="0"/>
                <a:cs typeface="Arial" panose="020B0604020202020204" pitchFamily="34" charset="0"/>
              </a:rPr>
              <a:t>Principaux points d’évolution des marquages </a:t>
            </a:r>
          </a:p>
        </p:txBody>
      </p:sp>
      <p:sp>
        <p:nvSpPr>
          <p:cNvPr id="6" name="ZoneTexte 5">
            <a:extLst>
              <a:ext uri="{FF2B5EF4-FFF2-40B4-BE49-F238E27FC236}">
                <a16:creationId xmlns:a16="http://schemas.microsoft.com/office/drawing/2014/main" id="{50836216-939B-6542-A1A9-390349FC6CCD}"/>
              </a:ext>
            </a:extLst>
          </p:cNvPr>
          <p:cNvSpPr txBox="1"/>
          <p:nvPr/>
        </p:nvSpPr>
        <p:spPr>
          <a:xfrm>
            <a:off x="267525" y="1198172"/>
            <a:ext cx="9356562" cy="830997"/>
          </a:xfrm>
          <a:prstGeom prst="rect">
            <a:avLst/>
          </a:prstGeom>
          <a:noFill/>
        </p:spPr>
        <p:txBody>
          <a:bodyPr wrap="square" rtlCol="0">
            <a:spAutoFit/>
          </a:bodyPr>
          <a:lstStyle/>
          <a:p>
            <a:r>
              <a:rPr lang="fr-FR" sz="2800" b="1" i="1" dirty="0">
                <a:solidFill>
                  <a:schemeClr val="accent2">
                    <a:lumMod val="50000"/>
                  </a:schemeClr>
                </a:solidFill>
                <a:latin typeface="Arial" panose="020B0604020202020204" pitchFamily="34" charset="0"/>
                <a:cs typeface="Arial" panose="020B0604020202020204" pitchFamily="34" charset="0"/>
              </a:rPr>
              <a:t>Autres points</a:t>
            </a:r>
          </a:p>
          <a:p>
            <a:endParaRPr lang="fr-FR" sz="2000" b="1" i="1" dirty="0">
              <a:solidFill>
                <a:schemeClr val="accent2">
                  <a:lumMod val="50000"/>
                </a:schemeClr>
              </a:solidFill>
              <a:latin typeface="Arial" panose="020B0604020202020204" pitchFamily="34" charset="0"/>
              <a:cs typeface="Arial" panose="020B0604020202020204" pitchFamily="34" charset="0"/>
            </a:endParaRPr>
          </a:p>
        </p:txBody>
      </p:sp>
      <p:sp>
        <p:nvSpPr>
          <p:cNvPr id="5" name="Espace réservé du numéro de diapositive 4">
            <a:extLst>
              <a:ext uri="{FF2B5EF4-FFF2-40B4-BE49-F238E27FC236}">
                <a16:creationId xmlns:a16="http://schemas.microsoft.com/office/drawing/2014/main" id="{4E9BE118-E43F-9E44-976A-3707042EBB7F}"/>
              </a:ext>
            </a:extLst>
          </p:cNvPr>
          <p:cNvSpPr>
            <a:spLocks noGrp="1"/>
          </p:cNvSpPr>
          <p:nvPr>
            <p:ph type="sldNum" sz="quarter" idx="12"/>
          </p:nvPr>
        </p:nvSpPr>
        <p:spPr/>
        <p:txBody>
          <a:bodyPr/>
          <a:lstStyle/>
          <a:p>
            <a:fld id="{BF604151-6D2C-4845-BFC5-8C53EDEB21BA}" type="slidenum">
              <a:rPr lang="fr-FR" smtClean="0"/>
              <a:t>8</a:t>
            </a:fld>
            <a:endParaRPr lang="fr-FR"/>
          </a:p>
        </p:txBody>
      </p:sp>
      <p:sp>
        <p:nvSpPr>
          <p:cNvPr id="9" name="ZoneTexte 8">
            <a:extLst>
              <a:ext uri="{FF2B5EF4-FFF2-40B4-BE49-F238E27FC236}">
                <a16:creationId xmlns:a16="http://schemas.microsoft.com/office/drawing/2014/main" id="{B61AEE0F-E37C-FB4C-B44F-122ED6460CE1}"/>
              </a:ext>
            </a:extLst>
          </p:cNvPr>
          <p:cNvSpPr txBox="1"/>
          <p:nvPr/>
        </p:nvSpPr>
        <p:spPr>
          <a:xfrm>
            <a:off x="267525" y="2760519"/>
            <a:ext cx="11656947" cy="1200329"/>
          </a:xfrm>
          <a:prstGeom prst="rect">
            <a:avLst/>
          </a:prstGeom>
          <a:noFill/>
        </p:spPr>
        <p:txBody>
          <a:bodyPr wrap="square" rtlCol="0">
            <a:spAutoFit/>
          </a:bodyPr>
          <a:lstStyle/>
          <a:p>
            <a:r>
              <a:rPr lang="fr-FR" dirty="0">
                <a:sym typeface="Wingdings" pitchFamily="2" charset="2"/>
              </a:rPr>
              <a:t>-</a:t>
            </a:r>
          </a:p>
          <a:p>
            <a:endParaRPr lang="fr-FR" dirty="0">
              <a:sym typeface="Wingdings" pitchFamily="2" charset="2"/>
            </a:endParaRPr>
          </a:p>
          <a:p>
            <a:endParaRPr lang="fr-FR" dirty="0"/>
          </a:p>
          <a:p>
            <a:endParaRPr lang="fr-FR" dirty="0"/>
          </a:p>
        </p:txBody>
      </p:sp>
      <p:sp>
        <p:nvSpPr>
          <p:cNvPr id="7" name="ZoneTexte 6">
            <a:extLst>
              <a:ext uri="{FF2B5EF4-FFF2-40B4-BE49-F238E27FC236}">
                <a16:creationId xmlns:a16="http://schemas.microsoft.com/office/drawing/2014/main" id="{D28025FA-4756-8B45-8409-C271A2F0A530}"/>
              </a:ext>
            </a:extLst>
          </p:cNvPr>
          <p:cNvSpPr txBox="1"/>
          <p:nvPr/>
        </p:nvSpPr>
        <p:spPr>
          <a:xfrm>
            <a:off x="134679" y="2029169"/>
            <a:ext cx="11436432" cy="4154984"/>
          </a:xfrm>
          <a:prstGeom prst="rect">
            <a:avLst/>
          </a:prstGeom>
          <a:noFill/>
        </p:spPr>
        <p:txBody>
          <a:bodyPr wrap="square" rtlCol="0">
            <a:spAutoFit/>
          </a:bodyPr>
          <a:lstStyle/>
          <a:p>
            <a:r>
              <a:rPr lang="fr-FR" sz="2400" b="1" dirty="0"/>
              <a:t>- Ingrédients exotiques </a:t>
            </a:r>
            <a:endParaRPr lang="fr-FR" sz="2400" dirty="0"/>
          </a:p>
          <a:p>
            <a:r>
              <a:rPr lang="fr-FR" sz="2400" dirty="0"/>
              <a:t>Pas d’interdiction de marquage de produits avec des arômes exotiques (ex : glaces vanille)</a:t>
            </a:r>
          </a:p>
          <a:p>
            <a:r>
              <a:rPr lang="fr-FR" sz="2400" dirty="0"/>
              <a:t>. Si certains ingrédients sont indisponibles sur le Parc : recherche si possible en local ou dans d’autres Parcs. </a:t>
            </a:r>
          </a:p>
          <a:p>
            <a:r>
              <a:rPr lang="fr-FR" sz="2400" dirty="0"/>
              <a:t>. Dans le cas d’ingrédients exotiques : approvisionnement si possible recherché dans des Parcs d’outre-mer ou Parcs d’autres pays ou avec labellisation AB ou commerce équitable</a:t>
            </a:r>
          </a:p>
          <a:p>
            <a:r>
              <a:rPr lang="fr-FR" sz="2400" b="1" dirty="0"/>
              <a:t> </a:t>
            </a:r>
            <a:endParaRPr lang="fr-FR" sz="2400" dirty="0"/>
          </a:p>
          <a:p>
            <a:r>
              <a:rPr lang="fr-FR" sz="2400" b="1" dirty="0"/>
              <a:t>- Congélation</a:t>
            </a:r>
            <a:endParaRPr lang="fr-FR" sz="2400" dirty="0"/>
          </a:p>
          <a:p>
            <a:r>
              <a:rPr lang="fr-FR" sz="2400" dirty="0"/>
              <a:t>. Congélation des produits marqués ou ingrédients a été jugée comme non contraire aux valeurs de la marque </a:t>
            </a:r>
          </a:p>
          <a:p>
            <a:endParaRPr lang="fr-FR" sz="2400" b="1" i="1" dirty="0">
              <a:solidFill>
                <a:schemeClr val="accent2">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1424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descr="page1image1822880">
            <a:extLst>
              <a:ext uri="{FF2B5EF4-FFF2-40B4-BE49-F238E27FC236}">
                <a16:creationId xmlns:a16="http://schemas.microsoft.com/office/drawing/2014/main" id="{92264133-5877-E14D-A412-6B5A511FB35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4679" y="92597"/>
            <a:ext cx="877786" cy="719497"/>
          </a:xfrm>
          <a:prstGeom prst="rect">
            <a:avLst/>
          </a:prstGeom>
          <a:noFill/>
          <a:extLst>
            <a:ext uri="{909E8E84-426E-40DD-AFC4-6F175D3DCCD1}">
              <a14:hiddenFill xmlns:a14="http://schemas.microsoft.com/office/drawing/2010/main">
                <a:solidFill>
                  <a:srgbClr val="FFFFFF"/>
                </a:solidFill>
              </a14:hiddenFill>
            </a:ext>
          </a:extLst>
        </p:spPr>
      </p:pic>
      <p:sp>
        <p:nvSpPr>
          <p:cNvPr id="3" name="ZoneTexte 2">
            <a:extLst>
              <a:ext uri="{FF2B5EF4-FFF2-40B4-BE49-F238E27FC236}">
                <a16:creationId xmlns:a16="http://schemas.microsoft.com/office/drawing/2014/main" id="{0D6C9FC6-D577-3D44-82EF-D5AEA2028283}"/>
              </a:ext>
            </a:extLst>
          </p:cNvPr>
          <p:cNvSpPr txBox="1"/>
          <p:nvPr/>
        </p:nvSpPr>
        <p:spPr>
          <a:xfrm>
            <a:off x="1498602" y="227319"/>
            <a:ext cx="11044856" cy="584775"/>
          </a:xfrm>
          <a:prstGeom prst="rect">
            <a:avLst/>
          </a:prstGeom>
          <a:noFill/>
        </p:spPr>
        <p:txBody>
          <a:bodyPr wrap="square" rtlCol="0">
            <a:spAutoFit/>
          </a:bodyPr>
          <a:lstStyle/>
          <a:p>
            <a:r>
              <a:rPr lang="fr-FR" sz="3200" b="1" dirty="0">
                <a:solidFill>
                  <a:srgbClr val="009D61"/>
                </a:solidFill>
                <a:latin typeface="Arial" panose="020B0604020202020204" pitchFamily="34" charset="0"/>
                <a:cs typeface="Arial" panose="020B0604020202020204" pitchFamily="34" charset="0"/>
              </a:rPr>
              <a:t>Délais de mise en œuvre du référentiel évolué</a:t>
            </a:r>
          </a:p>
        </p:txBody>
      </p:sp>
      <p:sp>
        <p:nvSpPr>
          <p:cNvPr id="5" name="Espace réservé du numéro de diapositive 4">
            <a:extLst>
              <a:ext uri="{FF2B5EF4-FFF2-40B4-BE49-F238E27FC236}">
                <a16:creationId xmlns:a16="http://schemas.microsoft.com/office/drawing/2014/main" id="{4E9BE118-E43F-9E44-976A-3707042EBB7F}"/>
              </a:ext>
            </a:extLst>
          </p:cNvPr>
          <p:cNvSpPr>
            <a:spLocks noGrp="1"/>
          </p:cNvSpPr>
          <p:nvPr>
            <p:ph type="sldNum" sz="quarter" idx="12"/>
          </p:nvPr>
        </p:nvSpPr>
        <p:spPr/>
        <p:txBody>
          <a:bodyPr/>
          <a:lstStyle/>
          <a:p>
            <a:fld id="{BF604151-6D2C-4845-BFC5-8C53EDEB21BA}" type="slidenum">
              <a:rPr lang="fr-FR" smtClean="0"/>
              <a:t>9</a:t>
            </a:fld>
            <a:endParaRPr lang="fr-FR"/>
          </a:p>
        </p:txBody>
      </p:sp>
      <p:sp>
        <p:nvSpPr>
          <p:cNvPr id="9" name="ZoneTexte 8">
            <a:extLst>
              <a:ext uri="{FF2B5EF4-FFF2-40B4-BE49-F238E27FC236}">
                <a16:creationId xmlns:a16="http://schemas.microsoft.com/office/drawing/2014/main" id="{B61AEE0F-E37C-FB4C-B44F-122ED6460CE1}"/>
              </a:ext>
            </a:extLst>
          </p:cNvPr>
          <p:cNvSpPr txBox="1"/>
          <p:nvPr/>
        </p:nvSpPr>
        <p:spPr>
          <a:xfrm>
            <a:off x="267525" y="2760519"/>
            <a:ext cx="11656947" cy="1200329"/>
          </a:xfrm>
          <a:prstGeom prst="rect">
            <a:avLst/>
          </a:prstGeom>
          <a:noFill/>
        </p:spPr>
        <p:txBody>
          <a:bodyPr wrap="square" rtlCol="0">
            <a:spAutoFit/>
          </a:bodyPr>
          <a:lstStyle/>
          <a:p>
            <a:r>
              <a:rPr lang="fr-FR" dirty="0">
                <a:sym typeface="Wingdings" pitchFamily="2" charset="2"/>
              </a:rPr>
              <a:t>-</a:t>
            </a:r>
          </a:p>
          <a:p>
            <a:endParaRPr lang="fr-FR" dirty="0">
              <a:sym typeface="Wingdings" pitchFamily="2" charset="2"/>
            </a:endParaRPr>
          </a:p>
          <a:p>
            <a:endParaRPr lang="fr-FR" dirty="0"/>
          </a:p>
          <a:p>
            <a:endParaRPr lang="fr-FR" dirty="0"/>
          </a:p>
        </p:txBody>
      </p:sp>
      <p:sp>
        <p:nvSpPr>
          <p:cNvPr id="7" name="ZoneTexte 6">
            <a:extLst>
              <a:ext uri="{FF2B5EF4-FFF2-40B4-BE49-F238E27FC236}">
                <a16:creationId xmlns:a16="http://schemas.microsoft.com/office/drawing/2014/main" id="{D28025FA-4756-8B45-8409-C271A2F0A530}"/>
              </a:ext>
            </a:extLst>
          </p:cNvPr>
          <p:cNvSpPr txBox="1"/>
          <p:nvPr/>
        </p:nvSpPr>
        <p:spPr>
          <a:xfrm>
            <a:off x="377782" y="1744856"/>
            <a:ext cx="11436432" cy="4431983"/>
          </a:xfrm>
          <a:prstGeom prst="rect">
            <a:avLst/>
          </a:prstGeom>
          <a:noFill/>
        </p:spPr>
        <p:txBody>
          <a:bodyPr wrap="square" rtlCol="0">
            <a:spAutoFit/>
          </a:bodyPr>
          <a:lstStyle/>
          <a:p>
            <a:r>
              <a:rPr lang="fr-FR" sz="2400" dirty="0"/>
              <a:t>Actualisation sur les Parcs </a:t>
            </a:r>
            <a:r>
              <a:rPr lang="fr-FR" sz="2400" b="1" dirty="0"/>
              <a:t>lors du renouvellement des conventions </a:t>
            </a:r>
            <a:r>
              <a:rPr lang="fr-FR" sz="2400" dirty="0"/>
              <a:t>d’utilisation conclues avec les bénéficiaires. </a:t>
            </a:r>
          </a:p>
          <a:p>
            <a:r>
              <a:rPr lang="fr-FR" sz="2400" dirty="0"/>
              <a:t>=&gt; Un temps d’échange devra être prévu avec eux afin d’anticiper les modifications du référentiel. </a:t>
            </a:r>
          </a:p>
          <a:p>
            <a:endParaRPr lang="fr-FR" sz="2400" dirty="0"/>
          </a:p>
          <a:p>
            <a:r>
              <a:rPr lang="fr-FR" sz="2400" dirty="0"/>
              <a:t>Cette </a:t>
            </a:r>
            <a:r>
              <a:rPr lang="fr-FR" sz="2400" b="1" dirty="0"/>
              <a:t>évolution donc progressive </a:t>
            </a:r>
            <a:r>
              <a:rPr lang="fr-FR" sz="2400" dirty="0"/>
              <a:t>=&gt; évolution durable des pratiques des exploitants afin d’entraîner les territoires vers une transition durable. </a:t>
            </a:r>
          </a:p>
          <a:p>
            <a:endParaRPr lang="fr-FR" sz="2400" dirty="0"/>
          </a:p>
          <a:p>
            <a:r>
              <a:rPr lang="fr-FR" sz="2400" b="1" dirty="0"/>
              <a:t>Prévoir une remise à plat le référentiel dans 3 ou 4 ans </a:t>
            </a:r>
            <a:r>
              <a:rPr lang="fr-FR" sz="2400" dirty="0"/>
              <a:t>afin qu’il ait toujours une longueur d’avance par rapport à la réglementation, aux attentes sociétales et aux pratiques agricoles mises en œuvre dans les Parcs. </a:t>
            </a:r>
          </a:p>
          <a:p>
            <a:endParaRPr lang="fr-FR" dirty="0"/>
          </a:p>
        </p:txBody>
      </p:sp>
    </p:spTree>
    <p:extLst>
      <p:ext uri="{BB962C8B-B14F-4D97-AF65-F5344CB8AC3E}">
        <p14:creationId xmlns:p14="http://schemas.microsoft.com/office/powerpoint/2010/main" val="2756262524"/>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7667</TotalTime>
  <Words>4677</Words>
  <Application>Microsoft Macintosh PowerPoint</Application>
  <PresentationFormat>Grand écran</PresentationFormat>
  <Paragraphs>432</Paragraphs>
  <Slides>35</Slides>
  <Notes>14</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35</vt:i4>
      </vt:variant>
    </vt:vector>
  </HeadingPairs>
  <TitlesOfParts>
    <vt:vector size="41" baseType="lpstr">
      <vt:lpstr>Arial</vt:lpstr>
      <vt:lpstr>Bahnschrift</vt:lpstr>
      <vt:lpstr>Calibri</vt:lpstr>
      <vt:lpstr>Calibri Light</vt:lpstr>
      <vt:lpstr>Wingdings</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Marina Dufour</dc:creator>
  <cp:lastModifiedBy>Stéphane Adam</cp:lastModifiedBy>
  <cp:revision>379</cp:revision>
  <dcterms:created xsi:type="dcterms:W3CDTF">2020-09-04T08:10:39Z</dcterms:created>
  <dcterms:modified xsi:type="dcterms:W3CDTF">2021-03-16T19:08:51Z</dcterms:modified>
</cp:coreProperties>
</file>