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 snapToGrid="0" snapToObjects="1">
      <p:cViewPr varScale="1">
        <p:scale>
          <a:sx n="109" d="100"/>
          <a:sy n="109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ylviegauchet/OneDrive%20-%20Fe&#769;de&#769;ration%20des%20parcs%20naturels%20re&#769;gionaux.fr/Sylvie%20Gauchet%20Pro/Projets%20Fe&#769;de&#769;/EVA/Adhe&#769;sions%20EVA/Adhe&#769;sions%20EVA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B2BD-ED45-B7D8-2F89C0BEE9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B2BD-ED45-B7D8-2F89C0BEE9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B2BD-ED45-B7D8-2F89C0BEE9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B2BD-ED45-B7D8-2F89C0BEE9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B2BD-ED45-B7D8-2F89C0BEE9E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B2BD-ED45-B7D8-2F89C0BEE9E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2BD-ED45-B7D8-2F89C0BEE9E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2BD-ED45-B7D8-2F89C0BEE9EE}"/>
                </c:ext>
              </c:extLst>
            </c:dLbl>
            <c:dLbl>
              <c:idx val="2"/>
              <c:layout>
                <c:manualLayout>
                  <c:x val="-1.1611121772416712E-3"/>
                  <c:y val="-7.91675841218421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BD-ED45-B7D8-2F89C0BEE9E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2BD-ED45-B7D8-2F89C0BEE9E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2BD-ED45-B7D8-2F89C0BEE9EE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B2BD-ED45-B7D8-2F89C0BEE9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'adhésions EVA'!$U$73:$U$78</c:f>
              <c:strCache>
                <c:ptCount val="6"/>
                <c:pt idx="0">
                  <c:v>comptes actifs : 36</c:v>
                </c:pt>
                <c:pt idx="1">
                  <c:v>comptes peu actifs : 10</c:v>
                </c:pt>
                <c:pt idx="2">
                  <c:v>nouveaux comptes, en cours de déploiement : 7</c:v>
                </c:pt>
                <c:pt idx="3">
                  <c:v>compte inactif</c:v>
                </c:pt>
                <c:pt idx="4">
                  <c:v>comptes  en sommeil : 7</c:v>
                </c:pt>
                <c:pt idx="5">
                  <c:v>à l'étude : 6</c:v>
                </c:pt>
              </c:strCache>
            </c:strRef>
          </c:cat>
          <c:val>
            <c:numRef>
              <c:f>'adhésions EVA'!$V$73:$V$78</c:f>
              <c:numCache>
                <c:formatCode>General</c:formatCode>
                <c:ptCount val="6"/>
                <c:pt idx="0">
                  <c:v>36</c:v>
                </c:pt>
                <c:pt idx="1">
                  <c:v>10</c:v>
                </c:pt>
                <c:pt idx="2">
                  <c:v>7</c:v>
                </c:pt>
                <c:pt idx="4">
                  <c:v>7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2BD-ED45-B7D8-2F89C0BEE9E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05901F-85AD-6B4C-9610-3B802E4C5DFD}" type="doc">
      <dgm:prSet loTypeId="urn:microsoft.com/office/officeart/2005/8/layout/cycle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A9AC46-828D-DB44-A620-89B923BAFD2E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200" b="0" dirty="0"/>
            <a:t>avancement</a:t>
          </a:r>
        </a:p>
      </dgm:t>
    </dgm:pt>
    <dgm:pt modelId="{7FDBDCCB-2E4D-F14E-92E7-D48417364AE2}" type="parTrans" cxnId="{51BD1913-437C-7645-85F3-6A194434A5BB}">
      <dgm:prSet/>
      <dgm:spPr/>
      <dgm:t>
        <a:bodyPr/>
        <a:lstStyle/>
        <a:p>
          <a:endParaRPr lang="fr-FR" sz="2800" b="0"/>
        </a:p>
      </dgm:t>
    </dgm:pt>
    <dgm:pt modelId="{DBF6FE9E-6F46-5342-99DA-B1647CDBD93B}" type="sibTrans" cxnId="{51BD1913-437C-7645-85F3-6A194434A5BB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fr-FR" sz="2800" b="0"/>
        </a:p>
      </dgm:t>
    </dgm:pt>
    <dgm:pt modelId="{A92E3141-74CD-D147-AA1D-8016F5CED455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200" b="0" dirty="0"/>
            <a:t>temps</a:t>
          </a:r>
        </a:p>
      </dgm:t>
    </dgm:pt>
    <dgm:pt modelId="{A347715C-29F3-0C4D-96D4-8C4C7A77DD00}" type="parTrans" cxnId="{9BFFC660-0C47-EF46-8799-C5A5C3720317}">
      <dgm:prSet/>
      <dgm:spPr/>
      <dgm:t>
        <a:bodyPr/>
        <a:lstStyle/>
        <a:p>
          <a:endParaRPr lang="fr-FR" sz="2800" b="0"/>
        </a:p>
      </dgm:t>
    </dgm:pt>
    <dgm:pt modelId="{945159C4-9CA1-634E-8C12-A204DC5FCD81}" type="sibTrans" cxnId="{9BFFC660-0C47-EF46-8799-C5A5C3720317}">
      <dgm:prSet/>
      <dgm:spPr/>
      <dgm:t>
        <a:bodyPr/>
        <a:lstStyle/>
        <a:p>
          <a:endParaRPr lang="fr-FR" sz="2800" b="0"/>
        </a:p>
      </dgm:t>
    </dgm:pt>
    <dgm:pt modelId="{AC5448A5-908C-BB49-9582-86D29B2B53C2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200" b="0"/>
            <a:t>budget </a:t>
          </a:r>
        </a:p>
      </dgm:t>
    </dgm:pt>
    <dgm:pt modelId="{7BCA69D6-B514-704E-9375-48AB7EE27AFB}" type="parTrans" cxnId="{7842010C-352D-2043-A249-5CDD36EA124D}">
      <dgm:prSet/>
      <dgm:spPr/>
      <dgm:t>
        <a:bodyPr/>
        <a:lstStyle/>
        <a:p>
          <a:endParaRPr lang="fr-FR" sz="2800" b="0"/>
        </a:p>
      </dgm:t>
    </dgm:pt>
    <dgm:pt modelId="{B61AF6EC-7FA9-3D43-95C9-F59C68C7E958}" type="sibTrans" cxnId="{7842010C-352D-2043-A249-5CDD36EA124D}">
      <dgm:prSet/>
      <dgm:spPr/>
      <dgm:t>
        <a:bodyPr/>
        <a:lstStyle/>
        <a:p>
          <a:endParaRPr lang="fr-FR" sz="2800" b="0"/>
        </a:p>
      </dgm:t>
    </dgm:pt>
    <dgm:pt modelId="{5F6E9FB5-7772-0646-9AE8-153BD811C7F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200" b="0"/>
            <a:t>indicateurs </a:t>
          </a:r>
        </a:p>
      </dgm:t>
    </dgm:pt>
    <dgm:pt modelId="{BCE94338-59F5-E445-847E-135D1FCC0683}" type="parTrans" cxnId="{FCA0E8F4-C21C-8441-8FDE-7AD401544B01}">
      <dgm:prSet/>
      <dgm:spPr/>
      <dgm:t>
        <a:bodyPr/>
        <a:lstStyle/>
        <a:p>
          <a:endParaRPr lang="fr-FR" sz="2800" b="0"/>
        </a:p>
      </dgm:t>
    </dgm:pt>
    <dgm:pt modelId="{46EC43D2-E289-004A-9F7C-4257B744821E}" type="sibTrans" cxnId="{FCA0E8F4-C21C-8441-8FDE-7AD401544B01}">
      <dgm:prSet/>
      <dgm:spPr/>
      <dgm:t>
        <a:bodyPr/>
        <a:lstStyle/>
        <a:p>
          <a:endParaRPr lang="fr-FR" sz="2800" b="0"/>
        </a:p>
      </dgm:t>
    </dgm:pt>
    <dgm:pt modelId="{045B77CF-E154-AA41-9940-825B35D98AC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200" b="0"/>
            <a:t>conventions</a:t>
          </a:r>
        </a:p>
      </dgm:t>
    </dgm:pt>
    <dgm:pt modelId="{6D393C7F-1408-BA44-9759-D55741A3D27D}" type="parTrans" cxnId="{19FF5C06-B820-1642-AB88-8AF579A2B207}">
      <dgm:prSet/>
      <dgm:spPr/>
      <dgm:t>
        <a:bodyPr/>
        <a:lstStyle/>
        <a:p>
          <a:endParaRPr lang="fr-FR" sz="2800" b="0"/>
        </a:p>
      </dgm:t>
    </dgm:pt>
    <dgm:pt modelId="{58323807-FB47-C147-ACF8-58EF468A18A2}" type="sibTrans" cxnId="{19FF5C06-B820-1642-AB88-8AF579A2B207}">
      <dgm:prSet/>
      <dgm:spPr/>
      <dgm:t>
        <a:bodyPr/>
        <a:lstStyle/>
        <a:p>
          <a:endParaRPr lang="fr-FR" sz="2800" b="0"/>
        </a:p>
      </dgm:t>
    </dgm:pt>
    <dgm:pt modelId="{713299EA-F734-834E-98CE-4E52D4F917F3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200" b="0"/>
            <a:t>cartographie </a:t>
          </a:r>
        </a:p>
      </dgm:t>
    </dgm:pt>
    <dgm:pt modelId="{D3A4D3DA-9578-9C49-B81E-24564C5F0E4E}" type="parTrans" cxnId="{CA4ADCE2-DDDD-8242-B43A-D7494B821D44}">
      <dgm:prSet/>
      <dgm:spPr/>
      <dgm:t>
        <a:bodyPr/>
        <a:lstStyle/>
        <a:p>
          <a:endParaRPr lang="fr-FR" sz="2800" b="0"/>
        </a:p>
      </dgm:t>
    </dgm:pt>
    <dgm:pt modelId="{B1425EED-4C02-9042-A719-12180D13511C}" type="sibTrans" cxnId="{CA4ADCE2-DDDD-8242-B43A-D7494B821D44}">
      <dgm:prSet/>
      <dgm:spPr/>
      <dgm:t>
        <a:bodyPr/>
        <a:lstStyle/>
        <a:p>
          <a:endParaRPr lang="fr-FR" sz="2800" b="0"/>
        </a:p>
      </dgm:t>
    </dgm:pt>
    <dgm:pt modelId="{70583AE7-645F-E54B-B46C-5E40E734DED3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200" b="0" dirty="0"/>
            <a:t>analyse</a:t>
          </a:r>
        </a:p>
      </dgm:t>
    </dgm:pt>
    <dgm:pt modelId="{B9E1DB80-3EE1-3F4B-AC76-4F3F554EDBDC}" type="parTrans" cxnId="{95E0CA9D-1056-E646-9029-8D1F273DA395}">
      <dgm:prSet/>
      <dgm:spPr/>
      <dgm:t>
        <a:bodyPr/>
        <a:lstStyle/>
        <a:p>
          <a:endParaRPr lang="fr-FR" sz="2800" b="0"/>
        </a:p>
      </dgm:t>
    </dgm:pt>
    <dgm:pt modelId="{C85CE357-9A47-1144-90C3-290DF8399D31}" type="sibTrans" cxnId="{95E0CA9D-1056-E646-9029-8D1F273DA395}">
      <dgm:prSet/>
      <dgm:spPr/>
      <dgm:t>
        <a:bodyPr/>
        <a:lstStyle/>
        <a:p>
          <a:endParaRPr lang="fr-FR" sz="2800" b="0"/>
        </a:p>
      </dgm:t>
    </dgm:pt>
    <dgm:pt modelId="{677975B4-5367-9548-87C1-B7B3EE3C2017}" type="pres">
      <dgm:prSet presAssocID="{2105901F-85AD-6B4C-9610-3B802E4C5DFD}" presName="Name0" presStyleCnt="0">
        <dgm:presLayoutVars>
          <dgm:dir/>
          <dgm:resizeHandles val="exact"/>
        </dgm:presLayoutVars>
      </dgm:prSet>
      <dgm:spPr/>
    </dgm:pt>
    <dgm:pt modelId="{38AEE281-35AE-414A-9678-0707F79D6B4B}" type="pres">
      <dgm:prSet presAssocID="{2105901F-85AD-6B4C-9610-3B802E4C5DFD}" presName="cycle" presStyleCnt="0"/>
      <dgm:spPr/>
    </dgm:pt>
    <dgm:pt modelId="{B91931A4-C005-6541-ABB1-9982ECB2C726}" type="pres">
      <dgm:prSet presAssocID="{B7A9AC46-828D-DB44-A620-89B923BAFD2E}" presName="nodeFirstNode" presStyleLbl="node1" presStyleIdx="0" presStyleCnt="7">
        <dgm:presLayoutVars>
          <dgm:bulletEnabled val="1"/>
        </dgm:presLayoutVars>
      </dgm:prSet>
      <dgm:spPr/>
    </dgm:pt>
    <dgm:pt modelId="{238627E7-9843-CF4E-BA39-995EB6A472BF}" type="pres">
      <dgm:prSet presAssocID="{DBF6FE9E-6F46-5342-99DA-B1647CDBD93B}" presName="sibTransFirstNode" presStyleLbl="bgShp" presStyleIdx="0" presStyleCnt="1"/>
      <dgm:spPr/>
    </dgm:pt>
    <dgm:pt modelId="{87746790-1939-9B47-927F-784647B21F9D}" type="pres">
      <dgm:prSet presAssocID="{A92E3141-74CD-D147-AA1D-8016F5CED455}" presName="nodeFollowingNodes" presStyleLbl="node1" presStyleIdx="1" presStyleCnt="7">
        <dgm:presLayoutVars>
          <dgm:bulletEnabled val="1"/>
        </dgm:presLayoutVars>
      </dgm:prSet>
      <dgm:spPr/>
    </dgm:pt>
    <dgm:pt modelId="{AAF261B4-C419-274C-80EC-462A16979AA9}" type="pres">
      <dgm:prSet presAssocID="{AC5448A5-908C-BB49-9582-86D29B2B53C2}" presName="nodeFollowingNodes" presStyleLbl="node1" presStyleIdx="2" presStyleCnt="7">
        <dgm:presLayoutVars>
          <dgm:bulletEnabled val="1"/>
        </dgm:presLayoutVars>
      </dgm:prSet>
      <dgm:spPr/>
    </dgm:pt>
    <dgm:pt modelId="{AD95C49B-B20B-BF4B-A5B2-46896150BD44}" type="pres">
      <dgm:prSet presAssocID="{5F6E9FB5-7772-0646-9AE8-153BD811C7F1}" presName="nodeFollowingNodes" presStyleLbl="node1" presStyleIdx="3" presStyleCnt="7">
        <dgm:presLayoutVars>
          <dgm:bulletEnabled val="1"/>
        </dgm:presLayoutVars>
      </dgm:prSet>
      <dgm:spPr/>
    </dgm:pt>
    <dgm:pt modelId="{474DB45E-E42F-6141-BD42-508AE3E0138A}" type="pres">
      <dgm:prSet presAssocID="{045B77CF-E154-AA41-9940-825B35D98ACB}" presName="nodeFollowingNodes" presStyleLbl="node1" presStyleIdx="4" presStyleCnt="7">
        <dgm:presLayoutVars>
          <dgm:bulletEnabled val="1"/>
        </dgm:presLayoutVars>
      </dgm:prSet>
      <dgm:spPr/>
    </dgm:pt>
    <dgm:pt modelId="{3A070B28-8097-BE4F-ACCF-3369B69DA3BF}" type="pres">
      <dgm:prSet presAssocID="{713299EA-F734-834E-98CE-4E52D4F917F3}" presName="nodeFollowingNodes" presStyleLbl="node1" presStyleIdx="5" presStyleCnt="7">
        <dgm:presLayoutVars>
          <dgm:bulletEnabled val="1"/>
        </dgm:presLayoutVars>
      </dgm:prSet>
      <dgm:spPr/>
    </dgm:pt>
    <dgm:pt modelId="{28BF803F-41BE-A94F-9CE6-18C0BBA94BCB}" type="pres">
      <dgm:prSet presAssocID="{70583AE7-645F-E54B-B46C-5E40E734DED3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19FF5C06-B820-1642-AB88-8AF579A2B207}" srcId="{2105901F-85AD-6B4C-9610-3B802E4C5DFD}" destId="{045B77CF-E154-AA41-9940-825B35D98ACB}" srcOrd="4" destOrd="0" parTransId="{6D393C7F-1408-BA44-9759-D55741A3D27D}" sibTransId="{58323807-FB47-C147-ACF8-58EF468A18A2}"/>
    <dgm:cxn modelId="{7842010C-352D-2043-A249-5CDD36EA124D}" srcId="{2105901F-85AD-6B4C-9610-3B802E4C5DFD}" destId="{AC5448A5-908C-BB49-9582-86D29B2B53C2}" srcOrd="2" destOrd="0" parTransId="{7BCA69D6-B514-704E-9375-48AB7EE27AFB}" sibTransId="{B61AF6EC-7FA9-3D43-95C9-F59C68C7E958}"/>
    <dgm:cxn modelId="{51BD1913-437C-7645-85F3-6A194434A5BB}" srcId="{2105901F-85AD-6B4C-9610-3B802E4C5DFD}" destId="{B7A9AC46-828D-DB44-A620-89B923BAFD2E}" srcOrd="0" destOrd="0" parTransId="{7FDBDCCB-2E4D-F14E-92E7-D48417364AE2}" sibTransId="{DBF6FE9E-6F46-5342-99DA-B1647CDBD93B}"/>
    <dgm:cxn modelId="{87AE752C-46E2-C343-8703-5AF20ECF1E86}" type="presOf" srcId="{DBF6FE9E-6F46-5342-99DA-B1647CDBD93B}" destId="{238627E7-9843-CF4E-BA39-995EB6A472BF}" srcOrd="0" destOrd="0" presId="urn:microsoft.com/office/officeart/2005/8/layout/cycle3"/>
    <dgm:cxn modelId="{9BFFC660-0C47-EF46-8799-C5A5C3720317}" srcId="{2105901F-85AD-6B4C-9610-3B802E4C5DFD}" destId="{A92E3141-74CD-D147-AA1D-8016F5CED455}" srcOrd="1" destOrd="0" parTransId="{A347715C-29F3-0C4D-96D4-8C4C7A77DD00}" sibTransId="{945159C4-9CA1-634E-8C12-A204DC5FCD81}"/>
    <dgm:cxn modelId="{65D71F63-2785-8044-A25D-F02DF5A7F1CA}" type="presOf" srcId="{AC5448A5-908C-BB49-9582-86D29B2B53C2}" destId="{AAF261B4-C419-274C-80EC-462A16979AA9}" srcOrd="0" destOrd="0" presId="urn:microsoft.com/office/officeart/2005/8/layout/cycle3"/>
    <dgm:cxn modelId="{5317CA92-1CDC-C844-8FED-50D5B9AC8357}" type="presOf" srcId="{713299EA-F734-834E-98CE-4E52D4F917F3}" destId="{3A070B28-8097-BE4F-ACCF-3369B69DA3BF}" srcOrd="0" destOrd="0" presId="urn:microsoft.com/office/officeart/2005/8/layout/cycle3"/>
    <dgm:cxn modelId="{D8D11595-EA53-F049-9ADC-B1E59E428D9B}" type="presOf" srcId="{045B77CF-E154-AA41-9940-825B35D98ACB}" destId="{474DB45E-E42F-6141-BD42-508AE3E0138A}" srcOrd="0" destOrd="0" presId="urn:microsoft.com/office/officeart/2005/8/layout/cycle3"/>
    <dgm:cxn modelId="{95E0CA9D-1056-E646-9029-8D1F273DA395}" srcId="{2105901F-85AD-6B4C-9610-3B802E4C5DFD}" destId="{70583AE7-645F-E54B-B46C-5E40E734DED3}" srcOrd="6" destOrd="0" parTransId="{B9E1DB80-3EE1-3F4B-AC76-4F3F554EDBDC}" sibTransId="{C85CE357-9A47-1144-90C3-290DF8399D31}"/>
    <dgm:cxn modelId="{4E920BA6-200D-A149-BF44-549A0DD979B6}" type="presOf" srcId="{A92E3141-74CD-D147-AA1D-8016F5CED455}" destId="{87746790-1939-9B47-927F-784647B21F9D}" srcOrd="0" destOrd="0" presId="urn:microsoft.com/office/officeart/2005/8/layout/cycle3"/>
    <dgm:cxn modelId="{E0BEC0A9-E49F-7746-9A79-5F7024E0E8A3}" type="presOf" srcId="{5F6E9FB5-7772-0646-9AE8-153BD811C7F1}" destId="{AD95C49B-B20B-BF4B-A5B2-46896150BD44}" srcOrd="0" destOrd="0" presId="urn:microsoft.com/office/officeart/2005/8/layout/cycle3"/>
    <dgm:cxn modelId="{CBFABABB-7972-3B4E-BA32-7BC980DFE007}" type="presOf" srcId="{70583AE7-645F-E54B-B46C-5E40E734DED3}" destId="{28BF803F-41BE-A94F-9CE6-18C0BBA94BCB}" srcOrd="0" destOrd="0" presId="urn:microsoft.com/office/officeart/2005/8/layout/cycle3"/>
    <dgm:cxn modelId="{EEC25CD0-D7AA-C34F-B63D-91DA35E405FA}" type="presOf" srcId="{2105901F-85AD-6B4C-9610-3B802E4C5DFD}" destId="{677975B4-5367-9548-87C1-B7B3EE3C2017}" srcOrd="0" destOrd="0" presId="urn:microsoft.com/office/officeart/2005/8/layout/cycle3"/>
    <dgm:cxn modelId="{CA4ADCE2-DDDD-8242-B43A-D7494B821D44}" srcId="{2105901F-85AD-6B4C-9610-3B802E4C5DFD}" destId="{713299EA-F734-834E-98CE-4E52D4F917F3}" srcOrd="5" destOrd="0" parTransId="{D3A4D3DA-9578-9C49-B81E-24564C5F0E4E}" sibTransId="{B1425EED-4C02-9042-A719-12180D13511C}"/>
    <dgm:cxn modelId="{FCA0E8F4-C21C-8441-8FDE-7AD401544B01}" srcId="{2105901F-85AD-6B4C-9610-3B802E4C5DFD}" destId="{5F6E9FB5-7772-0646-9AE8-153BD811C7F1}" srcOrd="3" destOrd="0" parTransId="{BCE94338-59F5-E445-847E-135D1FCC0683}" sibTransId="{46EC43D2-E289-004A-9F7C-4257B744821E}"/>
    <dgm:cxn modelId="{D2D806FA-F476-2E48-864F-E3AD626AFC62}" type="presOf" srcId="{B7A9AC46-828D-DB44-A620-89B923BAFD2E}" destId="{B91931A4-C005-6541-ABB1-9982ECB2C726}" srcOrd="0" destOrd="0" presId="urn:microsoft.com/office/officeart/2005/8/layout/cycle3"/>
    <dgm:cxn modelId="{E61C80E9-CE90-0541-827B-04E1E238AD35}" type="presParOf" srcId="{677975B4-5367-9548-87C1-B7B3EE3C2017}" destId="{38AEE281-35AE-414A-9678-0707F79D6B4B}" srcOrd="0" destOrd="0" presId="urn:microsoft.com/office/officeart/2005/8/layout/cycle3"/>
    <dgm:cxn modelId="{E97485B4-EDC9-9B43-BAF4-C25B189E77C5}" type="presParOf" srcId="{38AEE281-35AE-414A-9678-0707F79D6B4B}" destId="{B91931A4-C005-6541-ABB1-9982ECB2C726}" srcOrd="0" destOrd="0" presId="urn:microsoft.com/office/officeart/2005/8/layout/cycle3"/>
    <dgm:cxn modelId="{D24DAF28-7D77-7F4B-8A3D-3D14345C64EF}" type="presParOf" srcId="{38AEE281-35AE-414A-9678-0707F79D6B4B}" destId="{238627E7-9843-CF4E-BA39-995EB6A472BF}" srcOrd="1" destOrd="0" presId="urn:microsoft.com/office/officeart/2005/8/layout/cycle3"/>
    <dgm:cxn modelId="{A8B20F07-A0B7-924D-89F2-AB026890318F}" type="presParOf" srcId="{38AEE281-35AE-414A-9678-0707F79D6B4B}" destId="{87746790-1939-9B47-927F-784647B21F9D}" srcOrd="2" destOrd="0" presId="urn:microsoft.com/office/officeart/2005/8/layout/cycle3"/>
    <dgm:cxn modelId="{926E7A48-C7A6-1744-86DD-7A7316679A1B}" type="presParOf" srcId="{38AEE281-35AE-414A-9678-0707F79D6B4B}" destId="{AAF261B4-C419-274C-80EC-462A16979AA9}" srcOrd="3" destOrd="0" presId="urn:microsoft.com/office/officeart/2005/8/layout/cycle3"/>
    <dgm:cxn modelId="{E990531E-1E3B-B149-B0A3-845C6E4E0923}" type="presParOf" srcId="{38AEE281-35AE-414A-9678-0707F79D6B4B}" destId="{AD95C49B-B20B-BF4B-A5B2-46896150BD44}" srcOrd="4" destOrd="0" presId="urn:microsoft.com/office/officeart/2005/8/layout/cycle3"/>
    <dgm:cxn modelId="{3D99596E-4D49-2648-BDDC-7F85F99B288E}" type="presParOf" srcId="{38AEE281-35AE-414A-9678-0707F79D6B4B}" destId="{474DB45E-E42F-6141-BD42-508AE3E0138A}" srcOrd="5" destOrd="0" presId="urn:microsoft.com/office/officeart/2005/8/layout/cycle3"/>
    <dgm:cxn modelId="{846011F4-AF9D-DF4F-BEE6-7CAA06376819}" type="presParOf" srcId="{38AEE281-35AE-414A-9678-0707F79D6B4B}" destId="{3A070B28-8097-BE4F-ACCF-3369B69DA3BF}" srcOrd="6" destOrd="0" presId="urn:microsoft.com/office/officeart/2005/8/layout/cycle3"/>
    <dgm:cxn modelId="{996BD45B-B366-C744-8FE0-47A983918324}" type="presParOf" srcId="{38AEE281-35AE-414A-9678-0707F79D6B4B}" destId="{28BF803F-41BE-A94F-9CE6-18C0BBA94BCB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55E752-88DE-0E4C-ABB5-34CEC17FA0C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718725E-B9EF-8149-A920-72FE18B2F6E7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dirty="0"/>
            <a:t>mars 2021 : </a:t>
          </a:r>
          <a:r>
            <a:rPr lang="fr-FR" b="1" dirty="0"/>
            <a:t>Lancement</a:t>
          </a:r>
        </a:p>
      </dgm:t>
    </dgm:pt>
    <dgm:pt modelId="{507E8178-8F3F-B34B-90D0-DF089C974FD6}" type="parTrans" cxnId="{9612C3F1-64CD-F64E-B952-9F15D22C5CDA}">
      <dgm:prSet/>
      <dgm:spPr/>
      <dgm:t>
        <a:bodyPr/>
        <a:lstStyle/>
        <a:p>
          <a:endParaRPr lang="fr-FR"/>
        </a:p>
      </dgm:t>
    </dgm:pt>
    <dgm:pt modelId="{95066713-BE75-1A48-A338-5FF18DFA9CE2}" type="sibTrans" cxnId="{9612C3F1-64CD-F64E-B952-9F15D22C5CDA}">
      <dgm:prSet/>
      <dgm:spPr/>
      <dgm:t>
        <a:bodyPr/>
        <a:lstStyle/>
        <a:p>
          <a:endParaRPr lang="fr-FR"/>
        </a:p>
      </dgm:t>
    </dgm:pt>
    <dgm:pt modelId="{2BB9F01D-0556-A345-AF05-8E14571D8F42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dirty="0"/>
            <a:t>août 2021 : propositions opérationnelles</a:t>
          </a:r>
        </a:p>
      </dgm:t>
    </dgm:pt>
    <dgm:pt modelId="{2C5DC3A3-A54B-E24A-A63B-4AE729C0D3A6}" type="parTrans" cxnId="{333BE863-53B8-424E-9844-72D9AE401D09}">
      <dgm:prSet/>
      <dgm:spPr/>
      <dgm:t>
        <a:bodyPr/>
        <a:lstStyle/>
        <a:p>
          <a:endParaRPr lang="fr-FR"/>
        </a:p>
      </dgm:t>
    </dgm:pt>
    <dgm:pt modelId="{F5A42472-879F-8C45-8876-0EF53B434C08}" type="sibTrans" cxnId="{333BE863-53B8-424E-9844-72D9AE401D09}">
      <dgm:prSet/>
      <dgm:spPr/>
      <dgm:t>
        <a:bodyPr/>
        <a:lstStyle/>
        <a:p>
          <a:endParaRPr lang="fr-FR"/>
        </a:p>
      </dgm:t>
    </dgm:pt>
    <dgm:pt modelId="{F97D1FB8-316A-DD4C-9281-ED0ECB4AE9C9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r-FR" dirty="0"/>
            <a:t>mai 2021 : </a:t>
          </a:r>
          <a:r>
            <a:rPr lang="fr-FR" dirty="0">
              <a:solidFill>
                <a:schemeClr val="bg1"/>
              </a:solidFill>
            </a:rPr>
            <a:t>Enquête usage/satisfaction/ attentes</a:t>
          </a:r>
          <a:endParaRPr lang="fr-FR" dirty="0"/>
        </a:p>
      </dgm:t>
    </dgm:pt>
    <dgm:pt modelId="{A8E430C3-C1C4-C445-8947-5E5C5EB0E2A8}" type="parTrans" cxnId="{89A30B2A-68E4-FC48-9596-0C98F7E9483F}">
      <dgm:prSet/>
      <dgm:spPr/>
      <dgm:t>
        <a:bodyPr/>
        <a:lstStyle/>
        <a:p>
          <a:endParaRPr lang="fr-FR"/>
        </a:p>
      </dgm:t>
    </dgm:pt>
    <dgm:pt modelId="{93A44D77-4485-9A4B-B151-454937107199}" type="sibTrans" cxnId="{89A30B2A-68E4-FC48-9596-0C98F7E9483F}">
      <dgm:prSet/>
      <dgm:spPr/>
      <dgm:t>
        <a:bodyPr/>
        <a:lstStyle/>
        <a:p>
          <a:endParaRPr lang="fr-FR"/>
        </a:p>
      </dgm:t>
    </dgm:pt>
    <dgm:pt modelId="{9B868960-F42E-554D-94D2-F674E31575AA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dirty="0"/>
            <a:t>juin 2021 : audit et scénarii</a:t>
          </a:r>
        </a:p>
      </dgm:t>
    </dgm:pt>
    <dgm:pt modelId="{463AE56A-EF8C-354F-862E-D80C76518F67}" type="parTrans" cxnId="{BBA3F246-87F0-5944-93A7-EC3862519A24}">
      <dgm:prSet/>
      <dgm:spPr/>
      <dgm:t>
        <a:bodyPr/>
        <a:lstStyle/>
        <a:p>
          <a:endParaRPr lang="fr-FR"/>
        </a:p>
      </dgm:t>
    </dgm:pt>
    <dgm:pt modelId="{981CF4F5-FE83-124F-B4EF-B15520885EAA}" type="sibTrans" cxnId="{BBA3F246-87F0-5944-93A7-EC3862519A24}">
      <dgm:prSet/>
      <dgm:spPr/>
      <dgm:t>
        <a:bodyPr/>
        <a:lstStyle/>
        <a:p>
          <a:endParaRPr lang="fr-FR"/>
        </a:p>
      </dgm:t>
    </dgm:pt>
    <dgm:pt modelId="{9D1B6967-F58A-6F46-8DD8-07454994C0D5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dirty="0"/>
            <a:t>2e semestre : mise en </a:t>
          </a:r>
          <a:r>
            <a:rPr lang="fr-FR" dirty="0" err="1"/>
            <a:t>oeuvre</a:t>
          </a:r>
          <a:r>
            <a:rPr lang="fr-FR" dirty="0"/>
            <a:t> solutions</a:t>
          </a:r>
        </a:p>
      </dgm:t>
    </dgm:pt>
    <dgm:pt modelId="{D9E6F3F6-1D8D-6542-8611-240DD97303F5}" type="parTrans" cxnId="{FB831029-ADE0-654E-9AE2-948D41ABC7A5}">
      <dgm:prSet/>
      <dgm:spPr/>
      <dgm:t>
        <a:bodyPr/>
        <a:lstStyle/>
        <a:p>
          <a:endParaRPr lang="fr-FR"/>
        </a:p>
      </dgm:t>
    </dgm:pt>
    <dgm:pt modelId="{589AE55A-3926-2144-89E0-38B4FA27FDD6}" type="sibTrans" cxnId="{FB831029-ADE0-654E-9AE2-948D41ABC7A5}">
      <dgm:prSet/>
      <dgm:spPr/>
      <dgm:t>
        <a:bodyPr/>
        <a:lstStyle/>
        <a:p>
          <a:endParaRPr lang="fr-FR"/>
        </a:p>
      </dgm:t>
    </dgm:pt>
    <dgm:pt modelId="{E6434607-6259-EB46-AEC4-89D9866F3A0A}" type="pres">
      <dgm:prSet presAssocID="{D155E752-88DE-0E4C-ABB5-34CEC17FA0CB}" presName="Name0" presStyleCnt="0">
        <dgm:presLayoutVars>
          <dgm:dir/>
          <dgm:animLvl val="lvl"/>
          <dgm:resizeHandles val="exact"/>
        </dgm:presLayoutVars>
      </dgm:prSet>
      <dgm:spPr/>
    </dgm:pt>
    <dgm:pt modelId="{6B520B51-6050-4A4B-98F6-CA7695BF0812}" type="pres">
      <dgm:prSet presAssocID="{2718725E-B9EF-8149-A920-72FE18B2F6E7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F92769BA-DBAE-0F4B-929B-2A9EABF569D1}" type="pres">
      <dgm:prSet presAssocID="{95066713-BE75-1A48-A338-5FF18DFA9CE2}" presName="parTxOnlySpace" presStyleCnt="0"/>
      <dgm:spPr/>
    </dgm:pt>
    <dgm:pt modelId="{7D674172-7F6B-E74B-9290-7F033C0024B1}" type="pres">
      <dgm:prSet presAssocID="{F97D1FB8-316A-DD4C-9281-ED0ECB4AE9C9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8F6908AB-7796-C84A-840A-E0F21037ACB5}" type="pres">
      <dgm:prSet presAssocID="{93A44D77-4485-9A4B-B151-454937107199}" presName="parTxOnlySpace" presStyleCnt="0"/>
      <dgm:spPr/>
    </dgm:pt>
    <dgm:pt modelId="{DF3E7A10-E828-D04E-A2CE-DBD7612CD1F8}" type="pres">
      <dgm:prSet presAssocID="{9B868960-F42E-554D-94D2-F674E31575AA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9FDC6E6-1D31-954C-978A-D4C86452FC27}" type="pres">
      <dgm:prSet presAssocID="{981CF4F5-FE83-124F-B4EF-B15520885EAA}" presName="parTxOnlySpace" presStyleCnt="0"/>
      <dgm:spPr/>
    </dgm:pt>
    <dgm:pt modelId="{4DD3AA64-A3F5-754D-B859-EE41115E55F9}" type="pres">
      <dgm:prSet presAssocID="{2BB9F01D-0556-A345-AF05-8E14571D8F42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B267A928-2862-354C-998A-15AA12170484}" type="pres">
      <dgm:prSet presAssocID="{F5A42472-879F-8C45-8876-0EF53B434C08}" presName="parTxOnlySpace" presStyleCnt="0"/>
      <dgm:spPr/>
    </dgm:pt>
    <dgm:pt modelId="{AD7779BF-A881-1943-97B4-B506D3FE1FF4}" type="pres">
      <dgm:prSet presAssocID="{9D1B6967-F58A-6F46-8DD8-07454994C0D5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FB831029-ADE0-654E-9AE2-948D41ABC7A5}" srcId="{D155E752-88DE-0E4C-ABB5-34CEC17FA0CB}" destId="{9D1B6967-F58A-6F46-8DD8-07454994C0D5}" srcOrd="4" destOrd="0" parTransId="{D9E6F3F6-1D8D-6542-8611-240DD97303F5}" sibTransId="{589AE55A-3926-2144-89E0-38B4FA27FDD6}"/>
    <dgm:cxn modelId="{89A30B2A-68E4-FC48-9596-0C98F7E9483F}" srcId="{D155E752-88DE-0E4C-ABB5-34CEC17FA0CB}" destId="{F97D1FB8-316A-DD4C-9281-ED0ECB4AE9C9}" srcOrd="1" destOrd="0" parTransId="{A8E430C3-C1C4-C445-8947-5E5C5EB0E2A8}" sibTransId="{93A44D77-4485-9A4B-B151-454937107199}"/>
    <dgm:cxn modelId="{3AC3423F-6556-4949-9B48-B601F95B3ABF}" type="presOf" srcId="{9B868960-F42E-554D-94D2-F674E31575AA}" destId="{DF3E7A10-E828-D04E-A2CE-DBD7612CD1F8}" srcOrd="0" destOrd="0" presId="urn:microsoft.com/office/officeart/2005/8/layout/chevron1"/>
    <dgm:cxn modelId="{BBA3F246-87F0-5944-93A7-EC3862519A24}" srcId="{D155E752-88DE-0E4C-ABB5-34CEC17FA0CB}" destId="{9B868960-F42E-554D-94D2-F674E31575AA}" srcOrd="2" destOrd="0" parTransId="{463AE56A-EF8C-354F-862E-D80C76518F67}" sibTransId="{981CF4F5-FE83-124F-B4EF-B15520885EAA}"/>
    <dgm:cxn modelId="{333BE863-53B8-424E-9844-72D9AE401D09}" srcId="{D155E752-88DE-0E4C-ABB5-34CEC17FA0CB}" destId="{2BB9F01D-0556-A345-AF05-8E14571D8F42}" srcOrd="3" destOrd="0" parTransId="{2C5DC3A3-A54B-E24A-A63B-4AE729C0D3A6}" sibTransId="{F5A42472-879F-8C45-8876-0EF53B434C08}"/>
    <dgm:cxn modelId="{21A0857A-A95A-DC48-A708-FE430A69AFA2}" type="presOf" srcId="{2718725E-B9EF-8149-A920-72FE18B2F6E7}" destId="{6B520B51-6050-4A4B-98F6-CA7695BF0812}" srcOrd="0" destOrd="0" presId="urn:microsoft.com/office/officeart/2005/8/layout/chevron1"/>
    <dgm:cxn modelId="{2AC6A596-5B64-364A-9BB3-BA704C256F5E}" type="presOf" srcId="{2BB9F01D-0556-A345-AF05-8E14571D8F42}" destId="{4DD3AA64-A3F5-754D-B859-EE41115E55F9}" srcOrd="0" destOrd="0" presId="urn:microsoft.com/office/officeart/2005/8/layout/chevron1"/>
    <dgm:cxn modelId="{5D059AA5-8E2E-7F48-A1BA-8CC39802A1DE}" type="presOf" srcId="{9D1B6967-F58A-6F46-8DD8-07454994C0D5}" destId="{AD7779BF-A881-1943-97B4-B506D3FE1FF4}" srcOrd="0" destOrd="0" presId="urn:microsoft.com/office/officeart/2005/8/layout/chevron1"/>
    <dgm:cxn modelId="{49357EC5-CBE6-F947-84A2-CE94F6CCE08C}" type="presOf" srcId="{D155E752-88DE-0E4C-ABB5-34CEC17FA0CB}" destId="{E6434607-6259-EB46-AEC4-89D9866F3A0A}" srcOrd="0" destOrd="0" presId="urn:microsoft.com/office/officeart/2005/8/layout/chevron1"/>
    <dgm:cxn modelId="{C058D9C5-0FDB-1249-AADE-99BE87947E4F}" type="presOf" srcId="{F97D1FB8-316A-DD4C-9281-ED0ECB4AE9C9}" destId="{7D674172-7F6B-E74B-9290-7F033C0024B1}" srcOrd="0" destOrd="0" presId="urn:microsoft.com/office/officeart/2005/8/layout/chevron1"/>
    <dgm:cxn modelId="{9612C3F1-64CD-F64E-B952-9F15D22C5CDA}" srcId="{D155E752-88DE-0E4C-ABB5-34CEC17FA0CB}" destId="{2718725E-B9EF-8149-A920-72FE18B2F6E7}" srcOrd="0" destOrd="0" parTransId="{507E8178-8F3F-B34B-90D0-DF089C974FD6}" sibTransId="{95066713-BE75-1A48-A338-5FF18DFA9CE2}"/>
    <dgm:cxn modelId="{DA04C67D-13B7-4F4D-B0EE-9F2DA63AD209}" type="presParOf" srcId="{E6434607-6259-EB46-AEC4-89D9866F3A0A}" destId="{6B520B51-6050-4A4B-98F6-CA7695BF0812}" srcOrd="0" destOrd="0" presId="urn:microsoft.com/office/officeart/2005/8/layout/chevron1"/>
    <dgm:cxn modelId="{89490351-97F7-A346-B481-641A4C1403E3}" type="presParOf" srcId="{E6434607-6259-EB46-AEC4-89D9866F3A0A}" destId="{F92769BA-DBAE-0F4B-929B-2A9EABF569D1}" srcOrd="1" destOrd="0" presId="urn:microsoft.com/office/officeart/2005/8/layout/chevron1"/>
    <dgm:cxn modelId="{0BF118CD-3616-D545-AED7-5FFDF9659A69}" type="presParOf" srcId="{E6434607-6259-EB46-AEC4-89D9866F3A0A}" destId="{7D674172-7F6B-E74B-9290-7F033C0024B1}" srcOrd="2" destOrd="0" presId="urn:microsoft.com/office/officeart/2005/8/layout/chevron1"/>
    <dgm:cxn modelId="{1B762827-3D9D-2848-BC2C-12B7963C4DC3}" type="presParOf" srcId="{E6434607-6259-EB46-AEC4-89D9866F3A0A}" destId="{8F6908AB-7796-C84A-840A-E0F21037ACB5}" srcOrd="3" destOrd="0" presId="urn:microsoft.com/office/officeart/2005/8/layout/chevron1"/>
    <dgm:cxn modelId="{F882BECE-0FB6-564C-9935-4E9BCBF13A4E}" type="presParOf" srcId="{E6434607-6259-EB46-AEC4-89D9866F3A0A}" destId="{DF3E7A10-E828-D04E-A2CE-DBD7612CD1F8}" srcOrd="4" destOrd="0" presId="urn:microsoft.com/office/officeart/2005/8/layout/chevron1"/>
    <dgm:cxn modelId="{9B3BB291-C50C-484E-B3C1-A2677B43FD1F}" type="presParOf" srcId="{E6434607-6259-EB46-AEC4-89D9866F3A0A}" destId="{C9FDC6E6-1D31-954C-978A-D4C86452FC27}" srcOrd="5" destOrd="0" presId="urn:microsoft.com/office/officeart/2005/8/layout/chevron1"/>
    <dgm:cxn modelId="{F943E657-B5AE-784A-BB9A-64E7B7113556}" type="presParOf" srcId="{E6434607-6259-EB46-AEC4-89D9866F3A0A}" destId="{4DD3AA64-A3F5-754D-B859-EE41115E55F9}" srcOrd="6" destOrd="0" presId="urn:microsoft.com/office/officeart/2005/8/layout/chevron1"/>
    <dgm:cxn modelId="{D87CAA1F-947D-B842-BF7B-048B64555C1C}" type="presParOf" srcId="{E6434607-6259-EB46-AEC4-89D9866F3A0A}" destId="{B267A928-2862-354C-998A-15AA12170484}" srcOrd="7" destOrd="0" presId="urn:microsoft.com/office/officeart/2005/8/layout/chevron1"/>
    <dgm:cxn modelId="{8D920B1E-AB71-B342-97C4-E624D99F0C47}" type="presParOf" srcId="{E6434607-6259-EB46-AEC4-89D9866F3A0A}" destId="{AD7779BF-A881-1943-97B4-B506D3FE1FF4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627E7-9843-CF4E-BA39-995EB6A472BF}">
      <dsp:nvSpPr>
        <dsp:cNvPr id="0" name=""/>
        <dsp:cNvSpPr/>
      </dsp:nvSpPr>
      <dsp:spPr>
        <a:xfrm>
          <a:off x="216434" y="127631"/>
          <a:ext cx="3390311" cy="3390311"/>
        </a:xfrm>
        <a:prstGeom prst="circularArrow">
          <a:avLst>
            <a:gd name="adj1" fmla="val 5544"/>
            <a:gd name="adj2" fmla="val 330680"/>
            <a:gd name="adj3" fmla="val 14586363"/>
            <a:gd name="adj4" fmla="val 16909960"/>
            <a:gd name="adj5" fmla="val 5757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1931A4-C005-6541-ABB1-9982ECB2C726}">
      <dsp:nvSpPr>
        <dsp:cNvPr id="0" name=""/>
        <dsp:cNvSpPr/>
      </dsp:nvSpPr>
      <dsp:spPr>
        <a:xfrm>
          <a:off x="1410357" y="154582"/>
          <a:ext cx="1002464" cy="501232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 dirty="0"/>
            <a:t>avancement</a:t>
          </a:r>
        </a:p>
      </dsp:txBody>
      <dsp:txXfrm>
        <a:off x="1434825" y="179050"/>
        <a:ext cx="953528" cy="452296"/>
      </dsp:txXfrm>
    </dsp:sp>
    <dsp:sp modelId="{87746790-1939-9B47-927F-784647B21F9D}">
      <dsp:nvSpPr>
        <dsp:cNvPr id="0" name=""/>
        <dsp:cNvSpPr/>
      </dsp:nvSpPr>
      <dsp:spPr>
        <a:xfrm>
          <a:off x="2540699" y="698926"/>
          <a:ext cx="1002464" cy="501232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 dirty="0"/>
            <a:t>temps</a:t>
          </a:r>
        </a:p>
      </dsp:txBody>
      <dsp:txXfrm>
        <a:off x="2565167" y="723394"/>
        <a:ext cx="953528" cy="452296"/>
      </dsp:txXfrm>
    </dsp:sp>
    <dsp:sp modelId="{AAF261B4-C419-274C-80EC-462A16979AA9}">
      <dsp:nvSpPr>
        <dsp:cNvPr id="0" name=""/>
        <dsp:cNvSpPr/>
      </dsp:nvSpPr>
      <dsp:spPr>
        <a:xfrm>
          <a:off x="2819871" y="1922056"/>
          <a:ext cx="1002464" cy="501232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/>
            <a:t>budget </a:t>
          </a:r>
        </a:p>
      </dsp:txBody>
      <dsp:txXfrm>
        <a:off x="2844339" y="1946524"/>
        <a:ext cx="953528" cy="452296"/>
      </dsp:txXfrm>
    </dsp:sp>
    <dsp:sp modelId="{AD95C49B-B20B-BF4B-A5B2-46896150BD44}">
      <dsp:nvSpPr>
        <dsp:cNvPr id="0" name=""/>
        <dsp:cNvSpPr/>
      </dsp:nvSpPr>
      <dsp:spPr>
        <a:xfrm>
          <a:off x="2037650" y="2902931"/>
          <a:ext cx="1002464" cy="501232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/>
            <a:t>indicateurs </a:t>
          </a:r>
        </a:p>
      </dsp:txBody>
      <dsp:txXfrm>
        <a:off x="2062118" y="2927399"/>
        <a:ext cx="953528" cy="452296"/>
      </dsp:txXfrm>
    </dsp:sp>
    <dsp:sp modelId="{474DB45E-E42F-6141-BD42-508AE3E0138A}">
      <dsp:nvSpPr>
        <dsp:cNvPr id="0" name=""/>
        <dsp:cNvSpPr/>
      </dsp:nvSpPr>
      <dsp:spPr>
        <a:xfrm>
          <a:off x="783065" y="2902931"/>
          <a:ext cx="1002464" cy="501232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/>
            <a:t>conventions</a:t>
          </a:r>
        </a:p>
      </dsp:txBody>
      <dsp:txXfrm>
        <a:off x="807533" y="2927399"/>
        <a:ext cx="953528" cy="452296"/>
      </dsp:txXfrm>
    </dsp:sp>
    <dsp:sp modelId="{3A070B28-8097-BE4F-ACCF-3369B69DA3BF}">
      <dsp:nvSpPr>
        <dsp:cNvPr id="0" name=""/>
        <dsp:cNvSpPr/>
      </dsp:nvSpPr>
      <dsp:spPr>
        <a:xfrm>
          <a:off x="843" y="1922056"/>
          <a:ext cx="1002464" cy="501232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/>
            <a:t>cartographie </a:t>
          </a:r>
        </a:p>
      </dsp:txBody>
      <dsp:txXfrm>
        <a:off x="25311" y="1946524"/>
        <a:ext cx="953528" cy="452296"/>
      </dsp:txXfrm>
    </dsp:sp>
    <dsp:sp modelId="{28BF803F-41BE-A94F-9CE6-18C0BBA94BCB}">
      <dsp:nvSpPr>
        <dsp:cNvPr id="0" name=""/>
        <dsp:cNvSpPr/>
      </dsp:nvSpPr>
      <dsp:spPr>
        <a:xfrm>
          <a:off x="280015" y="698926"/>
          <a:ext cx="1002464" cy="501232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 dirty="0"/>
            <a:t>analyse</a:t>
          </a:r>
        </a:p>
      </dsp:txBody>
      <dsp:txXfrm>
        <a:off x="304483" y="723394"/>
        <a:ext cx="953528" cy="452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20B51-6050-4A4B-98F6-CA7695BF0812}">
      <dsp:nvSpPr>
        <dsp:cNvPr id="0" name=""/>
        <dsp:cNvSpPr/>
      </dsp:nvSpPr>
      <dsp:spPr>
        <a:xfrm>
          <a:off x="2567" y="353734"/>
          <a:ext cx="2284883" cy="913953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mars 2021 : </a:t>
          </a:r>
          <a:r>
            <a:rPr lang="fr-FR" sz="1300" b="1" kern="1200" dirty="0"/>
            <a:t>Lancement</a:t>
          </a:r>
        </a:p>
      </dsp:txBody>
      <dsp:txXfrm>
        <a:off x="459544" y="353734"/>
        <a:ext cx="1370930" cy="913953"/>
      </dsp:txXfrm>
    </dsp:sp>
    <dsp:sp modelId="{7D674172-7F6B-E74B-9290-7F033C0024B1}">
      <dsp:nvSpPr>
        <dsp:cNvPr id="0" name=""/>
        <dsp:cNvSpPr/>
      </dsp:nvSpPr>
      <dsp:spPr>
        <a:xfrm>
          <a:off x="2058962" y="353734"/>
          <a:ext cx="2284883" cy="913953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mai 2021 : </a:t>
          </a:r>
          <a:r>
            <a:rPr lang="fr-FR" sz="1300" kern="1200" dirty="0">
              <a:solidFill>
                <a:schemeClr val="bg1"/>
              </a:solidFill>
            </a:rPr>
            <a:t>Enquête usage/satisfaction/ attentes</a:t>
          </a:r>
          <a:endParaRPr lang="fr-FR" sz="1300" kern="1200" dirty="0"/>
        </a:p>
      </dsp:txBody>
      <dsp:txXfrm>
        <a:off x="2515939" y="353734"/>
        <a:ext cx="1370930" cy="913953"/>
      </dsp:txXfrm>
    </dsp:sp>
    <dsp:sp modelId="{DF3E7A10-E828-D04E-A2CE-DBD7612CD1F8}">
      <dsp:nvSpPr>
        <dsp:cNvPr id="0" name=""/>
        <dsp:cNvSpPr/>
      </dsp:nvSpPr>
      <dsp:spPr>
        <a:xfrm>
          <a:off x="4115358" y="353734"/>
          <a:ext cx="2284883" cy="913953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juin 2021 : audit et scénarii</a:t>
          </a:r>
        </a:p>
      </dsp:txBody>
      <dsp:txXfrm>
        <a:off x="4572335" y="353734"/>
        <a:ext cx="1370930" cy="913953"/>
      </dsp:txXfrm>
    </dsp:sp>
    <dsp:sp modelId="{4DD3AA64-A3F5-754D-B859-EE41115E55F9}">
      <dsp:nvSpPr>
        <dsp:cNvPr id="0" name=""/>
        <dsp:cNvSpPr/>
      </dsp:nvSpPr>
      <dsp:spPr>
        <a:xfrm>
          <a:off x="6171753" y="353734"/>
          <a:ext cx="2284883" cy="913953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août 2021 : propositions opérationnelles</a:t>
          </a:r>
        </a:p>
      </dsp:txBody>
      <dsp:txXfrm>
        <a:off x="6628730" y="353734"/>
        <a:ext cx="1370930" cy="913953"/>
      </dsp:txXfrm>
    </dsp:sp>
    <dsp:sp modelId="{AD7779BF-A881-1943-97B4-B506D3FE1FF4}">
      <dsp:nvSpPr>
        <dsp:cNvPr id="0" name=""/>
        <dsp:cNvSpPr/>
      </dsp:nvSpPr>
      <dsp:spPr>
        <a:xfrm>
          <a:off x="8228148" y="353734"/>
          <a:ext cx="2284883" cy="913953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2e semestre : mise en </a:t>
          </a:r>
          <a:r>
            <a:rPr lang="fr-FR" sz="1300" kern="1200" dirty="0" err="1"/>
            <a:t>oeuvre</a:t>
          </a:r>
          <a:r>
            <a:rPr lang="fr-FR" sz="1300" kern="1200" dirty="0"/>
            <a:t> solutions</a:t>
          </a:r>
        </a:p>
      </dsp:txBody>
      <dsp:txXfrm>
        <a:off x="8685125" y="353734"/>
        <a:ext cx="1370930" cy="913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13B9B-ACF3-104A-B4BB-1826C5005FF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3F1DB-553B-434C-93A0-9F6B073799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008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3F1DB-553B-434C-93A0-9F6B073799D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039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3F1DB-553B-434C-93A0-9F6B073799D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010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3F1DB-553B-434C-93A0-9F6B073799D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930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3F1DB-553B-434C-93A0-9F6B073799D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02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DEC729-151C-C24E-9659-8CEB73220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27C6C2-A3CE-D545-A3F2-10E4E9333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10B10D-3E6C-2C4B-A3E4-6A9E8FDB4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A2AA8-168F-DE40-AF94-494628F6B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154187-D0C3-D048-BAFD-9F02E736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7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805423-986D-EC48-82F4-C59669642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98E360-8BF7-6548-BB55-653E57BB6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637C25-2A89-F440-AAF3-E15BEA1D7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1E2D19-EF48-174F-803F-DA8A2A9F7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6CBF85-2D2E-2B4F-A08B-3DEFBB45F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27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FA9244-3A48-BE42-865A-8240C6013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F3175D-EACC-EB43-A08D-808DEDF82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3C3B80-7951-3241-AC9F-0635B78F2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D99D82-69F6-9842-946E-7B2682DF9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74FFD7-9FCC-6645-9F8E-7A2B484C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40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B38A18-CD02-5544-BF8C-13504B20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9C9AB7-C550-B84B-AF70-482E94942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BE4363-F834-824F-AD06-63E2FD2A0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6425C2-429F-5649-9324-BF192166B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86A93D-100D-BC45-B21F-D69667F12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40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164C24-27AD-2042-9E6C-2DBF233B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E20C94-6FE1-B348-A7BE-473C21754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731DD4-3227-FB48-8922-A1D4C1166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5269A2-C1B7-D248-854A-2B6CDC3D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C9FE43-53A4-4645-B691-955B35595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67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C42526-E30C-9042-B63C-7E8B0D46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267C41-208F-EF4B-8AEE-AF3839957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E67136-58F8-8444-BD6F-06A661C6A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38E707-EF15-1C44-94B3-2967F37B0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36C38C-DA60-8E44-ADA3-385D268B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AF89FD-D620-2B4E-B6B9-6501EE0F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40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09A373-9822-CF4C-A445-7DDFA2C5D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6811BE-9AAD-6A4A-97DE-F642C9B72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783C9E-91BF-0244-A902-786749F72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0DCF3A-A77D-A34C-A68A-463FB4A82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E5CA87-ADF0-7D48-8DEA-D97658DD0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CDE41FE-B7F7-2142-A362-C1A5FFFA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4CA1B3-AD2D-9C4A-AFDB-14D5101E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275A97-6AB4-BC42-8669-58F4EC10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97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B4FF0-57A5-4049-9B57-CAC4DA00A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3E9AECD-14F1-874F-B5B9-E6E193F31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D1404A-056E-304C-8A49-263E8887D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810AC48-AC1C-3D4A-90A3-AC7003BEA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917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C3E41B-D147-AA4B-A419-252BBF899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F899864-E935-8B44-885A-85A425D1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FD0CD5-5885-9B49-BFCD-888117058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60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FCAD7-F3AF-E84A-B394-47CD16889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115357-7B80-314F-AC13-B8688101C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33BC67-BA16-E947-BAB7-A48E0423D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E2AF49-0B44-2C41-B686-35A7F9E8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16F43C-458F-D949-A70C-068797BE9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93A910-2BF5-054E-88C3-FCA23DE02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08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863FA-3CDA-DB4A-BFD7-9F66434BB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7E72EA7-13FC-3742-9F20-8D24B4827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863FA04-4E2D-BE49-A739-585DBAD1B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660100-34FE-0547-B09F-4557ED8A6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C5A9E5-BE63-7F4D-8809-01033BF36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9F1BBA-79F0-6745-A1F8-C4949831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67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63B2EA1-08B6-BA44-A676-05E643AB8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A27017-DA6D-244F-A3E4-66CF58AFA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D61396-B80D-9D49-B4FE-D247167F4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9A642-DF24-6E40-89C8-CB80BE5F3700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E9AB39-61CD-124B-A8FE-68BEA9895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CF67AE-0B64-4E4A-A68B-1F9F65D5F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1F1E8-65C0-A045-9CF6-C74A31BEB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70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7704B2-9249-9E4E-AD03-3DB45C6EE4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Logiciel EVA : actualités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80094AE-F947-B74C-A37D-190CA1D3C4FA}"/>
              </a:ext>
            </a:extLst>
          </p:cNvPr>
          <p:cNvSpPr txBox="1"/>
          <p:nvPr/>
        </p:nvSpPr>
        <p:spPr>
          <a:xfrm>
            <a:off x="3058510" y="3867805"/>
            <a:ext cx="83344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800" dirty="0"/>
              <a:t>Rappels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L’utilisation du logiciel : photographie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Les prestations de services associées au logiciel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Lancement d’une étude avec l’OFB</a:t>
            </a:r>
          </a:p>
        </p:txBody>
      </p:sp>
    </p:spTree>
    <p:extLst>
      <p:ext uri="{BB962C8B-B14F-4D97-AF65-F5344CB8AC3E}">
        <p14:creationId xmlns:p14="http://schemas.microsoft.com/office/powerpoint/2010/main" val="159436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59A724-881D-D44C-A08D-3EFD7FEF0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 logiciel EVA : rappels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984F9A-3302-F241-A16D-85FAB0E31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059" y="1690688"/>
            <a:ext cx="5468010" cy="2051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Logiciel de pilotage de la mise en </a:t>
            </a:r>
            <a:r>
              <a:rPr lang="fr-FR" dirty="0" err="1"/>
              <a:t>oeuvre</a:t>
            </a:r>
            <a:r>
              <a:rPr lang="fr-FR" dirty="0"/>
              <a:t> de la charte d’un Parc. Suivi d’indicateurs de réalisation des objectifs, projets et actions de la charte.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5A3D89-C8F5-1E49-B0F4-05981ECA61C8}"/>
              </a:ext>
            </a:extLst>
          </p:cNvPr>
          <p:cNvSpPr/>
          <p:nvPr/>
        </p:nvSpPr>
        <p:spPr>
          <a:xfrm>
            <a:off x="6095999" y="1690689"/>
            <a:ext cx="5770180" cy="2063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fontAlgn="auto"/>
            <a:r>
              <a:rPr lang="fr-FR" b="1" dirty="0">
                <a:solidFill>
                  <a:schemeClr val="bg1"/>
                </a:solidFill>
              </a:rPr>
              <a:t>Dates clés :</a:t>
            </a:r>
          </a:p>
          <a:p>
            <a:pPr marL="285750" indent="-285750" fontAlgn="auto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2007 : Création avec 17 Parcs naturels régionaux</a:t>
            </a:r>
          </a:p>
          <a:p>
            <a:pPr marL="285750" indent="-285750" fontAlgn="auto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2012 : Mise en service d’une version et de prestations stabilisées (V3). 34 PNR utilisent EVA</a:t>
            </a:r>
          </a:p>
          <a:p>
            <a:pPr marL="285750" indent="-285750" fontAlgn="auto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2015 :  les Parcs nationaux et OFB intègrent le dispositif.</a:t>
            </a:r>
          </a:p>
          <a:p>
            <a:pPr marL="285750" indent="-285750" fontAlgn="auto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2017 : Mise en service de la dernière version du logiciel. 39 PNR utilisent EVA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B54D122-7ECD-6048-8283-6549B5620A6A}"/>
              </a:ext>
            </a:extLst>
          </p:cNvPr>
          <p:cNvSpPr txBox="1"/>
          <p:nvPr/>
        </p:nvSpPr>
        <p:spPr>
          <a:xfrm>
            <a:off x="6095999" y="4246106"/>
            <a:ext cx="5770180" cy="224676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auto"/>
            <a:r>
              <a:rPr lang="fr-FR" sz="2400" b="1" dirty="0"/>
              <a:t>2021 : 52 parcs et l’OFB utilisent EVA </a:t>
            </a:r>
          </a:p>
          <a:p>
            <a:pPr marL="800100" lvl="1" indent="-342900">
              <a:buFontTx/>
              <a:buChar char="-"/>
            </a:pPr>
            <a:r>
              <a:rPr lang="fr-FR" sz="2400" dirty="0"/>
              <a:t>41 parcs naturels régionaux </a:t>
            </a:r>
          </a:p>
          <a:p>
            <a:pPr marL="800100" lvl="1" indent="-342900">
              <a:buFontTx/>
              <a:buChar char="-"/>
            </a:pPr>
            <a:r>
              <a:rPr lang="fr-FR" sz="2400" dirty="0"/>
              <a:t>11 parcs nationaux </a:t>
            </a:r>
          </a:p>
          <a:p>
            <a:pPr marL="800100" lvl="1" indent="-342900">
              <a:buFontTx/>
              <a:buChar char="-"/>
            </a:pPr>
            <a:r>
              <a:rPr lang="fr-FR" sz="2400" dirty="0"/>
              <a:t>1 tête de réseau : l’OFB</a:t>
            </a:r>
          </a:p>
          <a:p>
            <a:pPr marL="800100" lvl="1" indent="-342900">
              <a:buFontTx/>
              <a:buChar char="-"/>
            </a:pPr>
            <a:endParaRPr lang="fr-FR" sz="2400" dirty="0"/>
          </a:p>
          <a:p>
            <a:pPr marL="800100" lvl="1" indent="-342900">
              <a:buFontTx/>
              <a:buChar char="-"/>
            </a:pPr>
            <a:r>
              <a:rPr lang="fr-FR" sz="2000" dirty="0"/>
              <a:t>Zz</a:t>
            </a:r>
            <a:r>
              <a:rPr lang="fr-FR" sz="1600" dirty="0"/>
              <a:t>zz</a:t>
            </a:r>
            <a:r>
              <a:rPr lang="fr-FR" sz="2000" dirty="0"/>
              <a:t> </a:t>
            </a:r>
            <a:r>
              <a:rPr lang="fr-FR" dirty="0"/>
              <a:t>: + 7 comptes de PNR en sommeil</a:t>
            </a:r>
          </a:p>
        </p:txBody>
      </p:sp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B539EC11-0366-7A40-8DD7-6D2C821F33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9072674"/>
              </p:ext>
            </p:extLst>
          </p:nvPr>
        </p:nvGraphicFramePr>
        <p:xfrm>
          <a:off x="2174789" y="3299254"/>
          <a:ext cx="3823180" cy="3558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8C0AFEAA-ACDD-3E44-8D9F-857C7DB14E9F}"/>
              </a:ext>
            </a:extLst>
          </p:cNvPr>
          <p:cNvSpPr txBox="1"/>
          <p:nvPr/>
        </p:nvSpPr>
        <p:spPr>
          <a:xfrm>
            <a:off x="399173" y="4552207"/>
            <a:ext cx="2006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Différents modules</a:t>
            </a:r>
          </a:p>
        </p:txBody>
      </p:sp>
    </p:spTree>
    <p:extLst>
      <p:ext uri="{BB962C8B-B14F-4D97-AF65-F5344CB8AC3E}">
        <p14:creationId xmlns:p14="http://schemas.microsoft.com/office/powerpoint/2010/main" val="4288127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A11C82A-8352-9E40-BBD8-955FAB50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L’utilisation du logiciel  : Photographie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A34CEB8D-C98E-4B4D-9648-B0E94D6DED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7536577"/>
              </p:ext>
            </p:extLst>
          </p:nvPr>
        </p:nvGraphicFramePr>
        <p:xfrm>
          <a:off x="838200" y="1519880"/>
          <a:ext cx="10937789" cy="4972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216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162BEC-4B1D-9348-88A8-7687978C5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207" y="1825625"/>
            <a:ext cx="52578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</a:rPr>
              <a:t>La Fédération </a:t>
            </a:r>
            <a:r>
              <a:rPr lang="fr-FR" sz="2400" dirty="0"/>
              <a:t>assure la coordination du dispositif</a:t>
            </a:r>
          </a:p>
          <a:p>
            <a:pPr>
              <a:buFontTx/>
              <a:buChar char="-"/>
            </a:pPr>
            <a:r>
              <a:rPr lang="fr-FR" sz="2400" dirty="0"/>
              <a:t>Maîtrise d’ouvrage des </a:t>
            </a:r>
            <a:r>
              <a:rPr lang="fr-FR" sz="2400" b="1" dirty="0"/>
              <a:t>développements des nouvelles versions</a:t>
            </a:r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Contrat </a:t>
            </a:r>
            <a:r>
              <a:rPr lang="fr-FR" sz="2400" b="1" dirty="0"/>
              <a:t>d’assistance, d’hébergement, de sauvegarde et de maintenance </a:t>
            </a:r>
            <a:r>
              <a:rPr lang="fr-FR" sz="2400" dirty="0"/>
              <a:t>des comptes avec la société SITER.</a:t>
            </a:r>
          </a:p>
          <a:p>
            <a:pPr>
              <a:buFontTx/>
              <a:buChar char="-"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</a:rPr>
              <a:t>Les Parcs </a:t>
            </a:r>
            <a:r>
              <a:rPr lang="fr-FR" sz="2400" dirty="0"/>
              <a:t>ont la possibilité de conduire des développements, après avis favorable d’un </a:t>
            </a:r>
            <a:r>
              <a:rPr lang="fr-FR" sz="2400" dirty="0" err="1"/>
              <a:t>Cotech</a:t>
            </a:r>
            <a:r>
              <a:rPr lang="fr-FR" sz="2400" dirty="0"/>
              <a:t> et de la FPNRF.</a:t>
            </a:r>
          </a:p>
          <a:p>
            <a:pPr>
              <a:buFontTx/>
              <a:buChar char="-"/>
            </a:pPr>
            <a:endParaRPr lang="fr-FR" sz="2400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0B98B870-6006-A34A-BD81-5E6F8FCE5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Les prestations nationales associées au logiciel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0044BF6-358E-1645-B24A-E8FFD06B484C}"/>
              </a:ext>
            </a:extLst>
          </p:cNvPr>
          <p:cNvSpPr txBox="1">
            <a:spLocks/>
          </p:cNvSpPr>
          <p:nvPr/>
        </p:nvSpPr>
        <p:spPr>
          <a:xfrm>
            <a:off x="6096000" y="1690688"/>
            <a:ext cx="5257800" cy="480218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600" b="1" dirty="0">
                <a:solidFill>
                  <a:schemeClr val="bg1"/>
                </a:solidFill>
              </a:rPr>
              <a:t>Echanges techniques </a:t>
            </a:r>
          </a:p>
          <a:p>
            <a:pPr marL="0" indent="0">
              <a:buNone/>
            </a:pPr>
            <a:endParaRPr lang="fr-FR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chemeClr val="bg1"/>
                </a:solidFill>
              </a:rPr>
              <a:t>La Fédération organise :</a:t>
            </a:r>
          </a:p>
          <a:p>
            <a:pPr>
              <a:buFontTx/>
              <a:buChar char="-"/>
            </a:pPr>
            <a:r>
              <a:rPr lang="fr-FR" sz="2400" dirty="0">
                <a:solidFill>
                  <a:schemeClr val="bg1"/>
                </a:solidFill>
              </a:rPr>
              <a:t>1 réunion annuelle de la Communauté (EVA + évaluation) </a:t>
            </a:r>
          </a:p>
          <a:p>
            <a:pPr>
              <a:buFontTx/>
              <a:buChar char="-"/>
            </a:pPr>
            <a:r>
              <a:rPr lang="fr-FR" sz="2400" dirty="0">
                <a:solidFill>
                  <a:schemeClr val="bg1"/>
                </a:solidFill>
              </a:rPr>
              <a:t>2 réunions de </a:t>
            </a:r>
            <a:r>
              <a:rPr lang="fr-FR" sz="2400" dirty="0" err="1">
                <a:solidFill>
                  <a:schemeClr val="bg1"/>
                </a:solidFill>
              </a:rPr>
              <a:t>Cotech</a:t>
            </a:r>
            <a:r>
              <a:rPr lang="fr-FR" sz="2400" dirty="0">
                <a:solidFill>
                  <a:schemeClr val="bg1"/>
                </a:solidFill>
              </a:rPr>
              <a:t> /an</a:t>
            </a:r>
          </a:p>
          <a:p>
            <a:pPr>
              <a:buFontTx/>
              <a:buChar char="-"/>
            </a:pPr>
            <a:r>
              <a:rPr lang="fr-FR" sz="2400" dirty="0">
                <a:solidFill>
                  <a:schemeClr val="bg1"/>
                </a:solidFill>
              </a:rPr>
              <a:t>1 formation des référents tous les 2 ans</a:t>
            </a:r>
          </a:p>
          <a:p>
            <a:pPr marL="0" indent="0">
              <a:buNone/>
            </a:pPr>
            <a:r>
              <a:rPr lang="fr-FR" sz="2400" i="1" dirty="0">
                <a:solidFill>
                  <a:schemeClr val="bg1"/>
                </a:solidFill>
              </a:rPr>
              <a:t>Plus d’animation permanente depuis 2018.</a:t>
            </a:r>
          </a:p>
          <a:p>
            <a:pPr marL="0" indent="0">
              <a:buNone/>
            </a:pPr>
            <a:endParaRPr lang="fr-FR" sz="24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chemeClr val="bg1"/>
                </a:solidFill>
              </a:rPr>
              <a:t>SITER met à disposition :</a:t>
            </a:r>
          </a:p>
          <a:p>
            <a:pPr>
              <a:buFontTx/>
              <a:buChar char="-"/>
            </a:pPr>
            <a:r>
              <a:rPr lang="fr-FR" sz="2400" dirty="0">
                <a:solidFill>
                  <a:schemeClr val="bg1"/>
                </a:solidFill>
              </a:rPr>
              <a:t>une liste mail d’échanges : </a:t>
            </a:r>
            <a:r>
              <a:rPr lang="fr-FR" sz="2400" dirty="0" err="1">
                <a:solidFill>
                  <a:schemeClr val="bg1"/>
                </a:solidFill>
              </a:rPr>
              <a:t>Evagora</a:t>
            </a:r>
            <a:endParaRPr lang="fr-FR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fr-FR" sz="2400" dirty="0">
                <a:solidFill>
                  <a:schemeClr val="bg1"/>
                </a:solidFill>
              </a:rPr>
              <a:t>des supports techniques : manuel, exemples, tutos (vidéos).</a:t>
            </a:r>
          </a:p>
          <a:p>
            <a:pPr>
              <a:buFontTx/>
              <a:buChar char="-"/>
            </a:pP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406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52508E-9358-0E4D-A5C0-4B42AF4A8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643" y="1886784"/>
            <a:ext cx="3857367" cy="4708981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De nouvelles perspectives :</a:t>
            </a:r>
          </a:p>
          <a:p>
            <a:pPr>
              <a:buFontTx/>
              <a:buChar char="-"/>
            </a:pPr>
            <a:r>
              <a:rPr lang="fr-FR" sz="2000" dirty="0"/>
              <a:t>De nouveaux PNR adoptent le dispositif</a:t>
            </a:r>
          </a:p>
          <a:p>
            <a:pPr>
              <a:buFontTx/>
              <a:buChar char="-"/>
            </a:pPr>
            <a:r>
              <a:rPr lang="fr-FR" sz="2000" dirty="0"/>
              <a:t>Pouvoir intégrer de nouveaux membres : les parcs marins</a:t>
            </a:r>
          </a:p>
          <a:p>
            <a:pPr>
              <a:buFontTx/>
              <a:buChar char="-"/>
            </a:pPr>
            <a:r>
              <a:rPr lang="fr-FR" sz="2000" dirty="0"/>
              <a:t>Des demandes régulières de nouveaux développements </a:t>
            </a:r>
          </a:p>
          <a:p>
            <a:pPr>
              <a:buFontTx/>
              <a:buChar char="-"/>
            </a:pPr>
            <a:r>
              <a:rPr lang="fr-FR" sz="2000" dirty="0"/>
              <a:t>S’inscrire dans l’éthique de la loi pour une république numérique (logiciels libres)</a:t>
            </a:r>
          </a:p>
          <a:p>
            <a:pPr marL="0" indent="0">
              <a:buNone/>
            </a:pPr>
            <a:endParaRPr lang="fr-FR" sz="2000" b="1" dirty="0"/>
          </a:p>
          <a:p>
            <a:pPr>
              <a:buFontTx/>
              <a:buChar char="-"/>
            </a:pPr>
            <a:endParaRPr lang="fr-FR" sz="2000" dirty="0"/>
          </a:p>
          <a:p>
            <a:pPr>
              <a:buFontTx/>
              <a:buChar char="-"/>
            </a:pPr>
            <a:endParaRPr lang="fr-FR" sz="2000" dirty="0"/>
          </a:p>
          <a:p>
            <a:pPr>
              <a:buFontTx/>
              <a:buChar char="-"/>
            </a:pPr>
            <a:endParaRPr lang="fr-FR" sz="2000" dirty="0"/>
          </a:p>
          <a:p>
            <a:pPr>
              <a:buFontTx/>
              <a:buChar char="-"/>
            </a:pPr>
            <a:endParaRPr lang="fr-FR" sz="2000" dirty="0"/>
          </a:p>
          <a:p>
            <a:pPr>
              <a:buFontTx/>
              <a:buChar char="-"/>
            </a:pPr>
            <a:endParaRPr lang="fr-FR" sz="2000" dirty="0"/>
          </a:p>
          <a:p>
            <a:pPr>
              <a:buFontTx/>
              <a:buChar char="-"/>
            </a:pPr>
            <a:endParaRPr lang="fr-FR" sz="2000" dirty="0"/>
          </a:p>
          <a:p>
            <a:pPr>
              <a:buFontTx/>
              <a:buChar char="-"/>
            </a:pPr>
            <a:endParaRPr lang="fr-FR" sz="2000" dirty="0"/>
          </a:p>
          <a:p>
            <a:endParaRPr lang="fr-FR" sz="200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A5BF6BC-E557-424B-AB2D-F46427DDCBF0}"/>
              </a:ext>
            </a:extLst>
          </p:cNvPr>
          <p:cNvSpPr txBox="1">
            <a:spLocks/>
          </p:cNvSpPr>
          <p:nvPr/>
        </p:nvSpPr>
        <p:spPr>
          <a:xfrm>
            <a:off x="838200" y="3651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Les prestations nationales associées au logiciel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C3C1423-008B-4D4B-8ABB-38C0B726F911}"/>
              </a:ext>
            </a:extLst>
          </p:cNvPr>
          <p:cNvSpPr/>
          <p:nvPr/>
        </p:nvSpPr>
        <p:spPr>
          <a:xfrm>
            <a:off x="4436076" y="1886784"/>
            <a:ext cx="7525265" cy="470898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Des fragilités :</a:t>
            </a:r>
          </a:p>
          <a:p>
            <a:endParaRPr lang="fr-FR" sz="2000" b="1" dirty="0"/>
          </a:p>
          <a:p>
            <a:r>
              <a:rPr lang="fr-FR" sz="2000" dirty="0"/>
              <a:t>- Un modèle économique précaire</a:t>
            </a:r>
          </a:p>
          <a:p>
            <a:endParaRPr lang="fr-FR" sz="2000" dirty="0"/>
          </a:p>
          <a:p>
            <a:r>
              <a:rPr lang="fr-FR" sz="2000" dirty="0"/>
              <a:t>- Une gouvernance « verticale » </a:t>
            </a:r>
          </a:p>
          <a:p>
            <a:endParaRPr lang="fr-FR" sz="2000" dirty="0"/>
          </a:p>
          <a:p>
            <a:r>
              <a:rPr lang="fr-FR" sz="2000" dirty="0"/>
              <a:t>- Un « flou juridique » sur la propriété des différents développements</a:t>
            </a:r>
          </a:p>
          <a:p>
            <a:endParaRPr lang="fr-FR" sz="2000" dirty="0"/>
          </a:p>
          <a:p>
            <a:r>
              <a:rPr lang="fr-FR" sz="2000" dirty="0"/>
              <a:t>- Une dépendance forte au prestataire SITER</a:t>
            </a:r>
          </a:p>
          <a:p>
            <a:r>
              <a:rPr lang="fr-FR" sz="1600" i="1" dirty="0"/>
              <a:t>Le prestataire a dénoncé son contrat fin 2020. Un dispositif transitoire a été négocié pour 2021.</a:t>
            </a:r>
          </a:p>
          <a:p>
            <a:endParaRPr lang="fr-FR" sz="2000" dirty="0"/>
          </a:p>
          <a:p>
            <a:r>
              <a:rPr lang="fr-FR" sz="2000" dirty="0"/>
              <a:t>- La gestion des données à sécuriser : sauvegarde, RGPD… </a:t>
            </a:r>
          </a:p>
          <a:p>
            <a:r>
              <a:rPr lang="fr-FR" sz="1600" i="1" dirty="0"/>
              <a:t>Les données ont été détruites par l’incendie d’OVH survenu à Strasbourg le 9 mars 2021. </a:t>
            </a:r>
          </a:p>
          <a:p>
            <a:r>
              <a:rPr lang="fr-FR" sz="1600" i="1" dirty="0"/>
              <a:t>Restitution d’un sauvegarde en date du 12 février. Remise en service l’application le 12 avril 2021.</a:t>
            </a:r>
          </a:p>
        </p:txBody>
      </p:sp>
    </p:spTree>
    <p:extLst>
      <p:ext uri="{BB962C8B-B14F-4D97-AF65-F5344CB8AC3E}">
        <p14:creationId xmlns:p14="http://schemas.microsoft.com/office/powerpoint/2010/main" val="372945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E806FD-CEB1-9449-BBD1-A3E601D51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425"/>
            <a:ext cx="10515600" cy="304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/>
              <a:t>Audit technique financier et organisationnel et propositions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000" b="1" dirty="0"/>
              <a:t>Objectifs :</a:t>
            </a:r>
            <a:r>
              <a:rPr lang="fr-FR" sz="2000" dirty="0"/>
              <a:t> assurer la </a:t>
            </a:r>
            <a:r>
              <a:rPr lang="fr-FR" sz="2000" b="1" dirty="0"/>
              <a:t>pérennité, l'attractivité et la sécurité </a:t>
            </a:r>
            <a:r>
              <a:rPr lang="fr-FR" sz="2000" dirty="0"/>
              <a:t> du logiciel</a:t>
            </a:r>
          </a:p>
          <a:p>
            <a:r>
              <a:rPr lang="fr-FR" sz="2000" b="1" dirty="0"/>
              <a:t>Prestataire</a:t>
            </a:r>
            <a:r>
              <a:rPr lang="fr-FR" sz="2000" dirty="0"/>
              <a:t> : Société </a:t>
            </a:r>
            <a:r>
              <a:rPr lang="fr-FR" sz="2000" dirty="0" err="1"/>
              <a:t>Innocube</a:t>
            </a:r>
            <a:r>
              <a:rPr lang="fr-FR" sz="2000" dirty="0"/>
              <a:t> et </a:t>
            </a:r>
            <a:r>
              <a:rPr lang="fr-FR" sz="2000" dirty="0" err="1"/>
              <a:t>Jailbreack</a:t>
            </a:r>
            <a:endParaRPr lang="fr-FR" sz="2000" dirty="0"/>
          </a:p>
          <a:p>
            <a:r>
              <a:rPr lang="fr-FR" sz="2000" b="1" dirty="0"/>
              <a:t>Comité de pilotag</a:t>
            </a:r>
            <a:r>
              <a:rPr lang="fr-FR" sz="2000" dirty="0"/>
              <a:t>e : FNPRF/OFB + directeurs référents</a:t>
            </a:r>
          </a:p>
          <a:p>
            <a:r>
              <a:rPr lang="fr-FR" sz="2000" b="1" dirty="0"/>
              <a:t>Groupe technique </a:t>
            </a:r>
            <a:r>
              <a:rPr lang="fr-FR" sz="2000" dirty="0"/>
              <a:t>(référents EVA volontaires) : 15 personnes (PN et PNR)</a:t>
            </a:r>
          </a:p>
          <a:p>
            <a:r>
              <a:rPr lang="fr-FR" sz="2000" b="1" dirty="0"/>
              <a:t>Suivi opérationnel </a:t>
            </a:r>
            <a:r>
              <a:rPr lang="fr-FR" sz="2000" dirty="0"/>
              <a:t>: Marina Scheibel,  PN de la Réunion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BE87173-5B48-3844-879C-74A2089A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Réalisation d’une étude avec l’OFB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4F1EC79D-6D44-3A45-842E-9EF8AF0605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1338692"/>
              </p:ext>
            </p:extLst>
          </p:nvPr>
        </p:nvGraphicFramePr>
        <p:xfrm>
          <a:off x="756743" y="4758357"/>
          <a:ext cx="10515600" cy="1621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58121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514</Words>
  <Application>Microsoft Macintosh PowerPoint</Application>
  <PresentationFormat>Grand écran</PresentationFormat>
  <Paragraphs>88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Logiciel EVA : actualités</vt:lpstr>
      <vt:lpstr>Le logiciel EVA : rappels</vt:lpstr>
      <vt:lpstr>L’utilisation du logiciel  : Photographie</vt:lpstr>
      <vt:lpstr>Les prestations nationales associées au logiciel</vt:lpstr>
      <vt:lpstr>Présentation PowerPoint</vt:lpstr>
      <vt:lpstr>Réalisation d’une étude avec l’OFB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Gauchet</dc:creator>
  <cp:lastModifiedBy>Eric Brua</cp:lastModifiedBy>
  <cp:revision>28</cp:revision>
  <dcterms:created xsi:type="dcterms:W3CDTF">2019-06-18T16:08:53Z</dcterms:created>
  <dcterms:modified xsi:type="dcterms:W3CDTF">2021-05-06T07:00:36Z</dcterms:modified>
</cp:coreProperties>
</file>