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1" r:id="rId3"/>
    <p:sldId id="292" r:id="rId4"/>
    <p:sldId id="293" r:id="rId5"/>
    <p:sldId id="290" r:id="rId6"/>
    <p:sldId id="294" r:id="rId7"/>
    <p:sldId id="295" r:id="rId8"/>
    <p:sldId id="291" r:id="rId9"/>
    <p:sldId id="26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E54C70-9D95-46E2-8493-7BEB43EAE6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8004D4-6B5A-4EAC-95E6-C9FBB8329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7CC79-3EA3-47D5-9432-E4DEE515EF44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62E7F7-2BCF-4D39-A347-B5077F9D1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8323E3-6426-44E1-A977-3DD6AAE11F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DB145-C3D8-4849-B591-73DCEE288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27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8B1B2-75BF-4E26-8C2C-204C19F73978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F2C3B-CA45-4175-9520-CE406756BE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90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6CE12A0-A835-40B2-93D9-54E4417B9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4" y="215727"/>
            <a:ext cx="2165372" cy="19618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1AF2CC-CA7A-4160-BCB8-EE1B7E4FB5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542" y="3081866"/>
            <a:ext cx="11388902" cy="1253061"/>
          </a:xfrm>
        </p:spPr>
        <p:txBody>
          <a:bodyPr anchor="t">
            <a:normAutofit/>
          </a:bodyPr>
          <a:lstStyle>
            <a:lvl1pPr algn="l">
              <a:defRPr sz="42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9E80AB-5566-4154-891E-B4A2B914C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543" y="4559827"/>
            <a:ext cx="11388902" cy="462662"/>
          </a:xfrm>
        </p:spPr>
        <p:txBody>
          <a:bodyPr>
            <a:no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02B6FF-75EA-449F-A611-DB245605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5422" y="6398170"/>
            <a:ext cx="1145036" cy="365125"/>
          </a:xfrm>
        </p:spPr>
        <p:txBody>
          <a:bodyPr/>
          <a:lstStyle/>
          <a:p>
            <a:fld id="{33433553-D0CE-4839-9B43-53BF64EE9B8E}" type="datetime1">
              <a:rPr lang="fr-FR" smtClean="0"/>
              <a:t>09/06/2022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6E786-3773-4911-80B4-D2313E6B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398170"/>
            <a:ext cx="4085550" cy="365125"/>
          </a:xfrm>
        </p:spPr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BFC73-3D1E-4F51-8954-158EBF71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0400" y="6398170"/>
            <a:ext cx="714828" cy="365125"/>
          </a:xfrm>
        </p:spPr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0BE7EFDA-176E-45B6-896B-A98F6FB997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5518" y="309561"/>
            <a:ext cx="1554994" cy="17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7E2E71-B4D5-4161-8E8F-4CE1E8EA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E1FC-3DE7-4AB2-ABE2-142B6DEDDFCD}" type="datetime1">
              <a:rPr lang="fr-FR" smtClean="0"/>
              <a:t>09/06/2022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94512E-A4E3-432B-A9AE-2D9B5183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40B0F5-2DD9-489D-817B-987E0AFC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F7133E1-F262-4F00-9CA0-BEAA2CA6BA19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5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3F8332E-96D7-4962-8D67-873DB7E88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2" y="234637"/>
            <a:ext cx="4298373" cy="3894401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740748C0-9B94-4E16-844B-BFC559539F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8872" y="522073"/>
            <a:ext cx="1847274" cy="2106542"/>
          </a:xfrm>
          <a:prstGeom prst="rect">
            <a:avLst/>
          </a:prstGeom>
        </p:spPr>
      </p:pic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7C173263-137C-4EFC-BD01-26F8DC39B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3961" y="4990810"/>
            <a:ext cx="3614277" cy="150018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1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84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ED341190-8E81-4268-82D2-B1594B852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173931D-BCE5-4DD6-837E-9093D81A3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542" y="1117735"/>
            <a:ext cx="11388916" cy="5914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E8C5C-7ABD-4753-8303-D45855CD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9D3-8513-452C-8CF8-A7790FBFBDCF}" type="datetime1">
              <a:rPr lang="fr-FR" smtClean="0"/>
              <a:t>09/06/2022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5D1710-4FA1-4336-974E-07022CB9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0B1E8-C169-4C55-A825-20052736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1071578E-28D3-4579-8A85-74823C1E6D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C36484D-BB1A-474C-B0F5-C8D0C79DA0C4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4192D36F-A845-4959-8B50-FB78F7C2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017122FA-9593-403F-B7CA-7E0389A65E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9" name="Espace réservé du contenu 5">
            <a:extLst>
              <a:ext uri="{FF2B5EF4-FFF2-40B4-BE49-F238E27FC236}">
                <a16:creationId xmlns:a16="http://schemas.microsoft.com/office/drawing/2014/main" id="{2FAA6C87-BB8A-4CEF-8DE6-64CB5B6C02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105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3931D-BCE5-4DD6-837E-9093D81A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2766218"/>
            <a:ext cx="11388916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E8C5C-7ABD-4753-8303-D45855CD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CFD2-3B22-41BC-8B36-815F6682AD7E}" type="datetime1">
              <a:rPr lang="fr-FR" smtClean="0"/>
              <a:t>09/06/2022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5D1710-4FA1-4336-974E-07022CB9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0B1E8-C169-4C55-A825-20052736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228966-DD17-49F9-B9BC-484B5A4B3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CC795930-16B5-40AC-A53B-DB23FCE08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7F1165D-0DBB-4343-96DD-6E8FA9F6076A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B0B57733-763C-45E9-9A99-1B7E912A7B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969963"/>
            <a:ext cx="12192000" cy="53562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717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3AE1-5950-4748-95FC-98A910B14992}" type="datetime1">
              <a:rPr lang="fr-FR" smtClean="0"/>
              <a:t>09/06/2022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88916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F4446820-0AA1-4B7F-9CDE-D21DCFF98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59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B510-252F-4777-A78B-388D2B86BA2F}" type="datetime1">
              <a:rPr lang="fr-FR" smtClean="0"/>
              <a:t>09/06/2022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258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CB1A86F2-2898-4FF9-BBB1-4866847F53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025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380-707A-4B17-810D-A4D3F1C1ABAA}" type="datetime1">
              <a:rPr lang="fr-FR" smtClean="0"/>
              <a:t>09/06/2022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BF48DBAD-980E-4784-AD80-364655C537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3" name="Espace réservé du contenu 5">
            <a:extLst>
              <a:ext uri="{FF2B5EF4-FFF2-40B4-BE49-F238E27FC236}">
                <a16:creationId xmlns:a16="http://schemas.microsoft.com/office/drawing/2014/main" id="{04DDA3B4-0E27-46BA-92BD-3D9E90A5EC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3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1 colon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3AE1-5950-4748-95FC-98A910B14992}" type="datetime1">
              <a:rPr lang="fr-FR" smtClean="0"/>
              <a:t>09/06/2022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88916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F4446820-0AA1-4B7F-9CDE-D21DCFF98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845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2 colonnes v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B510-252F-4777-A78B-388D2B86BA2F}" type="datetime1">
              <a:rPr lang="fr-FR" smtClean="0"/>
              <a:t>09/06/2022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258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CB1A86F2-2898-4FF9-BBB1-4866847F53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245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3 colonnes v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380-707A-4B17-810D-A4D3F1C1ABAA}" type="datetime1">
              <a:rPr lang="fr-FR" smtClean="0"/>
              <a:t>09/06/2022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BF48DBAD-980E-4784-AD80-364655C537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3" name="Espace réservé du contenu 5">
            <a:extLst>
              <a:ext uri="{FF2B5EF4-FFF2-40B4-BE49-F238E27FC236}">
                <a16:creationId xmlns:a16="http://schemas.microsoft.com/office/drawing/2014/main" id="{04DDA3B4-0E27-46BA-92BD-3D9E90A5EC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0994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6DB780-74F7-4FC9-9D7D-FA459DE5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365125"/>
            <a:ext cx="113889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9036DE-422F-44CC-BF88-4B490C5BC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42" y="1825625"/>
            <a:ext cx="113889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E65E6AF5-34FA-4DFE-86EB-E804FE14CCC2}" type="datetime1">
              <a:rPr lang="fr-FR" smtClean="0"/>
              <a:t>09/06/2022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0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2" r:id="rId6"/>
    <p:sldLayoutId id="2147483663" r:id="rId7"/>
    <p:sldLayoutId id="2147483664" r:id="rId8"/>
    <p:sldLayoutId id="2147483665" r:id="rId9"/>
    <p:sldLayoutId id="2147483655" r:id="rId10"/>
    <p:sldLayoutId id="21474836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rritoireengagetransitionecologique.ademe.fr/" TargetMode="External"/><Relationship Id="rId3" Type="http://schemas.openxmlformats.org/officeDocument/2006/relationships/hyperlink" Target="http://www.territoiresentransitions.fr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eglin@ademe.fr" TargetMode="External"/><Relationship Id="rId2" Type="http://schemas.openxmlformats.org/officeDocument/2006/relationships/hyperlink" Target="mailto:paul.franc@ademe.fr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40FB52E-9197-4F2E-B2FF-74FA20ED8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541" y="2118360"/>
            <a:ext cx="11651913" cy="2216567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Appel à projet Plans de Paysage</a:t>
            </a:r>
            <a:br>
              <a:rPr lang="fr-FR" dirty="0"/>
            </a:br>
            <a:br>
              <a:rPr lang="fr-FR" dirty="0"/>
            </a:br>
            <a:r>
              <a:rPr lang="fr-FR" dirty="0"/>
              <a:t>Volet Transition Energétique et Ecologique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BFA7890-E93E-4D5A-8ACC-6730D699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09/06/2022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7FF71CD-C149-4C73-B707-B1442466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ADEME/DBER</a:t>
            </a:r>
          </a:p>
        </p:txBody>
      </p:sp>
      <p:sp>
        <p:nvSpPr>
          <p:cNvPr id="5" name="Sous-titre 6">
            <a:extLst>
              <a:ext uri="{FF2B5EF4-FFF2-40B4-BE49-F238E27FC236}">
                <a16:creationId xmlns:a16="http://schemas.microsoft.com/office/drawing/2014/main" id="{A569FEF9-833E-42D5-8722-3906B8357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541" y="4999214"/>
            <a:ext cx="11388902" cy="1282833"/>
          </a:xfrm>
        </p:spPr>
        <p:txBody>
          <a:bodyPr/>
          <a:lstStyle/>
          <a:p>
            <a:r>
              <a:rPr lang="fr-FR" sz="1800" b="1" dirty="0"/>
              <a:t>ADEME – Direction Bioéconomie et Energies Renouvelables</a:t>
            </a:r>
          </a:p>
          <a:p>
            <a:r>
              <a:rPr lang="fr-FR" sz="1600" dirty="0"/>
              <a:t>Paul FRANC &amp; Thomas EGLIN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86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4D1CC8B-CF6D-48F6-89B6-254B97BA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37" y="0"/>
            <a:ext cx="9723120" cy="1366460"/>
          </a:xfrm>
        </p:spPr>
        <p:txBody>
          <a:bodyPr>
            <a:normAutofit/>
          </a:bodyPr>
          <a:lstStyle/>
          <a:p>
            <a:r>
              <a:rPr lang="fr-FR" sz="2800" dirty="0"/>
              <a:t>La Loi de la Transition Energétique pour la Croissance Verte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2FB5E8-06DE-4BA4-8217-052877E6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ED5-3FEB-42D4-9350-4CC8643A25FE}" type="datetime1">
              <a:rPr lang="fr-FR"/>
              <a:pPr/>
              <a:t>09/06/2022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34DED4-46E2-4551-86BB-B71CEF6A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ADEME/DBER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E5BEAB-077C-4D2D-9843-019A16D1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339705" y="2203848"/>
            <a:ext cx="357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Loi de Transition Energétique pour la Croissance verte</a:t>
            </a:r>
          </a:p>
        </p:txBody>
      </p:sp>
      <p:sp>
        <p:nvSpPr>
          <p:cNvPr id="11" name="Virage 10"/>
          <p:cNvSpPr/>
          <p:nvPr/>
        </p:nvSpPr>
        <p:spPr>
          <a:xfrm rot="10800000" flipH="1">
            <a:off x="1956388" y="3681436"/>
            <a:ext cx="669852" cy="601005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Virage 11"/>
          <p:cNvSpPr/>
          <p:nvPr/>
        </p:nvSpPr>
        <p:spPr>
          <a:xfrm rot="10800000" flipH="1">
            <a:off x="1959327" y="5048216"/>
            <a:ext cx="669854" cy="588358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15425" y="2406409"/>
            <a:ext cx="6332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40% de la production d’électricité d’origine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EnR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en 2030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(23% en 2020 selon la Loi Grenelle)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92978" y="5294486"/>
            <a:ext cx="183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PPE 2020-2028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50350" y="389650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SNBC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63385" y="3680461"/>
            <a:ext cx="6851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(- 40%) d’émission de GES en 2030 / Neutralité carbone de l’énergie   utilisée en 2050 (sauf secteur aérien)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Réduire de moitié les consommations d’énergie dans tous les  </a:t>
            </a:r>
          </a:p>
          <a:p>
            <a:r>
              <a:rPr lang="fr-FR" dirty="0">
                <a:solidFill>
                  <a:srgbClr val="FF0000"/>
                </a:solidFill>
              </a:rPr>
              <a:t>     secteurs d’activité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88558" y="1558308"/>
            <a:ext cx="3274827" cy="4359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Texte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89147" y="1557907"/>
            <a:ext cx="7027073" cy="43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</a:t>
            </a:r>
          </a:p>
        </p:txBody>
      </p:sp>
      <p:sp>
        <p:nvSpPr>
          <p:cNvPr id="23" name="Rectangle 22"/>
          <p:cNvSpPr/>
          <p:nvPr/>
        </p:nvSpPr>
        <p:spPr>
          <a:xfrm rot="16200000">
            <a:off x="189422" y="2343149"/>
            <a:ext cx="1498417" cy="802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Cadre de la politique publique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-222174" y="4462873"/>
            <a:ext cx="2335205" cy="7885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Feuilles de route</a:t>
            </a:r>
          </a:p>
        </p:txBody>
      </p:sp>
      <p:sp>
        <p:nvSpPr>
          <p:cNvPr id="25" name="Ellipse 24"/>
          <p:cNvSpPr/>
          <p:nvPr/>
        </p:nvSpPr>
        <p:spPr>
          <a:xfrm rot="370564">
            <a:off x="9047239" y="2884828"/>
            <a:ext cx="2955051" cy="5322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19,1% constatés au premier semestre 2020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78" y="5038453"/>
            <a:ext cx="993570" cy="9935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377" y="5148984"/>
            <a:ext cx="883039" cy="883039"/>
          </a:xfrm>
          <a:prstGeom prst="rect">
            <a:avLst/>
          </a:prstGeom>
        </p:spPr>
      </p:pic>
      <p:sp>
        <p:nvSpPr>
          <p:cNvPr id="14" name="Multiplication 13"/>
          <p:cNvSpPr/>
          <p:nvPr/>
        </p:nvSpPr>
        <p:spPr>
          <a:xfrm rot="20502219">
            <a:off x="5673971" y="5144447"/>
            <a:ext cx="312581" cy="293047"/>
          </a:xfrm>
          <a:prstGeom prst="mathMultiply">
            <a:avLst>
              <a:gd name="adj1" fmla="val 78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rot="20214951">
            <a:off x="5867102" y="4914554"/>
            <a:ext cx="77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Multiplication 25"/>
          <p:cNvSpPr/>
          <p:nvPr/>
        </p:nvSpPr>
        <p:spPr>
          <a:xfrm rot="20502219">
            <a:off x="7273509" y="5074209"/>
            <a:ext cx="312581" cy="293047"/>
          </a:xfrm>
          <a:prstGeom prst="mathMultiply">
            <a:avLst>
              <a:gd name="adj1" fmla="val 78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 rot="20214951">
            <a:off x="7466640" y="4844316"/>
            <a:ext cx="77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483" y="5032551"/>
            <a:ext cx="1099454" cy="1049118"/>
          </a:xfrm>
          <a:prstGeom prst="rect">
            <a:avLst/>
          </a:prstGeom>
        </p:spPr>
      </p:pic>
      <p:sp>
        <p:nvSpPr>
          <p:cNvPr id="28" name="Multiplication 27"/>
          <p:cNvSpPr/>
          <p:nvPr/>
        </p:nvSpPr>
        <p:spPr>
          <a:xfrm rot="20502219">
            <a:off x="8949906" y="5014177"/>
            <a:ext cx="312581" cy="293047"/>
          </a:xfrm>
          <a:prstGeom prst="mathMultiply">
            <a:avLst>
              <a:gd name="adj1" fmla="val 78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 rot="20214951">
            <a:off x="9143037" y="4784284"/>
            <a:ext cx="77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1.4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5000" y="5142947"/>
            <a:ext cx="961442" cy="889076"/>
          </a:xfrm>
          <a:prstGeom prst="rect">
            <a:avLst/>
          </a:prstGeom>
        </p:spPr>
      </p:pic>
      <p:sp>
        <p:nvSpPr>
          <p:cNvPr id="30" name="Multiplication 29"/>
          <p:cNvSpPr/>
          <p:nvPr/>
        </p:nvSpPr>
        <p:spPr>
          <a:xfrm rot="20502219">
            <a:off x="10714632" y="4850025"/>
            <a:ext cx="312581" cy="293047"/>
          </a:xfrm>
          <a:prstGeom prst="mathMultiply">
            <a:avLst>
              <a:gd name="adj1" fmla="val 78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 rot="20214951">
            <a:off x="10907763" y="4620132"/>
            <a:ext cx="77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6-10</a:t>
            </a:r>
          </a:p>
        </p:txBody>
      </p:sp>
    </p:spTree>
    <p:extLst>
      <p:ext uri="{BB962C8B-B14F-4D97-AF65-F5344CB8AC3E}">
        <p14:creationId xmlns:p14="http://schemas.microsoft.com/office/powerpoint/2010/main" val="242210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89BFA-F422-45E8-8396-325A4D28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21" y="1084069"/>
            <a:ext cx="11227043" cy="595201"/>
          </a:xfrm>
        </p:spPr>
        <p:txBody>
          <a:bodyPr/>
          <a:lstStyle/>
          <a:p>
            <a:r>
              <a:rPr lang="fr-FR" dirty="0"/>
              <a:t>1. Contexte AAP Plans de Paysage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0EC088-6277-4B00-9972-762CDBDF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380-707A-4B17-810D-A4D3F1C1ABAA}" type="datetime1">
              <a:rPr lang="fr-FR" smtClean="0"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713E27-EDE2-4910-B35F-CA4589B6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ADEME/DBER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F1ED9D-542C-4AB7-AB8B-EBAB2D9F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47720" y="2048105"/>
            <a:ext cx="107190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</a:rPr>
              <a:t>Un Plan de Paysage pour répondre aux défis de Transition Energétique et Ecologique, en cohérence avec le patrimoine architectural et naturel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12 lauréats du volet « Transition Energétique » depuis 2020, édition 2022 en cours de sélection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002060"/>
                </a:solidFill>
              </a:rPr>
              <a:t>        BUDGET ADEME engagé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2060"/>
              </a:solidFill>
            </a:endParaRPr>
          </a:p>
          <a:p>
            <a:endParaRPr lang="fr-FR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Gestion et suivi par les Directions Régionales de l’ADEME, implication du réseau « Les Générateurs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</a:rPr>
              <a:t>Suivi macro et animation par la DBER (services centraux), retours d’expériences </a:t>
            </a:r>
          </a:p>
          <a:p>
            <a:endParaRPr lang="fr-FR" sz="1600" dirty="0">
              <a:solidFill>
                <a:srgbClr val="002060"/>
              </a:solidFill>
            </a:endParaRPr>
          </a:p>
          <a:p>
            <a:endParaRPr lang="fr-FR" sz="1600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19573"/>
              </p:ext>
            </p:extLst>
          </p:nvPr>
        </p:nvGraphicFramePr>
        <p:xfrm>
          <a:off x="1016001" y="3591711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300438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07992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Montant total des projets 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Aide totale demandée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25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1 131 000 euros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792 000 euros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046145"/>
                  </a:ext>
                </a:extLst>
              </a:tr>
            </a:tbl>
          </a:graphicData>
        </a:graphic>
      </p:graphicFrame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34EC7F9F-1AAB-6AF3-6EFD-7597956DF7C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47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89BFA-F422-45E8-8396-325A4D28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78" y="816661"/>
            <a:ext cx="11227043" cy="595201"/>
          </a:xfrm>
        </p:spPr>
        <p:txBody>
          <a:bodyPr/>
          <a:lstStyle/>
          <a:p>
            <a:r>
              <a:rPr lang="fr-FR" dirty="0">
                <a:latin typeface="+mn-lt"/>
              </a:rPr>
              <a:t>2. Les projets sélectionnés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0EC088-6277-4B00-9972-762CDBDF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380-707A-4B17-810D-A4D3F1C1ABAA}" type="datetime1">
              <a:rPr lang="fr-FR" smtClean="0"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713E27-EDE2-4910-B35F-CA4589B6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ADEME/DBER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F1ED9D-542C-4AB7-AB8B-EBAB2D9F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4</a:t>
            </a:fld>
            <a:endParaRPr lang="fr-FR"/>
          </a:p>
        </p:txBody>
      </p:sp>
      <p:pic>
        <p:nvPicPr>
          <p:cNvPr id="1026" name="Picture 2" descr="50 modèles de carte vierge du Monde, France &amp; Europe - Canva">
            <a:extLst>
              <a:ext uri="{FF2B5EF4-FFF2-40B4-BE49-F238E27FC236}">
                <a16:creationId xmlns:a16="http://schemas.microsoft.com/office/drawing/2014/main" id="{AF776B20-0258-73D9-CF46-D0485CA25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t="2359" r="15319"/>
          <a:stretch/>
        </p:blipFill>
        <p:spPr bwMode="auto">
          <a:xfrm>
            <a:off x="3362326" y="1800225"/>
            <a:ext cx="4305300" cy="43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EC543A6-2E9D-76C7-8152-41B5BBF38BE0}"/>
              </a:ext>
            </a:extLst>
          </p:cNvPr>
          <p:cNvSpPr/>
          <p:nvPr/>
        </p:nvSpPr>
        <p:spPr>
          <a:xfrm>
            <a:off x="4895850" y="2807454"/>
            <a:ext cx="123825" cy="12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3A745AE-35BF-1760-A4DA-2A8B62A12EE3}"/>
              </a:ext>
            </a:extLst>
          </p:cNvPr>
          <p:cNvSpPr txBox="1"/>
          <p:nvPr/>
        </p:nvSpPr>
        <p:spPr>
          <a:xfrm>
            <a:off x="4962809" y="267338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Sources de l’Orne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90B9D3-7277-C585-5617-008186209A78}"/>
              </a:ext>
            </a:extLst>
          </p:cNvPr>
          <p:cNvSpPr/>
          <p:nvPr/>
        </p:nvSpPr>
        <p:spPr>
          <a:xfrm>
            <a:off x="6055638" y="4122224"/>
            <a:ext cx="123825" cy="12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C13B6EA-8F90-3B36-93C7-F97D47E86A31}"/>
              </a:ext>
            </a:extLst>
          </p:cNvPr>
          <p:cNvSpPr txBox="1"/>
          <p:nvPr/>
        </p:nvSpPr>
        <p:spPr>
          <a:xfrm>
            <a:off x="6127320" y="3995918"/>
            <a:ext cx="219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Vichy Communauté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2F958E-2C86-C7B7-3403-F5B3EBAF2865}"/>
              </a:ext>
            </a:extLst>
          </p:cNvPr>
          <p:cNvSpPr txBox="1"/>
          <p:nvPr/>
        </p:nvSpPr>
        <p:spPr>
          <a:xfrm>
            <a:off x="7316490" y="3202694"/>
            <a:ext cx="23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Territoire du Sundgau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FDF6A75-B524-41D1-0E82-2CD759746C88}"/>
              </a:ext>
            </a:extLst>
          </p:cNvPr>
          <p:cNvSpPr/>
          <p:nvPr/>
        </p:nvSpPr>
        <p:spPr>
          <a:xfrm>
            <a:off x="6332022" y="4398614"/>
            <a:ext cx="123825" cy="12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9BA4EAD-55CC-FC29-6FAE-802A72F34568}"/>
              </a:ext>
            </a:extLst>
          </p:cNvPr>
          <p:cNvSpPr txBox="1"/>
          <p:nvPr/>
        </p:nvSpPr>
        <p:spPr>
          <a:xfrm>
            <a:off x="6414904" y="428114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PNR du Pilat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7018358-8E89-319D-51EF-4BC644E73081}"/>
              </a:ext>
            </a:extLst>
          </p:cNvPr>
          <p:cNvSpPr/>
          <p:nvPr/>
        </p:nvSpPr>
        <p:spPr>
          <a:xfrm>
            <a:off x="7227213" y="3312599"/>
            <a:ext cx="123825" cy="12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ABBD4A1-0044-56A6-DCE4-A757C1DD90E0}"/>
              </a:ext>
            </a:extLst>
          </p:cNvPr>
          <p:cNvSpPr/>
          <p:nvPr/>
        </p:nvSpPr>
        <p:spPr>
          <a:xfrm>
            <a:off x="6406932" y="3884585"/>
            <a:ext cx="123825" cy="12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235287-1E93-8C96-4645-50DEC1028296}"/>
              </a:ext>
            </a:extLst>
          </p:cNvPr>
          <p:cNvSpPr txBox="1"/>
          <p:nvPr/>
        </p:nvSpPr>
        <p:spPr>
          <a:xfrm>
            <a:off x="6477151" y="375567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2060"/>
                </a:solidFill>
              </a:rPr>
              <a:t>Clunisois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4AED501-CB6F-D048-6962-AC2D63821EB3}"/>
              </a:ext>
            </a:extLst>
          </p:cNvPr>
          <p:cNvSpPr/>
          <p:nvPr/>
        </p:nvSpPr>
        <p:spPr>
          <a:xfrm>
            <a:off x="4428321" y="3734772"/>
            <a:ext cx="123825" cy="12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46C1B3B-C24D-8C6E-0228-47CD39AA64D3}"/>
              </a:ext>
            </a:extLst>
          </p:cNvPr>
          <p:cNvSpPr txBox="1"/>
          <p:nvPr/>
        </p:nvSpPr>
        <p:spPr>
          <a:xfrm>
            <a:off x="2690005" y="3605260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Vie et Boulogne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DF0EFF3-492F-3FAD-ADA5-A064442A0044}"/>
              </a:ext>
            </a:extLst>
          </p:cNvPr>
          <p:cNvSpPr/>
          <p:nvPr/>
        </p:nvSpPr>
        <p:spPr>
          <a:xfrm>
            <a:off x="3916870" y="3052842"/>
            <a:ext cx="123825" cy="12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6AE78C5-3396-6400-AD32-67F1127A4C4D}"/>
              </a:ext>
            </a:extLst>
          </p:cNvPr>
          <p:cNvSpPr txBox="1"/>
          <p:nvPr/>
        </p:nvSpPr>
        <p:spPr>
          <a:xfrm>
            <a:off x="3977136" y="293737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Silfiac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9940789-0FF5-52BF-5821-4FF61BC8CA34}"/>
              </a:ext>
            </a:extLst>
          </p:cNvPr>
          <p:cNvSpPr/>
          <p:nvPr/>
        </p:nvSpPr>
        <p:spPr>
          <a:xfrm>
            <a:off x="5247145" y="3933667"/>
            <a:ext cx="123825" cy="12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52C7390-0645-C7CB-F5AC-EAF04E431BF4}"/>
              </a:ext>
            </a:extLst>
          </p:cNvPr>
          <p:cNvSpPr txBox="1"/>
          <p:nvPr/>
        </p:nvSpPr>
        <p:spPr>
          <a:xfrm>
            <a:off x="3674735" y="4022777"/>
            <a:ext cx="224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Vienne et Gartempe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E123080-F0F7-4FFB-BF82-2F47A24CB7CA}"/>
              </a:ext>
            </a:extLst>
          </p:cNvPr>
          <p:cNvSpPr/>
          <p:nvPr/>
        </p:nvSpPr>
        <p:spPr>
          <a:xfrm>
            <a:off x="5027588" y="4907476"/>
            <a:ext cx="123825" cy="12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49EF6F8-0FE3-C3B5-568B-1DB64DDB273F}"/>
              </a:ext>
            </a:extLst>
          </p:cNvPr>
          <p:cNvSpPr txBox="1"/>
          <p:nvPr/>
        </p:nvSpPr>
        <p:spPr>
          <a:xfrm>
            <a:off x="1427689" y="4769418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Confluent et Coteaux de Prayssas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235973-004B-5451-F8E5-FC771D79B009}"/>
              </a:ext>
            </a:extLst>
          </p:cNvPr>
          <p:cNvSpPr/>
          <p:nvPr/>
        </p:nvSpPr>
        <p:spPr>
          <a:xfrm>
            <a:off x="6667826" y="5106370"/>
            <a:ext cx="123825" cy="12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789290E-1DD9-A092-6958-C815701653EA}"/>
              </a:ext>
            </a:extLst>
          </p:cNvPr>
          <p:cNvSpPr txBox="1"/>
          <p:nvPr/>
        </p:nvSpPr>
        <p:spPr>
          <a:xfrm>
            <a:off x="6732159" y="4977350"/>
            <a:ext cx="282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Durance Luberon Verdon 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EF8267F-BEA1-6838-87B8-0AE48A93AA49}"/>
              </a:ext>
            </a:extLst>
          </p:cNvPr>
          <p:cNvSpPr/>
          <p:nvPr/>
        </p:nvSpPr>
        <p:spPr>
          <a:xfrm>
            <a:off x="5714676" y="2029953"/>
            <a:ext cx="123825" cy="12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9C51570-03E9-4071-B52F-75067ABE9D5C}"/>
              </a:ext>
            </a:extLst>
          </p:cNvPr>
          <p:cNvSpPr txBox="1"/>
          <p:nvPr/>
        </p:nvSpPr>
        <p:spPr>
          <a:xfrm>
            <a:off x="5776026" y="190887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Béthune Bruay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89CE3EA-2249-779D-7C51-505BF6C1D809}"/>
              </a:ext>
            </a:extLst>
          </p:cNvPr>
          <p:cNvSpPr/>
          <p:nvPr/>
        </p:nvSpPr>
        <p:spPr>
          <a:xfrm>
            <a:off x="4903603" y="2954692"/>
            <a:ext cx="123825" cy="12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3B67394-0E08-BB6D-1D0C-AE97339BC8A4}"/>
              </a:ext>
            </a:extLst>
          </p:cNvPr>
          <p:cNvSpPr txBox="1"/>
          <p:nvPr/>
        </p:nvSpPr>
        <p:spPr>
          <a:xfrm>
            <a:off x="4971559" y="288419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Alençon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D1DC23-755E-0BEF-4B28-096DC0486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488" y="4826294"/>
            <a:ext cx="1681645" cy="109017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E43AE73-C32B-664B-75A7-18BAC1A65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11" y="1878281"/>
            <a:ext cx="1043830" cy="172697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6395E4A-0857-0562-8A6A-28033CCC4FC6}"/>
              </a:ext>
            </a:extLst>
          </p:cNvPr>
          <p:cNvSpPr/>
          <p:nvPr/>
        </p:nvSpPr>
        <p:spPr>
          <a:xfrm>
            <a:off x="9702491" y="885144"/>
            <a:ext cx="27859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2060"/>
                </a:solidFill>
              </a:rPr>
              <a:t>Hydrogène vert</a:t>
            </a:r>
          </a:p>
          <a:p>
            <a:pPr marL="285750" indent="-285750">
              <a:buFontTx/>
              <a:buChar char="-"/>
            </a:pPr>
            <a:r>
              <a:rPr lang="fr-FR" b="1" i="1" dirty="0">
                <a:solidFill>
                  <a:srgbClr val="002060"/>
                </a:solidFill>
              </a:rPr>
              <a:t>Agri PV</a:t>
            </a:r>
          </a:p>
          <a:p>
            <a:pPr marL="285750" indent="-285750">
              <a:buFontTx/>
              <a:buChar char="-"/>
            </a:pPr>
            <a:r>
              <a:rPr lang="fr-FR" b="1" i="1" dirty="0" err="1">
                <a:solidFill>
                  <a:srgbClr val="002060"/>
                </a:solidFill>
              </a:rPr>
              <a:t>Métha</a:t>
            </a:r>
            <a:endParaRPr lang="fr-FR" b="1" i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i="1" dirty="0">
                <a:solidFill>
                  <a:srgbClr val="002060"/>
                </a:solidFill>
              </a:rPr>
              <a:t>Sobriété</a:t>
            </a:r>
          </a:p>
          <a:p>
            <a:pPr marL="285750" indent="-285750">
              <a:buFontTx/>
              <a:buChar char="-"/>
            </a:pPr>
            <a:r>
              <a:rPr lang="fr-FR" b="1" i="1" dirty="0">
                <a:solidFill>
                  <a:srgbClr val="002060"/>
                </a:solidFill>
              </a:rPr>
              <a:t>Tout </a:t>
            </a:r>
            <a:r>
              <a:rPr lang="fr-FR" b="1" i="1" dirty="0" err="1">
                <a:solidFill>
                  <a:srgbClr val="002060"/>
                </a:solidFill>
              </a:rPr>
              <a:t>EnR</a:t>
            </a:r>
            <a:endParaRPr lang="fr-FR" i="1" dirty="0">
              <a:solidFill>
                <a:srgbClr val="002060"/>
              </a:solidFill>
            </a:endParaRPr>
          </a:p>
        </p:txBody>
      </p:sp>
      <p:sp>
        <p:nvSpPr>
          <p:cNvPr id="38" name="Espace réservé du contenu 37">
            <a:extLst>
              <a:ext uri="{FF2B5EF4-FFF2-40B4-BE49-F238E27FC236}">
                <a16:creationId xmlns:a16="http://schemas.microsoft.com/office/drawing/2014/main" id="{3962E6A7-74EE-B0C5-2A8B-077EA9D0526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 descr="Méthanisation | climaxion">
            <a:extLst>
              <a:ext uri="{FF2B5EF4-FFF2-40B4-BE49-F238E27FC236}">
                <a16:creationId xmlns:a16="http://schemas.microsoft.com/office/drawing/2014/main" id="{AC73A474-B61C-9D71-F7F6-7C076428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814" y="3679982"/>
            <a:ext cx="1734106" cy="9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1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6" y="3173029"/>
            <a:ext cx="583537" cy="952170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4948951" y="2521148"/>
            <a:ext cx="2495536" cy="2445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96202" y="2650619"/>
            <a:ext cx="2201034" cy="21865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4D1CC8B-CF6D-48F6-89B6-254B97BA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22" y="672648"/>
            <a:ext cx="10204425" cy="1232019"/>
          </a:xfrm>
        </p:spPr>
        <p:txBody>
          <a:bodyPr>
            <a:normAutofit/>
          </a:bodyPr>
          <a:lstStyle/>
          <a:p>
            <a:pPr algn="ctr"/>
            <a:r>
              <a:rPr lang="fr-FR" sz="3100" dirty="0"/>
              <a:t>3. Les paysages, au cœur de la Transition Ecologique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2FB5E8-06DE-4BA4-8217-052877E6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ED5-3FEB-42D4-9350-4CC8643A25FE}" type="datetime1">
              <a:rPr lang="fr-FR"/>
              <a:pPr/>
              <a:t>09/06/2022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34DED4-46E2-4551-86BB-B71CEF6A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ADEME/DBER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E5BEAB-077C-4D2D-9843-019A16D1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67737" y="1770729"/>
            <a:ext cx="27859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Aménagement durable du territoire</a:t>
            </a:r>
          </a:p>
          <a:p>
            <a:r>
              <a:rPr lang="fr-FR" sz="1600" i="1" dirty="0"/>
              <a:t>- Gestion des infrastructures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862636" y="4614266"/>
            <a:ext cx="28478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/>
              <a:t>Volet économique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Tourisme, attractivité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Industrie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Tertiaire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Agriculture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83022" y="1886218"/>
            <a:ext cx="3962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/>
              <a:t>Ressource locale d’énergie</a:t>
            </a:r>
          </a:p>
          <a:p>
            <a:pPr marL="285750" indent="-285750" algn="r">
              <a:buFontTx/>
              <a:buChar char="-"/>
            </a:pPr>
            <a:r>
              <a:rPr lang="fr-FR" sz="1600" i="1" dirty="0"/>
              <a:t>Implantation d’</a:t>
            </a:r>
            <a:r>
              <a:rPr lang="fr-FR" sz="1600" i="1" dirty="0" err="1"/>
              <a:t>EnR&amp;R</a:t>
            </a:r>
            <a:endParaRPr lang="fr-FR" sz="1600" i="1" dirty="0"/>
          </a:p>
        </p:txBody>
      </p:sp>
      <p:sp>
        <p:nvSpPr>
          <p:cNvPr id="29" name="Rectangle 28"/>
          <p:cNvSpPr/>
          <p:nvPr/>
        </p:nvSpPr>
        <p:spPr>
          <a:xfrm>
            <a:off x="5198181" y="3409110"/>
            <a:ext cx="2079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Les plans de paysages</a:t>
            </a:r>
          </a:p>
        </p:txBody>
      </p:sp>
      <p:sp>
        <p:nvSpPr>
          <p:cNvPr id="10" name="Flèche droite rayée 9"/>
          <p:cNvSpPr/>
          <p:nvPr/>
        </p:nvSpPr>
        <p:spPr>
          <a:xfrm rot="12640375">
            <a:off x="4330369" y="2481528"/>
            <a:ext cx="871285" cy="484632"/>
          </a:xfrm>
          <a:prstGeom prst="stripedRightArrow">
            <a:avLst>
              <a:gd name="adj1" fmla="val 39660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rayée 16"/>
          <p:cNvSpPr/>
          <p:nvPr/>
        </p:nvSpPr>
        <p:spPr>
          <a:xfrm rot="20096370">
            <a:off x="7339674" y="2430683"/>
            <a:ext cx="871285" cy="484632"/>
          </a:xfrm>
          <a:prstGeom prst="stripedRightArrow">
            <a:avLst>
              <a:gd name="adj1" fmla="val 39660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rayée 17"/>
          <p:cNvSpPr/>
          <p:nvPr/>
        </p:nvSpPr>
        <p:spPr>
          <a:xfrm rot="10800000">
            <a:off x="4004745" y="3610046"/>
            <a:ext cx="871285" cy="484632"/>
          </a:xfrm>
          <a:prstGeom prst="stripedRightArrow">
            <a:avLst>
              <a:gd name="adj1" fmla="val 39660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rayée 18"/>
          <p:cNvSpPr/>
          <p:nvPr/>
        </p:nvSpPr>
        <p:spPr>
          <a:xfrm rot="2416706">
            <a:off x="7102232" y="4660026"/>
            <a:ext cx="871285" cy="484632"/>
          </a:xfrm>
          <a:prstGeom prst="stripedRightArrow">
            <a:avLst>
              <a:gd name="adj1" fmla="val 39660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35644" y="3053334"/>
            <a:ext cx="3523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Préservation des ressources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Les sols, l’eau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Puits de carbone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Agricoles, forestières</a:t>
            </a:r>
          </a:p>
        </p:txBody>
      </p:sp>
      <p:sp>
        <p:nvSpPr>
          <p:cNvPr id="21" name="Flèche droite rayée 20"/>
          <p:cNvSpPr/>
          <p:nvPr/>
        </p:nvSpPr>
        <p:spPr>
          <a:xfrm rot="8393736">
            <a:off x="4451350" y="4654030"/>
            <a:ext cx="871285" cy="484632"/>
          </a:xfrm>
          <a:prstGeom prst="stripedRightArrow">
            <a:avLst>
              <a:gd name="adj1" fmla="val 39660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233046" y="3293366"/>
            <a:ext cx="29328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/>
              <a:t>Préservation de la biodiversité</a:t>
            </a:r>
          </a:p>
          <a:p>
            <a:pPr marL="285750" indent="-285750" algn="r">
              <a:buFontTx/>
              <a:buChar char="-"/>
            </a:pPr>
            <a:r>
              <a:rPr lang="fr-FR" sz="1600" i="1" dirty="0"/>
              <a:t>Protection des habitats</a:t>
            </a:r>
          </a:p>
          <a:p>
            <a:pPr marL="285750" indent="-285750" algn="r">
              <a:buFontTx/>
              <a:buChar char="-"/>
            </a:pPr>
            <a:r>
              <a:rPr lang="fr-FR" sz="1600" i="1" dirty="0"/>
              <a:t>Trame verte, bleue, noire</a:t>
            </a:r>
          </a:p>
        </p:txBody>
      </p:sp>
      <p:sp>
        <p:nvSpPr>
          <p:cNvPr id="23" name="Flèche droite rayée 22"/>
          <p:cNvSpPr/>
          <p:nvPr/>
        </p:nvSpPr>
        <p:spPr>
          <a:xfrm>
            <a:off x="7510117" y="3561930"/>
            <a:ext cx="871285" cy="484632"/>
          </a:xfrm>
          <a:prstGeom prst="stripedRightArrow">
            <a:avLst>
              <a:gd name="adj1" fmla="val 39660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16982" y="4656295"/>
            <a:ext cx="33201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Volet social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Ressources humaines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La concertation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Volet culturel</a:t>
            </a:r>
          </a:p>
          <a:p>
            <a:pPr marL="285750" indent="-285750">
              <a:buFontTx/>
              <a:buChar char="-"/>
            </a:pPr>
            <a:r>
              <a:rPr lang="fr-FR" sz="1600" i="1" dirty="0"/>
              <a:t>Récits et futur désirable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5" y="4751694"/>
            <a:ext cx="1031120" cy="115556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5853" y="3350721"/>
            <a:ext cx="659672" cy="102406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17" y="1896207"/>
            <a:ext cx="809356" cy="74552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5462" y="1756602"/>
            <a:ext cx="891244" cy="818050"/>
          </a:xfrm>
          <a:prstGeom prst="rect">
            <a:avLst/>
          </a:prstGeom>
        </p:spPr>
      </p:pic>
      <p:sp>
        <p:nvSpPr>
          <p:cNvPr id="33" name="Titre 7">
            <a:extLst>
              <a:ext uri="{FF2B5EF4-FFF2-40B4-BE49-F238E27FC236}">
                <a16:creationId xmlns:a16="http://schemas.microsoft.com/office/drawing/2014/main" id="{8A3DCC16-9C2E-4E9F-8AB9-BB1E5DB2A263}"/>
              </a:ext>
            </a:extLst>
          </p:cNvPr>
          <p:cNvSpPr txBox="1">
            <a:spLocks/>
          </p:cNvSpPr>
          <p:nvPr/>
        </p:nvSpPr>
        <p:spPr>
          <a:xfrm>
            <a:off x="2578965" y="717331"/>
            <a:ext cx="8066457" cy="1366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8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EBACABA-1F01-49E2-BCA8-2E98450B7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727" y="5093844"/>
            <a:ext cx="952426" cy="7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8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89BFA-F422-45E8-8396-325A4D28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65813"/>
            <a:ext cx="11227043" cy="595201"/>
          </a:xfrm>
        </p:spPr>
        <p:txBody>
          <a:bodyPr/>
          <a:lstStyle/>
          <a:p>
            <a:r>
              <a:rPr lang="fr-FR" dirty="0">
                <a:latin typeface="+mn-lt"/>
              </a:rPr>
              <a:t>4. Territoire Engagé Transition Ecologique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0EC088-6277-4B00-9972-762CDBDF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380-707A-4B17-810D-A4D3F1C1ABAA}" type="datetime1">
              <a:rPr lang="fr-FR" smtClean="0"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713E27-EDE2-4910-B35F-CA4589B6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ADEME/DBER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F1ED9D-542C-4AB7-AB8B-EBAB2D9F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6</a:t>
            </a:fld>
            <a:endParaRPr lang="fr-FR"/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DE5D3BF2-7581-75E6-55EA-25771CC0E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80" t="2584" r="1003" b="82953"/>
          <a:stretch/>
        </p:blipFill>
        <p:spPr>
          <a:xfrm>
            <a:off x="9550400" y="761161"/>
            <a:ext cx="2511289" cy="206140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B753801-1F84-3541-F7EA-20E0C3E723E6}"/>
              </a:ext>
            </a:extLst>
          </p:cNvPr>
          <p:cNvSpPr txBox="1"/>
          <p:nvPr/>
        </p:nvSpPr>
        <p:spPr>
          <a:xfrm>
            <a:off x="488855" y="3302669"/>
            <a:ext cx="417646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1475"/>
            <a:r>
              <a:rPr lang="fr-FR" sz="1600" b="1" dirty="0">
                <a:cs typeface="Calibri" panose="020F0502020204030204" pitchFamily="34" charset="0"/>
              </a:rPr>
              <a:t>Une offre « SOCLE »</a:t>
            </a:r>
          </a:p>
          <a:p>
            <a:pPr marL="539750" indent="-1682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cs typeface="Calibri" panose="020F0502020204030204" pitchFamily="34" charset="0"/>
              </a:rPr>
              <a:t>2 référentiels d’actions</a:t>
            </a:r>
          </a:p>
          <a:p>
            <a:pPr marL="539750" indent="-1682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cs typeface="Calibri" panose="020F0502020204030204" pitchFamily="34" charset="0"/>
              </a:rPr>
              <a:t>La plateforme numérique </a:t>
            </a:r>
            <a:r>
              <a:rPr lang="fr-FR" sz="1400" dirty="0">
                <a:cs typeface="Calibri" panose="020F0502020204030204" pitchFamily="34" charset="0"/>
                <a:hlinkClick r:id="rId3"/>
              </a:rPr>
              <a:t>territoiresentransitions.fr </a:t>
            </a:r>
            <a:endParaRPr lang="fr-FR" sz="1400" dirty="0">
              <a:cs typeface="Calibri" panose="020F0502020204030204" pitchFamily="34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48054D3-8EBB-5D5F-B0CC-41049EDC821C}"/>
              </a:ext>
            </a:extLst>
          </p:cNvPr>
          <p:cNvCxnSpPr/>
          <p:nvPr/>
        </p:nvCxnSpPr>
        <p:spPr>
          <a:xfrm>
            <a:off x="3927351" y="3335358"/>
            <a:ext cx="0" cy="12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Espace réservé du contenu 7">
            <a:extLst>
              <a:ext uri="{FF2B5EF4-FFF2-40B4-BE49-F238E27FC236}">
                <a16:creationId xmlns:a16="http://schemas.microsoft.com/office/drawing/2014/main" id="{6AF35E88-227F-41E6-B5DD-532172A63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145" y="1709156"/>
            <a:ext cx="811430" cy="96662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99142D1-B40A-D350-D562-E62E375649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27" y="3111842"/>
            <a:ext cx="3006001" cy="144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A834F1-2562-16EC-50F8-498ED49F83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30153"/>
            <a:ext cx="1944216" cy="156776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D88A727-54C4-283D-E3FB-5F981BF195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471" y="4621833"/>
            <a:ext cx="1440147" cy="1121559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BB3ED85-547B-1E6A-68F0-54E3EB84FE0D}"/>
              </a:ext>
            </a:extLst>
          </p:cNvPr>
          <p:cNvSpPr txBox="1"/>
          <p:nvPr/>
        </p:nvSpPr>
        <p:spPr>
          <a:xfrm>
            <a:off x="297232" y="5406670"/>
            <a:ext cx="765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/>
            <a:r>
              <a:rPr lang="fr-FR" sz="1600" dirty="0">
                <a:cs typeface="Calibri" panose="020F0502020204030204" pitchFamily="34" charset="0"/>
              </a:rPr>
              <a:t>Pour aller plus loin : </a:t>
            </a:r>
            <a:r>
              <a:rPr lang="fr-FR" sz="1600" dirty="0">
                <a:cs typeface="Calibri" panose="020F0502020204030204" pitchFamily="34" charset="0"/>
                <a:hlinkClick r:id="rId8"/>
              </a:rPr>
              <a:t>www.territoireengagetransitionecologique.ademe.fr</a:t>
            </a:r>
            <a:r>
              <a:rPr lang="fr-FR" sz="16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58076C4-767C-11E1-435D-AE05F5896A30}"/>
              </a:ext>
            </a:extLst>
          </p:cNvPr>
          <p:cNvSpPr txBox="1"/>
          <p:nvPr/>
        </p:nvSpPr>
        <p:spPr>
          <a:xfrm>
            <a:off x="0" y="1476368"/>
            <a:ext cx="840376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71475"/>
            <a:r>
              <a:rPr lang="fr-FR" sz="2000" dirty="0">
                <a:cs typeface="Calibri" panose="020F0502020204030204" pitchFamily="34" charset="0"/>
              </a:rPr>
              <a:t>Mettre à votre disposition une démarche d’action lisible, progressive et personnalisée pour définir, mettre en œuvre et piloter le projet de transition écologique de votre territoire</a:t>
            </a:r>
          </a:p>
          <a:p>
            <a:pPr marL="371475"/>
            <a:endParaRPr lang="fr-FR" sz="2000" dirty="0">
              <a:cs typeface="Calibri" panose="020F0502020204030204" pitchFamily="34" charset="0"/>
            </a:endParaRPr>
          </a:p>
          <a:p>
            <a:pPr marL="371475"/>
            <a:r>
              <a:rPr lang="fr-FR" sz="2000" dirty="0">
                <a:cs typeface="Calibri" panose="020F0502020204030204" pitchFamily="34" charset="0"/>
              </a:rPr>
              <a:t>Notre programme comprend :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1B7FC25-0D32-1F59-CE2F-B15AE25307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56" y="4652187"/>
            <a:ext cx="3005331" cy="144000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E69D82A-7CEB-830A-4D72-8578A7384005}"/>
              </a:ext>
            </a:extLst>
          </p:cNvPr>
          <p:cNvSpPr txBox="1"/>
          <p:nvPr/>
        </p:nvSpPr>
        <p:spPr>
          <a:xfrm>
            <a:off x="4201884" y="3197589"/>
            <a:ext cx="468052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/>
            <a:r>
              <a:rPr lang="fr-FR" sz="1600" b="1" dirty="0">
                <a:cs typeface="Calibri" panose="020F0502020204030204" pitchFamily="34" charset="0"/>
              </a:rPr>
              <a:t>Des services complémentaires « SUR MESURE »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fr-FR" sz="1400" dirty="0">
                <a:cs typeface="Calibri" panose="020F0502020204030204" pitchFamily="34" charset="0"/>
              </a:rPr>
              <a:t>De la mise en réseau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fr-FR" sz="1400" dirty="0">
                <a:cs typeface="Calibri" panose="020F0502020204030204" pitchFamily="34" charset="0"/>
              </a:rPr>
              <a:t>De la formation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fr-FR" sz="1400" dirty="0">
                <a:cs typeface="Calibri" panose="020F0502020204030204" pitchFamily="34" charset="0"/>
              </a:rPr>
              <a:t>De la reconnaissance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endParaRPr lang="fr-FR" sz="1400" dirty="0">
              <a:cs typeface="Calibri" panose="020F0502020204030204" pitchFamily="34" charset="0"/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fr-FR" sz="1400" dirty="0">
                <a:cs typeface="Calibri" panose="020F0502020204030204" pitchFamily="34" charset="0"/>
              </a:rPr>
              <a:t>Du soutien financier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fr-FR" sz="1400" dirty="0">
                <a:cs typeface="Calibri" panose="020F0502020204030204" pitchFamily="34" charset="0"/>
              </a:rPr>
              <a:t>Un accompagnement personnalisé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endParaRPr lang="fr-FR" sz="1400" dirty="0">
              <a:cs typeface="Calibri" panose="020F0502020204030204" pitchFamily="34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1FDCAEF-D4D1-F831-16B0-679CF6AED21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81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0EC088-6277-4B00-9972-762CDBDF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380-707A-4B17-810D-A4D3F1C1ABAA}" type="datetime1">
              <a:rPr lang="fr-FR" smtClean="0"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713E27-EDE2-4910-B35F-CA4589B6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ADEME/DBER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F1ED9D-542C-4AB7-AB8B-EBAB2D9F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7</a:t>
            </a:fld>
            <a:endParaRPr lang="fr-FR"/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954E259-A2D2-DCD5-2A9E-2B54E7504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5" b="1526"/>
          <a:stretch/>
        </p:blipFill>
        <p:spPr>
          <a:xfrm>
            <a:off x="1951163" y="1500509"/>
            <a:ext cx="8545387" cy="4805041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EE4328F2-5971-8565-F23D-6EE43A19B7EE}"/>
              </a:ext>
            </a:extLst>
          </p:cNvPr>
          <p:cNvSpPr txBox="1">
            <a:spLocks/>
          </p:cNvSpPr>
          <p:nvPr/>
        </p:nvSpPr>
        <p:spPr>
          <a:xfrm>
            <a:off x="401542" y="765813"/>
            <a:ext cx="11227043" cy="59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4. Territoire Engagé Transition Ecologique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D85DBC92-C2B5-3BF7-EA3D-42BED290C5B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59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4D1CC8B-CF6D-48F6-89B6-254B97BA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604" y="75176"/>
            <a:ext cx="9723120" cy="1280160"/>
          </a:xfrm>
        </p:spPr>
        <p:txBody>
          <a:bodyPr>
            <a:normAutofit/>
          </a:bodyPr>
          <a:lstStyle/>
          <a:p>
            <a:r>
              <a:rPr lang="fr-FR" sz="2800" dirty="0"/>
              <a:t>5. Les actions de l’ADEME sur les paysages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2FB5E8-06DE-4BA4-8217-052877E6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ED5-3FEB-42D4-9350-4CC8643A25FE}" type="datetime1">
              <a:rPr lang="fr-FR"/>
              <a:pPr/>
              <a:t>09/06/2022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34DED4-46E2-4551-86BB-B71CEF6A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ADEME/DBER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E5BEAB-077C-4D2D-9843-019A16D1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01542" y="1355336"/>
            <a:ext cx="8217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Partenariat avec la Chaire Paysage et Energie</a:t>
            </a:r>
          </a:p>
          <a:p>
            <a:pPr lvl="1"/>
            <a:r>
              <a:rPr lang="fr-FR" sz="1400" u="sng" dirty="0"/>
              <a:t>Participants</a:t>
            </a:r>
            <a:r>
              <a:rPr lang="fr-FR" sz="1400" dirty="0"/>
              <a:t>: ENSP, RTE, DGALN/DHUP, ADEME</a:t>
            </a:r>
            <a:endParaRPr lang="fr-FR" dirty="0"/>
          </a:p>
        </p:txBody>
      </p:sp>
      <p:pic>
        <p:nvPicPr>
          <p:cNvPr id="9" name="Image 8" descr="logo_ecole_paysage_P87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688" y="1349019"/>
            <a:ext cx="1221545" cy="91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Logo_PaysageEnergie_cmj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126" y="1337330"/>
            <a:ext cx="1128349" cy="916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401542" y="1795336"/>
            <a:ext cx="77023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Ouvrage sur l’histoire des paysages et de l’énergie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Imagier de la transition énergétique </a:t>
            </a:r>
          </a:p>
          <a:p>
            <a:pPr lvl="1"/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Guide des bonnes et mauvaises pratiques de démarches paysagères de développement d’</a:t>
            </a:r>
            <a:r>
              <a:rPr lang="fr-FR" dirty="0" err="1"/>
              <a:t>EnR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Thèses, recherche action, colloques</a:t>
            </a:r>
          </a:p>
        </p:txBody>
      </p:sp>
      <p:pic>
        <p:nvPicPr>
          <p:cNvPr id="1026" name="Picture 2" descr="Paysages et énergies, une mise en perspective historique - broché - Sylvain  Allemand, Auréline Doreau, Bertrand Folléa - Achat Livre | fn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865" y="2449422"/>
            <a:ext cx="1272152" cy="157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36FC459-CB2C-4866-AB09-89EB27936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890" y="2742564"/>
            <a:ext cx="1727998" cy="127796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9AA500-6E40-423E-8B24-F85CE429E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951" y="4202095"/>
            <a:ext cx="1702246" cy="11021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1F42B4-B137-468D-BF96-BB2642465ED8}"/>
              </a:ext>
            </a:extLst>
          </p:cNvPr>
          <p:cNvSpPr/>
          <p:nvPr/>
        </p:nvSpPr>
        <p:spPr>
          <a:xfrm>
            <a:off x="401542" y="4664262"/>
            <a:ext cx="8768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Sensibiliser nos partenaires : AMORCE, CLER, SER, FEE, ENERPLAN, etc.</a:t>
            </a:r>
          </a:p>
        </p:txBody>
      </p:sp>
    </p:spTree>
    <p:extLst>
      <p:ext uri="{BB962C8B-B14F-4D97-AF65-F5344CB8AC3E}">
        <p14:creationId xmlns:p14="http://schemas.microsoft.com/office/powerpoint/2010/main" val="403440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65D04F93-9803-48D6-BDFE-DC5267398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3961" y="4990810"/>
            <a:ext cx="6399364" cy="150018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dirty="0"/>
              <a:t>ADEME</a:t>
            </a:r>
          </a:p>
          <a:p>
            <a:pPr>
              <a:spcAft>
                <a:spcPts val="0"/>
              </a:spcAft>
            </a:pPr>
            <a:r>
              <a:rPr lang="fr-FR" b="0" dirty="0"/>
              <a:t>Paul FRANC – </a:t>
            </a:r>
            <a:r>
              <a:rPr lang="fr-FR" b="0" dirty="0">
                <a:hlinkClick r:id="rId2"/>
              </a:rPr>
              <a:t>paul.franc@ademe.fr</a:t>
            </a:r>
            <a:endParaRPr lang="fr-FR" b="0" dirty="0"/>
          </a:p>
          <a:p>
            <a:pPr>
              <a:spcAft>
                <a:spcPts val="0"/>
              </a:spcAft>
            </a:pPr>
            <a:r>
              <a:rPr lang="fr-FR" b="0" dirty="0"/>
              <a:t>Thomas EGLIN – </a:t>
            </a:r>
            <a:r>
              <a:rPr lang="fr-FR" b="0" dirty="0">
                <a:hlinkClick r:id="rId3"/>
              </a:rPr>
              <a:t>thomas.eglin@ademe.fr</a:t>
            </a:r>
            <a:r>
              <a:rPr lang="fr-FR" b="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0428" y="3603070"/>
            <a:ext cx="6370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3200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0686834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DEME">
      <a:dk1>
        <a:sysClr val="windowText" lastClr="000000"/>
      </a:dk1>
      <a:lt1>
        <a:sysClr val="window" lastClr="FFFFFF"/>
      </a:lt1>
      <a:dk2>
        <a:srgbClr val="169B62"/>
      </a:dk2>
      <a:lt2>
        <a:srgbClr val="466964"/>
      </a:lt2>
      <a:accent1>
        <a:srgbClr val="5770BE"/>
      </a:accent1>
      <a:accent2>
        <a:srgbClr val="484D7A"/>
      </a:accent2>
      <a:accent3>
        <a:srgbClr val="FF8D7E"/>
      </a:accent3>
      <a:accent4>
        <a:srgbClr val="FFE800"/>
      </a:accent4>
      <a:accent5>
        <a:srgbClr val="FF9940"/>
      </a:accent5>
      <a:accent6>
        <a:srgbClr val="FF6F4C"/>
      </a:accent6>
      <a:hlink>
        <a:srgbClr val="7D4E5B"/>
      </a:hlink>
      <a:folHlink>
        <a:srgbClr val="A26859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</TotalTime>
  <Words>568</Words>
  <Application>Microsoft Office PowerPoint</Application>
  <PresentationFormat>Grand écran</PresentationFormat>
  <Paragraphs>137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Thème Office</vt:lpstr>
      <vt:lpstr> Appel à projet Plans de Paysage  Volet Transition Energétique et Ecologique</vt:lpstr>
      <vt:lpstr>La Loi de la Transition Energétique pour la Croissance Verte</vt:lpstr>
      <vt:lpstr>1. Contexte AAP Plans de Paysage</vt:lpstr>
      <vt:lpstr>2. Les projets sélectionnés</vt:lpstr>
      <vt:lpstr>3. Les paysages, au cœur de la Transition Ecologique </vt:lpstr>
      <vt:lpstr>4. Territoire Engagé Transition Ecologique</vt:lpstr>
      <vt:lpstr>Présentation PowerPoint</vt:lpstr>
      <vt:lpstr>5. Les actions de l’ADEME sur les paysages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vincent.guenard@ademe.fr</dc:creator>
  <cp:lastModifiedBy>FRANC Paul</cp:lastModifiedBy>
  <cp:revision>244</cp:revision>
  <dcterms:created xsi:type="dcterms:W3CDTF">2020-03-19T10:03:35Z</dcterms:created>
  <dcterms:modified xsi:type="dcterms:W3CDTF">2022-06-09T05:42:41Z</dcterms:modified>
</cp:coreProperties>
</file>