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63" r:id="rId4"/>
    <p:sldId id="278" r:id="rId5"/>
    <p:sldId id="305" r:id="rId6"/>
    <p:sldId id="303" r:id="rId7"/>
    <p:sldId id="299" r:id="rId8"/>
    <p:sldId id="301" r:id="rId9"/>
    <p:sldId id="300" r:id="rId10"/>
    <p:sldId id="304" r:id="rId11"/>
    <p:sldId id="306" r:id="rId12"/>
    <p:sldId id="307" r:id="rId13"/>
    <p:sldId id="277" r:id="rId14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91334-E4D9-4E57-8236-500AA9983DB2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59061-C886-4F44-995F-F1157D6D4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3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9061-C886-4F44-995F-F1157D6D44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3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9061-C886-4F44-995F-F1157D6D44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3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C61D00-0A43-4206-9860-5E6BF9D5FAAA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56038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F32BC54-589E-49CB-8E22-180730E3F9CD}" type="slidenum">
              <a:rPr lang="fr-FR" altLang="fr-FR" sz="1200">
                <a:ea typeface="MS PGothic" panose="020B0600070205080204" pitchFamily="34" charset="-128"/>
              </a:rPr>
              <a:pPr algn="r">
                <a:buClrTx/>
                <a:buFontTx/>
                <a:buNone/>
              </a:pPr>
              <a:t>4</a:t>
            </a:fld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4710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29038"/>
          </a:xfrm>
          <a:ln/>
        </p:spPr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52475" y="5522913"/>
            <a:ext cx="6003925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ea typeface="MS PGothic" panose="020B0600070205080204" pitchFamily="34" charset="-128"/>
              </a:rPr>
              <a:t>Intégrer copie écran (Elise)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/>
              <a:t>Intervention FNAU</a:t>
            </a:r>
          </a:p>
        </p:txBody>
      </p:sp>
    </p:spTree>
    <p:extLst>
      <p:ext uri="{BB962C8B-B14F-4D97-AF65-F5344CB8AC3E}">
        <p14:creationId xmlns:p14="http://schemas.microsoft.com/office/powerpoint/2010/main" val="125693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C61D00-0A43-4206-9860-5E6BF9D5FAAA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56038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F32BC54-589E-49CB-8E22-180730E3F9CD}" type="slidenum">
              <a:rPr lang="fr-FR" altLang="fr-FR" sz="1200">
                <a:ea typeface="MS PGothic" panose="020B0600070205080204" pitchFamily="34" charset="-128"/>
              </a:rPr>
              <a:pPr algn="r">
                <a:buClrTx/>
                <a:buFontTx/>
                <a:buNone/>
              </a:pPr>
              <a:t>5</a:t>
            </a:fld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4710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29038"/>
          </a:xfrm>
          <a:ln/>
        </p:spPr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52475" y="5522913"/>
            <a:ext cx="6003925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ea typeface="MS PGothic" panose="020B0600070205080204" pitchFamily="34" charset="-128"/>
              </a:rPr>
              <a:t>Intégrer copie écran (Elise)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/>
              <a:t>Intervention FNAU</a:t>
            </a:r>
          </a:p>
        </p:txBody>
      </p:sp>
    </p:spTree>
    <p:extLst>
      <p:ext uri="{BB962C8B-B14F-4D97-AF65-F5344CB8AC3E}">
        <p14:creationId xmlns:p14="http://schemas.microsoft.com/office/powerpoint/2010/main" val="327627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56F705B-3C85-4C99-9519-66A56BF85E1B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08/07/2021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043BFF-15A6-4760-9BCB-4D7FC7D2192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0AB8644-22D1-42C7-B6A6-2FBEDDDA068D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08/07/2021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A2EA84A-2477-4331-86FC-274B1E4DD9EB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113.svg"/><Relationship Id="rId7" Type="http://schemas.openxmlformats.org/officeDocument/2006/relationships/image" Target="../media/image115.svg"/><Relationship Id="rId12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53.png"/><Relationship Id="rId10" Type="http://schemas.openxmlformats.org/officeDocument/2006/relationships/image" Target="../media/image106.sv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108.svg"/><Relationship Id="rId12" Type="http://schemas.openxmlformats.org/officeDocument/2006/relationships/image" Target="../media/image60.png"/><Relationship Id="rId17" Type="http://schemas.openxmlformats.org/officeDocument/2006/relationships/image" Target="../media/image110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19.svg"/><Relationship Id="rId5" Type="http://schemas.openxmlformats.org/officeDocument/2006/relationships/image" Target="../media/image58.png"/><Relationship Id="rId19" Type="http://schemas.openxmlformats.org/officeDocument/2006/relationships/image" Target="../media/image117.sv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jpeg"/><Relationship Id="rId4" Type="http://schemas.openxmlformats.org/officeDocument/2006/relationships/image" Target="../media/image6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nouvelle-aquitaine.prse.f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4.wmf"/><Relationship Id="rId21" Type="http://schemas.openxmlformats.org/officeDocument/2006/relationships/image" Target="../media/image44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image" Target="../media/image26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image" Target="../media/image33.jp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0" y="0"/>
            <a:ext cx="6095520" cy="6857640"/>
          </a:xfrm>
          <a:prstGeom prst="rect">
            <a:avLst/>
          </a:prstGeom>
          <a:solidFill>
            <a:srgbClr val="00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601560" y="2658095"/>
            <a:ext cx="4892400" cy="227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FFFFFF"/>
                </a:solidFill>
                <a:latin typeface="Poppins Black"/>
              </a:rPr>
              <a:t>Aménagement durable favorable à </a:t>
            </a:r>
            <a:r>
              <a:rPr lang="fr-FR" sz="3600" b="1" spc="-1" dirty="0">
                <a:solidFill>
                  <a:srgbClr val="FFFFFF"/>
                </a:solidFill>
                <a:latin typeface="Poppins Black"/>
              </a:rPr>
              <a:t>la </a:t>
            </a:r>
            <a:r>
              <a:rPr lang="fr-FR" sz="3600" b="1" spc="-1" dirty="0" smtClean="0">
                <a:solidFill>
                  <a:srgbClr val="FFFFFF"/>
                </a:solidFill>
                <a:latin typeface="Poppins Black"/>
              </a:rPr>
              <a:t>Santé</a:t>
            </a:r>
            <a:endParaRPr lang="fr-FR" sz="3600" b="1" strike="noStrike" spc="-1" dirty="0" smtClean="0">
              <a:solidFill>
                <a:srgbClr val="FFFFFF"/>
              </a:solidFill>
              <a:latin typeface="Poppins Black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2521440" y="4461306"/>
            <a:ext cx="1052280" cy="6588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86" y="0"/>
            <a:ext cx="5426434" cy="382896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20" y="3793535"/>
            <a:ext cx="5448600" cy="306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41">
            <a:extLst>
              <a:ext uri="{FF2B5EF4-FFF2-40B4-BE49-F238E27FC236}">
                <a16:creationId xmlns:a16="http://schemas.microsoft.com/office/drawing/2014/main" id="{1B498F6D-D801-4345-B36A-FEFFB3A9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1" y="2760470"/>
            <a:ext cx="481423" cy="546479"/>
          </a:xfrm>
          <a:prstGeom prst="rect">
            <a:avLst/>
          </a:prstGeom>
        </p:spPr>
      </p:pic>
      <p:pic>
        <p:nvPicPr>
          <p:cNvPr id="6" name="Graphique 39">
            <a:extLst>
              <a:ext uri="{FF2B5EF4-FFF2-40B4-BE49-F238E27FC236}">
                <a16:creationId xmlns:a16="http://schemas.microsoft.com/office/drawing/2014/main" id="{D9B9F298-F0E7-4397-BD21-6852448C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0485" y="2766975"/>
            <a:ext cx="487928" cy="539974"/>
          </a:xfrm>
          <a:prstGeom prst="rect">
            <a:avLst/>
          </a:prstGeom>
        </p:spPr>
      </p:pic>
      <p:sp>
        <p:nvSpPr>
          <p:cNvPr id="9" name="Rectangle : coins arrondis 17">
            <a:extLst>
              <a:ext uri="{FF2B5EF4-FFF2-40B4-BE49-F238E27FC236}">
                <a16:creationId xmlns:a16="http://schemas.microsoft.com/office/drawing/2014/main" id="{AC8AE6E5-EB63-4C88-99AA-151222A2E13B}"/>
              </a:ext>
            </a:extLst>
          </p:cNvPr>
          <p:cNvSpPr/>
          <p:nvPr/>
        </p:nvSpPr>
        <p:spPr>
          <a:xfrm>
            <a:off x="5304822" y="1892169"/>
            <a:ext cx="2641751" cy="1671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18">
            <a:extLst>
              <a:ext uri="{FF2B5EF4-FFF2-40B4-BE49-F238E27FC236}">
                <a16:creationId xmlns:a16="http://schemas.microsoft.com/office/drawing/2014/main" id="{FA0ACB3D-4560-49F0-93F8-E6424C0688CD}"/>
              </a:ext>
            </a:extLst>
          </p:cNvPr>
          <p:cNvSpPr/>
          <p:nvPr/>
        </p:nvSpPr>
        <p:spPr>
          <a:xfrm>
            <a:off x="612898" y="955546"/>
            <a:ext cx="2641751" cy="1671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847C76-E331-4F2D-94E2-C60AC8410F82}"/>
              </a:ext>
            </a:extLst>
          </p:cNvPr>
          <p:cNvSpPr txBox="1"/>
          <p:nvPr/>
        </p:nvSpPr>
        <p:spPr>
          <a:xfrm>
            <a:off x="731471" y="995041"/>
            <a:ext cx="252317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Prise en compte accrue des enjeux de santé dans les opérations d’aménagement </a:t>
            </a:r>
            <a:endParaRPr lang="fr-FR" sz="900" b="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Intégration des besoins des populations vulnérables dans les programmes et la conception des espaces.</a:t>
            </a:r>
            <a:endParaRPr lang="fr-FR" sz="900" b="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80000" lvl="0" indent="-1800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Développement accru de l’urbanisme tactique en particulier pour les mobilités.</a:t>
            </a:r>
            <a:endParaRPr lang="fr-FR" sz="900" b="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836E31-B432-4338-ACC1-B496AFF7D4F7}"/>
              </a:ext>
            </a:extLst>
          </p:cNvPr>
          <p:cNvSpPr txBox="1"/>
          <p:nvPr/>
        </p:nvSpPr>
        <p:spPr>
          <a:xfrm>
            <a:off x="4056327" y="995041"/>
            <a:ext cx="243841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Départ de certains citadins </a:t>
            </a:r>
            <a:r>
              <a:rPr lang="fr-FR" sz="900" b="0" i="1" dirty="0">
                <a:solidFill>
                  <a:srgbClr val="F363AB"/>
                </a:solidFill>
                <a:effectLst/>
                <a:ea typeface="Calibri" panose="020F0502020204030204" pitchFamily="34" charset="0"/>
              </a:rPr>
              <a:t>des centres-villes denses.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Redynamisation des villes moyennes et des villages 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Accroissement des néo-ruraux </a:t>
            </a: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et risque de gentrification associé.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ffectLst/>
                <a:ea typeface="Calibri" panose="020F0502020204030204" pitchFamily="34" charset="0"/>
              </a:rPr>
              <a:t>Périurbanisation, </a:t>
            </a: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contrainte par la ZAN 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ED4F0"/>
              </a:highlight>
              <a:ea typeface="Calibri" panose="020F05020202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Urbanisme circulaire, valorisation des espaces vacants</a:t>
            </a:r>
            <a:r>
              <a:rPr lang="fr-FR" sz="9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576C1FA-F9E9-4FD4-BB25-80AF821D00F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2335" y="308327"/>
            <a:ext cx="278124" cy="2781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86473" y="279532"/>
            <a:ext cx="4553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 smtClean="0">
                <a:solidFill>
                  <a:srgbClr val="005C48"/>
                </a:solidFill>
                <a:latin typeface="Poppins"/>
              </a:rPr>
              <a:t>LE CHAMP </a:t>
            </a:r>
            <a:r>
              <a:rPr lang="fr-FR" b="1" spc="-1" dirty="0">
                <a:solidFill>
                  <a:srgbClr val="005C48"/>
                </a:solidFill>
                <a:latin typeface="Poppins"/>
              </a:rPr>
              <a:t>DES ÉVOLUTIONS POSSIBLES</a:t>
            </a:r>
          </a:p>
          <a:p>
            <a:r>
              <a:rPr lang="fr-FR" b="1" spc="-1" dirty="0" smtClean="0">
                <a:solidFill>
                  <a:srgbClr val="005C48"/>
                </a:solidFill>
                <a:latin typeface="Poppins"/>
              </a:rPr>
              <a:t> 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B9DCB4-0F72-49AB-97E5-B833F021E0A7}"/>
              </a:ext>
            </a:extLst>
          </p:cNvPr>
          <p:cNvSpPr txBox="1"/>
          <p:nvPr/>
        </p:nvSpPr>
        <p:spPr>
          <a:xfrm>
            <a:off x="730350" y="2196991"/>
            <a:ext cx="243841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Accroissement des exigences portant sur la qualité sanitaire intérieure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Renforcement des prescriptions pour la qualité du bâti et l’inclusivité.</a:t>
            </a:r>
            <a:endParaRPr lang="fr-FR" sz="900" b="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39AC3F4-A189-4F99-9FC1-7C6CC7BFD568}"/>
              </a:ext>
            </a:extLst>
          </p:cNvPr>
          <p:cNvSpPr txBox="1"/>
          <p:nvPr/>
        </p:nvSpPr>
        <p:spPr>
          <a:xfrm>
            <a:off x="4056327" y="2652012"/>
            <a:ext cx="2438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Réduction des quartiers monofonctionnels.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Mutation de certains bureaux en logements 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ffectLst/>
                <a:ea typeface="Calibri" panose="020F0502020204030204" pitchFamily="34" charset="0"/>
              </a:rPr>
              <a:t>Attractivité renforc</a:t>
            </a: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ée de la maison individuelle.</a:t>
            </a:r>
            <a:endParaRPr lang="fr-FR" sz="900" b="0" i="1" dirty="0">
              <a:solidFill>
                <a:srgbClr val="F363AB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CB7A03F-1EF0-437B-B7F5-D28417724691}"/>
              </a:ext>
            </a:extLst>
          </p:cNvPr>
          <p:cNvSpPr txBox="1"/>
          <p:nvPr/>
        </p:nvSpPr>
        <p:spPr>
          <a:xfrm>
            <a:off x="9815615" y="2240004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Evolution de la perception des lieux d’activité avec des exigences renforcées en matière d’aménités et de sociabilités.</a:t>
            </a:r>
          </a:p>
        </p:txBody>
      </p:sp>
      <p:pic>
        <p:nvPicPr>
          <p:cNvPr id="43" name="Graphique 12">
            <a:extLst>
              <a:ext uri="{FF2B5EF4-FFF2-40B4-BE49-F238E27FC236}">
                <a16:creationId xmlns:a16="http://schemas.microsoft.com/office/drawing/2014/main" id="{F2C09D55-9394-4A4A-9020-0B541AC62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56977" y="2790009"/>
            <a:ext cx="487928" cy="539974"/>
          </a:xfrm>
          <a:prstGeom prst="rect">
            <a:avLst/>
          </a:prstGeom>
        </p:spPr>
      </p:pic>
      <p:sp>
        <p:nvSpPr>
          <p:cNvPr id="52" name="Rectangle : coins arrondis 19">
            <a:extLst>
              <a:ext uri="{FF2B5EF4-FFF2-40B4-BE49-F238E27FC236}">
                <a16:creationId xmlns:a16="http://schemas.microsoft.com/office/drawing/2014/main" id="{C87ECB7D-F417-4AAD-8B89-B5AD4F607D00}"/>
              </a:ext>
            </a:extLst>
          </p:cNvPr>
          <p:cNvSpPr/>
          <p:nvPr/>
        </p:nvSpPr>
        <p:spPr>
          <a:xfrm>
            <a:off x="562744" y="3080353"/>
            <a:ext cx="2641751" cy="1671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4A8A9CC-2AF7-465D-A591-73DBFF460704}"/>
              </a:ext>
            </a:extLst>
          </p:cNvPr>
          <p:cNvSpPr txBox="1"/>
          <p:nvPr/>
        </p:nvSpPr>
        <p:spPr>
          <a:xfrm>
            <a:off x="735810" y="2927204"/>
            <a:ext cx="252317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Accroissement des expertises écologiques dans les opérations de constructions.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Augmentation des prescriptions relatives à la nature en ville dans les documents d’aménagements.</a:t>
            </a:r>
          </a:p>
          <a:p>
            <a:pPr marL="180000" lvl="0" indent="-1800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Sanctuarisation de la pleine terre dans les documents d’urbanisme.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5019289-EA1C-45F8-8917-48B6E3D04975}"/>
              </a:ext>
            </a:extLst>
          </p:cNvPr>
          <p:cNvSpPr txBox="1"/>
          <p:nvPr/>
        </p:nvSpPr>
        <p:spPr>
          <a:xfrm>
            <a:off x="4056327" y="3761980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Critère de la présence d’un espace vert à proximité renforcé dans le choix d’un lieu de vie 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35D7C8B-92CA-4D35-8F9C-13BC6EDF4F59}"/>
              </a:ext>
            </a:extLst>
          </p:cNvPr>
          <p:cNvSpPr txBox="1"/>
          <p:nvPr/>
        </p:nvSpPr>
        <p:spPr>
          <a:xfrm>
            <a:off x="9844905" y="2791374"/>
            <a:ext cx="2438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Végétation sauvage perçue comme menace ou nuisance.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Intérêt et compréhension accrus aux enjeux de biodiversité.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Acceptabilité accrue d’une végétation plus spontanée.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6A3B5099-37E0-49D5-B677-0861E97777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979" y="2766796"/>
            <a:ext cx="574033" cy="58640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DD3052BE-EDD2-4D5A-9090-B23828712FC1}"/>
              </a:ext>
            </a:extLst>
          </p:cNvPr>
          <p:cNvSpPr txBox="1"/>
          <p:nvPr/>
        </p:nvSpPr>
        <p:spPr>
          <a:xfrm>
            <a:off x="6943012" y="995041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Augmentation du rôle hygiéniste de végétation pour les espaces public: purification d’air, microclimat frais,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82F32F2-1D06-462F-A771-5082CFA0F188}"/>
              </a:ext>
            </a:extLst>
          </p:cNvPr>
          <p:cNvSpPr txBox="1"/>
          <p:nvPr/>
        </p:nvSpPr>
        <p:spPr>
          <a:xfrm>
            <a:off x="743496" y="4105701"/>
            <a:ext cx="2523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Adaptation des règlements d’urbanisme pour prendre en compte la dimension temporelle.</a:t>
            </a:r>
            <a:endParaRPr lang="fr-FR" sz="900" b="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80000" lvl="0" indent="-1800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Développement accru de l’urbanisme transitoire.</a:t>
            </a:r>
            <a:endParaRPr lang="fr-FR" sz="900" b="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03CC76E-0896-4BC2-A783-059B5C805C66}"/>
              </a:ext>
            </a:extLst>
          </p:cNvPr>
          <p:cNvSpPr txBox="1"/>
          <p:nvPr/>
        </p:nvSpPr>
        <p:spPr>
          <a:xfrm>
            <a:off x="4056327" y="4351922"/>
            <a:ext cx="243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Déplacement des populations vers des cadres de vie moins intenses.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1A9328A-EBB7-4D73-B476-4B9144C12BCA}"/>
              </a:ext>
            </a:extLst>
          </p:cNvPr>
          <p:cNvSpPr txBox="1"/>
          <p:nvPr/>
        </p:nvSpPr>
        <p:spPr>
          <a:xfrm>
            <a:off x="6943012" y="1538226"/>
            <a:ext cx="2438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Evolution de la gestion temporelle des espaces publics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Pérennisation des dispositifs temporaires installés pendant la crise sanitaire.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FAF8F03-547D-4111-9534-76640C5A69F1}"/>
              </a:ext>
            </a:extLst>
          </p:cNvPr>
          <p:cNvSpPr txBox="1"/>
          <p:nvPr/>
        </p:nvSpPr>
        <p:spPr>
          <a:xfrm>
            <a:off x="9815615" y="1713168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Adaptation des usages et perceptions aux rythmes journaliers, hebdomadaires et saisonniers.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B599DB2-F19A-47F3-BDD6-726F6A32B154}"/>
              </a:ext>
            </a:extLst>
          </p:cNvPr>
          <p:cNvSpPr txBox="1"/>
          <p:nvPr/>
        </p:nvSpPr>
        <p:spPr>
          <a:xfrm>
            <a:off x="9802521" y="995041"/>
            <a:ext cx="25231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Augmentatio</a:t>
            </a: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n des mesures pour lutter contre le mal logement.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Accroissement des politiques d’accession et de mixité sociale.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7132A91-A5A0-4E2A-9B56-12F8C7EFA8BF}"/>
              </a:ext>
            </a:extLst>
          </p:cNvPr>
          <p:cNvSpPr txBox="1"/>
          <p:nvPr/>
        </p:nvSpPr>
        <p:spPr>
          <a:xfrm>
            <a:off x="6950616" y="2364502"/>
            <a:ext cx="24384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Baisse de la fréquentation des espaces publics.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Adaptation du gabarit des rues et des espaces publics pour permettre la distanciation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Création de nouveaux usages sur l’espace public vers plus de cohésion sociale.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Place accrue de l’art et de la culture dans l’espace public.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897E513-5592-4C92-AA63-ED699CB674EE}"/>
              </a:ext>
            </a:extLst>
          </p:cNvPr>
          <p:cNvSpPr txBox="1"/>
          <p:nvPr/>
        </p:nvSpPr>
        <p:spPr>
          <a:xfrm>
            <a:off x="9844905" y="3912278"/>
            <a:ext cx="234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Evolution du rapport aux populations vulnérables, visibilité et tolérance accrue.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Solidarité renforcée entre habitants.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Repli sur soi, </a:t>
            </a:r>
            <a:r>
              <a:rPr lang="fr-FR" sz="900" b="0" i="1" dirty="0" smtClean="0">
                <a:solidFill>
                  <a:srgbClr val="F363AB"/>
                </a:solidFill>
                <a:ea typeface="Calibri" panose="020F0502020204030204" pitchFamily="34" charset="0"/>
              </a:rPr>
              <a:t>atomisation </a:t>
            </a: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des liens sociaux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3D77C7A-2495-497E-88EE-ADDAC8A94E90}"/>
              </a:ext>
            </a:extLst>
          </p:cNvPr>
          <p:cNvSpPr txBox="1"/>
          <p:nvPr/>
        </p:nvSpPr>
        <p:spPr>
          <a:xfrm>
            <a:off x="4056327" y="4751745"/>
            <a:ext cx="243841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Précarisation accrue des populations vulnérables.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ffectLst/>
                <a:ea typeface="Calibri" panose="020F0502020204030204" pitchFamily="34" charset="0"/>
              </a:rPr>
              <a:t>Phénomèn</a:t>
            </a: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e de gentrification renforcé, baisse de la mixité sociale.</a:t>
            </a:r>
            <a:endParaRPr lang="fr-FR" sz="900" b="0" i="1" dirty="0">
              <a:solidFill>
                <a:srgbClr val="F363AB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44449" y="6037864"/>
            <a:ext cx="287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 smtClean="0">
                <a:solidFill>
                  <a:srgbClr val="005C48"/>
                </a:solidFill>
                <a:latin typeface="Poppins"/>
              </a:rPr>
              <a:t>PREMIÈRES TENDANCES </a:t>
            </a:r>
            <a:endParaRPr lang="fr-FR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7CCCBA5-8C1B-4BAD-9430-303DEA7D1892}"/>
              </a:ext>
            </a:extLst>
          </p:cNvPr>
          <p:cNvSpPr txBox="1"/>
          <p:nvPr/>
        </p:nvSpPr>
        <p:spPr>
          <a:xfrm>
            <a:off x="6950616" y="4898489"/>
            <a:ext cx="2957514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fr-FR" sz="2800" spc="-1" dirty="0">
                <a:solidFill>
                  <a:srgbClr val="00A552"/>
                </a:solidFill>
                <a:latin typeface="Poppins ExtraBold"/>
              </a:rPr>
              <a:t>23 %</a:t>
            </a:r>
          </a:p>
          <a:p>
            <a:pPr algn="just">
              <a:spcBef>
                <a:spcPts val="800"/>
              </a:spcBef>
            </a:pPr>
            <a:r>
              <a:rPr lang="fr-FR" sz="1000" spc="-1" dirty="0">
                <a:solidFill>
                  <a:srgbClr val="00A552"/>
                </a:solidFill>
                <a:latin typeface="Poppins ExtraBold"/>
              </a:rPr>
              <a:t>C’est la part des Français pour qui l’épisode de confinement du printemps 2020 a suscité une envie de déménager (principalement pour avoir davantage accès aux espaces extérieurs et pour vivre en plus grande proximité de la nature).</a:t>
            </a:r>
          </a:p>
          <a:p>
            <a:pPr algn="just">
              <a:spcBef>
                <a:spcPts val="800"/>
              </a:spcBef>
            </a:pPr>
            <a:r>
              <a:rPr lang="fr-FR" sz="900" spc="-1" dirty="0">
                <a:solidFill>
                  <a:srgbClr val="00A552"/>
                </a:solidFill>
                <a:latin typeface="Poppins ExtraBold"/>
              </a:rPr>
              <a:t>Source : OBSOCO [15], juin 2020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E6FC557F-5783-400A-AEE9-74BF66272E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57" y="4918939"/>
            <a:ext cx="426255" cy="426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3" name="Image 2">
            <a:extLst>
              <a:ext uri="{FF2B5EF4-FFF2-40B4-BE49-F238E27FC236}">
                <a16:creationId xmlns:a16="http://schemas.microsoft.com/office/drawing/2014/main" id="{DBBB2202-2AB0-4B99-ADD8-C81398422A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7" y="5212633"/>
            <a:ext cx="3322632" cy="16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17">
            <a:extLst>
              <a:ext uri="{FF2B5EF4-FFF2-40B4-BE49-F238E27FC236}">
                <a16:creationId xmlns:a16="http://schemas.microsoft.com/office/drawing/2014/main" id="{AC8AE6E5-EB63-4C88-99AA-151222A2E13B}"/>
              </a:ext>
            </a:extLst>
          </p:cNvPr>
          <p:cNvSpPr/>
          <p:nvPr/>
        </p:nvSpPr>
        <p:spPr>
          <a:xfrm>
            <a:off x="5304822" y="1892169"/>
            <a:ext cx="2641751" cy="1671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18">
            <a:extLst>
              <a:ext uri="{FF2B5EF4-FFF2-40B4-BE49-F238E27FC236}">
                <a16:creationId xmlns:a16="http://schemas.microsoft.com/office/drawing/2014/main" id="{FA0ACB3D-4560-49F0-93F8-E6424C0688CD}"/>
              </a:ext>
            </a:extLst>
          </p:cNvPr>
          <p:cNvSpPr/>
          <p:nvPr/>
        </p:nvSpPr>
        <p:spPr>
          <a:xfrm>
            <a:off x="541767" y="1043513"/>
            <a:ext cx="2641751" cy="1671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CC9E29-12C9-49AB-831F-0E1359C641D8}"/>
              </a:ext>
            </a:extLst>
          </p:cNvPr>
          <p:cNvSpPr txBox="1"/>
          <p:nvPr/>
        </p:nvSpPr>
        <p:spPr>
          <a:xfrm>
            <a:off x="502378" y="1905616"/>
            <a:ext cx="2438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Evolution à la baisse des flux internationaux.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Evolution à la baisse des flux de  déplacements domicile-travail.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Développement du vélo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84FA507-B462-4AFB-ABAE-F59AD9CF59CD}"/>
              </a:ext>
            </a:extLst>
          </p:cNvPr>
          <p:cNvSpPr txBox="1"/>
          <p:nvPr/>
        </p:nvSpPr>
        <p:spPr>
          <a:xfrm>
            <a:off x="3595821" y="3208307"/>
            <a:ext cx="2438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ffectLst/>
                <a:ea typeface="Calibri" panose="020F0502020204030204" pitchFamily="34" charset="0"/>
              </a:rPr>
              <a:t>Evolution à la baisse de programmes à dimension internationale (culturel, transport) 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Développement des commerces et services de proximité, « dépolarisation ».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EE17A9-8E8D-4940-BA47-DC43224C9AEE}"/>
              </a:ext>
            </a:extLst>
          </p:cNvPr>
          <p:cNvSpPr txBox="1"/>
          <p:nvPr/>
        </p:nvSpPr>
        <p:spPr>
          <a:xfrm>
            <a:off x="6706359" y="1746826"/>
            <a:ext cx="243841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ffectLst/>
                <a:ea typeface="Calibri" panose="020F0502020204030204" pitchFamily="34" charset="0"/>
              </a:rPr>
              <a:t>Accroissement de la livraison à domicile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Evolution de la logistique urbaine : politique du dernier km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Synergies centre/périphérie pour améliorer la sécurité alimentaire.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576C1FA-F9E9-4FD4-BB25-80AF821D00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2335" y="308327"/>
            <a:ext cx="278124" cy="27812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D7B5A3D-F4B6-4FA8-9D4E-E8B605DC0E0E}"/>
              </a:ext>
            </a:extLst>
          </p:cNvPr>
          <p:cNvSpPr txBox="1"/>
          <p:nvPr/>
        </p:nvSpPr>
        <p:spPr>
          <a:xfrm>
            <a:off x="373653" y="4848968"/>
            <a:ext cx="2957514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fr-FR" sz="2800" spc="-1" dirty="0">
                <a:solidFill>
                  <a:srgbClr val="00A552"/>
                </a:solidFill>
                <a:latin typeface="Poppins ExtraBold"/>
              </a:rPr>
              <a:t>29 %</a:t>
            </a:r>
          </a:p>
          <a:p>
            <a:pPr algn="just">
              <a:spcBef>
                <a:spcPts val="800"/>
              </a:spcBef>
            </a:pPr>
            <a:r>
              <a:rPr lang="fr-FR" sz="1000" spc="-1" dirty="0">
                <a:solidFill>
                  <a:srgbClr val="00A552"/>
                </a:solidFill>
                <a:latin typeface="Poppins ExtraBold"/>
              </a:rPr>
              <a:t>La progression de la fréquentation des pistes cyclables en France  en septembre 2020 par rapport à la même période en 2019, dont 34% en milieu urbain, 17 à 20% dans les zones périurbaines et 16 à 18% en milieu rural. </a:t>
            </a:r>
          </a:p>
          <a:p>
            <a:pPr algn="just">
              <a:spcBef>
                <a:spcPts val="800"/>
              </a:spcBef>
            </a:pPr>
            <a:r>
              <a:rPr lang="fr-FR" sz="900" spc="-1" dirty="0">
                <a:solidFill>
                  <a:srgbClr val="00A552"/>
                </a:solidFill>
                <a:latin typeface="Poppins ExtraBold"/>
              </a:rPr>
              <a:t>source: association Vélo &amp; Territoires daté du 1er septembre </a:t>
            </a:r>
            <a:r>
              <a:rPr lang="fr-FR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D15833E-E8F1-4C24-ACDA-84E698E61323}"/>
              </a:ext>
            </a:extLst>
          </p:cNvPr>
          <p:cNvSpPr txBox="1"/>
          <p:nvPr/>
        </p:nvSpPr>
        <p:spPr>
          <a:xfrm>
            <a:off x="9023916" y="4895633"/>
            <a:ext cx="2957514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fr-FR" sz="2800" spc="-1" dirty="0">
                <a:solidFill>
                  <a:srgbClr val="00A552"/>
                </a:solidFill>
                <a:latin typeface="Poppins ExtraBold"/>
              </a:rPr>
              <a:t>48 %</a:t>
            </a:r>
          </a:p>
          <a:p>
            <a:pPr algn="just">
              <a:spcBef>
                <a:spcPts val="800"/>
              </a:spcBef>
            </a:pPr>
            <a:r>
              <a:rPr lang="fr-FR" sz="1000" spc="-1" dirty="0">
                <a:solidFill>
                  <a:srgbClr val="00A552"/>
                </a:solidFill>
                <a:latin typeface="Poppins ExtraBold"/>
              </a:rPr>
              <a:t>Des acheteurs potentiels orientent leurs recherches immobilière vers une agglomération de moins de 20 000 habitants. À titre de comparaison, ils n’étaient que 16 % en mai 2020. Les recherches pour des maisons individuelles  ont quant à elles progressé de 15% par rapport à 2019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1C5E086-4480-4D1A-A48C-DE25EA327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86" y="4968982"/>
            <a:ext cx="426255" cy="4262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BD6082A-2B76-48DA-B429-5B6E6B1B0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12" y="1815746"/>
            <a:ext cx="426255" cy="4262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86473" y="279532"/>
            <a:ext cx="4553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 smtClean="0">
                <a:solidFill>
                  <a:srgbClr val="005C48"/>
                </a:solidFill>
                <a:latin typeface="Poppins"/>
              </a:rPr>
              <a:t>LE CHAMP </a:t>
            </a:r>
            <a:r>
              <a:rPr lang="fr-FR" b="1" spc="-1" dirty="0">
                <a:solidFill>
                  <a:srgbClr val="005C48"/>
                </a:solidFill>
                <a:latin typeface="Poppins"/>
              </a:rPr>
              <a:t>DES ÉVOLUTIONS POSSIBLES</a:t>
            </a:r>
          </a:p>
          <a:p>
            <a:r>
              <a:rPr lang="fr-FR" b="1" spc="-1" dirty="0" smtClean="0">
                <a:solidFill>
                  <a:srgbClr val="005C48"/>
                </a:solidFill>
                <a:latin typeface="Poppins"/>
              </a:rPr>
              <a:t> 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8C18457-35BB-4836-AEB2-0285CE95F0F5}"/>
              </a:ext>
            </a:extLst>
          </p:cNvPr>
          <p:cNvSpPr txBox="1"/>
          <p:nvPr/>
        </p:nvSpPr>
        <p:spPr>
          <a:xfrm>
            <a:off x="3565229" y="1551344"/>
            <a:ext cx="26417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Construction de nouveaux logements répondant à l’évolution des attentes suite à la crise sanitaire (balcon, télétravail).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Rénovation et adaptation des bâtiments de logement existants.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Evolution à la baisse des programmes d’activité.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Développement de nouveaux programmes hybrides et locaux pour améliorer l’accès au soin (maison de santé 2.0, tiers lieu du soin</a:t>
            </a:r>
            <a:r>
              <a:rPr lang="fr-FR" sz="9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)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4" name="Rectangle : coins arrondis 38">
            <a:extLst>
              <a:ext uri="{FF2B5EF4-FFF2-40B4-BE49-F238E27FC236}">
                <a16:creationId xmlns:a16="http://schemas.microsoft.com/office/drawing/2014/main" id="{DFAF4919-6577-437D-88AB-10590821A3CF}"/>
              </a:ext>
            </a:extLst>
          </p:cNvPr>
          <p:cNvSpPr/>
          <p:nvPr/>
        </p:nvSpPr>
        <p:spPr>
          <a:xfrm>
            <a:off x="3831240" y="708489"/>
            <a:ext cx="2641751" cy="1671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E2ECFA9-32A7-4B0C-AADB-AC20151D3E47}"/>
              </a:ext>
            </a:extLst>
          </p:cNvPr>
          <p:cNvSpPr txBox="1"/>
          <p:nvPr/>
        </p:nvSpPr>
        <p:spPr>
          <a:xfrm>
            <a:off x="521508" y="1400318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Adaptation des espaces de stationnements face aux nouveaux besoins, design actif.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F2AE904-B4F3-4BDB-85E3-88675AD9B617}"/>
              </a:ext>
            </a:extLst>
          </p:cNvPr>
          <p:cNvSpPr txBox="1"/>
          <p:nvPr/>
        </p:nvSpPr>
        <p:spPr>
          <a:xfrm>
            <a:off x="6706359" y="1044066"/>
            <a:ext cx="25301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Accroissement de l’économie circulaire dans la construction (ressources locales).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Renforcement des pratiques d’agriculture urbaine en lien avec le bâti.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6D24B2-3EFF-437C-8AFF-605DFB09CCE6}"/>
              </a:ext>
            </a:extLst>
          </p:cNvPr>
          <p:cNvSpPr txBox="1"/>
          <p:nvPr/>
        </p:nvSpPr>
        <p:spPr>
          <a:xfrm>
            <a:off x="9565286" y="1620551"/>
            <a:ext cx="243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Liens multisensoriels à la nature accrus depuis l’espace bâti.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2" name="Graphique 10">
            <a:extLst>
              <a:ext uri="{FF2B5EF4-FFF2-40B4-BE49-F238E27FC236}">
                <a16:creationId xmlns:a16="http://schemas.microsoft.com/office/drawing/2014/main" id="{DCBE8664-D3D8-4C3F-9B1A-893677118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4097" y="2357098"/>
            <a:ext cx="487928" cy="539974"/>
          </a:xfrm>
          <a:prstGeom prst="rect">
            <a:avLst/>
          </a:prstGeom>
        </p:spPr>
      </p:pic>
      <p:pic>
        <p:nvPicPr>
          <p:cNvPr id="44" name="Graphique 14">
            <a:extLst>
              <a:ext uri="{FF2B5EF4-FFF2-40B4-BE49-F238E27FC236}">
                <a16:creationId xmlns:a16="http://schemas.microsoft.com/office/drawing/2014/main" id="{D3359F2F-BBFD-41C1-BCC0-31FB103BC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79126" y="2280608"/>
            <a:ext cx="481423" cy="539974"/>
          </a:xfrm>
          <a:prstGeom prst="rect">
            <a:avLst/>
          </a:prstGeom>
        </p:spPr>
      </p:pic>
      <p:pic>
        <p:nvPicPr>
          <p:cNvPr id="47" name="Graphique 20">
            <a:extLst>
              <a:ext uri="{FF2B5EF4-FFF2-40B4-BE49-F238E27FC236}">
                <a16:creationId xmlns:a16="http://schemas.microsoft.com/office/drawing/2014/main" id="{398173C8-96DF-4D86-A8C7-B7AAE1498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989" y="2254544"/>
            <a:ext cx="487928" cy="539974"/>
          </a:xfrm>
          <a:prstGeom prst="rect">
            <a:avLst/>
          </a:prstGeom>
        </p:spPr>
      </p:pic>
      <p:pic>
        <p:nvPicPr>
          <p:cNvPr id="48" name="Graphique 22">
            <a:extLst>
              <a:ext uri="{FF2B5EF4-FFF2-40B4-BE49-F238E27FC236}">
                <a16:creationId xmlns:a16="http://schemas.microsoft.com/office/drawing/2014/main" id="{F96AF8A9-1D4B-4AD4-960C-942D70ED87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99905" y="2218559"/>
            <a:ext cx="526962" cy="61804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7BD6082A-2B76-48DA-B429-5B6E6B1B0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7" y="4878540"/>
            <a:ext cx="426255" cy="426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07A54B93-76A6-42CD-8CC4-1F2BBE7E861E}"/>
              </a:ext>
            </a:extLst>
          </p:cNvPr>
          <p:cNvSpPr txBox="1"/>
          <p:nvPr/>
        </p:nvSpPr>
        <p:spPr>
          <a:xfrm>
            <a:off x="9565286" y="2060113"/>
            <a:ext cx="26417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Evolution des règles d’accès aux espaces verts, fonction de refuge accrue.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Adaptation des espaces verts existants dans leur conception, leurs usages et leur entretien plus écologique.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highlight>
                  <a:srgbClr val="FED4F0"/>
                </a:highlight>
                <a:ea typeface="Calibri" panose="020F0502020204030204" pitchFamily="34" charset="0"/>
              </a:rPr>
              <a:t>Frénésie à végétaliser sans discernement sur les essences plantées et la nature du sol.</a:t>
            </a:r>
            <a:endParaRPr lang="fr-FR" sz="900" b="0" i="1" dirty="0">
              <a:solidFill>
                <a:srgbClr val="F363AB"/>
              </a:solidFill>
              <a:ea typeface="Calibri" panose="020F050202020403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3244F15-42ED-455E-8D61-707E60A1C085}"/>
              </a:ext>
            </a:extLst>
          </p:cNvPr>
          <p:cNvSpPr txBox="1"/>
          <p:nvPr/>
        </p:nvSpPr>
        <p:spPr>
          <a:xfrm>
            <a:off x="3578074" y="4038909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Intégration accrue de biotopes dans l’environnement bâti (terrasses végétalisées).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F95057C-CDF9-49E0-838C-C2170A7CF9CA}"/>
              </a:ext>
            </a:extLst>
          </p:cNvPr>
          <p:cNvSpPr txBox="1"/>
          <p:nvPr/>
        </p:nvSpPr>
        <p:spPr>
          <a:xfrm>
            <a:off x="6742380" y="2679642"/>
            <a:ext cx="2438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Pratiques agricoles plus respectueuses de la biodiversité.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Développement d’écosystèmes alimentaires de proximité, </a:t>
            </a: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ED4F0"/>
                </a:highlight>
                <a:ea typeface="Calibri" panose="020F0502020204030204" pitchFamily="34" charset="0"/>
              </a:rPr>
              <a:t>espaces verts comestibles.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4E62C31-3F42-4D20-942C-944F9F9A65D2}"/>
              </a:ext>
            </a:extLst>
          </p:cNvPr>
          <p:cNvSpPr txBox="1"/>
          <p:nvPr/>
        </p:nvSpPr>
        <p:spPr>
          <a:xfrm>
            <a:off x="508805" y="2860842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Recherche d’une perception accrue des temporalités saisonnières par la nature en ville.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6BA8403-6A26-47B7-A5C7-F509E62AEE46}"/>
              </a:ext>
            </a:extLst>
          </p:cNvPr>
          <p:cNvSpPr txBox="1"/>
          <p:nvPr/>
        </p:nvSpPr>
        <p:spPr>
          <a:xfrm>
            <a:off x="506787" y="3368673"/>
            <a:ext cx="24961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Adaptation temporelle des déplacements, réduction des pics journaliers.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ffectLst/>
                <a:ea typeface="Calibri" panose="020F0502020204030204" pitchFamily="34" charset="0"/>
              </a:rPr>
              <a:t>Risque de sédentarité accrue, risques psycho-sociaux liés à l’hyper-connectivité.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636148C-DAD1-4FF6-8FA8-1F925DEAE302}"/>
              </a:ext>
            </a:extLst>
          </p:cNvPr>
          <p:cNvSpPr txBox="1"/>
          <p:nvPr/>
        </p:nvSpPr>
        <p:spPr>
          <a:xfrm>
            <a:off x="3578074" y="1043513"/>
            <a:ext cx="2594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Implantation d’espaces </a:t>
            </a: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ED4F0"/>
                </a:highlight>
                <a:ea typeface="Calibri" panose="020F0502020204030204" pitchFamily="34" charset="0"/>
              </a:rPr>
              <a:t>avec des occupations temporelles complémentaires et différenciées (« </a:t>
            </a:r>
            <a:r>
              <a:rPr lang="fr-FR" sz="900" b="0" i="1" dirty="0" err="1">
                <a:solidFill>
                  <a:schemeClr val="bg1">
                    <a:lumMod val="50000"/>
                  </a:schemeClr>
                </a:solidFill>
                <a:effectLst/>
                <a:highlight>
                  <a:srgbClr val="FED4F0"/>
                </a:highlight>
                <a:ea typeface="Calibri" panose="020F0502020204030204" pitchFamily="34" charset="0"/>
              </a:rPr>
              <a:t>chronotopie</a:t>
            </a: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ED4F0"/>
                </a:highlight>
                <a:ea typeface="Calibri" panose="020F0502020204030204" pitchFamily="34" charset="0"/>
              </a:rPr>
              <a:t> »).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ED4F0"/>
              </a:highlight>
              <a:ea typeface="Calibri" panose="020F050202020403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25913D9-8C25-45D1-A529-D3574B7F1956}"/>
              </a:ext>
            </a:extLst>
          </p:cNvPr>
          <p:cNvSpPr txBox="1"/>
          <p:nvPr/>
        </p:nvSpPr>
        <p:spPr>
          <a:xfrm>
            <a:off x="6752230" y="4378723"/>
            <a:ext cx="2438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Prise en considération accrue des temporalités saisonnières dans les pratiques alimentaires</a:t>
            </a:r>
            <a:endParaRPr lang="fr-FR" sz="9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F22AA84-041B-4DF7-A082-31DEAD4C2F0B}"/>
              </a:ext>
            </a:extLst>
          </p:cNvPr>
          <p:cNvSpPr txBox="1"/>
          <p:nvPr/>
        </p:nvSpPr>
        <p:spPr>
          <a:xfrm>
            <a:off x="9543020" y="3414330"/>
            <a:ext cx="243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Création d’espaces de ressourcement en lien avec les espaces verts.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FB4B86C-1861-41A5-BB60-FC589906E9B6}"/>
              </a:ext>
            </a:extLst>
          </p:cNvPr>
          <p:cNvSpPr txBox="1"/>
          <p:nvPr/>
        </p:nvSpPr>
        <p:spPr>
          <a:xfrm>
            <a:off x="3565229" y="4540419"/>
            <a:ext cx="27481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Développement d’espaces extérieurs privatifs </a:t>
            </a: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au détriments des espaces communs.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Développement d’espaces communs et partagés.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rgbClr val="F363AB"/>
                </a:solidFill>
                <a:ea typeface="Calibri" panose="020F0502020204030204" pitchFamily="34" charset="0"/>
              </a:rPr>
              <a:t>Hyper-résidentialisation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F758F91-DAF5-46B7-8270-8867BF576F38}"/>
              </a:ext>
            </a:extLst>
          </p:cNvPr>
          <p:cNvSpPr txBox="1"/>
          <p:nvPr/>
        </p:nvSpPr>
        <p:spPr>
          <a:xfrm>
            <a:off x="6742025" y="3533648"/>
            <a:ext cx="2438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Mutualisation des moyens, économie du partage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9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Amélioration de l’insertion sociale dans les initiatives liées à la ressource, économie sociale et solidaire;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815026" y="5937544"/>
            <a:ext cx="287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 smtClean="0">
                <a:solidFill>
                  <a:srgbClr val="005C48"/>
                </a:solidFill>
                <a:latin typeface="Poppins"/>
              </a:rPr>
              <a:t>PREMIÈRES TENDANCES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9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5"/>
          <p:cNvSpPr/>
          <p:nvPr/>
        </p:nvSpPr>
        <p:spPr>
          <a:xfrm>
            <a:off x="281223" y="228131"/>
            <a:ext cx="10302764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800" b="1" spc="199" dirty="0">
                <a:solidFill>
                  <a:srgbClr val="00A552"/>
                </a:solidFill>
                <a:latin typeface="Poppins Black"/>
              </a:rPr>
              <a:t>L’URBANISME FAVORABLE A LA SANTE</a:t>
            </a:r>
            <a:endParaRPr lang="fr-FR" sz="800" spc="-1" dirty="0"/>
          </a:p>
          <a:p>
            <a:pPr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005C48"/>
                </a:solidFill>
                <a:latin typeface="Poppins Black"/>
              </a:rPr>
              <a:t>10 raisons de s’inscrire dans </a:t>
            </a:r>
            <a:r>
              <a:rPr lang="fr-FR" sz="3600" b="1" spc="-1" dirty="0" smtClean="0">
                <a:solidFill>
                  <a:srgbClr val="005C48"/>
                </a:solidFill>
                <a:latin typeface="Poppins Black"/>
              </a:rPr>
              <a:t>une</a:t>
            </a:r>
            <a:r>
              <a:rPr lang="fr-FR" sz="3600" b="1" strike="noStrike" spc="-1" dirty="0" smtClean="0">
                <a:solidFill>
                  <a:srgbClr val="005C48"/>
                </a:solidFill>
                <a:latin typeface="Poppins Black"/>
              </a:rPr>
              <a:t> démarche d’urbanisme favorable à la santé</a:t>
            </a:r>
            <a:r>
              <a:rPr lang="fr-FR" sz="1600" b="1" strike="noStrike" spc="-1" dirty="0" smtClean="0">
                <a:solidFill>
                  <a:srgbClr val="005C48"/>
                </a:solidFill>
                <a:latin typeface="Poppins ExtraBold"/>
              </a:rPr>
              <a:t> </a:t>
            </a:r>
            <a:r>
              <a:rPr lang="fr-FR" sz="1200" b="0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23" name="Image 18"/>
          <p:cNvPicPr/>
          <p:nvPr/>
        </p:nvPicPr>
        <p:blipFill>
          <a:blip r:embed="rId2"/>
          <a:stretch/>
        </p:blipFill>
        <p:spPr>
          <a:xfrm>
            <a:off x="137408" y="1921461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0" name="Image 18"/>
          <p:cNvPicPr/>
          <p:nvPr/>
        </p:nvPicPr>
        <p:blipFill>
          <a:blip r:embed="rId2"/>
          <a:stretch/>
        </p:blipFill>
        <p:spPr>
          <a:xfrm>
            <a:off x="137408" y="2381592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1" name="Image 18"/>
          <p:cNvPicPr/>
          <p:nvPr/>
        </p:nvPicPr>
        <p:blipFill>
          <a:blip r:embed="rId2"/>
          <a:stretch/>
        </p:blipFill>
        <p:spPr>
          <a:xfrm>
            <a:off x="155283" y="2897895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2" name="Image 18"/>
          <p:cNvPicPr/>
          <p:nvPr/>
        </p:nvPicPr>
        <p:blipFill>
          <a:blip r:embed="rId2"/>
          <a:stretch/>
        </p:blipFill>
        <p:spPr>
          <a:xfrm>
            <a:off x="169949" y="3388998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3" name="Image 18"/>
          <p:cNvPicPr/>
          <p:nvPr/>
        </p:nvPicPr>
        <p:blipFill>
          <a:blip r:embed="rId2"/>
          <a:stretch/>
        </p:blipFill>
        <p:spPr>
          <a:xfrm>
            <a:off x="155283" y="3874329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5" name="Image 18"/>
          <p:cNvPicPr/>
          <p:nvPr/>
        </p:nvPicPr>
        <p:blipFill>
          <a:blip r:embed="rId2"/>
          <a:stretch/>
        </p:blipFill>
        <p:spPr>
          <a:xfrm>
            <a:off x="155283" y="4370133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6" name="Image 18"/>
          <p:cNvPicPr/>
          <p:nvPr/>
        </p:nvPicPr>
        <p:blipFill>
          <a:blip r:embed="rId2"/>
          <a:stretch/>
        </p:blipFill>
        <p:spPr>
          <a:xfrm>
            <a:off x="169949" y="4825563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7" name="Image 18"/>
          <p:cNvPicPr/>
          <p:nvPr/>
        </p:nvPicPr>
        <p:blipFill>
          <a:blip r:embed="rId2"/>
          <a:stretch/>
        </p:blipFill>
        <p:spPr>
          <a:xfrm>
            <a:off x="184615" y="5325599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8" name="Image 18"/>
          <p:cNvPicPr/>
          <p:nvPr/>
        </p:nvPicPr>
        <p:blipFill>
          <a:blip r:embed="rId2"/>
          <a:stretch/>
        </p:blipFill>
        <p:spPr>
          <a:xfrm>
            <a:off x="155283" y="5800437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9" name="Image 18"/>
          <p:cNvPicPr/>
          <p:nvPr/>
        </p:nvPicPr>
        <p:blipFill>
          <a:blip r:embed="rId2"/>
          <a:stretch/>
        </p:blipFill>
        <p:spPr>
          <a:xfrm>
            <a:off x="169949" y="6319597"/>
            <a:ext cx="177480" cy="50400"/>
          </a:xfrm>
          <a:prstGeom prst="rect">
            <a:avLst/>
          </a:prstGeom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281223" y="1768143"/>
            <a:ext cx="812446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Les questions de santé parlent à tout le monde et concernent tout le monde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Une compatibilité possible avec les référentiels d’aménagement </a:t>
            </a: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durable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Un bon moyen de faire avec les habitants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Une méthode efficace de prévention 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Une consolidation de l’intergénérationnel 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Un partage de bonnes pratiques et de bon sens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Une intégration locale, régionale et nationale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C’est attractif pour les financeurs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Une visibilité auprès des autres collectivités territoriales</a:t>
            </a:r>
          </a:p>
          <a:p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Un cercle vertueux du vivre ensemble</a:t>
            </a:r>
            <a:endParaRPr lang="fr-FR" sz="16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69" y="4682391"/>
            <a:ext cx="2709496" cy="18589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96" y="2774366"/>
            <a:ext cx="3209173" cy="226868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45" y="1768143"/>
            <a:ext cx="1866543" cy="1911498"/>
          </a:xfrm>
          <a:prstGeom prst="rect">
            <a:avLst/>
          </a:prstGeom>
        </p:spPr>
      </p:pic>
      <p:sp>
        <p:nvSpPr>
          <p:cNvPr id="25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27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12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6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78" y="3588327"/>
            <a:ext cx="7572047" cy="3236294"/>
          </a:xfrm>
          <a:prstGeom prst="rect">
            <a:avLst/>
          </a:prstGeom>
        </p:spPr>
      </p:pic>
      <p:sp>
        <p:nvSpPr>
          <p:cNvPr id="94" name="CustomShape 4"/>
          <p:cNvSpPr/>
          <p:nvPr/>
        </p:nvSpPr>
        <p:spPr>
          <a:xfrm>
            <a:off x="318472" y="218228"/>
            <a:ext cx="9956401" cy="40831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800" b="1" strike="noStrike" spc="199" dirty="0" smtClean="0">
                <a:solidFill>
                  <a:srgbClr val="00A552"/>
                </a:solidFill>
                <a:latin typeface="Poppins Black"/>
              </a:rPr>
              <a:t>L’URBANISME FAVORABLE A LA SANTE</a:t>
            </a:r>
            <a:endParaRPr lang="fr-FR" sz="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005C48"/>
                </a:solidFill>
                <a:latin typeface="Poppins Black"/>
              </a:rPr>
              <a:t>L’épigénétique</a:t>
            </a:r>
            <a:endParaRPr lang="fr-FR" sz="3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 smtClean="0">
                <a:solidFill>
                  <a:srgbClr val="005C48"/>
                </a:solidFill>
                <a:latin typeface="Poppins ExtraBold"/>
              </a:rPr>
              <a:t>         Le chef d’orchestre du génome</a:t>
            </a:r>
            <a:r>
              <a:rPr lang="fr-FR" sz="1600" b="1" strike="noStrike" spc="-1" dirty="0">
                <a:solidFill>
                  <a:srgbClr val="005C48"/>
                </a:solidFill>
                <a:latin typeface="Poppins ExtraBold"/>
              </a:rPr>
              <a:t> !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ts val="1740"/>
              </a:lnSpc>
              <a:spcBef>
                <a:spcPts val="1199"/>
              </a:spcBef>
            </a:pP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Branche de la biologie s’intéressant aux mécanismes moléculaires capables de réguler l’expression dès gènes sans pour autant modifier la séquence nucléotidique dont ils découlent</a:t>
            </a:r>
          </a:p>
          <a:p>
            <a:pPr>
              <a:lnSpc>
                <a:spcPts val="1740"/>
              </a:lnSpc>
              <a:spcBef>
                <a:spcPts val="1199"/>
              </a:spcBef>
            </a:pPr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Pas de mutations </a:t>
            </a: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génétiques</a:t>
            </a:r>
          </a:p>
          <a:p>
            <a:pPr>
              <a:lnSpc>
                <a:spcPts val="1740"/>
              </a:lnSpc>
              <a:spcBef>
                <a:spcPts val="1199"/>
              </a:spcBef>
            </a:pP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Marques épigénétiques (modifications chimiques de l’ADN ou des protéines qui lui sont associées) </a:t>
            </a:r>
          </a:p>
          <a:p>
            <a:pPr>
              <a:lnSpc>
                <a:spcPts val="1740"/>
              </a:lnSpc>
              <a:spcBef>
                <a:spcPts val="1199"/>
              </a:spcBef>
            </a:pP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Ce sont des marques réversibles!</a:t>
            </a:r>
          </a:p>
          <a:p>
            <a:pPr>
              <a:lnSpc>
                <a:spcPts val="1740"/>
              </a:lnSpc>
              <a:spcBef>
                <a:spcPts val="1199"/>
              </a:spcBef>
            </a:pP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Perspective de prévenir et de soigner un large éventail de pathologies </a:t>
            </a:r>
          </a:p>
          <a:p>
            <a:pPr>
              <a:lnSpc>
                <a:spcPts val="1740"/>
              </a:lnSpc>
              <a:spcBef>
                <a:spcPts val="1199"/>
              </a:spcBef>
            </a:pPr>
            <a:r>
              <a:rPr lang="fr-FR" sz="1200" b="0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95" name="Image 15"/>
          <p:cNvPicPr/>
          <p:nvPr/>
        </p:nvPicPr>
        <p:blipFill>
          <a:blip r:embed="rId3"/>
          <a:stretch/>
        </p:blipFill>
        <p:spPr>
          <a:xfrm>
            <a:off x="52252" y="1856509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96" name="Image 17"/>
          <p:cNvPicPr/>
          <p:nvPr/>
        </p:nvPicPr>
        <p:blipFill>
          <a:blip r:embed="rId3"/>
          <a:stretch/>
        </p:blipFill>
        <p:spPr>
          <a:xfrm>
            <a:off x="52252" y="2422853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97" name="Image 18"/>
          <p:cNvPicPr/>
          <p:nvPr/>
        </p:nvPicPr>
        <p:blipFill>
          <a:blip r:embed="rId3"/>
          <a:stretch/>
        </p:blipFill>
        <p:spPr>
          <a:xfrm>
            <a:off x="52252" y="2802274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4" name="Image 18"/>
          <p:cNvPicPr/>
          <p:nvPr/>
        </p:nvPicPr>
        <p:blipFill>
          <a:blip r:embed="rId3"/>
          <a:stretch/>
        </p:blipFill>
        <p:spPr>
          <a:xfrm>
            <a:off x="52252" y="3738379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5" name="Image 18"/>
          <p:cNvPicPr/>
          <p:nvPr/>
        </p:nvPicPr>
        <p:blipFill>
          <a:blip r:embed="rId3"/>
          <a:stretch/>
        </p:blipFill>
        <p:spPr>
          <a:xfrm>
            <a:off x="52252" y="3383683"/>
            <a:ext cx="177480" cy="50400"/>
          </a:xfrm>
          <a:prstGeom prst="rect">
            <a:avLst/>
          </a:prstGeom>
          <a:ln>
            <a:noFill/>
          </a:ln>
        </p:spPr>
      </p:pic>
      <p:sp>
        <p:nvSpPr>
          <p:cNvPr id="17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2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6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4"/>
          <p:cNvSpPr/>
          <p:nvPr/>
        </p:nvSpPr>
        <p:spPr>
          <a:xfrm>
            <a:off x="324369" y="270599"/>
            <a:ext cx="9817855" cy="17876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800" b="1" strike="noStrike" spc="199" dirty="0" smtClean="0">
                <a:solidFill>
                  <a:srgbClr val="00A552"/>
                </a:solidFill>
                <a:latin typeface="Poppins Black"/>
              </a:rPr>
              <a:t>L’URBANISME FAVORABLE A LA SANTE</a:t>
            </a:r>
            <a:endParaRPr lang="fr-FR" sz="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005C48"/>
                </a:solidFill>
                <a:latin typeface="Poppins Black"/>
              </a:rPr>
              <a:t>L’épigénétique</a:t>
            </a:r>
            <a:endParaRPr lang="fr-FR" sz="3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 smtClean="0">
                <a:solidFill>
                  <a:srgbClr val="005C48"/>
                </a:solidFill>
                <a:latin typeface="Poppins ExtraBold"/>
              </a:rPr>
              <a:t>         Le mode de vie compte plus que l’hérédité!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ts val="1740"/>
              </a:lnSpc>
              <a:spcBef>
                <a:spcPts val="1199"/>
              </a:spcBef>
            </a:pPr>
            <a:r>
              <a:rPr lang="fr-FR" sz="1200" b="0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95" name="Image 15"/>
          <p:cNvPicPr/>
          <p:nvPr/>
        </p:nvPicPr>
        <p:blipFill>
          <a:blip r:embed="rId3"/>
          <a:stretch/>
        </p:blipFill>
        <p:spPr>
          <a:xfrm>
            <a:off x="120043" y="1615539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6" name="Image 18"/>
          <p:cNvPicPr/>
          <p:nvPr/>
        </p:nvPicPr>
        <p:blipFill>
          <a:blip r:embed="rId3"/>
          <a:stretch/>
        </p:blipFill>
        <p:spPr>
          <a:xfrm>
            <a:off x="72968" y="4188745"/>
            <a:ext cx="177480" cy="50400"/>
          </a:xfrm>
          <a:prstGeom prst="rect">
            <a:avLst/>
          </a:prstGeom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54953" y="1495718"/>
            <a:ext cx="660687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Les </a:t>
            </a: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facteurs </a:t>
            </a:r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comportementaux  de régulation épigénétique </a:t>
            </a: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:</a:t>
            </a:r>
          </a:p>
          <a:p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Alimentation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Sommeil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Sédentarité / Pratiques physiques et sportives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Interactions sociales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Tabac / Alcool / Drogues / Psychotropes </a:t>
            </a:r>
          </a:p>
          <a:p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	Stress</a:t>
            </a:r>
            <a:endParaRPr lang="fr-FR" sz="1400" b="1" spc="-1" dirty="0">
              <a:solidFill>
                <a:srgbClr val="00A552"/>
              </a:solidFill>
              <a:latin typeface="Poppins ExtraBold"/>
            </a:endParaRP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Bonheur / 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Plaisir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Exposition aux écrans</a:t>
            </a:r>
          </a:p>
          <a:p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…</a:t>
            </a:r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  <a:p>
            <a:endParaRPr lang="fr-FR" spc="-1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4953" y="4043724"/>
            <a:ext cx="66500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Les </a:t>
            </a: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facteurs environnementaux  </a:t>
            </a:r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de régulation épigénétique </a:t>
            </a:r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:</a:t>
            </a:r>
          </a:p>
          <a:p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Pollutions atmosphériques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N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ature en Ville et biodiversité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Accès à une eau de qualité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Nuisances sonores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Pesticides / Perturbateurs endocriniens / </a:t>
            </a:r>
            <a:r>
              <a:rPr lang="fr-FR" sz="1400" b="1" spc="-1" dirty="0" err="1" smtClean="0">
                <a:solidFill>
                  <a:srgbClr val="00A552"/>
                </a:solidFill>
                <a:latin typeface="Poppins ExtraBold"/>
              </a:rPr>
              <a:t>Néonicotinoïdes</a:t>
            </a:r>
            <a:endParaRPr lang="fr-FR" sz="1400" b="1" spc="-1" dirty="0" smtClean="0">
              <a:solidFill>
                <a:srgbClr val="00A552"/>
              </a:solidFill>
              <a:latin typeface="Poppins ExtraBold"/>
            </a:endParaRP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Ondes </a:t>
            </a:r>
            <a:r>
              <a:rPr lang="fr-FR" sz="1400" b="1" spc="-1" dirty="0" err="1" smtClean="0">
                <a:solidFill>
                  <a:srgbClr val="00A552"/>
                </a:solidFill>
                <a:latin typeface="Poppins ExtraBold"/>
              </a:rPr>
              <a:t>életro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-magnétiques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err="1" smtClean="0">
                <a:solidFill>
                  <a:srgbClr val="00A552"/>
                </a:solidFill>
                <a:latin typeface="Poppins ExtraBold"/>
              </a:rPr>
              <a:t>Ilôts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 de chaleur urbaine </a:t>
            </a:r>
          </a:p>
          <a:p>
            <a:r>
              <a:rPr lang="fr-FR" sz="1400" b="1" spc="-1" dirty="0">
                <a:solidFill>
                  <a:srgbClr val="00A552"/>
                </a:solidFill>
                <a:latin typeface="Poppins ExtraBold"/>
              </a:rPr>
              <a:t>	</a:t>
            </a:r>
            <a:r>
              <a:rPr lang="fr-FR" sz="1400" b="1" spc="-1" dirty="0" smtClean="0">
                <a:solidFill>
                  <a:srgbClr val="00A552"/>
                </a:solidFill>
                <a:latin typeface="Poppins ExtraBold"/>
              </a:rPr>
              <a:t>Sécurité </a:t>
            </a:r>
          </a:p>
          <a:p>
            <a:r>
              <a:rPr lang="fr-FR" sz="1600" b="1" spc="-1" dirty="0" smtClean="0">
                <a:solidFill>
                  <a:srgbClr val="00A552"/>
                </a:solidFill>
                <a:latin typeface="Poppins ExtraBold"/>
              </a:rPr>
              <a:t>	…</a:t>
            </a:r>
          </a:p>
          <a:p>
            <a:r>
              <a:rPr lang="fr-FR" sz="1600" b="1" spc="-1" dirty="0">
                <a:solidFill>
                  <a:srgbClr val="00A552"/>
                </a:solidFill>
                <a:latin typeface="Poppins ExtraBold"/>
              </a:rPr>
              <a:t>	</a:t>
            </a:r>
          </a:p>
          <a:p>
            <a:endParaRPr lang="fr-FR" spc="-1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59" y="1495718"/>
            <a:ext cx="4709951" cy="25480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26" y="4388818"/>
            <a:ext cx="4590314" cy="1942567"/>
          </a:xfrm>
          <a:prstGeom prst="rect">
            <a:avLst/>
          </a:prstGeom>
        </p:spPr>
      </p:pic>
      <p:sp>
        <p:nvSpPr>
          <p:cNvPr id="17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3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3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22FDCF6-E588-42AC-8294-8FCE3ED0C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86" y="3613777"/>
            <a:ext cx="2679347" cy="32442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FA1515-533A-403E-9826-1B17A59E10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977" b="7352"/>
          <a:stretch/>
        </p:blipFill>
        <p:spPr>
          <a:xfrm>
            <a:off x="6754080" y="0"/>
            <a:ext cx="5056908" cy="36137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6C7692-2649-40E2-9888-5841207A1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5342" y="1"/>
            <a:ext cx="7525690" cy="6857999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548B69FB-D796-409C-981E-C260B960B61E}"/>
              </a:ext>
            </a:extLst>
          </p:cNvPr>
          <p:cNvGrpSpPr/>
          <p:nvPr/>
        </p:nvGrpSpPr>
        <p:grpSpPr>
          <a:xfrm>
            <a:off x="6055270" y="5313272"/>
            <a:ext cx="2814103" cy="1544368"/>
            <a:chOff x="7162801" y="546537"/>
            <a:chExt cx="3171250" cy="1587063"/>
          </a:xfrm>
        </p:grpSpPr>
        <p:pic>
          <p:nvPicPr>
            <p:cNvPr id="18" name="Google Shape;700;g72f2ec4b82_0_11">
              <a:extLst>
                <a:ext uri="{FF2B5EF4-FFF2-40B4-BE49-F238E27FC236}">
                  <a16:creationId xmlns:a16="http://schemas.microsoft.com/office/drawing/2014/main" id="{227F992D-A741-4208-B0C9-035A23FCA7F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12256" r="3408"/>
            <a:stretch/>
          </p:blipFill>
          <p:spPr>
            <a:xfrm>
              <a:off x="7162801" y="639333"/>
              <a:ext cx="3171250" cy="1494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99;g72f2ec4b82_0_11">
              <a:extLst>
                <a:ext uri="{FF2B5EF4-FFF2-40B4-BE49-F238E27FC236}">
                  <a16:creationId xmlns:a16="http://schemas.microsoft.com/office/drawing/2014/main" id="{264AFA57-83AE-4348-B29A-F2E704B5288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7">
              <a:alphaModFix/>
            </a:blip>
            <a:srcRect t="87759" r="2850"/>
            <a:stretch/>
          </p:blipFill>
          <p:spPr>
            <a:xfrm>
              <a:off x="7541173" y="546537"/>
              <a:ext cx="2149366" cy="2195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15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4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590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41" y="4918861"/>
            <a:ext cx="2220817" cy="124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10869" r="23221" b="4089"/>
          <a:stretch>
            <a:fillRect/>
          </a:stretch>
        </p:blipFill>
        <p:spPr bwMode="auto">
          <a:xfrm>
            <a:off x="0" y="104775"/>
            <a:ext cx="73088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7" y="242311"/>
            <a:ext cx="3060700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577" y="242311"/>
            <a:ext cx="180498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01334"/>
            <a:ext cx="2898544" cy="192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29" y="4307983"/>
            <a:ext cx="3616036" cy="240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577" y="3028855"/>
            <a:ext cx="1804988" cy="120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350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4"/>
          <p:cNvSpPr/>
          <p:nvPr/>
        </p:nvSpPr>
        <p:spPr>
          <a:xfrm>
            <a:off x="104833" y="132813"/>
            <a:ext cx="10945232" cy="5763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800" b="1" strike="noStrike" spc="199" dirty="0" smtClean="0">
                <a:solidFill>
                  <a:srgbClr val="00A552"/>
                </a:solidFill>
                <a:latin typeface="Poppins Black"/>
              </a:rPr>
              <a:t>L’URBANISME FAVORABLE A LA SANTE</a:t>
            </a:r>
            <a:endParaRPr lang="fr-FR" sz="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pc="-1" dirty="0" smtClean="0">
                <a:solidFill>
                  <a:srgbClr val="005C48"/>
                </a:solidFill>
                <a:latin typeface="Poppins Black"/>
              </a:rPr>
              <a:t>Définition</a:t>
            </a:r>
            <a:endParaRPr lang="fr-FR" sz="3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 smtClean="0">
                <a:solidFill>
                  <a:srgbClr val="005C48"/>
                </a:solidFill>
                <a:latin typeface="Poppins ExtraBold"/>
              </a:rPr>
              <a:t>         </a:t>
            </a:r>
            <a:r>
              <a:rPr lang="fr-FR" sz="1600" b="1" spc="-1" dirty="0">
                <a:solidFill>
                  <a:srgbClr val="005C48"/>
                </a:solidFill>
                <a:latin typeface="Poppins ExtraBold"/>
              </a:rPr>
              <a:t>Le concept d’urbanisme favorable à la santé a été initié par l’OMS en 2000 </a:t>
            </a:r>
          </a:p>
          <a:p>
            <a:pPr lvl="1" algn="just">
              <a:lnSpc>
                <a:spcPts val="1740"/>
              </a:lnSpc>
              <a:spcBef>
                <a:spcPts val="1199"/>
              </a:spcBef>
            </a:pPr>
            <a:endParaRPr lang="fr-FR" spc="-1" dirty="0" smtClean="0">
              <a:solidFill>
                <a:srgbClr val="00A552"/>
              </a:solidFill>
              <a:latin typeface="Poppins ExtraBold"/>
            </a:endParaRPr>
          </a:p>
          <a:p>
            <a:pPr lvl="1"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«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 Les problématiques de santé telles que :</a:t>
            </a:r>
          </a:p>
          <a:p>
            <a:pPr lvl="1"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	-L’obésité et l’asthme</a:t>
            </a:r>
            <a:endParaRPr lang="fr-FR" spc="-1" dirty="0">
              <a:solidFill>
                <a:srgbClr val="00A552"/>
              </a:solidFill>
              <a:latin typeface="Poppins ExtraBold"/>
            </a:endParaRPr>
          </a:p>
          <a:p>
            <a:pPr lvl="1"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	-Les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inégalités de santé</a:t>
            </a:r>
          </a:p>
          <a:p>
            <a:pPr lvl="1"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	-Les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troubles de la santé mentale (stress, dépression…)</a:t>
            </a:r>
          </a:p>
          <a:p>
            <a:pPr lvl="1"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	-L’exposition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à des agents délétères (substances chimiques, bruit, rayonnements </a:t>
            </a: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	   ionisants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et non ionisants…)</a:t>
            </a:r>
          </a:p>
          <a:p>
            <a:pPr lvl="1"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	-Constituent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autant d’enjeux contemporains de santé publique étroitement </a:t>
            </a:r>
            <a:r>
              <a:rPr lang="fr-FR" spc="-1" dirty="0" smtClean="0">
                <a:solidFill>
                  <a:srgbClr val="00A552"/>
                </a:solidFill>
                <a:latin typeface="Poppins ExtraBold"/>
              </a:rPr>
              <a:t>	        	   conditionnée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par la qualité de l’environnement urbain » (WHO Europe 2010…)</a:t>
            </a:r>
          </a:p>
          <a:p>
            <a:pPr algn="just">
              <a:lnSpc>
                <a:spcPts val="1740"/>
              </a:lnSpc>
              <a:spcBef>
                <a:spcPts val="1199"/>
              </a:spcBef>
            </a:pPr>
            <a:endParaRPr lang="fr-FR" sz="2000" spc="-1" dirty="0" smtClean="0">
              <a:solidFill>
                <a:srgbClr val="00A552"/>
              </a:solidFill>
              <a:latin typeface="Poppins ExtraBold"/>
            </a:endParaRPr>
          </a:p>
          <a:p>
            <a:pPr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>
                <a:solidFill>
                  <a:srgbClr val="00A552"/>
                </a:solidFill>
                <a:latin typeface="Poppins ExtraBold"/>
              </a:rPr>
              <a:t>« Soutenir les efforts des villes et des régions d’Europe pour les aider à devenir plus saines, plus inclusives, plus sûres, résilientes et durables »</a:t>
            </a:r>
          </a:p>
          <a:p>
            <a:pPr algn="just">
              <a:lnSpc>
                <a:spcPts val="1740"/>
              </a:lnSpc>
              <a:spcBef>
                <a:spcPts val="1199"/>
              </a:spcBef>
            </a:pPr>
            <a:r>
              <a:rPr lang="fr-FR" spc="-1" dirty="0">
                <a:solidFill>
                  <a:srgbClr val="00A552"/>
                </a:solidFill>
                <a:latin typeface="Poppins ExtraBold"/>
              </a:rPr>
              <a:t>C’est une des 7 actions phares auxquelles se sont engagées les ministres de la santé et de l’environnement des 53 pays de la zone Euro de l’OMS dans la déclaration d’Ostrava (juillet 2017) 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endParaRPr lang="fr-FR" sz="2000" b="0" strike="noStrike" spc="-1" dirty="0">
              <a:latin typeface="Arial"/>
            </a:endParaRPr>
          </a:p>
        </p:txBody>
      </p:sp>
      <p:pic>
        <p:nvPicPr>
          <p:cNvPr id="16" name="Image 18"/>
          <p:cNvPicPr/>
          <p:nvPr/>
        </p:nvPicPr>
        <p:blipFill>
          <a:blip r:embed="rId2"/>
          <a:stretch/>
        </p:blipFill>
        <p:spPr>
          <a:xfrm>
            <a:off x="2827710" y="6239133"/>
            <a:ext cx="177480" cy="504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05190" y="6010330"/>
            <a:ext cx="6096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740"/>
              </a:lnSpc>
              <a:spcBef>
                <a:spcPts val="1199"/>
              </a:spcBef>
            </a:pPr>
            <a:r>
              <a:rPr lang="fr-FR" sz="1200" spc="-1" dirty="0">
                <a:solidFill>
                  <a:srgbClr val="00A552"/>
                </a:solidFill>
                <a:latin typeface="Poppins ExtraBold"/>
              </a:rPr>
              <a:t>Un constat : 80% de la population française vit en zone urbanisée.  </a:t>
            </a:r>
            <a:r>
              <a:rPr lang="fr-FR" sz="1200" spc="-1" dirty="0" smtClean="0">
                <a:solidFill>
                  <a:srgbClr val="00A552"/>
                </a:solidFill>
                <a:latin typeface="Poppins ExtraBold"/>
              </a:rPr>
              <a:t>                    Ce </a:t>
            </a:r>
            <a:r>
              <a:rPr lang="fr-FR" sz="1200" spc="-1" dirty="0">
                <a:solidFill>
                  <a:srgbClr val="00A552"/>
                </a:solidFill>
                <a:latin typeface="Poppins ExtraBold"/>
              </a:rPr>
              <a:t>sera le cas de la population européenne en 2030.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17" y="1301616"/>
            <a:ext cx="3946330" cy="999737"/>
          </a:xfrm>
          <a:prstGeom prst="rect">
            <a:avLst/>
          </a:prstGeom>
        </p:spPr>
      </p:pic>
      <p:sp>
        <p:nvSpPr>
          <p:cNvPr id="12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6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0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82" y="0"/>
            <a:ext cx="2549238" cy="15932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340" y="174446"/>
            <a:ext cx="10515240" cy="858697"/>
          </a:xfrm>
        </p:spPr>
        <p:txBody>
          <a:bodyPr/>
          <a:lstStyle/>
          <a:p>
            <a:r>
              <a:rPr lang="fr-FR" sz="1000" b="1" spc="199" dirty="0">
                <a:solidFill>
                  <a:srgbClr val="00A552"/>
                </a:solidFill>
                <a:latin typeface="Poppins Black"/>
              </a:rPr>
              <a:t>L’URBANISME FAVORABLE A LA SANTE</a:t>
            </a:r>
            <a:r>
              <a:rPr lang="fr-FR" sz="11700" spc="-1" dirty="0"/>
              <a:t/>
            </a:r>
            <a:br>
              <a:rPr lang="fr-FR" sz="11700" spc="-1" dirty="0"/>
            </a:br>
            <a:r>
              <a:rPr lang="fr-FR" sz="3600" b="1" spc="-1" dirty="0" smtClean="0">
                <a:solidFill>
                  <a:srgbClr val="005C48"/>
                </a:solidFill>
                <a:latin typeface="Poppins Black"/>
              </a:rPr>
              <a:t>Plan National Santé Environnement </a:t>
            </a:r>
            <a:r>
              <a:rPr lang="fr-FR" b="1" spc="-1" dirty="0" smtClean="0">
                <a:solidFill>
                  <a:srgbClr val="005C48"/>
                </a:solidFill>
                <a:latin typeface="Poppins Black"/>
              </a:rPr>
              <a:t/>
            </a:r>
            <a:br>
              <a:rPr lang="fr-FR" b="1" spc="-1" dirty="0" smtClean="0">
                <a:solidFill>
                  <a:srgbClr val="005C48"/>
                </a:solidFill>
                <a:latin typeface="Poppins Black"/>
              </a:rPr>
            </a:br>
            <a:r>
              <a:rPr lang="fr-FR" sz="1600" b="1" spc="-1" dirty="0">
                <a:solidFill>
                  <a:srgbClr val="005C48"/>
                </a:solidFill>
                <a:latin typeface="Poppins ExtraBold"/>
                <a:ea typeface="+mn-ea"/>
                <a:cs typeface="+mn-cs"/>
              </a:rPr>
              <a:t>Prise en compte dans les PRSE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92340" y="1205757"/>
            <a:ext cx="11544120" cy="5401479"/>
          </a:xfrm>
        </p:spPr>
        <p:txBody>
          <a:bodyPr/>
          <a:lstStyle/>
          <a:p>
            <a:r>
              <a:rPr lang="fr-FR" sz="16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La </a:t>
            </a:r>
            <a:r>
              <a:rPr lang="fr-FR" sz="16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prise en compte de la santé dans les projets d’urbanisme est une des actions qui s’est inscrite progressivement dans les différents PNSE depuis 2004 </a:t>
            </a:r>
            <a:r>
              <a:rPr lang="fr-FR" sz="16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 :</a:t>
            </a:r>
          </a:p>
          <a:p>
            <a:endParaRPr lang="fr-FR" sz="16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1600" kern="12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PNSE 1 </a:t>
            </a:r>
            <a:r>
              <a:rPr lang="fr-FR" sz="1600" kern="12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: Prise en compte des inégalités </a:t>
            </a:r>
            <a:r>
              <a:rPr lang="fr-FR" sz="1600" kern="12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environnementales</a:t>
            </a:r>
          </a:p>
          <a:p>
            <a:pPr lvl="1" algn="l" rtl="0">
              <a:lnSpc>
                <a:spcPct val="90000"/>
              </a:lnSpc>
              <a:spcBef>
                <a:spcPct val="0"/>
              </a:spcBef>
            </a:pPr>
            <a:endParaRPr lang="fr-FR" sz="1600" kern="12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1600" kern="12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PNSE 2 </a:t>
            </a:r>
            <a:r>
              <a:rPr lang="fr-FR" sz="1600" kern="12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: Transports et santé, lutte contre l’habitat indigne, protection des enfants exposés </a:t>
            </a:r>
            <a:r>
              <a:rPr lang="fr-FR" sz="1600" kern="12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aux polluants    	environnementaux</a:t>
            </a:r>
            <a:endParaRPr lang="fr-FR" sz="1600" kern="12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pPr lvl="1" algn="l" rtl="0">
              <a:lnSpc>
                <a:spcPct val="90000"/>
              </a:lnSpc>
              <a:spcBef>
                <a:spcPct val="0"/>
              </a:spcBef>
            </a:pPr>
            <a:endParaRPr lang="fr-FR" sz="1600" kern="12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1600" kern="12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PNSE 3 (2015-2019) : </a:t>
            </a:r>
          </a:p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1800" kern="12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	</a:t>
            </a:r>
            <a:r>
              <a:rPr lang="fr-FR" spc="-1" dirty="0">
                <a:solidFill>
                  <a:srgbClr val="00A552"/>
                </a:solidFill>
                <a:latin typeface="Poppins ExtraBold"/>
                <a:sym typeface="Wingdings" panose="05000000000000000000" pitchFamily="2" charset="2"/>
              </a:rPr>
              <a:t>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sym typeface="Wingdings" panose="05000000000000000000" pitchFamily="2" charset="2"/>
              </a:rPr>
              <a:t>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Caractériser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les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 expositions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à l’échelle des territoires en tenant compte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des inégalités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de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vulnérabilité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des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			populations</a:t>
            </a:r>
            <a:endParaRPr lang="fr-FR" sz="14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	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sym typeface="Wingdings" panose="05000000000000000000" pitchFamily="2" charset="2"/>
              </a:rPr>
              <a:t> 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Apparition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d’une action nouvelle : Mieux intégrer les enjeux de santé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environnement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dans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l’aménagement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et la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		planification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urbaine </a:t>
            </a:r>
            <a:endParaRPr lang="fr-FR" sz="1400" spc="-1" dirty="0" smtClean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r>
              <a:rPr lang="fr-FR" sz="18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  <a:sym typeface="Wingdings" panose="05000000000000000000" pitchFamily="2" charset="2"/>
              </a:rPr>
              <a:t>	</a:t>
            </a:r>
            <a:endParaRPr lang="fr-FR" sz="1800" spc="-1" dirty="0" smtClean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r>
              <a:rPr lang="fr-FR" sz="16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PNSE 4 (2021-2025) :</a:t>
            </a:r>
          </a:p>
          <a:p>
            <a:r>
              <a:rPr lang="fr-FR" sz="1800" dirty="0"/>
              <a:t> </a:t>
            </a:r>
            <a:r>
              <a:rPr lang="fr-FR" sz="1800" spc="-1" dirty="0">
                <a:solidFill>
                  <a:srgbClr val="00A552"/>
                </a:solidFill>
                <a:latin typeface="Poppins ExtraBold"/>
                <a:sym typeface="Wingdings" panose="05000000000000000000" pitchFamily="2" charset="2"/>
              </a:rPr>
              <a:t> </a:t>
            </a:r>
            <a:r>
              <a:rPr lang="fr-FR" sz="1800" spc="-1" dirty="0" smtClean="0">
                <a:solidFill>
                  <a:srgbClr val="00A552"/>
                </a:solidFill>
                <a:latin typeface="Poppins ExtraBold"/>
                <a:sym typeface="Wingdings" panose="05000000000000000000" pitchFamily="2" charset="2"/>
              </a:rPr>
              <a:t>	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S’informer, se former et informer sur l’état de mon environnement et les bons gestes à adopter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pour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notre santé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		et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celle des écosystèmes</a:t>
            </a:r>
          </a:p>
          <a:p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  <a:sym typeface="Wingdings" panose="05000000000000000000" pitchFamily="2" charset="2"/>
              </a:rPr>
              <a:t>	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Réduire les expositions environnementales affectant la santé humaine et celle des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écosystèmes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sur l’ensemble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		du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territoire</a:t>
            </a:r>
          </a:p>
          <a:p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  <a:sym typeface="Wingdings" panose="05000000000000000000" pitchFamily="2" charset="2"/>
              </a:rPr>
              <a:t>	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Démultiplier les actions concrètes menées par les collectivités dans les territoires</a:t>
            </a:r>
          </a:p>
          <a:p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  <a:sym typeface="Wingdings" panose="05000000000000000000" pitchFamily="2" charset="2"/>
              </a:rPr>
              <a:t>	 </a:t>
            </a:r>
            <a:r>
              <a:rPr lang="fr-FR" sz="14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Mieux connaître les expositions et les effets de l’environnement sur la santé des populations 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et des écosystèmes</a:t>
            </a:r>
            <a:endParaRPr lang="fr-FR" sz="14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endParaRPr lang="fr-FR" sz="18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r>
              <a:rPr lang="fr-FR" sz="1600" spc="-1" dirty="0">
                <a:solidFill>
                  <a:srgbClr val="00A552"/>
                </a:solidFill>
                <a:latin typeface="Poppins ExtraBold"/>
              </a:rPr>
              <a:t>Plusieurs ARS ont décliné des actions relatives à urbanisme et santé du PNSE </a:t>
            </a:r>
            <a:r>
              <a:rPr lang="fr-FR" sz="1600" spc="-1" dirty="0" smtClean="0">
                <a:solidFill>
                  <a:srgbClr val="00A552"/>
                </a:solidFill>
                <a:latin typeface="Poppins ExtraBold"/>
              </a:rPr>
              <a:t>dans </a:t>
            </a:r>
            <a:r>
              <a:rPr lang="fr-FR" sz="1600" spc="-1" dirty="0">
                <a:solidFill>
                  <a:srgbClr val="00A552"/>
                </a:solidFill>
                <a:latin typeface="Poppins ExtraBold"/>
              </a:rPr>
              <a:t>les PRSE, élaboré sous l’égide du préfet et avec la participation des </a:t>
            </a:r>
            <a:r>
              <a:rPr lang="fr-FR" sz="1600" spc="-1" dirty="0" smtClean="0">
                <a:solidFill>
                  <a:srgbClr val="00A552"/>
                </a:solidFill>
                <a:latin typeface="Poppins ExtraBold"/>
              </a:rPr>
              <a:t>DREAL</a:t>
            </a:r>
            <a:endParaRPr lang="fr-FR" sz="1600" b="1" spc="-1" dirty="0">
              <a:solidFill>
                <a:srgbClr val="00A552"/>
              </a:solidFill>
              <a:latin typeface="Poppins ExtraBold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15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7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9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148" y="246969"/>
            <a:ext cx="10515240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800" b="1" spc="199" dirty="0">
                <a:solidFill>
                  <a:srgbClr val="00A552"/>
                </a:solidFill>
                <a:latin typeface="Poppins Black"/>
              </a:rPr>
              <a:t>L’URBANISME FAVORABLE A LA </a:t>
            </a:r>
            <a:r>
              <a:rPr lang="fr-FR" sz="800" b="1" spc="199" dirty="0" smtClean="0">
                <a:solidFill>
                  <a:srgbClr val="00A552"/>
                </a:solidFill>
                <a:latin typeface="Poppins Black"/>
              </a:rPr>
              <a:t>SANTE</a:t>
            </a:r>
            <a:r>
              <a:rPr lang="fr-FR" sz="9600" spc="-1" dirty="0"/>
              <a:t/>
            </a:r>
            <a:br>
              <a:rPr lang="fr-FR" sz="9600" spc="-1" dirty="0"/>
            </a:br>
            <a:r>
              <a:rPr lang="fr-FR" sz="3600" b="1" spc="-1" dirty="0" smtClean="0">
                <a:solidFill>
                  <a:srgbClr val="005C48"/>
                </a:solidFill>
                <a:latin typeface="Poppins Black"/>
              </a:rPr>
              <a:t>Plans Régionaux Santé Environnement</a:t>
            </a:r>
            <a:r>
              <a:rPr lang="fr-FR" sz="3600" b="1" spc="-1" dirty="0">
                <a:solidFill>
                  <a:srgbClr val="005C48"/>
                </a:solidFill>
                <a:latin typeface="Poppins Black"/>
              </a:rPr>
              <a:t/>
            </a:r>
            <a:br>
              <a:rPr lang="fr-FR" sz="3600" b="1" spc="-1" dirty="0">
                <a:solidFill>
                  <a:srgbClr val="005C48"/>
                </a:solidFill>
                <a:latin typeface="Poppins Black"/>
              </a:rPr>
            </a:br>
            <a:r>
              <a:rPr lang="fr-FR" sz="1800" b="1" spc="-1" dirty="0">
                <a:solidFill>
                  <a:srgbClr val="005C48"/>
                </a:solidFill>
                <a:latin typeface="Poppins ExtraBold"/>
                <a:ea typeface="+mn-ea"/>
                <a:cs typeface="+mn-cs"/>
              </a:rPr>
              <a:t>Des outils pour les différents acteurs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219133" y="1448278"/>
            <a:ext cx="8104332" cy="3961084"/>
          </a:xfrm>
        </p:spPr>
        <p:txBody>
          <a:bodyPr/>
          <a:lstStyle/>
          <a:p>
            <a:r>
              <a:rPr lang="fr-FR" sz="18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L’avis des ARS est sollicité dans le cadre de l’Autorité environnementale </a:t>
            </a:r>
            <a:r>
              <a:rPr lang="fr-FR" sz="18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sur </a:t>
            </a:r>
            <a:r>
              <a:rPr lang="fr-FR" sz="18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des projets </a:t>
            </a:r>
            <a:r>
              <a:rPr lang="fr-FR" sz="1800" spc="-1" dirty="0" smtClean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d’aménagement </a:t>
            </a:r>
            <a:r>
              <a:rPr lang="fr-FR" sz="18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et documents d’urbanisme (PLU, ZAC…) </a:t>
            </a:r>
            <a:endParaRPr lang="fr-FR" sz="1800" spc="-1" dirty="0" smtClean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endParaRPr lang="fr-FR" sz="18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r>
              <a:rPr lang="fr-FR" sz="1800" spc="-1" dirty="0">
                <a:solidFill>
                  <a:srgbClr val="00A552"/>
                </a:solidFill>
                <a:latin typeface="Poppins ExtraBold"/>
                <a:ea typeface="+mn-ea"/>
                <a:cs typeface="+mn-cs"/>
              </a:rPr>
              <a:t>Co-construit avec les acteurs locaux de la santé environnementale, le PRSE Nouvelle-Aquitaine repose sur 21 actions issues de priorités nationales adaptées aux réalités territoriales et régionales, aux priorités régionales de santé publique, ainsi qu’aux attentes et perceptions des habitants de Nouvelle-Aquitaine.</a:t>
            </a:r>
          </a:p>
          <a:p>
            <a:endParaRPr lang="fr-FR" sz="1800" spc="-1" dirty="0">
              <a:solidFill>
                <a:srgbClr val="00A552"/>
              </a:solidFill>
              <a:latin typeface="Poppins ExtraBold"/>
              <a:ea typeface="+mn-ea"/>
              <a:cs typeface="+mn-cs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F9B8C4-BB29-42B1-AF59-5494DC418713}"/>
              </a:ext>
            </a:extLst>
          </p:cNvPr>
          <p:cNvSpPr txBox="1"/>
          <p:nvPr/>
        </p:nvSpPr>
        <p:spPr>
          <a:xfrm>
            <a:off x="8724194" y="1714043"/>
            <a:ext cx="2735293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19 ans</a:t>
            </a:r>
          </a:p>
          <a:p>
            <a:pPr algn="just">
              <a:spcBef>
                <a:spcPts val="800"/>
              </a:spcBef>
            </a:pPr>
            <a:r>
              <a:rPr lang="fr-FR" sz="1200" spc="-1" dirty="0">
                <a:solidFill>
                  <a:srgbClr val="00A552"/>
                </a:solidFill>
                <a:latin typeface="Poppins ExtraBold"/>
              </a:rPr>
              <a:t>C’est l’écart maximum d’espérance de vie constaté en région Ile de France entre le Plessis Trévise  dans le Val de Marne et la commune de Jouarre en Seine et </a:t>
            </a:r>
            <a:r>
              <a:rPr lang="fr-FR" sz="1200" spc="-1" dirty="0" smtClean="0">
                <a:solidFill>
                  <a:srgbClr val="00A552"/>
                </a:solidFill>
                <a:latin typeface="Poppins ExtraBold"/>
              </a:rPr>
              <a:t>Marne</a:t>
            </a:r>
            <a:r>
              <a:rPr lang="fr-FR" sz="1200" spc="-1" dirty="0">
                <a:solidFill>
                  <a:srgbClr val="00A552"/>
                </a:solidFill>
                <a:latin typeface="Poppins ExtraBold"/>
              </a:rPr>
              <a:t>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718A98-00F0-4A10-8842-76CD5C0391F8}"/>
              </a:ext>
            </a:extLst>
          </p:cNvPr>
          <p:cNvSpPr txBox="1"/>
          <p:nvPr/>
        </p:nvSpPr>
        <p:spPr>
          <a:xfrm>
            <a:off x="8665390" y="3205779"/>
            <a:ext cx="2729834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500 m</a:t>
            </a:r>
          </a:p>
          <a:p>
            <a:pPr algn="just">
              <a:spcBef>
                <a:spcPts val="800"/>
              </a:spcBef>
            </a:pPr>
            <a:r>
              <a:rPr lang="fr-FR" sz="1200" spc="-1" dirty="0">
                <a:solidFill>
                  <a:srgbClr val="00A552"/>
                </a:solidFill>
                <a:latin typeface="Poppins ExtraBold"/>
              </a:rPr>
              <a:t>C’est la distance au logement recommandée pour les services et </a:t>
            </a:r>
            <a:r>
              <a:rPr lang="fr-FR" sz="1200" spc="-1" dirty="0" smtClean="0">
                <a:solidFill>
                  <a:srgbClr val="00A552"/>
                </a:solidFill>
                <a:latin typeface="Poppins ExtraBold"/>
              </a:rPr>
              <a:t>équipements essentiels </a:t>
            </a:r>
            <a:r>
              <a:rPr lang="fr-FR" sz="1200" spc="-1" dirty="0">
                <a:solidFill>
                  <a:srgbClr val="00A552"/>
                </a:solidFill>
                <a:latin typeface="Poppins ExtraBold"/>
              </a:rPr>
              <a:t>(supermarché, poste, banque, médecin généraliste, centre médical, parc ou espace végétalisé, toilettes publiques, arrêt de bus, bancs publics</a:t>
            </a:r>
            <a:r>
              <a:rPr lang="fr-FR" sz="1200" spc="-1" dirty="0" smtClean="0">
                <a:solidFill>
                  <a:srgbClr val="00A552"/>
                </a:solidFill>
                <a:latin typeface="Poppins ExtraBold"/>
              </a:rPr>
              <a:t>).</a:t>
            </a:r>
            <a:endParaRPr 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324AE7-0CB3-4800-B2E9-BABDD9A1CDBF}"/>
              </a:ext>
            </a:extLst>
          </p:cNvPr>
          <p:cNvSpPr txBox="1"/>
          <p:nvPr/>
        </p:nvSpPr>
        <p:spPr>
          <a:xfrm>
            <a:off x="8724194" y="5220114"/>
            <a:ext cx="2784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pc="-1" dirty="0">
                <a:solidFill>
                  <a:srgbClr val="00A552"/>
                </a:solidFill>
                <a:latin typeface="Poppins ExtraBold"/>
              </a:rPr>
              <a:t>1 km </a:t>
            </a:r>
            <a:endParaRPr lang="fr-FR" spc="-1" dirty="0" smtClean="0">
              <a:solidFill>
                <a:srgbClr val="00A552"/>
              </a:solidFill>
              <a:latin typeface="Poppins ExtraBold"/>
            </a:endParaRPr>
          </a:p>
          <a:p>
            <a:r>
              <a:rPr lang="fr-FR" sz="1200" spc="-1" dirty="0" smtClean="0">
                <a:solidFill>
                  <a:srgbClr val="00A552"/>
                </a:solidFill>
                <a:latin typeface="Poppins ExtraBold"/>
              </a:rPr>
              <a:t>de </a:t>
            </a:r>
            <a:r>
              <a:rPr lang="fr-FR" sz="1200" spc="-1" dirty="0">
                <a:solidFill>
                  <a:srgbClr val="00A552"/>
                </a:solidFill>
                <a:latin typeface="Poppins ExtraBold"/>
              </a:rPr>
              <a:t>distance maximale entre le lieu d’habitation d’un enfant et un espace de jeux est recommandé par l’OMS pour inciter à l’activité </a:t>
            </a:r>
            <a:r>
              <a:rPr lang="fr-FR" sz="1200" spc="-1" dirty="0" smtClean="0">
                <a:solidFill>
                  <a:srgbClr val="00A552"/>
                </a:solidFill>
                <a:latin typeface="Poppins ExtraBold"/>
              </a:rPr>
              <a:t>physique.</a:t>
            </a:r>
            <a:endParaRPr lang="fr-FR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F91FA99-455C-4831-B233-B7FEA0392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95" y="1623384"/>
            <a:ext cx="468880" cy="46888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187FC42-E037-4D9F-B461-46B51BBB6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4194" y="3205245"/>
            <a:ext cx="425186" cy="42625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07EB56E-7D44-4089-9EFE-6955A1EB4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60" y="5116714"/>
            <a:ext cx="426255" cy="4262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24" y="279197"/>
            <a:ext cx="1612728" cy="125434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76" y="3999109"/>
            <a:ext cx="4109796" cy="266146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7759" y="5155031"/>
            <a:ext cx="3844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pc="-1" dirty="0">
                <a:solidFill>
                  <a:srgbClr val="00A552"/>
                </a:solidFill>
                <a:latin typeface="Poppins ExtraBold"/>
                <a:hlinkClick r:id="rId7"/>
              </a:rPr>
              <a:t>http://www.nouvelle-aquitaine.prse.fr</a:t>
            </a:r>
            <a:r>
              <a:rPr lang="fr-FR" sz="1400" spc="-1" dirty="0" smtClean="0">
                <a:solidFill>
                  <a:srgbClr val="00A552"/>
                </a:solidFill>
                <a:latin typeface="Poppins ExtraBold"/>
                <a:hlinkClick r:id="rId7"/>
              </a:rPr>
              <a:t>/</a:t>
            </a:r>
            <a:endParaRPr lang="fr-FR" sz="1400" spc="-1" dirty="0" smtClean="0">
              <a:solidFill>
                <a:srgbClr val="00A552"/>
              </a:solidFill>
              <a:latin typeface="Poppins ExtraBold"/>
            </a:endParaRPr>
          </a:p>
          <a:p>
            <a:endParaRPr lang="fr-FR" sz="1400" spc="-1" dirty="0">
              <a:solidFill>
                <a:srgbClr val="00A552"/>
              </a:solidFill>
              <a:latin typeface="Poppins ExtraBold"/>
            </a:endParaRPr>
          </a:p>
        </p:txBody>
      </p:sp>
      <p:sp>
        <p:nvSpPr>
          <p:cNvPr id="20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27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8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9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ehesp_rg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58" y="1183263"/>
            <a:ext cx="1182120" cy="143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CustomShape 15"/>
          <p:cNvSpPr/>
          <p:nvPr/>
        </p:nvSpPr>
        <p:spPr>
          <a:xfrm>
            <a:off x="174482" y="165608"/>
            <a:ext cx="11095757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800" b="1" strike="noStrike" spc="199" dirty="0">
                <a:solidFill>
                  <a:srgbClr val="00A552"/>
                </a:solidFill>
                <a:latin typeface="Poppins Black"/>
              </a:rPr>
              <a:t>LA DEMARCHE D’AMENAGEMENT DURABLE</a:t>
            </a:r>
            <a:endParaRPr lang="fr-FR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005C48"/>
                </a:solidFill>
                <a:latin typeface="Poppins Black"/>
              </a:rPr>
              <a:t>L’urbanisme favorable à la santé</a:t>
            </a:r>
          </a:p>
          <a:p>
            <a:r>
              <a:rPr lang="fr-FR" sz="1600" b="1" spc="-1" dirty="0" smtClean="0">
                <a:solidFill>
                  <a:srgbClr val="005C48"/>
                </a:solidFill>
                <a:latin typeface="Poppins"/>
              </a:rPr>
              <a:t>	Le projet Isadora 						Intégration de la Santé dans les 									Opérations d’Aménagement</a:t>
            </a:r>
            <a:r>
              <a:rPr lang="fr-FR" sz="1600" b="1" strike="noStrike" spc="-1" dirty="0" smtClean="0">
                <a:solidFill>
                  <a:srgbClr val="005C48"/>
                </a:solidFill>
                <a:latin typeface="Poppins"/>
              </a:rPr>
              <a:t>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endParaRPr lang="fr-FR" sz="1600" b="0" strike="noStrike" spc="-1" dirty="0">
              <a:latin typeface="Poppins"/>
            </a:endParaRPr>
          </a:p>
        </p:txBody>
      </p:sp>
      <p:pic>
        <p:nvPicPr>
          <p:cNvPr id="23" name="Image 18"/>
          <p:cNvPicPr/>
          <p:nvPr/>
        </p:nvPicPr>
        <p:blipFill>
          <a:blip r:embed="rId3"/>
          <a:stretch/>
        </p:blipFill>
        <p:spPr>
          <a:xfrm>
            <a:off x="865063" y="930560"/>
            <a:ext cx="177480" cy="50400"/>
          </a:xfrm>
          <a:prstGeom prst="rect">
            <a:avLst/>
          </a:prstGeom>
          <a:ln>
            <a:noFill/>
          </a:ln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45" y="1593230"/>
            <a:ext cx="1256092" cy="53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662"/>
            <a:ext cx="1454715" cy="102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045"/>
            <a:ext cx="2061783" cy="13607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66" y="6080001"/>
            <a:ext cx="1258907" cy="5245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93" y="6046276"/>
            <a:ext cx="2520973" cy="558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42" y="1019920"/>
            <a:ext cx="3482936" cy="14659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324"/>
            <a:ext cx="7162800" cy="30003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7C546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80" y="1663207"/>
            <a:ext cx="236480" cy="2756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63" y="6301416"/>
            <a:ext cx="350058" cy="274067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233" name="Image 232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47" y="5703049"/>
            <a:ext cx="368339" cy="291548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234" name="Image 233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98" y="5408512"/>
            <a:ext cx="360223" cy="278759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235" name="Image 234"/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4820276"/>
            <a:ext cx="377919" cy="295762"/>
          </a:xfrm>
          <a:prstGeom prst="rect">
            <a:avLst/>
          </a:prstGeom>
        </p:spPr>
      </p:pic>
      <p:pic>
        <p:nvPicPr>
          <p:cNvPr id="236" name="Image 235"/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16" y="4536619"/>
            <a:ext cx="382905" cy="275744"/>
          </a:xfrm>
          <a:prstGeom prst="rect">
            <a:avLst/>
          </a:prstGeom>
        </p:spPr>
      </p:pic>
      <p:pic>
        <p:nvPicPr>
          <p:cNvPr id="237" name="Image 236"/>
          <p:cNvPicPr>
            <a:picLocks noChangeAspect="1"/>
          </p:cNvPicPr>
          <p:nvPr/>
        </p:nvPicPr>
        <p:blipFill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4248835"/>
            <a:ext cx="252533" cy="283774"/>
          </a:xfrm>
          <a:prstGeom prst="rect">
            <a:avLst/>
          </a:prstGeom>
        </p:spPr>
      </p:pic>
      <p:pic>
        <p:nvPicPr>
          <p:cNvPr id="238" name="Image 237"/>
          <p:cNvPicPr>
            <a:picLocks noChangeAspect="1"/>
          </p:cNvPicPr>
          <p:nvPr/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43" y="3934055"/>
            <a:ext cx="263994" cy="294403"/>
          </a:xfrm>
          <a:prstGeom prst="rect">
            <a:avLst/>
          </a:prstGeom>
        </p:spPr>
      </p:pic>
      <p:pic>
        <p:nvPicPr>
          <p:cNvPr id="239" name="Image 238"/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02" y="3424162"/>
            <a:ext cx="253441" cy="285121"/>
          </a:xfrm>
          <a:prstGeom prst="rect">
            <a:avLst/>
          </a:prstGeom>
        </p:spPr>
      </p:pic>
      <p:pic>
        <p:nvPicPr>
          <p:cNvPr id="240" name="Image 239"/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73" y="3130337"/>
            <a:ext cx="253770" cy="286472"/>
          </a:xfrm>
          <a:prstGeom prst="rect">
            <a:avLst/>
          </a:prstGeom>
        </p:spPr>
      </p:pic>
      <p:pic>
        <p:nvPicPr>
          <p:cNvPr id="241" name="Image 240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24" y="2523810"/>
            <a:ext cx="245864" cy="278479"/>
          </a:xfrm>
          <a:prstGeom prst="rect">
            <a:avLst/>
          </a:prstGeom>
        </p:spPr>
      </p:pic>
      <p:pic>
        <p:nvPicPr>
          <p:cNvPr id="242" name="Image 241"/>
          <p:cNvPicPr>
            <a:picLocks noChangeAspect="1"/>
          </p:cNvPicPr>
          <p:nvPr/>
        </p:nvPicPr>
        <p:blipFill>
          <a:blip r:embed="rId2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68" y="2240937"/>
            <a:ext cx="252782" cy="270746"/>
          </a:xfrm>
          <a:prstGeom prst="rect">
            <a:avLst/>
          </a:prstGeom>
        </p:spPr>
      </p:pic>
      <p:pic>
        <p:nvPicPr>
          <p:cNvPr id="243" name="Image 242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rgbClr val="7C546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41" y="1663207"/>
            <a:ext cx="250862" cy="284399"/>
          </a:xfrm>
          <a:prstGeom prst="rect">
            <a:avLst/>
          </a:prstGeom>
        </p:spPr>
      </p:pic>
      <p:pic>
        <p:nvPicPr>
          <p:cNvPr id="244" name="Image 243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rgbClr val="7C546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42" y="1663207"/>
            <a:ext cx="252912" cy="288265"/>
          </a:xfrm>
          <a:prstGeom prst="rect">
            <a:avLst/>
          </a:prstGeom>
        </p:spPr>
      </p:pic>
      <p:pic>
        <p:nvPicPr>
          <p:cNvPr id="245" name="Image 244"/>
          <p:cNvPicPr>
            <a:picLocks noChangeAspect="1"/>
          </p:cNvPicPr>
          <p:nvPr/>
        </p:nvPicPr>
        <p:blipFill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09" y="6006724"/>
            <a:ext cx="373177" cy="273833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46" name="Rectangle 245"/>
          <p:cNvSpPr/>
          <p:nvPr/>
        </p:nvSpPr>
        <p:spPr>
          <a:xfrm>
            <a:off x="8242393" y="1571770"/>
            <a:ext cx="301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spc="-1" dirty="0" smtClean="0">
                <a:solidFill>
                  <a:srgbClr val="7C546E"/>
                </a:solidFill>
                <a:latin typeface="Poppins ExtraBold"/>
              </a:rPr>
              <a:t>Gouvernance Santé / Participations</a:t>
            </a:r>
          </a:p>
          <a:p>
            <a:r>
              <a:rPr lang="fr-FR" sz="1200" spc="-1" dirty="0" smtClean="0">
                <a:solidFill>
                  <a:srgbClr val="7C546E"/>
                </a:solidFill>
                <a:latin typeface="Poppins ExtraBold"/>
              </a:rPr>
              <a:t> / Portrait Santé et</a:t>
            </a:r>
            <a:r>
              <a:rPr lang="fr-FR" sz="1200" spc="-1" dirty="0">
                <a:solidFill>
                  <a:srgbClr val="7C546E"/>
                </a:solidFill>
                <a:latin typeface="Poppins ExtraBold"/>
              </a:rPr>
              <a:t> </a:t>
            </a:r>
            <a:r>
              <a:rPr lang="fr-FR" sz="1200" spc="-1" dirty="0" smtClean="0">
                <a:solidFill>
                  <a:srgbClr val="7C546E"/>
                </a:solidFill>
                <a:latin typeface="Poppins ExtraBold"/>
              </a:rPr>
              <a:t>Environnement</a:t>
            </a:r>
            <a:endParaRPr lang="fr-FR" sz="1200" dirty="0">
              <a:solidFill>
                <a:srgbClr val="7C546E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7632586" y="2293586"/>
            <a:ext cx="3544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spc="-1" dirty="0" smtClean="0">
                <a:solidFill>
                  <a:schemeClr val="bg1">
                    <a:lumMod val="65000"/>
                  </a:schemeClr>
                </a:solidFill>
                <a:latin typeface="Poppins ExtraBold"/>
              </a:rPr>
              <a:t>Exposition des populations aux nuisances </a:t>
            </a:r>
          </a:p>
          <a:p>
            <a:r>
              <a:rPr lang="fr-FR" sz="1200" spc="-1" dirty="0" smtClean="0">
                <a:solidFill>
                  <a:schemeClr val="bg1">
                    <a:lumMod val="65000"/>
                  </a:schemeClr>
                </a:solidFill>
                <a:latin typeface="Poppins ExtraBold"/>
              </a:rPr>
              <a:t>et pollutions / Qualité des logements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656618" y="3201478"/>
            <a:ext cx="393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spc="-1" dirty="0" smtClean="0">
                <a:solidFill>
                  <a:schemeClr val="accent2">
                    <a:lumMod val="75000"/>
                  </a:schemeClr>
                </a:solidFill>
                <a:latin typeface="Poppins ExtraBold"/>
              </a:rPr>
              <a:t>Mobilité active et PMR / Accessibilité emplois, </a:t>
            </a:r>
          </a:p>
          <a:p>
            <a:r>
              <a:rPr lang="fr-FR" sz="1200" spc="-1" dirty="0" smtClean="0">
                <a:solidFill>
                  <a:schemeClr val="accent2">
                    <a:lumMod val="75000"/>
                  </a:schemeClr>
                </a:solidFill>
                <a:latin typeface="Poppins ExtraBold"/>
              </a:rPr>
              <a:t>commerces et équipements et services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7669513" y="4190302"/>
            <a:ext cx="3852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spc="-1" dirty="0" smtClean="0">
                <a:solidFill>
                  <a:srgbClr val="D6A300"/>
                </a:solidFill>
                <a:latin typeface="Poppins ExtraBold"/>
              </a:rPr>
              <a:t>Cohésion sociale / Cinq sens et identité du lieu </a:t>
            </a:r>
          </a:p>
          <a:p>
            <a:r>
              <a:rPr lang="fr-FR" sz="1200" spc="-1" dirty="0" smtClean="0">
                <a:solidFill>
                  <a:srgbClr val="D6A300"/>
                </a:solidFill>
                <a:latin typeface="Poppins ExtraBold"/>
              </a:rPr>
              <a:t> / Fonction sociale des interfaces </a:t>
            </a:r>
          </a:p>
          <a:p>
            <a:r>
              <a:rPr lang="fr-FR" sz="1200" spc="-1" dirty="0" smtClean="0">
                <a:solidFill>
                  <a:srgbClr val="D6A300"/>
                </a:solidFill>
                <a:latin typeface="Poppins ExtraBold"/>
              </a:rPr>
              <a:t>et des espaces communs / Espaces publics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7669513" y="5575813"/>
            <a:ext cx="3002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spc="-1" dirty="0" smtClean="0">
                <a:solidFill>
                  <a:schemeClr val="accent6"/>
                </a:solidFill>
                <a:latin typeface="Poppins ExtraBold"/>
              </a:rPr>
              <a:t>Espaces verts / Agriculture urbaine </a:t>
            </a:r>
          </a:p>
          <a:p>
            <a:r>
              <a:rPr lang="fr-FR" sz="1200" spc="-1" dirty="0">
                <a:solidFill>
                  <a:schemeClr val="accent6"/>
                </a:solidFill>
                <a:latin typeface="Poppins ExtraBold"/>
              </a:rPr>
              <a:t> </a:t>
            </a:r>
            <a:r>
              <a:rPr lang="fr-FR" sz="1200" spc="-1" dirty="0" smtClean="0">
                <a:solidFill>
                  <a:schemeClr val="accent6"/>
                </a:solidFill>
                <a:latin typeface="Poppins ExtraBold"/>
              </a:rPr>
              <a:t>/ Ilot de chaleur urbaine </a:t>
            </a:r>
          </a:p>
          <a:p>
            <a:r>
              <a:rPr lang="fr-FR" sz="1200" spc="-1" dirty="0">
                <a:solidFill>
                  <a:schemeClr val="accent6"/>
                </a:solidFill>
                <a:latin typeface="Poppins ExtraBold"/>
              </a:rPr>
              <a:t> </a:t>
            </a:r>
            <a:r>
              <a:rPr lang="fr-FR" sz="1200" spc="-1" dirty="0" smtClean="0">
                <a:solidFill>
                  <a:schemeClr val="accent6"/>
                </a:solidFill>
                <a:latin typeface="Poppins ExtraBold"/>
              </a:rPr>
              <a:t>/ Gestion des eaux pluviales</a:t>
            </a:r>
          </a:p>
        </p:txBody>
      </p:sp>
      <p:sp>
        <p:nvSpPr>
          <p:cNvPr id="43" name="CustomShape 1"/>
          <p:cNvSpPr/>
          <p:nvPr/>
        </p:nvSpPr>
        <p:spPr>
          <a:xfrm>
            <a:off x="11544480" y="0"/>
            <a:ext cx="647280" cy="6857640"/>
          </a:xfrm>
          <a:prstGeom prst="rect">
            <a:avLst/>
          </a:prstGeom>
          <a:solidFill>
            <a:srgbClr val="00A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3"/>
          <p:cNvSpPr/>
          <p:nvPr/>
        </p:nvSpPr>
        <p:spPr>
          <a:xfrm rot="16200000">
            <a:off x="8439120" y="3197520"/>
            <a:ext cx="6857640" cy="46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>
              <a:defRPr/>
            </a:pP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8 juillet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2021 </a:t>
            </a:r>
            <a:r>
              <a:rPr lang="fr-FR" sz="1100" b="1" spc="-1" dirty="0">
                <a:solidFill>
                  <a:srgbClr val="FFFFFF"/>
                </a:solidFill>
                <a:latin typeface="Poppins Black"/>
              </a:rPr>
              <a:t>–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Webinaire </a:t>
            </a:r>
            <a:r>
              <a:rPr lang="fr-FR" sz="1100" b="1" spc="-1" dirty="0" smtClean="0">
                <a:solidFill>
                  <a:srgbClr val="FFFFFF"/>
                </a:solidFill>
                <a:latin typeface="Poppins Black"/>
              </a:rPr>
              <a:t>FPNRF</a:t>
            </a:r>
            <a:endParaRPr lang="fr-FR" sz="1100" spc="-1" dirty="0">
              <a:solidFill>
                <a:prstClr val="black"/>
              </a:solidFill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11544480" y="6219720"/>
            <a:ext cx="647280" cy="63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942745DA-DB1D-4625-9BE4-78A9DF6D15C3}" type="slidenum">
              <a:rPr lang="fr-FR" sz="1000" b="1" strike="noStrike" spc="-1">
                <a:solidFill>
                  <a:srgbClr val="FFFFFF"/>
                </a:solidFill>
                <a:latin typeface="Poppins Black"/>
              </a:rPr>
              <a:t>9</a:t>
            </a:fld>
            <a:endParaRPr lang="fr-FR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1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</TotalTime>
  <Words>2034</Words>
  <Application>Microsoft Office PowerPoint</Application>
  <PresentationFormat>Grand écran</PresentationFormat>
  <Paragraphs>233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DejaVu Sans</vt:lpstr>
      <vt:lpstr>Poppins</vt:lpstr>
      <vt:lpstr>Poppins Black</vt:lpstr>
      <vt:lpstr>Poppins ExtraBold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L’URBANISME FAVORABLE A LA SANTE Plan National Santé Environnement  Prise en compte dans les PRSE</vt:lpstr>
      <vt:lpstr>L’URBANISME FAVORABLE A LA SANTE Plans Régionaux Santé Environnement Des outils pour les différents acteurs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KELLERHALS François</dc:creator>
  <dc:description/>
  <cp:lastModifiedBy>KELLERHALS François</cp:lastModifiedBy>
  <cp:revision>113</cp:revision>
  <dcterms:created xsi:type="dcterms:W3CDTF">2019-11-14T12:03:36Z</dcterms:created>
  <dcterms:modified xsi:type="dcterms:W3CDTF">2021-07-08T11:17:11Z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