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286" r:id="rId4"/>
    <p:sldId id="294" r:id="rId5"/>
    <p:sldId id="291" r:id="rId6"/>
    <p:sldId id="287" r:id="rId7"/>
    <p:sldId id="289" r:id="rId8"/>
    <p:sldId id="292" r:id="rId9"/>
    <p:sldId id="290" r:id="rId10"/>
    <p:sldId id="293" r:id="rId11"/>
    <p:sldId id="29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55">
          <p15:clr>
            <a:srgbClr val="A4A3A4"/>
          </p15:clr>
        </p15:guide>
        <p15:guide id="2" orient="horz" pos="3698">
          <p15:clr>
            <a:srgbClr val="A4A3A4"/>
          </p15:clr>
        </p15:guide>
        <p15:guide id="3" pos="3840">
          <p15:clr>
            <a:srgbClr val="A4A3A4"/>
          </p15:clr>
        </p15:guide>
        <p15:guide id="4" pos="1412">
          <p15:clr>
            <a:srgbClr val="A4A3A4"/>
          </p15:clr>
        </p15:guide>
        <p15:guide id="5" pos="420">
          <p15:clr>
            <a:srgbClr val="A4A3A4"/>
          </p15:clr>
        </p15:guide>
        <p15:guide id="6" orient="horz" pos="4147">
          <p15:clr>
            <a:srgbClr val="A4A3A4"/>
          </p15:clr>
        </p15:guide>
        <p15:guide id="7" orient="horz" pos="3708">
          <p15:clr>
            <a:srgbClr val="A4A3A4"/>
          </p15:clr>
        </p15:guide>
        <p15:guide id="8" pos="7460">
          <p15:clr>
            <a:srgbClr val="A4A3A4"/>
          </p15:clr>
        </p15:guide>
        <p15:guide id="9" pos="7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640">
          <p15:clr>
            <a:srgbClr val="A4A3A4"/>
          </p15:clr>
        </p15:guide>
        <p15:guide id="4" pos="4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27B76-BC64-43A3-B6BC-A218F19763EC}" v="8" dt="2023-04-25T14:03:02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70375" autoAdjust="0"/>
  </p:normalViewPr>
  <p:slideViewPr>
    <p:cSldViewPr snapToGrid="0">
      <p:cViewPr>
        <p:scale>
          <a:sx n="60" d="100"/>
          <a:sy n="60" d="100"/>
        </p:scale>
        <p:origin x="-1886" y="-101"/>
      </p:cViewPr>
      <p:guideLst>
        <p:guide orient="horz" pos="3955"/>
        <p:guide orient="horz" pos="3698"/>
        <p:guide orient="horz" pos="4147"/>
        <p:guide orient="horz" pos="3708"/>
        <p:guide pos="3840"/>
        <p:guide pos="1412"/>
        <p:guide pos="420"/>
        <p:guide pos="746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orient="horz" pos="5640"/>
        <p:guide pos="2160"/>
        <p:guide pos="4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5A649CC-B4E3-47C0-8DB7-1DCEE8C5F0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96B2A03-9A0F-4D00-98F7-059CED26A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2DDF-96C6-411C-B27D-033DCFAE1683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F07BF4F-C86B-42CD-8C76-D3CACD679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BAE973B-D74A-4F4A-ABE7-89CD8AAE1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2F85-3C67-410B-AE62-0C907F782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30098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B55B-1E9E-4091-8D75-12745DD0CDF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81575" y="354266"/>
            <a:ext cx="42291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76" y="7889558"/>
            <a:ext cx="1115839" cy="1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789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4224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680000"/>
            <a:ext cx="5486400" cy="3902400"/>
          </a:xfrm>
        </p:spPr>
        <p:txBody>
          <a:bodyPr/>
          <a:lstStyle/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661F2B-1247-44B4-B2AD-8F8F4AB2F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63" y="8026350"/>
            <a:ext cx="868324" cy="917124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F727BC44-981A-43C3-A507-91FEC4A074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7200" y="8704800"/>
            <a:ext cx="2971800" cy="302400"/>
          </a:xfrm>
        </p:spPr>
        <p:txBody>
          <a:bodyPr/>
          <a:lstStyle/>
          <a:p>
            <a:endParaRPr lang="fr-F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Espace réservé de l'en-tête 9">
            <a:extLst>
              <a:ext uri="{FF2B5EF4-FFF2-40B4-BE49-F238E27FC236}">
                <a16:creationId xmlns:a16="http://schemas.microsoft.com/office/drawing/2014/main" xmlns="" id="{CCEE4483-A508-493C-A2FD-589AED411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8739" y="332206"/>
            <a:ext cx="4230000" cy="458788"/>
          </a:xfrm>
          <a:prstGeom prst="rect">
            <a:avLst/>
          </a:prstGeom>
        </p:spPr>
        <p:txBody>
          <a:bodyPr/>
          <a:lstStyle/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2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Suivi agro</a:t>
            </a:r>
            <a:r>
              <a:rPr lang="fr-FR" baseline="0" dirty="0"/>
              <a:t> réalisé par CA par exemple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Vérifier limite imposée par exploit’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8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Suivi agro</a:t>
            </a:r>
            <a:r>
              <a:rPr lang="fr-FR" baseline="0" dirty="0"/>
              <a:t> réalisé par CA par exemple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Vérifier limite imposée par exploit’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- &gt; 1000 en</a:t>
            </a:r>
            <a:r>
              <a:rPr lang="fr-FR" b="0" baseline="0" dirty="0"/>
              <a:t> projet</a:t>
            </a:r>
            <a:endParaRPr lang="fr-FR" b="0" dirty="0"/>
          </a:p>
          <a:p>
            <a:r>
              <a:rPr lang="fr-FR" b="0" dirty="0"/>
              <a:t>- « alibi » : </a:t>
            </a:r>
            <a:r>
              <a:rPr lang="fr-FR" sz="1200" dirty="0"/>
              <a:t>affectent négativement l’opinion publique</a:t>
            </a:r>
            <a:endParaRPr lang="fr-FR" b="0" dirty="0"/>
          </a:p>
          <a:p>
            <a:r>
              <a:rPr lang="fr-FR" b="0" dirty="0"/>
              <a:t>-</a:t>
            </a:r>
            <a:r>
              <a:rPr lang="fr-FR" b="0" baseline="0" dirty="0"/>
              <a:t> </a:t>
            </a:r>
            <a:r>
              <a:rPr lang="fr-FR" b="0" dirty="0"/>
              <a:t>Historiquement plutôt sud mais nord aussi dernièrement </a:t>
            </a:r>
          </a:p>
          <a:p>
            <a:pPr marL="0" indent="0">
              <a:buFontTx/>
              <a:buNone/>
            </a:pPr>
            <a:r>
              <a:rPr lang="fr-FR" b="0" dirty="0"/>
              <a:t>- APER </a:t>
            </a:r>
            <a:r>
              <a:rPr lang="fr-FR" sz="1200" dirty="0"/>
              <a:t>promulguée en mars 2023</a:t>
            </a:r>
            <a:endParaRPr lang="fr-FR" b="0" dirty="0"/>
          </a:p>
          <a:p>
            <a:pPr marL="0" indent="0">
              <a:buFontTx/>
              <a:buNone/>
            </a:pPr>
            <a:r>
              <a:rPr lang="fr-FR" b="0" dirty="0"/>
              <a:t>- Définition reprise de l’ADEME</a:t>
            </a:r>
          </a:p>
          <a:p>
            <a:pPr marL="0" indent="0">
              <a:buNone/>
            </a:pPr>
            <a:r>
              <a:rPr lang="fr-FR" sz="1200" b="0" dirty="0"/>
              <a:t>- France </a:t>
            </a:r>
            <a:r>
              <a:rPr lang="fr-FR" sz="1200" b="0" dirty="0" err="1"/>
              <a:t>Agrivoltaïsme</a:t>
            </a:r>
            <a:r>
              <a:rPr lang="fr-FR" sz="1200" b="0" baseline="0" dirty="0"/>
              <a:t> : </a:t>
            </a:r>
            <a:r>
              <a:rPr lang="fr-FR" sz="1200" b="0" dirty="0"/>
              <a:t>Association nationale de référence pour la filière : bureau à parité secteur de l’Energie / secteur agricole.</a:t>
            </a:r>
          </a:p>
          <a:p>
            <a:r>
              <a:rPr lang="fr-FR" sz="1200" b="0" dirty="0"/>
              <a:t>Co-président Olivier </a:t>
            </a:r>
            <a:r>
              <a:rPr lang="fr-FR" sz="1200" b="0" dirty="0" err="1"/>
              <a:t>Dauger</a:t>
            </a:r>
            <a:r>
              <a:rPr lang="fr-FR" sz="1200" b="0" dirty="0"/>
              <a:t>, FNSEA / Secrétaire général : André Bernard (Président CRA PACA).</a:t>
            </a:r>
          </a:p>
          <a:p>
            <a:pPr marL="0" indent="0">
              <a:buNone/>
            </a:pPr>
            <a:r>
              <a:rPr lang="fr-FR" sz="1200" b="0" dirty="0"/>
              <a:t>- Projet : Observatoire national de l’</a:t>
            </a:r>
            <a:r>
              <a:rPr lang="fr-FR" sz="1200" b="0" dirty="0" err="1"/>
              <a:t>agrivoltaïsme</a:t>
            </a:r>
            <a:r>
              <a:rPr lang="fr-FR" sz="1200" b="0" dirty="0"/>
              <a:t> (ONA ; lancement potentiel en 2024) Initiative portée par l’ADEME, associant les CA, Instituts</a:t>
            </a:r>
            <a:r>
              <a:rPr lang="fr-FR" sz="1200" b="0" baseline="0" dirty="0"/>
              <a:t> techniques </a:t>
            </a:r>
            <a:r>
              <a:rPr lang="fr-FR" sz="1200" b="0" dirty="0"/>
              <a:t>et INRAE ;</a:t>
            </a:r>
          </a:p>
          <a:p>
            <a:r>
              <a:rPr lang="fr-FR" sz="1200" b="0" dirty="0"/>
              <a:t>Objectif :suivi des systèmes </a:t>
            </a:r>
            <a:r>
              <a:rPr lang="fr-FR" sz="1200" b="0" dirty="0" err="1"/>
              <a:t>agriPV</a:t>
            </a:r>
            <a:r>
              <a:rPr lang="fr-FR" sz="1200" b="0" dirty="0"/>
              <a:t> afin de produire des références et d’alerter sur d’éventuelles dérives;</a:t>
            </a:r>
            <a:r>
              <a:rPr lang="fr-FR" sz="1200" b="0" baseline="0" dirty="0"/>
              <a:t> </a:t>
            </a:r>
            <a:r>
              <a:rPr lang="fr-FR" sz="1200" b="0" dirty="0"/>
              <a:t>Documents de préfiguration produits, incertitude quant à son lancement effectif (semble cher).</a:t>
            </a:r>
          </a:p>
          <a:p>
            <a:pPr marL="171450" indent="-171450">
              <a:buFontTx/>
              <a:buChar char="-"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35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Calibri"/>
                <a:cs typeface="Arial"/>
              </a:rPr>
              <a:t>« ce que l’</a:t>
            </a:r>
            <a:r>
              <a:rPr lang="fr-FR" sz="1200" kern="1200" baseline="0" dirty="0" err="1">
                <a:solidFill>
                  <a:schemeClr val="tx1"/>
                </a:solidFill>
                <a:latin typeface="+mn-lt"/>
                <a:ea typeface="Calibri"/>
                <a:cs typeface="Arial"/>
              </a:rPr>
              <a:t>agriPV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Calibri"/>
                <a:cs typeface="Arial"/>
              </a:rPr>
              <a:t> n’est pas »</a:t>
            </a:r>
          </a:p>
          <a:p>
            <a:pPr marL="171450" indent="-171450">
              <a:buFontTx/>
              <a:buChar char="-"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Calibri"/>
                <a:cs typeface="Arial"/>
              </a:rPr>
              <a:t>Stock et non flux de  ans permet d’empêcher abandon des terres par opportunisme (déjà rétention foncière pour urbanisation)</a:t>
            </a:r>
          </a:p>
          <a:p>
            <a:pPr marL="171450" indent="-171450">
              <a:buFontTx/>
              <a:buChar char="-"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Calibri"/>
                <a:cs typeface="Arial"/>
              </a:rPr>
              <a:t>Délaissés autoroutiers : mille-feuille administratif</a:t>
            </a:r>
            <a:endParaRPr lang="fr-FR" sz="1200" kern="1200" dirty="0">
              <a:solidFill>
                <a:schemeClr val="tx1"/>
              </a:solidFill>
              <a:latin typeface="+mn-lt"/>
              <a:ea typeface="Calibri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40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Calibri"/>
                <a:cs typeface="Arial"/>
              </a:rPr>
              <a:t>: bon espoir que la V2 satisfasse plus le CAF 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Calibri"/>
                <a:cs typeface="Arial"/>
              </a:rPr>
              <a:t>(la définition doit être vérifiée tout au long de la vie de l’exploitation PV)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40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CDPENAF = </a:t>
            </a:r>
            <a:r>
              <a:rPr lang="fr-FR" dirty="0" err="1"/>
              <a:t>comm</a:t>
            </a:r>
            <a:r>
              <a:rPr lang="fr-FR" dirty="0"/>
              <a:t> </a:t>
            </a:r>
            <a:r>
              <a:rPr lang="fr-FR" dirty="0" err="1"/>
              <a:t>dép</a:t>
            </a:r>
            <a:r>
              <a:rPr lang="fr-FR" dirty="0"/>
              <a:t> de préservation</a:t>
            </a:r>
            <a:r>
              <a:rPr lang="fr-FR" baseline="0" dirty="0"/>
              <a:t> des espaces naturels, agri et forestiers.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Avis conforme </a:t>
            </a:r>
            <a:r>
              <a:rPr lang="fr-FR" baseline="0" dirty="0" err="1"/>
              <a:t>agriPV</a:t>
            </a:r>
            <a:r>
              <a:rPr lang="fr-FR" baseline="0" dirty="0"/>
              <a:t>, simple PV au sol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Dépend des </a:t>
            </a:r>
            <a:r>
              <a:rPr lang="fr-FR" baseline="0" dirty="0" err="1"/>
              <a:t>territoitres</a:t>
            </a:r>
            <a:r>
              <a:rPr lang="fr-FR" baseline="0" dirty="0"/>
              <a:t> : Sud-Ouest, Bretagne, moteurs sur partage de la valeur, entrée au capital, etc.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Plus gd nb de projets en France mais aussi plus de polémique : terres à</a:t>
            </a:r>
            <a:r>
              <a:rPr lang="fr-FR" baseline="0" dirty="0"/>
              <a:t> céréales devenues </a:t>
            </a:r>
            <a:r>
              <a:rPr lang="fr-FR" baseline="0" dirty="0" err="1"/>
              <a:t>paturage</a:t>
            </a:r>
            <a:r>
              <a:rPr lang="fr-FR" baseline="0" dirty="0"/>
              <a:t> ovin, territoires où l’élevage est en baisse (manque d’infrastructure)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Bananes ou vanille</a:t>
            </a:r>
            <a:r>
              <a:rPr lang="fr-FR" baseline="0" dirty="0"/>
              <a:t> ? 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Possibles en fixe aussi.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Anticycloniques</a:t>
            </a:r>
            <a:r>
              <a:rPr lang="fr-FR" baseline="0" dirty="0"/>
              <a:t> en NC et à La Réunion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Autres : grandes cultures (</a:t>
            </a:r>
            <a:r>
              <a:rPr lang="fr-FR" baseline="0" dirty="0" err="1"/>
              <a:t>pivotables</a:t>
            </a:r>
            <a:r>
              <a:rPr lang="fr-FR" baseline="0" dirty="0"/>
              <a:t> et </a:t>
            </a:r>
            <a:r>
              <a:rPr lang="fr-FR" baseline="0" dirty="0" err="1"/>
              <a:t>trackers</a:t>
            </a:r>
            <a:r>
              <a:rPr lang="fr-FR" baseline="0"/>
              <a:t>), aquaculture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Capital</a:t>
            </a:r>
            <a:r>
              <a:rPr lang="fr-FR" baseline="0" dirty="0"/>
              <a:t> et partage de la valeur : acceptation sociale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Transmission : coût, itinéraire cultural figé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_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 userDrawn="1"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</p:spTree>
    <p:extLst>
      <p:ext uri="{BB962C8B-B14F-4D97-AF65-F5344CB8AC3E}">
        <p14:creationId xmlns:p14="http://schemas.microsoft.com/office/powerpoint/2010/main" val="206850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Bleu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32BDC2F4-6268-4EFF-A77F-1EAEA6C8986B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eu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9DAC57DB-0D08-4C98-A7A9-A99D0DF4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01" y="1476000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E9126399-45DE-421D-913F-67D4814E3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2B81287A-2C38-40D4-B1AF-150C83F069A1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eu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5EB758A-08C4-4EE5-BC63-32966FB1D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16" y="551499"/>
            <a:ext cx="734569" cy="6248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28555D-479F-4BDD-98D3-2695B52C23AE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eu_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algn="ctr"/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1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eu_titre_sans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85615"/>
            <a:ext cx="11473817" cy="6286770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Bleu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58E3B10-CEC5-496B-B3E2-7821224AD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7" y="591553"/>
            <a:ext cx="1168600" cy="990000"/>
          </a:xfrm>
          <a:prstGeom prst="rect">
            <a:avLst/>
          </a:prstGeom>
        </p:spPr>
      </p:pic>
      <p:sp>
        <p:nvSpPr>
          <p:cNvPr id="9" name="Shape_1">
            <a:extLst>
              <a:ext uri="{FF2B5EF4-FFF2-40B4-BE49-F238E27FC236}">
                <a16:creationId xmlns:a16="http://schemas.microsoft.com/office/drawing/2014/main" xmlns="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rgbClr val="008E96">
              <a:alpha val="14902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66484C9-8B5B-4A83-B667-B967CAC9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12" y="599515"/>
            <a:ext cx="6919560" cy="59806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eu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AEFC35B-A690-437E-9DBE-1C82A1418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20" y="2520000"/>
            <a:ext cx="3995924" cy="3456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xmlns="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Rouge_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Rouge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00" y="365125"/>
            <a:ext cx="10980000" cy="864000"/>
          </a:xfrm>
        </p:spPr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4BB4BA62-DD23-471E-AE07-0D1ADFF1370C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48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Rouge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00" y="365125"/>
            <a:ext cx="10980000" cy="864000"/>
          </a:xfrm>
        </p:spPr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666A00D-0B04-4B00-B652-540ABD2E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01" y="1476000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5F749F66-23DA-4EA3-AE5E-208706C55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A70B0AAF-1860-49D0-8337-89979F5FE2C8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Vert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046D5FAF-6E15-414C-81A4-5493C47ED149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8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Rouge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C3C4727-13F9-45C5-ADC5-FBD0D6D1D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80" y="549940"/>
            <a:ext cx="739405" cy="626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10D397-E3B0-403A-8791-15FFE5936878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sur ce cadre gris, sous les zones de textes, en </a:t>
            </a:r>
            <a:r>
              <a:rPr lang="fr-FR" i="1" u="sng" dirty="0"/>
              <a:t>respectant les dimensions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ouge_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  <a:p>
            <a:pPr algn="ctr"/>
            <a:endParaRPr lang="fr-FR" i="1" dirty="0"/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rgbClr val="E94F2D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Rouge_titre_sans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85615"/>
            <a:ext cx="11473817" cy="628677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Rouge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_1">
            <a:extLst>
              <a:ext uri="{FF2B5EF4-FFF2-40B4-BE49-F238E27FC236}">
                <a16:creationId xmlns:a16="http://schemas.microsoft.com/office/drawing/2014/main" xmlns="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rgbClr val="E94F2D">
              <a:alpha val="14902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5F6E7F5-6958-4C1D-B44C-98DA6665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87" y="601942"/>
            <a:ext cx="6925656" cy="59806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A15E881-C9C9-4933-9F29-E11F5218A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7" y="587594"/>
            <a:ext cx="1168611" cy="99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Rouge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E7E795-60C5-4FAE-A93A-1C3D1337E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18" y="2520000"/>
            <a:ext cx="3995924" cy="3456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sur ce cadre gris, sous les zones de textes,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xmlns="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4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run_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  <a:p>
            <a:pPr algn="l"/>
            <a:endParaRPr lang="fr-FR" i="1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28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Brun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58349C2E-CCFB-4F2D-BA5B-42072C59FF07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9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Brun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EACD1DEB-D12F-4877-BBA6-7A1375B1C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01" y="1476000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1298F75B-D23E-4B77-9B4A-0014A38286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D5783D90-DC67-461E-AD8A-9D6DA2F09768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10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Brun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7295759-8F68-4E40-B8F7-927837AA8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16" y="551500"/>
            <a:ext cx="734569" cy="6248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67E0D7-42DE-404D-A12A-3044C9E1E52B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72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Brun_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  <a:p>
            <a:pPr algn="ctr"/>
            <a:endParaRPr lang="fr-FR" i="1" dirty="0"/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01" y="1476000"/>
            <a:ext cx="4914000" cy="4428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F56B330C-B04C-4CAF-810C-14B032CC56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EA08483F-D378-4D94-94CC-9AEBFD5034F0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00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Brun_titre_sans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85615"/>
            <a:ext cx="11473817" cy="628677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Brun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_1">
            <a:extLst>
              <a:ext uri="{FF2B5EF4-FFF2-40B4-BE49-F238E27FC236}">
                <a16:creationId xmlns:a16="http://schemas.microsoft.com/office/drawing/2014/main" xmlns="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4070223-FE77-40B8-9087-8189D5FE4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000" y="878410"/>
            <a:ext cx="6223000" cy="5270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3CF73ED-89AF-4EE1-BA09-2A65FF182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9" y="592871"/>
            <a:ext cx="1171579" cy="9897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Brun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xmlns="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ne image contenant texte, hache, graphiques vectoriels&#10;&#10;Description générée automatiquement">
            <a:extLst>
              <a:ext uri="{FF2B5EF4-FFF2-40B4-BE49-F238E27FC236}">
                <a16:creationId xmlns:a16="http://schemas.microsoft.com/office/drawing/2014/main" xmlns="" id="{08A6FB6F-E48A-4C76-AD7A-BD66D29DB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2564670"/>
            <a:ext cx="3993369" cy="3456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Brun_Diapo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8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Diapo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EB2869B-DA9E-4EF7-BF3D-B7D0D0E8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4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B8C0B89-073F-4965-A41D-C1C64348A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79" y="550719"/>
            <a:ext cx="739406" cy="626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C36510-72AD-4853-ABAE-B8CFBEBA4820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ert_t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algn="ctr"/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ert_titre_3_sans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85615"/>
            <a:ext cx="11473817" cy="628677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9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Vert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_1">
            <a:extLst>
              <a:ext uri="{FF2B5EF4-FFF2-40B4-BE49-F238E27FC236}">
                <a16:creationId xmlns:a16="http://schemas.microsoft.com/office/drawing/2014/main" xmlns="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rgbClr val="80BA27">
              <a:alpha val="14902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9E05A99-E245-4256-8146-F8B249D9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59" y="612826"/>
            <a:ext cx="6925656" cy="59806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B7C0B7A-AD0B-4457-AEFF-49EF6693F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7" y="587594"/>
            <a:ext cx="1168611" cy="99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D137C-D0B5-459E-8D0C-EEC8E023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ert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EE6C052-EB4F-4086-9F85-BCBF666F5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18" y="2520000"/>
            <a:ext cx="3995924" cy="3456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xmlns="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E578EF-7854-4EDF-AB81-AF7FDFA91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1" y="5841710"/>
            <a:ext cx="785058" cy="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eu_t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xmlns="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7CED89-6A2F-4612-AB59-BA6AC50B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798220"/>
            <a:ext cx="1776119" cy="5293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2458A2C-7046-45A2-B85B-4F199B824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36" y="4719185"/>
            <a:ext cx="1636006" cy="16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CD10C80-0988-428F-99E3-818F56D5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" y="365125"/>
            <a:ext cx="10980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AFEC568-9D09-4BC2-9499-3FDB800B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476000"/>
            <a:ext cx="10051200" cy="44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527CFBE-B75C-4B54-A16A-BC81511EF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46437"/>
            <a:ext cx="838200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5" r:id="rId4"/>
    <p:sldLayoutId id="2147483665" r:id="rId5"/>
    <p:sldLayoutId id="2147483666" r:id="rId6"/>
    <p:sldLayoutId id="2147483697" r:id="rId7"/>
    <p:sldLayoutId id="2147483700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96" r:id="rId28"/>
    <p:sldLayoutId id="2147483689" r:id="rId29"/>
    <p:sldLayoutId id="2147483690" r:id="rId30"/>
    <p:sldLayoutId id="2147483698" r:id="rId31"/>
    <p:sldLayoutId id="2147483699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432">
          <p15:clr>
            <a:srgbClr val="F26B43"/>
          </p15:clr>
        </p15:guide>
        <p15:guide id="2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447" y="3107985"/>
            <a:ext cx="1103555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chemeClr val="bg1"/>
                </a:solidFill>
              </a:rPr>
              <a:t>L’</a:t>
            </a:r>
            <a:r>
              <a:rPr lang="fr-FR" sz="2800" b="1" dirty="0" err="1">
                <a:solidFill>
                  <a:schemeClr val="bg1"/>
                </a:solidFill>
              </a:rPr>
              <a:t>agrivoltaisme</a:t>
            </a:r>
            <a:r>
              <a:rPr lang="fr-FR" sz="2800" b="1" dirty="0">
                <a:solidFill>
                  <a:schemeClr val="bg1"/>
                </a:solidFill>
              </a:rPr>
              <a:t> (</a:t>
            </a:r>
            <a:r>
              <a:rPr lang="fr-FR" sz="2800" b="1" dirty="0" err="1">
                <a:solidFill>
                  <a:schemeClr val="bg1"/>
                </a:solidFill>
              </a:rPr>
              <a:t>agriPV</a:t>
            </a:r>
            <a:r>
              <a:rPr lang="fr-FR" sz="2800" b="1" dirty="0">
                <a:solidFill>
                  <a:schemeClr val="bg1"/>
                </a:solidFill>
              </a:rPr>
              <a:t>) et le réseau des chambres d’agriculture : tour d’horizon</a:t>
            </a:r>
          </a:p>
          <a:p>
            <a:pPr algn="just"/>
            <a:endParaRPr lang="fr-FR" sz="2000" b="1" dirty="0">
              <a:solidFill>
                <a:schemeClr val="bg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bg1"/>
                </a:solidFill>
              </a:rPr>
              <a:t>Parcs naturels, la </a:t>
            </a:r>
            <a:r>
              <a:rPr lang="fr-FR" sz="2000" b="1" dirty="0">
                <a:solidFill>
                  <a:schemeClr val="bg1"/>
                </a:solidFill>
              </a:rPr>
              <a:t>place de l’</a:t>
            </a:r>
            <a:r>
              <a:rPr lang="fr-FR" sz="2000" b="1" dirty="0" err="1">
                <a:solidFill>
                  <a:schemeClr val="bg1"/>
                </a:solidFill>
              </a:rPr>
              <a:t>agrivoltaïsme</a:t>
            </a:r>
            <a:r>
              <a:rPr lang="fr-FR" sz="2000" b="1" dirty="0">
                <a:solidFill>
                  <a:schemeClr val="bg1"/>
                </a:solidFill>
              </a:rPr>
              <a:t> dans le modèle agricole </a:t>
            </a:r>
            <a:r>
              <a:rPr lang="fr-FR" sz="2000" b="1" dirty="0" smtClean="0">
                <a:solidFill>
                  <a:schemeClr val="bg1"/>
                </a:solidFill>
              </a:rPr>
              <a:t>26/09/2023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Urbanisme : est-il possible de limiter les sols artificialisés ? | Maires  de Fr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" t="48229" r="935" b="15281"/>
          <a:stretch/>
        </p:blipFill>
        <p:spPr bwMode="auto">
          <a:xfrm>
            <a:off x="268940" y="286871"/>
            <a:ext cx="11573435" cy="26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frc-powerpoint.officeapps.live.com/pods/GetClipboardImage.ashx?Id=781ecba2-26da-474b-80d7-d1e0b7aad3fa&amp;DC=GFR1&amp;pkey=0b2b6c2b-c827-46bd-a8e2-5f9f3c9cf2ad&amp;wdwaccluster=GF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frc-powerpoint.officeapps.live.com/pods/GetClipboardImage.ashx?Id=781ecba2-26da-474b-80d7-d1e0b7aad3fa&amp;DC=GFR1&amp;pkey=0b2b6c2b-c827-46bd-a8e2-5f9f3c9cf2ad&amp;wdwaccluster=GFR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962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19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00" y="234497"/>
            <a:ext cx="10980000" cy="864000"/>
          </a:xfrm>
        </p:spPr>
        <p:txBody>
          <a:bodyPr>
            <a:noAutofit/>
          </a:bodyPr>
          <a:lstStyle/>
          <a:p>
            <a:r>
              <a:rPr lang="fr-FR" sz="2800" dirty="0"/>
              <a:t>Le réseau des CA concerté dans le cadre de la loi d’Accélération de la Production d’</a:t>
            </a:r>
            <a:r>
              <a:rPr lang="fr-FR" sz="2800" dirty="0" err="1"/>
              <a:t>EnR</a:t>
            </a:r>
            <a:r>
              <a:rPr lang="fr-FR" sz="2800" dirty="0"/>
              <a:t> (APER)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6368" y="1520822"/>
            <a:ext cx="10718753" cy="533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Mars : Loi APER promulguée ;</a:t>
            </a:r>
            <a:endParaRPr lang="fr-FR" sz="1800" dirty="0"/>
          </a:p>
          <a:p>
            <a:r>
              <a:rPr lang="fr-FR" sz="1800" b="1" dirty="0" smtClean="0"/>
              <a:t>Juin-septembre: débats autour des textes d’application</a:t>
            </a:r>
            <a:endParaRPr lang="fr-FR" sz="1800" dirty="0"/>
          </a:p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  <a:ea typeface="Calibri"/>
                <a:cs typeface="Arial"/>
              </a:rPr>
              <a:t>Message </a:t>
            </a:r>
            <a:r>
              <a:rPr lang="fr-FR" sz="2000" b="1" dirty="0" smtClean="0">
                <a:solidFill>
                  <a:schemeClr val="accent1"/>
                </a:solidFill>
                <a:ea typeface="Calibri"/>
                <a:cs typeface="Arial"/>
              </a:rPr>
              <a:t>principal profession agricole </a:t>
            </a:r>
            <a:r>
              <a:rPr lang="fr-FR" sz="2000" b="1" dirty="0">
                <a:solidFill>
                  <a:schemeClr val="accent1"/>
                </a:solidFill>
                <a:ea typeface="Calibri"/>
                <a:cs typeface="Arial"/>
              </a:rPr>
              <a:t>: </a:t>
            </a:r>
            <a:r>
              <a:rPr lang="fr-FR" sz="2000" dirty="0" smtClean="0">
                <a:solidFill>
                  <a:schemeClr val="accent1"/>
                </a:solidFill>
                <a:ea typeface="Calibri"/>
                <a:cs typeface="Arial"/>
              </a:rPr>
              <a:t>le projet </a:t>
            </a:r>
            <a:r>
              <a:rPr lang="fr-FR" sz="2000" dirty="0">
                <a:solidFill>
                  <a:schemeClr val="accent1"/>
                </a:solidFill>
                <a:ea typeface="Calibri"/>
                <a:cs typeface="Arial"/>
              </a:rPr>
              <a:t>décret ouvre trop la porte pour le PV au sol, ce qui aura pour conséquence un développement très faible de l’</a:t>
            </a:r>
            <a:r>
              <a:rPr lang="fr-FR" sz="2000" dirty="0" err="1">
                <a:solidFill>
                  <a:schemeClr val="accent1"/>
                </a:solidFill>
                <a:ea typeface="Calibri"/>
                <a:cs typeface="Arial"/>
              </a:rPr>
              <a:t>agriPV</a:t>
            </a:r>
            <a:r>
              <a:rPr lang="fr-FR" sz="2000" dirty="0">
                <a:solidFill>
                  <a:schemeClr val="accent1"/>
                </a:solidFill>
                <a:ea typeface="Calibri"/>
                <a:cs typeface="Arial"/>
              </a:rPr>
              <a:t>, d’autant plus au regard du cadre contraignant proposé dans le projet de décret sur cette technologie (gare aux projets « alibi » cependant)</a:t>
            </a:r>
            <a:endParaRPr lang="fr-FR" sz="2000" dirty="0"/>
          </a:p>
          <a:p>
            <a:pPr marL="0" indent="0" algn="just">
              <a:lnSpc>
                <a:spcPct val="125000"/>
              </a:lnSpc>
              <a:buNone/>
            </a:pPr>
            <a:r>
              <a:rPr lang="fr-FR" sz="1600" b="1" dirty="0">
                <a:ea typeface="Calibri"/>
                <a:cs typeface="Arial"/>
              </a:rPr>
              <a:t>→ </a:t>
            </a:r>
            <a:r>
              <a:rPr lang="fr-FR" sz="1600" b="1" dirty="0" smtClean="0">
                <a:ea typeface="Calibri"/>
                <a:cs typeface="Arial"/>
              </a:rPr>
              <a:t>Des débats en cours </a:t>
            </a:r>
            <a:endParaRPr lang="fr-FR" sz="1600" dirty="0">
              <a:ea typeface="Calibri"/>
              <a:cs typeface="Arial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fr-FR" sz="1600" b="1" dirty="0">
                <a:ea typeface="Calibri"/>
                <a:cs typeface="Arial"/>
              </a:rPr>
              <a:t>→ Couverture max panneaux = 40 % de la surface ;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fr-FR" sz="1600" b="1" dirty="0">
                <a:ea typeface="Calibri"/>
                <a:cs typeface="Arial"/>
              </a:rPr>
              <a:t>→ Déploiement limité par exploitation (répartition géographique pour paysages et partage du « gâteau ») ;</a:t>
            </a:r>
          </a:p>
          <a:p>
            <a:pPr marL="0" lvl="0" indent="0" algn="just">
              <a:lnSpc>
                <a:spcPct val="125000"/>
              </a:lnSpc>
              <a:buNone/>
            </a:pPr>
            <a:r>
              <a:rPr lang="fr-FR" sz="1600" b="1" dirty="0">
                <a:ea typeface="Calibri"/>
                <a:cs typeface="Arial"/>
              </a:rPr>
              <a:t>→ Prévu, entre autres : suivi agronomique (zones témoins), fonds de partage de la valeur ;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fr-FR" sz="1600" b="1" dirty="0">
                <a:ea typeface="Calibri"/>
                <a:cs typeface="Arial"/>
              </a:rPr>
              <a:t>→ Sanctions : arrêté spécifique prévu 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 fontAlgn="base">
              <a:buFont typeface="Wingdings" panose="05000000000000000000" pitchFamily="2" charset="2"/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15000"/>
              </a:lnSpc>
              <a:buFont typeface="Wingdings" panose="05000000000000000000" pitchFamily="2" charset="2"/>
              <a:buNone/>
            </a:pPr>
            <a:endParaRPr lang="fr-FR" sz="2800" dirty="0">
              <a:latin typeface="Calibri"/>
              <a:ea typeface="Calibri"/>
              <a:cs typeface="Times New Roman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650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00" y="234497"/>
            <a:ext cx="10980000" cy="864000"/>
          </a:xfrm>
        </p:spPr>
        <p:txBody>
          <a:bodyPr>
            <a:noAutofit/>
          </a:bodyPr>
          <a:lstStyle/>
          <a:p>
            <a:r>
              <a:rPr lang="fr-FR" sz="2800" dirty="0"/>
              <a:t>Autres actions CA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6368" y="1520822"/>
            <a:ext cx="10718753" cy="533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b="1" dirty="0"/>
              <a:t>Prestations conseil ;</a:t>
            </a:r>
          </a:p>
          <a:p>
            <a:r>
              <a:rPr lang="fr-FR" sz="1700" b="1" dirty="0"/>
              <a:t>Grille d’analyse projets pour compléter chartes</a:t>
            </a:r>
            <a:endParaRPr lang="fr-FR" sz="1700" dirty="0"/>
          </a:p>
          <a:p>
            <a:endParaRPr lang="fr-FR" sz="1700" dirty="0"/>
          </a:p>
          <a:p>
            <a:pPr marL="0" indent="0" fontAlgn="base">
              <a:buFont typeface="Wingdings" panose="05000000000000000000" pitchFamily="2" charset="2"/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15000"/>
              </a:lnSpc>
              <a:buFont typeface="Wingdings" panose="05000000000000000000" pitchFamily="2" charset="2"/>
              <a:buNone/>
            </a:pPr>
            <a:endParaRPr lang="fr-FR" dirty="0">
              <a:latin typeface="Calibri"/>
              <a:ea typeface="Calibri"/>
              <a:cs typeface="Times New Roman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80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86" y="376011"/>
            <a:ext cx="10980000" cy="864000"/>
          </a:xfrm>
        </p:spPr>
        <p:txBody>
          <a:bodyPr>
            <a:noAutofit/>
          </a:bodyPr>
          <a:lstStyle/>
          <a:p>
            <a:r>
              <a:rPr lang="fr-FR" sz="2800" dirty="0"/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368" y="1520822"/>
            <a:ext cx="10718753" cy="5337178"/>
          </a:xfrm>
        </p:spPr>
        <p:txBody>
          <a:bodyPr>
            <a:normAutofit/>
          </a:bodyPr>
          <a:lstStyle/>
          <a:p>
            <a:r>
              <a:rPr lang="fr-FR" sz="1700" b="1" dirty="0"/>
              <a:t>200 installations </a:t>
            </a:r>
            <a:r>
              <a:rPr lang="fr-FR" sz="1700" b="1" dirty="0" err="1"/>
              <a:t>agriPV</a:t>
            </a:r>
            <a:r>
              <a:rPr lang="fr-FR" sz="1700" b="1" dirty="0"/>
              <a:t> recensées en 2021 par l’ADEME (20-25 ha en moyenne) </a:t>
            </a:r>
            <a:r>
              <a:rPr lang="fr-FR" sz="1700" dirty="0"/>
              <a:t>(certains projets « alibi ») </a:t>
            </a:r>
            <a:r>
              <a:rPr lang="fr-FR" sz="1700" b="1" dirty="0"/>
              <a:t>; </a:t>
            </a:r>
          </a:p>
          <a:p>
            <a:pPr lvl="0"/>
            <a:r>
              <a:rPr lang="fr-FR" sz="1800" b="1" dirty="0"/>
              <a:t>Rythme</a:t>
            </a:r>
            <a:r>
              <a:rPr lang="fr-FR" sz="1800" dirty="0"/>
              <a:t> </a:t>
            </a:r>
            <a:r>
              <a:rPr lang="fr-FR" sz="1800" b="1" dirty="0"/>
              <a:t>important de sollicitations par des développeurs énergétiques </a:t>
            </a:r>
            <a:r>
              <a:rPr lang="fr-FR" sz="1800" dirty="0"/>
              <a:t>(&gt;= 2 </a:t>
            </a:r>
            <a:r>
              <a:rPr lang="fr-FR" sz="1800" dirty="0" err="1"/>
              <a:t>soll</a:t>
            </a:r>
            <a:r>
              <a:rPr lang="fr-FR" sz="1800" dirty="0"/>
              <a:t>. / semaine) ;</a:t>
            </a:r>
          </a:p>
          <a:p>
            <a:pPr lvl="0"/>
            <a:r>
              <a:rPr lang="fr-FR" sz="1800" b="1" dirty="0"/>
              <a:t>Développement limité en l’absence de cadre législatif </a:t>
            </a:r>
            <a:r>
              <a:rPr lang="fr-FR" sz="1800" dirty="0"/>
              <a:t>(difficultés à contenir les projets dans départements plus ouverts)</a:t>
            </a:r>
            <a:r>
              <a:rPr lang="fr-FR" sz="1800" b="1" dirty="0"/>
              <a:t> ;</a:t>
            </a:r>
          </a:p>
          <a:p>
            <a:pPr lvl="0"/>
            <a:r>
              <a:rPr lang="fr-FR" sz="1800" dirty="0"/>
              <a:t>Loi pour l’Accélération de la Production des Energies Renouvelables (APER ; en mars) : définition de l’</a:t>
            </a:r>
            <a:r>
              <a:rPr lang="fr-FR" sz="1800" dirty="0" err="1"/>
              <a:t>agriPV</a:t>
            </a:r>
            <a:r>
              <a:rPr lang="fr-FR" sz="1800" dirty="0"/>
              <a:t> ;</a:t>
            </a:r>
          </a:p>
          <a:p>
            <a:pPr marL="0" lvl="0" indent="0">
              <a:buNone/>
            </a:pP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fr-FR" sz="1800" b="1" dirty="0"/>
              <a:t>décret relatif à l’</a:t>
            </a:r>
            <a:r>
              <a:rPr lang="fr-FR" sz="1800" b="1" dirty="0" err="1"/>
              <a:t>agrivoltaïsme</a:t>
            </a:r>
            <a:r>
              <a:rPr lang="fr-FR" sz="1800" b="1" dirty="0"/>
              <a:t> (</a:t>
            </a:r>
            <a:r>
              <a:rPr lang="fr-FR" sz="1800" b="1" dirty="0" err="1"/>
              <a:t>AgriPV</a:t>
            </a:r>
            <a:r>
              <a:rPr lang="fr-FR" sz="1800" b="1" dirty="0"/>
              <a:t>) et au photovoltaïque (PV) au sol sur terres agricoles </a:t>
            </a:r>
            <a:r>
              <a:rPr lang="fr-FR" sz="1800" dirty="0"/>
              <a:t>;</a:t>
            </a:r>
          </a:p>
          <a:p>
            <a:pPr marL="0" lvl="0" indent="0">
              <a:buNone/>
            </a:pPr>
            <a:r>
              <a:rPr lang="fr-FR" sz="1800" dirty="0"/>
              <a:t>	</a:t>
            </a:r>
            <a:r>
              <a:rPr lang="fr-FR" sz="2000" b="1" dirty="0">
                <a:solidFill>
                  <a:schemeClr val="accent1"/>
                </a:solidFill>
                <a:ea typeface="Calibri"/>
                <a:cs typeface="Arial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chemeClr val="accent1"/>
                </a:solidFill>
                <a:ea typeface="Calibri"/>
                <a:cs typeface="Arial"/>
              </a:rPr>
              <a:t>Boom des installations </a:t>
            </a:r>
            <a:r>
              <a:rPr lang="fr-FR" sz="2000" b="1" dirty="0" err="1">
                <a:solidFill>
                  <a:schemeClr val="accent1"/>
                </a:solidFill>
                <a:ea typeface="Calibri"/>
                <a:cs typeface="Arial"/>
              </a:rPr>
              <a:t>agriPV</a:t>
            </a:r>
            <a:r>
              <a:rPr lang="fr-FR" sz="2000" b="1" dirty="0">
                <a:solidFill>
                  <a:schemeClr val="accent1"/>
                </a:solidFill>
                <a:ea typeface="Calibri"/>
                <a:cs typeface="Arial"/>
              </a:rPr>
              <a:t> et PV au sol à court terme </a:t>
            </a:r>
          </a:p>
          <a:p>
            <a:r>
              <a:rPr lang="fr-FR" sz="1700" dirty="0"/>
              <a:t>Association représentant la filière au niveau national : </a:t>
            </a:r>
            <a:r>
              <a:rPr lang="fr-FR" sz="1700" b="1" dirty="0"/>
              <a:t>France </a:t>
            </a:r>
            <a:r>
              <a:rPr lang="fr-FR" sz="1700" b="1" dirty="0" err="1"/>
              <a:t>Agrivoltaïsme</a:t>
            </a:r>
            <a:r>
              <a:rPr lang="fr-FR" sz="1700" b="1" dirty="0"/>
              <a:t> </a:t>
            </a:r>
            <a:r>
              <a:rPr lang="fr-FR" sz="1700" dirty="0"/>
              <a:t>; </a:t>
            </a:r>
          </a:p>
          <a:p>
            <a:r>
              <a:rPr lang="fr-FR" sz="1700" dirty="0"/>
              <a:t>Projet </a:t>
            </a:r>
            <a:r>
              <a:rPr lang="fr-FR" sz="1700" b="1" dirty="0"/>
              <a:t>d’Observatoire National de l’</a:t>
            </a:r>
            <a:r>
              <a:rPr lang="fr-FR" sz="1700" b="1" dirty="0" err="1"/>
              <a:t>AgriPV</a:t>
            </a:r>
            <a:r>
              <a:rPr lang="fr-FR" sz="1700" b="1" dirty="0"/>
              <a:t> </a:t>
            </a:r>
            <a:r>
              <a:rPr lang="fr-FR" sz="1700" dirty="0"/>
              <a:t>: suivi agronomique et statistique notamment.</a:t>
            </a:r>
          </a:p>
          <a:p>
            <a:endParaRPr lang="fr-FR" sz="1800" i="1" dirty="0">
              <a:solidFill>
                <a:schemeClr val="accent1"/>
              </a:solidFill>
            </a:endParaRPr>
          </a:p>
          <a:p>
            <a:pPr marL="0" indent="0" fontAlgn="base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FR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55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900" y="225425"/>
            <a:ext cx="10980000" cy="864000"/>
          </a:xfrm>
        </p:spPr>
        <p:txBody>
          <a:bodyPr>
            <a:noAutofit/>
          </a:bodyPr>
          <a:lstStyle/>
          <a:p>
            <a:r>
              <a:rPr lang="fr-FR" sz="2800" dirty="0"/>
              <a:t>PV au sol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597" y="1335764"/>
            <a:ext cx="10718753" cy="460783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5000"/>
              </a:lnSpc>
            </a:pPr>
            <a:r>
              <a:rPr lang="fr-FR" sz="2000" dirty="0">
                <a:latin typeface="Calibri"/>
                <a:ea typeface="Calibri"/>
                <a:cs typeface="Arial"/>
              </a:rPr>
              <a:t>Installations réversibles. Non considérées comme artificialisation du sol d’après la loi ;</a:t>
            </a:r>
          </a:p>
          <a:p>
            <a:pPr algn="just">
              <a:lnSpc>
                <a:spcPct val="125000"/>
              </a:lnSpc>
            </a:pPr>
            <a:r>
              <a:rPr lang="fr-FR" sz="2000" dirty="0">
                <a:latin typeface="Calibri"/>
                <a:ea typeface="Calibri"/>
                <a:cs typeface="Arial"/>
              </a:rPr>
              <a:t>Loi APER : sur « terres incultes » ou non-exploitées depuis plus de 10 ans à compter de mars 2023 ;</a:t>
            </a:r>
          </a:p>
          <a:p>
            <a:pPr algn="just">
              <a:lnSpc>
                <a:spcPct val="125000"/>
              </a:lnSpc>
            </a:pPr>
            <a:r>
              <a:rPr lang="fr-FR" sz="2000" dirty="0">
                <a:latin typeface="Calibri"/>
                <a:ea typeface="Calibri"/>
                <a:cs typeface="Arial"/>
              </a:rPr>
              <a:t>La notion de « terre inculte » fait-elle sens pour l’agronome ? (aucune pollution irréversible ?) ;</a:t>
            </a:r>
          </a:p>
          <a:p>
            <a:pPr algn="just">
              <a:lnSpc>
                <a:spcPct val="125000"/>
              </a:lnSpc>
            </a:pPr>
            <a:r>
              <a:rPr lang="fr-FR" sz="2000" dirty="0">
                <a:latin typeface="Calibri"/>
                <a:ea typeface="Calibri"/>
                <a:cs typeface="Arial"/>
              </a:rPr>
              <a:t>Interdiction de défricher &gt; 25 ha mais des terres non cultivées s’</a:t>
            </a:r>
            <a:r>
              <a:rPr lang="fr-FR" sz="2000" dirty="0" err="1">
                <a:latin typeface="Calibri"/>
                <a:ea typeface="Calibri"/>
                <a:cs typeface="Arial"/>
              </a:rPr>
              <a:t>enfrichent</a:t>
            </a:r>
            <a:r>
              <a:rPr lang="fr-FR" sz="2000" dirty="0">
                <a:latin typeface="Calibri"/>
                <a:ea typeface="Calibri"/>
                <a:cs typeface="Arial"/>
              </a:rPr>
              <a:t> (friches = enjeu </a:t>
            </a:r>
            <a:r>
              <a:rPr lang="fr-FR" sz="2000" dirty="0" err="1">
                <a:latin typeface="Calibri"/>
                <a:ea typeface="Calibri"/>
                <a:cs typeface="Arial"/>
              </a:rPr>
              <a:t>biodiv</a:t>
            </a:r>
            <a:r>
              <a:rPr lang="fr-FR" sz="2000" dirty="0">
                <a:latin typeface="Calibri"/>
                <a:ea typeface="Calibri"/>
                <a:cs typeface="Arial"/>
              </a:rPr>
              <a:t> important) ;</a:t>
            </a:r>
          </a:p>
          <a:p>
            <a:pPr algn="just">
              <a:lnSpc>
                <a:spcPct val="125000"/>
              </a:lnSpc>
            </a:pPr>
            <a:r>
              <a:rPr lang="fr-FR" sz="2000" dirty="0">
                <a:latin typeface="Calibri"/>
                <a:ea typeface="Calibri"/>
                <a:cs typeface="Arial"/>
              </a:rPr>
              <a:t>Certaines CDA proposent de caractériser le potentiel agronomique des terres : ce potentiel varie suivant le territoire </a:t>
            </a:r>
            <a:r>
              <a:rPr lang="fr-FR" sz="2000" dirty="0">
                <a:latin typeface="Calibri"/>
                <a:ea typeface="Calibri"/>
                <a:cs typeface="Arial"/>
                <a:sym typeface="Wingdings" panose="05000000000000000000" pitchFamily="2" charset="2"/>
              </a:rPr>
              <a:t> le seuil doit être ajusté pour atteindre les objectifs de production énergétique partout ;</a:t>
            </a:r>
            <a:endParaRPr lang="fr-FR" sz="20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25000"/>
              </a:lnSpc>
            </a:pPr>
            <a:r>
              <a:rPr lang="fr-FR" sz="2000" dirty="0">
                <a:latin typeface="Calibri"/>
                <a:ea typeface="Calibri"/>
                <a:cs typeface="Arial"/>
              </a:rPr>
              <a:t>Certainement plus de PV au sol au nord de la Loire car moins de potentiel </a:t>
            </a:r>
            <a:r>
              <a:rPr lang="fr-FR" sz="2000" dirty="0" err="1">
                <a:latin typeface="Calibri"/>
                <a:ea typeface="Calibri"/>
                <a:cs typeface="Arial"/>
              </a:rPr>
              <a:t>agriPV</a:t>
            </a:r>
            <a:endParaRPr lang="fr-FR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25000"/>
              </a:lnSpc>
            </a:pPr>
            <a:r>
              <a:rPr lang="fr-FR" sz="1800" b="1" dirty="0">
                <a:ea typeface="Calibri"/>
                <a:cs typeface="Arial"/>
              </a:rPr>
              <a:t>Document-cadre PV au sol : cartographie des zones propices  </a:t>
            </a:r>
          </a:p>
          <a:p>
            <a:pPr lvl="1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ea typeface="Calibri"/>
                <a:cs typeface="Arial"/>
              </a:rPr>
              <a:t>3 mois après la publication du décret : définition d’une méthodologie</a:t>
            </a:r>
          </a:p>
          <a:p>
            <a:pPr lvl="1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ea typeface="Calibri"/>
                <a:cs typeface="Arial"/>
              </a:rPr>
              <a:t>9 mois : partage du document (cartographie non-exhaustive) 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0044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900" y="225425"/>
            <a:ext cx="10980000" cy="864000"/>
          </a:xfrm>
        </p:spPr>
        <p:txBody>
          <a:bodyPr>
            <a:noAutofit/>
          </a:bodyPr>
          <a:lstStyle/>
          <a:p>
            <a:r>
              <a:rPr lang="fr-FR" sz="2800" dirty="0"/>
              <a:t>Définition de l’</a:t>
            </a:r>
            <a:r>
              <a:rPr lang="fr-FR" sz="2800" dirty="0" err="1"/>
              <a:t>agriPV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597" y="1335764"/>
            <a:ext cx="10718753" cy="460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u="sng" dirty="0">
                <a:ea typeface="Calibri"/>
                <a:cs typeface="Arial"/>
              </a:rPr>
              <a:t>Définition de l’ADEME (reprise dans loi APER) :</a:t>
            </a:r>
            <a:r>
              <a:rPr lang="fr-FR" sz="1800" b="1" dirty="0">
                <a:ea typeface="Calibri"/>
                <a:cs typeface="Arial"/>
              </a:rPr>
              <a:t> </a:t>
            </a:r>
            <a:r>
              <a:rPr lang="fr-FR" sz="1800" dirty="0">
                <a:ea typeface="Calibri"/>
                <a:cs typeface="Arial"/>
              </a:rPr>
              <a:t>Une installation PV peut être qualifiée d’</a:t>
            </a:r>
            <a:r>
              <a:rPr lang="fr-FR" sz="1800" dirty="0" err="1">
                <a:ea typeface="Calibri"/>
                <a:cs typeface="Arial"/>
              </a:rPr>
              <a:t>agriPV</a:t>
            </a:r>
            <a:r>
              <a:rPr lang="fr-FR" sz="1800" dirty="0">
                <a:ea typeface="Calibri"/>
                <a:cs typeface="Arial"/>
              </a:rPr>
              <a:t> lorsque ses modules PV sont situés sur une même surface de parcelle qu’une production agricole et </a:t>
            </a:r>
            <a:r>
              <a:rPr lang="fr-FR" sz="1800" b="1" dirty="0">
                <a:ea typeface="Calibri"/>
                <a:cs typeface="Arial"/>
              </a:rPr>
              <a:t>qu’ils l’influencent en lui apportant directement un des services ci-dessous, et ce, sans induire, ni dégradation importante de la production agricole (qualitative et quantitative), ni diminution des revenus issus de la production agricole.</a:t>
            </a:r>
          </a:p>
          <a:p>
            <a:r>
              <a:rPr lang="fr-FR" sz="1800" dirty="0">
                <a:cs typeface="Arial"/>
              </a:rPr>
              <a:t>Service </a:t>
            </a:r>
            <a:r>
              <a:rPr lang="fr-FR" sz="1800" b="1" dirty="0">
                <a:cs typeface="Arial"/>
              </a:rPr>
              <a:t>d’adaptation au changement climatique </a:t>
            </a:r>
            <a:r>
              <a:rPr lang="fr-FR" sz="1800" dirty="0">
                <a:cs typeface="Arial"/>
              </a:rPr>
              <a:t>; </a:t>
            </a:r>
          </a:p>
          <a:p>
            <a:r>
              <a:rPr lang="fr-FR" sz="1800" dirty="0">
                <a:cs typeface="Arial"/>
              </a:rPr>
              <a:t>Service d’accès à une </a:t>
            </a:r>
            <a:r>
              <a:rPr lang="fr-FR" sz="1800" b="1" dirty="0">
                <a:cs typeface="Arial"/>
              </a:rPr>
              <a:t>protection contre les aléas </a:t>
            </a:r>
            <a:r>
              <a:rPr lang="fr-FR" sz="1800" dirty="0">
                <a:cs typeface="Arial"/>
              </a:rPr>
              <a:t>; </a:t>
            </a:r>
          </a:p>
          <a:p>
            <a:r>
              <a:rPr lang="fr-FR" sz="1800" dirty="0">
                <a:cs typeface="Arial"/>
              </a:rPr>
              <a:t>Service </a:t>
            </a:r>
            <a:r>
              <a:rPr lang="fr-FR" sz="1800" b="1" dirty="0">
                <a:cs typeface="Arial"/>
              </a:rPr>
              <a:t>d’amélioration du bien-être animal </a:t>
            </a:r>
            <a:r>
              <a:rPr lang="fr-FR" sz="1800" dirty="0">
                <a:cs typeface="Arial"/>
              </a:rPr>
              <a:t>; </a:t>
            </a:r>
          </a:p>
          <a:p>
            <a:r>
              <a:rPr lang="fr-FR" sz="1800" dirty="0">
                <a:cs typeface="Arial"/>
              </a:rPr>
              <a:t>Service </a:t>
            </a:r>
            <a:r>
              <a:rPr lang="fr-FR" sz="1800" b="1" dirty="0">
                <a:cs typeface="Arial"/>
              </a:rPr>
              <a:t>agronomique précis </a:t>
            </a:r>
            <a:r>
              <a:rPr lang="fr-FR" sz="1800" dirty="0">
                <a:cs typeface="Arial"/>
              </a:rPr>
              <a:t>pour les besoins des cultures (limitation des stress abiotiques, etc.)</a:t>
            </a:r>
            <a:endParaRPr lang="fr-FR" sz="1800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FR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0855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Les CA à la rédaction de chartes/doctrines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483" y="1287740"/>
            <a:ext cx="10718753" cy="53371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sz="1600" dirty="0"/>
              <a:t>Aide à la décision des CDPENAF (desquelles les CA sont membres) ;</a:t>
            </a:r>
          </a:p>
          <a:p>
            <a:pPr lvl="0"/>
            <a:r>
              <a:rPr lang="fr-FR" sz="1600" dirty="0"/>
              <a:t>Influence politique (position collectivités locales, préfectures, etc.)</a:t>
            </a:r>
          </a:p>
          <a:p>
            <a:r>
              <a:rPr lang="fr-FR" sz="1600" dirty="0"/>
              <a:t>Les CA se sont positionnées via :</a:t>
            </a:r>
          </a:p>
          <a:p>
            <a:pPr lvl="1">
              <a:lnSpc>
                <a:spcPct val="124000"/>
              </a:lnSpc>
            </a:pPr>
            <a:r>
              <a:rPr lang="fr-FR" sz="1600" dirty="0"/>
              <a:t>Des </a:t>
            </a:r>
            <a:r>
              <a:rPr lang="fr-FR" sz="1600" b="1" dirty="0"/>
              <a:t>chartes / doctrines </a:t>
            </a:r>
            <a:r>
              <a:rPr lang="fr-FR" sz="1600" dirty="0"/>
              <a:t>;</a:t>
            </a:r>
          </a:p>
          <a:p>
            <a:pPr lvl="1">
              <a:lnSpc>
                <a:spcPct val="124000"/>
              </a:lnSpc>
            </a:pPr>
            <a:r>
              <a:rPr lang="fr-FR" sz="1600" dirty="0"/>
              <a:t>De simples </a:t>
            </a:r>
            <a:r>
              <a:rPr lang="fr-FR" sz="1600" b="1" dirty="0"/>
              <a:t>motions </a:t>
            </a:r>
            <a:r>
              <a:rPr lang="fr-FR" sz="1600" dirty="0"/>
              <a:t>délibérées en session de CA ; </a:t>
            </a:r>
          </a:p>
          <a:p>
            <a:pPr lvl="1"/>
            <a:r>
              <a:rPr lang="fr-FR" sz="1600" dirty="0"/>
              <a:t>Aucun des deux : régions Hauts-de-</a:t>
            </a:r>
            <a:r>
              <a:rPr lang="fr-FR" sz="1600" dirty="0" err="1"/>
              <a:t>FrancedF</a:t>
            </a:r>
            <a:r>
              <a:rPr lang="fr-FR" sz="1600" dirty="0"/>
              <a:t>, Île-de-France et Normandie ;</a:t>
            </a:r>
          </a:p>
          <a:p>
            <a:pPr lvl="0"/>
            <a:r>
              <a:rPr lang="fr-FR" sz="1600" dirty="0"/>
              <a:t>Dans l’ensemble : posture prudente, dans la </a:t>
            </a:r>
            <a:r>
              <a:rPr lang="fr-FR" sz="1600" b="1" dirty="0"/>
              <a:t>crainte des projets « alibi » </a:t>
            </a:r>
            <a:r>
              <a:rPr lang="fr-FR" sz="1600" dirty="0"/>
              <a:t>et pour la défense du foncier agricole ;</a:t>
            </a:r>
          </a:p>
          <a:p>
            <a:r>
              <a:rPr lang="fr-FR" sz="1600" dirty="0"/>
              <a:t>Priorisation unanime : </a:t>
            </a:r>
            <a:r>
              <a:rPr lang="fr-FR" sz="1600" b="1" dirty="0"/>
              <a:t>1) PV sur toitures ; 2) PV au sol sur espaces dégradés et friches industrielles ; 3) </a:t>
            </a:r>
            <a:r>
              <a:rPr lang="fr-FR" sz="1600" b="1" dirty="0" err="1"/>
              <a:t>Agrivoltaïsme</a:t>
            </a:r>
            <a:r>
              <a:rPr lang="fr-FR" sz="1600" b="1" dirty="0"/>
              <a:t> ; 4) PV au sol sur des terres agricoles</a:t>
            </a:r>
            <a:r>
              <a:rPr lang="fr-FR" sz="1600" dirty="0"/>
              <a:t>  ;</a:t>
            </a:r>
          </a:p>
          <a:p>
            <a:pPr lvl="0"/>
            <a:r>
              <a:rPr lang="fr-FR" sz="1600" dirty="0"/>
              <a:t>L’</a:t>
            </a:r>
            <a:r>
              <a:rPr lang="fr-FR" sz="1600" dirty="0" err="1"/>
              <a:t>agriPV</a:t>
            </a:r>
            <a:r>
              <a:rPr lang="fr-FR" sz="1600" dirty="0"/>
              <a:t> vue favorablement : associé à </a:t>
            </a:r>
            <a:r>
              <a:rPr lang="fr-FR" sz="1600" b="1" dirty="0"/>
              <a:t>de l’arboriculture, de la viticulture, et autres cultures à haute valeur ajoutée </a:t>
            </a:r>
            <a:r>
              <a:rPr lang="fr-FR" sz="1600" dirty="0"/>
              <a:t>(framboises, </a:t>
            </a:r>
            <a:r>
              <a:rPr lang="fr-FR" sz="1600" dirty="0" err="1"/>
              <a:t>etc</a:t>
            </a:r>
            <a:r>
              <a:rPr lang="fr-FR" sz="1600" dirty="0"/>
              <a:t>) ;</a:t>
            </a:r>
          </a:p>
          <a:p>
            <a:pPr lvl="0"/>
            <a:r>
              <a:rPr lang="fr-FR" sz="1600" dirty="0"/>
              <a:t>Grandes cultures au Nord, bien plus sceptiques  : </a:t>
            </a:r>
            <a:r>
              <a:rPr lang="fr-FR" sz="1600" b="1" dirty="0"/>
              <a:t>l’</a:t>
            </a:r>
            <a:r>
              <a:rPr lang="fr-FR" sz="1600" b="1" dirty="0" err="1"/>
              <a:t>agriPV</a:t>
            </a:r>
            <a:r>
              <a:rPr lang="fr-FR" sz="1600" b="1" dirty="0"/>
              <a:t> entre en concurrence avec la photosynthèse </a:t>
            </a:r>
            <a:r>
              <a:rPr lang="fr-FR" sz="1600" dirty="0"/>
              <a:t>;</a:t>
            </a:r>
          </a:p>
          <a:p>
            <a:pPr lvl="0"/>
            <a:r>
              <a:rPr lang="fr-FR" sz="1600" dirty="0"/>
              <a:t>Plusieurs chartes prévoient la création de Fonds de partage de la valeur ;</a:t>
            </a:r>
          </a:p>
          <a:p>
            <a:pPr lvl="0"/>
            <a:r>
              <a:rPr lang="fr-FR" sz="1600" dirty="0"/>
              <a:t>Plusieurs chartes incitent à </a:t>
            </a:r>
            <a:r>
              <a:rPr lang="fr-FR" sz="1600" b="1" dirty="0"/>
              <a:t>l’entrée au capital des agriculteurs </a:t>
            </a:r>
            <a:r>
              <a:rPr lang="fr-FR" sz="1600" dirty="0"/>
              <a:t>et des autres acteurs du territoire.</a:t>
            </a:r>
          </a:p>
          <a:p>
            <a:pPr marL="914400" lvl="2" indent="0">
              <a:buNone/>
            </a:pPr>
            <a:r>
              <a:rPr lang="fr-FR" sz="1600" b="1" dirty="0">
                <a:solidFill>
                  <a:srgbClr val="FF0000"/>
                </a:solidFill>
                <a:ea typeface="Calibri"/>
                <a:cs typeface="Arial"/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FF0000"/>
                </a:solidFill>
                <a:ea typeface="Calibri"/>
                <a:cs typeface="Arial"/>
              </a:rPr>
              <a:t>Doctrine nationale </a:t>
            </a:r>
            <a:r>
              <a:rPr lang="fr-FR" sz="1600" b="1" dirty="0" err="1">
                <a:solidFill>
                  <a:srgbClr val="FF0000"/>
                </a:solidFill>
                <a:ea typeface="Calibri"/>
                <a:cs typeface="Arial"/>
              </a:rPr>
              <a:t>AgriPV</a:t>
            </a:r>
            <a:r>
              <a:rPr lang="fr-FR" sz="1600" b="1" dirty="0">
                <a:solidFill>
                  <a:srgbClr val="FF0000"/>
                </a:solidFill>
                <a:ea typeface="Calibri"/>
                <a:cs typeface="Arial"/>
              </a:rPr>
              <a:t> pour la fin de l’année</a:t>
            </a:r>
          </a:p>
          <a:p>
            <a:pPr lvl="0"/>
            <a:endParaRPr lang="fr-FR" sz="1200" dirty="0">
              <a:solidFill>
                <a:schemeClr val="accent1"/>
              </a:solidFill>
            </a:endParaRPr>
          </a:p>
          <a:p>
            <a:pPr lvl="0"/>
            <a:endParaRPr lang="fr-FR" sz="12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FR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6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315" y="299810"/>
            <a:ext cx="5412164" cy="864000"/>
          </a:xfrm>
        </p:spPr>
        <p:txBody>
          <a:bodyPr>
            <a:noAutofit/>
          </a:bodyPr>
          <a:lstStyle/>
          <a:p>
            <a:r>
              <a:rPr lang="fr-FR" sz="2800" dirty="0"/>
              <a:t>L’</a:t>
            </a:r>
            <a:r>
              <a:rPr lang="fr-FR" sz="2800" dirty="0" err="1"/>
              <a:t>agriPV</a:t>
            </a:r>
            <a:r>
              <a:rPr lang="fr-FR" sz="2800" dirty="0"/>
              <a:t> en élevage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483" y="3951233"/>
            <a:ext cx="3827288" cy="2732595"/>
          </a:xfrm>
        </p:spPr>
        <p:txBody>
          <a:bodyPr>
            <a:normAutofit fontScale="77500" lnSpcReduction="20000"/>
          </a:bodyPr>
          <a:lstStyle/>
          <a:p>
            <a:r>
              <a:rPr lang="fr-FR" sz="1600" dirty="0"/>
              <a:t>Principalement ovin et bovin ;</a:t>
            </a:r>
          </a:p>
          <a:p>
            <a:r>
              <a:rPr lang="fr-FR" sz="1600" dirty="0"/>
              <a:t>Manque de données quant à :</a:t>
            </a:r>
          </a:p>
          <a:p>
            <a:pPr lvl="1"/>
            <a:r>
              <a:rPr lang="fr-FR" sz="1400" dirty="0"/>
              <a:t>l’impact de l’ombrage sur la pousse de l’herbe ;</a:t>
            </a:r>
          </a:p>
          <a:p>
            <a:pPr lvl="1"/>
            <a:r>
              <a:rPr lang="fr-FR" sz="1400" dirty="0"/>
              <a:t>La qualité de l’ombre procurée (bien-être animal) ;</a:t>
            </a:r>
            <a:endParaRPr lang="fr-FR" sz="1050" dirty="0"/>
          </a:p>
          <a:p>
            <a:pPr>
              <a:buFont typeface="Wingdings"/>
              <a:buChar char="à"/>
            </a:pP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besoin de suivi agronomique et zootechnique.</a:t>
            </a:r>
          </a:p>
          <a:p>
            <a:r>
              <a:rPr lang="fr-FR" sz="1600" dirty="0">
                <a:sym typeface="Wingdings" panose="05000000000000000000" pitchFamily="2" charset="2"/>
              </a:rPr>
              <a:t>/!\ adéquation labels qualité (élevage plein air par ex)</a:t>
            </a:r>
          </a:p>
          <a:p>
            <a:r>
              <a:rPr lang="fr-FR" sz="1600" b="1" dirty="0">
                <a:solidFill>
                  <a:schemeClr val="tx2"/>
                </a:solidFill>
                <a:sym typeface="Wingdings" panose="05000000000000000000" pitchFamily="2" charset="2"/>
              </a:rPr>
              <a:t>/!\ projets alibi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FR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96" y="3567336"/>
            <a:ext cx="7976961" cy="32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2" y="1223966"/>
            <a:ext cx="4242133" cy="24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79" y="0"/>
            <a:ext cx="6657521" cy="297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0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L’</a:t>
            </a:r>
            <a:r>
              <a:rPr lang="fr-FR" sz="2800" dirty="0" err="1"/>
              <a:t>agriPV</a:t>
            </a:r>
            <a:r>
              <a:rPr lang="fr-FR" sz="2800" dirty="0"/>
              <a:t> en </a:t>
            </a:r>
            <a:r>
              <a:rPr lang="fr-FR" sz="2800" dirty="0" err="1"/>
              <a:t>arbo</a:t>
            </a:r>
            <a:r>
              <a:rPr lang="fr-FR" sz="2800" dirty="0"/>
              <a:t>/</a:t>
            </a:r>
            <a:r>
              <a:rPr lang="fr-FR" sz="2800" dirty="0" err="1"/>
              <a:t>viti-culture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483" y="4321629"/>
            <a:ext cx="10718753" cy="2303288"/>
          </a:xfrm>
        </p:spPr>
        <p:txBody>
          <a:bodyPr>
            <a:normAutofit/>
          </a:bodyPr>
          <a:lstStyle/>
          <a:p>
            <a:pPr lvl="0"/>
            <a:r>
              <a:rPr lang="fr-FR" sz="1600" dirty="0"/>
              <a:t>Encore peu de retours d’expériences (site expérimentaux principalement) ;</a:t>
            </a:r>
          </a:p>
          <a:p>
            <a:pPr lvl="0"/>
            <a:r>
              <a:rPr lang="fr-FR" sz="1600" dirty="0"/>
              <a:t>Pilotage panneaux suivant données mesurées par des capteurs dans le sol et les plantes ;</a:t>
            </a:r>
          </a:p>
          <a:p>
            <a:pPr lvl="0"/>
            <a:r>
              <a:rPr lang="fr-FR" sz="1600" dirty="0"/>
              <a:t>30 % de réduction d’eau d’après les développeurs ;</a:t>
            </a:r>
          </a:p>
          <a:p>
            <a:pPr lvl="0"/>
            <a:r>
              <a:rPr lang="fr-FR" sz="1600" dirty="0">
                <a:solidFill>
                  <a:srgbClr val="FF0000"/>
                </a:solidFill>
              </a:rPr>
              <a:t>/!\ Arbitrage production d’énergie / besoin des cultures.</a:t>
            </a:r>
          </a:p>
          <a:p>
            <a:pPr lvl="0"/>
            <a:r>
              <a:rPr lang="fr-FR" sz="1600" dirty="0">
                <a:solidFill>
                  <a:srgbClr val="FF0000"/>
                </a:solidFill>
              </a:rPr>
              <a:t>/!\ LCOE relativement élevé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FR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94707"/>
            <a:ext cx="1191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4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00" y="250371"/>
            <a:ext cx="4025143" cy="978754"/>
          </a:xfrm>
        </p:spPr>
        <p:txBody>
          <a:bodyPr>
            <a:noAutofit/>
          </a:bodyPr>
          <a:lstStyle/>
          <a:p>
            <a:r>
              <a:rPr lang="fr-FR" sz="2800" dirty="0"/>
              <a:t>L’</a:t>
            </a:r>
            <a:r>
              <a:rPr lang="fr-FR" sz="2800" dirty="0" err="1"/>
              <a:t>agriPV</a:t>
            </a:r>
            <a:r>
              <a:rPr lang="fr-FR" sz="2800" dirty="0"/>
              <a:t> sur serres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484" y="1295401"/>
            <a:ext cx="3370087" cy="5329518"/>
          </a:xfrm>
        </p:spPr>
        <p:txBody>
          <a:bodyPr>
            <a:normAutofit/>
          </a:bodyPr>
          <a:lstStyle/>
          <a:p>
            <a:r>
              <a:rPr lang="fr-FR" sz="1600" dirty="0"/>
              <a:t>Accès à un équipement inabordable sans PV ;</a:t>
            </a:r>
          </a:p>
          <a:p>
            <a:r>
              <a:rPr lang="fr-FR" sz="1600" dirty="0"/>
              <a:t>Amélioration conditions de travail ; </a:t>
            </a:r>
          </a:p>
          <a:p>
            <a:r>
              <a:rPr lang="fr-FR" sz="1600" dirty="0"/>
              <a:t>Protection accrue aux intempéries ;</a:t>
            </a:r>
          </a:p>
          <a:p>
            <a:r>
              <a:rPr lang="fr-FR" sz="1600" dirty="0"/>
              <a:t>Manque de recul sur l’impact agronomique (bonnes pratiques cependant : verre diffractant, paillage blanc au sol) ; </a:t>
            </a:r>
          </a:p>
          <a:p>
            <a:r>
              <a:rPr lang="fr-FR" sz="1600" dirty="0">
                <a:solidFill>
                  <a:srgbClr val="FF0000"/>
                </a:solidFill>
              </a:rPr>
              <a:t>/!\ Implication exploitant agricole dès la conception ;</a:t>
            </a:r>
          </a:p>
          <a:p>
            <a:r>
              <a:rPr lang="fr-FR" sz="1600" dirty="0">
                <a:solidFill>
                  <a:srgbClr val="FF0000"/>
                </a:solidFill>
              </a:rPr>
              <a:t>/!\ Manque de suivi agronomique par les développeurs.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3" y="-219285"/>
            <a:ext cx="8033657" cy="33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3" y="3119899"/>
            <a:ext cx="7761514" cy="35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31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Baux, entrée au capital et partage de la valeur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483" y="1287740"/>
            <a:ext cx="10718753" cy="5337178"/>
          </a:xfrm>
        </p:spPr>
        <p:txBody>
          <a:bodyPr>
            <a:normAutofit lnSpcReduction="10000"/>
          </a:bodyPr>
          <a:lstStyle/>
          <a:p>
            <a:endParaRPr lang="fr-FR" sz="1600" dirty="0"/>
          </a:p>
          <a:p>
            <a:r>
              <a:rPr lang="fr-FR" sz="1800" dirty="0">
                <a:ea typeface="Calibri"/>
                <a:cs typeface="Arial"/>
              </a:rPr>
              <a:t>Baux : </a:t>
            </a:r>
          </a:p>
          <a:p>
            <a:pPr lvl="1"/>
            <a:r>
              <a:rPr lang="fr-FR" sz="1600" dirty="0">
                <a:ea typeface="Calibri"/>
                <a:cs typeface="Arial"/>
              </a:rPr>
              <a:t>À court-moyen terme : baux emphytéotiques, contrats tripartites développeurs – propriétaires – exploitants ;</a:t>
            </a:r>
          </a:p>
          <a:p>
            <a:pPr lvl="1"/>
            <a:r>
              <a:rPr lang="fr-FR" sz="1600" dirty="0">
                <a:ea typeface="Calibri"/>
                <a:cs typeface="Arial"/>
              </a:rPr>
              <a:t>A long terme : aménagements baux ruraux (modification code de l’urbanisme) ;</a:t>
            </a:r>
            <a:r>
              <a:rPr lang="fr-FR" sz="1400" dirty="0">
                <a:ea typeface="Calibri"/>
                <a:cs typeface="Arial"/>
              </a:rPr>
              <a:t> </a:t>
            </a:r>
          </a:p>
          <a:p>
            <a:r>
              <a:rPr lang="fr-FR" sz="1800" dirty="0">
                <a:ea typeface="Calibri"/>
                <a:cs typeface="Arial"/>
              </a:rPr>
              <a:t>Entrée au capital : </a:t>
            </a:r>
          </a:p>
          <a:p>
            <a:pPr lvl="1"/>
            <a:r>
              <a:rPr lang="fr-FR" sz="1600" dirty="0">
                <a:ea typeface="Calibri"/>
                <a:cs typeface="Arial"/>
              </a:rPr>
              <a:t>Pour plus grande captation de la valeur par le secteur agricole ;</a:t>
            </a:r>
          </a:p>
          <a:p>
            <a:pPr lvl="1"/>
            <a:r>
              <a:rPr lang="fr-FR" sz="1600" dirty="0">
                <a:ea typeface="Calibri"/>
                <a:cs typeface="Arial"/>
              </a:rPr>
              <a:t>Pour faire profiter des agriculteurs dont les exploitations ne permettent pas d’accueillir de l’</a:t>
            </a:r>
            <a:r>
              <a:rPr lang="fr-FR" sz="1600" dirty="0" err="1">
                <a:ea typeface="Calibri"/>
                <a:cs typeface="Arial"/>
              </a:rPr>
              <a:t>agriPV</a:t>
            </a:r>
            <a:r>
              <a:rPr lang="fr-FR" sz="1600" dirty="0">
                <a:ea typeface="Calibri"/>
                <a:cs typeface="Arial"/>
              </a:rPr>
              <a:t> (trop distants du réseau électrique, terrains en pente, cultures inadaptées, etc.) ;</a:t>
            </a:r>
          </a:p>
          <a:p>
            <a:pPr lvl="1"/>
            <a:r>
              <a:rPr lang="fr-FR" sz="1600" dirty="0">
                <a:ea typeface="Calibri"/>
                <a:cs typeface="Arial"/>
              </a:rPr>
              <a:t>Eventuellement : impliquer des riverains non-agriculteurs ;</a:t>
            </a:r>
          </a:p>
          <a:p>
            <a:r>
              <a:rPr lang="fr-FR" sz="1800" dirty="0"/>
              <a:t>Partage de la valeur : </a:t>
            </a:r>
          </a:p>
          <a:p>
            <a:pPr lvl="1"/>
            <a:r>
              <a:rPr lang="fr-FR" sz="1600" dirty="0">
                <a:ea typeface="Calibri"/>
                <a:cs typeface="Arial"/>
              </a:rPr>
              <a:t>Financement fonds de développement agricole ;</a:t>
            </a:r>
          </a:p>
          <a:p>
            <a:pPr lvl="1"/>
            <a:r>
              <a:rPr lang="fr-FR" sz="1600" dirty="0">
                <a:ea typeface="Calibri"/>
                <a:cs typeface="Arial"/>
              </a:rPr>
              <a:t>Des départements proposent dans leurs chartes 1500 – 2500 €/ha (de 30 à 50 % du loyer proposé par les développeurs).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2"/>
                </a:solidFill>
              </a:rPr>
              <a:t>/!\ Continuité de la production agricole et énergétique à la transmission !</a:t>
            </a:r>
            <a:endParaRPr lang="fr-FR" sz="12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FR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399873"/>
      </p:ext>
    </p:extLst>
  </p:cSld>
  <p:clrMapOvr>
    <a:masterClrMapping/>
  </p:clrMapOvr>
</p:sld>
</file>

<file path=ppt/theme/theme1.xml><?xml version="1.0" encoding="utf-8"?>
<a:theme xmlns:a="http://schemas.openxmlformats.org/drawingml/2006/main" name="APCA_V3">
  <a:themeElements>
    <a:clrScheme name="Chambragri">
      <a:dk1>
        <a:srgbClr val="000000"/>
      </a:dk1>
      <a:lt1>
        <a:srgbClr val="FFFFFF"/>
      </a:lt1>
      <a:dk2>
        <a:srgbClr val="E41B1B"/>
      </a:dk2>
      <a:lt2>
        <a:srgbClr val="F6A30D"/>
      </a:lt2>
      <a:accent1>
        <a:srgbClr val="80BA27"/>
      </a:accent1>
      <a:accent2>
        <a:srgbClr val="BA834B"/>
      </a:accent2>
      <a:accent3>
        <a:srgbClr val="009C46"/>
      </a:accent3>
      <a:accent4>
        <a:srgbClr val="ED6B1C"/>
      </a:accent4>
      <a:accent5>
        <a:srgbClr val="008E96"/>
      </a:accent5>
      <a:accent6>
        <a:srgbClr val="E94F2D"/>
      </a:accent6>
      <a:hlink>
        <a:srgbClr val="505050"/>
      </a:hlink>
      <a:folHlink>
        <a:srgbClr val="A0A0A0"/>
      </a:folHlink>
    </a:clrScheme>
    <a:fontScheme name="Chambagr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PCA_V3" id="{FA153C38-360E-4904-92F8-528C1449CBD9}" vid="{9638920B-64DA-48A7-802C-73AD66BF328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APCA_V3</Template>
  <TotalTime>2497</TotalTime>
  <Words>761</Words>
  <Application>Microsoft Office PowerPoint</Application>
  <PresentationFormat>Personnalisé</PresentationFormat>
  <Paragraphs>127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APCA_V3</vt:lpstr>
      <vt:lpstr>Présentation PowerPoint</vt:lpstr>
      <vt:lpstr>Contexte</vt:lpstr>
      <vt:lpstr>PV au sol</vt:lpstr>
      <vt:lpstr>Définition de l’agriPV</vt:lpstr>
      <vt:lpstr>Les CA à la rédaction de chartes/doctrines</vt:lpstr>
      <vt:lpstr>L’agriPV en élevage</vt:lpstr>
      <vt:lpstr>L’agriPV en arbo/viti-culture</vt:lpstr>
      <vt:lpstr>L’agriPV sur serres</vt:lpstr>
      <vt:lpstr>Baux, entrée au capital et partage de la valeur</vt:lpstr>
      <vt:lpstr>Le réseau des CA concerté dans le cadre de la loi d’Accélération de la Production d’EnR (APER)</vt:lpstr>
      <vt:lpstr>Autres actions 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nadine robion</dc:creator>
  <cp:lastModifiedBy>TROUILLER Aurelie</cp:lastModifiedBy>
  <cp:revision>116</cp:revision>
  <dcterms:created xsi:type="dcterms:W3CDTF">2021-11-11T17:32:11Z</dcterms:created>
  <dcterms:modified xsi:type="dcterms:W3CDTF">2023-09-26T08:58:24Z</dcterms:modified>
</cp:coreProperties>
</file>