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29494" y="1523"/>
            <a:ext cx="3662504" cy="2780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A911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A911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33644" y="557605"/>
            <a:ext cx="6658356" cy="6015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A911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71627"/>
            <a:ext cx="1035812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A9112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876" y="1640585"/>
            <a:ext cx="10620247" cy="202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0" Type="http://schemas.openxmlformats.org/officeDocument/2006/relationships/image" Target="../media/image14.png"/><Relationship Id="rId11" Type="http://schemas.openxmlformats.org/officeDocument/2006/relationships/image" Target="../media/image15.jp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" y="13714"/>
            <a:ext cx="12178665" cy="6841490"/>
            <a:chOff x="13716" y="13714"/>
            <a:chExt cx="12178665" cy="6841490"/>
          </a:xfrm>
        </p:grpSpPr>
        <p:sp>
          <p:nvSpPr>
            <p:cNvPr id="3" name="object 3"/>
            <p:cNvSpPr/>
            <p:nvPr/>
          </p:nvSpPr>
          <p:spPr>
            <a:xfrm>
              <a:off x="13716" y="13714"/>
              <a:ext cx="12178284" cy="68412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401556" y="3928872"/>
              <a:ext cx="1600200" cy="401320"/>
            </a:xfrm>
            <a:custGeom>
              <a:avLst/>
              <a:gdLst/>
              <a:ahLst/>
              <a:cxnLst/>
              <a:rect l="l" t="t" r="r" b="b"/>
              <a:pathLst>
                <a:path w="1600200" h="401320">
                  <a:moveTo>
                    <a:pt x="1600200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1600200" y="400811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331579" y="3577793"/>
            <a:ext cx="18307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13 </a:t>
            </a:r>
            <a:r>
              <a:rPr dirty="0" sz="1800" spc="-70">
                <a:latin typeface="Arial"/>
                <a:cs typeface="Arial"/>
              </a:rPr>
              <a:t>septembre</a:t>
            </a:r>
            <a:r>
              <a:rPr dirty="0" sz="1800" spc="-14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16223" y="638555"/>
            <a:ext cx="8876030" cy="6219825"/>
            <a:chOff x="3316223" y="638555"/>
            <a:chExt cx="8876030" cy="6219825"/>
          </a:xfrm>
        </p:grpSpPr>
        <p:sp>
          <p:nvSpPr>
            <p:cNvPr id="7" name="object 7"/>
            <p:cNvSpPr/>
            <p:nvPr/>
          </p:nvSpPr>
          <p:spPr>
            <a:xfrm>
              <a:off x="7961376" y="3928870"/>
              <a:ext cx="4230624" cy="2929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316223" y="638555"/>
              <a:ext cx="2385060" cy="1141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151245" cy="1135380"/>
            <a:chOff x="0" y="0"/>
            <a:chExt cx="6151245" cy="11353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51245" cy="1135380"/>
            </a:xfrm>
            <a:custGeom>
              <a:avLst/>
              <a:gdLst/>
              <a:ahLst/>
              <a:cxnLst/>
              <a:rect l="l" t="t" r="r" b="b"/>
              <a:pathLst>
                <a:path w="6151245" h="1135380">
                  <a:moveTo>
                    <a:pt x="6150864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6150864" y="1135379"/>
                  </a:lnTo>
                  <a:lnTo>
                    <a:pt x="61508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96339" y="120395"/>
              <a:ext cx="3789426" cy="100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6214" y="224790"/>
            <a:ext cx="32200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80">
                <a:solidFill>
                  <a:srgbClr val="FFFFFF"/>
                </a:solidFill>
              </a:rPr>
              <a:t>Genèse </a:t>
            </a:r>
            <a:r>
              <a:rPr dirty="0" sz="3600" spc="-114">
                <a:solidFill>
                  <a:srgbClr val="FFFFFF"/>
                </a:solidFill>
              </a:rPr>
              <a:t>du</a:t>
            </a:r>
            <a:r>
              <a:rPr dirty="0" sz="3600" spc="-195">
                <a:solidFill>
                  <a:srgbClr val="FFFFFF"/>
                </a:solidFill>
              </a:rPr>
              <a:t> </a:t>
            </a:r>
            <a:r>
              <a:rPr dirty="0" sz="3600" spc="-35">
                <a:solidFill>
                  <a:srgbClr val="FFFFFF"/>
                </a:solidFill>
              </a:rPr>
              <a:t>projet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90703" y="1638680"/>
            <a:ext cx="5679440" cy="4872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9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88620" algn="l"/>
              </a:tabLst>
            </a:pPr>
            <a:r>
              <a:rPr dirty="0" sz="1800" spc="-105">
                <a:solidFill>
                  <a:srgbClr val="008967"/>
                </a:solidFill>
                <a:latin typeface="Arial"/>
                <a:cs typeface="Arial"/>
              </a:rPr>
              <a:t>Une </a:t>
            </a: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démarche </a:t>
            </a:r>
            <a:r>
              <a:rPr dirty="0" sz="1800" spc="-60">
                <a:solidFill>
                  <a:srgbClr val="008967"/>
                </a:solidFill>
                <a:latin typeface="Arial"/>
                <a:cs typeface="Arial"/>
              </a:rPr>
              <a:t>inspiré </a:t>
            </a: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de </a:t>
            </a:r>
            <a:r>
              <a:rPr dirty="0" sz="1800" spc="-70">
                <a:solidFill>
                  <a:srgbClr val="008967"/>
                </a:solidFill>
                <a:latin typeface="Arial"/>
                <a:cs typeface="Arial"/>
              </a:rPr>
              <a:t>la </a:t>
            </a:r>
            <a:r>
              <a:rPr dirty="0" sz="1800" spc="-55">
                <a:solidFill>
                  <a:srgbClr val="008967"/>
                </a:solidFill>
                <a:latin typeface="Arial"/>
                <a:cs typeface="Arial"/>
              </a:rPr>
              <a:t>méthode </a:t>
            </a: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de </a:t>
            </a:r>
            <a:r>
              <a:rPr dirty="0" sz="1800" spc="-165">
                <a:solidFill>
                  <a:srgbClr val="008967"/>
                </a:solidFill>
                <a:latin typeface="Arial"/>
                <a:cs typeface="Arial"/>
              </a:rPr>
              <a:t>l’ENSA</a:t>
            </a:r>
            <a:r>
              <a:rPr dirty="0" sz="1800" spc="-145">
                <a:solidFill>
                  <a:srgbClr val="008967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8967"/>
                </a:solidFill>
                <a:latin typeface="Arial"/>
                <a:cs typeface="Arial"/>
              </a:rPr>
              <a:t>Nancy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967"/>
              </a:buClr>
              <a:buFont typeface="Courier New"/>
              <a:buChar char="o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8967"/>
              </a:buClr>
              <a:buFont typeface="Courier New"/>
              <a:buChar char="o"/>
            </a:pPr>
            <a:endParaRPr sz="175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buFont typeface="Courier New"/>
              <a:buChar char="o"/>
              <a:tabLst>
                <a:tab pos="388620" algn="l"/>
              </a:tabLst>
            </a:pP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L’apport </a:t>
            </a:r>
            <a:r>
              <a:rPr dirty="0" sz="1800" spc="-60">
                <a:solidFill>
                  <a:srgbClr val="008967"/>
                </a:solidFill>
                <a:latin typeface="Arial"/>
                <a:cs typeface="Arial"/>
              </a:rPr>
              <a:t>du </a:t>
            </a:r>
            <a:r>
              <a:rPr dirty="0" sz="1800" spc="-100">
                <a:solidFill>
                  <a:srgbClr val="008967"/>
                </a:solidFill>
                <a:latin typeface="Arial"/>
                <a:cs typeface="Arial"/>
              </a:rPr>
              <a:t>réseau </a:t>
            </a:r>
            <a:r>
              <a:rPr dirty="0" sz="1800" spc="-125">
                <a:solidFill>
                  <a:srgbClr val="008967"/>
                </a:solidFill>
                <a:latin typeface="Arial"/>
                <a:cs typeface="Arial"/>
              </a:rPr>
              <a:t>des </a:t>
            </a:r>
            <a:r>
              <a:rPr dirty="0" sz="1800" spc="-165">
                <a:solidFill>
                  <a:srgbClr val="008967"/>
                </a:solidFill>
                <a:latin typeface="Arial"/>
                <a:cs typeface="Arial"/>
              </a:rPr>
              <a:t>Parcs </a:t>
            </a:r>
            <a:r>
              <a:rPr dirty="0" sz="1800" spc="-20">
                <a:solidFill>
                  <a:srgbClr val="008967"/>
                </a:solidFill>
                <a:latin typeface="Arial"/>
                <a:cs typeface="Arial"/>
              </a:rPr>
              <a:t>: </a:t>
            </a:r>
            <a:r>
              <a:rPr dirty="0" sz="1800" spc="-125">
                <a:solidFill>
                  <a:srgbClr val="008967"/>
                </a:solidFill>
                <a:latin typeface="Arial"/>
                <a:cs typeface="Arial"/>
              </a:rPr>
              <a:t>des </a:t>
            </a:r>
            <a:r>
              <a:rPr dirty="0" sz="1800" spc="-95">
                <a:solidFill>
                  <a:srgbClr val="008967"/>
                </a:solidFill>
                <a:latin typeface="Arial"/>
                <a:cs typeface="Arial"/>
              </a:rPr>
              <a:t>compétences</a:t>
            </a:r>
            <a:r>
              <a:rPr dirty="0" sz="1800" spc="45">
                <a:solidFill>
                  <a:srgbClr val="008967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8967"/>
                </a:solidFill>
                <a:latin typeface="Arial"/>
                <a:cs typeface="Arial"/>
              </a:rPr>
              <a:t>croisées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967"/>
              </a:buClr>
              <a:buFont typeface="Courier New"/>
              <a:buChar char="o"/>
            </a:pPr>
            <a:endParaRPr sz="200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spcBef>
                <a:spcPts val="1305"/>
              </a:spcBef>
              <a:buFont typeface="Courier New"/>
              <a:buChar char="o"/>
              <a:tabLst>
                <a:tab pos="388620" algn="l"/>
              </a:tabLst>
            </a:pPr>
            <a:r>
              <a:rPr dirty="0" sz="1800" spc="-90">
                <a:solidFill>
                  <a:srgbClr val="008967"/>
                </a:solidFill>
                <a:latin typeface="Arial"/>
                <a:cs typeface="Arial"/>
              </a:rPr>
              <a:t>15 </a:t>
            </a:r>
            <a:r>
              <a:rPr dirty="0" sz="1800" spc="-50">
                <a:solidFill>
                  <a:srgbClr val="008967"/>
                </a:solidFill>
                <a:latin typeface="Arial"/>
                <a:cs typeface="Arial"/>
              </a:rPr>
              <a:t>étudiants </a:t>
            </a: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en </a:t>
            </a:r>
            <a:r>
              <a:rPr dirty="0" sz="1800" spc="-70">
                <a:solidFill>
                  <a:srgbClr val="008967"/>
                </a:solidFill>
                <a:latin typeface="Arial"/>
                <a:cs typeface="Arial"/>
              </a:rPr>
              <a:t>4</a:t>
            </a:r>
            <a:r>
              <a:rPr dirty="0" baseline="25462" sz="1800" spc="-104">
                <a:solidFill>
                  <a:srgbClr val="008967"/>
                </a:solidFill>
                <a:latin typeface="Arial"/>
                <a:cs typeface="Arial"/>
              </a:rPr>
              <a:t>eme </a:t>
            </a:r>
            <a:r>
              <a:rPr dirty="0" sz="1800" spc="-95">
                <a:solidFill>
                  <a:srgbClr val="008967"/>
                </a:solidFill>
                <a:latin typeface="Arial"/>
                <a:cs typeface="Arial"/>
              </a:rPr>
              <a:t>année</a:t>
            </a:r>
            <a:r>
              <a:rPr dirty="0" sz="1800" spc="-110">
                <a:solidFill>
                  <a:srgbClr val="008967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008967"/>
                </a:solidFill>
                <a:latin typeface="Arial"/>
                <a:cs typeface="Arial"/>
              </a:rPr>
              <a:t>d’architecture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967"/>
              </a:buClr>
              <a:buFont typeface="Courier New"/>
              <a:buChar char="o"/>
            </a:pPr>
            <a:endParaRPr sz="200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spcBef>
                <a:spcPts val="1300"/>
              </a:spcBef>
              <a:buFont typeface="Courier New"/>
              <a:buChar char="o"/>
              <a:tabLst>
                <a:tab pos="388620" algn="l"/>
              </a:tabLst>
            </a:pPr>
            <a:r>
              <a:rPr dirty="0" sz="1800" spc="-105">
                <a:solidFill>
                  <a:srgbClr val="008967"/>
                </a:solidFill>
                <a:latin typeface="Arial"/>
                <a:cs typeface="Arial"/>
              </a:rPr>
              <a:t>Une </a:t>
            </a:r>
            <a:r>
              <a:rPr dirty="0" sz="1800" spc="-95">
                <a:solidFill>
                  <a:srgbClr val="008967"/>
                </a:solidFill>
                <a:latin typeface="Arial"/>
                <a:cs typeface="Arial"/>
              </a:rPr>
              <a:t>semaine </a:t>
            </a: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de</a:t>
            </a:r>
            <a:r>
              <a:rPr dirty="0" sz="1800" spc="-70">
                <a:solidFill>
                  <a:srgbClr val="008967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8967"/>
                </a:solidFill>
                <a:latin typeface="Arial"/>
                <a:cs typeface="Arial"/>
              </a:rPr>
              <a:t>terrain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967"/>
              </a:buClr>
              <a:buFont typeface="Courier New"/>
              <a:buChar char="o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8967"/>
              </a:buClr>
              <a:buFont typeface="Courier New"/>
              <a:buChar char="o"/>
            </a:pPr>
            <a:endParaRPr sz="175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buFont typeface="Courier New"/>
              <a:buChar char="o"/>
              <a:tabLst>
                <a:tab pos="388620" algn="l"/>
              </a:tabLst>
            </a:pPr>
            <a:r>
              <a:rPr dirty="0" sz="1800" spc="-65">
                <a:solidFill>
                  <a:srgbClr val="008967"/>
                </a:solidFill>
                <a:latin typeface="Arial"/>
                <a:cs typeface="Arial"/>
              </a:rPr>
              <a:t>Production </a:t>
            </a:r>
            <a:r>
              <a:rPr dirty="0" sz="1800" spc="-75">
                <a:solidFill>
                  <a:srgbClr val="008967"/>
                </a:solidFill>
                <a:latin typeface="Arial"/>
                <a:cs typeface="Arial"/>
              </a:rPr>
              <a:t>d’hypothèses </a:t>
            </a:r>
            <a:r>
              <a:rPr dirty="0" sz="1800" spc="-85">
                <a:solidFill>
                  <a:srgbClr val="008967"/>
                </a:solidFill>
                <a:latin typeface="Arial"/>
                <a:cs typeface="Arial"/>
              </a:rPr>
              <a:t>de</a:t>
            </a:r>
            <a:r>
              <a:rPr dirty="0" sz="1800" spc="-105">
                <a:solidFill>
                  <a:srgbClr val="008967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8967"/>
                </a:solidFill>
                <a:latin typeface="Arial"/>
                <a:cs typeface="Arial"/>
              </a:rPr>
              <a:t>développement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8967"/>
              </a:buClr>
              <a:buFont typeface="Courier New"/>
              <a:buChar char="o"/>
            </a:pPr>
            <a:endParaRPr sz="250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buFont typeface="Courier New"/>
              <a:buChar char="o"/>
              <a:tabLst>
                <a:tab pos="388620" algn="l"/>
              </a:tabLst>
            </a:pPr>
            <a:r>
              <a:rPr dirty="0" sz="1800" spc="-110">
                <a:solidFill>
                  <a:srgbClr val="008967"/>
                </a:solidFill>
                <a:latin typeface="Arial"/>
                <a:cs typeface="Arial"/>
              </a:rPr>
              <a:t>Jury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967"/>
              </a:buClr>
              <a:buFont typeface="Courier New"/>
              <a:buChar char="o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8967"/>
              </a:buClr>
              <a:buFont typeface="Courier New"/>
              <a:buChar char="o"/>
            </a:pPr>
            <a:endParaRPr sz="1750">
              <a:latin typeface="Arial"/>
              <a:cs typeface="Arial"/>
            </a:endParaRPr>
          </a:p>
          <a:p>
            <a:pPr marL="387985" indent="-287020">
              <a:lnSpc>
                <a:spcPct val="100000"/>
              </a:lnSpc>
              <a:buFont typeface="Courier New"/>
              <a:buChar char="o"/>
              <a:tabLst>
                <a:tab pos="388620" algn="l"/>
              </a:tabLst>
            </a:pPr>
            <a:r>
              <a:rPr dirty="0" sz="1800" spc="-65">
                <a:solidFill>
                  <a:srgbClr val="008967"/>
                </a:solidFill>
                <a:latin typeface="Arial"/>
                <a:cs typeface="Arial"/>
              </a:rPr>
              <a:t>Publication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4871" y="4119371"/>
            <a:ext cx="2144268" cy="256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9497567" y="4932529"/>
            <a:ext cx="2143125" cy="1535430"/>
            <a:chOff x="9497567" y="4932529"/>
            <a:chExt cx="2143125" cy="1535430"/>
          </a:xfrm>
        </p:grpSpPr>
        <p:sp>
          <p:nvSpPr>
            <p:cNvPr id="9" name="object 9"/>
            <p:cNvSpPr/>
            <p:nvPr/>
          </p:nvSpPr>
          <p:spPr>
            <a:xfrm>
              <a:off x="9497568" y="4932529"/>
              <a:ext cx="900192" cy="3687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96681" y="5252663"/>
              <a:ext cx="948013" cy="48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923609" y="4932529"/>
              <a:ext cx="1716702" cy="1476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343904" y="5252663"/>
              <a:ext cx="296407" cy="1714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97568" y="5300447"/>
              <a:ext cx="1847127" cy="3692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343904" y="5423255"/>
              <a:ext cx="296407" cy="4923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497568" y="5668654"/>
              <a:ext cx="1847127" cy="3697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343904" y="5914808"/>
              <a:ext cx="296407" cy="4926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97568" y="6037637"/>
              <a:ext cx="2142744" cy="4302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604019" y="5045621"/>
              <a:ext cx="137795" cy="146050"/>
            </a:xfrm>
            <a:custGeom>
              <a:avLst/>
              <a:gdLst/>
              <a:ahLst/>
              <a:cxnLst/>
              <a:rect l="l" t="t" r="r" b="b"/>
              <a:pathLst>
                <a:path w="137795" h="146050">
                  <a:moveTo>
                    <a:pt x="137279" y="0"/>
                  </a:moveTo>
                  <a:lnTo>
                    <a:pt x="0" y="0"/>
                  </a:lnTo>
                  <a:lnTo>
                    <a:pt x="21577" y="21337"/>
                  </a:lnTo>
                  <a:lnTo>
                    <a:pt x="137279" y="145512"/>
                  </a:lnTo>
                  <a:lnTo>
                    <a:pt x="137279" y="0"/>
                  </a:lnTo>
                  <a:close/>
                </a:path>
              </a:pathLst>
            </a:custGeom>
            <a:solidFill>
              <a:srgbClr val="6A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604018" y="4932529"/>
              <a:ext cx="2037080" cy="113664"/>
            </a:xfrm>
            <a:custGeom>
              <a:avLst/>
              <a:gdLst/>
              <a:ahLst/>
              <a:cxnLst/>
              <a:rect l="l" t="t" r="r" b="b"/>
              <a:pathLst>
                <a:path w="2037079" h="113664">
                  <a:moveTo>
                    <a:pt x="2036557" y="0"/>
                  </a:moveTo>
                  <a:lnTo>
                    <a:pt x="0" y="0"/>
                  </a:lnTo>
                  <a:lnTo>
                    <a:pt x="0" y="113092"/>
                  </a:lnTo>
                  <a:lnTo>
                    <a:pt x="2036557" y="113092"/>
                  </a:lnTo>
                  <a:lnTo>
                    <a:pt x="2036557" y="0"/>
                  </a:lnTo>
                  <a:close/>
                </a:path>
              </a:pathLst>
            </a:custGeom>
            <a:solidFill>
              <a:srgbClr val="2E3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526613" y="6223065"/>
              <a:ext cx="148590" cy="132080"/>
            </a:xfrm>
            <a:custGeom>
              <a:avLst/>
              <a:gdLst/>
              <a:ahLst/>
              <a:cxnLst/>
              <a:rect l="l" t="t" r="r" b="b"/>
              <a:pathLst>
                <a:path w="148590" h="132079">
                  <a:moveTo>
                    <a:pt x="148070" y="0"/>
                  </a:moveTo>
                  <a:lnTo>
                    <a:pt x="23195" y="112559"/>
                  </a:lnTo>
                  <a:lnTo>
                    <a:pt x="0" y="131723"/>
                  </a:lnTo>
                  <a:lnTo>
                    <a:pt x="148070" y="131723"/>
                  </a:lnTo>
                  <a:lnTo>
                    <a:pt x="148070" y="0"/>
                  </a:lnTo>
                  <a:close/>
                </a:path>
              </a:pathLst>
            </a:custGeom>
            <a:solidFill>
              <a:srgbClr val="6A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497567" y="6354789"/>
              <a:ext cx="2143125" cy="113664"/>
            </a:xfrm>
            <a:custGeom>
              <a:avLst/>
              <a:gdLst/>
              <a:ahLst/>
              <a:cxnLst/>
              <a:rect l="l" t="t" r="r" b="b"/>
              <a:pathLst>
                <a:path w="2143125" h="113664">
                  <a:moveTo>
                    <a:pt x="0" y="113067"/>
                  </a:moveTo>
                  <a:lnTo>
                    <a:pt x="2142743" y="113067"/>
                  </a:lnTo>
                  <a:lnTo>
                    <a:pt x="2142743" y="0"/>
                  </a:lnTo>
                  <a:lnTo>
                    <a:pt x="0" y="0"/>
                  </a:lnTo>
                  <a:lnTo>
                    <a:pt x="0" y="113067"/>
                  </a:lnTo>
                  <a:close/>
                </a:path>
              </a:pathLst>
            </a:custGeom>
            <a:solidFill>
              <a:srgbClr val="2E3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675761" y="4947389"/>
              <a:ext cx="1910593" cy="1646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678459" y="6394470"/>
              <a:ext cx="1550530" cy="429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486287" y="6394475"/>
              <a:ext cx="99060" cy="33655"/>
            </a:xfrm>
            <a:custGeom>
              <a:avLst/>
              <a:gdLst/>
              <a:ahLst/>
              <a:cxnLst/>
              <a:rect l="l" t="t" r="r" b="b"/>
              <a:pathLst>
                <a:path w="99059" h="33654">
                  <a:moveTo>
                    <a:pt x="22936" y="27800"/>
                  </a:moveTo>
                  <a:lnTo>
                    <a:pt x="22402" y="27533"/>
                  </a:lnTo>
                  <a:lnTo>
                    <a:pt x="8369" y="27533"/>
                  </a:lnTo>
                  <a:lnTo>
                    <a:pt x="8369" y="27000"/>
                  </a:lnTo>
                  <a:lnTo>
                    <a:pt x="14020" y="22402"/>
                  </a:lnTo>
                  <a:lnTo>
                    <a:pt x="19164" y="17818"/>
                  </a:lnTo>
                  <a:lnTo>
                    <a:pt x="20243" y="15925"/>
                  </a:lnTo>
                  <a:lnTo>
                    <a:pt x="21323" y="14312"/>
                  </a:lnTo>
                  <a:lnTo>
                    <a:pt x="21856" y="12153"/>
                  </a:lnTo>
                  <a:lnTo>
                    <a:pt x="21856" y="7023"/>
                  </a:lnTo>
                  <a:lnTo>
                    <a:pt x="21031" y="4584"/>
                  </a:lnTo>
                  <a:lnTo>
                    <a:pt x="17259" y="812"/>
                  </a:lnTo>
                  <a:lnTo>
                    <a:pt x="14554" y="0"/>
                  </a:lnTo>
                  <a:lnTo>
                    <a:pt x="9169" y="0"/>
                  </a:lnTo>
                  <a:lnTo>
                    <a:pt x="7302" y="266"/>
                  </a:lnTo>
                  <a:lnTo>
                    <a:pt x="5930" y="812"/>
                  </a:lnTo>
                  <a:lnTo>
                    <a:pt x="4318" y="1346"/>
                  </a:lnTo>
                  <a:lnTo>
                    <a:pt x="3238" y="2159"/>
                  </a:lnTo>
                  <a:lnTo>
                    <a:pt x="2438" y="3238"/>
                  </a:lnTo>
                  <a:lnTo>
                    <a:pt x="1612" y="4051"/>
                  </a:lnTo>
                  <a:lnTo>
                    <a:pt x="825" y="5130"/>
                  </a:lnTo>
                  <a:lnTo>
                    <a:pt x="0" y="8902"/>
                  </a:lnTo>
                  <a:lnTo>
                    <a:pt x="0" y="10261"/>
                  </a:lnTo>
                  <a:lnTo>
                    <a:pt x="533" y="10528"/>
                  </a:lnTo>
                  <a:lnTo>
                    <a:pt x="5930" y="10528"/>
                  </a:lnTo>
                  <a:lnTo>
                    <a:pt x="6464" y="10261"/>
                  </a:lnTo>
                  <a:lnTo>
                    <a:pt x="6464" y="8636"/>
                  </a:lnTo>
                  <a:lnTo>
                    <a:pt x="6756" y="7556"/>
                  </a:lnTo>
                  <a:lnTo>
                    <a:pt x="7543" y="6743"/>
                  </a:lnTo>
                  <a:lnTo>
                    <a:pt x="8089" y="5943"/>
                  </a:lnTo>
                  <a:lnTo>
                    <a:pt x="9448" y="5397"/>
                  </a:lnTo>
                  <a:lnTo>
                    <a:pt x="12407" y="5397"/>
                  </a:lnTo>
                  <a:lnTo>
                    <a:pt x="13474" y="5943"/>
                  </a:lnTo>
                  <a:lnTo>
                    <a:pt x="15100" y="7556"/>
                  </a:lnTo>
                  <a:lnTo>
                    <a:pt x="15392" y="8636"/>
                  </a:lnTo>
                  <a:lnTo>
                    <a:pt x="15392" y="11607"/>
                  </a:lnTo>
                  <a:lnTo>
                    <a:pt x="14846" y="12954"/>
                  </a:lnTo>
                  <a:lnTo>
                    <a:pt x="13233" y="15659"/>
                  </a:lnTo>
                  <a:lnTo>
                    <a:pt x="11607" y="17272"/>
                  </a:lnTo>
                  <a:lnTo>
                    <a:pt x="8915" y="19431"/>
                  </a:lnTo>
                  <a:lnTo>
                    <a:pt x="533" y="26454"/>
                  </a:lnTo>
                  <a:lnTo>
                    <a:pt x="0" y="27533"/>
                  </a:lnTo>
                  <a:lnTo>
                    <a:pt x="0" y="32664"/>
                  </a:lnTo>
                  <a:lnTo>
                    <a:pt x="533" y="32931"/>
                  </a:lnTo>
                  <a:lnTo>
                    <a:pt x="22402" y="32931"/>
                  </a:lnTo>
                  <a:lnTo>
                    <a:pt x="22936" y="32664"/>
                  </a:lnTo>
                  <a:lnTo>
                    <a:pt x="22936" y="27800"/>
                  </a:lnTo>
                  <a:close/>
                </a:path>
                <a:path w="99059" h="33654">
                  <a:moveTo>
                    <a:pt x="51231" y="10795"/>
                  </a:moveTo>
                  <a:lnTo>
                    <a:pt x="50152" y="6743"/>
                  </a:lnTo>
                  <a:lnTo>
                    <a:pt x="49072" y="5397"/>
                  </a:lnTo>
                  <a:lnTo>
                    <a:pt x="45847" y="1346"/>
                  </a:lnTo>
                  <a:lnTo>
                    <a:pt x="44767" y="863"/>
                  </a:lnTo>
                  <a:lnTo>
                    <a:pt x="44767" y="12687"/>
                  </a:lnTo>
                  <a:lnTo>
                    <a:pt x="44767" y="20789"/>
                  </a:lnTo>
                  <a:lnTo>
                    <a:pt x="44221" y="23749"/>
                  </a:lnTo>
                  <a:lnTo>
                    <a:pt x="43434" y="25374"/>
                  </a:lnTo>
                  <a:lnTo>
                    <a:pt x="42608" y="27000"/>
                  </a:lnTo>
                  <a:lnTo>
                    <a:pt x="40982" y="27800"/>
                  </a:lnTo>
                  <a:lnTo>
                    <a:pt x="37211" y="27800"/>
                  </a:lnTo>
                  <a:lnTo>
                    <a:pt x="35877" y="27000"/>
                  </a:lnTo>
                  <a:lnTo>
                    <a:pt x="34798" y="25374"/>
                  </a:lnTo>
                  <a:lnTo>
                    <a:pt x="33972" y="23749"/>
                  </a:lnTo>
                  <a:lnTo>
                    <a:pt x="33439" y="20789"/>
                  </a:lnTo>
                  <a:lnTo>
                    <a:pt x="33439" y="12687"/>
                  </a:lnTo>
                  <a:lnTo>
                    <a:pt x="33972" y="9715"/>
                  </a:lnTo>
                  <a:lnTo>
                    <a:pt x="34798" y="8102"/>
                  </a:lnTo>
                  <a:lnTo>
                    <a:pt x="35877" y="6477"/>
                  </a:lnTo>
                  <a:lnTo>
                    <a:pt x="37211" y="5397"/>
                  </a:lnTo>
                  <a:lnTo>
                    <a:pt x="40982" y="5397"/>
                  </a:lnTo>
                  <a:lnTo>
                    <a:pt x="42608" y="6477"/>
                  </a:lnTo>
                  <a:lnTo>
                    <a:pt x="43434" y="8102"/>
                  </a:lnTo>
                  <a:lnTo>
                    <a:pt x="44221" y="9715"/>
                  </a:lnTo>
                  <a:lnTo>
                    <a:pt x="44767" y="12687"/>
                  </a:lnTo>
                  <a:lnTo>
                    <a:pt x="44767" y="863"/>
                  </a:lnTo>
                  <a:lnTo>
                    <a:pt x="42887" y="0"/>
                  </a:lnTo>
                  <a:lnTo>
                    <a:pt x="35344" y="0"/>
                  </a:lnTo>
                  <a:lnTo>
                    <a:pt x="32359" y="1346"/>
                  </a:lnTo>
                  <a:lnTo>
                    <a:pt x="28041" y="6743"/>
                  </a:lnTo>
                  <a:lnTo>
                    <a:pt x="26962" y="10795"/>
                  </a:lnTo>
                  <a:lnTo>
                    <a:pt x="26962" y="22402"/>
                  </a:lnTo>
                  <a:lnTo>
                    <a:pt x="28041" y="26720"/>
                  </a:lnTo>
                  <a:lnTo>
                    <a:pt x="32359" y="32118"/>
                  </a:lnTo>
                  <a:lnTo>
                    <a:pt x="35344" y="33477"/>
                  </a:lnTo>
                  <a:lnTo>
                    <a:pt x="42887" y="33477"/>
                  </a:lnTo>
                  <a:lnTo>
                    <a:pt x="45847" y="32118"/>
                  </a:lnTo>
                  <a:lnTo>
                    <a:pt x="49288" y="27800"/>
                  </a:lnTo>
                  <a:lnTo>
                    <a:pt x="50152" y="26720"/>
                  </a:lnTo>
                  <a:lnTo>
                    <a:pt x="51231" y="22402"/>
                  </a:lnTo>
                  <a:lnTo>
                    <a:pt x="51231" y="10795"/>
                  </a:lnTo>
                  <a:close/>
                </a:path>
                <a:path w="99059" h="33654">
                  <a:moveTo>
                    <a:pt x="69062" y="812"/>
                  </a:moveTo>
                  <a:lnTo>
                    <a:pt x="68529" y="266"/>
                  </a:lnTo>
                  <a:lnTo>
                    <a:pt x="62852" y="266"/>
                  </a:lnTo>
                  <a:lnTo>
                    <a:pt x="62052" y="812"/>
                  </a:lnTo>
                  <a:lnTo>
                    <a:pt x="55549" y="7289"/>
                  </a:lnTo>
                  <a:lnTo>
                    <a:pt x="55549" y="12153"/>
                  </a:lnTo>
                  <a:lnTo>
                    <a:pt x="56083" y="12420"/>
                  </a:lnTo>
                  <a:lnTo>
                    <a:pt x="58242" y="12420"/>
                  </a:lnTo>
                  <a:lnTo>
                    <a:pt x="62052" y="8902"/>
                  </a:lnTo>
                  <a:lnTo>
                    <a:pt x="62598" y="8902"/>
                  </a:lnTo>
                  <a:lnTo>
                    <a:pt x="62598" y="32664"/>
                  </a:lnTo>
                  <a:lnTo>
                    <a:pt x="62852" y="32931"/>
                  </a:lnTo>
                  <a:lnTo>
                    <a:pt x="68529" y="32931"/>
                  </a:lnTo>
                  <a:lnTo>
                    <a:pt x="69062" y="32664"/>
                  </a:lnTo>
                  <a:lnTo>
                    <a:pt x="69062" y="812"/>
                  </a:lnTo>
                  <a:close/>
                </a:path>
                <a:path w="99059" h="33654">
                  <a:moveTo>
                    <a:pt x="98983" y="18351"/>
                  </a:moveTo>
                  <a:lnTo>
                    <a:pt x="91973" y="10528"/>
                  </a:lnTo>
                  <a:lnTo>
                    <a:pt x="88201" y="10528"/>
                  </a:lnTo>
                  <a:lnTo>
                    <a:pt x="87655" y="10795"/>
                  </a:lnTo>
                  <a:lnTo>
                    <a:pt x="86868" y="10795"/>
                  </a:lnTo>
                  <a:lnTo>
                    <a:pt x="85788" y="11341"/>
                  </a:lnTo>
                  <a:lnTo>
                    <a:pt x="85242" y="11341"/>
                  </a:lnTo>
                  <a:lnTo>
                    <a:pt x="84963" y="11607"/>
                  </a:lnTo>
                  <a:lnTo>
                    <a:pt x="84416" y="11874"/>
                  </a:lnTo>
                  <a:lnTo>
                    <a:pt x="84175" y="12153"/>
                  </a:lnTo>
                  <a:lnTo>
                    <a:pt x="83883" y="12420"/>
                  </a:lnTo>
                  <a:lnTo>
                    <a:pt x="83629" y="12687"/>
                  </a:lnTo>
                  <a:lnTo>
                    <a:pt x="83629" y="12954"/>
                  </a:lnTo>
                  <a:lnTo>
                    <a:pt x="83096" y="12954"/>
                  </a:lnTo>
                  <a:lnTo>
                    <a:pt x="83629" y="6477"/>
                  </a:lnTo>
                  <a:lnTo>
                    <a:pt x="83883" y="5943"/>
                  </a:lnTo>
                  <a:lnTo>
                    <a:pt x="97116" y="5943"/>
                  </a:lnTo>
                  <a:lnTo>
                    <a:pt x="97370" y="5397"/>
                  </a:lnTo>
                  <a:lnTo>
                    <a:pt x="97370" y="812"/>
                  </a:lnTo>
                  <a:lnTo>
                    <a:pt x="97116" y="266"/>
                  </a:lnTo>
                  <a:lnTo>
                    <a:pt x="77952" y="266"/>
                  </a:lnTo>
                  <a:lnTo>
                    <a:pt x="77406" y="812"/>
                  </a:lnTo>
                  <a:lnTo>
                    <a:pt x="76873" y="12954"/>
                  </a:lnTo>
                  <a:lnTo>
                    <a:pt x="76746" y="18897"/>
                  </a:lnTo>
                  <a:lnTo>
                    <a:pt x="76873" y="19164"/>
                  </a:lnTo>
                  <a:lnTo>
                    <a:pt x="81724" y="19431"/>
                  </a:lnTo>
                  <a:lnTo>
                    <a:pt x="82550" y="19164"/>
                  </a:lnTo>
                  <a:lnTo>
                    <a:pt x="83629" y="17272"/>
                  </a:lnTo>
                  <a:lnTo>
                    <a:pt x="85496" y="16192"/>
                  </a:lnTo>
                  <a:lnTo>
                    <a:pt x="89281" y="16192"/>
                  </a:lnTo>
                  <a:lnTo>
                    <a:pt x="90360" y="16738"/>
                  </a:lnTo>
                  <a:lnTo>
                    <a:pt x="91186" y="17818"/>
                  </a:lnTo>
                  <a:lnTo>
                    <a:pt x="91973" y="18897"/>
                  </a:lnTo>
                  <a:lnTo>
                    <a:pt x="92087" y="19431"/>
                  </a:lnTo>
                  <a:lnTo>
                    <a:pt x="92214" y="24295"/>
                  </a:lnTo>
                  <a:lnTo>
                    <a:pt x="91973" y="25641"/>
                  </a:lnTo>
                  <a:lnTo>
                    <a:pt x="90106" y="27533"/>
                  </a:lnTo>
                  <a:lnTo>
                    <a:pt x="89027" y="27800"/>
                  </a:lnTo>
                  <a:lnTo>
                    <a:pt x="85788" y="27800"/>
                  </a:lnTo>
                  <a:lnTo>
                    <a:pt x="82550" y="24295"/>
                  </a:lnTo>
                  <a:lnTo>
                    <a:pt x="82016" y="23749"/>
                  </a:lnTo>
                  <a:lnTo>
                    <a:pt x="76619" y="23749"/>
                  </a:lnTo>
                  <a:lnTo>
                    <a:pt x="76085" y="24295"/>
                  </a:lnTo>
                  <a:lnTo>
                    <a:pt x="76327" y="27000"/>
                  </a:lnTo>
                  <a:lnTo>
                    <a:pt x="77406" y="29425"/>
                  </a:lnTo>
                  <a:lnTo>
                    <a:pt x="81191" y="32664"/>
                  </a:lnTo>
                  <a:lnTo>
                    <a:pt x="83883" y="33477"/>
                  </a:lnTo>
                  <a:lnTo>
                    <a:pt x="91186" y="33477"/>
                  </a:lnTo>
                  <a:lnTo>
                    <a:pt x="98983" y="25107"/>
                  </a:lnTo>
                  <a:lnTo>
                    <a:pt x="98983" y="18351"/>
                  </a:lnTo>
                  <a:close/>
                </a:path>
              </a:pathLst>
            </a:custGeom>
            <a:solidFill>
              <a:srgbClr val="6A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910953" y="5079912"/>
              <a:ext cx="1729359" cy="1727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763954" y="5076961"/>
              <a:ext cx="1815677" cy="1198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699320" y="6230929"/>
              <a:ext cx="1531827" cy="1082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9608872" y="4391319"/>
            <a:ext cx="213995" cy="464820"/>
            <a:chOff x="9608872" y="4391319"/>
            <a:chExt cx="213995" cy="464820"/>
          </a:xfrm>
        </p:grpSpPr>
        <p:sp>
          <p:nvSpPr>
            <p:cNvPr id="29" name="object 29"/>
            <p:cNvSpPr/>
            <p:nvPr/>
          </p:nvSpPr>
          <p:spPr>
            <a:xfrm>
              <a:off x="9611030" y="4391329"/>
              <a:ext cx="114300" cy="120014"/>
            </a:xfrm>
            <a:custGeom>
              <a:avLst/>
              <a:gdLst/>
              <a:ahLst/>
              <a:cxnLst/>
              <a:rect l="l" t="t" r="r" b="b"/>
              <a:pathLst>
                <a:path w="114300" h="120014">
                  <a:moveTo>
                    <a:pt x="114084" y="102298"/>
                  </a:moveTo>
                  <a:lnTo>
                    <a:pt x="0" y="102298"/>
                  </a:lnTo>
                  <a:lnTo>
                    <a:pt x="0" y="119595"/>
                  </a:lnTo>
                  <a:lnTo>
                    <a:pt x="114084" y="119595"/>
                  </a:lnTo>
                  <a:lnTo>
                    <a:pt x="114084" y="102298"/>
                  </a:lnTo>
                  <a:close/>
                </a:path>
                <a:path w="114300" h="120014">
                  <a:moveTo>
                    <a:pt x="114084" y="68287"/>
                  </a:moveTo>
                  <a:lnTo>
                    <a:pt x="0" y="68287"/>
                  </a:lnTo>
                  <a:lnTo>
                    <a:pt x="0" y="85305"/>
                  </a:lnTo>
                  <a:lnTo>
                    <a:pt x="114084" y="85305"/>
                  </a:lnTo>
                  <a:lnTo>
                    <a:pt x="114084" y="68287"/>
                  </a:lnTo>
                  <a:close/>
                </a:path>
                <a:path w="114300" h="120014">
                  <a:moveTo>
                    <a:pt x="114084" y="34036"/>
                  </a:moveTo>
                  <a:lnTo>
                    <a:pt x="0" y="34036"/>
                  </a:lnTo>
                  <a:lnTo>
                    <a:pt x="0" y="51308"/>
                  </a:lnTo>
                  <a:lnTo>
                    <a:pt x="114084" y="51308"/>
                  </a:lnTo>
                  <a:lnTo>
                    <a:pt x="114084" y="34036"/>
                  </a:lnTo>
                  <a:close/>
                </a:path>
                <a:path w="114300" h="120014">
                  <a:moveTo>
                    <a:pt x="114084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114084" y="17018"/>
                  </a:lnTo>
                  <a:lnTo>
                    <a:pt x="114084" y="0"/>
                  </a:lnTo>
                  <a:close/>
                </a:path>
              </a:pathLst>
            </a:custGeom>
            <a:solidFill>
              <a:srgbClr val="6A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08872" y="4527908"/>
              <a:ext cx="213606" cy="3276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1068708" y="4426561"/>
            <a:ext cx="423261" cy="423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14871" y="114300"/>
            <a:ext cx="5878068" cy="39136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068" y="1590802"/>
            <a:ext cx="8187690" cy="4538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 sz="2400" spc="-280" b="1">
                <a:solidFill>
                  <a:srgbClr val="007953"/>
                </a:solidFill>
                <a:latin typeface="Arial"/>
                <a:cs typeface="Arial"/>
              </a:rPr>
              <a:t>À </a:t>
            </a:r>
            <a:r>
              <a:rPr dirty="0" sz="2400" spc="-150" b="1">
                <a:solidFill>
                  <a:srgbClr val="007953"/>
                </a:solidFill>
                <a:latin typeface="Arial"/>
                <a:cs typeface="Arial"/>
              </a:rPr>
              <a:t>qui </a:t>
            </a:r>
            <a:r>
              <a:rPr dirty="0" sz="2400" spc="-225" b="1">
                <a:solidFill>
                  <a:srgbClr val="007953"/>
                </a:solidFill>
                <a:latin typeface="Arial"/>
                <a:cs typeface="Arial"/>
              </a:rPr>
              <a:t>s’adresse </a:t>
            </a:r>
            <a:r>
              <a:rPr dirty="0" sz="2400" spc="-145" b="1">
                <a:solidFill>
                  <a:srgbClr val="007953"/>
                </a:solidFill>
                <a:latin typeface="Arial"/>
                <a:cs typeface="Arial"/>
              </a:rPr>
              <a:t>l’appel </a:t>
            </a:r>
            <a:r>
              <a:rPr dirty="0" sz="2400" spc="-150" b="1">
                <a:solidFill>
                  <a:srgbClr val="007953"/>
                </a:solidFill>
                <a:latin typeface="Arial"/>
                <a:cs typeface="Arial"/>
              </a:rPr>
              <a:t>à </a:t>
            </a:r>
            <a:r>
              <a:rPr dirty="0" sz="2400" spc="-155" b="1">
                <a:solidFill>
                  <a:srgbClr val="007953"/>
                </a:solidFill>
                <a:latin typeface="Arial"/>
                <a:cs typeface="Arial"/>
              </a:rPr>
              <a:t>candidature</a:t>
            </a:r>
            <a:r>
              <a:rPr dirty="0" sz="2400" spc="-220" b="1">
                <a:solidFill>
                  <a:srgbClr val="007953"/>
                </a:solidFill>
                <a:latin typeface="Arial"/>
                <a:cs typeface="Arial"/>
              </a:rPr>
              <a:t> </a:t>
            </a:r>
            <a:r>
              <a:rPr dirty="0" sz="2400" spc="-355" b="1">
                <a:solidFill>
                  <a:srgbClr val="007953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 spc="-155">
                <a:latin typeface="Arial"/>
                <a:cs typeface="Arial"/>
              </a:rPr>
              <a:t>Ecoles </a:t>
            </a:r>
            <a:r>
              <a:rPr dirty="0" sz="2000" spc="-80">
                <a:latin typeface="Arial"/>
                <a:cs typeface="Arial"/>
              </a:rPr>
              <a:t>Nationales </a:t>
            </a:r>
            <a:r>
              <a:rPr dirty="0" sz="2000" spc="-105">
                <a:latin typeface="Arial"/>
                <a:cs typeface="Arial"/>
              </a:rPr>
              <a:t>Supérieures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d’Architecture</a:t>
            </a:r>
            <a:endParaRPr sz="200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 spc="-155">
                <a:latin typeface="Arial"/>
                <a:cs typeface="Arial"/>
              </a:rPr>
              <a:t>Ecoles </a:t>
            </a:r>
            <a:r>
              <a:rPr dirty="0" sz="2000" spc="-80">
                <a:latin typeface="Arial"/>
                <a:cs typeface="Arial"/>
              </a:rPr>
              <a:t>Nationales </a:t>
            </a:r>
            <a:r>
              <a:rPr dirty="0" sz="2000" spc="-90">
                <a:latin typeface="Arial"/>
                <a:cs typeface="Arial"/>
              </a:rPr>
              <a:t>supérieures </a:t>
            </a:r>
            <a:r>
              <a:rPr dirty="0" sz="2000" spc="-65">
                <a:latin typeface="Arial"/>
                <a:cs typeface="Arial"/>
              </a:rPr>
              <a:t>du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95">
                <a:latin typeface="Arial"/>
                <a:cs typeface="Arial"/>
              </a:rPr>
              <a:t>Paysage</a:t>
            </a:r>
            <a:endParaRPr sz="200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 spc="-30">
                <a:latin typeface="Arial"/>
                <a:cs typeface="Arial"/>
              </a:rPr>
              <a:t>Instituts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d’urbanisme</a:t>
            </a:r>
            <a:endParaRPr sz="200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 spc="-155">
                <a:latin typeface="Arial"/>
                <a:cs typeface="Arial"/>
              </a:rPr>
              <a:t>Écoles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d’agronomie</a:t>
            </a:r>
            <a:endParaRPr sz="2000">
              <a:latin typeface="Arial"/>
              <a:cs typeface="Arial"/>
            </a:endParaRPr>
          </a:p>
          <a:p>
            <a:pPr marL="147955" indent="-135890">
              <a:lnSpc>
                <a:spcPct val="100000"/>
              </a:lnSpc>
              <a:buChar char="-"/>
              <a:tabLst>
                <a:tab pos="148590" algn="l"/>
              </a:tabLst>
            </a:pPr>
            <a:r>
              <a:rPr dirty="0" sz="2000" spc="-85">
                <a:latin typeface="Arial"/>
                <a:cs typeface="Arial"/>
              </a:rPr>
              <a:t>Universités </a:t>
            </a:r>
            <a:r>
              <a:rPr dirty="0" sz="2000" spc="-90">
                <a:latin typeface="Arial"/>
                <a:cs typeface="Arial"/>
              </a:rPr>
              <a:t>en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sciences-humaines,</a:t>
            </a:r>
            <a:endParaRPr sz="2000">
              <a:latin typeface="Arial"/>
              <a:cs typeface="Arial"/>
            </a:endParaRPr>
          </a:p>
          <a:p>
            <a:pPr marL="1498600" marR="4338955">
              <a:lnSpc>
                <a:spcPct val="100000"/>
              </a:lnSpc>
            </a:pPr>
            <a:r>
              <a:rPr dirty="0" sz="2000" spc="-85">
                <a:latin typeface="Arial"/>
                <a:cs typeface="Arial"/>
              </a:rPr>
              <a:t>écologie,  </a:t>
            </a:r>
            <a:r>
              <a:rPr dirty="0" sz="2000" spc="-70">
                <a:latin typeface="Arial"/>
                <a:cs typeface="Arial"/>
              </a:rPr>
              <a:t>développement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local…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1127760" marR="5080" indent="-619125">
              <a:lnSpc>
                <a:spcPct val="100000"/>
              </a:lnSpc>
            </a:pPr>
            <a:r>
              <a:rPr dirty="0" sz="2800" spc="-145" b="1">
                <a:solidFill>
                  <a:srgbClr val="008967"/>
                </a:solidFill>
                <a:latin typeface="Trebuchet MS"/>
                <a:cs typeface="Trebuchet MS"/>
              </a:rPr>
              <a:t>Une </a:t>
            </a:r>
            <a:r>
              <a:rPr dirty="0" sz="2800" spc="-170" b="1">
                <a:solidFill>
                  <a:srgbClr val="008967"/>
                </a:solidFill>
                <a:latin typeface="Trebuchet MS"/>
                <a:cs typeface="Trebuchet MS"/>
              </a:rPr>
              <a:t>candidature </a:t>
            </a:r>
            <a:r>
              <a:rPr dirty="0" sz="2800" spc="-130" b="1">
                <a:solidFill>
                  <a:srgbClr val="008967"/>
                </a:solidFill>
                <a:latin typeface="Trebuchet MS"/>
                <a:cs typeface="Trebuchet MS"/>
              </a:rPr>
              <a:t>doit </a:t>
            </a:r>
            <a:r>
              <a:rPr dirty="0" sz="2800" spc="-150" b="1">
                <a:solidFill>
                  <a:srgbClr val="008967"/>
                </a:solidFill>
                <a:latin typeface="Trebuchet MS"/>
                <a:cs typeface="Trebuchet MS"/>
              </a:rPr>
              <a:t>associer </a:t>
            </a:r>
            <a:r>
              <a:rPr dirty="0" sz="2800" spc="-114" b="1">
                <a:solidFill>
                  <a:srgbClr val="008967"/>
                </a:solidFill>
                <a:latin typeface="Trebuchet MS"/>
                <a:cs typeface="Trebuchet MS"/>
              </a:rPr>
              <a:t>à </a:t>
            </a:r>
            <a:r>
              <a:rPr dirty="0" sz="2800" spc="-145" b="1">
                <a:solidFill>
                  <a:srgbClr val="008967"/>
                </a:solidFill>
                <a:latin typeface="Trebuchet MS"/>
                <a:cs typeface="Trebuchet MS"/>
              </a:rPr>
              <a:t>minima </a:t>
            </a:r>
            <a:r>
              <a:rPr dirty="0" sz="2800" spc="-190" b="1">
                <a:solidFill>
                  <a:srgbClr val="008967"/>
                </a:solidFill>
                <a:latin typeface="Trebuchet MS"/>
                <a:cs typeface="Trebuchet MS"/>
              </a:rPr>
              <a:t>deux</a:t>
            </a:r>
            <a:r>
              <a:rPr dirty="0" sz="2800" spc="-520" b="1">
                <a:solidFill>
                  <a:srgbClr val="008967"/>
                </a:solidFill>
                <a:latin typeface="Trebuchet MS"/>
                <a:cs typeface="Trebuchet MS"/>
              </a:rPr>
              <a:t> </a:t>
            </a:r>
            <a:r>
              <a:rPr dirty="0" sz="2800" spc="-170" b="1">
                <a:solidFill>
                  <a:srgbClr val="008967"/>
                </a:solidFill>
                <a:latin typeface="Trebuchet MS"/>
                <a:cs typeface="Trebuchet MS"/>
              </a:rPr>
              <a:t>écoles  </a:t>
            </a:r>
            <a:r>
              <a:rPr dirty="0" sz="2800" spc="-120" b="1">
                <a:solidFill>
                  <a:srgbClr val="008967"/>
                </a:solidFill>
                <a:latin typeface="Trebuchet MS"/>
                <a:cs typeface="Trebuchet MS"/>
              </a:rPr>
              <a:t>ou </a:t>
            </a:r>
            <a:r>
              <a:rPr dirty="0" sz="2800" spc="-150" b="1">
                <a:solidFill>
                  <a:srgbClr val="008967"/>
                </a:solidFill>
                <a:latin typeface="Trebuchet MS"/>
                <a:cs typeface="Trebuchet MS"/>
              </a:rPr>
              <a:t>établissements </a:t>
            </a:r>
            <a:r>
              <a:rPr dirty="0" sz="2800" spc="-165" b="1">
                <a:solidFill>
                  <a:srgbClr val="008967"/>
                </a:solidFill>
                <a:latin typeface="Trebuchet MS"/>
                <a:cs typeface="Trebuchet MS"/>
              </a:rPr>
              <a:t>de </a:t>
            </a:r>
            <a:r>
              <a:rPr dirty="0" sz="2800" spc="-155" b="1">
                <a:solidFill>
                  <a:srgbClr val="008967"/>
                </a:solidFill>
                <a:latin typeface="Trebuchet MS"/>
                <a:cs typeface="Trebuchet MS"/>
              </a:rPr>
              <a:t>disciplines</a:t>
            </a:r>
            <a:r>
              <a:rPr dirty="0" sz="2800" spc="-345" b="1">
                <a:solidFill>
                  <a:srgbClr val="008967"/>
                </a:solidFill>
                <a:latin typeface="Trebuchet MS"/>
                <a:cs typeface="Trebuchet MS"/>
              </a:rPr>
              <a:t> </a:t>
            </a:r>
            <a:r>
              <a:rPr dirty="0" sz="2800" spc="-180" b="1">
                <a:solidFill>
                  <a:srgbClr val="008967"/>
                </a:solidFill>
                <a:latin typeface="Trebuchet MS"/>
                <a:cs typeface="Trebuchet MS"/>
              </a:rPr>
              <a:t>différentes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151245" cy="1135380"/>
            <a:chOff x="0" y="0"/>
            <a:chExt cx="6151245" cy="11353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151245" cy="1135380"/>
            </a:xfrm>
            <a:custGeom>
              <a:avLst/>
              <a:gdLst/>
              <a:ahLst/>
              <a:cxnLst/>
              <a:rect l="l" t="t" r="r" b="b"/>
              <a:pathLst>
                <a:path w="6151245" h="1135380">
                  <a:moveTo>
                    <a:pt x="6150864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6150864" y="1135379"/>
                  </a:lnTo>
                  <a:lnTo>
                    <a:pt x="615086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23416" y="120395"/>
              <a:ext cx="3335273" cy="10066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3291" y="224790"/>
            <a:ext cx="27641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70">
                <a:solidFill>
                  <a:srgbClr val="FFFFFF"/>
                </a:solidFill>
              </a:rPr>
              <a:t>Les </a:t>
            </a:r>
            <a:r>
              <a:rPr dirty="0" sz="3600" spc="-120">
                <a:solidFill>
                  <a:srgbClr val="FFFFFF"/>
                </a:solidFill>
              </a:rPr>
              <a:t>ateliers</a:t>
            </a:r>
            <a:r>
              <a:rPr dirty="0" sz="3600" spc="-80">
                <a:solidFill>
                  <a:srgbClr val="FFFFFF"/>
                </a:solidFill>
              </a:rPr>
              <a:t> </a:t>
            </a:r>
            <a:r>
              <a:rPr dirty="0" sz="3600" spc="-150">
                <a:solidFill>
                  <a:srgbClr val="FFFFFF"/>
                </a:solidFill>
              </a:rPr>
              <a:t>2.0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6268211" y="1624583"/>
            <a:ext cx="5731764" cy="3229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96378" y="5082692"/>
            <a:ext cx="1998893" cy="1242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273" y="103073"/>
            <a:ext cx="5607050" cy="1416685"/>
          </a:xfrm>
          <a:prstGeom prst="rect"/>
        </p:spPr>
        <p:txBody>
          <a:bodyPr wrap="square" lIns="0" tIns="187325" rIns="0" bIns="0" rtlCol="0" vert="horz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475"/>
              </a:spcBef>
            </a:pPr>
            <a:r>
              <a:rPr dirty="0" sz="3800" spc="-215"/>
              <a:t>Une </a:t>
            </a:r>
            <a:r>
              <a:rPr dirty="0" sz="3800" spc="-110"/>
              <a:t>montée </a:t>
            </a:r>
            <a:r>
              <a:rPr dirty="0" sz="3800" spc="-170"/>
              <a:t>en </a:t>
            </a:r>
            <a:r>
              <a:rPr dirty="0" sz="3800" spc="-220"/>
              <a:t>puissance  </a:t>
            </a:r>
            <a:r>
              <a:rPr dirty="0" sz="3800" spc="-175"/>
              <a:t>de </a:t>
            </a:r>
            <a:r>
              <a:rPr dirty="0" sz="3800" spc="-150"/>
              <a:t>l’enseignement</a:t>
            </a:r>
            <a:r>
              <a:rPr dirty="0" sz="3800" spc="-240"/>
              <a:t> </a:t>
            </a:r>
            <a:r>
              <a:rPr dirty="0" sz="3800" spc="-120"/>
              <a:t>supérieur  </a:t>
            </a:r>
            <a:r>
              <a:rPr dirty="0" sz="3800" spc="-160"/>
              <a:t>sur </a:t>
            </a:r>
            <a:r>
              <a:rPr dirty="0" sz="3800" spc="-204"/>
              <a:t>les</a:t>
            </a:r>
            <a:r>
              <a:rPr dirty="0" sz="3800" spc="-254"/>
              <a:t> </a:t>
            </a:r>
            <a:r>
              <a:rPr dirty="0" sz="3800" spc="-40"/>
              <a:t>territoires</a:t>
            </a:r>
            <a:endParaRPr sz="3800"/>
          </a:p>
        </p:txBody>
      </p:sp>
      <p:grpSp>
        <p:nvGrpSpPr>
          <p:cNvPr id="3" name="object 3"/>
          <p:cNvGrpSpPr/>
          <p:nvPr/>
        </p:nvGrpSpPr>
        <p:grpSpPr>
          <a:xfrm>
            <a:off x="661416" y="1903476"/>
            <a:ext cx="3843654" cy="4274820"/>
            <a:chOff x="661416" y="1903476"/>
            <a:chExt cx="3843654" cy="4274820"/>
          </a:xfrm>
        </p:grpSpPr>
        <p:sp>
          <p:nvSpPr>
            <p:cNvPr id="4" name="object 4"/>
            <p:cNvSpPr/>
            <p:nvPr/>
          </p:nvSpPr>
          <p:spPr>
            <a:xfrm>
              <a:off x="661416" y="4285488"/>
              <a:ext cx="1967484" cy="1892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9036" y="1903476"/>
              <a:ext cx="1923288" cy="2382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83180" y="1903476"/>
              <a:ext cx="1921764" cy="2316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92323" y="4093464"/>
              <a:ext cx="1903476" cy="20848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6903" y="2159507"/>
            <a:ext cx="7112507" cy="414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8664" y="1506727"/>
            <a:ext cx="3768090" cy="451231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 marR="297815">
              <a:lnSpc>
                <a:spcPct val="70000"/>
              </a:lnSpc>
              <a:spcBef>
                <a:spcPts val="715"/>
              </a:spcBef>
            </a:pPr>
            <a:r>
              <a:rPr dirty="0" sz="1700" spc="-100" b="1">
                <a:latin typeface="Trebuchet MS"/>
                <a:cs typeface="Trebuchet MS"/>
              </a:rPr>
              <a:t>Partenariat enseignement </a:t>
            </a:r>
            <a:r>
              <a:rPr dirty="0" sz="1700" spc="-105" b="1">
                <a:latin typeface="Trebuchet MS"/>
                <a:cs typeface="Trebuchet MS"/>
              </a:rPr>
              <a:t>supérieur</a:t>
            </a:r>
            <a:r>
              <a:rPr dirty="0" sz="1700" spc="-320" b="1">
                <a:latin typeface="Trebuchet MS"/>
                <a:cs typeface="Trebuchet MS"/>
              </a:rPr>
              <a:t> </a:t>
            </a:r>
            <a:r>
              <a:rPr dirty="0" sz="1700" spc="-114" b="1">
                <a:latin typeface="Trebuchet MS"/>
                <a:cs typeface="Trebuchet MS"/>
              </a:rPr>
              <a:t>et  </a:t>
            </a:r>
            <a:r>
              <a:rPr dirty="0" sz="1700" spc="-110" b="1">
                <a:latin typeface="Trebuchet MS"/>
                <a:cs typeface="Trebuchet MS"/>
              </a:rPr>
              <a:t>territoires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ts val="1735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165">
                <a:latin typeface="Arial"/>
                <a:cs typeface="Arial"/>
              </a:rPr>
              <a:t>Pour </a:t>
            </a:r>
            <a:r>
              <a:rPr dirty="0" sz="1700" spc="-135">
                <a:latin typeface="Arial"/>
                <a:cs typeface="Arial"/>
              </a:rPr>
              <a:t>les </a:t>
            </a:r>
            <a:r>
              <a:rPr dirty="0" sz="1700" spc="-130">
                <a:latin typeface="Arial"/>
                <a:cs typeface="Arial"/>
              </a:rPr>
              <a:t>écoles </a:t>
            </a:r>
            <a:r>
              <a:rPr dirty="0" sz="1700" spc="2875">
                <a:latin typeface="Wingdings"/>
                <a:cs typeface="Wingdings"/>
              </a:rPr>
              <a:t>→</a:t>
            </a:r>
            <a:r>
              <a:rPr dirty="0" sz="1700" spc="-170">
                <a:latin typeface="Times New Roman"/>
                <a:cs typeface="Times New Roman"/>
              </a:rPr>
              <a:t> </a:t>
            </a:r>
            <a:r>
              <a:rPr dirty="0" sz="1700" spc="-85">
                <a:latin typeface="Arial"/>
                <a:cs typeface="Arial"/>
              </a:rPr>
              <a:t>confronter </a:t>
            </a:r>
            <a:r>
              <a:rPr dirty="0" sz="1700" spc="-135">
                <a:latin typeface="Arial"/>
                <a:cs typeface="Arial"/>
              </a:rPr>
              <a:t>les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ts val="1735"/>
              </a:lnSpc>
            </a:pPr>
            <a:r>
              <a:rPr dirty="0" sz="1700" spc="-95">
                <a:latin typeface="Arial"/>
                <a:cs typeface="Arial"/>
              </a:rPr>
              <a:t>étudiants </a:t>
            </a:r>
            <a:r>
              <a:rPr dirty="0" sz="1700" spc="-10">
                <a:latin typeface="Arial"/>
                <a:cs typeface="Arial"/>
              </a:rPr>
              <a:t>à la </a:t>
            </a:r>
            <a:r>
              <a:rPr dirty="0" sz="1700" spc="-85">
                <a:latin typeface="Arial"/>
                <a:cs typeface="Arial"/>
              </a:rPr>
              <a:t>complexité </a:t>
            </a:r>
            <a:r>
              <a:rPr dirty="0" sz="1700" spc="-105">
                <a:latin typeface="Arial"/>
                <a:cs typeface="Arial"/>
              </a:rPr>
              <a:t>d’un</a:t>
            </a:r>
            <a:r>
              <a:rPr dirty="0" sz="1700" spc="15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territoire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241300" indent="-228600">
              <a:lnSpc>
                <a:spcPts val="1735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1700" spc="-165">
                <a:latin typeface="Arial"/>
                <a:cs typeface="Arial"/>
              </a:rPr>
              <a:t>Pour </a:t>
            </a:r>
            <a:r>
              <a:rPr dirty="0" sz="1700" spc="-130">
                <a:latin typeface="Arial"/>
                <a:cs typeface="Arial"/>
              </a:rPr>
              <a:t>les </a:t>
            </a:r>
            <a:r>
              <a:rPr dirty="0" sz="1700" spc="-70">
                <a:latin typeface="Arial"/>
                <a:cs typeface="Arial"/>
              </a:rPr>
              <a:t>collectivité </a:t>
            </a:r>
            <a:r>
              <a:rPr dirty="0" sz="1700" spc="2865">
                <a:latin typeface="Wingdings"/>
                <a:cs typeface="Wingdings"/>
              </a:rPr>
              <a:t>→</a:t>
            </a:r>
            <a:r>
              <a:rPr dirty="0" sz="1700" spc="50">
                <a:latin typeface="Times New Roman"/>
                <a:cs typeface="Times New Roman"/>
              </a:rPr>
              <a:t> </a:t>
            </a:r>
            <a:r>
              <a:rPr dirty="0" sz="1700" spc="-204">
                <a:latin typeface="Arial"/>
                <a:cs typeface="Arial"/>
              </a:rPr>
              <a:t>un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ts val="1430"/>
              </a:lnSpc>
            </a:pPr>
            <a:r>
              <a:rPr dirty="0" sz="1700" spc="-120">
                <a:latin typeface="Arial"/>
                <a:cs typeface="Arial"/>
              </a:rPr>
              <a:t>accompagnement </a:t>
            </a:r>
            <a:r>
              <a:rPr dirty="0" sz="1700" spc="-150">
                <a:latin typeface="Arial"/>
                <a:cs typeface="Arial"/>
              </a:rPr>
              <a:t>en </a:t>
            </a:r>
            <a:r>
              <a:rPr dirty="0" sz="1700" spc="-85">
                <a:latin typeface="Arial"/>
                <a:cs typeface="Arial"/>
              </a:rPr>
              <a:t>ingénierie, </a:t>
            </a:r>
            <a:r>
              <a:rPr dirty="0" sz="1700" spc="-165">
                <a:latin typeface="Arial"/>
                <a:cs typeface="Arial"/>
              </a:rPr>
              <a:t>une</a:t>
            </a:r>
            <a:endParaRPr sz="1700">
              <a:latin typeface="Arial"/>
              <a:cs typeface="Arial"/>
            </a:endParaRPr>
          </a:p>
          <a:p>
            <a:pPr marL="241300" marR="154305">
              <a:lnSpc>
                <a:spcPct val="70000"/>
              </a:lnSpc>
              <a:spcBef>
                <a:spcPts val="305"/>
              </a:spcBef>
            </a:pPr>
            <a:r>
              <a:rPr dirty="0" sz="1700" spc="-90">
                <a:latin typeface="Arial"/>
                <a:cs typeface="Arial"/>
              </a:rPr>
              <a:t>analyse </a:t>
            </a:r>
            <a:r>
              <a:rPr dirty="0" sz="1700" spc="-50">
                <a:latin typeface="Arial"/>
                <a:cs typeface="Arial"/>
              </a:rPr>
              <a:t>approfondie </a:t>
            </a:r>
            <a:r>
              <a:rPr dirty="0" sz="1700" spc="-130">
                <a:latin typeface="Arial"/>
                <a:cs typeface="Arial"/>
              </a:rPr>
              <a:t>des </a:t>
            </a:r>
            <a:r>
              <a:rPr dirty="0" sz="1700" spc="-95">
                <a:latin typeface="Arial"/>
                <a:cs typeface="Arial"/>
              </a:rPr>
              <a:t>spécificités </a:t>
            </a:r>
            <a:r>
              <a:rPr dirty="0" sz="1700" spc="-55">
                <a:latin typeface="Arial"/>
                <a:cs typeface="Arial"/>
              </a:rPr>
              <a:t>et  </a:t>
            </a:r>
            <a:r>
              <a:rPr dirty="0" sz="1700" spc="-105">
                <a:latin typeface="Arial"/>
                <a:cs typeface="Arial"/>
              </a:rPr>
              <a:t>atouts du</a:t>
            </a:r>
            <a:r>
              <a:rPr dirty="0" sz="1700" spc="10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territoire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algn="just" marL="24130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 sz="1700" spc="-195">
                <a:latin typeface="Arial"/>
                <a:cs typeface="Arial"/>
              </a:rPr>
              <a:t>Des </a:t>
            </a:r>
            <a:r>
              <a:rPr dirty="0" sz="1700" spc="-140">
                <a:latin typeface="Arial"/>
                <a:cs typeface="Arial"/>
              </a:rPr>
              <a:t>espaces </a:t>
            </a:r>
            <a:r>
              <a:rPr dirty="0" sz="1700" spc="-65">
                <a:latin typeface="Arial"/>
                <a:cs typeface="Arial"/>
              </a:rPr>
              <a:t>créatifs </a:t>
            </a:r>
            <a:r>
              <a:rPr dirty="0" sz="1700" spc="-55">
                <a:latin typeface="Arial"/>
                <a:cs typeface="Arial"/>
              </a:rPr>
              <a:t>et</a:t>
            </a:r>
            <a:r>
              <a:rPr dirty="0" sz="1700" spc="-260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prospectifs</a:t>
            </a:r>
            <a:endParaRPr sz="1700">
              <a:latin typeface="Arial"/>
              <a:cs typeface="Arial"/>
            </a:endParaRPr>
          </a:p>
          <a:p>
            <a:pPr algn="just" marL="241300" marR="5080" indent="-228600">
              <a:lnSpc>
                <a:spcPct val="7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dirty="0" sz="1700" spc="-165">
                <a:latin typeface="Arial"/>
                <a:cs typeface="Arial"/>
              </a:rPr>
              <a:t>une </a:t>
            </a:r>
            <a:r>
              <a:rPr dirty="0" sz="1700" spc="-70">
                <a:latin typeface="Arial"/>
                <a:cs typeface="Arial"/>
              </a:rPr>
              <a:t>expertise </a:t>
            </a:r>
            <a:r>
              <a:rPr dirty="0" sz="1700" spc="-50">
                <a:latin typeface="Arial"/>
                <a:cs typeface="Arial"/>
              </a:rPr>
              <a:t>originale </a:t>
            </a:r>
            <a:r>
              <a:rPr dirty="0" sz="1700" spc="-80">
                <a:latin typeface="Arial"/>
                <a:cs typeface="Arial"/>
              </a:rPr>
              <a:t>pour </a:t>
            </a:r>
            <a:r>
              <a:rPr dirty="0" sz="1700" spc="-95">
                <a:latin typeface="Arial"/>
                <a:cs typeface="Arial"/>
              </a:rPr>
              <a:t>bouleverser  </a:t>
            </a:r>
            <a:r>
              <a:rPr dirty="0" sz="1700" spc="-130">
                <a:latin typeface="Arial"/>
                <a:cs typeface="Arial"/>
              </a:rPr>
              <a:t>les </a:t>
            </a:r>
            <a:r>
              <a:rPr dirty="0" sz="1700" spc="-65">
                <a:latin typeface="Arial"/>
                <a:cs typeface="Arial"/>
              </a:rPr>
              <a:t>regards </a:t>
            </a:r>
            <a:r>
              <a:rPr dirty="0" sz="1700" spc="-165">
                <a:latin typeface="Arial"/>
                <a:cs typeface="Arial"/>
              </a:rPr>
              <a:t>sur </a:t>
            </a:r>
            <a:r>
              <a:rPr dirty="0" sz="1700" spc="-200">
                <a:latin typeface="Arial"/>
                <a:cs typeface="Arial"/>
              </a:rPr>
              <a:t>un </a:t>
            </a:r>
            <a:r>
              <a:rPr dirty="0" sz="1700" spc="-35">
                <a:latin typeface="Arial"/>
                <a:cs typeface="Arial"/>
              </a:rPr>
              <a:t>territoire </a:t>
            </a:r>
            <a:r>
              <a:rPr dirty="0" sz="1700" spc="-55">
                <a:latin typeface="Arial"/>
                <a:cs typeface="Arial"/>
              </a:rPr>
              <a:t>et </a:t>
            </a:r>
            <a:r>
              <a:rPr dirty="0" sz="1700" spc="-120">
                <a:latin typeface="Arial"/>
                <a:cs typeface="Arial"/>
              </a:rPr>
              <a:t>enclencher  </a:t>
            </a:r>
            <a:r>
              <a:rPr dirty="0" sz="1700" spc="-130">
                <a:latin typeface="Arial"/>
                <a:cs typeface="Arial"/>
              </a:rPr>
              <a:t>des </a:t>
            </a:r>
            <a:r>
              <a:rPr dirty="0" sz="1700" spc="-80">
                <a:latin typeface="Arial"/>
                <a:cs typeface="Arial"/>
              </a:rPr>
              <a:t>projets </a:t>
            </a:r>
            <a:r>
              <a:rPr dirty="0" sz="1700" spc="-135">
                <a:latin typeface="Arial"/>
                <a:cs typeface="Arial"/>
              </a:rPr>
              <a:t>innovants </a:t>
            </a:r>
            <a:r>
              <a:rPr dirty="0" sz="1700" spc="-55">
                <a:latin typeface="Arial"/>
                <a:cs typeface="Arial"/>
              </a:rPr>
              <a:t>et</a:t>
            </a:r>
            <a:r>
              <a:rPr dirty="0" sz="1700" spc="25">
                <a:latin typeface="Arial"/>
                <a:cs typeface="Arial"/>
              </a:rPr>
              <a:t> </a:t>
            </a:r>
            <a:r>
              <a:rPr dirty="0" sz="1700" spc="-95">
                <a:latin typeface="Arial"/>
                <a:cs typeface="Arial"/>
              </a:rPr>
              <a:t>vertueux..</a:t>
            </a:r>
            <a:endParaRPr sz="1700">
              <a:latin typeface="Arial"/>
              <a:cs typeface="Arial"/>
            </a:endParaRPr>
          </a:p>
          <a:p>
            <a:pPr algn="just" marL="241300" indent="-228600">
              <a:lnSpc>
                <a:spcPct val="10000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dirty="0" sz="1700" spc="-200">
                <a:latin typeface="Arial"/>
                <a:cs typeface="Arial"/>
              </a:rPr>
              <a:t>Un </a:t>
            </a:r>
            <a:r>
              <a:rPr dirty="0" sz="1700" spc="-135">
                <a:latin typeface="Arial"/>
                <a:cs typeface="Arial"/>
              </a:rPr>
              <a:t>évènement </a:t>
            </a:r>
            <a:r>
              <a:rPr dirty="0" sz="1700" spc="-80">
                <a:latin typeface="Arial"/>
                <a:cs typeface="Arial"/>
              </a:rPr>
              <a:t>pour </a:t>
            </a:r>
            <a:r>
              <a:rPr dirty="0" sz="1700" spc="-130">
                <a:latin typeface="Arial"/>
                <a:cs typeface="Arial"/>
              </a:rPr>
              <a:t>des </a:t>
            </a:r>
            <a:r>
              <a:rPr dirty="0" sz="1700" spc="-75">
                <a:latin typeface="Arial"/>
                <a:cs typeface="Arial"/>
              </a:rPr>
              <a:t>petites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 spc="-85">
                <a:latin typeface="Arial"/>
                <a:cs typeface="Arial"/>
              </a:rPr>
              <a:t>villes</a:t>
            </a:r>
            <a:endParaRPr sz="1700">
              <a:latin typeface="Arial"/>
              <a:cs typeface="Arial"/>
            </a:endParaRPr>
          </a:p>
          <a:p>
            <a:pPr algn="just" marL="241300" marR="497205" indent="-228600">
              <a:lnSpc>
                <a:spcPct val="7000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1700" spc="-195">
                <a:latin typeface="Arial"/>
                <a:cs typeface="Arial"/>
              </a:rPr>
              <a:t>Des </a:t>
            </a:r>
            <a:r>
              <a:rPr dirty="0" sz="1700" spc="-70">
                <a:latin typeface="Arial"/>
                <a:cs typeface="Arial"/>
              </a:rPr>
              <a:t>ateliers </a:t>
            </a:r>
            <a:r>
              <a:rPr dirty="0" sz="1700" spc="-75">
                <a:latin typeface="Arial"/>
                <a:cs typeface="Arial"/>
              </a:rPr>
              <a:t>qui </a:t>
            </a:r>
            <a:r>
              <a:rPr dirty="0" sz="1700" spc="-90">
                <a:latin typeface="Arial"/>
                <a:cs typeface="Arial"/>
              </a:rPr>
              <a:t>génèrent </a:t>
            </a:r>
            <a:r>
              <a:rPr dirty="0" sz="1700" spc="-130">
                <a:latin typeface="Arial"/>
                <a:cs typeface="Arial"/>
              </a:rPr>
              <a:t>des </a:t>
            </a:r>
            <a:r>
              <a:rPr dirty="0" sz="1700" spc="-100">
                <a:latin typeface="Arial"/>
                <a:cs typeface="Arial"/>
              </a:rPr>
              <a:t>idées  </a:t>
            </a:r>
            <a:r>
              <a:rPr dirty="0" sz="1700" spc="-80">
                <a:latin typeface="Arial"/>
                <a:cs typeface="Arial"/>
              </a:rPr>
              <a:t>originales,</a:t>
            </a:r>
            <a:r>
              <a:rPr dirty="0" sz="1700" spc="10">
                <a:latin typeface="Arial"/>
                <a:cs typeface="Arial"/>
              </a:rPr>
              <a:t> </a:t>
            </a:r>
            <a:r>
              <a:rPr dirty="0" sz="1700" spc="-120">
                <a:latin typeface="Arial"/>
                <a:cs typeface="Arial"/>
              </a:rPr>
              <a:t>ambitieuses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618236"/>
            <a:ext cx="70656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45"/>
              <a:t>Un </a:t>
            </a:r>
            <a:r>
              <a:rPr dirty="0" sz="4400" spc="-95"/>
              <a:t>dispositif </a:t>
            </a:r>
            <a:r>
              <a:rPr dirty="0" sz="4400" spc="-225"/>
              <a:t>gagnant </a:t>
            </a:r>
            <a:r>
              <a:rPr dirty="0" sz="4400" spc="-120"/>
              <a:t>-</a:t>
            </a:r>
            <a:r>
              <a:rPr dirty="0" sz="4400" spc="-360"/>
              <a:t> </a:t>
            </a:r>
            <a:r>
              <a:rPr dirty="0" sz="4400" spc="-225"/>
              <a:t>gagnant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1705843" y="6402323"/>
            <a:ext cx="312106" cy="327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25897" y="6114694"/>
            <a:ext cx="10541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©Parc Périgord</a:t>
            </a:r>
            <a:r>
              <a:rPr dirty="0" sz="8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Limousin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9867" y="1523"/>
            <a:ext cx="7152640" cy="6728459"/>
            <a:chOff x="5039867" y="1523"/>
            <a:chExt cx="7152640" cy="6728459"/>
          </a:xfrm>
        </p:grpSpPr>
        <p:sp>
          <p:nvSpPr>
            <p:cNvPr id="3" name="object 3"/>
            <p:cNvSpPr/>
            <p:nvPr/>
          </p:nvSpPr>
          <p:spPr>
            <a:xfrm>
              <a:off x="5039867" y="1604771"/>
              <a:ext cx="6400799" cy="47564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705844" y="6402323"/>
              <a:ext cx="312106" cy="32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39267" y="1601470"/>
            <a:ext cx="4139565" cy="39503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965" indent="-227965">
              <a:lnSpc>
                <a:spcPts val="1835"/>
              </a:lnSpc>
              <a:spcBef>
                <a:spcPts val="105"/>
              </a:spcBef>
              <a:buChar char="•"/>
              <a:tabLst>
                <a:tab pos="227965" algn="l"/>
                <a:tab pos="241300" algn="l"/>
              </a:tabLst>
            </a:pPr>
            <a:r>
              <a:rPr dirty="0" sz="1700" spc="-60">
                <a:latin typeface="Arial"/>
                <a:cs typeface="Arial"/>
              </a:rPr>
              <a:t>Immersion</a:t>
            </a:r>
            <a:r>
              <a:rPr dirty="0" sz="1700" spc="-14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sur</a:t>
            </a:r>
            <a:r>
              <a:rPr dirty="0" sz="1700" spc="-13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le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territoire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et</a:t>
            </a:r>
            <a:r>
              <a:rPr dirty="0" sz="1700" spc="-114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rencontre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125">
                <a:latin typeface="Arial"/>
                <a:cs typeface="Arial"/>
              </a:rPr>
              <a:t>avec</a:t>
            </a:r>
            <a:endParaRPr sz="1700">
              <a:latin typeface="Arial"/>
              <a:cs typeface="Arial"/>
            </a:endParaRPr>
          </a:p>
          <a:p>
            <a:pPr algn="ctr" marL="24765">
              <a:lnSpc>
                <a:spcPts val="1835"/>
              </a:lnSpc>
            </a:pPr>
            <a:r>
              <a:rPr dirty="0" sz="1700" spc="-70">
                <a:latin typeface="Arial"/>
                <a:cs typeface="Arial"/>
              </a:rPr>
              <a:t>l’ensemble </a:t>
            </a:r>
            <a:r>
              <a:rPr dirty="0" sz="1700" spc="-114">
                <a:latin typeface="Arial"/>
                <a:cs typeface="Arial"/>
              </a:rPr>
              <a:t>des </a:t>
            </a:r>
            <a:r>
              <a:rPr dirty="0" sz="1700" spc="-75">
                <a:latin typeface="Arial"/>
                <a:cs typeface="Arial"/>
              </a:rPr>
              <a:t>acteurs </a:t>
            </a:r>
            <a:r>
              <a:rPr dirty="0" sz="1700" spc="-10">
                <a:latin typeface="Arial"/>
                <a:cs typeface="Arial"/>
              </a:rPr>
              <a:t>toute </a:t>
            </a:r>
            <a:r>
              <a:rPr dirty="0" sz="1700" spc="-65">
                <a:latin typeface="Arial"/>
                <a:cs typeface="Arial"/>
              </a:rPr>
              <a:t>une</a:t>
            </a:r>
            <a:r>
              <a:rPr dirty="0" sz="1700" spc="-325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semaine</a:t>
            </a:r>
            <a:endParaRPr sz="1700">
              <a:latin typeface="Arial"/>
              <a:cs typeface="Arial"/>
            </a:endParaRPr>
          </a:p>
          <a:p>
            <a:pPr marL="241300" marR="298450" indent="-228600">
              <a:lnSpc>
                <a:spcPts val="163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160">
                <a:latin typeface="Arial"/>
                <a:cs typeface="Arial"/>
              </a:rPr>
              <a:t>Des </a:t>
            </a:r>
            <a:r>
              <a:rPr dirty="0" sz="1700" spc="-45">
                <a:latin typeface="Arial"/>
                <a:cs typeface="Arial"/>
              </a:rPr>
              <a:t>étudiants </a:t>
            </a:r>
            <a:r>
              <a:rPr dirty="0" sz="1700" spc="-80">
                <a:latin typeface="Arial"/>
                <a:cs typeface="Arial"/>
              </a:rPr>
              <a:t>de </a:t>
            </a:r>
            <a:r>
              <a:rPr dirty="0" sz="1700" spc="-45">
                <a:latin typeface="Arial"/>
                <a:cs typeface="Arial"/>
              </a:rPr>
              <a:t>différentes </a:t>
            </a:r>
            <a:r>
              <a:rPr dirty="0" sz="1700" spc="-70">
                <a:latin typeface="Arial"/>
                <a:cs typeface="Arial"/>
              </a:rPr>
              <a:t>disciplines  </a:t>
            </a:r>
            <a:r>
              <a:rPr dirty="0" sz="1700" spc="-55">
                <a:latin typeface="Arial"/>
                <a:cs typeface="Arial"/>
              </a:rPr>
              <a:t>découvrent, diagnostiquent </a:t>
            </a:r>
            <a:r>
              <a:rPr dirty="0" sz="1700" spc="-5">
                <a:latin typeface="Arial"/>
                <a:cs typeface="Arial"/>
              </a:rPr>
              <a:t>et</a:t>
            </a:r>
            <a:r>
              <a:rPr dirty="0" sz="1700" spc="-254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proposent  </a:t>
            </a:r>
            <a:r>
              <a:rPr dirty="0" sz="1700" spc="-80">
                <a:latin typeface="Arial"/>
                <a:cs typeface="Arial"/>
              </a:rPr>
              <a:t>ensemble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spcBef>
                <a:spcPts val="62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105">
                <a:latin typeface="Arial"/>
                <a:cs typeface="Arial"/>
              </a:rPr>
              <a:t>Durées </a:t>
            </a:r>
            <a:r>
              <a:rPr dirty="0" sz="1700" spc="-75">
                <a:latin typeface="Arial"/>
                <a:cs typeface="Arial"/>
              </a:rPr>
              <a:t>variables </a:t>
            </a:r>
            <a:r>
              <a:rPr dirty="0" sz="1700" spc="-20">
                <a:latin typeface="Arial"/>
                <a:cs typeface="Arial"/>
              </a:rPr>
              <a:t>: </a:t>
            </a:r>
            <a:r>
              <a:rPr dirty="0" sz="1700" spc="-40">
                <a:latin typeface="Arial"/>
                <a:cs typeface="Arial"/>
              </a:rPr>
              <a:t>d’un </a:t>
            </a:r>
            <a:r>
              <a:rPr dirty="0" sz="1700" spc="-70">
                <a:latin typeface="Arial"/>
                <a:cs typeface="Arial"/>
              </a:rPr>
              <a:t>worskhop</a:t>
            </a:r>
            <a:r>
              <a:rPr dirty="0" sz="1700" spc="-325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d’une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ts val="1835"/>
              </a:lnSpc>
            </a:pPr>
            <a:r>
              <a:rPr dirty="0" sz="1700" spc="-85">
                <a:latin typeface="Arial"/>
                <a:cs typeface="Arial"/>
              </a:rPr>
              <a:t>semaine </a:t>
            </a:r>
            <a:r>
              <a:rPr dirty="0" sz="1700" spc="-130">
                <a:latin typeface="Arial"/>
                <a:cs typeface="Arial"/>
              </a:rPr>
              <a:t>à </a:t>
            </a:r>
            <a:r>
              <a:rPr dirty="0" sz="1700" spc="-114">
                <a:latin typeface="Arial"/>
                <a:cs typeface="Arial"/>
              </a:rPr>
              <a:t>des </a:t>
            </a:r>
            <a:r>
              <a:rPr dirty="0" sz="1700" spc="-40">
                <a:latin typeface="Arial"/>
                <a:cs typeface="Arial"/>
              </a:rPr>
              <a:t>projets </a:t>
            </a:r>
            <a:r>
              <a:rPr dirty="0" sz="1700" spc="-75">
                <a:latin typeface="Arial"/>
                <a:cs typeface="Arial"/>
              </a:rPr>
              <a:t>sur </a:t>
            </a:r>
            <a:r>
              <a:rPr dirty="0" sz="1700" spc="-85">
                <a:latin typeface="Arial"/>
                <a:cs typeface="Arial"/>
              </a:rPr>
              <a:t>6</a:t>
            </a:r>
            <a:r>
              <a:rPr dirty="0" sz="1700" spc="-204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mois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ts val="1835"/>
              </a:lnSpc>
              <a:spcBef>
                <a:spcPts val="58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65">
                <a:latin typeface="Arial"/>
                <a:cs typeface="Arial"/>
              </a:rPr>
              <a:t>Nombre </a:t>
            </a:r>
            <a:r>
              <a:rPr dirty="0" sz="1700" spc="-50">
                <a:latin typeface="Arial"/>
                <a:cs typeface="Arial"/>
              </a:rPr>
              <a:t>d’étudiants </a:t>
            </a:r>
            <a:r>
              <a:rPr dirty="0" sz="1700" spc="-60">
                <a:latin typeface="Arial"/>
                <a:cs typeface="Arial"/>
              </a:rPr>
              <a:t>variable </a:t>
            </a:r>
            <a:r>
              <a:rPr dirty="0" sz="1700" spc="-20">
                <a:latin typeface="Arial"/>
                <a:cs typeface="Arial"/>
              </a:rPr>
              <a:t>: </a:t>
            </a:r>
            <a:r>
              <a:rPr dirty="0" sz="1700" spc="-85">
                <a:latin typeface="Arial"/>
                <a:cs typeface="Arial"/>
              </a:rPr>
              <a:t>10</a:t>
            </a:r>
            <a:r>
              <a:rPr dirty="0" sz="1700" spc="-335">
                <a:latin typeface="Arial"/>
                <a:cs typeface="Arial"/>
              </a:rPr>
              <a:t> </a:t>
            </a:r>
            <a:r>
              <a:rPr dirty="0" sz="1700" spc="-130">
                <a:latin typeface="Arial"/>
                <a:cs typeface="Arial"/>
              </a:rPr>
              <a:t>à </a:t>
            </a:r>
            <a:r>
              <a:rPr dirty="0" sz="1700" spc="-85">
                <a:latin typeface="Arial"/>
                <a:cs typeface="Arial"/>
              </a:rPr>
              <a:t>50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ts val="1835"/>
              </a:lnSpc>
            </a:pPr>
            <a:r>
              <a:rPr dirty="0" sz="1700" spc="-45">
                <a:latin typeface="Arial"/>
                <a:cs typeface="Arial"/>
              </a:rPr>
              <a:t>étudiants</a:t>
            </a:r>
            <a:endParaRPr sz="1700">
              <a:latin typeface="Arial"/>
              <a:cs typeface="Arial"/>
            </a:endParaRPr>
          </a:p>
          <a:p>
            <a:pPr marL="241300" marR="549275" indent="-228600">
              <a:lnSpc>
                <a:spcPts val="163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70">
                <a:latin typeface="Arial"/>
                <a:cs typeface="Arial"/>
              </a:rPr>
              <a:t>Thématique</a:t>
            </a:r>
            <a:r>
              <a:rPr dirty="0" sz="1700" spc="-13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:</a:t>
            </a:r>
            <a:r>
              <a:rPr dirty="0" sz="1700" spc="-10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importance</a:t>
            </a:r>
            <a:r>
              <a:rPr dirty="0" sz="1700" spc="-114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du</a:t>
            </a:r>
            <a:r>
              <a:rPr dirty="0" sz="1700" spc="-120">
                <a:latin typeface="Arial"/>
                <a:cs typeface="Arial"/>
              </a:rPr>
              <a:t> </a:t>
            </a:r>
            <a:r>
              <a:rPr dirty="0" sz="1700" spc="-15">
                <a:latin typeface="Arial"/>
                <a:cs typeface="Arial"/>
              </a:rPr>
              <a:t>projet</a:t>
            </a:r>
            <a:r>
              <a:rPr dirty="0" sz="1700" spc="-130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de  </a:t>
            </a:r>
            <a:r>
              <a:rPr dirty="0" sz="1700">
                <a:latin typeface="Arial"/>
                <a:cs typeface="Arial"/>
              </a:rPr>
              <a:t>territoire</a:t>
            </a:r>
            <a:endParaRPr sz="1700">
              <a:latin typeface="Arial"/>
              <a:cs typeface="Arial"/>
            </a:endParaRPr>
          </a:p>
          <a:p>
            <a:pPr marL="241300" marR="15875" indent="-228600">
              <a:lnSpc>
                <a:spcPts val="1630"/>
              </a:lnSpc>
              <a:spcBef>
                <a:spcPts val="101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50">
                <a:latin typeface="Arial"/>
                <a:cs typeface="Arial"/>
              </a:rPr>
              <a:t>Participation </a:t>
            </a:r>
            <a:r>
              <a:rPr dirty="0" sz="1700" spc="-114">
                <a:latin typeface="Arial"/>
                <a:cs typeface="Arial"/>
              </a:rPr>
              <a:t>des </a:t>
            </a:r>
            <a:r>
              <a:rPr dirty="0" sz="1700" spc="-50">
                <a:latin typeface="Arial"/>
                <a:cs typeface="Arial"/>
              </a:rPr>
              <a:t>habitants </a:t>
            </a:r>
            <a:r>
              <a:rPr dirty="0" sz="1700" spc="-20">
                <a:latin typeface="Arial"/>
                <a:cs typeface="Arial"/>
              </a:rPr>
              <a:t>:</a:t>
            </a:r>
            <a:r>
              <a:rPr dirty="0" sz="1700" spc="-33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un </a:t>
            </a:r>
            <a:r>
              <a:rPr dirty="0" sz="1700" spc="-70">
                <a:latin typeface="Arial"/>
                <a:cs typeface="Arial"/>
              </a:rPr>
              <a:t>plus </a:t>
            </a:r>
            <a:r>
              <a:rPr dirty="0" sz="1700" spc="-105">
                <a:latin typeface="Arial"/>
                <a:cs typeface="Arial"/>
              </a:rPr>
              <a:t>dans </a:t>
            </a:r>
            <a:r>
              <a:rPr dirty="0" sz="1700" spc="-90">
                <a:latin typeface="Arial"/>
                <a:cs typeface="Arial"/>
              </a:rPr>
              <a:t>les  </a:t>
            </a:r>
            <a:r>
              <a:rPr dirty="0" sz="1700" spc="-50">
                <a:latin typeface="Arial"/>
                <a:cs typeface="Arial"/>
              </a:rPr>
              <a:t>propositions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5">
                <a:latin typeface="Arial"/>
                <a:cs typeface="Arial"/>
              </a:rPr>
              <a:t>et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pour</a:t>
            </a:r>
            <a:r>
              <a:rPr dirty="0" sz="1700" spc="-13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la</a:t>
            </a:r>
            <a:r>
              <a:rPr dirty="0" sz="1700" spc="-9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suite</a:t>
            </a:r>
            <a:r>
              <a:rPr dirty="0" sz="1700" spc="-12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du</a:t>
            </a:r>
            <a:r>
              <a:rPr dirty="0" sz="1700" spc="-110">
                <a:latin typeface="Arial"/>
                <a:cs typeface="Arial"/>
              </a:rPr>
              <a:t> </a:t>
            </a:r>
            <a:r>
              <a:rPr dirty="0" sz="1700" spc="-15">
                <a:latin typeface="Arial"/>
                <a:cs typeface="Arial"/>
              </a:rPr>
              <a:t>projet</a:t>
            </a:r>
            <a:endParaRPr sz="1700">
              <a:latin typeface="Arial"/>
              <a:cs typeface="Arial"/>
            </a:endParaRPr>
          </a:p>
          <a:p>
            <a:pPr marL="241300" marR="92075" indent="-228600">
              <a:lnSpc>
                <a:spcPct val="80000"/>
              </a:lnSpc>
              <a:spcBef>
                <a:spcPts val="1015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1700" spc="-90">
                <a:latin typeface="Arial"/>
                <a:cs typeface="Arial"/>
              </a:rPr>
              <a:t>Livrables </a:t>
            </a:r>
            <a:r>
              <a:rPr dirty="0" sz="1700" spc="-20">
                <a:latin typeface="Arial"/>
                <a:cs typeface="Arial"/>
              </a:rPr>
              <a:t>: </a:t>
            </a:r>
            <a:r>
              <a:rPr dirty="0" sz="1700" spc="-40">
                <a:latin typeface="Arial"/>
                <a:cs typeface="Arial"/>
              </a:rPr>
              <a:t>livrets, </a:t>
            </a:r>
            <a:r>
              <a:rPr dirty="0" sz="1700" spc="-90">
                <a:latin typeface="Arial"/>
                <a:cs typeface="Arial"/>
              </a:rPr>
              <a:t>panneaux </a:t>
            </a:r>
            <a:r>
              <a:rPr dirty="0" sz="1700" spc="-95">
                <a:latin typeface="Arial"/>
                <a:cs typeface="Arial"/>
              </a:rPr>
              <a:t>A0,</a:t>
            </a:r>
            <a:r>
              <a:rPr dirty="0" sz="1700" spc="-27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maquettes,  </a:t>
            </a:r>
            <a:r>
              <a:rPr dirty="0" sz="1700" spc="-65">
                <a:latin typeface="Arial"/>
                <a:cs typeface="Arial"/>
              </a:rPr>
              <a:t>croquis...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471627"/>
            <a:ext cx="720407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10"/>
              <a:t>Les </a:t>
            </a:r>
            <a:r>
              <a:rPr dirty="0" spc="-195"/>
              <a:t>ateliers </a:t>
            </a:r>
            <a:r>
              <a:rPr dirty="0" spc="-265"/>
              <a:t>en</a:t>
            </a:r>
            <a:r>
              <a:rPr dirty="0" spc="-190"/>
              <a:t> </a:t>
            </a:r>
            <a:r>
              <a:rPr dirty="0" spc="-135"/>
              <a:t>pratique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33847" y="6150661"/>
            <a:ext cx="11722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FFFFFF"/>
                </a:solidFill>
                <a:latin typeface="Arial"/>
                <a:cs typeface="Arial"/>
              </a:rPr>
              <a:t>©Parc 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Loire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Anjou</a:t>
            </a:r>
            <a:r>
              <a:rPr dirty="0" sz="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Touraine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52" y="0"/>
            <a:ext cx="12049347" cy="6841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71627"/>
            <a:ext cx="7280909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85"/>
              <a:t>Le </a:t>
            </a:r>
            <a:r>
              <a:rPr dirty="0" spc="-125"/>
              <a:t>rôle </a:t>
            </a:r>
            <a:r>
              <a:rPr dirty="0" spc="-270"/>
              <a:t>de </a:t>
            </a:r>
            <a:r>
              <a:rPr dirty="0" spc="-210"/>
              <a:t>la</a:t>
            </a:r>
            <a:r>
              <a:rPr dirty="0" spc="-315"/>
              <a:t> </a:t>
            </a:r>
            <a:r>
              <a:rPr dirty="0" spc="-245"/>
              <a:t>Fédération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1705843" y="6402323"/>
            <a:ext cx="312106" cy="32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5876" y="1640585"/>
            <a:ext cx="6516370" cy="202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800" spc="-95">
                <a:latin typeface="Arial"/>
                <a:cs typeface="Arial"/>
              </a:rPr>
              <a:t>Lancement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90">
                <a:latin typeface="Arial"/>
                <a:cs typeface="Arial"/>
              </a:rPr>
              <a:t>3 </a:t>
            </a:r>
            <a:r>
              <a:rPr dirty="0" sz="1800" spc="-130">
                <a:latin typeface="Arial"/>
                <a:cs typeface="Arial"/>
              </a:rPr>
              <a:t>vagues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65">
                <a:latin typeface="Arial"/>
                <a:cs typeface="Arial"/>
              </a:rPr>
              <a:t>candidature </a:t>
            </a:r>
            <a:r>
              <a:rPr dirty="0" sz="1800" spc="-60">
                <a:latin typeface="Arial"/>
                <a:cs typeface="Arial"/>
              </a:rPr>
              <a:t>par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1390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800" spc="-114">
                <a:latin typeface="Arial"/>
                <a:cs typeface="Arial"/>
              </a:rPr>
              <a:t>Assistance </a:t>
            </a:r>
            <a:r>
              <a:rPr dirty="0" sz="1800" spc="-140">
                <a:latin typeface="Arial"/>
                <a:cs typeface="Arial"/>
              </a:rPr>
              <a:t>à </a:t>
            </a:r>
            <a:r>
              <a:rPr dirty="0" sz="1800" spc="-50">
                <a:latin typeface="Arial"/>
                <a:cs typeface="Arial"/>
              </a:rPr>
              <a:t>maitrise </a:t>
            </a:r>
            <a:r>
              <a:rPr dirty="0" sz="1800" spc="-90">
                <a:latin typeface="Arial"/>
                <a:cs typeface="Arial"/>
              </a:rPr>
              <a:t>d’ouvrage </a:t>
            </a:r>
            <a:r>
              <a:rPr dirty="0" sz="1800" spc="-95">
                <a:latin typeface="Arial"/>
                <a:cs typeface="Arial"/>
              </a:rPr>
              <a:t>auprès </a:t>
            </a:r>
            <a:r>
              <a:rPr dirty="0" sz="1800" spc="-125">
                <a:latin typeface="Arial"/>
                <a:cs typeface="Arial"/>
              </a:rPr>
              <a:t>des </a:t>
            </a:r>
            <a:r>
              <a:rPr dirty="0" sz="1800" spc="-105">
                <a:latin typeface="Arial"/>
                <a:cs typeface="Arial"/>
              </a:rPr>
              <a:t>écoles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50">
                <a:latin typeface="Arial"/>
                <a:cs typeface="Arial"/>
              </a:rPr>
              <a:t>collectivités </a:t>
            </a:r>
            <a:r>
              <a:rPr dirty="0" sz="1800" spc="-20">
                <a:latin typeface="Arial"/>
                <a:cs typeface="Arial"/>
              </a:rPr>
              <a:t>:  </a:t>
            </a:r>
            <a:r>
              <a:rPr dirty="0" sz="1800" spc="-15">
                <a:latin typeface="Arial"/>
                <a:cs typeface="Arial"/>
              </a:rPr>
              <a:t>identifier </a:t>
            </a:r>
            <a:r>
              <a:rPr dirty="0" sz="1800" spc="-75">
                <a:latin typeface="Arial"/>
                <a:cs typeface="Arial"/>
              </a:rPr>
              <a:t>une </a:t>
            </a:r>
            <a:r>
              <a:rPr dirty="0" sz="1800" spc="-50">
                <a:latin typeface="Arial"/>
                <a:cs typeface="Arial"/>
              </a:rPr>
              <a:t>problématique, </a:t>
            </a:r>
            <a:r>
              <a:rPr dirty="0" sz="1800" spc="-125">
                <a:latin typeface="Arial"/>
                <a:cs typeface="Arial"/>
              </a:rPr>
              <a:t>des </a:t>
            </a:r>
            <a:r>
              <a:rPr dirty="0" sz="1800" spc="-105">
                <a:latin typeface="Arial"/>
                <a:cs typeface="Arial"/>
              </a:rPr>
              <a:t>écoles </a:t>
            </a:r>
            <a:r>
              <a:rPr dirty="0" sz="1800" spc="-60">
                <a:latin typeface="Arial"/>
                <a:cs typeface="Arial"/>
              </a:rPr>
              <a:t>volontaires, </a:t>
            </a:r>
            <a:r>
              <a:rPr dirty="0" sz="1800" spc="-100">
                <a:latin typeface="Arial"/>
                <a:cs typeface="Arial"/>
              </a:rPr>
              <a:t>accompagner  </a:t>
            </a:r>
            <a:r>
              <a:rPr dirty="0" sz="1800" spc="-70">
                <a:latin typeface="Arial"/>
                <a:cs typeface="Arial"/>
              </a:rPr>
              <a:t>la </a:t>
            </a:r>
            <a:r>
              <a:rPr dirty="0" sz="1800" spc="-80">
                <a:latin typeface="Arial"/>
                <a:cs typeface="Arial"/>
              </a:rPr>
              <a:t>recherche </a:t>
            </a:r>
            <a:r>
              <a:rPr dirty="0" sz="1800" spc="-85">
                <a:latin typeface="Arial"/>
                <a:cs typeface="Arial"/>
              </a:rPr>
              <a:t>de </a:t>
            </a:r>
            <a:r>
              <a:rPr dirty="0" sz="1800" spc="-70">
                <a:latin typeface="Arial"/>
                <a:cs typeface="Arial"/>
              </a:rPr>
              <a:t>financements </a:t>
            </a:r>
            <a:r>
              <a:rPr dirty="0" sz="1800" spc="-60">
                <a:latin typeface="Arial"/>
                <a:cs typeface="Arial"/>
              </a:rPr>
              <a:t>nationaux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90">
                <a:latin typeface="Arial"/>
                <a:cs typeface="Arial"/>
              </a:rPr>
              <a:t>locaux </a:t>
            </a:r>
            <a:r>
              <a:rPr dirty="0" sz="1800" spc="-10">
                <a:latin typeface="Arial"/>
                <a:cs typeface="Arial"/>
              </a:rPr>
              <a:t>et </a:t>
            </a:r>
            <a:r>
              <a:rPr dirty="0" sz="1800" spc="-35">
                <a:latin typeface="Arial"/>
                <a:cs typeface="Arial"/>
              </a:rPr>
              <a:t>contribuer </a:t>
            </a:r>
            <a:r>
              <a:rPr dirty="0" sz="1800" spc="-140">
                <a:latin typeface="Arial"/>
                <a:cs typeface="Arial"/>
              </a:rPr>
              <a:t>à</a:t>
            </a:r>
            <a:r>
              <a:rPr dirty="0" sz="1800" spc="-355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la  </a:t>
            </a:r>
            <a:r>
              <a:rPr dirty="0" sz="1800" spc="-55">
                <a:latin typeface="Arial"/>
                <a:cs typeface="Arial"/>
              </a:rPr>
              <a:t>valorisation </a:t>
            </a:r>
            <a:r>
              <a:rPr dirty="0" sz="1800" spc="-85">
                <a:latin typeface="Arial"/>
                <a:cs typeface="Arial"/>
              </a:rPr>
              <a:t>de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l’atelier</a:t>
            </a:r>
            <a:endParaRPr sz="1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05"/>
              </a:spcBef>
              <a:buChar char="•"/>
              <a:tabLst>
                <a:tab pos="241300" algn="l"/>
                <a:tab pos="241935" algn="l"/>
              </a:tabLst>
            </a:pPr>
            <a:r>
              <a:rPr dirty="0" sz="1800" spc="-105">
                <a:latin typeface="Arial"/>
                <a:cs typeface="Arial"/>
              </a:rPr>
              <a:t>Une </a:t>
            </a:r>
            <a:r>
              <a:rPr dirty="0" sz="1800" spc="-85">
                <a:latin typeface="Arial"/>
                <a:cs typeface="Arial"/>
              </a:rPr>
              <a:t>bourse de </a:t>
            </a:r>
            <a:r>
              <a:rPr dirty="0" sz="1800" spc="-90">
                <a:latin typeface="Arial"/>
                <a:cs typeface="Arial"/>
              </a:rPr>
              <a:t>1 000 </a:t>
            </a:r>
            <a:r>
              <a:rPr dirty="0" sz="1800" spc="-85">
                <a:latin typeface="Arial"/>
                <a:cs typeface="Arial"/>
              </a:rPr>
              <a:t>euros </a:t>
            </a:r>
            <a:r>
              <a:rPr dirty="0" sz="1800" spc="-60">
                <a:latin typeface="Arial"/>
                <a:cs typeface="Arial"/>
              </a:rPr>
              <a:t>par </a:t>
            </a:r>
            <a:r>
              <a:rPr dirty="0" sz="1800" spc="-20">
                <a:latin typeface="Arial"/>
                <a:cs typeface="Arial"/>
              </a:rPr>
              <a:t>projet</a:t>
            </a:r>
            <a:r>
              <a:rPr dirty="0" sz="1800" spc="-15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sélectionné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4443" y="3159251"/>
            <a:ext cx="3762755" cy="2822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4248911"/>
            <a:ext cx="3925824" cy="2243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10100" y="4248911"/>
            <a:ext cx="3308604" cy="2481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94147" cy="6724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135879" y="0"/>
            <a:ext cx="6864350" cy="6654165"/>
            <a:chOff x="5135879" y="0"/>
            <a:chExt cx="6864350" cy="6654165"/>
          </a:xfrm>
        </p:grpSpPr>
        <p:sp>
          <p:nvSpPr>
            <p:cNvPr id="4" name="object 4"/>
            <p:cNvSpPr/>
            <p:nvPr/>
          </p:nvSpPr>
          <p:spPr>
            <a:xfrm>
              <a:off x="7641335" y="4168128"/>
              <a:ext cx="4180331" cy="248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35879" y="143255"/>
              <a:ext cx="3819144" cy="5245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96755" y="0"/>
              <a:ext cx="2903268" cy="40919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2023-09-14T14:58:50Z</dcterms:created>
  <dcterms:modified xsi:type="dcterms:W3CDTF">2023-09-14T14:58:50Z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2023-09-14T00:00:00Z</vt:filetime>
  </property>
</Properties>
</file>