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Default Extension="png" ContentType="image/pn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x="12192000" cy="6858000"/>
  <p:notesSz cx="12192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85571" y="417652"/>
            <a:ext cx="10620857" cy="6972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48208" y="1320546"/>
            <a:ext cx="11695582" cy="4415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Relationship Id="rId3" Type="http://schemas.openxmlformats.org/officeDocument/2006/relationships/image" Target="../media/image5.jpg"/><Relationship Id="rId4" Type="http://schemas.openxmlformats.org/officeDocument/2006/relationships/image" Target="../media/image6.png"/><Relationship Id="rId5" Type="http://schemas.openxmlformats.org/officeDocument/2006/relationships/image" Target="../media/image7.jpg"/><Relationship Id="rId6" Type="http://schemas.openxmlformats.org/officeDocument/2006/relationships/image" Target="../media/image8.jpg"/><Relationship Id="rId7" Type="http://schemas.openxmlformats.org/officeDocument/2006/relationships/image" Target="../media/image9.jpg"/><Relationship Id="rId8" Type="http://schemas.openxmlformats.org/officeDocument/2006/relationships/image" Target="../media/image10.jpg"/><Relationship Id="rId9" Type="http://schemas.openxmlformats.org/officeDocument/2006/relationships/image" Target="../media/image11.jp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image" Target="../media/image13.png"/><Relationship Id="rId4" Type="http://schemas.openxmlformats.org/officeDocument/2006/relationships/image" Target="../media/image3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Relationship Id="rId3" Type="http://schemas.openxmlformats.org/officeDocument/2006/relationships/image" Target="../media/image15.png"/><Relationship Id="rId4" Type="http://schemas.openxmlformats.org/officeDocument/2006/relationships/image" Target="../media/image3.pn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Relationship Id="rId3" Type="http://schemas.openxmlformats.org/officeDocument/2006/relationships/image" Target="../media/image15.png"/><Relationship Id="rId4" Type="http://schemas.openxmlformats.org/officeDocument/2006/relationships/image" Target="../media/image3.png"/><Relationship Id="rId5" Type="http://schemas.openxmlformats.org/officeDocument/2006/relationships/image" Target="../media/image17.jp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Relationship Id="rId3" Type="http://schemas.openxmlformats.org/officeDocument/2006/relationships/image" Target="../media/image15.png"/><Relationship Id="rId4" Type="http://schemas.openxmlformats.org/officeDocument/2006/relationships/image" Target="../media/image3.png"/><Relationship Id="rId5" Type="http://schemas.openxmlformats.org/officeDocument/2006/relationships/image" Target="../media/image11.jp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Relationship Id="rId3" Type="http://schemas.openxmlformats.org/officeDocument/2006/relationships/image" Target="../media/image15.png"/><Relationship Id="rId4" Type="http://schemas.openxmlformats.org/officeDocument/2006/relationships/image" Target="../media/image3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002780" y="0"/>
            <a:ext cx="5189220" cy="6858000"/>
            <a:chOff x="7002780" y="0"/>
            <a:chExt cx="518922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048500" y="0"/>
              <a:ext cx="5143500" cy="685799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002780" y="5978652"/>
              <a:ext cx="1344168" cy="87934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346948" y="6105143"/>
              <a:ext cx="3845052" cy="752854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248208" y="2552191"/>
            <a:ext cx="6157595" cy="2494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15265" indent="-203200">
              <a:lnSpc>
                <a:spcPct val="100000"/>
              </a:lnSpc>
              <a:spcBef>
                <a:spcPts val="100"/>
              </a:spcBef>
              <a:buFont typeface="Arial"/>
              <a:buAutoNum type="romanUcPeriod"/>
              <a:tabLst>
                <a:tab pos="215900" algn="l"/>
              </a:tabLst>
            </a:pPr>
            <a:r>
              <a:rPr dirty="0" sz="1800" b="1">
                <a:latin typeface="Arial"/>
                <a:cs typeface="Arial"/>
              </a:rPr>
              <a:t>Po</a:t>
            </a:r>
            <a:r>
              <a:rPr dirty="0" sz="1800" b="1">
                <a:latin typeface="Arial"/>
                <a:cs typeface="Arial"/>
              </a:rPr>
              <a:t>urquoi</a:t>
            </a:r>
            <a:r>
              <a:rPr dirty="0" sz="1800" spc="-20" b="1">
                <a:latin typeface="Arial"/>
                <a:cs typeface="Arial"/>
              </a:rPr>
              <a:t> </a:t>
            </a:r>
            <a:r>
              <a:rPr dirty="0" sz="1800" spc="-5" b="1">
                <a:latin typeface="Arial"/>
                <a:cs typeface="Arial"/>
              </a:rPr>
              <a:t>faire</a:t>
            </a:r>
            <a:r>
              <a:rPr dirty="0" sz="1800" spc="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un</a:t>
            </a:r>
            <a:r>
              <a:rPr dirty="0" sz="1800" spc="-5" b="1">
                <a:latin typeface="Arial"/>
                <a:cs typeface="Arial"/>
              </a:rPr>
              <a:t> atelier </a:t>
            </a:r>
            <a:r>
              <a:rPr dirty="0" sz="1800" b="1">
                <a:latin typeface="Arial"/>
                <a:cs typeface="Arial"/>
              </a:rPr>
              <a:t>?</a:t>
            </a:r>
            <a:r>
              <a:rPr dirty="0" sz="1800" spc="-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Quel</a:t>
            </a:r>
            <a:r>
              <a:rPr dirty="0" sz="1800" spc="-10" b="1">
                <a:latin typeface="Arial"/>
                <a:cs typeface="Arial"/>
              </a:rPr>
              <a:t> </a:t>
            </a:r>
            <a:r>
              <a:rPr dirty="0" sz="1800" spc="-5" b="1">
                <a:latin typeface="Arial"/>
                <a:cs typeface="Arial"/>
              </a:rPr>
              <a:t>objectif</a:t>
            </a:r>
            <a:r>
              <a:rPr dirty="0" sz="1800" b="1">
                <a:latin typeface="Arial"/>
                <a:cs typeface="Arial"/>
              </a:rPr>
              <a:t> ?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"/>
              <a:buAutoNum type="romanUcPeriod"/>
            </a:pPr>
            <a:endParaRPr sz="1850">
              <a:latin typeface="Arial"/>
              <a:cs typeface="Arial"/>
            </a:endParaRPr>
          </a:p>
          <a:p>
            <a:pPr marL="279400" indent="-266700">
              <a:lnSpc>
                <a:spcPct val="100000"/>
              </a:lnSpc>
              <a:spcBef>
                <a:spcPts val="5"/>
              </a:spcBef>
              <a:buAutoNum type="romanUcPeriod"/>
              <a:tabLst>
                <a:tab pos="279400" algn="l"/>
              </a:tabLst>
            </a:pPr>
            <a:r>
              <a:rPr dirty="0" sz="1800" b="1">
                <a:latin typeface="Arial"/>
                <a:cs typeface="Arial"/>
              </a:rPr>
              <a:t>Le </a:t>
            </a:r>
            <a:r>
              <a:rPr dirty="0" sz="1800" spc="-5" b="1">
                <a:latin typeface="Arial"/>
                <a:cs typeface="Arial"/>
              </a:rPr>
              <a:t>partenariat</a:t>
            </a:r>
            <a:r>
              <a:rPr dirty="0" sz="1800" spc="1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/</a:t>
            </a:r>
            <a:r>
              <a:rPr dirty="0" sz="1800" spc="5" b="1">
                <a:latin typeface="Arial"/>
                <a:cs typeface="Arial"/>
              </a:rPr>
              <a:t> </a:t>
            </a:r>
            <a:r>
              <a:rPr dirty="0" sz="1800" spc="-5" b="1">
                <a:latin typeface="Arial"/>
                <a:cs typeface="Arial"/>
              </a:rPr>
              <a:t>dossier </a:t>
            </a:r>
            <a:r>
              <a:rPr dirty="0" sz="1800" b="1">
                <a:latin typeface="Arial"/>
                <a:cs typeface="Arial"/>
              </a:rPr>
              <a:t>de</a:t>
            </a:r>
            <a:r>
              <a:rPr dirty="0" sz="1800" spc="-1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candidature</a:t>
            </a:r>
            <a:r>
              <a:rPr dirty="0" sz="1800" spc="-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/</a:t>
            </a:r>
            <a:r>
              <a:rPr dirty="0" sz="1800" spc="-5" b="1">
                <a:latin typeface="Arial"/>
                <a:cs typeface="Arial"/>
              </a:rPr>
              <a:t> financements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"/>
              <a:buAutoNum type="romanUcPeriod"/>
            </a:pPr>
            <a:endParaRPr sz="1850">
              <a:latin typeface="Arial"/>
              <a:cs typeface="Arial"/>
            </a:endParaRPr>
          </a:p>
          <a:p>
            <a:pPr marL="342900" indent="-330835">
              <a:lnSpc>
                <a:spcPct val="100000"/>
              </a:lnSpc>
              <a:buAutoNum type="romanUcPeriod"/>
              <a:tabLst>
                <a:tab pos="343535" algn="l"/>
              </a:tabLst>
            </a:pPr>
            <a:r>
              <a:rPr dirty="0" sz="1800" spc="-5" b="1">
                <a:latin typeface="Arial"/>
                <a:cs typeface="Arial"/>
              </a:rPr>
              <a:t>Préparer</a:t>
            </a:r>
            <a:r>
              <a:rPr dirty="0" sz="1800" spc="-1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les</a:t>
            </a:r>
            <a:r>
              <a:rPr dirty="0" sz="1800" spc="-25" b="1">
                <a:latin typeface="Arial"/>
                <a:cs typeface="Arial"/>
              </a:rPr>
              <a:t> </a:t>
            </a:r>
            <a:r>
              <a:rPr dirty="0" sz="1800" spc="-5" b="1">
                <a:latin typeface="Arial"/>
                <a:cs typeface="Arial"/>
              </a:rPr>
              <a:t>séjours</a:t>
            </a:r>
            <a:endParaRPr sz="1800">
              <a:latin typeface="Arial"/>
              <a:cs typeface="Arial"/>
            </a:endParaRPr>
          </a:p>
          <a:p>
            <a:pPr marL="12700" marR="3190240">
              <a:lnSpc>
                <a:spcPct val="200000"/>
              </a:lnSpc>
              <a:spcBef>
                <a:spcPts val="5"/>
              </a:spcBef>
              <a:buAutoNum type="romanUcPeriod"/>
              <a:tabLst>
                <a:tab pos="355600" algn="l"/>
              </a:tabLst>
            </a:pPr>
            <a:r>
              <a:rPr dirty="0" sz="1800" spc="-15" b="1">
                <a:latin typeface="Arial"/>
                <a:cs typeface="Arial"/>
              </a:rPr>
              <a:t>L’atelier</a:t>
            </a:r>
            <a:r>
              <a:rPr dirty="0" sz="1800" spc="45" b="1">
                <a:latin typeface="Arial"/>
                <a:cs typeface="Arial"/>
              </a:rPr>
              <a:t> </a:t>
            </a:r>
            <a:r>
              <a:rPr dirty="0" sz="1800" spc="-5" b="1">
                <a:latin typeface="Arial"/>
                <a:cs typeface="Arial"/>
              </a:rPr>
              <a:t>Hors</a:t>
            </a:r>
            <a:r>
              <a:rPr dirty="0" sz="1800" spc="7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les</a:t>
            </a:r>
            <a:r>
              <a:rPr dirty="0" sz="1800" spc="60" b="1">
                <a:latin typeface="Arial"/>
                <a:cs typeface="Arial"/>
              </a:rPr>
              <a:t> </a:t>
            </a:r>
            <a:r>
              <a:rPr dirty="0" sz="1800" spc="-5" b="1">
                <a:latin typeface="Arial"/>
                <a:cs typeface="Arial"/>
              </a:rPr>
              <a:t>Murs </a:t>
            </a:r>
            <a:r>
              <a:rPr dirty="0" sz="1800" b="1">
                <a:latin typeface="Arial"/>
                <a:cs typeface="Arial"/>
              </a:rPr>
              <a:t> V</a:t>
            </a:r>
            <a:r>
              <a:rPr dirty="0" sz="1800" spc="-1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–</a:t>
            </a:r>
            <a:r>
              <a:rPr dirty="0" sz="1800" spc="-1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Les</a:t>
            </a:r>
            <a:r>
              <a:rPr dirty="0" sz="1800" spc="-15" b="1">
                <a:latin typeface="Arial"/>
                <a:cs typeface="Arial"/>
              </a:rPr>
              <a:t> </a:t>
            </a:r>
            <a:r>
              <a:rPr dirty="0" sz="1800" spc="-5" b="1">
                <a:latin typeface="Arial"/>
                <a:cs typeface="Arial"/>
              </a:rPr>
              <a:t>actions</a:t>
            </a:r>
            <a:r>
              <a:rPr dirty="0" sz="1800" spc="-2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post</a:t>
            </a:r>
            <a:r>
              <a:rPr dirty="0" sz="1800" spc="-5" b="1">
                <a:latin typeface="Arial"/>
                <a:cs typeface="Arial"/>
              </a:rPr>
              <a:t> atelier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78739" y="0"/>
            <a:ext cx="5270500" cy="1042669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ts val="5200"/>
              </a:lnSpc>
              <a:spcBef>
                <a:spcPts val="105"/>
              </a:spcBef>
            </a:pPr>
            <a:r>
              <a:rPr dirty="0" spc="-45"/>
              <a:t>Bolquère</a:t>
            </a:r>
            <a:r>
              <a:rPr dirty="0" spc="-114"/>
              <a:t> </a:t>
            </a:r>
            <a:r>
              <a:rPr dirty="0" spc="-30"/>
              <a:t>Village</a:t>
            </a:r>
            <a:r>
              <a:rPr dirty="0" spc="-114"/>
              <a:t> </a:t>
            </a:r>
            <a:r>
              <a:rPr dirty="0" spc="-40"/>
              <a:t>Station</a:t>
            </a:r>
          </a:p>
          <a:p>
            <a:pPr marL="12700">
              <a:lnSpc>
                <a:spcPts val="2800"/>
              </a:lnSpc>
            </a:pPr>
            <a:r>
              <a:rPr dirty="0" sz="2400" spc="-10"/>
              <a:t>(2022</a:t>
            </a:r>
            <a:r>
              <a:rPr dirty="0" sz="2400" spc="-80"/>
              <a:t> </a:t>
            </a:r>
            <a:r>
              <a:rPr dirty="0" sz="2400"/>
              <a:t>–</a:t>
            </a:r>
            <a:r>
              <a:rPr dirty="0" sz="2400" spc="-40"/>
              <a:t> </a:t>
            </a:r>
            <a:r>
              <a:rPr dirty="0" sz="2400" spc="-10"/>
              <a:t>2023)</a:t>
            </a:r>
            <a:endParaRPr sz="2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283208"/>
            <a:ext cx="12192000" cy="5560060"/>
            <a:chOff x="0" y="1283208"/>
            <a:chExt cx="12192000" cy="556006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61360" y="1283208"/>
              <a:ext cx="4911851" cy="40386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144" y="1283208"/>
              <a:ext cx="2820923" cy="146913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2674619"/>
              <a:ext cx="2830067" cy="416813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2545079" y="1923288"/>
              <a:ext cx="1207770" cy="328295"/>
            </a:xfrm>
            <a:custGeom>
              <a:avLst/>
              <a:gdLst/>
              <a:ahLst/>
              <a:cxnLst/>
              <a:rect l="l" t="t" r="r" b="b"/>
              <a:pathLst>
                <a:path w="1207770" h="328294">
                  <a:moveTo>
                    <a:pt x="0" y="327787"/>
                  </a:moveTo>
                  <a:lnTo>
                    <a:pt x="1207643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2613660" y="3563112"/>
              <a:ext cx="2864485" cy="1574165"/>
            </a:xfrm>
            <a:custGeom>
              <a:avLst/>
              <a:gdLst/>
              <a:ahLst/>
              <a:cxnLst/>
              <a:rect l="l" t="t" r="r" b="b"/>
              <a:pathLst>
                <a:path w="2864485" h="1574164">
                  <a:moveTo>
                    <a:pt x="0" y="587501"/>
                  </a:moveTo>
                  <a:lnTo>
                    <a:pt x="2553462" y="0"/>
                  </a:lnTo>
                </a:path>
                <a:path w="2864485" h="1574164">
                  <a:moveTo>
                    <a:pt x="0" y="1573911"/>
                  </a:moveTo>
                  <a:lnTo>
                    <a:pt x="2863977" y="624839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646419" y="5387338"/>
              <a:ext cx="2526792" cy="1455420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6487668" y="4715255"/>
              <a:ext cx="86360" cy="892810"/>
            </a:xfrm>
            <a:custGeom>
              <a:avLst/>
              <a:gdLst/>
              <a:ahLst/>
              <a:cxnLst/>
              <a:rect l="l" t="t" r="r" b="b"/>
              <a:pathLst>
                <a:path w="86359" h="892810">
                  <a:moveTo>
                    <a:pt x="86233" y="892251"/>
                  </a:moveTo>
                  <a:lnTo>
                    <a:pt x="0" y="0"/>
                  </a:lnTo>
                </a:path>
              </a:pathLst>
            </a:custGeom>
            <a:ln w="63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252216" y="5387338"/>
              <a:ext cx="2330195" cy="1455420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4477512" y="4844796"/>
              <a:ext cx="1239520" cy="850265"/>
            </a:xfrm>
            <a:custGeom>
              <a:avLst/>
              <a:gdLst/>
              <a:ahLst/>
              <a:cxnLst/>
              <a:rect l="l" t="t" r="r" b="b"/>
              <a:pathLst>
                <a:path w="1239520" h="850264">
                  <a:moveTo>
                    <a:pt x="0" y="850112"/>
                  </a:moveTo>
                  <a:lnTo>
                    <a:pt x="1239392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720328" y="1309116"/>
              <a:ext cx="3471672" cy="2840736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711183" y="4090414"/>
              <a:ext cx="3471672" cy="2752344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6202680" y="3087624"/>
              <a:ext cx="3001010" cy="1311275"/>
            </a:xfrm>
            <a:custGeom>
              <a:avLst/>
              <a:gdLst/>
              <a:ahLst/>
              <a:cxnLst/>
              <a:rect l="l" t="t" r="r" b="b"/>
              <a:pathLst>
                <a:path w="3001009" h="1311275">
                  <a:moveTo>
                    <a:pt x="3001010" y="0"/>
                  </a:moveTo>
                  <a:lnTo>
                    <a:pt x="947927" y="862583"/>
                  </a:lnTo>
                </a:path>
                <a:path w="3001009" h="1311275">
                  <a:moveTo>
                    <a:pt x="2743200" y="1100327"/>
                  </a:moveTo>
                  <a:lnTo>
                    <a:pt x="0" y="1311275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/>
          <p:cNvSpPr txBox="1"/>
          <p:nvPr/>
        </p:nvSpPr>
        <p:spPr>
          <a:xfrm>
            <a:off x="58013" y="2378151"/>
            <a:ext cx="1636395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5">
                <a:solidFill>
                  <a:srgbClr val="FFFFFF"/>
                </a:solidFill>
                <a:latin typeface="Calibri"/>
                <a:cs typeface="Calibri"/>
              </a:rPr>
              <a:t>Etang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 Pradella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761856" y="3219145"/>
            <a:ext cx="1524635" cy="84899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Fortification</a:t>
            </a:r>
            <a:r>
              <a:rPr dirty="0" sz="18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des </a:t>
            </a:r>
            <a:r>
              <a:rPr dirty="0" sz="1800" spc="-39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sites </a:t>
            </a:r>
            <a:r>
              <a:rPr dirty="0" sz="1800" spc="-15">
                <a:solidFill>
                  <a:srgbClr val="FFFFFF"/>
                </a:solidFill>
                <a:latin typeface="Calibri"/>
                <a:cs typeface="Calibri"/>
              </a:rPr>
              <a:t>d’artillerie 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20">
                <a:solidFill>
                  <a:srgbClr val="FFFFFF"/>
                </a:solidFill>
                <a:latin typeface="Calibri"/>
                <a:cs typeface="Calibri"/>
              </a:rPr>
              <a:t>Vauban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0769" y="4385309"/>
            <a:ext cx="121539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Pied</a:t>
            </a:r>
            <a:r>
              <a:rPr dirty="0" sz="18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z="18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5">
                <a:solidFill>
                  <a:srgbClr val="FFFFFF"/>
                </a:solidFill>
                <a:latin typeface="Calibri"/>
                <a:cs typeface="Calibri"/>
              </a:rPr>
              <a:t>piste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8448" y="6504533"/>
            <a:ext cx="220789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Résidences secondaires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747886" y="6492951"/>
            <a:ext cx="118300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Vieux</a:t>
            </a:r>
            <a:r>
              <a:rPr dirty="0" sz="18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village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259582" y="6541109"/>
            <a:ext cx="137287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Plaine</a:t>
            </a:r>
            <a:r>
              <a:rPr dirty="0" sz="18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agricole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657469" y="6524650"/>
            <a:ext cx="185864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Gare</a:t>
            </a:r>
            <a:r>
              <a:rPr dirty="0" sz="18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du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30">
                <a:solidFill>
                  <a:srgbClr val="FFFFFF"/>
                </a:solidFill>
                <a:latin typeface="Calibri"/>
                <a:cs typeface="Calibri"/>
              </a:rPr>
              <a:t>Train</a:t>
            </a:r>
            <a:r>
              <a:rPr dirty="0" sz="18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Jaune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xfrm>
            <a:off x="58013" y="0"/>
            <a:ext cx="9519920" cy="1358900"/>
          </a:xfrm>
          <a:prstGeom prst="rect"/>
        </p:spPr>
        <p:txBody>
          <a:bodyPr wrap="square" lIns="0" tIns="812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dirty="0" spc="-5"/>
              <a:t>I-</a:t>
            </a:r>
            <a:r>
              <a:rPr dirty="0" spc="-70"/>
              <a:t> </a:t>
            </a:r>
            <a:r>
              <a:rPr dirty="0" spc="-60"/>
              <a:t>Pourquoi</a:t>
            </a:r>
            <a:r>
              <a:rPr dirty="0" spc="-75"/>
              <a:t> </a:t>
            </a:r>
            <a:r>
              <a:rPr dirty="0" spc="-50"/>
              <a:t>faire</a:t>
            </a:r>
            <a:r>
              <a:rPr dirty="0" spc="-105"/>
              <a:t> </a:t>
            </a:r>
            <a:r>
              <a:rPr dirty="0" spc="-15"/>
              <a:t>un</a:t>
            </a:r>
            <a:r>
              <a:rPr dirty="0" spc="-100"/>
              <a:t> </a:t>
            </a:r>
            <a:r>
              <a:rPr dirty="0" spc="-35"/>
              <a:t>atelier</a:t>
            </a:r>
            <a:r>
              <a:rPr dirty="0" spc="-95"/>
              <a:t> </a:t>
            </a:r>
            <a:r>
              <a:rPr dirty="0"/>
              <a:t>?</a:t>
            </a:r>
            <a:r>
              <a:rPr dirty="0" spc="-60"/>
              <a:t> </a:t>
            </a:r>
            <a:r>
              <a:rPr dirty="0" spc="-30"/>
              <a:t>Quel</a:t>
            </a:r>
            <a:r>
              <a:rPr dirty="0" spc="-75"/>
              <a:t> </a:t>
            </a:r>
            <a:r>
              <a:rPr dirty="0" spc="-30"/>
              <a:t>objectif</a:t>
            </a:r>
            <a:r>
              <a:rPr dirty="0" spc="-90"/>
              <a:t> </a:t>
            </a:r>
            <a:r>
              <a:rPr dirty="0"/>
              <a:t>?</a:t>
            </a:r>
          </a:p>
          <a:p>
            <a:pPr marL="33020" marR="5080">
              <a:lnSpc>
                <a:spcPct val="107200"/>
              </a:lnSpc>
              <a:spcBef>
                <a:spcPts val="45"/>
              </a:spcBef>
            </a:pPr>
            <a:r>
              <a:rPr dirty="0" sz="1200">
                <a:latin typeface="Arial MT"/>
                <a:cs typeface="Arial MT"/>
              </a:rPr>
              <a:t>La commune de </a:t>
            </a:r>
            <a:r>
              <a:rPr dirty="0" sz="1200" spc="-5">
                <a:latin typeface="Arial MT"/>
                <a:cs typeface="Arial MT"/>
              </a:rPr>
              <a:t>Bolquère, éligible </a:t>
            </a:r>
            <a:r>
              <a:rPr dirty="0" sz="1200">
                <a:latin typeface="Arial MT"/>
                <a:cs typeface="Arial MT"/>
              </a:rPr>
              <a:t>au dispositif « </a:t>
            </a:r>
            <a:r>
              <a:rPr dirty="0" sz="1200" spc="-5" b="1">
                <a:latin typeface="Arial"/>
                <a:cs typeface="Arial"/>
              </a:rPr>
              <a:t>Bourg-Centre </a:t>
            </a:r>
            <a:r>
              <a:rPr dirty="0" sz="1200">
                <a:latin typeface="Arial MT"/>
                <a:cs typeface="Arial MT"/>
              </a:rPr>
              <a:t>» </a:t>
            </a:r>
            <a:r>
              <a:rPr dirty="0" sz="1200" spc="-5">
                <a:latin typeface="Arial MT"/>
                <a:cs typeface="Arial MT"/>
              </a:rPr>
              <a:t>(Région </a:t>
            </a:r>
            <a:r>
              <a:rPr dirty="0" sz="1200">
                <a:latin typeface="Arial MT"/>
                <a:cs typeface="Arial MT"/>
              </a:rPr>
              <a:t>Occitanie), est à la recherche de </a:t>
            </a:r>
            <a:r>
              <a:rPr dirty="0" sz="1200" spc="-5">
                <a:latin typeface="Arial MT"/>
                <a:cs typeface="Arial MT"/>
              </a:rPr>
              <a:t>perspectives </a:t>
            </a:r>
            <a:r>
              <a:rPr dirty="0" sz="1200">
                <a:latin typeface="Arial MT"/>
                <a:cs typeface="Arial MT"/>
              </a:rPr>
              <a:t>pour faire face aux </a:t>
            </a:r>
            <a:r>
              <a:rPr dirty="0" sz="1200" spc="5">
                <a:latin typeface="Arial MT"/>
                <a:cs typeface="Arial MT"/>
              </a:rPr>
              <a:t> </a:t>
            </a:r>
            <a:r>
              <a:rPr dirty="0" sz="1200" spc="-5">
                <a:latin typeface="Arial MT"/>
                <a:cs typeface="Arial MT"/>
              </a:rPr>
              <a:t>enjeux </a:t>
            </a:r>
            <a:r>
              <a:rPr dirty="0" sz="1200">
                <a:latin typeface="Arial MT"/>
                <a:cs typeface="Arial MT"/>
              </a:rPr>
              <a:t>de demain : </a:t>
            </a:r>
            <a:r>
              <a:rPr dirty="0" sz="1200" spc="-5">
                <a:latin typeface="Arial MT"/>
                <a:cs typeface="Arial MT"/>
              </a:rPr>
              <a:t>augmentation </a:t>
            </a:r>
            <a:r>
              <a:rPr dirty="0" sz="1200">
                <a:latin typeface="Arial MT"/>
                <a:cs typeface="Arial MT"/>
              </a:rPr>
              <a:t>des </a:t>
            </a:r>
            <a:r>
              <a:rPr dirty="0" sz="1200" spc="-5">
                <a:latin typeface="Arial MT"/>
                <a:cs typeface="Arial MT"/>
              </a:rPr>
              <a:t>températures </a:t>
            </a:r>
            <a:r>
              <a:rPr dirty="0" sz="1200">
                <a:latin typeface="Arial MT"/>
                <a:cs typeface="Arial MT"/>
              </a:rPr>
              <a:t>(donc </a:t>
            </a:r>
            <a:r>
              <a:rPr dirty="0" sz="1200" spc="-5">
                <a:latin typeface="Arial MT"/>
                <a:cs typeface="Arial MT"/>
              </a:rPr>
              <a:t>diminution </a:t>
            </a:r>
            <a:r>
              <a:rPr dirty="0" sz="1200">
                <a:latin typeface="Arial MT"/>
                <a:cs typeface="Arial MT"/>
              </a:rPr>
              <a:t>de </a:t>
            </a:r>
            <a:r>
              <a:rPr dirty="0" sz="1200" spc="-5">
                <a:latin typeface="Arial MT"/>
                <a:cs typeface="Arial MT"/>
              </a:rPr>
              <a:t>l’enneigement), crise </a:t>
            </a:r>
            <a:r>
              <a:rPr dirty="0" sz="1200">
                <a:latin typeface="Arial MT"/>
                <a:cs typeface="Arial MT"/>
              </a:rPr>
              <a:t>de </a:t>
            </a:r>
            <a:r>
              <a:rPr dirty="0" sz="1200" spc="-5">
                <a:latin typeface="Arial MT"/>
                <a:cs typeface="Arial MT"/>
              </a:rPr>
              <a:t>l’énergie, diminution </a:t>
            </a:r>
            <a:r>
              <a:rPr dirty="0" sz="1200">
                <a:latin typeface="Arial MT"/>
                <a:cs typeface="Arial MT"/>
              </a:rPr>
              <a:t>de </a:t>
            </a:r>
            <a:r>
              <a:rPr dirty="0" sz="1200" spc="-5">
                <a:latin typeface="Arial MT"/>
                <a:cs typeface="Arial MT"/>
              </a:rPr>
              <a:t>la </a:t>
            </a:r>
            <a:r>
              <a:rPr dirty="0" sz="1200" spc="5">
                <a:latin typeface="Arial MT"/>
                <a:cs typeface="Arial MT"/>
              </a:rPr>
              <a:t>ressource </a:t>
            </a:r>
            <a:r>
              <a:rPr dirty="0" sz="1200" spc="-5">
                <a:latin typeface="Arial MT"/>
                <a:cs typeface="Arial MT"/>
              </a:rPr>
              <a:t>en eau </a:t>
            </a:r>
            <a:r>
              <a:rPr dirty="0" sz="1200" spc="-32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etc…</a:t>
            </a:r>
            <a:endParaRPr sz="1200">
              <a:latin typeface="Arial MT"/>
              <a:cs typeface="Arial MT"/>
            </a:endParaRPr>
          </a:p>
        </p:txBody>
      </p:sp>
      <p:pic>
        <p:nvPicPr>
          <p:cNvPr id="23" name="object 2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024871" y="0"/>
            <a:ext cx="2159507" cy="131521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67729" y="210311"/>
            <a:ext cx="4280655" cy="647394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8739" y="0"/>
            <a:ext cx="9457690" cy="136779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 spc="-5"/>
              <a:t>II-</a:t>
            </a:r>
            <a:r>
              <a:rPr dirty="0" spc="-85"/>
              <a:t> </a:t>
            </a:r>
            <a:r>
              <a:rPr dirty="0" spc="-10"/>
              <a:t>Le</a:t>
            </a:r>
            <a:r>
              <a:rPr dirty="0" spc="-80"/>
              <a:t> </a:t>
            </a:r>
            <a:r>
              <a:rPr dirty="0" spc="-40"/>
              <a:t>partenariat</a:t>
            </a:r>
            <a:r>
              <a:rPr dirty="0" spc="-70"/>
              <a:t> </a:t>
            </a:r>
            <a:r>
              <a:rPr dirty="0"/>
              <a:t>/</a:t>
            </a:r>
            <a:r>
              <a:rPr dirty="0" spc="-45"/>
              <a:t> </a:t>
            </a:r>
            <a:r>
              <a:rPr dirty="0" spc="-30"/>
              <a:t>dossier</a:t>
            </a:r>
            <a:r>
              <a:rPr dirty="0" spc="-95"/>
              <a:t> </a:t>
            </a:r>
            <a:r>
              <a:rPr dirty="0" spc="-15"/>
              <a:t>de</a:t>
            </a:r>
            <a:r>
              <a:rPr dirty="0" spc="-80"/>
              <a:t> </a:t>
            </a:r>
            <a:r>
              <a:rPr dirty="0" spc="-50"/>
              <a:t>candidature</a:t>
            </a:r>
            <a:r>
              <a:rPr dirty="0" spc="-105"/>
              <a:t> </a:t>
            </a:r>
            <a:r>
              <a:rPr dirty="0"/>
              <a:t>/ </a:t>
            </a:r>
            <a:r>
              <a:rPr dirty="0" spc="-980"/>
              <a:t> </a:t>
            </a:r>
            <a:r>
              <a:rPr dirty="0" spc="-50"/>
              <a:t>Moyens</a:t>
            </a:r>
            <a:r>
              <a:rPr dirty="0" spc="-90"/>
              <a:t> </a:t>
            </a:r>
            <a:r>
              <a:rPr dirty="0" spc="-20"/>
              <a:t>de</a:t>
            </a:r>
            <a:r>
              <a:rPr dirty="0" spc="-75"/>
              <a:t> </a:t>
            </a:r>
            <a:r>
              <a:rPr dirty="0" spc="-40"/>
              <a:t>financements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48208" y="1552143"/>
            <a:ext cx="5892800" cy="44164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Arial MT"/>
              <a:buChar char="-"/>
              <a:tabLst>
                <a:tab pos="299085" algn="l"/>
                <a:tab pos="299720" algn="l"/>
              </a:tabLst>
            </a:pPr>
            <a:r>
              <a:rPr dirty="0" sz="1800" b="1">
                <a:latin typeface="Arial"/>
                <a:cs typeface="Arial"/>
              </a:rPr>
              <a:t>Identifier</a:t>
            </a:r>
            <a:r>
              <a:rPr dirty="0" sz="1800" spc="-2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les</a:t>
            </a:r>
            <a:r>
              <a:rPr dirty="0" sz="1800" spc="-10" b="1">
                <a:latin typeface="Arial"/>
                <a:cs typeface="Arial"/>
              </a:rPr>
              <a:t> </a:t>
            </a:r>
            <a:r>
              <a:rPr dirty="0" sz="1800" spc="-5" b="1">
                <a:latin typeface="Arial"/>
                <a:cs typeface="Arial"/>
              </a:rPr>
              <a:t>enseignements</a:t>
            </a:r>
            <a:r>
              <a:rPr dirty="0" sz="1800" spc="5" b="1">
                <a:latin typeface="Arial"/>
                <a:cs typeface="Arial"/>
              </a:rPr>
              <a:t> </a:t>
            </a:r>
            <a:r>
              <a:rPr dirty="0" sz="1800" spc="-10">
                <a:latin typeface="Arial MT"/>
                <a:cs typeface="Arial MT"/>
              </a:rPr>
              <a:t>qui</a:t>
            </a:r>
            <a:r>
              <a:rPr dirty="0" sz="1800" spc="10">
                <a:latin typeface="Arial MT"/>
                <a:cs typeface="Arial MT"/>
              </a:rPr>
              <a:t> </a:t>
            </a:r>
            <a:r>
              <a:rPr dirty="0" sz="1800" spc="-10">
                <a:latin typeface="Arial MT"/>
                <a:cs typeface="Arial MT"/>
              </a:rPr>
              <a:t>répondront</a:t>
            </a:r>
            <a:r>
              <a:rPr dirty="0" sz="1800" spc="25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au</a:t>
            </a:r>
            <a:endParaRPr sz="1800">
              <a:latin typeface="Arial MT"/>
              <a:cs typeface="Arial MT"/>
            </a:endParaRPr>
          </a:p>
          <a:p>
            <a:pPr marL="299085">
              <a:lnSpc>
                <a:spcPct val="100000"/>
              </a:lnSpc>
              <a:spcBef>
                <a:spcPts val="5"/>
              </a:spcBef>
            </a:pPr>
            <a:r>
              <a:rPr dirty="0" sz="1800" spc="-5">
                <a:latin typeface="Arial MT"/>
                <a:cs typeface="Arial MT"/>
              </a:rPr>
              <a:t>contexte</a:t>
            </a:r>
            <a:r>
              <a:rPr dirty="0" sz="1800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et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à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l’objectif</a:t>
            </a:r>
            <a:r>
              <a:rPr dirty="0" sz="1800" spc="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visé </a:t>
            </a:r>
            <a:r>
              <a:rPr dirty="0" sz="1800" spc="-5">
                <a:latin typeface="Arial MT"/>
                <a:cs typeface="Arial MT"/>
              </a:rPr>
              <a:t>par les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élus</a:t>
            </a:r>
            <a:r>
              <a:rPr dirty="0" sz="1800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et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le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PNR</a:t>
            </a:r>
            <a:endParaRPr sz="18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Arial MT"/>
              <a:cs typeface="Arial MT"/>
            </a:endParaRPr>
          </a:p>
          <a:p>
            <a:pPr marL="299085" marR="348615" indent="-287020">
              <a:lnSpc>
                <a:spcPct val="100000"/>
              </a:lnSpc>
              <a:buFont typeface="Arial MT"/>
              <a:buChar char="-"/>
              <a:tabLst>
                <a:tab pos="299085" algn="l"/>
                <a:tab pos="299720" algn="l"/>
              </a:tabLst>
            </a:pPr>
            <a:r>
              <a:rPr dirty="0" sz="1800" b="1">
                <a:latin typeface="Arial"/>
                <a:cs typeface="Arial"/>
              </a:rPr>
              <a:t>Coconstruire</a:t>
            </a:r>
            <a:r>
              <a:rPr dirty="0" sz="1800" spc="-5" b="1">
                <a:latin typeface="Arial"/>
                <a:cs typeface="Arial"/>
              </a:rPr>
              <a:t> </a:t>
            </a:r>
            <a:r>
              <a:rPr dirty="0" sz="1800" spc="-5">
                <a:latin typeface="Arial MT"/>
                <a:cs typeface="Arial MT"/>
              </a:rPr>
              <a:t>un</a:t>
            </a:r>
            <a:r>
              <a:rPr dirty="0" sz="1800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dossier</a:t>
            </a:r>
            <a:r>
              <a:rPr dirty="0" sz="1800" spc="15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de</a:t>
            </a:r>
            <a:r>
              <a:rPr dirty="0" sz="1800" spc="5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candidature</a:t>
            </a:r>
            <a:r>
              <a:rPr dirty="0" sz="1800" spc="2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; </a:t>
            </a:r>
            <a:r>
              <a:rPr dirty="0" sz="1800" spc="-5">
                <a:latin typeface="Arial MT"/>
                <a:cs typeface="Arial MT"/>
              </a:rPr>
              <a:t>éléments </a:t>
            </a:r>
            <a:r>
              <a:rPr dirty="0" sz="1800" spc="-484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cadre</a:t>
            </a:r>
            <a:r>
              <a:rPr dirty="0" sz="1800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de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l’atelier</a:t>
            </a:r>
            <a:r>
              <a:rPr dirty="0" sz="1800" spc="2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:</a:t>
            </a:r>
            <a:endParaRPr sz="1800">
              <a:latin typeface="Arial MT"/>
              <a:cs typeface="Arial MT"/>
            </a:endParaRPr>
          </a:p>
          <a:p>
            <a:pPr lvl="1" marL="1670685" indent="-287655">
              <a:lnSpc>
                <a:spcPct val="100000"/>
              </a:lnSpc>
              <a:buChar char="-"/>
              <a:tabLst>
                <a:tab pos="1670685" algn="l"/>
                <a:tab pos="1671320" algn="l"/>
              </a:tabLst>
            </a:pPr>
            <a:r>
              <a:rPr dirty="0" sz="1800" spc="-10">
                <a:latin typeface="Arial MT"/>
                <a:cs typeface="Arial MT"/>
              </a:rPr>
              <a:t>Moyens</a:t>
            </a:r>
            <a:r>
              <a:rPr dirty="0" sz="1800" spc="20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de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financements</a:t>
            </a:r>
            <a:r>
              <a:rPr dirty="0" sz="1800" spc="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/</a:t>
            </a:r>
            <a:r>
              <a:rPr dirty="0" sz="1800" spc="-10">
                <a:latin typeface="Arial MT"/>
                <a:cs typeface="Arial MT"/>
              </a:rPr>
              <a:t> dépenses</a:t>
            </a:r>
            <a:endParaRPr sz="1800">
              <a:latin typeface="Arial MT"/>
              <a:cs typeface="Arial MT"/>
            </a:endParaRPr>
          </a:p>
          <a:p>
            <a:pPr lvl="1" marL="1670685" marR="975360" indent="-287020">
              <a:lnSpc>
                <a:spcPct val="100000"/>
              </a:lnSpc>
              <a:spcBef>
                <a:spcPts val="5"/>
              </a:spcBef>
              <a:buChar char="-"/>
              <a:tabLst>
                <a:tab pos="1670685" algn="l"/>
                <a:tab pos="1671320" algn="l"/>
              </a:tabLst>
            </a:pPr>
            <a:r>
              <a:rPr dirty="0" sz="1800" spc="-5">
                <a:latin typeface="Arial MT"/>
                <a:cs typeface="Arial MT"/>
              </a:rPr>
              <a:t>Sujets </a:t>
            </a:r>
            <a:r>
              <a:rPr dirty="0" sz="1800" spc="-10">
                <a:latin typeface="Arial MT"/>
                <a:cs typeface="Arial MT"/>
              </a:rPr>
              <a:t>d’études</a:t>
            </a:r>
            <a:r>
              <a:rPr dirty="0" sz="1800" spc="20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des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étudiants</a:t>
            </a:r>
            <a:r>
              <a:rPr dirty="0" sz="1800">
                <a:latin typeface="Arial MT"/>
                <a:cs typeface="Arial MT"/>
              </a:rPr>
              <a:t> et </a:t>
            </a:r>
            <a:r>
              <a:rPr dirty="0" sz="1800" spc="-484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enseignants</a:t>
            </a:r>
            <a:endParaRPr sz="1800">
              <a:latin typeface="Arial MT"/>
              <a:cs typeface="Arial MT"/>
            </a:endParaRPr>
          </a:p>
          <a:p>
            <a:pPr lvl="1" marL="1670685" indent="-287655">
              <a:lnSpc>
                <a:spcPct val="100000"/>
              </a:lnSpc>
              <a:buChar char="-"/>
              <a:tabLst>
                <a:tab pos="1670685" algn="l"/>
                <a:tab pos="1671320" algn="l"/>
              </a:tabLst>
            </a:pPr>
            <a:r>
              <a:rPr dirty="0" sz="1800" spc="-5">
                <a:latin typeface="Arial MT"/>
                <a:cs typeface="Arial MT"/>
              </a:rPr>
              <a:t>Périodes</a:t>
            </a:r>
            <a:r>
              <a:rPr dirty="0" sz="1800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de</a:t>
            </a:r>
            <a:r>
              <a:rPr dirty="0" sz="1800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travail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: In</a:t>
            </a:r>
            <a:r>
              <a:rPr dirty="0" sz="1800" spc="-2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/ </a:t>
            </a:r>
            <a:r>
              <a:rPr dirty="0" sz="1800" spc="-5">
                <a:latin typeface="Arial MT"/>
                <a:cs typeface="Arial MT"/>
              </a:rPr>
              <a:t>ex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situ</a:t>
            </a:r>
            <a:endParaRPr sz="1800">
              <a:latin typeface="Arial MT"/>
              <a:cs typeface="Arial MT"/>
            </a:endParaRPr>
          </a:p>
          <a:p>
            <a:pPr algn="just" lvl="1" marL="1670685" marR="48895" indent="-287020">
              <a:lnSpc>
                <a:spcPct val="100000"/>
              </a:lnSpc>
              <a:buChar char="-"/>
              <a:tabLst>
                <a:tab pos="1671320" algn="l"/>
              </a:tabLst>
            </a:pPr>
            <a:r>
              <a:rPr dirty="0" sz="1800" spc="-10">
                <a:latin typeface="Arial MT"/>
                <a:cs typeface="Arial MT"/>
              </a:rPr>
              <a:t>Engagements des </a:t>
            </a:r>
            <a:r>
              <a:rPr dirty="0" sz="1800" spc="-5">
                <a:latin typeface="Arial MT"/>
                <a:cs typeface="Arial MT"/>
              </a:rPr>
              <a:t>acteurs locaux </a:t>
            </a:r>
            <a:r>
              <a:rPr dirty="0" sz="1800">
                <a:latin typeface="Arial MT"/>
                <a:cs typeface="Arial MT"/>
              </a:rPr>
              <a:t>: </a:t>
            </a:r>
            <a:r>
              <a:rPr dirty="0" sz="1800" spc="-10">
                <a:latin typeface="Arial MT"/>
                <a:cs typeface="Arial MT"/>
              </a:rPr>
              <a:t>élus </a:t>
            </a:r>
            <a:r>
              <a:rPr dirty="0" sz="1800">
                <a:latin typeface="Arial MT"/>
                <a:cs typeface="Arial MT"/>
              </a:rPr>
              <a:t>/ </a:t>
            </a:r>
            <a:r>
              <a:rPr dirty="0" sz="1800" spc="5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intervenants locaux </a:t>
            </a:r>
            <a:r>
              <a:rPr dirty="0" sz="1800">
                <a:latin typeface="Arial MT"/>
                <a:cs typeface="Arial MT"/>
              </a:rPr>
              <a:t>/ </a:t>
            </a:r>
            <a:r>
              <a:rPr dirty="0" sz="1800" spc="-5">
                <a:latin typeface="Arial MT"/>
                <a:cs typeface="Arial MT"/>
              </a:rPr>
              <a:t>école </a:t>
            </a:r>
            <a:r>
              <a:rPr dirty="0" sz="1800">
                <a:latin typeface="Arial MT"/>
                <a:cs typeface="Arial MT"/>
              </a:rPr>
              <a:t>et </a:t>
            </a:r>
            <a:r>
              <a:rPr dirty="0" sz="1800" spc="-5">
                <a:latin typeface="Arial MT"/>
                <a:cs typeface="Arial MT"/>
              </a:rPr>
              <a:t>Université </a:t>
            </a:r>
            <a:r>
              <a:rPr dirty="0" sz="1800">
                <a:latin typeface="Arial MT"/>
                <a:cs typeface="Arial MT"/>
              </a:rPr>
              <a:t>/ </a:t>
            </a:r>
            <a:r>
              <a:rPr dirty="0" sz="1800" spc="-490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PNR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/</a:t>
            </a:r>
            <a:r>
              <a:rPr dirty="0" sz="1800" spc="5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FNPNR</a:t>
            </a:r>
            <a:endParaRPr sz="1800">
              <a:latin typeface="Arial MT"/>
              <a:cs typeface="Arial MT"/>
            </a:endParaRPr>
          </a:p>
          <a:p>
            <a:pPr lvl="1">
              <a:lnSpc>
                <a:spcPct val="100000"/>
              </a:lnSpc>
              <a:spcBef>
                <a:spcPts val="30"/>
              </a:spcBef>
              <a:buFont typeface="Arial MT"/>
              <a:buChar char="-"/>
            </a:pPr>
            <a:endParaRPr sz="1850">
              <a:latin typeface="Arial MT"/>
              <a:cs typeface="Arial MT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  <a:buFont typeface="Arial MT"/>
              <a:buChar char="-"/>
              <a:tabLst>
                <a:tab pos="153035" algn="l"/>
              </a:tabLst>
            </a:pPr>
            <a:r>
              <a:rPr dirty="0" sz="1800" spc="-5" b="1">
                <a:latin typeface="Arial"/>
                <a:cs typeface="Arial"/>
              </a:rPr>
              <a:t>Demander</a:t>
            </a:r>
            <a:r>
              <a:rPr dirty="0" sz="1800" spc="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des</a:t>
            </a:r>
            <a:r>
              <a:rPr dirty="0" sz="1800" spc="-10" b="1">
                <a:latin typeface="Arial"/>
                <a:cs typeface="Arial"/>
              </a:rPr>
              <a:t> </a:t>
            </a:r>
            <a:r>
              <a:rPr dirty="0" sz="1800" spc="-5" b="1">
                <a:latin typeface="Arial"/>
                <a:cs typeface="Arial"/>
              </a:rPr>
              <a:t>subventions</a:t>
            </a:r>
            <a:r>
              <a:rPr dirty="0" sz="1800" spc="35" b="1">
                <a:latin typeface="Arial"/>
                <a:cs typeface="Arial"/>
              </a:rPr>
              <a:t> </a:t>
            </a:r>
            <a:r>
              <a:rPr dirty="0" sz="1800" spc="-5">
                <a:latin typeface="Arial MT"/>
                <a:cs typeface="Arial MT"/>
              </a:rPr>
              <a:t>en</a:t>
            </a:r>
            <a:r>
              <a:rPr dirty="0" sz="1800" spc="-10">
                <a:latin typeface="Arial MT"/>
                <a:cs typeface="Arial MT"/>
              </a:rPr>
              <a:t> s’appuyant</a:t>
            </a:r>
            <a:r>
              <a:rPr dirty="0" sz="1800" spc="5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sur </a:t>
            </a:r>
            <a:r>
              <a:rPr dirty="0" sz="1800" spc="-5">
                <a:latin typeface="Arial MT"/>
                <a:cs typeface="Arial MT"/>
              </a:rPr>
              <a:t>le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cadre </a:t>
            </a:r>
            <a:r>
              <a:rPr dirty="0" sz="1800" spc="-484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de </a:t>
            </a:r>
            <a:r>
              <a:rPr dirty="0" sz="1800" spc="-10">
                <a:latin typeface="Arial MT"/>
                <a:cs typeface="Arial MT"/>
              </a:rPr>
              <a:t>l’atelier</a:t>
            </a:r>
            <a:r>
              <a:rPr dirty="0" sz="1800" spc="30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tout</a:t>
            </a:r>
            <a:r>
              <a:rPr dirty="0" sz="1800" spc="5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en</a:t>
            </a:r>
            <a:r>
              <a:rPr dirty="0" sz="1800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ouvrant</a:t>
            </a:r>
            <a:r>
              <a:rPr dirty="0" sz="1800" spc="15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sur</a:t>
            </a:r>
            <a:r>
              <a:rPr dirty="0" sz="1800" spc="5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les</a:t>
            </a:r>
            <a:r>
              <a:rPr dirty="0" sz="1800">
                <a:latin typeface="Arial MT"/>
                <a:cs typeface="Arial MT"/>
              </a:rPr>
              <a:t> </a:t>
            </a:r>
            <a:r>
              <a:rPr dirty="0" sz="1800" spc="-10">
                <a:latin typeface="Arial MT"/>
                <a:cs typeface="Arial MT"/>
              </a:rPr>
              <a:t>étapes</a:t>
            </a:r>
            <a:r>
              <a:rPr dirty="0" sz="1800" spc="15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suivantes</a:t>
            </a:r>
            <a:r>
              <a:rPr dirty="0" sz="1800" spc="10">
                <a:latin typeface="Arial MT"/>
                <a:cs typeface="Arial MT"/>
              </a:rPr>
              <a:t> </a:t>
            </a:r>
            <a:r>
              <a:rPr dirty="0" sz="1800" spc="-10">
                <a:latin typeface="Arial MT"/>
                <a:cs typeface="Arial MT"/>
              </a:rPr>
              <a:t>pour </a:t>
            </a:r>
            <a:r>
              <a:rPr dirty="0" sz="1800" spc="-5">
                <a:latin typeface="Arial MT"/>
                <a:cs typeface="Arial MT"/>
              </a:rPr>
              <a:t> illustrer</a:t>
            </a:r>
            <a:r>
              <a:rPr dirty="0" sz="1800" spc="5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la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finalité</a:t>
            </a:r>
            <a:r>
              <a:rPr dirty="0" sz="1800" spc="5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du</a:t>
            </a:r>
            <a:r>
              <a:rPr dirty="0" sz="1800" spc="5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travail</a:t>
            </a:r>
            <a:endParaRPr sz="1800">
              <a:latin typeface="Arial MT"/>
              <a:cs typeface="Arial MT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6975347" y="5978652"/>
            <a:ext cx="5217160" cy="879475"/>
            <a:chOff x="6975347" y="5978652"/>
            <a:chExt cx="5217160" cy="879475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975347" y="5978652"/>
              <a:ext cx="1318259" cy="87934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346947" y="6105143"/>
              <a:ext cx="3845052" cy="75285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975347" y="0"/>
            <a:ext cx="5217160" cy="6858000"/>
            <a:chOff x="6975347" y="0"/>
            <a:chExt cx="521716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028687" y="0"/>
              <a:ext cx="5163311" cy="685799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975347" y="5978652"/>
              <a:ext cx="1371600" cy="87934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346947" y="6105143"/>
              <a:ext cx="3845052" cy="75285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8739" y="0"/>
            <a:ext cx="5058410" cy="6972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15"/>
              <a:t>III-</a:t>
            </a:r>
            <a:r>
              <a:rPr dirty="0" spc="-95"/>
              <a:t> </a:t>
            </a:r>
            <a:r>
              <a:rPr dirty="0" spc="-55"/>
              <a:t>Préparer</a:t>
            </a:r>
            <a:r>
              <a:rPr dirty="0" spc="-105"/>
              <a:t> </a:t>
            </a:r>
            <a:r>
              <a:rPr dirty="0" spc="-15"/>
              <a:t>les</a:t>
            </a:r>
            <a:r>
              <a:rPr dirty="0" spc="-90"/>
              <a:t> </a:t>
            </a:r>
            <a:r>
              <a:rPr dirty="0" spc="-40"/>
              <a:t>séjours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38176" y="1003172"/>
            <a:ext cx="6628130" cy="57880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 b="1">
                <a:latin typeface="Arial"/>
                <a:cs typeface="Arial"/>
              </a:rPr>
              <a:t>Articulation</a:t>
            </a:r>
            <a:r>
              <a:rPr dirty="0" sz="1800" spc="4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des</a:t>
            </a:r>
            <a:r>
              <a:rPr dirty="0" sz="1800" spc="-5" b="1">
                <a:latin typeface="Arial"/>
                <a:cs typeface="Arial"/>
              </a:rPr>
              <a:t> séjours</a:t>
            </a:r>
            <a:r>
              <a:rPr dirty="0" sz="1800" spc="10" b="1">
                <a:latin typeface="Arial"/>
                <a:cs typeface="Arial"/>
              </a:rPr>
              <a:t> </a:t>
            </a:r>
            <a:r>
              <a:rPr dirty="0" sz="1800" spc="-5">
                <a:latin typeface="Arial MT"/>
                <a:cs typeface="Arial MT"/>
              </a:rPr>
              <a:t>entre</a:t>
            </a:r>
            <a:r>
              <a:rPr dirty="0" sz="1800" spc="5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école</a:t>
            </a:r>
            <a:r>
              <a:rPr dirty="0" sz="1800" spc="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et</a:t>
            </a:r>
            <a:r>
              <a:rPr dirty="0" sz="1800" spc="5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Université</a:t>
            </a:r>
            <a:r>
              <a:rPr dirty="0" sz="1800" spc="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/</a:t>
            </a:r>
            <a:r>
              <a:rPr dirty="0" sz="1800" spc="10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transmission</a:t>
            </a:r>
            <a:endParaRPr sz="18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dirty="0" sz="1800" spc="-5">
                <a:latin typeface="Arial MT"/>
                <a:cs typeface="Arial MT"/>
              </a:rPr>
              <a:t>du</a:t>
            </a:r>
            <a:r>
              <a:rPr dirty="0" sz="1800" spc="-20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travail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 spc="-10">
                <a:latin typeface="Arial MT"/>
                <a:cs typeface="Arial MT"/>
              </a:rPr>
              <a:t>effectué</a:t>
            </a:r>
            <a:endParaRPr sz="18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dirty="0" sz="1800" spc="-5" b="1">
                <a:latin typeface="Arial"/>
                <a:cs typeface="Arial"/>
              </a:rPr>
              <a:t>Les</a:t>
            </a:r>
            <a:r>
              <a:rPr dirty="0" sz="1800" spc="-30" b="1">
                <a:latin typeface="Arial"/>
                <a:cs typeface="Arial"/>
              </a:rPr>
              <a:t> </a:t>
            </a:r>
            <a:r>
              <a:rPr dirty="0" sz="1800" spc="-5" b="1">
                <a:latin typeface="Arial"/>
                <a:cs typeface="Arial"/>
              </a:rPr>
              <a:t>déplacements</a:t>
            </a:r>
            <a:endParaRPr sz="1800">
              <a:latin typeface="Arial"/>
              <a:cs typeface="Arial"/>
            </a:endParaRPr>
          </a:p>
          <a:p>
            <a:pPr marL="1066800" indent="-140335">
              <a:lnSpc>
                <a:spcPct val="100000"/>
              </a:lnSpc>
              <a:buChar char="-"/>
              <a:tabLst>
                <a:tab pos="1067435" algn="l"/>
              </a:tabLst>
            </a:pPr>
            <a:r>
              <a:rPr dirty="0" sz="1800" spc="-5">
                <a:latin typeface="Arial MT"/>
                <a:cs typeface="Arial MT"/>
              </a:rPr>
              <a:t>déplacements</a:t>
            </a:r>
            <a:r>
              <a:rPr dirty="0" sz="1800" spc="15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Ecole</a:t>
            </a:r>
            <a:r>
              <a:rPr dirty="0" sz="1800" spc="-2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/</a:t>
            </a:r>
            <a:r>
              <a:rPr dirty="0" sz="1800" spc="-5">
                <a:latin typeface="Arial MT"/>
                <a:cs typeface="Arial MT"/>
              </a:rPr>
              <a:t> Université</a:t>
            </a:r>
            <a:r>
              <a:rPr dirty="0" sz="1800">
                <a:latin typeface="Arial MT"/>
                <a:cs typeface="Arial MT"/>
              </a:rPr>
              <a:t> &lt;=&gt;</a:t>
            </a:r>
            <a:r>
              <a:rPr dirty="0" sz="1800" spc="-3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site</a:t>
            </a:r>
            <a:r>
              <a:rPr dirty="0" sz="1800" spc="-5">
                <a:latin typeface="Arial MT"/>
                <a:cs typeface="Arial MT"/>
              </a:rPr>
              <a:t> d’étude</a:t>
            </a:r>
            <a:endParaRPr sz="1800">
              <a:latin typeface="Arial MT"/>
              <a:cs typeface="Arial MT"/>
            </a:endParaRPr>
          </a:p>
          <a:p>
            <a:pPr marL="1066800" indent="-140335">
              <a:lnSpc>
                <a:spcPct val="100000"/>
              </a:lnSpc>
              <a:buChar char="-"/>
              <a:tabLst>
                <a:tab pos="1067435" algn="l"/>
              </a:tabLst>
            </a:pPr>
            <a:r>
              <a:rPr dirty="0" sz="1800" spc="-5">
                <a:latin typeface="Arial MT"/>
                <a:cs typeface="Arial MT"/>
              </a:rPr>
              <a:t>Le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déplacements</a:t>
            </a:r>
            <a:r>
              <a:rPr dirty="0" sz="1800" spc="20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des étudiants</a:t>
            </a:r>
            <a:r>
              <a:rPr dirty="0" sz="1800" spc="5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sur </a:t>
            </a:r>
            <a:r>
              <a:rPr dirty="0" sz="1800">
                <a:latin typeface="Arial MT"/>
                <a:cs typeface="Arial MT"/>
              </a:rPr>
              <a:t>site</a:t>
            </a:r>
            <a:endParaRPr sz="18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dirty="0" sz="1800" spc="-15" b="1">
                <a:latin typeface="Arial"/>
                <a:cs typeface="Arial"/>
              </a:rPr>
              <a:t>L’Hébergement</a:t>
            </a:r>
            <a:endParaRPr sz="1800">
              <a:latin typeface="Arial"/>
              <a:cs typeface="Arial"/>
            </a:endParaRPr>
          </a:p>
          <a:p>
            <a:pPr marL="1066800" indent="-140335">
              <a:lnSpc>
                <a:spcPct val="100000"/>
              </a:lnSpc>
              <a:spcBef>
                <a:spcPts val="5"/>
              </a:spcBef>
              <a:buChar char="-"/>
              <a:tabLst>
                <a:tab pos="1067435" algn="l"/>
              </a:tabLst>
            </a:pPr>
            <a:r>
              <a:rPr dirty="0" sz="1800" spc="-5">
                <a:latin typeface="Arial MT"/>
                <a:cs typeface="Arial MT"/>
              </a:rPr>
              <a:t>Logements</a:t>
            </a:r>
            <a:endParaRPr sz="1800">
              <a:latin typeface="Arial MT"/>
              <a:cs typeface="Arial MT"/>
            </a:endParaRPr>
          </a:p>
          <a:p>
            <a:pPr marL="1066800" indent="-140335">
              <a:lnSpc>
                <a:spcPct val="100000"/>
              </a:lnSpc>
              <a:buChar char="-"/>
              <a:tabLst>
                <a:tab pos="1067435" algn="l"/>
              </a:tabLst>
            </a:pPr>
            <a:r>
              <a:rPr dirty="0" sz="1800" spc="-5">
                <a:latin typeface="Arial MT"/>
                <a:cs typeface="Arial MT"/>
              </a:rPr>
              <a:t>Salle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de</a:t>
            </a:r>
            <a:r>
              <a:rPr dirty="0" sz="1800" spc="-30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travail</a:t>
            </a:r>
            <a:endParaRPr sz="18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dirty="0" sz="1800" spc="-5" b="1">
                <a:latin typeface="Arial"/>
                <a:cs typeface="Arial"/>
              </a:rPr>
              <a:t>Repas</a:t>
            </a:r>
            <a:r>
              <a:rPr dirty="0" sz="1800" spc="-3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: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800" spc="-10">
                <a:latin typeface="Arial MT"/>
                <a:cs typeface="Arial MT"/>
              </a:rPr>
              <a:t>Repas</a:t>
            </a:r>
            <a:r>
              <a:rPr dirty="0" sz="1800" spc="5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communs,</a:t>
            </a:r>
            <a:r>
              <a:rPr dirty="0" sz="1800" spc="-10">
                <a:latin typeface="Arial MT"/>
                <a:cs typeface="Arial MT"/>
              </a:rPr>
              <a:t> sandwich,</a:t>
            </a:r>
            <a:r>
              <a:rPr dirty="0" sz="1800" spc="65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temps de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convivialité,</a:t>
            </a:r>
            <a:r>
              <a:rPr dirty="0" sz="1800" spc="15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etc…</a:t>
            </a:r>
            <a:endParaRPr sz="18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dirty="0" sz="1800" spc="-5" b="1">
                <a:latin typeface="Arial"/>
                <a:cs typeface="Arial"/>
              </a:rPr>
              <a:t>Matériels</a:t>
            </a:r>
            <a:r>
              <a:rPr dirty="0" sz="1800" spc="-2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: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800" spc="-15">
                <a:latin typeface="Arial MT"/>
                <a:cs typeface="Arial MT"/>
              </a:rPr>
              <a:t>Vidéoprojecteur,</a:t>
            </a:r>
            <a:r>
              <a:rPr dirty="0" sz="1800" spc="10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plans,</a:t>
            </a:r>
            <a:r>
              <a:rPr dirty="0" sz="1800" spc="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carte</a:t>
            </a:r>
            <a:r>
              <a:rPr dirty="0" sz="1800" spc="-2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IGN,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etc…</a:t>
            </a:r>
            <a:endParaRPr sz="18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dirty="0" sz="1800" spc="-5" b="1">
                <a:latin typeface="Arial"/>
                <a:cs typeface="Arial"/>
              </a:rPr>
              <a:t>Les</a:t>
            </a:r>
            <a:r>
              <a:rPr dirty="0" sz="1800" spc="-10" b="1">
                <a:latin typeface="Arial"/>
                <a:cs typeface="Arial"/>
              </a:rPr>
              <a:t> </a:t>
            </a:r>
            <a:r>
              <a:rPr dirty="0" sz="1800" spc="-5" b="1">
                <a:latin typeface="Arial"/>
                <a:cs typeface="Arial"/>
              </a:rPr>
              <a:t>acteurs</a:t>
            </a:r>
            <a:r>
              <a:rPr dirty="0" sz="1800" spc="5" b="1">
                <a:latin typeface="Arial"/>
                <a:cs typeface="Arial"/>
              </a:rPr>
              <a:t> </a:t>
            </a:r>
            <a:r>
              <a:rPr dirty="0" sz="1800" spc="-5" b="1">
                <a:latin typeface="Arial"/>
                <a:cs typeface="Arial"/>
              </a:rPr>
              <a:t>locaux</a:t>
            </a:r>
            <a:r>
              <a:rPr dirty="0" sz="1800" b="1">
                <a:latin typeface="Arial"/>
                <a:cs typeface="Arial"/>
              </a:rPr>
              <a:t> </a:t>
            </a:r>
            <a:r>
              <a:rPr dirty="0" sz="1800" spc="-5" b="1">
                <a:latin typeface="Arial"/>
                <a:cs typeface="Arial"/>
              </a:rPr>
              <a:t>à</a:t>
            </a:r>
            <a:r>
              <a:rPr dirty="0" sz="1800" b="1">
                <a:latin typeface="Arial"/>
                <a:cs typeface="Arial"/>
              </a:rPr>
              <a:t> </a:t>
            </a:r>
            <a:r>
              <a:rPr dirty="0" sz="1800" spc="-5" b="1">
                <a:latin typeface="Arial"/>
                <a:cs typeface="Arial"/>
              </a:rPr>
              <a:t>rencontrer</a:t>
            </a:r>
            <a:r>
              <a:rPr dirty="0" sz="1800" b="1">
                <a:latin typeface="Arial"/>
                <a:cs typeface="Arial"/>
              </a:rPr>
              <a:t> par</a:t>
            </a:r>
            <a:r>
              <a:rPr dirty="0" sz="1800" spc="-1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thématiques</a:t>
            </a:r>
            <a:r>
              <a:rPr dirty="0" sz="1800" spc="-1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:</a:t>
            </a:r>
            <a:endParaRPr sz="1800">
              <a:latin typeface="Arial"/>
              <a:cs typeface="Arial"/>
            </a:endParaRPr>
          </a:p>
          <a:p>
            <a:pPr marL="927100">
              <a:lnSpc>
                <a:spcPct val="100000"/>
              </a:lnSpc>
            </a:pPr>
            <a:r>
              <a:rPr dirty="0" sz="1800">
                <a:latin typeface="Arial MT"/>
                <a:cs typeface="Arial MT"/>
              </a:rPr>
              <a:t>.</a:t>
            </a:r>
            <a:r>
              <a:rPr dirty="0" sz="1800" spc="-5">
                <a:latin typeface="Arial MT"/>
                <a:cs typeface="Arial MT"/>
              </a:rPr>
              <a:t> Politique</a:t>
            </a:r>
            <a:r>
              <a:rPr dirty="0" sz="1800" spc="10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d'aménagement</a:t>
            </a:r>
            <a:r>
              <a:rPr dirty="0" sz="1800" spc="10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supra-communale</a:t>
            </a:r>
            <a:endParaRPr sz="1800">
              <a:latin typeface="Arial MT"/>
              <a:cs typeface="Arial MT"/>
            </a:endParaRPr>
          </a:p>
          <a:p>
            <a:pPr marL="927100">
              <a:lnSpc>
                <a:spcPct val="100000"/>
              </a:lnSpc>
            </a:pPr>
            <a:r>
              <a:rPr dirty="0" sz="1800">
                <a:latin typeface="Arial MT"/>
                <a:cs typeface="Arial MT"/>
              </a:rPr>
              <a:t>.</a:t>
            </a:r>
            <a:r>
              <a:rPr dirty="0" sz="1800" spc="-5">
                <a:latin typeface="Arial MT"/>
                <a:cs typeface="Arial MT"/>
              </a:rPr>
              <a:t> Politique</a:t>
            </a:r>
            <a:r>
              <a:rPr dirty="0" sz="1800" spc="15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d'aménagement</a:t>
            </a:r>
            <a:r>
              <a:rPr dirty="0" sz="1800" spc="10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communale</a:t>
            </a:r>
            <a:r>
              <a:rPr dirty="0" sz="1800" spc="1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et </a:t>
            </a:r>
            <a:r>
              <a:rPr dirty="0" sz="1800" spc="-5">
                <a:latin typeface="Arial MT"/>
                <a:cs typeface="Arial MT"/>
              </a:rPr>
              <a:t>station</a:t>
            </a:r>
            <a:endParaRPr sz="1800">
              <a:latin typeface="Arial MT"/>
              <a:cs typeface="Arial MT"/>
            </a:endParaRPr>
          </a:p>
          <a:p>
            <a:pPr marL="927100">
              <a:lnSpc>
                <a:spcPct val="100000"/>
              </a:lnSpc>
              <a:spcBef>
                <a:spcPts val="5"/>
              </a:spcBef>
            </a:pPr>
            <a:r>
              <a:rPr dirty="0" sz="1800">
                <a:latin typeface="Arial MT"/>
                <a:cs typeface="Arial MT"/>
              </a:rPr>
              <a:t>.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 spc="-10">
                <a:latin typeface="Arial MT"/>
                <a:cs typeface="Arial MT"/>
              </a:rPr>
              <a:t>Enjeux</a:t>
            </a:r>
            <a:r>
              <a:rPr dirty="0" sz="1800" spc="-5">
                <a:latin typeface="Arial MT"/>
                <a:cs typeface="Arial MT"/>
              </a:rPr>
              <a:t> environnementaux</a:t>
            </a:r>
            <a:endParaRPr sz="1800">
              <a:latin typeface="Arial MT"/>
              <a:cs typeface="Arial MT"/>
            </a:endParaRPr>
          </a:p>
          <a:p>
            <a:pPr marL="927100">
              <a:lnSpc>
                <a:spcPct val="100000"/>
              </a:lnSpc>
            </a:pPr>
            <a:r>
              <a:rPr dirty="0" sz="1800">
                <a:latin typeface="Arial MT"/>
                <a:cs typeface="Arial MT"/>
              </a:rPr>
              <a:t>.</a:t>
            </a:r>
            <a:r>
              <a:rPr dirty="0" sz="1800" spc="-45">
                <a:latin typeface="Arial MT"/>
                <a:cs typeface="Arial MT"/>
              </a:rPr>
              <a:t> </a:t>
            </a:r>
            <a:r>
              <a:rPr dirty="0" sz="1800" spc="-25">
                <a:latin typeface="Arial MT"/>
                <a:cs typeface="Arial MT"/>
              </a:rPr>
              <a:t>Tourismes/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commerces</a:t>
            </a:r>
            <a:endParaRPr sz="1800">
              <a:latin typeface="Arial MT"/>
              <a:cs typeface="Arial MT"/>
            </a:endParaRPr>
          </a:p>
          <a:p>
            <a:pPr marL="927100">
              <a:lnSpc>
                <a:spcPct val="100000"/>
              </a:lnSpc>
            </a:pPr>
            <a:r>
              <a:rPr dirty="0" sz="1800">
                <a:latin typeface="Arial MT"/>
                <a:cs typeface="Arial MT"/>
              </a:rPr>
              <a:t>.</a:t>
            </a:r>
            <a:r>
              <a:rPr dirty="0" sz="1800" spc="-25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Ressources</a:t>
            </a:r>
            <a:r>
              <a:rPr dirty="0" sz="1800" spc="5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locales</a:t>
            </a:r>
            <a:endParaRPr sz="1800">
              <a:latin typeface="Arial MT"/>
              <a:cs typeface="Arial MT"/>
            </a:endParaRPr>
          </a:p>
          <a:p>
            <a:pPr marL="927100">
              <a:lnSpc>
                <a:spcPct val="100000"/>
              </a:lnSpc>
            </a:pPr>
            <a:r>
              <a:rPr dirty="0" sz="1800">
                <a:latin typeface="Arial MT"/>
                <a:cs typeface="Arial MT"/>
              </a:rPr>
              <a:t>.</a:t>
            </a:r>
            <a:r>
              <a:rPr dirty="0" sz="1800" spc="-105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A</a:t>
            </a:r>
            <a:r>
              <a:rPr dirty="0" sz="1800" spc="-15">
                <a:latin typeface="Arial MT"/>
                <a:cs typeface="Arial MT"/>
              </a:rPr>
              <a:t>g</a:t>
            </a:r>
            <a:r>
              <a:rPr dirty="0" sz="1800" spc="-5">
                <a:latin typeface="Arial MT"/>
                <a:cs typeface="Arial MT"/>
              </a:rPr>
              <a:t>ric</a:t>
            </a:r>
            <a:r>
              <a:rPr dirty="0" sz="1800" spc="-15">
                <a:latin typeface="Arial MT"/>
                <a:cs typeface="Arial MT"/>
              </a:rPr>
              <a:t>u</a:t>
            </a:r>
            <a:r>
              <a:rPr dirty="0" sz="1800" spc="-5">
                <a:latin typeface="Arial MT"/>
                <a:cs typeface="Arial MT"/>
              </a:rPr>
              <a:t>lture</a:t>
            </a:r>
            <a:endParaRPr sz="1800">
              <a:latin typeface="Arial MT"/>
              <a:cs typeface="Arial MT"/>
            </a:endParaRPr>
          </a:p>
          <a:p>
            <a:pPr marL="927100">
              <a:lnSpc>
                <a:spcPct val="100000"/>
              </a:lnSpc>
            </a:pPr>
            <a:r>
              <a:rPr dirty="0" sz="1800">
                <a:latin typeface="Arial MT"/>
                <a:cs typeface="Arial MT"/>
              </a:rPr>
              <a:t>.</a:t>
            </a:r>
            <a:r>
              <a:rPr dirty="0" sz="1800" spc="-20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Histoire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et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patrimoine</a:t>
            </a:r>
            <a:endParaRPr sz="1800">
              <a:latin typeface="Arial MT"/>
              <a:cs typeface="Arial MT"/>
            </a:endParaRPr>
          </a:p>
          <a:p>
            <a:pPr marL="927100">
              <a:lnSpc>
                <a:spcPct val="100000"/>
              </a:lnSpc>
            </a:pPr>
            <a:r>
              <a:rPr dirty="0" sz="1800">
                <a:latin typeface="Arial MT"/>
                <a:cs typeface="Arial MT"/>
              </a:rPr>
              <a:t>.</a:t>
            </a:r>
            <a:r>
              <a:rPr dirty="0" sz="1800" spc="-45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Etc…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148696" y="5901944"/>
            <a:ext cx="204025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FFFFFF"/>
                </a:solidFill>
                <a:latin typeface="Arial MT"/>
                <a:cs typeface="Arial MT"/>
              </a:rPr>
              <a:t>Source</a:t>
            </a:r>
            <a:r>
              <a:rPr dirty="0" sz="900" spc="-2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900">
                <a:solidFill>
                  <a:srgbClr val="FFFFFF"/>
                </a:solidFill>
                <a:latin typeface="Arial MT"/>
                <a:cs typeface="Arial MT"/>
              </a:rPr>
              <a:t>: </a:t>
            </a:r>
            <a:r>
              <a:rPr dirty="0" sz="900" spc="-5">
                <a:solidFill>
                  <a:srgbClr val="FFFFFF"/>
                </a:solidFill>
                <a:latin typeface="Arial MT"/>
                <a:cs typeface="Arial MT"/>
              </a:rPr>
              <a:t>https://baroudeursliegeois.com</a:t>
            </a:r>
            <a:endParaRPr sz="9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975347" y="0"/>
            <a:ext cx="5217160" cy="6858000"/>
            <a:chOff x="6975347" y="0"/>
            <a:chExt cx="521716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028687" y="2435351"/>
              <a:ext cx="5163311" cy="387248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975347" y="5978652"/>
              <a:ext cx="1371600" cy="87934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346947" y="6105143"/>
              <a:ext cx="3845052" cy="75285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030211" y="0"/>
              <a:ext cx="5161788" cy="3243072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78739" y="0"/>
            <a:ext cx="5579745" cy="6972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20"/>
              <a:t>IV-</a:t>
            </a:r>
            <a:r>
              <a:rPr dirty="0" spc="-95"/>
              <a:t> </a:t>
            </a:r>
            <a:r>
              <a:rPr dirty="0" spc="-105"/>
              <a:t>L’atelier </a:t>
            </a:r>
            <a:r>
              <a:rPr dirty="0" spc="-45"/>
              <a:t>Hors</a:t>
            </a:r>
            <a:r>
              <a:rPr dirty="0" spc="-100"/>
              <a:t> </a:t>
            </a:r>
            <a:r>
              <a:rPr dirty="0" spc="-15"/>
              <a:t>les</a:t>
            </a:r>
            <a:r>
              <a:rPr dirty="0" spc="-85"/>
              <a:t> </a:t>
            </a:r>
            <a:r>
              <a:rPr dirty="0" spc="-50"/>
              <a:t>Murs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48208" y="2163826"/>
            <a:ext cx="6325235" cy="2494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43510" indent="-131445">
              <a:lnSpc>
                <a:spcPct val="100000"/>
              </a:lnSpc>
              <a:spcBef>
                <a:spcPts val="100"/>
              </a:spcBef>
              <a:buFont typeface="Arial MT"/>
              <a:buChar char="-"/>
              <a:tabLst>
                <a:tab pos="144145" algn="l"/>
              </a:tabLst>
            </a:pPr>
            <a:r>
              <a:rPr dirty="0" sz="1800" spc="-10" b="1">
                <a:latin typeface="Arial"/>
                <a:cs typeface="Arial"/>
              </a:rPr>
              <a:t>Accueillir</a:t>
            </a:r>
            <a:r>
              <a:rPr dirty="0" sz="1800" spc="50" b="1">
                <a:latin typeface="Arial"/>
                <a:cs typeface="Arial"/>
              </a:rPr>
              <a:t> </a:t>
            </a:r>
            <a:r>
              <a:rPr dirty="0" sz="1800" spc="-5">
                <a:latin typeface="Arial MT"/>
                <a:cs typeface="Arial MT"/>
              </a:rPr>
              <a:t>les</a:t>
            </a:r>
            <a:r>
              <a:rPr dirty="0" sz="1800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étudiants</a:t>
            </a:r>
            <a:r>
              <a:rPr dirty="0" sz="1800" spc="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et</a:t>
            </a:r>
            <a:r>
              <a:rPr dirty="0" sz="1800" spc="5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professeurs</a:t>
            </a:r>
            <a:endParaRPr sz="18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Arial MT"/>
              <a:buChar char="-"/>
            </a:pPr>
            <a:endParaRPr sz="1850">
              <a:latin typeface="Arial MT"/>
              <a:cs typeface="Arial MT"/>
            </a:endParaRPr>
          </a:p>
          <a:p>
            <a:pPr marL="12700" marR="5080">
              <a:lnSpc>
                <a:spcPct val="100000"/>
              </a:lnSpc>
              <a:buChar char="-"/>
              <a:tabLst>
                <a:tab pos="139700" algn="l"/>
              </a:tabLst>
            </a:pPr>
            <a:r>
              <a:rPr dirty="0" sz="1800" spc="-5">
                <a:latin typeface="Arial MT"/>
                <a:cs typeface="Arial MT"/>
              </a:rPr>
              <a:t>Accompagner</a:t>
            </a:r>
            <a:r>
              <a:rPr dirty="0" sz="1800" spc="20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pendant</a:t>
            </a:r>
            <a:r>
              <a:rPr dirty="0" sz="1800" spc="20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le</a:t>
            </a:r>
            <a:r>
              <a:rPr dirty="0" sz="1800" spc="10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séjour</a:t>
            </a:r>
            <a:r>
              <a:rPr dirty="0" sz="1800" spc="1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:</a:t>
            </a:r>
            <a:r>
              <a:rPr dirty="0" sz="1800" spc="5">
                <a:latin typeface="Arial MT"/>
                <a:cs typeface="Arial MT"/>
              </a:rPr>
              <a:t> </a:t>
            </a:r>
            <a:r>
              <a:rPr dirty="0" sz="1800" spc="-5" b="1">
                <a:latin typeface="Arial"/>
                <a:cs typeface="Arial"/>
              </a:rPr>
              <a:t>faciliter</a:t>
            </a:r>
            <a:r>
              <a:rPr dirty="0" sz="1800" spc="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les</a:t>
            </a:r>
            <a:r>
              <a:rPr dirty="0" sz="1800" spc="-5" b="1">
                <a:latin typeface="Arial"/>
                <a:cs typeface="Arial"/>
              </a:rPr>
              <a:t> relations</a:t>
            </a:r>
            <a:r>
              <a:rPr dirty="0" sz="1800" spc="5" b="1">
                <a:latin typeface="Arial"/>
                <a:cs typeface="Arial"/>
              </a:rPr>
              <a:t> </a:t>
            </a:r>
            <a:r>
              <a:rPr dirty="0" sz="1800" spc="-5">
                <a:latin typeface="Arial MT"/>
                <a:cs typeface="Arial MT"/>
              </a:rPr>
              <a:t>avec </a:t>
            </a:r>
            <a:r>
              <a:rPr dirty="0" sz="1800" spc="-484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les acteurs</a:t>
            </a:r>
            <a:r>
              <a:rPr dirty="0" sz="1800" spc="10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locaux</a:t>
            </a:r>
            <a:r>
              <a:rPr dirty="0" sz="1800" spc="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et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la</a:t>
            </a:r>
            <a:r>
              <a:rPr dirty="0" sz="1800" spc="5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population</a:t>
            </a:r>
            <a:endParaRPr sz="18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 MT"/>
              <a:buChar char="-"/>
            </a:pPr>
            <a:endParaRPr sz="1850">
              <a:latin typeface="Arial MT"/>
              <a:cs typeface="Arial MT"/>
            </a:endParaRPr>
          </a:p>
          <a:p>
            <a:pPr marL="152400" indent="-140335">
              <a:lnSpc>
                <a:spcPct val="100000"/>
              </a:lnSpc>
              <a:buChar char="-"/>
              <a:tabLst>
                <a:tab pos="153035" algn="l"/>
              </a:tabLst>
            </a:pPr>
            <a:r>
              <a:rPr dirty="0" sz="1800" spc="-5">
                <a:latin typeface="Arial MT"/>
                <a:cs typeface="Arial MT"/>
              </a:rPr>
              <a:t>Participation</a:t>
            </a:r>
            <a:r>
              <a:rPr dirty="0" sz="1800" spc="5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aux</a:t>
            </a:r>
            <a:r>
              <a:rPr dirty="0" sz="1800" spc="10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avancées</a:t>
            </a:r>
            <a:r>
              <a:rPr dirty="0" sz="1800" spc="10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des</a:t>
            </a:r>
            <a:r>
              <a:rPr dirty="0" sz="1800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groupes</a:t>
            </a:r>
            <a:r>
              <a:rPr dirty="0" sz="1800" spc="25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de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travail</a:t>
            </a:r>
            <a:r>
              <a:rPr dirty="0" sz="1800" spc="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:</a:t>
            </a:r>
            <a:r>
              <a:rPr dirty="0" sz="1800" spc="10">
                <a:latin typeface="Arial MT"/>
                <a:cs typeface="Arial MT"/>
              </a:rPr>
              <a:t> </a:t>
            </a:r>
            <a:r>
              <a:rPr dirty="0" sz="1800" b="1">
                <a:latin typeface="Arial"/>
                <a:cs typeface="Arial"/>
              </a:rPr>
              <a:t>apport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800" b="1">
                <a:latin typeface="Arial"/>
                <a:cs typeface="Arial"/>
              </a:rPr>
              <a:t>des</a:t>
            </a:r>
            <a:r>
              <a:rPr dirty="0" sz="1800" spc="-20" b="1">
                <a:latin typeface="Arial"/>
                <a:cs typeface="Arial"/>
              </a:rPr>
              <a:t> </a:t>
            </a:r>
            <a:r>
              <a:rPr dirty="0" sz="1800" spc="-5" b="1">
                <a:latin typeface="Arial"/>
                <a:cs typeface="Arial"/>
              </a:rPr>
              <a:t>connaissances</a:t>
            </a:r>
            <a:r>
              <a:rPr dirty="0" sz="1800" b="1">
                <a:latin typeface="Arial"/>
                <a:cs typeface="Arial"/>
              </a:rPr>
              <a:t> </a:t>
            </a:r>
            <a:r>
              <a:rPr dirty="0" sz="1800" spc="-5">
                <a:latin typeface="Arial MT"/>
                <a:cs typeface="Arial MT"/>
              </a:rPr>
              <a:t>du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Parc</a:t>
            </a:r>
            <a:endParaRPr sz="18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Arial MT"/>
              <a:cs typeface="Arial MT"/>
            </a:endParaRPr>
          </a:p>
          <a:p>
            <a:pPr marL="139065" indent="-127000">
              <a:lnSpc>
                <a:spcPct val="100000"/>
              </a:lnSpc>
              <a:buChar char="-"/>
              <a:tabLst>
                <a:tab pos="139700" algn="l"/>
              </a:tabLst>
            </a:pPr>
            <a:r>
              <a:rPr dirty="0" sz="1800" spc="-5">
                <a:latin typeface="Arial MT"/>
                <a:cs typeface="Arial MT"/>
              </a:rPr>
              <a:t>Assurer</a:t>
            </a:r>
            <a:r>
              <a:rPr dirty="0" sz="1800" spc="5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le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bon</a:t>
            </a:r>
            <a:r>
              <a:rPr dirty="0" sz="1800" spc="5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déroulement</a:t>
            </a:r>
            <a:r>
              <a:rPr dirty="0" sz="1800" spc="35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de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l’atelier</a:t>
            </a:r>
            <a:r>
              <a:rPr dirty="0" sz="1800" spc="15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et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 b="1">
                <a:latin typeface="Arial"/>
                <a:cs typeface="Arial"/>
              </a:rPr>
              <a:t>pallier</a:t>
            </a:r>
            <a:r>
              <a:rPr dirty="0" sz="1800" spc="-1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aux </a:t>
            </a:r>
            <a:r>
              <a:rPr dirty="0" sz="1800" spc="-5" b="1">
                <a:latin typeface="Arial"/>
                <a:cs typeface="Arial"/>
              </a:rPr>
              <a:t>aléas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975347" y="0"/>
            <a:ext cx="5217160" cy="6858000"/>
            <a:chOff x="6975347" y="0"/>
            <a:chExt cx="521716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028687" y="3140964"/>
              <a:ext cx="5163311" cy="371703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975347" y="5978652"/>
              <a:ext cx="1371600" cy="87934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346947" y="6105143"/>
              <a:ext cx="3845052" cy="75285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028687" y="0"/>
              <a:ext cx="5160263" cy="3140964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78739" y="0"/>
            <a:ext cx="5882005" cy="6972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V</a:t>
            </a:r>
            <a:r>
              <a:rPr dirty="0" spc="-85"/>
              <a:t> </a:t>
            </a:r>
            <a:r>
              <a:rPr dirty="0"/>
              <a:t>–</a:t>
            </a:r>
            <a:r>
              <a:rPr dirty="0" spc="-65"/>
              <a:t> </a:t>
            </a:r>
            <a:r>
              <a:rPr dirty="0" spc="-20"/>
              <a:t>Les</a:t>
            </a:r>
            <a:r>
              <a:rPr dirty="0" spc="-80"/>
              <a:t> </a:t>
            </a:r>
            <a:r>
              <a:rPr dirty="0" spc="-30"/>
              <a:t>actions</a:t>
            </a:r>
            <a:r>
              <a:rPr dirty="0" spc="-95"/>
              <a:t> </a:t>
            </a:r>
            <a:r>
              <a:rPr dirty="0" spc="-35"/>
              <a:t>post</a:t>
            </a:r>
            <a:r>
              <a:rPr dirty="0" spc="-85"/>
              <a:t> </a:t>
            </a:r>
            <a:r>
              <a:rPr dirty="0" spc="-35"/>
              <a:t>atelier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48208" y="1320546"/>
            <a:ext cx="6017260" cy="44157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latin typeface="Arial MT"/>
                <a:cs typeface="Arial MT"/>
              </a:rPr>
              <a:t>Les</a:t>
            </a:r>
            <a:r>
              <a:rPr dirty="0" sz="1800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résultats</a:t>
            </a:r>
            <a:r>
              <a:rPr dirty="0" sz="1800" spc="10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seront </a:t>
            </a:r>
            <a:r>
              <a:rPr dirty="0" sz="1800" spc="-10">
                <a:latin typeface="Arial MT"/>
                <a:cs typeface="Arial MT"/>
              </a:rPr>
              <a:t>exploités</a:t>
            </a:r>
            <a:r>
              <a:rPr dirty="0" sz="1800" spc="30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dans</a:t>
            </a:r>
            <a:r>
              <a:rPr dirty="0" sz="1800" spc="5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le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cadre</a:t>
            </a:r>
            <a:r>
              <a:rPr dirty="0" sz="1800" spc="10">
                <a:latin typeface="Arial MT"/>
                <a:cs typeface="Arial MT"/>
              </a:rPr>
              <a:t> </a:t>
            </a:r>
            <a:r>
              <a:rPr dirty="0" sz="1800" spc="-10">
                <a:latin typeface="Arial MT"/>
                <a:cs typeface="Arial MT"/>
              </a:rPr>
              <a:t>d’une</a:t>
            </a:r>
            <a:r>
              <a:rPr dirty="0" sz="1800" spc="5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réflexion </a:t>
            </a:r>
            <a:r>
              <a:rPr dirty="0" sz="1800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sur une </a:t>
            </a:r>
            <a:r>
              <a:rPr dirty="0" sz="1800" b="1">
                <a:latin typeface="Arial"/>
                <a:cs typeface="Arial"/>
              </a:rPr>
              <a:t>politique </a:t>
            </a:r>
            <a:r>
              <a:rPr dirty="0" sz="1800" spc="-5" b="1">
                <a:latin typeface="Arial"/>
                <a:cs typeface="Arial"/>
              </a:rPr>
              <a:t>d’aménagement </a:t>
            </a:r>
            <a:r>
              <a:rPr dirty="0" sz="1800" b="1">
                <a:latin typeface="Arial"/>
                <a:cs typeface="Arial"/>
              </a:rPr>
              <a:t>globale </a:t>
            </a:r>
            <a:r>
              <a:rPr dirty="0" sz="1800">
                <a:latin typeface="Arial MT"/>
                <a:cs typeface="Arial MT"/>
              </a:rPr>
              <a:t>(à </a:t>
            </a:r>
            <a:r>
              <a:rPr dirty="0" sz="1800" spc="-10">
                <a:latin typeface="Arial MT"/>
                <a:cs typeface="Arial MT"/>
              </a:rPr>
              <a:t>l’échelle </a:t>
            </a:r>
            <a:r>
              <a:rPr dirty="0" sz="1800" spc="-5">
                <a:latin typeface="Arial MT"/>
                <a:cs typeface="Arial MT"/>
              </a:rPr>
              <a:t> communale)</a:t>
            </a:r>
            <a:r>
              <a:rPr dirty="0" sz="1800" spc="2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: </a:t>
            </a:r>
            <a:r>
              <a:rPr dirty="0" sz="1800" spc="-5">
                <a:latin typeface="Arial MT"/>
                <a:cs typeface="Arial MT"/>
              </a:rPr>
              <a:t>économie,</a:t>
            </a:r>
            <a:r>
              <a:rPr dirty="0" sz="1800" spc="5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logements,</a:t>
            </a:r>
            <a:r>
              <a:rPr dirty="0" sz="1800" spc="20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revitalisation</a:t>
            </a:r>
            <a:r>
              <a:rPr dirty="0" sz="1800" spc="20">
                <a:latin typeface="Arial MT"/>
                <a:cs typeface="Arial MT"/>
              </a:rPr>
              <a:t> </a:t>
            </a:r>
            <a:r>
              <a:rPr dirty="0" sz="1800" spc="-10">
                <a:latin typeface="Arial MT"/>
                <a:cs typeface="Arial MT"/>
              </a:rPr>
              <a:t>d’espace </a:t>
            </a:r>
            <a:r>
              <a:rPr dirty="0" sz="1800" spc="-484">
                <a:latin typeface="Arial MT"/>
                <a:cs typeface="Arial MT"/>
              </a:rPr>
              <a:t> </a:t>
            </a:r>
            <a:r>
              <a:rPr dirty="0" sz="1800" spc="-10">
                <a:latin typeface="Arial MT"/>
                <a:cs typeface="Arial MT"/>
              </a:rPr>
              <a:t>public,</a:t>
            </a:r>
            <a:r>
              <a:rPr dirty="0" sz="1800" spc="15">
                <a:latin typeface="Arial MT"/>
                <a:cs typeface="Arial MT"/>
              </a:rPr>
              <a:t> </a:t>
            </a:r>
            <a:r>
              <a:rPr dirty="0" sz="1800" spc="-10">
                <a:latin typeface="Arial MT"/>
                <a:cs typeface="Arial MT"/>
              </a:rPr>
              <a:t>environnement</a:t>
            </a:r>
            <a:r>
              <a:rPr dirty="0" sz="1800" spc="30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etc…</a:t>
            </a:r>
            <a:endParaRPr sz="18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Arial MT"/>
              <a:cs typeface="Arial MT"/>
            </a:endParaRPr>
          </a:p>
          <a:p>
            <a:pPr marL="299085" indent="-287020">
              <a:lnSpc>
                <a:spcPct val="100000"/>
              </a:lnSpc>
              <a:spcBef>
                <a:spcPts val="5"/>
              </a:spcBef>
              <a:buFont typeface="Arial MT"/>
              <a:buChar char="-"/>
              <a:tabLst>
                <a:tab pos="299085" algn="l"/>
                <a:tab pos="299720" algn="l"/>
              </a:tabLst>
            </a:pPr>
            <a:r>
              <a:rPr dirty="0" sz="1800" spc="-5" b="1">
                <a:latin typeface="Arial"/>
                <a:cs typeface="Arial"/>
              </a:rPr>
              <a:t>Restitution </a:t>
            </a:r>
            <a:r>
              <a:rPr dirty="0" sz="1800" b="1">
                <a:latin typeface="Arial"/>
                <a:cs typeface="Arial"/>
              </a:rPr>
              <a:t>des</a:t>
            </a:r>
            <a:r>
              <a:rPr dirty="0" sz="1800" spc="-1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étudiants</a:t>
            </a:r>
            <a:r>
              <a:rPr dirty="0" sz="1800" spc="-10" b="1">
                <a:latin typeface="Arial"/>
                <a:cs typeface="Arial"/>
              </a:rPr>
              <a:t> </a:t>
            </a:r>
            <a:r>
              <a:rPr dirty="0" sz="1800" spc="-5" b="1">
                <a:latin typeface="Arial"/>
                <a:cs typeface="Arial"/>
              </a:rPr>
              <a:t>et</a:t>
            </a:r>
            <a:r>
              <a:rPr dirty="0" sz="1800" b="1">
                <a:latin typeface="Arial"/>
                <a:cs typeface="Arial"/>
              </a:rPr>
              <a:t> </a:t>
            </a:r>
            <a:r>
              <a:rPr dirty="0" sz="1800" spc="-5" b="1">
                <a:latin typeface="Arial"/>
                <a:cs typeface="Arial"/>
              </a:rPr>
              <a:t>réception</a:t>
            </a:r>
            <a:r>
              <a:rPr dirty="0" sz="1800" spc="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des</a:t>
            </a:r>
            <a:r>
              <a:rPr dirty="0" sz="1800" spc="-1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études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 MT"/>
              <a:buChar char="-"/>
            </a:pPr>
            <a:endParaRPr sz="185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-"/>
              <a:tabLst>
                <a:tab pos="299085" algn="l"/>
                <a:tab pos="299720" algn="l"/>
              </a:tabLst>
            </a:pPr>
            <a:r>
              <a:rPr dirty="0" sz="1800" spc="-5" b="1">
                <a:latin typeface="Arial"/>
                <a:cs typeface="Arial"/>
              </a:rPr>
              <a:t>Elaboration</a:t>
            </a:r>
            <a:r>
              <a:rPr dirty="0" sz="1800" spc="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d’un</a:t>
            </a:r>
            <a:r>
              <a:rPr dirty="0" sz="1800" spc="-15" b="1"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livrable</a:t>
            </a:r>
            <a:r>
              <a:rPr dirty="0" sz="1800" spc="50" b="1">
                <a:latin typeface="Arial"/>
                <a:cs typeface="Arial"/>
              </a:rPr>
              <a:t> </a:t>
            </a:r>
            <a:r>
              <a:rPr dirty="0" sz="1800" spc="-5">
                <a:latin typeface="Arial MT"/>
                <a:cs typeface="Arial MT"/>
              </a:rPr>
              <a:t>destiné</a:t>
            </a:r>
            <a:r>
              <a:rPr dirty="0" sz="1800" spc="10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au</a:t>
            </a:r>
            <a:r>
              <a:rPr dirty="0" sz="1800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grand</a:t>
            </a:r>
            <a:r>
              <a:rPr dirty="0" sz="1800" spc="10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public</a:t>
            </a:r>
            <a:r>
              <a:rPr dirty="0" sz="1800" spc="15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pour</a:t>
            </a:r>
            <a:endParaRPr sz="1800">
              <a:latin typeface="Arial MT"/>
              <a:cs typeface="Arial MT"/>
            </a:endParaRPr>
          </a:p>
          <a:p>
            <a:pPr marL="299085">
              <a:lnSpc>
                <a:spcPct val="100000"/>
              </a:lnSpc>
            </a:pPr>
            <a:r>
              <a:rPr dirty="0" sz="1800" spc="-5">
                <a:latin typeface="Arial MT"/>
                <a:cs typeface="Arial MT"/>
              </a:rPr>
              <a:t>illustrer</a:t>
            </a:r>
            <a:r>
              <a:rPr dirty="0" sz="1800">
                <a:latin typeface="Arial MT"/>
                <a:cs typeface="Arial MT"/>
              </a:rPr>
              <a:t> /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communiquer</a:t>
            </a:r>
            <a:r>
              <a:rPr dirty="0" sz="1800" spc="20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sur </a:t>
            </a:r>
            <a:r>
              <a:rPr dirty="0" sz="1800" spc="-10">
                <a:latin typeface="Arial MT"/>
                <a:cs typeface="Arial MT"/>
              </a:rPr>
              <a:t>l’atelier</a:t>
            </a:r>
            <a:endParaRPr sz="18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Arial MT"/>
              <a:cs typeface="Arial MT"/>
            </a:endParaRPr>
          </a:p>
          <a:p>
            <a:pPr marL="299085" marR="23495" indent="-287020">
              <a:lnSpc>
                <a:spcPct val="100000"/>
              </a:lnSpc>
              <a:buChar char="-"/>
              <a:tabLst>
                <a:tab pos="299085" algn="l"/>
                <a:tab pos="299720" algn="l"/>
              </a:tabLst>
            </a:pPr>
            <a:r>
              <a:rPr dirty="0" sz="1800" spc="-5">
                <a:latin typeface="Arial MT"/>
                <a:cs typeface="Arial MT"/>
              </a:rPr>
              <a:t>Un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stage</a:t>
            </a:r>
            <a:r>
              <a:rPr dirty="0" sz="1800" spc="10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de M2</a:t>
            </a:r>
            <a:r>
              <a:rPr dirty="0" sz="1800" spc="5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pour</a:t>
            </a:r>
            <a:r>
              <a:rPr dirty="0" sz="1800" spc="10">
                <a:latin typeface="Arial MT"/>
                <a:cs typeface="Arial MT"/>
              </a:rPr>
              <a:t> </a:t>
            </a:r>
            <a:r>
              <a:rPr dirty="0" sz="1800" spc="-10">
                <a:latin typeface="Arial MT"/>
                <a:cs typeface="Arial MT"/>
              </a:rPr>
              <a:t>appuyer</a:t>
            </a:r>
            <a:r>
              <a:rPr dirty="0" sz="1800" spc="45">
                <a:latin typeface="Arial MT"/>
                <a:cs typeface="Arial MT"/>
              </a:rPr>
              <a:t> </a:t>
            </a:r>
            <a:r>
              <a:rPr dirty="0" sz="1800" spc="-5" b="1">
                <a:latin typeface="Arial"/>
                <a:cs typeface="Arial"/>
              </a:rPr>
              <a:t>l’élaboration</a:t>
            </a:r>
            <a:r>
              <a:rPr dirty="0" sz="1800" spc="-1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du </a:t>
            </a:r>
            <a:r>
              <a:rPr dirty="0" sz="1800" spc="-5" b="1">
                <a:latin typeface="Arial"/>
                <a:cs typeface="Arial"/>
              </a:rPr>
              <a:t>projet </a:t>
            </a:r>
            <a:r>
              <a:rPr dirty="0" sz="1800" b="1">
                <a:latin typeface="Arial"/>
                <a:cs typeface="Arial"/>
              </a:rPr>
              <a:t> de</a:t>
            </a:r>
            <a:r>
              <a:rPr dirty="0" sz="1800" spc="5" b="1">
                <a:latin typeface="Arial"/>
                <a:cs typeface="Arial"/>
              </a:rPr>
              <a:t> </a:t>
            </a:r>
            <a:r>
              <a:rPr dirty="0" sz="1800" spc="-5" b="1">
                <a:latin typeface="Arial"/>
                <a:cs typeface="Arial"/>
              </a:rPr>
              <a:t>territoire</a:t>
            </a:r>
            <a:r>
              <a:rPr dirty="0" sz="1800" b="1">
                <a:latin typeface="Arial"/>
                <a:cs typeface="Arial"/>
              </a:rPr>
              <a:t> </a:t>
            </a:r>
            <a:r>
              <a:rPr dirty="0" sz="1800" spc="-5">
                <a:latin typeface="Arial MT"/>
                <a:cs typeface="Arial MT"/>
              </a:rPr>
              <a:t>en relation</a:t>
            </a:r>
            <a:r>
              <a:rPr dirty="0" sz="1800" spc="25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étroite</a:t>
            </a:r>
            <a:r>
              <a:rPr dirty="0" sz="1800" spc="5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avec</a:t>
            </a:r>
            <a:r>
              <a:rPr dirty="0" sz="1800" spc="5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le</a:t>
            </a:r>
            <a:r>
              <a:rPr dirty="0" sz="1800" spc="15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conseil</a:t>
            </a:r>
            <a:r>
              <a:rPr dirty="0" sz="1800" spc="15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municipal</a:t>
            </a:r>
            <a:endParaRPr sz="18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Arial MT"/>
              <a:buChar char="-"/>
            </a:pPr>
            <a:endParaRPr sz="1850">
              <a:latin typeface="Arial MT"/>
              <a:cs typeface="Arial MT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-"/>
              <a:tabLst>
                <a:tab pos="299085" algn="l"/>
                <a:tab pos="299720" algn="l"/>
              </a:tabLst>
            </a:pPr>
            <a:r>
              <a:rPr dirty="0" sz="1800" b="1">
                <a:latin typeface="Arial"/>
                <a:cs typeface="Arial"/>
              </a:rPr>
              <a:t>Intégration</a:t>
            </a:r>
            <a:r>
              <a:rPr dirty="0" sz="1800" spc="-1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du</a:t>
            </a:r>
            <a:r>
              <a:rPr dirty="0" sz="1800" spc="-1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projet</a:t>
            </a:r>
            <a:r>
              <a:rPr dirty="0" sz="1800" spc="-10" b="1">
                <a:latin typeface="Arial"/>
                <a:cs typeface="Arial"/>
              </a:rPr>
              <a:t> </a:t>
            </a:r>
            <a:r>
              <a:rPr dirty="0" sz="1800">
                <a:latin typeface="Arial MT"/>
                <a:cs typeface="Arial MT"/>
              </a:rPr>
              <a:t>statué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en</a:t>
            </a:r>
            <a:r>
              <a:rPr dirty="0" sz="1800" spc="-20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conseil</a:t>
            </a:r>
            <a:r>
              <a:rPr dirty="0" sz="1800" spc="10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municipal</a:t>
            </a:r>
            <a:r>
              <a:rPr dirty="0" sz="1800" spc="1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:</a:t>
            </a:r>
            <a:endParaRPr sz="1800">
              <a:latin typeface="Arial MT"/>
              <a:cs typeface="Arial MT"/>
            </a:endParaRPr>
          </a:p>
          <a:p>
            <a:pPr lvl="1" marL="1213485" indent="-287020">
              <a:lnSpc>
                <a:spcPct val="100000"/>
              </a:lnSpc>
              <a:buChar char="-"/>
              <a:tabLst>
                <a:tab pos="1213485" algn="l"/>
                <a:tab pos="1214120" algn="l"/>
              </a:tabLst>
            </a:pPr>
            <a:r>
              <a:rPr dirty="0" sz="1800" spc="-5">
                <a:latin typeface="Arial MT"/>
                <a:cs typeface="Arial MT"/>
              </a:rPr>
              <a:t>Document de</a:t>
            </a:r>
            <a:r>
              <a:rPr dirty="0" sz="1800" spc="-20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planification</a:t>
            </a:r>
            <a:endParaRPr sz="1800">
              <a:latin typeface="Arial MT"/>
              <a:cs typeface="Arial MT"/>
            </a:endParaRPr>
          </a:p>
          <a:p>
            <a:pPr lvl="1" marL="1213485" indent="-287020">
              <a:lnSpc>
                <a:spcPct val="100000"/>
              </a:lnSpc>
              <a:buChar char="-"/>
              <a:tabLst>
                <a:tab pos="1213485" algn="l"/>
                <a:tab pos="1214120" algn="l"/>
              </a:tabLst>
            </a:pPr>
            <a:r>
              <a:rPr dirty="0" sz="1800" spc="-5">
                <a:latin typeface="Arial MT"/>
                <a:cs typeface="Arial MT"/>
              </a:rPr>
              <a:t>Dispositif</a:t>
            </a:r>
            <a:r>
              <a:rPr dirty="0" sz="1800" spc="5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Bourg-Centre</a:t>
            </a:r>
            <a:r>
              <a:rPr dirty="0" sz="1800" spc="20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ou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autre</a:t>
            </a:r>
            <a:r>
              <a:rPr dirty="0" sz="1800">
                <a:latin typeface="Arial MT"/>
                <a:cs typeface="Arial MT"/>
              </a:rPr>
              <a:t> :</a:t>
            </a:r>
            <a:r>
              <a:rPr dirty="0" sz="1800" spc="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PVD</a:t>
            </a:r>
            <a:r>
              <a:rPr dirty="0" sz="1800" spc="-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etc...</a:t>
            </a:r>
            <a:endParaRPr sz="1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5571" y="417652"/>
            <a:ext cx="5410200" cy="6972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45"/>
              <a:t>Merci</a:t>
            </a:r>
            <a:r>
              <a:rPr dirty="0" spc="-105"/>
              <a:t> </a:t>
            </a:r>
            <a:r>
              <a:rPr dirty="0" spc="-15"/>
              <a:t>de</a:t>
            </a:r>
            <a:r>
              <a:rPr dirty="0" spc="-95"/>
              <a:t> </a:t>
            </a:r>
            <a:r>
              <a:rPr dirty="0" spc="-45"/>
              <a:t>votre</a:t>
            </a:r>
            <a:r>
              <a:rPr dirty="0" spc="-120"/>
              <a:t> </a:t>
            </a:r>
            <a:r>
              <a:rPr dirty="0" spc="-50"/>
              <a:t>attention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05967" y="1759153"/>
            <a:ext cx="5173345" cy="6972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 spc="-40">
                <a:latin typeface="Calibri Light"/>
                <a:cs typeface="Calibri Light"/>
              </a:rPr>
              <a:t>Questions</a:t>
            </a:r>
            <a:r>
              <a:rPr dirty="0" sz="4400" spc="-105">
                <a:latin typeface="Calibri Light"/>
                <a:cs typeface="Calibri Light"/>
              </a:rPr>
              <a:t> </a:t>
            </a:r>
            <a:r>
              <a:rPr dirty="0" sz="4400">
                <a:latin typeface="Calibri Light"/>
                <a:cs typeface="Calibri Light"/>
              </a:rPr>
              <a:t>/</a:t>
            </a:r>
            <a:r>
              <a:rPr dirty="0" sz="4400" spc="-70">
                <a:latin typeface="Calibri Light"/>
                <a:cs typeface="Calibri Light"/>
              </a:rPr>
              <a:t> </a:t>
            </a:r>
            <a:r>
              <a:rPr dirty="0" sz="4400" spc="-45">
                <a:latin typeface="Calibri Light"/>
                <a:cs typeface="Calibri Light"/>
              </a:rPr>
              <a:t>Réponses</a:t>
            </a:r>
            <a:r>
              <a:rPr dirty="0" sz="4400" spc="-100">
                <a:latin typeface="Calibri Light"/>
                <a:cs typeface="Calibri Light"/>
              </a:rPr>
              <a:t> </a:t>
            </a:r>
            <a:r>
              <a:rPr dirty="0" sz="4400">
                <a:latin typeface="Calibri Light"/>
                <a:cs typeface="Calibri Light"/>
              </a:rPr>
              <a:t>?</a:t>
            </a:r>
            <a:endParaRPr sz="4400">
              <a:latin typeface="Calibri Light"/>
              <a:cs typeface="Calibri Light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975347" y="0"/>
            <a:ext cx="5217160" cy="6858000"/>
            <a:chOff x="6975347" y="0"/>
            <a:chExt cx="5217160" cy="685800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028687" y="0"/>
              <a:ext cx="5163311" cy="685799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975347" y="5978652"/>
              <a:ext cx="1371600" cy="87934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346947" y="6105143"/>
              <a:ext cx="3845052" cy="752854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47244" y="3064764"/>
            <a:ext cx="1752600" cy="147701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wrap="square" lIns="0" tIns="41275" rIns="0" bIns="0" rtlCol="0" vert="horz">
            <a:spAutoFit/>
          </a:bodyPr>
          <a:lstStyle/>
          <a:p>
            <a:pPr marL="91440" marR="130175">
              <a:lnSpc>
                <a:spcPct val="99400"/>
              </a:lnSpc>
              <a:spcBef>
                <a:spcPts val="325"/>
              </a:spcBef>
            </a:pPr>
            <a:r>
              <a:rPr dirty="0" sz="1800" spc="-5">
                <a:latin typeface="Arial MT"/>
                <a:cs typeface="Arial MT"/>
              </a:rPr>
              <a:t>Préparation du </a:t>
            </a:r>
            <a:r>
              <a:rPr dirty="0" sz="1800" spc="-490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projet HLM </a:t>
            </a:r>
            <a:r>
              <a:rPr dirty="0" sz="1800">
                <a:latin typeface="Arial MT"/>
                <a:cs typeface="Arial MT"/>
              </a:rPr>
              <a:t>et </a:t>
            </a:r>
            <a:r>
              <a:rPr dirty="0" sz="1800" spc="5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validation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de</a:t>
            </a:r>
            <a:r>
              <a:rPr dirty="0" sz="1800" spc="-40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la </a:t>
            </a:r>
            <a:r>
              <a:rPr dirty="0" sz="1800" spc="-484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candidature </a:t>
            </a:r>
            <a:r>
              <a:rPr dirty="0" sz="1800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(janvier</a:t>
            </a:r>
            <a:r>
              <a:rPr dirty="0" sz="1800" spc="-2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à</a:t>
            </a:r>
            <a:r>
              <a:rPr dirty="0" sz="1800" spc="-40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sept)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34211" y="5362955"/>
            <a:ext cx="1752600" cy="1199515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wrap="square" lIns="0" tIns="40005" rIns="0" bIns="0" rtlCol="0" vert="horz">
            <a:spAutoFit/>
          </a:bodyPr>
          <a:lstStyle/>
          <a:p>
            <a:pPr marL="92075" marR="168275">
              <a:lnSpc>
                <a:spcPct val="100000"/>
              </a:lnSpc>
              <a:spcBef>
                <a:spcPts val="315"/>
              </a:spcBef>
            </a:pPr>
            <a:r>
              <a:rPr dirty="0" sz="1800" spc="-10">
                <a:latin typeface="Arial MT"/>
                <a:cs typeface="Arial MT"/>
              </a:rPr>
              <a:t>Début</a:t>
            </a:r>
            <a:r>
              <a:rPr dirty="0" sz="1800" spc="5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du </a:t>
            </a:r>
            <a:r>
              <a:rPr dirty="0" sz="1800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travail</a:t>
            </a:r>
            <a:r>
              <a:rPr dirty="0" sz="1800" spc="-60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étudiant </a:t>
            </a:r>
            <a:r>
              <a:rPr dirty="0" sz="1800" spc="-484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ex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situ</a:t>
            </a:r>
            <a:endParaRPr sz="1800">
              <a:latin typeface="Arial MT"/>
              <a:cs typeface="Arial MT"/>
            </a:endParaRPr>
          </a:p>
          <a:p>
            <a:pPr marL="92075">
              <a:lnSpc>
                <a:spcPts val="2115"/>
              </a:lnSpc>
            </a:pPr>
            <a:r>
              <a:rPr dirty="0" sz="1800" spc="-5">
                <a:latin typeface="Arial MT"/>
                <a:cs typeface="Arial MT"/>
              </a:rPr>
              <a:t>(sept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à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février)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920239" y="3621023"/>
            <a:ext cx="1897380" cy="923925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wrap="square" lIns="0" tIns="40640" rIns="0" bIns="0" rtlCol="0" vert="horz">
            <a:spAutoFit/>
          </a:bodyPr>
          <a:lstStyle/>
          <a:p>
            <a:pPr marL="92075">
              <a:lnSpc>
                <a:spcPct val="100000"/>
              </a:lnSpc>
              <a:spcBef>
                <a:spcPts val="320"/>
              </a:spcBef>
            </a:pPr>
            <a:r>
              <a:rPr dirty="0" sz="1800" spc="-5">
                <a:latin typeface="Arial MT"/>
                <a:cs typeface="Arial MT"/>
              </a:rPr>
              <a:t>Atelier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Hors</a:t>
            </a:r>
            <a:r>
              <a:rPr dirty="0" sz="1800" spc="-20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les</a:t>
            </a:r>
            <a:endParaRPr sz="1800">
              <a:latin typeface="Arial MT"/>
              <a:cs typeface="Arial MT"/>
            </a:endParaRPr>
          </a:p>
          <a:p>
            <a:pPr marL="92075">
              <a:lnSpc>
                <a:spcPts val="2135"/>
              </a:lnSpc>
              <a:spcBef>
                <a:spcPts val="5"/>
              </a:spcBef>
            </a:pPr>
            <a:r>
              <a:rPr dirty="0" sz="1800" spc="-5">
                <a:latin typeface="Arial MT"/>
                <a:cs typeface="Arial MT"/>
              </a:rPr>
              <a:t>Murs</a:t>
            </a:r>
            <a:endParaRPr sz="1800">
              <a:latin typeface="Arial MT"/>
              <a:cs typeface="Arial MT"/>
            </a:endParaRPr>
          </a:p>
          <a:p>
            <a:pPr marL="92075">
              <a:lnSpc>
                <a:spcPts val="2135"/>
              </a:lnSpc>
            </a:pPr>
            <a:r>
              <a:rPr dirty="0" sz="1800" spc="-5">
                <a:latin typeface="Arial MT"/>
                <a:cs typeface="Arial MT"/>
              </a:rPr>
              <a:t>(1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à</a:t>
            </a:r>
            <a:r>
              <a:rPr dirty="0" sz="1800" spc="-25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2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semaines)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938015" y="3616452"/>
            <a:ext cx="1752600" cy="922019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wrap="square" lIns="0" tIns="39370" rIns="0" bIns="0" rtlCol="0" vert="horz">
            <a:spAutoFit/>
          </a:bodyPr>
          <a:lstStyle/>
          <a:p>
            <a:pPr marL="92075" marR="193040">
              <a:lnSpc>
                <a:spcPct val="100000"/>
              </a:lnSpc>
              <a:spcBef>
                <a:spcPts val="310"/>
              </a:spcBef>
            </a:pPr>
            <a:r>
              <a:rPr dirty="0" sz="1800" spc="-5">
                <a:latin typeface="Arial MT"/>
                <a:cs typeface="Arial MT"/>
              </a:rPr>
              <a:t>Rédaction</a:t>
            </a:r>
            <a:r>
              <a:rPr dirty="0" sz="1800" spc="-60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des </a:t>
            </a:r>
            <a:r>
              <a:rPr dirty="0" sz="1800" spc="-490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livrables</a:t>
            </a:r>
            <a:endParaRPr sz="1800">
              <a:latin typeface="Arial MT"/>
              <a:cs typeface="Arial MT"/>
            </a:endParaRPr>
          </a:p>
          <a:p>
            <a:pPr marL="92075">
              <a:lnSpc>
                <a:spcPts val="2110"/>
              </a:lnSpc>
            </a:pPr>
            <a:r>
              <a:rPr dirty="0" sz="1800" spc="-5">
                <a:latin typeface="Arial MT"/>
                <a:cs typeface="Arial MT"/>
              </a:rPr>
              <a:t>(juin</a:t>
            </a:r>
            <a:r>
              <a:rPr dirty="0" sz="1800" spc="-2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à</a:t>
            </a:r>
            <a:r>
              <a:rPr dirty="0" sz="1800" spc="-25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sept)</a:t>
            </a:r>
            <a:endParaRPr sz="1800">
              <a:latin typeface="Arial MT"/>
              <a:cs typeface="Arial MT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0" y="4523232"/>
            <a:ext cx="7028180" cy="852169"/>
            <a:chOff x="0" y="4523232"/>
            <a:chExt cx="7028180" cy="852169"/>
          </a:xfrm>
        </p:grpSpPr>
        <p:sp>
          <p:nvSpPr>
            <p:cNvPr id="13" name="object 13"/>
            <p:cNvSpPr/>
            <p:nvPr/>
          </p:nvSpPr>
          <p:spPr>
            <a:xfrm>
              <a:off x="0" y="4834128"/>
              <a:ext cx="7028180" cy="228600"/>
            </a:xfrm>
            <a:custGeom>
              <a:avLst/>
              <a:gdLst/>
              <a:ahLst/>
              <a:cxnLst/>
              <a:rect l="l" t="t" r="r" b="b"/>
              <a:pathLst>
                <a:path w="7028180" h="228600">
                  <a:moveTo>
                    <a:pt x="6799326" y="0"/>
                  </a:moveTo>
                  <a:lnTo>
                    <a:pt x="6799326" y="228600"/>
                  </a:lnTo>
                  <a:lnTo>
                    <a:pt x="6951726" y="152400"/>
                  </a:lnTo>
                  <a:lnTo>
                    <a:pt x="6837426" y="152400"/>
                  </a:lnTo>
                  <a:lnTo>
                    <a:pt x="6837426" y="76200"/>
                  </a:lnTo>
                  <a:lnTo>
                    <a:pt x="6951726" y="76200"/>
                  </a:lnTo>
                  <a:lnTo>
                    <a:pt x="6799326" y="0"/>
                  </a:lnTo>
                  <a:close/>
                </a:path>
                <a:path w="7028180" h="228600">
                  <a:moveTo>
                    <a:pt x="6799326" y="76200"/>
                  </a:moveTo>
                  <a:lnTo>
                    <a:pt x="0" y="76200"/>
                  </a:lnTo>
                  <a:lnTo>
                    <a:pt x="0" y="152400"/>
                  </a:lnTo>
                  <a:lnTo>
                    <a:pt x="6799326" y="152400"/>
                  </a:lnTo>
                  <a:lnTo>
                    <a:pt x="6799326" y="76200"/>
                  </a:lnTo>
                  <a:close/>
                </a:path>
                <a:path w="7028180" h="228600">
                  <a:moveTo>
                    <a:pt x="6951726" y="76200"/>
                  </a:moveTo>
                  <a:lnTo>
                    <a:pt x="6837426" y="76200"/>
                  </a:lnTo>
                  <a:lnTo>
                    <a:pt x="6837426" y="152400"/>
                  </a:lnTo>
                  <a:lnTo>
                    <a:pt x="6951726" y="152400"/>
                  </a:lnTo>
                  <a:lnTo>
                    <a:pt x="7027926" y="114300"/>
                  </a:lnTo>
                  <a:lnTo>
                    <a:pt x="6951726" y="762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890777" y="4542282"/>
              <a:ext cx="1953895" cy="814069"/>
            </a:xfrm>
            <a:custGeom>
              <a:avLst/>
              <a:gdLst/>
              <a:ahLst/>
              <a:cxnLst/>
              <a:rect l="l" t="t" r="r" b="b"/>
              <a:pathLst>
                <a:path w="1953895" h="814070">
                  <a:moveTo>
                    <a:pt x="909828" y="406908"/>
                  </a:moveTo>
                  <a:lnTo>
                    <a:pt x="909828" y="813689"/>
                  </a:lnTo>
                </a:path>
                <a:path w="1953895" h="814070">
                  <a:moveTo>
                    <a:pt x="1953767" y="7620"/>
                  </a:moveTo>
                  <a:lnTo>
                    <a:pt x="1953767" y="414401"/>
                  </a:lnTo>
                </a:path>
                <a:path w="1953895" h="814070">
                  <a:moveTo>
                    <a:pt x="0" y="0"/>
                  </a:moveTo>
                  <a:lnTo>
                    <a:pt x="0" y="406781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/>
          <p:cNvSpPr txBox="1"/>
          <p:nvPr/>
        </p:nvSpPr>
        <p:spPr>
          <a:xfrm>
            <a:off x="4876800" y="5362955"/>
            <a:ext cx="1752600" cy="1199515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wrap="square" lIns="0" tIns="41910" rIns="0" bIns="0" rtlCol="0" vert="horz">
            <a:spAutoFit/>
          </a:bodyPr>
          <a:lstStyle/>
          <a:p>
            <a:pPr marL="92075" marR="267970">
              <a:lnSpc>
                <a:spcPct val="99300"/>
              </a:lnSpc>
              <a:spcBef>
                <a:spcPts val="330"/>
              </a:spcBef>
            </a:pPr>
            <a:r>
              <a:rPr dirty="0" sz="1800" spc="-30">
                <a:latin typeface="Arial MT"/>
                <a:cs typeface="Arial MT"/>
              </a:rPr>
              <a:t>Vers </a:t>
            </a:r>
            <a:r>
              <a:rPr dirty="0" sz="1800" spc="-25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l’élaboration </a:t>
            </a:r>
            <a:r>
              <a:rPr dirty="0" sz="1800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d’un </a:t>
            </a:r>
            <a:r>
              <a:rPr dirty="0" sz="1800" spc="-10">
                <a:latin typeface="Arial MT"/>
                <a:cs typeface="Arial MT"/>
              </a:rPr>
              <a:t>projet </a:t>
            </a:r>
            <a:r>
              <a:rPr dirty="0" sz="1800" spc="-5">
                <a:latin typeface="Arial MT"/>
                <a:cs typeface="Arial MT"/>
              </a:rPr>
              <a:t>de </a:t>
            </a:r>
            <a:r>
              <a:rPr dirty="0" sz="1800" spc="-495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territoire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…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754373" y="4542282"/>
            <a:ext cx="932815" cy="821690"/>
          </a:xfrm>
          <a:custGeom>
            <a:avLst/>
            <a:gdLst/>
            <a:ahLst/>
            <a:cxnLst/>
            <a:rect l="l" t="t" r="r" b="b"/>
            <a:pathLst>
              <a:path w="932814" h="821689">
                <a:moveTo>
                  <a:pt x="0" y="414528"/>
                </a:moveTo>
                <a:lnTo>
                  <a:pt x="0" y="821309"/>
                </a:lnTo>
              </a:path>
              <a:path w="932814" h="821689">
                <a:moveTo>
                  <a:pt x="932688" y="0"/>
                </a:moveTo>
                <a:lnTo>
                  <a:pt x="932688" y="406781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2839211" y="5362955"/>
            <a:ext cx="1827530" cy="1199515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wrap="square" lIns="0" tIns="41910" rIns="0" bIns="0" rtlCol="0" vert="horz">
            <a:spAutoFit/>
          </a:bodyPr>
          <a:lstStyle/>
          <a:p>
            <a:pPr marL="90805" marR="128270">
              <a:lnSpc>
                <a:spcPct val="99300"/>
              </a:lnSpc>
              <a:spcBef>
                <a:spcPts val="330"/>
              </a:spcBef>
            </a:pPr>
            <a:r>
              <a:rPr dirty="0" sz="1800" spc="-5">
                <a:latin typeface="Arial MT"/>
                <a:cs typeface="Arial MT"/>
              </a:rPr>
              <a:t>Poursuite du </a:t>
            </a:r>
            <a:r>
              <a:rPr dirty="0" sz="1800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travail ex </a:t>
            </a:r>
            <a:r>
              <a:rPr dirty="0" sz="1800">
                <a:latin typeface="Arial MT"/>
                <a:cs typeface="Arial MT"/>
              </a:rPr>
              <a:t>situ </a:t>
            </a:r>
            <a:r>
              <a:rPr dirty="0" sz="1800" spc="-5">
                <a:latin typeface="Arial MT"/>
                <a:cs typeface="Arial MT"/>
              </a:rPr>
              <a:t>et </a:t>
            </a:r>
            <a:r>
              <a:rPr dirty="0" sz="1800" spc="-490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restitution</a:t>
            </a:r>
            <a:r>
              <a:rPr dirty="0" sz="1800" spc="-35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finale </a:t>
            </a:r>
            <a:r>
              <a:rPr dirty="0" sz="1800" spc="-484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(février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à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juin)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676138" y="4956809"/>
            <a:ext cx="0" cy="407034"/>
          </a:xfrm>
          <a:custGeom>
            <a:avLst/>
            <a:gdLst/>
            <a:ahLst/>
            <a:cxnLst/>
            <a:rect l="l" t="t" r="r" b="b"/>
            <a:pathLst>
              <a:path w="0" h="407035">
                <a:moveTo>
                  <a:pt x="0" y="0"/>
                </a:moveTo>
                <a:lnTo>
                  <a:pt x="0" y="40678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DIRECTEUR_02</dc:creator>
  <dc:title>Présentation du Parc naturel régional des Pyrénées catalanes</dc:title>
  <dcterms:created xsi:type="dcterms:W3CDTF">2023-09-14T14:48:15Z</dcterms:created>
  <dcterms:modified xsi:type="dcterms:W3CDTF">2023-09-14T14:48:15Z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2023-05-30T00:00:00Z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2023-09-14T00:00:00Z</vt:filetime>
  </property>
</Properties>
</file>