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3"/>
  </p:notesMasterIdLst>
  <p:handoutMasterIdLst>
    <p:handoutMasterId r:id="rId4"/>
  </p:handoutMasterIdLst>
  <p:sldIdLst>
    <p:sldId id="982" r:id="rId2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2756">
          <p15:clr>
            <a:srgbClr val="A4A3A4"/>
          </p15:clr>
        </p15:guide>
        <p15:guide id="3" orient="horz" pos="3779">
          <p15:clr>
            <a:srgbClr val="A4A3A4"/>
          </p15:clr>
        </p15:guide>
        <p15:guide id="4" pos="2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C500"/>
    <a:srgbClr val="000099"/>
    <a:srgbClr val="FFFFCC"/>
    <a:srgbClr val="8AAEC4"/>
    <a:srgbClr val="FFD961"/>
    <a:srgbClr val="FFF5CD"/>
    <a:srgbClr val="00697B"/>
    <a:srgbClr val="E64162"/>
    <a:srgbClr val="F2A0B0"/>
    <a:srgbClr val="BBD0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43" autoAdjust="0"/>
    <p:restoredTop sz="94626" autoAdjust="0"/>
  </p:normalViewPr>
  <p:slideViewPr>
    <p:cSldViewPr>
      <p:cViewPr varScale="1">
        <p:scale>
          <a:sx n="79" d="100"/>
          <a:sy n="79" d="100"/>
        </p:scale>
        <p:origin x="1829" y="77"/>
      </p:cViewPr>
      <p:guideLst>
        <p:guide orient="horz" pos="2160"/>
        <p:guide orient="horz" pos="2756"/>
        <p:guide orient="horz" pos="3779"/>
        <p:guide pos="295"/>
      </p:guideLst>
    </p:cSldViewPr>
  </p:slideViewPr>
  <p:outlineViewPr>
    <p:cViewPr>
      <p:scale>
        <a:sx n="33" d="100"/>
        <a:sy n="33" d="100"/>
      </p:scale>
      <p:origin x="0" y="-118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2828" y="4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FE608BB5-AC86-4A52-9D6D-44A5CBD8CC8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6988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0228BB8A-CA9E-483F-83D8-3CDBF3F2C349}" type="datetimeFigureOut">
              <a:rPr lang="fr-FR"/>
              <a:pPr/>
              <a:t>19/01/2024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331CF382-B56A-4A31-8948-4086F3587A8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51859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15"/>
          <p:cNvGrpSpPr>
            <a:grpSpLocks/>
          </p:cNvGrpSpPr>
          <p:nvPr userDrawn="1"/>
        </p:nvGrpSpPr>
        <p:grpSpPr bwMode="auto">
          <a:xfrm>
            <a:off x="8015288" y="0"/>
            <a:ext cx="1131887" cy="6858000"/>
            <a:chOff x="7873873" y="-721171"/>
            <a:chExt cx="1270127" cy="7688565"/>
          </a:xfrm>
        </p:grpSpPr>
        <p:grpSp>
          <p:nvGrpSpPr>
            <p:cNvPr id="4" name="Groupe 12"/>
            <p:cNvGrpSpPr>
              <a:grpSpLocks/>
            </p:cNvGrpSpPr>
            <p:nvPr userDrawn="1"/>
          </p:nvGrpSpPr>
          <p:grpSpPr bwMode="auto">
            <a:xfrm>
              <a:off x="8105452" y="-721171"/>
              <a:ext cx="1038547" cy="7688565"/>
              <a:chOff x="7690791" y="-824414"/>
              <a:chExt cx="1453209" cy="8789257"/>
            </a:xfrm>
          </p:grpSpPr>
          <p:sp>
            <p:nvSpPr>
              <p:cNvPr id="7" name="Rectangle 6"/>
              <p:cNvSpPr/>
              <p:nvPr userDrawn="1"/>
            </p:nvSpPr>
            <p:spPr>
              <a:xfrm>
                <a:off x="7957503" y="-824414"/>
                <a:ext cx="1186497" cy="8789257"/>
              </a:xfrm>
              <a:prstGeom prst="rect">
                <a:avLst/>
              </a:prstGeom>
              <a:solidFill>
                <a:srgbClr val="E641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>
                  <a:solidFill>
                    <a:srgbClr val="FFFFFF"/>
                  </a:solidFill>
                  <a:latin typeface="Calibri" pitchFamily="34" charset="0"/>
                  <a:cs typeface="Arial" charset="0"/>
                </a:endParaRPr>
              </a:p>
            </p:txBody>
          </p:sp>
          <p:sp>
            <p:nvSpPr>
              <p:cNvPr id="8" name="Rectangle 7"/>
              <p:cNvSpPr/>
              <p:nvPr userDrawn="1"/>
            </p:nvSpPr>
            <p:spPr>
              <a:xfrm>
                <a:off x="7690791" y="-824414"/>
                <a:ext cx="266712" cy="8789257"/>
              </a:xfrm>
              <a:prstGeom prst="rect">
                <a:avLst/>
              </a:prstGeom>
              <a:solidFill>
                <a:srgbClr val="F2A0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>
                  <a:solidFill>
                    <a:srgbClr val="FFFFFF"/>
                  </a:solidFill>
                  <a:latin typeface="Calibri" pitchFamily="34" charset="0"/>
                  <a:cs typeface="Arial" charset="0"/>
                </a:endParaRPr>
              </a:p>
            </p:txBody>
          </p:sp>
        </p:grpSp>
        <p:sp>
          <p:nvSpPr>
            <p:cNvPr id="5" name="Rectangle 4"/>
            <p:cNvSpPr/>
            <p:nvPr userDrawn="1"/>
          </p:nvSpPr>
          <p:spPr>
            <a:xfrm>
              <a:off x="7897030" y="5988526"/>
              <a:ext cx="1243407" cy="6994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fr-FR">
                <a:solidFill>
                  <a:srgbClr val="FFFFFF"/>
                </a:solidFill>
                <a:latin typeface="Calibri" pitchFamily="34" charset="0"/>
                <a:cs typeface="Arial" charset="0"/>
              </a:endParaRPr>
            </a:p>
          </p:txBody>
        </p:sp>
        <p:pic>
          <p:nvPicPr>
            <p:cNvPr id="6" name="Image 9" descr="logoCNFPT.png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873873" y="5988435"/>
              <a:ext cx="976254" cy="784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7956550" y="0"/>
            <a:ext cx="1187450" cy="6858000"/>
          </a:xfrm>
          <a:prstGeom prst="rect">
            <a:avLst/>
          </a:prstGeom>
          <a:solidFill>
            <a:srgbClr val="FDC5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7689850" y="0"/>
            <a:ext cx="266700" cy="6858000"/>
          </a:xfrm>
          <a:prstGeom prst="rect">
            <a:avLst/>
          </a:prstGeom>
          <a:solidFill>
            <a:srgbClr val="FFD96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0" y="0"/>
            <a:ext cx="6227763" cy="6858000"/>
          </a:xfrm>
          <a:prstGeom prst="rect">
            <a:avLst/>
          </a:prstGeom>
          <a:solidFill>
            <a:srgbClr val="FFF5CD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Rectangle 18"/>
          <p:cNvSpPr/>
          <p:nvPr userDrawn="1"/>
        </p:nvSpPr>
        <p:spPr>
          <a:xfrm>
            <a:off x="6732588" y="5013325"/>
            <a:ext cx="2411412" cy="981075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35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" name="Rectangle 18"/>
          <p:cNvSpPr>
            <a:spLocks noChangeArrowheads="1"/>
          </p:cNvSpPr>
          <p:nvPr userDrawn="1"/>
        </p:nvSpPr>
        <p:spPr bwMode="auto">
          <a:xfrm>
            <a:off x="6443663" y="5013325"/>
            <a:ext cx="1260475" cy="981075"/>
          </a:xfrm>
          <a:prstGeom prst="rect">
            <a:avLst/>
          </a:prstGeom>
          <a:gradFill rotWithShape="0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4" name="Rectangle 22"/>
          <p:cNvSpPr>
            <a:spLocks noChangeArrowheads="1"/>
          </p:cNvSpPr>
          <p:nvPr userDrawn="1"/>
        </p:nvSpPr>
        <p:spPr bwMode="auto">
          <a:xfrm>
            <a:off x="7943850" y="5013325"/>
            <a:ext cx="1200150" cy="9842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pic>
        <p:nvPicPr>
          <p:cNvPr id="15" name="Image 20" descr="logoCNFPT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380288" y="5013325"/>
            <a:ext cx="1368425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6533" y="4363278"/>
            <a:ext cx="5217839" cy="1910373"/>
          </a:xfrm>
        </p:spPr>
        <p:txBody>
          <a:bodyPr>
            <a:normAutofit/>
          </a:bodyPr>
          <a:lstStyle>
            <a:lvl1pPr algn="l">
              <a:lnSpc>
                <a:spcPct val="80000"/>
              </a:lnSpc>
              <a:defRPr sz="3600" b="1" cap="none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6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47675" y="6376243"/>
            <a:ext cx="2133600" cy="365125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fr-FR"/>
              <a:t>13-14 mars 2023</a:t>
            </a:r>
            <a:endParaRPr lang="fr-FR" dirty="0"/>
          </a:p>
        </p:txBody>
      </p:sp>
      <p:sp>
        <p:nvSpPr>
          <p:cNvPr id="1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1363" y="6376243"/>
            <a:ext cx="504825" cy="365125"/>
          </a:xfrm>
        </p:spPr>
        <p:txBody>
          <a:bodyPr/>
          <a:lstStyle>
            <a:lvl1pPr>
              <a:defRPr/>
            </a:lvl1pPr>
          </a:lstStyle>
          <a:p>
            <a:fld id="{E6950DBA-E5BC-48F2-AA6B-19CD5989F0C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468313" y="188640"/>
            <a:ext cx="6840537" cy="46037"/>
          </a:xfrm>
          <a:prstGeom prst="rect">
            <a:avLst/>
          </a:prstGeom>
          <a:solidFill>
            <a:srgbClr val="FFD96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468313" y="1052513"/>
            <a:ext cx="6840537" cy="46037"/>
          </a:xfrm>
          <a:prstGeom prst="rect">
            <a:avLst/>
          </a:prstGeom>
          <a:solidFill>
            <a:srgbClr val="FFD96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188640"/>
            <a:ext cx="7210425" cy="90673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4184" y="637624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13-14 mars 2023</a:t>
            </a:r>
            <a:endParaRPr lang="fr-FR" dirty="0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165106" y="6376243"/>
            <a:ext cx="503238" cy="365125"/>
          </a:xfrm>
        </p:spPr>
        <p:txBody>
          <a:bodyPr/>
          <a:lstStyle>
            <a:lvl1pPr>
              <a:defRPr/>
            </a:lvl1pPr>
          </a:lstStyle>
          <a:p>
            <a:fld id="{56251673-11DE-4310-AEF8-1827D97E3EB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68313" y="620713"/>
            <a:ext cx="7210425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5126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268413"/>
            <a:ext cx="7210425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5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4184" y="6376243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r>
              <a:rPr lang="fr-FR"/>
              <a:t>13-14 mars 2023</a:t>
            </a:r>
            <a:endParaRPr lang="fr-FR" dirty="0"/>
          </a:p>
        </p:txBody>
      </p:sp>
      <p:sp>
        <p:nvSpPr>
          <p:cNvPr id="1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165106" y="6376243"/>
            <a:ext cx="5032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Calibri" pitchFamily="34" charset="0"/>
              </a:defRPr>
            </a:lvl1pPr>
          </a:lstStyle>
          <a:p>
            <a:fld id="{6FE773EE-3B90-4063-AB01-45F217E0F2A6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8391525" y="0"/>
            <a:ext cx="755650" cy="6858000"/>
          </a:xfrm>
          <a:prstGeom prst="rect">
            <a:avLst/>
          </a:prstGeom>
          <a:solidFill>
            <a:srgbClr val="FDC5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8221663" y="0"/>
            <a:ext cx="169862" cy="6858000"/>
          </a:xfrm>
          <a:prstGeom prst="rect">
            <a:avLst/>
          </a:prstGeom>
          <a:solidFill>
            <a:srgbClr val="FFD96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8035925" y="5984875"/>
            <a:ext cx="1108075" cy="62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14" name="Image 9" descr="logoCNFPT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15288" y="5984875"/>
            <a:ext cx="869950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</p:sldLayoutIdLst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500" b="1" kern="1200">
          <a:solidFill>
            <a:srgbClr val="FFD96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FFD96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FFD96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FFD96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FFD96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E6416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E6416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E6416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E64162"/>
          </a:solidFill>
          <a:latin typeface="Arial" charset="0"/>
          <a:cs typeface="Arial" charset="0"/>
        </a:defRPr>
      </a:lvl9pPr>
    </p:titleStyle>
    <p:bodyStyle>
      <a:lvl1pPr marL="180975" indent="-180975" algn="l" rtl="0" eaLnBrk="1" fontAlgn="base" hangingPunct="1">
        <a:spcBef>
          <a:spcPct val="20000"/>
        </a:spcBef>
        <a:spcAft>
          <a:spcPct val="0"/>
        </a:spcAft>
        <a:buClr>
          <a:srgbClr val="F2A0B0"/>
        </a:buClr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rtl="0" eaLnBrk="1" fontAlgn="base" hangingPunct="1">
        <a:spcBef>
          <a:spcPct val="20000"/>
        </a:spcBef>
        <a:spcAft>
          <a:spcPct val="0"/>
        </a:spcAft>
        <a:buClr>
          <a:srgbClr val="FFD961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542925" indent="-18097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95350" indent="-18097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98107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fpt.fr/se-former/se-former-autrement/participer-a-nos-evenements/transfert-competence-police-publicite-enseignes-au-1er-janvier-2024/ile-france" TargetMode="External"/><Relationship Id="rId2" Type="http://schemas.openxmlformats.org/officeDocument/2006/relationships/hyperlink" Target="https://view.genial.ly/6596d4d812796b00147c37a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4C3A40-0627-374D-9177-052E4C1FF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/>
              <a:t>L’offre de service du CNFPT</a:t>
            </a:r>
            <a:br>
              <a:rPr lang="fr-FR" sz="2800" dirty="0" smtClean="0"/>
            </a:br>
            <a:r>
              <a:rPr lang="fr-FR" sz="2800" dirty="0" smtClean="0"/>
              <a:t>Police de la publicité</a:t>
            </a:r>
            <a:endParaRPr lang="fr-FR" sz="28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99DADD-E7ED-694D-81FB-AAE87CCAF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208307"/>
            <a:ext cx="7571184" cy="5040312"/>
          </a:xfrm>
        </p:spPr>
        <p:txBody>
          <a:bodyPr/>
          <a:lstStyle/>
          <a:p>
            <a:pPr marL="6350" indent="-6350"/>
            <a:r>
              <a:rPr lang="fr-FR" sz="1800" dirty="0"/>
              <a:t>Le </a:t>
            </a:r>
            <a:r>
              <a:rPr lang="fr-FR" sz="1800" dirty="0" err="1"/>
              <a:t>replay</a:t>
            </a:r>
            <a:r>
              <a:rPr lang="fr-FR" sz="1800" dirty="0"/>
              <a:t> du webinaire </a:t>
            </a:r>
            <a:r>
              <a:rPr lang="fr-FR" sz="1800" dirty="0" smtClean="0"/>
              <a:t>sur la décentralisation de la compétence de police de publicité au 1</a:t>
            </a:r>
            <a:r>
              <a:rPr lang="fr-FR" sz="1800" baseline="30000" dirty="0" smtClean="0"/>
              <a:t>er</a:t>
            </a:r>
            <a:r>
              <a:rPr lang="fr-FR" sz="1800" dirty="0" smtClean="0"/>
              <a:t> janvier 2024</a:t>
            </a:r>
          </a:p>
          <a:p>
            <a:pPr marL="895350" indent="-285750">
              <a:buClrTx/>
              <a:buFont typeface="Wingdings" panose="05000000000000000000" pitchFamily="2" charset="2"/>
              <a:buChar char="Ä"/>
            </a:pPr>
            <a:r>
              <a:rPr lang="fr-FR" sz="1800" b="0" dirty="0" smtClean="0">
                <a:hlinkClick r:id="rId2"/>
              </a:rPr>
              <a:t>Webinaire national en </a:t>
            </a:r>
            <a:r>
              <a:rPr lang="fr-FR" sz="1800" b="0" dirty="0">
                <a:hlinkClick r:id="rId2"/>
              </a:rPr>
              <a:t>décembre </a:t>
            </a:r>
            <a:r>
              <a:rPr lang="fr-FR" sz="1800" b="0" dirty="0" smtClean="0">
                <a:hlinkClick r:id="rId2"/>
              </a:rPr>
              <a:t>2023</a:t>
            </a:r>
            <a:endParaRPr lang="fr-FR" sz="1800" b="0" dirty="0"/>
          </a:p>
          <a:p>
            <a:pPr marL="6350" indent="-6350"/>
            <a:endParaRPr lang="fr-FR" sz="1800" dirty="0"/>
          </a:p>
          <a:p>
            <a:pPr marL="6350" indent="-6350"/>
            <a:r>
              <a:rPr lang="fr-FR" sz="1800" dirty="0"/>
              <a:t>Des actions dans les </a:t>
            </a:r>
            <a:r>
              <a:rPr lang="fr-FR" sz="1800" dirty="0" smtClean="0"/>
              <a:t>délégations </a:t>
            </a:r>
            <a:r>
              <a:rPr lang="fr-FR" sz="1800" dirty="0"/>
              <a:t>régionales par des offres de webinaires locaux :</a:t>
            </a:r>
          </a:p>
          <a:p>
            <a:pPr marL="895350" indent="-285750">
              <a:buClrTx/>
              <a:buFont typeface="Wingdings" panose="05000000000000000000" pitchFamily="2" charset="2"/>
              <a:buChar char=""/>
            </a:pPr>
            <a:r>
              <a:rPr lang="fr-FR" sz="1800" b="0" dirty="0" smtClean="0"/>
              <a:t>Webinaire régional Auvergne-Rhône-Alpes </a:t>
            </a:r>
            <a:r>
              <a:rPr lang="fr-FR" sz="1800" b="0" dirty="0"/>
              <a:t>en octobre 2023</a:t>
            </a:r>
          </a:p>
          <a:p>
            <a:pPr marL="895350" indent="-285750">
              <a:buClrTx/>
              <a:buFont typeface="Wingdings" panose="05000000000000000000" pitchFamily="2" charset="2"/>
              <a:buChar char=""/>
            </a:pPr>
            <a:r>
              <a:rPr lang="fr-FR" sz="1800" b="0" dirty="0" smtClean="0">
                <a:hlinkClick r:id="rId3"/>
              </a:rPr>
              <a:t>Webinaire régional Ile-de-France </a:t>
            </a:r>
            <a:r>
              <a:rPr lang="fr-FR" sz="1800" b="0" dirty="0">
                <a:hlinkClick r:id="rId3"/>
              </a:rPr>
              <a:t>en février 2024</a:t>
            </a:r>
            <a:endParaRPr lang="fr-FR" sz="1800" b="0" dirty="0"/>
          </a:p>
          <a:p>
            <a:pPr marL="6350" indent="-6350"/>
            <a:endParaRPr lang="fr-FR" sz="1800" dirty="0"/>
          </a:p>
          <a:p>
            <a:pPr marL="6350" indent="-6350"/>
            <a:r>
              <a:rPr lang="fr-FR" sz="1800" dirty="0" smtClean="0"/>
              <a:t>Des formations sur la police d’affichage ou le cadre réglementaire : </a:t>
            </a:r>
          </a:p>
          <a:p>
            <a:pPr marL="895350" indent="-285750">
              <a:buClrTx/>
              <a:buFont typeface="Wingdings" panose="05000000000000000000" pitchFamily="2" charset="2"/>
              <a:buChar char="Ä"/>
            </a:pPr>
            <a:r>
              <a:rPr lang="fr-FR" sz="1800" b="0" dirty="0" smtClean="0"/>
              <a:t>[SXAFF] </a:t>
            </a:r>
            <a:r>
              <a:rPr lang="fr-FR" sz="1800" b="0" u="sng" dirty="0" smtClean="0"/>
              <a:t>La </a:t>
            </a:r>
            <a:r>
              <a:rPr lang="fr-FR" sz="1800" b="0" u="sng" dirty="0"/>
              <a:t>police d’affichage</a:t>
            </a:r>
            <a:r>
              <a:rPr lang="fr-FR" sz="1800" b="0" dirty="0"/>
              <a:t> : exercice et mise en </a:t>
            </a:r>
            <a:r>
              <a:rPr lang="fr-FR" sz="1800" b="0" dirty="0" smtClean="0"/>
              <a:t>œuvre (3,5j)</a:t>
            </a:r>
            <a:endParaRPr lang="fr-FR" sz="1800" b="0" dirty="0"/>
          </a:p>
          <a:p>
            <a:pPr marL="895350" indent="-285750">
              <a:buClrTx/>
              <a:buFont typeface="Wingdings" panose="05000000000000000000" pitchFamily="2" charset="2"/>
              <a:buChar char="Ä"/>
            </a:pPr>
            <a:r>
              <a:rPr lang="fr-FR" sz="1800" b="0" dirty="0" smtClean="0"/>
              <a:t>[OL410] </a:t>
            </a:r>
            <a:r>
              <a:rPr lang="fr-FR" sz="1800" b="0" u="sng" dirty="0" smtClean="0"/>
              <a:t>La </a:t>
            </a:r>
            <a:r>
              <a:rPr lang="fr-FR" sz="1800" b="0" u="sng" dirty="0"/>
              <a:t>réglementation nationale</a:t>
            </a:r>
            <a:r>
              <a:rPr lang="fr-FR" sz="1800" b="0" dirty="0"/>
              <a:t> de l’affichage publicitaire et des </a:t>
            </a:r>
            <a:r>
              <a:rPr lang="fr-FR" sz="1800" b="0" dirty="0" smtClean="0"/>
              <a:t>enseignes (3j)</a:t>
            </a:r>
          </a:p>
          <a:p>
            <a:pPr marL="895350" indent="-285750">
              <a:buClrTx/>
              <a:buFont typeface="Wingdings" panose="05000000000000000000" pitchFamily="2" charset="2"/>
              <a:buChar char="Ä"/>
            </a:pPr>
            <a:endParaRPr lang="fr-FR" sz="1800" b="0" dirty="0"/>
          </a:p>
          <a:p>
            <a:pPr marL="6350" indent="-6350"/>
            <a:r>
              <a:rPr lang="fr-FR" sz="1600" b="0" i="1" dirty="0" smtClean="0"/>
              <a:t>Une réflexion en cours pour un format de formation sur un jour d’introduction sur la police d’affichage.</a:t>
            </a:r>
          </a:p>
          <a:p>
            <a:pPr marL="6350" indent="-6350"/>
            <a:endParaRPr lang="fr-FR" sz="2400" dirty="0"/>
          </a:p>
          <a:p>
            <a:endParaRPr lang="fr-FR" sz="2400" dirty="0"/>
          </a:p>
          <a:p>
            <a:endParaRPr lang="fr-FR" sz="2400" dirty="0"/>
          </a:p>
        </p:txBody>
      </p:sp>
      <p:sp>
        <p:nvSpPr>
          <p:cNvPr id="6" name="Espace réservé de la date 2">
            <a:extLst>
              <a:ext uri="{FF2B5EF4-FFF2-40B4-BE49-F238E27FC236}">
                <a16:creationId xmlns:a16="http://schemas.microsoft.com/office/drawing/2014/main" id="{952C40FD-386F-3645-9EF4-2C20FD081C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7675" y="6376243"/>
            <a:ext cx="2133600" cy="365125"/>
          </a:xfrm>
        </p:spPr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21 décembre 2023</a:t>
            </a:r>
          </a:p>
        </p:txBody>
      </p:sp>
    </p:spTree>
    <p:extLst>
      <p:ext uri="{BB962C8B-B14F-4D97-AF65-F5344CB8AC3E}">
        <p14:creationId xmlns:p14="http://schemas.microsoft.com/office/powerpoint/2010/main" val="3403526576"/>
      </p:ext>
    </p:extLst>
  </p:cSld>
  <p:clrMapOvr>
    <a:masterClrMapping/>
  </p:clrMapOvr>
</p:sld>
</file>

<file path=ppt/theme/theme1.xml><?xml version="1.0" encoding="utf-8"?>
<a:theme xmlns:a="http://schemas.openxmlformats.org/drawingml/2006/main" name="ppt_jaune_off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5_Thème Office">
      <a:majorFont>
        <a:latin typeface="Arial"/>
        <a:ea typeface=""/>
        <a:cs typeface="Arial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5C8AF0DDF89B4EB9D8BFAF04F5124C" ma:contentTypeVersion="13" ma:contentTypeDescription="Create a new document." ma:contentTypeScope="" ma:versionID="f58b7b5c471972a8ae41ce80148600b9">
  <xsd:schema xmlns:xsd="http://www.w3.org/2001/XMLSchema" xmlns:xs="http://www.w3.org/2001/XMLSchema" xmlns:p="http://schemas.microsoft.com/office/2006/metadata/properties" xmlns:ns2="151e15c8-bd66-4c54-b7ec-1a76d978c708" xmlns:ns3="cf828b42-7c41-404e-9990-d2f88d18f799" targetNamespace="http://schemas.microsoft.com/office/2006/metadata/properties" ma:root="true" ma:fieldsID="94ac366084deddae5e07b86ffd050794" ns2:_="" ns3:_="">
    <xsd:import namespace="151e15c8-bd66-4c54-b7ec-1a76d978c708"/>
    <xsd:import namespace="cf828b42-7c41-404e-9990-d2f88d18f79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1e15c8-bd66-4c54-b7ec-1a76d978c70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ed600133-d32d-443c-8cd6-968901dcac38}" ma:internalName="TaxCatchAll" ma:showField="CatchAllData" ma:web="151e15c8-bd66-4c54-b7ec-1a76d978c7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28b42-7c41-404e-9990-d2f88d18f7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7cf4843-3d1a-4b2e-8511-753525b6ff9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51e15c8-bd66-4c54-b7ec-1a76d978c708">
      <UserInfo>
        <DisplayName/>
        <AccountId xsi:nil="true"/>
        <AccountType/>
      </UserInfo>
    </SharedWithUsers>
    <lcf76f155ced4ddcb4097134ff3c332f xmlns="cf828b42-7c41-404e-9990-d2f88d18f799">
      <Terms xmlns="http://schemas.microsoft.com/office/infopath/2007/PartnerControls"/>
    </lcf76f155ced4ddcb4097134ff3c332f>
    <TaxCatchAll xmlns="151e15c8-bd66-4c54-b7ec-1a76d978c708" xsi:nil="true"/>
  </documentManagement>
</p:properties>
</file>

<file path=customXml/itemProps1.xml><?xml version="1.0" encoding="utf-8"?>
<ds:datastoreItem xmlns:ds="http://schemas.openxmlformats.org/officeDocument/2006/customXml" ds:itemID="{5D8A89E8-F641-4877-A0F6-10144FB3877F}"/>
</file>

<file path=customXml/itemProps2.xml><?xml version="1.0" encoding="utf-8"?>
<ds:datastoreItem xmlns:ds="http://schemas.openxmlformats.org/officeDocument/2006/customXml" ds:itemID="{420987CF-15FD-4AE8-9DF0-BBA3FFFB2D66}"/>
</file>

<file path=customXml/itemProps3.xml><?xml version="1.0" encoding="utf-8"?>
<ds:datastoreItem xmlns:ds="http://schemas.openxmlformats.org/officeDocument/2006/customXml" ds:itemID="{9D982DCA-83AD-468E-8E9A-ED7814F368D3}"/>
</file>

<file path=docProps/app.xml><?xml version="1.0" encoding="utf-8"?>
<Properties xmlns="http://schemas.openxmlformats.org/officeDocument/2006/extended-properties" xmlns:vt="http://schemas.openxmlformats.org/officeDocument/2006/docPropsVTypes">
  <Template>ppt_jaune_offre</Template>
  <TotalTime>23195</TotalTime>
  <Words>120</Words>
  <Application>Microsoft Office PowerPoint</Application>
  <PresentationFormat>Affichage à l'écran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ppt_jaune_offre</vt:lpstr>
      <vt:lpstr>L’offre de service du CNFPT Police de la publicité</vt:lpstr>
    </vt:vector>
  </TitlesOfParts>
  <Company>CNFPT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creator>LE BIHAN Isabelle</dc:creator>
  <cp:lastModifiedBy>MASSON Benoît</cp:lastModifiedBy>
  <cp:revision>564</cp:revision>
  <cp:lastPrinted>2023-03-15T09:02:06Z</cp:lastPrinted>
  <dcterms:created xsi:type="dcterms:W3CDTF">2013-09-09T09:17:34Z</dcterms:created>
  <dcterms:modified xsi:type="dcterms:W3CDTF">2024-01-19T14:36:18Z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0x010100445C8AF0DDF89B4EB9D8BFAF04F5124C</vt:lpwstr>
  </property>
  <property fmtid="{D5CDD505-2E9C-101B-9397-08002B2CF9AE}" pid="3" name="Order">
    <vt:r8>160300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riggerFlowInfo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</Properties>
</file>