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FAE2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FAE2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FAE2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358"/>
            <a:ext cx="11802050" cy="67666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275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4521" y="3231007"/>
            <a:ext cx="6902957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FAE2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775" y="1882266"/>
            <a:ext cx="10404449" cy="3592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Relationship Id="rId4" Type="http://schemas.openxmlformats.org/officeDocument/2006/relationships/image" Target="../media/image60.jpg"/><Relationship Id="rId5" Type="http://schemas.openxmlformats.org/officeDocument/2006/relationships/image" Target="../media/image6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g"/><Relationship Id="rId10" Type="http://schemas.openxmlformats.org/officeDocument/2006/relationships/image" Target="../media/image11.png"/><Relationship Id="rId11" Type="http://schemas.openxmlformats.org/officeDocument/2006/relationships/image" Target="../media/image12.jpg"/><Relationship Id="rId12" Type="http://schemas.openxmlformats.org/officeDocument/2006/relationships/image" Target="../media/image1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jpg"/><Relationship Id="rId12" Type="http://schemas.openxmlformats.org/officeDocument/2006/relationships/image" Target="../media/image28.png"/><Relationship Id="rId13" Type="http://schemas.openxmlformats.org/officeDocument/2006/relationships/image" Target="../media/image29.jpg"/><Relationship Id="rId14" Type="http://schemas.openxmlformats.org/officeDocument/2006/relationships/image" Target="../media/image30.png"/><Relationship Id="rId15" Type="http://schemas.openxmlformats.org/officeDocument/2006/relationships/image" Target="../media/image31.jpg"/><Relationship Id="rId16" Type="http://schemas.openxmlformats.org/officeDocument/2006/relationships/image" Target="../media/image32.png"/><Relationship Id="rId17" Type="http://schemas.openxmlformats.org/officeDocument/2006/relationships/image" Target="../media/image33.jpg"/><Relationship Id="rId18" Type="http://schemas.openxmlformats.org/officeDocument/2006/relationships/image" Target="../media/image34.png"/><Relationship Id="rId19" Type="http://schemas.openxmlformats.org/officeDocument/2006/relationships/image" Target="../media/image35.jpg"/><Relationship Id="rId20" Type="http://schemas.openxmlformats.org/officeDocument/2006/relationships/image" Target="../media/image36.png"/><Relationship Id="rId21" Type="http://schemas.openxmlformats.org/officeDocument/2006/relationships/image" Target="../media/image37.jpg"/><Relationship Id="rId22" Type="http://schemas.openxmlformats.org/officeDocument/2006/relationships/image" Target="../media/image38.png"/><Relationship Id="rId23" Type="http://schemas.openxmlformats.org/officeDocument/2006/relationships/image" Target="../media/image39.jpg"/><Relationship Id="rId24" Type="http://schemas.openxmlformats.org/officeDocument/2006/relationships/image" Target="../media/image40.jpg"/><Relationship Id="rId25" Type="http://schemas.openxmlformats.org/officeDocument/2006/relationships/image" Target="../media/image41.jpg"/><Relationship Id="rId26" Type="http://schemas.openxmlformats.org/officeDocument/2006/relationships/image" Target="../media/image4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8" Type="http://schemas.openxmlformats.org/officeDocument/2006/relationships/image" Target="../media/image49.jpg"/><Relationship Id="rId9" Type="http://schemas.openxmlformats.org/officeDocument/2006/relationships/image" Target="../media/image50.jp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760" y="4168521"/>
            <a:ext cx="8455660" cy="1002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25" b="1">
                <a:solidFill>
                  <a:srgbClr val="D1B030"/>
                </a:solidFill>
                <a:latin typeface="Calibri"/>
                <a:cs typeface="Calibri"/>
              </a:rPr>
              <a:t>Paysages </a:t>
            </a:r>
            <a:r>
              <a:rPr dirty="0" sz="3200" spc="-5" b="1">
                <a:solidFill>
                  <a:srgbClr val="D1B030"/>
                </a:solidFill>
                <a:latin typeface="Calibri"/>
                <a:cs typeface="Calibri"/>
              </a:rPr>
              <a:t>agricoles </a:t>
            </a:r>
            <a:r>
              <a:rPr dirty="0" sz="3200" spc="-20" b="1">
                <a:solidFill>
                  <a:srgbClr val="D1B030"/>
                </a:solidFill>
                <a:latin typeface="Calibri"/>
                <a:cs typeface="Calibri"/>
              </a:rPr>
              <a:t>et </a:t>
            </a:r>
            <a:r>
              <a:rPr dirty="0" sz="3200" spc="-10" b="1">
                <a:solidFill>
                  <a:srgbClr val="D1B030"/>
                </a:solidFill>
                <a:latin typeface="Calibri"/>
                <a:cs typeface="Calibri"/>
              </a:rPr>
              <a:t>alimentaires </a:t>
            </a:r>
            <a:r>
              <a:rPr dirty="0" sz="3200" b="1">
                <a:solidFill>
                  <a:srgbClr val="D1B030"/>
                </a:solidFill>
                <a:latin typeface="Calibri"/>
                <a:cs typeface="Calibri"/>
              </a:rPr>
              <a:t>de </a:t>
            </a:r>
            <a:r>
              <a:rPr dirty="0" sz="3200" spc="-5" b="1">
                <a:solidFill>
                  <a:srgbClr val="D1B030"/>
                </a:solidFill>
                <a:latin typeface="Calibri"/>
                <a:cs typeface="Calibri"/>
              </a:rPr>
              <a:t>2050 </a:t>
            </a:r>
            <a:r>
              <a:rPr dirty="0" sz="3200" b="1">
                <a:solidFill>
                  <a:srgbClr val="D1B030"/>
                </a:solidFill>
                <a:latin typeface="Calibri"/>
                <a:cs typeface="Calibri"/>
              </a:rPr>
              <a:t>dans le </a:t>
            </a:r>
            <a:r>
              <a:rPr dirty="0" sz="3200" spc="-710" b="1">
                <a:solidFill>
                  <a:srgbClr val="D1B03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D1B030"/>
                </a:solidFill>
                <a:latin typeface="Calibri"/>
                <a:cs typeface="Calibri"/>
              </a:rPr>
              <a:t>PNR</a:t>
            </a:r>
            <a:r>
              <a:rPr dirty="0" sz="3200" spc="-10" b="1">
                <a:solidFill>
                  <a:srgbClr val="D1B030"/>
                </a:solidFill>
                <a:latin typeface="Calibri"/>
                <a:cs typeface="Calibri"/>
              </a:rPr>
              <a:t> du</a:t>
            </a:r>
            <a:r>
              <a:rPr dirty="0" sz="3200" b="1">
                <a:solidFill>
                  <a:srgbClr val="D1B030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D1B030"/>
                </a:solidFill>
                <a:latin typeface="Calibri"/>
                <a:cs typeface="Calibri"/>
              </a:rPr>
              <a:t>Golfe</a:t>
            </a:r>
            <a:r>
              <a:rPr dirty="0" sz="3200" spc="-5" b="1">
                <a:solidFill>
                  <a:srgbClr val="D1B03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1B030"/>
                </a:solidFill>
                <a:latin typeface="Calibri"/>
                <a:cs typeface="Calibri"/>
              </a:rPr>
              <a:t>du</a:t>
            </a:r>
            <a:r>
              <a:rPr dirty="0" sz="3200" spc="-20" b="1">
                <a:solidFill>
                  <a:srgbClr val="D1B03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D1B030"/>
                </a:solidFill>
                <a:latin typeface="Calibri"/>
                <a:cs typeface="Calibri"/>
              </a:rPr>
              <a:t>Morbihan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760" y="5356352"/>
            <a:ext cx="46958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A78D24"/>
                </a:solidFill>
                <a:latin typeface="Calibri"/>
                <a:cs typeface="Calibri"/>
              </a:rPr>
              <a:t>Projet</a:t>
            </a:r>
            <a:r>
              <a:rPr dirty="0" sz="2000" spc="-30" b="1">
                <a:solidFill>
                  <a:srgbClr val="A78D24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A78D24"/>
                </a:solidFill>
                <a:latin typeface="Calibri"/>
                <a:cs typeface="Calibri"/>
              </a:rPr>
              <a:t>Campagne </a:t>
            </a:r>
            <a:r>
              <a:rPr dirty="0" sz="2000" b="1">
                <a:solidFill>
                  <a:srgbClr val="A78D24"/>
                </a:solidFill>
                <a:latin typeface="Calibri"/>
                <a:cs typeface="Calibri"/>
              </a:rPr>
              <a:t>des</a:t>
            </a:r>
            <a:r>
              <a:rPr dirty="0" sz="2000" spc="-10" b="1">
                <a:solidFill>
                  <a:srgbClr val="A78D24"/>
                </a:solidFill>
                <a:latin typeface="Calibri"/>
                <a:cs typeface="Calibri"/>
              </a:rPr>
              <a:t> paysages</a:t>
            </a:r>
            <a:r>
              <a:rPr dirty="0" sz="2000" spc="-5" b="1">
                <a:solidFill>
                  <a:srgbClr val="A78D24"/>
                </a:solidFill>
                <a:latin typeface="Calibri"/>
                <a:cs typeface="Calibri"/>
              </a:rPr>
              <a:t> Afterres2050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572" y="1692909"/>
            <a:ext cx="720788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Photos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sélectionnées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classées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principes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(moyens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atteindre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l’objectif).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Formulations </a:t>
            </a:r>
            <a:r>
              <a:rPr dirty="0" sz="1800" spc="-5">
                <a:latin typeface="Calibri"/>
                <a:cs typeface="Calibri"/>
              </a:rPr>
              <a:t>proposées,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modifications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 </a:t>
            </a:r>
            <a:r>
              <a:rPr dirty="0" sz="1800">
                <a:latin typeface="Calibri"/>
                <a:cs typeface="Calibri"/>
              </a:rPr>
              <a:t>ajouts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possibles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8267" y="606628"/>
            <a:ext cx="45891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Identification</a:t>
            </a:r>
            <a:r>
              <a:rPr dirty="0" spc="-75"/>
              <a:t> </a:t>
            </a:r>
            <a:r>
              <a:rPr dirty="0" spc="-5"/>
              <a:t>des</a:t>
            </a:r>
            <a:r>
              <a:rPr dirty="0" spc="-30"/>
              <a:t> </a:t>
            </a:r>
            <a:r>
              <a:rPr dirty="0"/>
              <a:t>principes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8548" y="2782823"/>
            <a:ext cx="4003548" cy="29535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2408" y="3317747"/>
            <a:ext cx="5452872" cy="148894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97200" y="2804922"/>
            <a:ext cx="19761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Identification des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principes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17206" y="4828159"/>
            <a:ext cx="34588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Exemple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 principes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proposés pour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un objectif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684" y="1657858"/>
            <a:ext cx="590740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Sélection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principes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prioritaires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Description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 </a:t>
            </a:r>
            <a:r>
              <a:rPr dirty="0" sz="1800" spc="-10">
                <a:latin typeface="Calibri"/>
                <a:cs typeface="Calibri"/>
              </a:rPr>
              <a:t>implications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paysagères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7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échelles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différentes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cellule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filière)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7350" y="639902"/>
            <a:ext cx="54336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Description</a:t>
            </a:r>
            <a:r>
              <a:rPr dirty="0" spc="-45"/>
              <a:t> </a:t>
            </a:r>
            <a:r>
              <a:rPr dirty="0" spc="-5"/>
              <a:t>des</a:t>
            </a:r>
            <a:r>
              <a:rPr dirty="0"/>
              <a:t> </a:t>
            </a:r>
            <a:r>
              <a:rPr dirty="0" spc="-25"/>
              <a:t>effets</a:t>
            </a:r>
            <a:r>
              <a:rPr dirty="0" spc="15"/>
              <a:t> </a:t>
            </a:r>
            <a:r>
              <a:rPr dirty="0" spc="-20"/>
              <a:t>paysagers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8155" y="2744723"/>
            <a:ext cx="1286256" cy="340614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60420" y="1139950"/>
            <a:ext cx="7583805" cy="5593080"/>
            <a:chOff x="3360420" y="1139950"/>
            <a:chExt cx="7583805" cy="55930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0567" y="1139950"/>
              <a:ext cx="4113276" cy="55930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0420" y="2869692"/>
              <a:ext cx="4572000" cy="25039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40255" y="6017463"/>
            <a:ext cx="6032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Su</a:t>
            </a:r>
            <a:r>
              <a:rPr dirty="0" sz="1400" spc="-10">
                <a:latin typeface="Calibri"/>
                <a:cs typeface="Calibri"/>
              </a:rPr>
              <a:t>pp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rt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1434" y="2869819"/>
            <a:ext cx="92201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84181" y="2274265"/>
            <a:ext cx="107759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Bande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remplie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176" y="1219517"/>
            <a:ext cx="4973955" cy="2235200"/>
            <a:chOff x="654176" y="1219517"/>
            <a:chExt cx="4973955" cy="223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751" y="1248156"/>
              <a:ext cx="4916424" cy="21777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8464" y="1233805"/>
              <a:ext cx="4945380" cy="2206625"/>
            </a:xfrm>
            <a:custGeom>
              <a:avLst/>
              <a:gdLst/>
              <a:ahLst/>
              <a:cxnLst/>
              <a:rect l="l" t="t" r="r" b="b"/>
              <a:pathLst>
                <a:path w="4945380" h="2206625">
                  <a:moveTo>
                    <a:pt x="0" y="2206371"/>
                  </a:moveTo>
                  <a:lnTo>
                    <a:pt x="4944999" y="2206371"/>
                  </a:lnTo>
                  <a:lnTo>
                    <a:pt x="4944999" y="0"/>
                  </a:lnTo>
                  <a:lnTo>
                    <a:pt x="0" y="0"/>
                  </a:lnTo>
                  <a:lnTo>
                    <a:pt x="0" y="2206371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916305" y="3549777"/>
            <a:ext cx="3935729" cy="2910205"/>
            <a:chOff x="916305" y="3549777"/>
            <a:chExt cx="3935729" cy="29102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880" y="3578352"/>
              <a:ext cx="3878579" cy="28529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30592" y="3564064"/>
              <a:ext cx="3907154" cy="2881630"/>
            </a:xfrm>
            <a:custGeom>
              <a:avLst/>
              <a:gdLst/>
              <a:ahLst/>
              <a:cxnLst/>
              <a:rect l="l" t="t" r="r" b="b"/>
              <a:pathLst>
                <a:path w="3907154" h="2881629">
                  <a:moveTo>
                    <a:pt x="0" y="2881503"/>
                  </a:moveTo>
                  <a:lnTo>
                    <a:pt x="3907154" y="2881503"/>
                  </a:lnTo>
                  <a:lnTo>
                    <a:pt x="3907154" y="0"/>
                  </a:lnTo>
                  <a:lnTo>
                    <a:pt x="0" y="0"/>
                  </a:lnTo>
                  <a:lnTo>
                    <a:pt x="0" y="2881503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63188" y="606628"/>
            <a:ext cx="205486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solidFill>
                  <a:srgbClr val="C0A12C"/>
                </a:solidFill>
              </a:rPr>
              <a:t>Restitutions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082601" y="4497704"/>
            <a:ext cx="5078730" cy="2131695"/>
            <a:chOff x="6082601" y="4497704"/>
            <a:chExt cx="5078730" cy="21316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1240" y="4526279"/>
              <a:ext cx="5021579" cy="20741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96889" y="4511992"/>
              <a:ext cx="5050155" cy="2103120"/>
            </a:xfrm>
            <a:custGeom>
              <a:avLst/>
              <a:gdLst/>
              <a:ahLst/>
              <a:cxnLst/>
              <a:rect l="l" t="t" r="r" b="b"/>
              <a:pathLst>
                <a:path w="5050155" h="2103120">
                  <a:moveTo>
                    <a:pt x="0" y="2102739"/>
                  </a:moveTo>
                  <a:lnTo>
                    <a:pt x="5050155" y="2102739"/>
                  </a:lnTo>
                  <a:lnTo>
                    <a:pt x="5050155" y="0"/>
                  </a:lnTo>
                  <a:lnTo>
                    <a:pt x="0" y="0"/>
                  </a:lnTo>
                  <a:lnTo>
                    <a:pt x="0" y="210273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6564185" y="1219517"/>
            <a:ext cx="4117340" cy="2851150"/>
            <a:chOff x="6564185" y="1219517"/>
            <a:chExt cx="4117340" cy="28511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2823" y="1248156"/>
              <a:ext cx="4059935" cy="27934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78472" y="1233805"/>
              <a:ext cx="4088765" cy="2822575"/>
            </a:xfrm>
            <a:custGeom>
              <a:avLst/>
              <a:gdLst/>
              <a:ahLst/>
              <a:cxnLst/>
              <a:rect l="l" t="t" r="r" b="b"/>
              <a:pathLst>
                <a:path w="4088765" h="2822575">
                  <a:moveTo>
                    <a:pt x="0" y="2822067"/>
                  </a:moveTo>
                  <a:lnTo>
                    <a:pt x="4088511" y="2822067"/>
                  </a:lnTo>
                  <a:lnTo>
                    <a:pt x="4088511" y="0"/>
                  </a:lnTo>
                  <a:lnTo>
                    <a:pt x="0" y="0"/>
                  </a:lnTo>
                  <a:lnTo>
                    <a:pt x="0" y="2822067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680" y="684987"/>
            <a:ext cx="64039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C0A12C"/>
                </a:solidFill>
              </a:rPr>
              <a:t>Compilation</a:t>
            </a:r>
            <a:r>
              <a:rPr dirty="0" sz="2800" spc="10">
                <a:solidFill>
                  <a:srgbClr val="C0A12C"/>
                </a:solidFill>
              </a:rPr>
              <a:t> </a:t>
            </a:r>
            <a:r>
              <a:rPr dirty="0" sz="2800" spc="-5">
                <a:solidFill>
                  <a:srgbClr val="C0A12C"/>
                </a:solidFill>
              </a:rPr>
              <a:t>des</a:t>
            </a:r>
            <a:r>
              <a:rPr dirty="0" sz="2800">
                <a:solidFill>
                  <a:srgbClr val="C0A12C"/>
                </a:solidFill>
              </a:rPr>
              <a:t> </a:t>
            </a:r>
            <a:r>
              <a:rPr dirty="0" sz="2800" spc="-15">
                <a:solidFill>
                  <a:srgbClr val="C0A12C"/>
                </a:solidFill>
              </a:rPr>
              <a:t>résultats</a:t>
            </a:r>
            <a:r>
              <a:rPr dirty="0" sz="2800" spc="20">
                <a:solidFill>
                  <a:srgbClr val="C0A12C"/>
                </a:solidFill>
              </a:rPr>
              <a:t> </a:t>
            </a:r>
            <a:r>
              <a:rPr dirty="0" sz="2800" spc="-5">
                <a:solidFill>
                  <a:srgbClr val="C0A12C"/>
                </a:solidFill>
              </a:rPr>
              <a:t>dans</a:t>
            </a:r>
            <a:r>
              <a:rPr dirty="0" sz="2800" spc="-15">
                <a:solidFill>
                  <a:srgbClr val="C0A12C"/>
                </a:solidFill>
              </a:rPr>
              <a:t> </a:t>
            </a:r>
            <a:r>
              <a:rPr dirty="0" sz="2800" spc="-5">
                <a:solidFill>
                  <a:srgbClr val="C0A12C"/>
                </a:solidFill>
              </a:rPr>
              <a:t>une</a:t>
            </a:r>
            <a:r>
              <a:rPr dirty="0" sz="2800">
                <a:solidFill>
                  <a:srgbClr val="C0A12C"/>
                </a:solidFill>
              </a:rPr>
              <a:t> </a:t>
            </a:r>
            <a:r>
              <a:rPr dirty="0" sz="2800" spc="-5">
                <a:solidFill>
                  <a:srgbClr val="C0A12C"/>
                </a:solidFill>
              </a:rPr>
              <a:t>matrice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516123" y="1213103"/>
            <a:ext cx="216535" cy="4432300"/>
          </a:xfrm>
          <a:custGeom>
            <a:avLst/>
            <a:gdLst/>
            <a:ahLst/>
            <a:cxnLst/>
            <a:rect l="l" t="t" r="r" b="b"/>
            <a:pathLst>
              <a:path w="216535" h="4432300">
                <a:moveTo>
                  <a:pt x="162306" y="0"/>
                </a:moveTo>
                <a:lnTo>
                  <a:pt x="54101" y="0"/>
                </a:lnTo>
                <a:lnTo>
                  <a:pt x="54101" y="4323588"/>
                </a:lnTo>
                <a:lnTo>
                  <a:pt x="0" y="4323588"/>
                </a:lnTo>
                <a:lnTo>
                  <a:pt x="108203" y="4431792"/>
                </a:lnTo>
                <a:lnTo>
                  <a:pt x="216407" y="4323588"/>
                </a:lnTo>
                <a:lnTo>
                  <a:pt x="162306" y="4323588"/>
                </a:lnTo>
                <a:lnTo>
                  <a:pt x="162306" y="0"/>
                </a:lnTo>
                <a:close/>
              </a:path>
            </a:pathLst>
          </a:custGeom>
          <a:solidFill>
            <a:srgbClr val="E7C3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5069" y="2911551"/>
            <a:ext cx="220027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Calibri"/>
                <a:cs typeface="Calibri"/>
              </a:rPr>
              <a:t>Effets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paysagers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la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transition, </a:t>
            </a:r>
            <a:r>
              <a:rPr dirty="0" sz="1600" spc="-5">
                <a:latin typeface="Calibri"/>
                <a:cs typeface="Calibri"/>
              </a:rPr>
              <a:t>de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l’échelle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fine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(ver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terre),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à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l’échelle 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large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(territoire)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069" y="5796178"/>
            <a:ext cx="1600835" cy="663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Moyens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(principes)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600" spc="-10">
                <a:latin typeface="Calibri"/>
                <a:cs typeface="Calibri"/>
              </a:rPr>
              <a:t>Objectifs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5960" y="5835396"/>
            <a:ext cx="719455" cy="216535"/>
          </a:xfrm>
          <a:custGeom>
            <a:avLst/>
            <a:gdLst/>
            <a:ahLst/>
            <a:cxnLst/>
            <a:rect l="l" t="t" r="r" b="b"/>
            <a:pathLst>
              <a:path w="719455" h="216535">
                <a:moveTo>
                  <a:pt x="611123" y="0"/>
                </a:moveTo>
                <a:lnTo>
                  <a:pt x="611123" y="54101"/>
                </a:lnTo>
                <a:lnTo>
                  <a:pt x="0" y="54101"/>
                </a:lnTo>
                <a:lnTo>
                  <a:pt x="0" y="162305"/>
                </a:lnTo>
                <a:lnTo>
                  <a:pt x="611123" y="162305"/>
                </a:lnTo>
                <a:lnTo>
                  <a:pt x="611123" y="216407"/>
                </a:lnTo>
                <a:lnTo>
                  <a:pt x="719327" y="108203"/>
                </a:lnTo>
                <a:lnTo>
                  <a:pt x="611123" y="0"/>
                </a:lnTo>
                <a:close/>
              </a:path>
            </a:pathLst>
          </a:custGeom>
          <a:solidFill>
            <a:srgbClr val="E7C3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65275" y="6228588"/>
            <a:ext cx="1620520" cy="216535"/>
          </a:xfrm>
          <a:custGeom>
            <a:avLst/>
            <a:gdLst/>
            <a:ahLst/>
            <a:cxnLst/>
            <a:rect l="l" t="t" r="r" b="b"/>
            <a:pathLst>
              <a:path w="1620520" h="216535">
                <a:moveTo>
                  <a:pt x="1511808" y="0"/>
                </a:moveTo>
                <a:lnTo>
                  <a:pt x="1511808" y="54102"/>
                </a:lnTo>
                <a:lnTo>
                  <a:pt x="0" y="54102"/>
                </a:lnTo>
                <a:lnTo>
                  <a:pt x="0" y="162306"/>
                </a:lnTo>
                <a:lnTo>
                  <a:pt x="1511808" y="162306"/>
                </a:lnTo>
                <a:lnTo>
                  <a:pt x="1511808" y="216408"/>
                </a:lnTo>
                <a:lnTo>
                  <a:pt x="1620012" y="108204"/>
                </a:lnTo>
                <a:lnTo>
                  <a:pt x="1511808" y="0"/>
                </a:lnTo>
                <a:close/>
              </a:path>
            </a:pathLst>
          </a:custGeom>
          <a:solidFill>
            <a:srgbClr val="E7C33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360" y="1234439"/>
            <a:ext cx="7981188" cy="53507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013" y="620395"/>
            <a:ext cx="5306060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784860" marR="5080" indent="-772795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Travail</a:t>
            </a:r>
            <a:r>
              <a:rPr dirty="0" spc="-35"/>
              <a:t> </a:t>
            </a:r>
            <a:r>
              <a:rPr dirty="0"/>
              <a:t>sur</a:t>
            </a:r>
            <a:r>
              <a:rPr dirty="0" spc="-30"/>
              <a:t> </a:t>
            </a:r>
            <a:r>
              <a:rPr dirty="0"/>
              <a:t>la</a:t>
            </a:r>
            <a:r>
              <a:rPr dirty="0" spc="-10"/>
              <a:t> </a:t>
            </a:r>
            <a:r>
              <a:rPr dirty="0" spc="-5"/>
              <a:t>représentation</a:t>
            </a:r>
            <a:r>
              <a:rPr dirty="0" spc="-50"/>
              <a:t> </a:t>
            </a:r>
            <a:r>
              <a:rPr dirty="0"/>
              <a:t>du </a:t>
            </a:r>
            <a:r>
              <a:rPr dirty="0" spc="-705"/>
              <a:t> </a:t>
            </a:r>
            <a:r>
              <a:rPr dirty="0"/>
              <a:t>territoire</a:t>
            </a:r>
            <a:r>
              <a:rPr dirty="0" spc="-20"/>
              <a:t> </a:t>
            </a:r>
            <a:r>
              <a:rPr dirty="0"/>
              <a:t>avec</a:t>
            </a:r>
            <a:r>
              <a:rPr dirty="0" spc="-15"/>
              <a:t> </a:t>
            </a:r>
            <a:r>
              <a:rPr dirty="0"/>
              <a:t>les</a:t>
            </a:r>
            <a:r>
              <a:rPr dirty="0" spc="-10"/>
              <a:t> </a:t>
            </a:r>
            <a:r>
              <a:rPr dirty="0" spc="-5"/>
              <a:t>élus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2904" y="2350007"/>
            <a:ext cx="4739640" cy="26730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71192" y="5627623"/>
            <a:ext cx="2703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Topographie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hydrographie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59343" y="5041519"/>
            <a:ext cx="3202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Zonage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thématiques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abordées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456" y="1716023"/>
            <a:ext cx="6888480" cy="38922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1947" y="656970"/>
            <a:ext cx="582485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Mise</a:t>
            </a:r>
            <a:r>
              <a:rPr dirty="0" spc="-20"/>
              <a:t> </a:t>
            </a:r>
            <a:r>
              <a:rPr dirty="0" spc="-5"/>
              <a:t>en</a:t>
            </a:r>
            <a:r>
              <a:rPr dirty="0" spc="-25"/>
              <a:t> </a:t>
            </a:r>
            <a:r>
              <a:rPr dirty="0" spc="-5"/>
              <a:t>image</a:t>
            </a:r>
            <a:r>
              <a:rPr dirty="0" spc="-30"/>
              <a:t> </a:t>
            </a:r>
            <a:r>
              <a:rPr dirty="0"/>
              <a:t>par</a:t>
            </a:r>
            <a:r>
              <a:rPr dirty="0" spc="-20"/>
              <a:t> </a:t>
            </a:r>
            <a:r>
              <a:rPr dirty="0"/>
              <a:t>des</a:t>
            </a:r>
            <a:r>
              <a:rPr dirty="0" spc="-10"/>
              <a:t> </a:t>
            </a:r>
            <a:r>
              <a:rPr dirty="0" spc="-15"/>
              <a:t>paysagistes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07" y="1485900"/>
            <a:ext cx="11987784" cy="48966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5163" y="592582"/>
            <a:ext cx="6181090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12190" marR="5080" indent="-1000125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Restitution</a:t>
            </a:r>
            <a:r>
              <a:rPr dirty="0" spc="-45"/>
              <a:t> </a:t>
            </a:r>
            <a:r>
              <a:rPr dirty="0"/>
              <a:t>au</a:t>
            </a:r>
            <a:r>
              <a:rPr dirty="0" spc="-25"/>
              <a:t> </a:t>
            </a:r>
            <a:r>
              <a:rPr dirty="0" spc="-5"/>
              <a:t>groupe</a:t>
            </a:r>
            <a:r>
              <a:rPr dirty="0" spc="-25"/>
              <a:t> </a:t>
            </a:r>
            <a:r>
              <a:rPr dirty="0"/>
              <a:t>de</a:t>
            </a:r>
            <a:r>
              <a:rPr dirty="0" spc="-10"/>
              <a:t> </a:t>
            </a:r>
            <a:r>
              <a:rPr dirty="0"/>
              <a:t>dialogue</a:t>
            </a:r>
            <a:r>
              <a:rPr dirty="0" spc="-40"/>
              <a:t> </a:t>
            </a:r>
            <a:r>
              <a:rPr dirty="0" spc="-15"/>
              <a:t>et </a:t>
            </a:r>
            <a:r>
              <a:rPr dirty="0" spc="-710"/>
              <a:t> </a:t>
            </a:r>
            <a:r>
              <a:rPr dirty="0" spc="-25"/>
              <a:t>travail </a:t>
            </a:r>
            <a:r>
              <a:rPr dirty="0"/>
              <a:t>sur</a:t>
            </a:r>
            <a:r>
              <a:rPr dirty="0" spc="-20"/>
              <a:t> </a:t>
            </a:r>
            <a:r>
              <a:rPr dirty="0"/>
              <a:t>la</a:t>
            </a:r>
            <a:r>
              <a:rPr dirty="0" spc="-5"/>
              <a:t> valorisation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" y="2334767"/>
            <a:ext cx="5579364" cy="26609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2334767"/>
            <a:ext cx="4803648" cy="26609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46807" y="5631281"/>
            <a:ext cx="67633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Réactions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rapides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contradictoires,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débat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très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vite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engagé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-&gt;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pari </a:t>
            </a:r>
            <a:r>
              <a:rPr dirty="0" sz="1800" spc="-5">
                <a:latin typeface="Calibri"/>
                <a:cs typeface="Calibri"/>
              </a:rPr>
              <a:t>réussi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6038" y="656970"/>
            <a:ext cx="38715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Pistes</a:t>
            </a:r>
            <a:r>
              <a:rPr dirty="0" spc="-50"/>
              <a:t> </a:t>
            </a:r>
            <a:r>
              <a:rPr dirty="0"/>
              <a:t>pour</a:t>
            </a:r>
            <a:r>
              <a:rPr dirty="0" spc="-40"/>
              <a:t> </a:t>
            </a:r>
            <a:r>
              <a:rPr dirty="0"/>
              <a:t>la</a:t>
            </a:r>
            <a:r>
              <a:rPr dirty="0" spc="-25"/>
              <a:t> </a:t>
            </a:r>
            <a:r>
              <a:rPr dirty="0"/>
              <a:t>diffusion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5226" y="1682877"/>
            <a:ext cx="9523730" cy="441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Affichage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dans les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mairies,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écoles,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chez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agriculteurs,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cours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évènements du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territoire,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Une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animation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est </a:t>
            </a:r>
            <a:r>
              <a:rPr dirty="0" sz="1800" spc="-5">
                <a:latin typeface="Calibri"/>
                <a:cs typeface="Calibri"/>
              </a:rPr>
              <a:t>indispensable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Facilitation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lecture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meilleure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identification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sujets (calques,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mise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 </a:t>
            </a:r>
            <a:r>
              <a:rPr dirty="0" sz="1800" spc="-25">
                <a:latin typeface="Calibri"/>
                <a:cs typeface="Calibri"/>
              </a:rPr>
              <a:t>couleur,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fiches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thématiques</a:t>
            </a:r>
            <a:r>
              <a:rPr dirty="0" sz="1800">
                <a:latin typeface="Calibri"/>
                <a:cs typeface="Calibri"/>
              </a:rPr>
              <a:t> 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accompagnement)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Présentation</a:t>
            </a:r>
            <a:r>
              <a:rPr dirty="0" sz="1800" spc="-5">
                <a:latin typeface="Calibri"/>
                <a:cs typeface="Calibri"/>
              </a:rPr>
              <a:t> aux </a:t>
            </a:r>
            <a:r>
              <a:rPr dirty="0" sz="1800" spc="-10">
                <a:latin typeface="Calibri"/>
                <a:cs typeface="Calibri"/>
              </a:rPr>
              <a:t>partenaires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professionnels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Visite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vidéo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Interviews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d’agriculteurs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réaction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l’image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Image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cliquable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Internet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renvoyant vers</a:t>
            </a:r>
            <a:r>
              <a:rPr dirty="0" sz="1800" spc="-5">
                <a:latin typeface="Calibri"/>
                <a:cs typeface="Calibri"/>
              </a:rPr>
              <a:t> du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contenu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lié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 chaque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aspect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TAA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Coloriage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l’image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2950" y="656970"/>
            <a:ext cx="451675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Pistes</a:t>
            </a:r>
            <a:r>
              <a:rPr dirty="0" spc="-40"/>
              <a:t> </a:t>
            </a:r>
            <a:r>
              <a:rPr dirty="0"/>
              <a:t>pour</a:t>
            </a:r>
            <a:r>
              <a:rPr dirty="0" spc="-25"/>
              <a:t> </a:t>
            </a:r>
            <a:r>
              <a:rPr dirty="0"/>
              <a:t>la</a:t>
            </a:r>
            <a:r>
              <a:rPr dirty="0" spc="-10"/>
              <a:t> concertation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3775" y="1882266"/>
            <a:ext cx="9115425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En partant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l’image,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animation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d’échanges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thématiques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ciblées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ou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Animation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divers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profils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citoyens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/ </a:t>
            </a:r>
            <a:r>
              <a:rPr dirty="0" sz="1800" spc="-5">
                <a:latin typeface="Calibri"/>
                <a:cs typeface="Calibri"/>
              </a:rPr>
              <a:t>élus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/ </a:t>
            </a:r>
            <a:r>
              <a:rPr dirty="0" sz="1800" spc="-5">
                <a:latin typeface="Calibri"/>
                <a:cs typeface="Calibri"/>
              </a:rPr>
              <a:t>techniciens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/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agriculteurs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Capitalisation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Faire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évoluer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l’image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Boîte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idées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«</a:t>
            </a:r>
            <a:r>
              <a:rPr dirty="0" sz="1800" spc="-5">
                <a:latin typeface="Calibri"/>
                <a:cs typeface="Calibri"/>
              </a:rPr>
              <a:t> forum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»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internet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Ateliers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d’écriture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faire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exprimer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aux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agriculteurs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leurs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souhaits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termes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d’évolution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Calibri"/>
                <a:cs typeface="Calibri"/>
              </a:rPr>
              <a:t>l’agriculture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8294" y="656970"/>
            <a:ext cx="43484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Vue</a:t>
            </a:r>
            <a:r>
              <a:rPr dirty="0" spc="-35"/>
              <a:t> </a:t>
            </a:r>
            <a:r>
              <a:rPr dirty="0" spc="-25"/>
              <a:t>d’ensemble</a:t>
            </a:r>
            <a:r>
              <a:rPr dirty="0" spc="-30"/>
              <a:t> </a:t>
            </a:r>
            <a:r>
              <a:rPr dirty="0"/>
              <a:t>du</a:t>
            </a:r>
            <a:r>
              <a:rPr dirty="0" spc="-50"/>
              <a:t> </a:t>
            </a:r>
            <a:r>
              <a:rPr dirty="0" spc="-10"/>
              <a:t>projet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793747"/>
            <a:ext cx="12192000" cy="5064760"/>
            <a:chOff x="0" y="1793747"/>
            <a:chExt cx="12192000" cy="5064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93747"/>
              <a:ext cx="12191999" cy="50642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943599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2000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12192000" y="914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1352" y="6211824"/>
              <a:ext cx="876300" cy="4038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8911" y="6198107"/>
              <a:ext cx="399288" cy="4038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5704" y="6198107"/>
              <a:ext cx="601980" cy="403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0911" y="6188963"/>
              <a:ext cx="830580" cy="4023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983" y="6198107"/>
              <a:ext cx="769619" cy="4038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7308" y="6185916"/>
              <a:ext cx="580643" cy="403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51319" y="6085331"/>
              <a:ext cx="838200" cy="77266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85247" y="6251448"/>
              <a:ext cx="1088136" cy="3322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11411" y="6230112"/>
              <a:ext cx="877824" cy="36728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95783" y="6246977"/>
            <a:ext cx="8051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Financeurs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80608" y="6270142"/>
            <a:ext cx="7759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Partenaire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47990" y="6246977"/>
            <a:ext cx="87756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Prestataires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201400" y="6163055"/>
            <a:ext cx="708659" cy="499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8294" y="656970"/>
            <a:ext cx="43484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Vue</a:t>
            </a:r>
            <a:r>
              <a:rPr dirty="0" spc="-35"/>
              <a:t> </a:t>
            </a:r>
            <a:r>
              <a:rPr dirty="0" spc="-25"/>
              <a:t>d’ensemble</a:t>
            </a:r>
            <a:r>
              <a:rPr dirty="0" spc="-30"/>
              <a:t> </a:t>
            </a:r>
            <a:r>
              <a:rPr dirty="0"/>
              <a:t>du</a:t>
            </a:r>
            <a:r>
              <a:rPr dirty="0" spc="-50"/>
              <a:t> </a:t>
            </a:r>
            <a:r>
              <a:rPr dirty="0" spc="-10"/>
              <a:t>projet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93747"/>
            <a:ext cx="12191999" cy="5064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5944" y="656285"/>
            <a:ext cx="222631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Afterres2050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068" y="1179321"/>
            <a:ext cx="7264400" cy="493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b="1">
                <a:latin typeface="Calibri"/>
                <a:cs typeface="Calibri"/>
              </a:rPr>
              <a:t>Scénario </a:t>
            </a:r>
            <a:r>
              <a:rPr dirty="0" sz="1800" spc="-10" b="1">
                <a:latin typeface="Calibri"/>
                <a:cs typeface="Calibri"/>
              </a:rPr>
              <a:t>prospectif </a:t>
            </a:r>
            <a:r>
              <a:rPr dirty="0" sz="1800" b="1">
                <a:latin typeface="Calibri"/>
                <a:cs typeface="Calibri"/>
              </a:rPr>
              <a:t>sur la </a:t>
            </a:r>
            <a:r>
              <a:rPr dirty="0" sz="1800" spc="-5" b="1">
                <a:latin typeface="Calibri"/>
                <a:cs typeface="Calibri"/>
              </a:rPr>
              <a:t>production agricole </a:t>
            </a:r>
            <a:r>
              <a:rPr dirty="0" sz="1800" b="1">
                <a:latin typeface="Calibri"/>
                <a:cs typeface="Calibri"/>
              </a:rPr>
              <a:t>de </a:t>
            </a:r>
            <a:r>
              <a:rPr dirty="0" sz="1800" spc="-10" b="1">
                <a:latin typeface="Calibri"/>
                <a:cs typeface="Calibri"/>
              </a:rPr>
              <a:t>France métropolitaine </a:t>
            </a:r>
            <a:r>
              <a:rPr dirty="0" sz="1800" spc="-5" b="1">
                <a:latin typeface="Calibri"/>
                <a:cs typeface="Calibri"/>
              </a:rPr>
              <a:t>et </a:t>
            </a:r>
            <a:r>
              <a:rPr dirty="0" sz="1800" spc="-39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les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pratiques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production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Développé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bureau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d’études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associatif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Solagro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marR="30607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Répond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aux </a:t>
            </a:r>
            <a:r>
              <a:rPr dirty="0" sz="1800" spc="-5">
                <a:latin typeface="Calibri"/>
                <a:cs typeface="Calibri"/>
              </a:rPr>
              <a:t>objectifs de</a:t>
            </a:r>
            <a:r>
              <a:rPr dirty="0" sz="1800">
                <a:latin typeface="Calibri"/>
                <a:cs typeface="Calibri"/>
              </a:rPr>
              <a:t> 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Stratégie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nationale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carbone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(SNBC)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Programme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national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nutrition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santé</a:t>
            </a:r>
            <a:r>
              <a:rPr dirty="0" sz="1800" spc="-5">
                <a:latin typeface="Calibri"/>
                <a:cs typeface="Calibri"/>
              </a:rPr>
              <a:t> (PNNS4)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(aspects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techniques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uniquement)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Quelques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leviers</a:t>
            </a:r>
            <a:r>
              <a:rPr dirty="0" sz="1800">
                <a:latin typeface="Calibri"/>
                <a:cs typeface="Calibri"/>
              </a:rPr>
              <a:t> 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550">
              <a:latin typeface="Calibri"/>
              <a:cs typeface="Calibri"/>
            </a:endParaRPr>
          </a:p>
          <a:p>
            <a:pPr lvl="1" marL="756285" marR="36068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1800" spc="-5">
                <a:latin typeface="Calibri"/>
                <a:cs typeface="Calibri"/>
              </a:rPr>
              <a:t>Augmentation </a:t>
            </a:r>
            <a:r>
              <a:rPr dirty="0" sz="1800">
                <a:latin typeface="Calibri"/>
                <a:cs typeface="Calibri"/>
              </a:rPr>
              <a:t>de 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prod/conso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légumineuses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baisse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viande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produits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laitiers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(40/60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-&gt; 60/40)</a:t>
            </a:r>
            <a:endParaRPr sz="105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1800" spc="-10">
                <a:latin typeface="Calibri"/>
                <a:cs typeface="Calibri"/>
              </a:rPr>
              <a:t>Agroécologie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(pratiques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existantes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testées)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1800" spc="-10">
                <a:latin typeface="Calibri"/>
                <a:cs typeface="Calibri"/>
              </a:rPr>
              <a:t>Limitation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l’artificialisation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terres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1800" spc="-5">
                <a:latin typeface="Calibri"/>
                <a:cs typeface="Calibri"/>
              </a:rPr>
              <a:t>Méthanisation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-&gt;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Quelle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déclinaison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pour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PNR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0311" y="1161288"/>
            <a:ext cx="3540252" cy="52440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3066" y="656285"/>
            <a:ext cx="459613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Afterres2050</a:t>
            </a:r>
            <a:r>
              <a:rPr dirty="0" spc="-15"/>
              <a:t> </a:t>
            </a:r>
            <a:r>
              <a:rPr dirty="0"/>
              <a:t>pour</a:t>
            </a:r>
            <a:r>
              <a:rPr dirty="0" spc="-20"/>
              <a:t> </a:t>
            </a:r>
            <a:r>
              <a:rPr dirty="0"/>
              <a:t>le</a:t>
            </a:r>
            <a:r>
              <a:rPr dirty="0" spc="-5"/>
              <a:t> </a:t>
            </a:r>
            <a:r>
              <a:rPr dirty="0"/>
              <a:t>PNR</a:t>
            </a:r>
            <a:r>
              <a:rPr dirty="0" spc="-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706" y="2388489"/>
            <a:ext cx="615759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Régionalisation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cours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Bretagne,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portée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 </a:t>
            </a:r>
            <a:r>
              <a:rPr dirty="0" sz="1800" spc="-10">
                <a:latin typeface="Calibri"/>
                <a:cs typeface="Calibri"/>
              </a:rPr>
              <a:t>Région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(PNR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membre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COPIL).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35">
                <a:latin typeface="Calibri"/>
                <a:cs typeface="Calibri"/>
              </a:rPr>
              <a:t>Travail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diagnostic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l’autonomie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alimentaire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territoire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Calibri"/>
                <a:cs typeface="Calibri"/>
              </a:rPr>
              <a:t>réalisé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interne.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45085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-&gt;</a:t>
            </a:r>
            <a:r>
              <a:rPr dirty="0" sz="1800" spc="-5" b="1">
                <a:latin typeface="Calibri"/>
                <a:cs typeface="Calibri"/>
              </a:rPr>
              <a:t> Choix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d’une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approche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différente </a:t>
            </a:r>
            <a:r>
              <a:rPr dirty="0" sz="1800" b="1">
                <a:latin typeface="Calibri"/>
                <a:cs typeface="Calibri"/>
              </a:rPr>
              <a:t>:</a:t>
            </a:r>
            <a:r>
              <a:rPr dirty="0" sz="1800" spc="35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représentation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d’un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paysage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traduisant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l’application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>
                <a:latin typeface="Calibri"/>
                <a:cs typeface="Calibri"/>
              </a:rPr>
              <a:t> «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principes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Afterres2050 »,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comme </a:t>
            </a:r>
            <a:r>
              <a:rPr dirty="0" sz="1800" spc="-5">
                <a:latin typeface="Calibri"/>
                <a:cs typeface="Calibri"/>
              </a:rPr>
              <a:t> outil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concertation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6304" y="1857755"/>
            <a:ext cx="3745991" cy="41635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27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9902" y="3231007"/>
            <a:ext cx="715327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Mobilisation</a:t>
            </a:r>
            <a:r>
              <a:rPr dirty="0" spc="-30"/>
              <a:t> </a:t>
            </a:r>
            <a:r>
              <a:rPr dirty="0" spc="-15"/>
              <a:t>et</a:t>
            </a:r>
            <a:r>
              <a:rPr dirty="0" spc="20"/>
              <a:t> </a:t>
            </a:r>
            <a:r>
              <a:rPr dirty="0" spc="-10"/>
              <a:t>partage</a:t>
            </a:r>
            <a:r>
              <a:rPr dirty="0" spc="-25"/>
              <a:t> </a:t>
            </a:r>
            <a:r>
              <a:rPr dirty="0"/>
              <a:t>des </a:t>
            </a:r>
            <a:r>
              <a:rPr dirty="0" spc="-5"/>
              <a:t>connaissances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56104"/>
            <a:ext cx="5954395" cy="4091940"/>
            <a:chOff x="0" y="2356104"/>
            <a:chExt cx="5954395" cy="4091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56104"/>
              <a:ext cx="5954267" cy="40919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1955" y="3698748"/>
              <a:ext cx="405384" cy="6278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7164" y="3429000"/>
              <a:ext cx="414527" cy="6278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5843" y="3000756"/>
              <a:ext cx="423672" cy="6278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3892" y="4219955"/>
              <a:ext cx="416051" cy="627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3375" y="3598164"/>
              <a:ext cx="414527" cy="6278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6319" y="3179064"/>
              <a:ext cx="416051" cy="6278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0748" y="4738116"/>
              <a:ext cx="403860" cy="6278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4116" y="5455920"/>
              <a:ext cx="403859" cy="6278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70148" y="3880104"/>
              <a:ext cx="403860" cy="6278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5223" y="5554980"/>
              <a:ext cx="480060" cy="6278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71571" y="3880104"/>
              <a:ext cx="423672" cy="627888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79291" y="0"/>
            <a:ext cx="457200" cy="9296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16823" y="5504688"/>
            <a:ext cx="1799844" cy="100584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16823" y="6576059"/>
            <a:ext cx="251459" cy="25298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393430" y="6592316"/>
            <a:ext cx="1689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33661" y="6606031"/>
            <a:ext cx="6762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07/04/2021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14943" y="5242052"/>
            <a:ext cx="4629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5">
                <a:latin typeface="Lucida Sans Unicode"/>
                <a:cs typeface="Lucida Sans Unicode"/>
              </a:rPr>
              <a:t>Pêc</a:t>
            </a:r>
            <a:r>
              <a:rPr dirty="0" sz="1400" spc="-120">
                <a:latin typeface="Lucida Sans Unicode"/>
                <a:cs typeface="Lucida Sans Unicode"/>
              </a:rPr>
              <a:t>h</a:t>
            </a:r>
            <a:r>
              <a:rPr dirty="0" sz="1400" spc="-120">
                <a:latin typeface="Lucida Sans Unicode"/>
                <a:cs typeface="Lucida Sans Unicode"/>
              </a:rPr>
              <a:t>e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96000" y="5472684"/>
            <a:ext cx="1800225" cy="1277620"/>
            <a:chOff x="6096000" y="5472684"/>
            <a:chExt cx="1800225" cy="1277620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6000" y="5472684"/>
              <a:ext cx="1799844" cy="10134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24955" y="6498334"/>
              <a:ext cx="251460" cy="25145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401180" y="6513982"/>
            <a:ext cx="1689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41540" y="6527698"/>
            <a:ext cx="6762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27/03/2021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49948" y="5219191"/>
            <a:ext cx="10883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Lucida Sans Unicode"/>
                <a:cs typeface="Lucida Sans Unicode"/>
              </a:rPr>
              <a:t>Bovin</a:t>
            </a:r>
            <a:r>
              <a:rPr dirty="0" sz="1400" spc="-85">
                <a:latin typeface="Lucida Sans Unicode"/>
                <a:cs typeface="Lucida Sans Unicode"/>
              </a:rPr>
              <a:t> </a:t>
            </a:r>
            <a:r>
              <a:rPr dirty="0" sz="1400" spc="-25">
                <a:latin typeface="Lucida Sans Unicode"/>
                <a:cs typeface="Lucida Sans Unicode"/>
              </a:rPr>
              <a:t>viande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32776" y="5242559"/>
            <a:ext cx="466344" cy="713232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10145268" y="5556503"/>
            <a:ext cx="1803400" cy="1112520"/>
            <a:chOff x="10145268" y="5556503"/>
            <a:chExt cx="1803400" cy="1112520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48316" y="5556503"/>
              <a:ext cx="1799844" cy="8656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45268" y="6416039"/>
              <a:ext cx="251459" cy="25298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0421873" y="6432600"/>
            <a:ext cx="965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261852" y="6446316"/>
            <a:ext cx="6762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29/05/2021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72953" y="5230748"/>
            <a:ext cx="6762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0">
                <a:latin typeface="Lucida Sans Unicode"/>
                <a:cs typeface="Lucida Sans Unicode"/>
              </a:rPr>
              <a:t>Ass</a:t>
            </a:r>
            <a:r>
              <a:rPr dirty="0" sz="1400" spc="-30">
                <a:latin typeface="Lucida Sans Unicode"/>
                <a:cs typeface="Lucida Sans Unicode"/>
              </a:rPr>
              <a:t>i</a:t>
            </a:r>
            <a:r>
              <a:rPr dirty="0" sz="1400" spc="-75">
                <a:latin typeface="Lucida Sans Unicode"/>
                <a:cs typeface="Lucida Sans Unicode"/>
              </a:rPr>
              <a:t>e</a:t>
            </a:r>
            <a:r>
              <a:rPr dirty="0" sz="1400" spc="20">
                <a:latin typeface="Lucida Sans Unicode"/>
                <a:cs typeface="Lucida Sans Unicode"/>
              </a:rPr>
              <a:t>t</a:t>
            </a:r>
            <a:r>
              <a:rPr dirty="0" sz="1400">
                <a:latin typeface="Lucida Sans Unicode"/>
                <a:cs typeface="Lucida Sans Unicode"/>
              </a:rPr>
              <a:t>t</a:t>
            </a:r>
            <a:r>
              <a:rPr dirty="0" sz="1400" spc="-120">
                <a:latin typeface="Lucida Sans Unicode"/>
                <a:cs typeface="Lucida Sans Unicode"/>
              </a:rPr>
              <a:t>e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772900" y="5359908"/>
            <a:ext cx="419100" cy="711708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10145268" y="4049267"/>
            <a:ext cx="1800225" cy="1054735"/>
            <a:chOff x="10145268" y="4049267"/>
            <a:chExt cx="1800225" cy="1054735"/>
          </a:xfrm>
        </p:grpSpPr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45268" y="4049267"/>
              <a:ext cx="1799844" cy="79400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65080" y="4852415"/>
              <a:ext cx="251459" cy="25146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0441685" y="4867147"/>
            <a:ext cx="965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281918" y="4880864"/>
            <a:ext cx="6781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24/02/2021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584942" y="3723513"/>
            <a:ext cx="9137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0">
                <a:latin typeface="Lucida Sans Unicode"/>
                <a:cs typeface="Lucida Sans Unicode"/>
              </a:rPr>
              <a:t>Filière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 spc="55">
                <a:latin typeface="Lucida Sans Unicode"/>
                <a:cs typeface="Lucida Sans Unicode"/>
              </a:rPr>
              <a:t>lait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133588" y="3782567"/>
            <a:ext cx="3947160" cy="1365885"/>
            <a:chOff x="8133588" y="3782567"/>
            <a:chExt cx="3947160" cy="1365885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37264" y="3782567"/>
              <a:ext cx="443483" cy="71170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33588" y="4024883"/>
              <a:ext cx="1799844" cy="86563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299704" y="4887467"/>
              <a:ext cx="434340" cy="260985"/>
            </a:xfrm>
            <a:custGeom>
              <a:avLst/>
              <a:gdLst/>
              <a:ahLst/>
              <a:cxnLst/>
              <a:rect l="l" t="t" r="r" b="b"/>
              <a:pathLst>
                <a:path w="434340" h="260985">
                  <a:moveTo>
                    <a:pt x="434340" y="0"/>
                  </a:moveTo>
                  <a:lnTo>
                    <a:pt x="0" y="0"/>
                  </a:lnTo>
                  <a:lnTo>
                    <a:pt x="0" y="260603"/>
                  </a:lnTo>
                  <a:lnTo>
                    <a:pt x="434340" y="260603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FFFFFF">
                <a:alpha val="38822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8299704" y="4887467"/>
            <a:ext cx="434340" cy="26098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dirty="0" sz="1100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219438" y="4925948"/>
            <a:ext cx="6762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17/02/2021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092952" y="3749040"/>
            <a:ext cx="4037329" cy="1399540"/>
            <a:chOff x="6092952" y="3749040"/>
            <a:chExt cx="4037329" cy="1399540"/>
          </a:xfrm>
        </p:grpSpPr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03108" y="4896612"/>
              <a:ext cx="251459" cy="2514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72828" y="3749040"/>
              <a:ext cx="457200" cy="71170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92952" y="4061460"/>
              <a:ext cx="1799844" cy="8001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92952" y="4870704"/>
              <a:ext cx="252984" cy="252984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6369811" y="4886705"/>
            <a:ext cx="1689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09790" y="4900421"/>
            <a:ext cx="6762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20/01/2021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496050" y="3786632"/>
            <a:ext cx="96329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0">
                <a:latin typeface="Lucida Sans Unicode"/>
                <a:cs typeface="Lucida Sans Unicode"/>
              </a:rPr>
              <a:t>Maraichage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55" name="object 5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700771" y="3823715"/>
            <a:ext cx="527303" cy="713232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26479" y="3380232"/>
            <a:ext cx="251460" cy="251459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6402070" y="3395217"/>
            <a:ext cx="1689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Calibri"/>
                <a:cs typeface="Calibri"/>
              </a:rPr>
              <a:t>18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242429" y="3408934"/>
            <a:ext cx="6762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18/11/2020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124955" y="2374392"/>
            <a:ext cx="1799844" cy="1010412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6578345" y="2075180"/>
            <a:ext cx="9944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5">
                <a:latin typeface="Lucida Sans Unicode"/>
                <a:cs typeface="Lucida Sans Unicode"/>
              </a:rPr>
              <a:t>L</a:t>
            </a:r>
            <a:r>
              <a:rPr dirty="0" sz="1400" spc="75">
                <a:latin typeface="Lucida Sans Unicode"/>
                <a:cs typeface="Lucida Sans Unicode"/>
              </a:rPr>
              <a:t>a</a:t>
            </a:r>
            <a:r>
              <a:rPr dirty="0" sz="1400" spc="20">
                <a:latin typeface="Lucida Sans Unicode"/>
                <a:cs typeface="Lucida Sans Unicode"/>
              </a:rPr>
              <a:t>n</a:t>
            </a:r>
            <a:r>
              <a:rPr dirty="0" sz="1400" spc="-20">
                <a:latin typeface="Lucida Sans Unicode"/>
                <a:cs typeface="Lucida Sans Unicode"/>
              </a:rPr>
              <a:t>c</a:t>
            </a:r>
            <a:r>
              <a:rPr dirty="0" sz="1400" spc="25">
                <a:latin typeface="Lucida Sans Unicode"/>
                <a:cs typeface="Lucida Sans Unicode"/>
              </a:rPr>
              <a:t>eme</a:t>
            </a:r>
            <a:r>
              <a:rPr dirty="0" sz="1400">
                <a:latin typeface="Lucida Sans Unicode"/>
                <a:cs typeface="Lucida Sans Unicode"/>
              </a:rPr>
              <a:t>n</a:t>
            </a:r>
            <a:r>
              <a:rPr dirty="0" sz="1400" spc="25">
                <a:latin typeface="Lucida Sans Unicode"/>
                <a:cs typeface="Lucida Sans Unicode"/>
              </a:rPr>
              <a:t>t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8132064" y="2377439"/>
            <a:ext cx="1800225" cy="1275715"/>
            <a:chOff x="8132064" y="2377439"/>
            <a:chExt cx="1800225" cy="1275715"/>
          </a:xfrm>
        </p:grpSpPr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32064" y="2377439"/>
              <a:ext cx="1799844" cy="100888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68640" y="3401567"/>
              <a:ext cx="251459" cy="251460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8444610" y="3424554"/>
            <a:ext cx="1516380" cy="547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2805" algn="l"/>
              </a:tabLst>
            </a:pPr>
            <a:r>
              <a:rPr dirty="0" baseline="2525" sz="1650">
                <a:latin typeface="Calibri"/>
                <a:cs typeface="Calibri"/>
              </a:rPr>
              <a:t>17	</a:t>
            </a:r>
            <a:r>
              <a:rPr dirty="0" sz="1050">
                <a:latin typeface="Calibri"/>
                <a:cs typeface="Calibri"/>
              </a:rPr>
              <a:t>28/11/2020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 marL="57150">
              <a:lnSpc>
                <a:spcPct val="100000"/>
              </a:lnSpc>
              <a:spcBef>
                <a:spcPts val="5"/>
              </a:spcBef>
            </a:pPr>
            <a:r>
              <a:rPr dirty="0" sz="1400" spc="-20">
                <a:latin typeface="Lucida Sans Unicode"/>
                <a:cs typeface="Lucida Sans Unicode"/>
              </a:rPr>
              <a:t>Ostréiculture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417814" y="2074545"/>
            <a:ext cx="13315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latin typeface="Lucida Sans Unicode"/>
                <a:cs typeface="Lucida Sans Unicode"/>
              </a:rPr>
              <a:t>Filière</a:t>
            </a:r>
            <a:r>
              <a:rPr dirty="0" sz="1400" spc="-55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légumes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0152888" y="2382011"/>
            <a:ext cx="1800225" cy="1268095"/>
            <a:chOff x="10152888" y="2382011"/>
            <a:chExt cx="1800225" cy="1268095"/>
          </a:xfrm>
        </p:grpSpPr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152888" y="2382011"/>
              <a:ext cx="1799844" cy="99669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54412" y="3398519"/>
              <a:ext cx="251459" cy="251459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10431271" y="3412997"/>
            <a:ext cx="1689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271631" y="3426714"/>
            <a:ext cx="6762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12/12/2020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559288" y="2106549"/>
            <a:ext cx="10026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0">
                <a:latin typeface="Lucida Sans Unicode"/>
                <a:cs typeface="Lucida Sans Unicode"/>
              </a:rPr>
              <a:t>O</a:t>
            </a:r>
            <a:r>
              <a:rPr dirty="0" sz="1400" spc="-145">
                <a:latin typeface="Lucida Sans Unicode"/>
                <a:cs typeface="Lucida Sans Unicode"/>
              </a:rPr>
              <a:t>v</a:t>
            </a:r>
            <a:r>
              <a:rPr dirty="0" sz="1400" spc="55">
                <a:latin typeface="Lucida Sans Unicode"/>
                <a:cs typeface="Lucida Sans Unicode"/>
              </a:rPr>
              <a:t>i</a:t>
            </a:r>
            <a:r>
              <a:rPr dirty="0" sz="1400" spc="130">
                <a:latin typeface="Lucida Sans Unicode"/>
                <a:cs typeface="Lucida Sans Unicode"/>
              </a:rPr>
              <a:t>n</a:t>
            </a:r>
            <a:r>
              <a:rPr dirty="0" sz="1400" spc="-20">
                <a:latin typeface="Lucida Sans Unicode"/>
                <a:cs typeface="Lucida Sans Unicode"/>
              </a:rPr>
              <a:t> </a:t>
            </a:r>
            <a:r>
              <a:rPr dirty="0" sz="1400" spc="-165">
                <a:latin typeface="Lucida Sans Unicode"/>
                <a:cs typeface="Lucida Sans Unicode"/>
              </a:rPr>
              <a:t>v</a:t>
            </a:r>
            <a:r>
              <a:rPr dirty="0" sz="1400" spc="40">
                <a:latin typeface="Lucida Sans Unicode"/>
                <a:cs typeface="Lucida Sans Unicode"/>
              </a:rPr>
              <a:t>i</a:t>
            </a:r>
            <a:r>
              <a:rPr dirty="0" sz="1400" spc="80">
                <a:latin typeface="Lucida Sans Unicode"/>
                <a:cs typeface="Lucida Sans Unicode"/>
              </a:rPr>
              <a:t>a</a:t>
            </a:r>
            <a:r>
              <a:rPr dirty="0" sz="1400" spc="-35">
                <a:latin typeface="Lucida Sans Unicode"/>
                <a:cs typeface="Lucida Sans Unicode"/>
              </a:rPr>
              <a:t>nde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72" name="object 7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782043" y="2170176"/>
            <a:ext cx="409955" cy="711708"/>
          </a:xfrm>
          <a:prstGeom prst="rect">
            <a:avLst/>
          </a:prstGeom>
        </p:spPr>
      </p:pic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1950211" y="580466"/>
            <a:ext cx="4650740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23950" marR="5080" indent="-111125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Mobilisation</a:t>
            </a:r>
            <a:r>
              <a:rPr dirty="0" spc="-55"/>
              <a:t> </a:t>
            </a:r>
            <a:r>
              <a:rPr dirty="0" spc="-15"/>
              <a:t>et</a:t>
            </a:r>
            <a:r>
              <a:rPr dirty="0" spc="-5"/>
              <a:t> </a:t>
            </a:r>
            <a:r>
              <a:rPr dirty="0" spc="-10"/>
              <a:t>partage</a:t>
            </a:r>
            <a:r>
              <a:rPr dirty="0" spc="-45"/>
              <a:t> </a:t>
            </a:r>
            <a:r>
              <a:rPr dirty="0" spc="-5"/>
              <a:t>des </a:t>
            </a:r>
            <a:r>
              <a:rPr dirty="0" spc="-705"/>
              <a:t> </a:t>
            </a:r>
            <a:r>
              <a:rPr dirty="0" spc="-5"/>
              <a:t>connaissances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297891" y="1621028"/>
            <a:ext cx="469646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Professionnels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élus </a:t>
            </a:r>
            <a:r>
              <a:rPr dirty="0" sz="1800" spc="-10">
                <a:latin typeface="Calibri"/>
                <a:cs typeface="Calibri"/>
              </a:rPr>
              <a:t>(commission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Valorisation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économique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 </a:t>
            </a:r>
            <a:r>
              <a:rPr dirty="0" sz="1800" spc="-10">
                <a:latin typeface="Calibri"/>
                <a:cs typeface="Calibri"/>
              </a:rPr>
              <a:t>marque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Valeurs</a:t>
            </a:r>
            <a:r>
              <a:rPr dirty="0" sz="1800" spc="-5">
                <a:latin typeface="Calibri"/>
                <a:cs typeface="Calibri"/>
              </a:rPr>
              <a:t> PNR)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sollicités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Citoyens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volontaires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40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personnes,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14 </a:t>
            </a:r>
            <a:r>
              <a:rPr dirty="0" sz="1800" spc="-5">
                <a:latin typeface="Calibri"/>
                <a:cs typeface="Calibri"/>
              </a:rPr>
              <a:t>assidus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27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52578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Mise en</a:t>
            </a:r>
            <a:r>
              <a:rPr dirty="0" spc="-20"/>
              <a:t> </a:t>
            </a:r>
            <a:r>
              <a:rPr dirty="0" spc="-5"/>
              <a:t>image</a:t>
            </a:r>
            <a:r>
              <a:rPr dirty="0" spc="-30"/>
              <a:t> </a:t>
            </a:r>
            <a:r>
              <a:rPr dirty="0" spc="-15"/>
              <a:t>d’une</a:t>
            </a:r>
            <a:r>
              <a:rPr dirty="0" spc="-20"/>
              <a:t> </a:t>
            </a:r>
            <a:r>
              <a:rPr dirty="0" spc="-5"/>
              <a:t>vision</a:t>
            </a:r>
            <a:r>
              <a:rPr dirty="0" spc="-25"/>
              <a:t> </a:t>
            </a:r>
            <a:r>
              <a:rPr dirty="0" spc="-5"/>
              <a:t>commune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411" y="2677667"/>
            <a:ext cx="1895856" cy="114147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4404" y="3113532"/>
            <a:ext cx="3708400" cy="2237740"/>
            <a:chOff x="184404" y="3113532"/>
            <a:chExt cx="3708400" cy="22377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8483" y="3113532"/>
              <a:ext cx="1543812" cy="10424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0992" y="3959352"/>
              <a:ext cx="1793748" cy="1246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531" y="3290316"/>
              <a:ext cx="1543812" cy="9616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404" y="4251960"/>
              <a:ext cx="1662683" cy="10988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4748" y="3451860"/>
              <a:ext cx="605027" cy="94488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34998" y="1962403"/>
            <a:ext cx="6600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Sélection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photos,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argumentation,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formulation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d’objectifs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(proposés)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87779" y="597865"/>
            <a:ext cx="5402580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878964" marR="5080" indent="-18669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Identification</a:t>
            </a:r>
            <a:r>
              <a:rPr dirty="0" spc="-55"/>
              <a:t> </a:t>
            </a:r>
            <a:r>
              <a:rPr dirty="0" spc="-5"/>
              <a:t>des</a:t>
            </a:r>
            <a:r>
              <a:rPr dirty="0" spc="-10"/>
              <a:t> </a:t>
            </a:r>
            <a:r>
              <a:rPr dirty="0" spc="-5"/>
              <a:t>objectifs</a:t>
            </a:r>
            <a:r>
              <a:rPr dirty="0" spc="-25"/>
              <a:t>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/>
              <a:t>la </a:t>
            </a:r>
            <a:r>
              <a:rPr dirty="0" spc="-710"/>
              <a:t> </a:t>
            </a:r>
            <a:r>
              <a:rPr dirty="0" spc="-5"/>
              <a:t>transition</a:t>
            </a: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28744" y="2903220"/>
            <a:ext cx="3851148" cy="269747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9636252" y="4495800"/>
            <a:ext cx="1403985" cy="1234440"/>
            <a:chOff x="9636252" y="4495800"/>
            <a:chExt cx="1403985" cy="123444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252" y="4495800"/>
              <a:ext cx="1377696" cy="6827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47148" y="5116068"/>
              <a:ext cx="1092707" cy="61417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640070" y="2949905"/>
            <a:ext cx="12598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Choix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photos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4998" y="5448706"/>
            <a:ext cx="28816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Exemple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 photos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(env.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60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proposées)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36252" y="2848355"/>
            <a:ext cx="1548383" cy="140360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269985" y="6132677"/>
            <a:ext cx="35407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Objectifs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illustrés,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argumentés,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modifiés, ajoutés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Paule POINTEREAU</dc:creator>
  <dc:title>Schéma de composition de l’image</dc:title>
  <dcterms:created xsi:type="dcterms:W3CDTF">2022-06-21T09:57:07Z</dcterms:created>
  <dcterms:modified xsi:type="dcterms:W3CDTF">2022-06-21T09:57:07Z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2022-05-19T00:00:00Z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2022-06-21T00:00:00Z</vt:filetime>
  </property>
</Properties>
</file>