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png" ContentType="image/pn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258300" cy="6553200"/>
  <p:notesSz cx="9258300" cy="6553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20611"/>
            <a:ext cx="9142730" cy="43180"/>
          </a:xfrm>
          <a:custGeom>
            <a:avLst/>
            <a:gdLst/>
            <a:ahLst/>
            <a:cxnLst/>
            <a:rect l="l" t="t" r="r" b="b"/>
            <a:pathLst>
              <a:path w="9142730" h="43179">
                <a:moveTo>
                  <a:pt x="9142476" y="42671"/>
                </a:moveTo>
                <a:lnTo>
                  <a:pt x="4570475" y="42671"/>
                </a:lnTo>
                <a:lnTo>
                  <a:pt x="0" y="42671"/>
                </a:lnTo>
                <a:lnTo>
                  <a:pt x="0" y="0"/>
                </a:lnTo>
                <a:lnTo>
                  <a:pt x="9142476" y="0"/>
                </a:lnTo>
                <a:lnTo>
                  <a:pt x="9142476" y="42671"/>
                </a:lnTo>
                <a:close/>
              </a:path>
            </a:pathLst>
          </a:custGeom>
          <a:solidFill>
            <a:srgbClr val="7BA0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84504" y="2673095"/>
            <a:ext cx="230504" cy="536575"/>
          </a:xfrm>
          <a:custGeom>
            <a:avLst/>
            <a:gdLst/>
            <a:ahLst/>
            <a:cxnLst/>
            <a:rect l="l" t="t" r="r" b="b"/>
            <a:pathLst>
              <a:path w="230505" h="536575">
                <a:moveTo>
                  <a:pt x="28956" y="536448"/>
                </a:moveTo>
                <a:lnTo>
                  <a:pt x="0" y="495300"/>
                </a:lnTo>
                <a:lnTo>
                  <a:pt x="169164" y="268224"/>
                </a:lnTo>
                <a:lnTo>
                  <a:pt x="0" y="39624"/>
                </a:lnTo>
                <a:lnTo>
                  <a:pt x="28956" y="0"/>
                </a:lnTo>
                <a:lnTo>
                  <a:pt x="230124" y="268224"/>
                </a:lnTo>
                <a:lnTo>
                  <a:pt x="28956" y="536448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612" y="247462"/>
            <a:ext cx="930953" cy="82221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4261" y="251769"/>
            <a:ext cx="1820794" cy="58041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05527" y="1799844"/>
            <a:ext cx="4107179" cy="410413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441704" y="2662427"/>
            <a:ext cx="6045835" cy="558165"/>
          </a:xfrm>
          <a:custGeom>
            <a:avLst/>
            <a:gdLst/>
            <a:ahLst/>
            <a:cxnLst/>
            <a:rect l="l" t="t" r="r" b="b"/>
            <a:pathLst>
              <a:path w="6045834" h="558164">
                <a:moveTo>
                  <a:pt x="6045708" y="557783"/>
                </a:moveTo>
                <a:lnTo>
                  <a:pt x="3023615" y="557783"/>
                </a:lnTo>
                <a:lnTo>
                  <a:pt x="0" y="557783"/>
                </a:lnTo>
                <a:lnTo>
                  <a:pt x="0" y="0"/>
                </a:lnTo>
                <a:lnTo>
                  <a:pt x="6045708" y="0"/>
                </a:lnTo>
                <a:lnTo>
                  <a:pt x="6045708" y="557783"/>
                </a:lnTo>
                <a:close/>
              </a:path>
            </a:pathLst>
          </a:custGeom>
          <a:solidFill>
            <a:srgbClr val="EF77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08836" y="2730476"/>
            <a:ext cx="6040627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8836" y="3509250"/>
            <a:ext cx="6040627" cy="791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EF7756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rPr dirty="0" spc="10"/>
              <a:t>1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EF77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EF7756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rPr dirty="0" spc="10"/>
              <a:t>1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EF77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62915" y="1507236"/>
            <a:ext cx="4027360" cy="4325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68024" y="1507236"/>
            <a:ext cx="4027360" cy="4325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EF7756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rPr dirty="0" spc="10"/>
              <a:t>1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88619"/>
            <a:ext cx="227329" cy="707390"/>
          </a:xfrm>
          <a:custGeom>
            <a:avLst/>
            <a:gdLst/>
            <a:ahLst/>
            <a:cxnLst/>
            <a:rect l="l" t="t" r="r" b="b"/>
            <a:pathLst>
              <a:path w="227329" h="707390">
                <a:moveTo>
                  <a:pt x="227076" y="707136"/>
                </a:moveTo>
                <a:lnTo>
                  <a:pt x="114300" y="707136"/>
                </a:lnTo>
                <a:lnTo>
                  <a:pt x="0" y="707136"/>
                </a:lnTo>
                <a:lnTo>
                  <a:pt x="0" y="0"/>
                </a:lnTo>
                <a:lnTo>
                  <a:pt x="227076" y="0"/>
                </a:lnTo>
                <a:lnTo>
                  <a:pt x="227076" y="707136"/>
                </a:lnTo>
                <a:close/>
              </a:path>
            </a:pathLst>
          </a:custGeom>
          <a:solidFill>
            <a:srgbClr val="EF77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680704" y="5993892"/>
            <a:ext cx="268605" cy="558165"/>
          </a:xfrm>
          <a:custGeom>
            <a:avLst/>
            <a:gdLst/>
            <a:ahLst/>
            <a:cxnLst/>
            <a:rect l="l" t="t" r="r" b="b"/>
            <a:pathLst>
              <a:path w="268604" h="558165">
                <a:moveTo>
                  <a:pt x="268224" y="557783"/>
                </a:moveTo>
                <a:lnTo>
                  <a:pt x="0" y="557783"/>
                </a:lnTo>
                <a:lnTo>
                  <a:pt x="0" y="0"/>
                </a:lnTo>
                <a:lnTo>
                  <a:pt x="268224" y="0"/>
                </a:lnTo>
                <a:lnTo>
                  <a:pt x="268224" y="557783"/>
                </a:lnTo>
                <a:close/>
              </a:path>
            </a:pathLst>
          </a:custGeom>
          <a:solidFill>
            <a:srgbClr val="EF775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702" y="6148151"/>
            <a:ext cx="2128622" cy="4035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EF77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EF7756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rPr dirty="0" spc="10"/>
              <a:t>1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EF7756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rPr dirty="0" spc="10"/>
              <a:t>1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068" y="561828"/>
            <a:ext cx="8424163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EF77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5252" y="1255248"/>
            <a:ext cx="8527795" cy="323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49415" y="6254139"/>
            <a:ext cx="210312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EF7756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62915" y="6094476"/>
            <a:ext cx="2129409" cy="327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48776" y="6321419"/>
            <a:ext cx="157479" cy="130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rPr dirty="0" spc="10"/>
              <a:t>1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rema.fr/fr/actualites/comment-agir-concretement-mobilite-zone-peu-dense-retour" TargetMode="External"/><Relationship Id="rId3" Type="http://schemas.openxmlformats.org/officeDocument/2006/relationships/hyperlink" Target="http://www.cerema.fr/fr/actualites/boite-outils-mobilite-zones-peu-denses-fiches-pratiques" TargetMode="External"/><Relationship Id="rId4" Type="http://schemas.openxmlformats.org/officeDocument/2006/relationships/hyperlink" Target="http://www.cerema.fr/fr/actualites/retour-conference-technique-territoriale-quel-bouquet" TargetMode="External"/><Relationship Id="rId5" Type="http://schemas.openxmlformats.org/officeDocument/2006/relationships/hyperlink" Target="http://www.cerema.fr/system/files/documents/2021/12/fiche_benchmark_international.pdf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0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0.jpg"/><Relationship Id="rId4" Type="http://schemas.openxmlformats.org/officeDocument/2006/relationships/image" Target="../media/image26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0.jpg"/><Relationship Id="rId4" Type="http://schemas.openxmlformats.org/officeDocument/2006/relationships/image" Target="../media/image2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8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9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3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3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8836" y="2730476"/>
            <a:ext cx="5655310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5">
                <a:solidFill>
                  <a:srgbClr val="FFFFFF"/>
                </a:solidFill>
                <a:latin typeface="Microsoft Sans Serif"/>
                <a:cs typeface="Microsoft Sans Serif"/>
              </a:rPr>
              <a:t>ACCOMPAGNER</a:t>
            </a:r>
            <a:r>
              <a:rPr dirty="0" sz="26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FFFFFF"/>
                </a:solidFill>
                <a:latin typeface="Microsoft Sans Serif"/>
                <a:cs typeface="Microsoft Sans Serif"/>
              </a:rPr>
              <a:t>LES</a:t>
            </a:r>
            <a:r>
              <a:rPr dirty="0" sz="26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Microsoft Sans Serif"/>
                <a:cs typeface="Microsoft Sans Serif"/>
              </a:rPr>
              <a:t>TERRITOIRES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1704" y="3448811"/>
            <a:ext cx="4029710" cy="911860"/>
          </a:xfrm>
          <a:custGeom>
            <a:avLst/>
            <a:gdLst/>
            <a:ahLst/>
            <a:cxnLst/>
            <a:rect l="l" t="t" r="r" b="b"/>
            <a:pathLst>
              <a:path w="4029710" h="911860">
                <a:moveTo>
                  <a:pt x="1277112" y="606564"/>
                </a:moveTo>
                <a:lnTo>
                  <a:pt x="1524" y="606564"/>
                </a:lnTo>
                <a:lnTo>
                  <a:pt x="1524" y="911364"/>
                </a:lnTo>
                <a:lnTo>
                  <a:pt x="638543" y="911364"/>
                </a:lnTo>
                <a:lnTo>
                  <a:pt x="1277112" y="911364"/>
                </a:lnTo>
                <a:lnTo>
                  <a:pt x="1277112" y="606564"/>
                </a:lnTo>
                <a:close/>
              </a:path>
              <a:path w="4029710" h="911860">
                <a:moveTo>
                  <a:pt x="4029456" y="0"/>
                </a:moveTo>
                <a:lnTo>
                  <a:pt x="0" y="0"/>
                </a:lnTo>
                <a:lnTo>
                  <a:pt x="0" y="373380"/>
                </a:lnTo>
                <a:lnTo>
                  <a:pt x="2014728" y="373380"/>
                </a:lnTo>
                <a:lnTo>
                  <a:pt x="4029456" y="373380"/>
                </a:lnTo>
                <a:lnTo>
                  <a:pt x="4029456" y="0"/>
                </a:lnTo>
                <a:close/>
              </a:path>
            </a:pathLst>
          </a:custGeom>
          <a:solidFill>
            <a:srgbClr val="EF77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08836" y="3509250"/>
            <a:ext cx="3635375" cy="791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Microsoft Sans Serif"/>
                <a:cs typeface="Microsoft Sans Serif"/>
              </a:rPr>
              <a:t>Le</a:t>
            </a:r>
            <a:r>
              <a:rPr dirty="0" sz="15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FFFFFF"/>
                </a:solidFill>
                <a:latin typeface="Microsoft Sans Serif"/>
                <a:cs typeface="Microsoft Sans Serif"/>
              </a:rPr>
              <a:t>Cerema</a:t>
            </a:r>
            <a:r>
              <a:rPr dirty="0" sz="15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dirty="0" sz="1500" spc="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FFFFFF"/>
                </a:solidFill>
                <a:latin typeface="Microsoft Sans Serif"/>
                <a:cs typeface="Microsoft Sans Serif"/>
              </a:rPr>
              <a:t>les </a:t>
            </a:r>
            <a:r>
              <a:rPr dirty="0" sz="1500" spc="-5">
                <a:solidFill>
                  <a:srgbClr val="FFFFFF"/>
                </a:solidFill>
                <a:latin typeface="Microsoft Sans Serif"/>
                <a:cs typeface="Microsoft Sans Serif"/>
              </a:rPr>
              <a:t>cellules</a:t>
            </a:r>
            <a:r>
              <a:rPr dirty="0" sz="15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">
                <a:solidFill>
                  <a:srgbClr val="FFFFFF"/>
                </a:solidFill>
                <a:latin typeface="Microsoft Sans Serif"/>
                <a:cs typeface="Microsoft Sans Serif"/>
              </a:rPr>
              <a:t>France </a:t>
            </a:r>
            <a:r>
              <a:rPr dirty="0" sz="1500" spc="-5">
                <a:solidFill>
                  <a:srgbClr val="FFFFFF"/>
                </a:solidFill>
                <a:latin typeface="Microsoft Sans Serif"/>
                <a:cs typeface="Microsoft Sans Serif"/>
              </a:rPr>
              <a:t>Mobilités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00">
              <a:latin typeface="Microsoft Sans Serif"/>
              <a:cs typeface="Microsoft Sans Serif"/>
            </a:endParaRPr>
          </a:p>
          <a:p>
            <a:pPr marL="13970">
              <a:lnSpc>
                <a:spcPct val="100000"/>
              </a:lnSpc>
              <a:spcBef>
                <a:spcPts val="1045"/>
              </a:spcBef>
            </a:pPr>
            <a:r>
              <a:rPr dirty="0" sz="1050" spc="-20">
                <a:solidFill>
                  <a:srgbClr val="FFFFFF"/>
                </a:solidFill>
                <a:latin typeface="Microsoft Sans Serif"/>
                <a:cs typeface="Microsoft Sans Serif"/>
              </a:rPr>
              <a:t>30/11/2022</a:t>
            </a:r>
            <a:endParaRPr sz="105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532" y="463117"/>
            <a:ext cx="1486101" cy="5598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591" y="528296"/>
            <a:ext cx="3905885" cy="42608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 spc="20"/>
              <a:t>QUE</a:t>
            </a:r>
            <a:r>
              <a:rPr dirty="0" sz="2600" spc="-35"/>
              <a:t> </a:t>
            </a:r>
            <a:r>
              <a:rPr dirty="0" sz="2600" spc="-20"/>
              <a:t>FAIT</a:t>
            </a:r>
            <a:r>
              <a:rPr dirty="0" sz="2600" spc="-15"/>
              <a:t> </a:t>
            </a:r>
            <a:r>
              <a:rPr dirty="0" sz="2600" spc="15"/>
              <a:t>LE</a:t>
            </a:r>
            <a:r>
              <a:rPr dirty="0" sz="2600" spc="-20"/>
              <a:t> </a:t>
            </a:r>
            <a:r>
              <a:rPr dirty="0" sz="2600" spc="20"/>
              <a:t>CEREMA</a:t>
            </a:r>
            <a:r>
              <a:rPr dirty="0" sz="2600" spc="-114"/>
              <a:t> </a:t>
            </a:r>
            <a:r>
              <a:rPr dirty="0" sz="2600" spc="15"/>
              <a:t>?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418591" y="1400029"/>
            <a:ext cx="39300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Liens</a:t>
            </a:r>
            <a:r>
              <a:rPr dirty="0" sz="20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utiles</a:t>
            </a:r>
            <a:r>
              <a:rPr dirty="0" sz="20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sur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le</a:t>
            </a:r>
            <a:r>
              <a:rPr dirty="0" sz="20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site</a:t>
            </a:r>
            <a:r>
              <a:rPr dirty="0" sz="20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du</a:t>
            </a:r>
            <a:r>
              <a:rPr dirty="0" sz="20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Cerema</a:t>
            </a:r>
            <a:r>
              <a:rPr dirty="0" sz="20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: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591" y="2264144"/>
            <a:ext cx="6946265" cy="282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https://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2"/>
              </a:rPr>
              <a:t>www.cerema.fr/fr/actualites/comment-agir-concretement-mobilite-zone-peu-dense-retour</a:t>
            </a:r>
            <a:endParaRPr sz="1300">
              <a:latin typeface="Microsoft Sans Serif"/>
              <a:cs typeface="Microsoft Sans Serif"/>
            </a:endParaRPr>
          </a:p>
          <a:p>
            <a:pPr marL="12700" marR="371475">
              <a:lnSpc>
                <a:spcPct val="328200"/>
              </a:lnSpc>
              <a:spcBef>
                <a:spcPts val="5"/>
              </a:spcBef>
            </a:pP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htt</a:t>
            </a:r>
            <a:r>
              <a:rPr dirty="0" sz="1300" spc="-15">
                <a:solidFill>
                  <a:srgbClr val="282474"/>
                </a:solidFill>
                <a:latin typeface="Microsoft Sans Serif"/>
                <a:cs typeface="Microsoft Sans Serif"/>
              </a:rPr>
              <a:t>p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s://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w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w</a:t>
            </a:r>
            <a:r>
              <a:rPr dirty="0" sz="1300" spc="-9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w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.</a:t>
            </a:r>
            <a:r>
              <a:rPr dirty="0" sz="1300" spc="-2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c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e</a:t>
            </a:r>
            <a:r>
              <a:rPr dirty="0" sz="1300" spc="1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r</a:t>
            </a:r>
            <a:r>
              <a:rPr dirty="0" sz="1300" spc="-1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e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ma.fr</a:t>
            </a:r>
            <a:r>
              <a:rPr dirty="0" sz="1300" spc="-2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/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f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r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/a</a:t>
            </a:r>
            <a:r>
              <a:rPr dirty="0" sz="1300" spc="-2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c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tua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l</a:t>
            </a:r>
            <a:r>
              <a:rPr dirty="0" sz="1300" spc="-1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i</a:t>
            </a:r>
            <a:r>
              <a:rPr dirty="0" sz="1300" spc="-2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t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e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s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/b</a:t>
            </a:r>
            <a:r>
              <a:rPr dirty="0" sz="1300" spc="-1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o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i</a:t>
            </a:r>
            <a:r>
              <a:rPr dirty="0" sz="1300" spc="-2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t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e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-</a:t>
            </a:r>
            <a:r>
              <a:rPr dirty="0" sz="1300" spc="-1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o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ut</a:t>
            </a:r>
            <a:r>
              <a:rPr dirty="0" sz="1300" spc="-1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il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s-m</a:t>
            </a:r>
            <a:r>
              <a:rPr dirty="0" sz="1300" spc="-1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ob</a:t>
            </a:r>
            <a:r>
              <a:rPr dirty="0" sz="1300" spc="1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i</a:t>
            </a:r>
            <a:r>
              <a:rPr dirty="0" sz="1300" spc="-3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l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i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te</a:t>
            </a:r>
            <a:r>
              <a:rPr dirty="0" sz="1300" spc="-2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-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z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ones-peu</a:t>
            </a:r>
            <a:r>
              <a:rPr dirty="0" sz="1300" spc="-2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-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den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s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es-f</a:t>
            </a:r>
            <a:r>
              <a:rPr dirty="0" sz="1300" spc="-1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i</a:t>
            </a:r>
            <a:r>
              <a:rPr dirty="0" sz="1300" spc="-2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c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he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s</a:t>
            </a:r>
            <a:r>
              <a:rPr dirty="0" sz="1300" spc="-2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-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p</a:t>
            </a:r>
            <a:r>
              <a:rPr dirty="0" sz="1300" spc="1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r</a:t>
            </a:r>
            <a:r>
              <a:rPr dirty="0" sz="1300" spc="-1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a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t</a:t>
            </a:r>
            <a:r>
              <a:rPr dirty="0" sz="1300" spc="-30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i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3"/>
              </a:rPr>
              <a:t>ques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https://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4"/>
              </a:rPr>
              <a:t>www.cerema.fr/fr/actualites/retour-conference-technique-territoriale-quel-bouquet 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https://capamob.cerema.fr/ 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https://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  <a:hlinkClick r:id="rId5"/>
              </a:rPr>
              <a:t>www.cerema.fr/system/files/documents/2021/12/fiche_benchmark_international.pdf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0611"/>
            <a:ext cx="9142730" cy="44450"/>
          </a:xfrm>
          <a:custGeom>
            <a:avLst/>
            <a:gdLst/>
            <a:ahLst/>
            <a:cxnLst/>
            <a:rect l="l" t="t" r="r" b="b"/>
            <a:pathLst>
              <a:path w="9142730" h="44450">
                <a:moveTo>
                  <a:pt x="9142476" y="44195"/>
                </a:moveTo>
                <a:lnTo>
                  <a:pt x="4572000" y="44195"/>
                </a:lnTo>
                <a:lnTo>
                  <a:pt x="0" y="44195"/>
                </a:lnTo>
                <a:lnTo>
                  <a:pt x="0" y="0"/>
                </a:lnTo>
                <a:lnTo>
                  <a:pt x="9142476" y="0"/>
                </a:lnTo>
                <a:lnTo>
                  <a:pt x="9142476" y="44195"/>
                </a:lnTo>
                <a:close/>
              </a:path>
            </a:pathLst>
          </a:custGeom>
          <a:solidFill>
            <a:srgbClr val="F299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4504" y="2673095"/>
            <a:ext cx="230504" cy="536575"/>
          </a:xfrm>
          <a:custGeom>
            <a:avLst/>
            <a:gdLst/>
            <a:ahLst/>
            <a:cxnLst/>
            <a:rect l="l" t="t" r="r" b="b"/>
            <a:pathLst>
              <a:path w="230505" h="536575">
                <a:moveTo>
                  <a:pt x="28956" y="536448"/>
                </a:moveTo>
                <a:lnTo>
                  <a:pt x="0" y="495300"/>
                </a:lnTo>
                <a:lnTo>
                  <a:pt x="170688" y="268224"/>
                </a:lnTo>
                <a:lnTo>
                  <a:pt x="0" y="39624"/>
                </a:lnTo>
                <a:lnTo>
                  <a:pt x="28956" y="0"/>
                </a:lnTo>
                <a:lnTo>
                  <a:pt x="230124" y="268224"/>
                </a:lnTo>
                <a:lnTo>
                  <a:pt x="28956" y="536448"/>
                </a:lnTo>
                <a:close/>
              </a:path>
            </a:pathLst>
          </a:custGeom>
          <a:solidFill>
            <a:srgbClr val="EF775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779" y="247462"/>
            <a:ext cx="932156" cy="8222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4320" y="251866"/>
            <a:ext cx="1822026" cy="58176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443227" y="1702308"/>
            <a:ext cx="7512050" cy="4704715"/>
            <a:chOff x="1443227" y="1702308"/>
            <a:chExt cx="7512050" cy="470471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7388" y="1702308"/>
              <a:ext cx="4707635" cy="47045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43227" y="2662427"/>
              <a:ext cx="3813175" cy="559435"/>
            </a:xfrm>
            <a:custGeom>
              <a:avLst/>
              <a:gdLst/>
              <a:ahLst/>
              <a:cxnLst/>
              <a:rect l="l" t="t" r="r" b="b"/>
              <a:pathLst>
                <a:path w="3813175" h="559435">
                  <a:moveTo>
                    <a:pt x="3813048" y="559308"/>
                  </a:moveTo>
                  <a:lnTo>
                    <a:pt x="1906523" y="559308"/>
                  </a:lnTo>
                  <a:lnTo>
                    <a:pt x="0" y="559308"/>
                  </a:lnTo>
                  <a:lnTo>
                    <a:pt x="0" y="0"/>
                  </a:lnTo>
                  <a:lnTo>
                    <a:pt x="3813048" y="0"/>
                  </a:lnTo>
                  <a:lnTo>
                    <a:pt x="3813048" y="559308"/>
                  </a:lnTo>
                  <a:close/>
                </a:path>
              </a:pathLst>
            </a:custGeom>
            <a:solidFill>
              <a:srgbClr val="EF775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10359" y="2724379"/>
            <a:ext cx="335597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 b="0">
                <a:solidFill>
                  <a:srgbClr val="FFFFFF"/>
                </a:solidFill>
                <a:latin typeface="Microsoft Sans Serif"/>
                <a:cs typeface="Microsoft Sans Serif"/>
              </a:rPr>
              <a:t>FRANCE</a:t>
            </a:r>
            <a:r>
              <a:rPr dirty="0" sz="2700" spc="-35" b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 b="0">
                <a:solidFill>
                  <a:srgbClr val="FFFFFF"/>
                </a:solidFill>
                <a:latin typeface="Microsoft Sans Serif"/>
                <a:cs typeface="Microsoft Sans Serif"/>
              </a:rPr>
              <a:t>MOBILITÉS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43227" y="3448811"/>
            <a:ext cx="2228215" cy="375285"/>
          </a:xfrm>
          <a:custGeom>
            <a:avLst/>
            <a:gdLst/>
            <a:ahLst/>
            <a:cxnLst/>
            <a:rect l="l" t="t" r="r" b="b"/>
            <a:pathLst>
              <a:path w="2228215" h="375285">
                <a:moveTo>
                  <a:pt x="2228087" y="374904"/>
                </a:moveTo>
                <a:lnTo>
                  <a:pt x="1114044" y="374904"/>
                </a:lnTo>
                <a:lnTo>
                  <a:pt x="0" y="374904"/>
                </a:lnTo>
                <a:lnTo>
                  <a:pt x="0" y="0"/>
                </a:lnTo>
                <a:lnTo>
                  <a:pt x="2228087" y="0"/>
                </a:lnTo>
                <a:lnTo>
                  <a:pt x="2228087" y="374904"/>
                </a:lnTo>
                <a:close/>
              </a:path>
            </a:pathLst>
          </a:custGeom>
          <a:solidFill>
            <a:srgbClr val="EF77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10359" y="3509250"/>
            <a:ext cx="182626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Microsoft Sans Serif"/>
                <a:cs typeface="Microsoft Sans Serif"/>
              </a:rPr>
              <a:t>Qu’est-ce</a:t>
            </a:r>
            <a:r>
              <a:rPr dirty="0" sz="15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dirty="0" sz="15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">
                <a:solidFill>
                  <a:srgbClr val="FFFFFF"/>
                </a:solidFill>
                <a:latin typeface="Microsoft Sans Serif"/>
                <a:cs typeface="Microsoft Sans Serif"/>
              </a:rPr>
              <a:t>c’est</a:t>
            </a:r>
            <a:r>
              <a:rPr dirty="0" sz="15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FFFFFF"/>
                </a:solidFill>
                <a:latin typeface="Microsoft Sans Serif"/>
                <a:cs typeface="Microsoft Sans Serif"/>
              </a:rPr>
              <a:t>?</a:t>
            </a:r>
            <a:endParaRPr sz="15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0268" y="388813"/>
            <a:ext cx="1487384" cy="560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561828"/>
            <a:ext cx="754697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FRANCE</a:t>
            </a:r>
            <a:r>
              <a:rPr dirty="0" spc="-20"/>
              <a:t> </a:t>
            </a:r>
            <a:r>
              <a:rPr dirty="0" spc="-5"/>
              <a:t>MOBILITÉS : </a:t>
            </a:r>
            <a:r>
              <a:rPr dirty="0"/>
              <a:t>UNE</a:t>
            </a:r>
            <a:r>
              <a:rPr dirty="0" spc="-20"/>
              <a:t> </a:t>
            </a:r>
            <a:r>
              <a:rPr dirty="0" spc="-5"/>
              <a:t>DÉMARCHE</a:t>
            </a:r>
            <a:r>
              <a:rPr dirty="0" spc="-20"/>
              <a:t> PARTENARIALE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759" y="6048755"/>
            <a:ext cx="647700" cy="5029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3" y="1147572"/>
            <a:ext cx="8279891" cy="45080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pc="10"/>
              <a:t>1</a:t>
            </a:r>
            <a:r>
              <a:rPr dirty="0" spc="10"/>
              <a:t>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561828"/>
            <a:ext cx="7042784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FRANCE</a:t>
            </a:r>
            <a:r>
              <a:rPr dirty="0" spc="-30"/>
              <a:t> </a:t>
            </a:r>
            <a:r>
              <a:rPr dirty="0" spc="-5"/>
              <a:t>MOBILITÉS</a:t>
            </a:r>
            <a:r>
              <a:rPr dirty="0" spc="-15"/>
              <a:t> </a:t>
            </a:r>
            <a:r>
              <a:rPr dirty="0" spc="-5"/>
              <a:t>:</a:t>
            </a:r>
            <a:r>
              <a:rPr dirty="0" spc="-15"/>
              <a:t> </a:t>
            </a:r>
            <a:r>
              <a:rPr dirty="0" spc="-5"/>
              <a:t>LES</a:t>
            </a:r>
            <a:r>
              <a:rPr dirty="0" spc="-15"/>
              <a:t> </a:t>
            </a:r>
            <a:r>
              <a:rPr dirty="0" spc="-5"/>
              <a:t>CELLULES</a:t>
            </a:r>
            <a:r>
              <a:rPr dirty="0" spc="-10"/>
              <a:t> </a:t>
            </a:r>
            <a:r>
              <a:rPr dirty="0" spc="-5"/>
              <a:t>RÉGIONALES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759" y="6048755"/>
            <a:ext cx="647700" cy="5029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704" y="1610867"/>
            <a:ext cx="5460492" cy="33008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1995" y="1634930"/>
            <a:ext cx="2543379" cy="287207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pc="10"/>
              <a:t>1</a:t>
            </a:r>
            <a:r>
              <a:rPr dirty="0" spc="10"/>
              <a:t>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8619"/>
            <a:ext cx="227329" cy="707390"/>
          </a:xfrm>
          <a:custGeom>
            <a:avLst/>
            <a:gdLst/>
            <a:ahLst/>
            <a:cxnLst/>
            <a:rect l="l" t="t" r="r" b="b"/>
            <a:pathLst>
              <a:path w="227329" h="707390">
                <a:moveTo>
                  <a:pt x="227076" y="707136"/>
                </a:moveTo>
                <a:lnTo>
                  <a:pt x="114300" y="707136"/>
                </a:lnTo>
                <a:lnTo>
                  <a:pt x="0" y="707136"/>
                </a:lnTo>
                <a:lnTo>
                  <a:pt x="0" y="0"/>
                </a:lnTo>
                <a:lnTo>
                  <a:pt x="227076" y="0"/>
                </a:lnTo>
                <a:lnTo>
                  <a:pt x="227076" y="707136"/>
                </a:lnTo>
                <a:close/>
              </a:path>
            </a:pathLst>
          </a:custGeom>
          <a:solidFill>
            <a:srgbClr val="EF77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0704" y="5993892"/>
            <a:ext cx="268605" cy="558165"/>
          </a:xfrm>
          <a:custGeom>
            <a:avLst/>
            <a:gdLst/>
            <a:ahLst/>
            <a:cxnLst/>
            <a:rect l="l" t="t" r="r" b="b"/>
            <a:pathLst>
              <a:path w="268604" h="558165">
                <a:moveTo>
                  <a:pt x="268224" y="557783"/>
                </a:moveTo>
                <a:lnTo>
                  <a:pt x="0" y="557783"/>
                </a:lnTo>
                <a:lnTo>
                  <a:pt x="0" y="0"/>
                </a:lnTo>
                <a:lnTo>
                  <a:pt x="268224" y="0"/>
                </a:lnTo>
                <a:lnTo>
                  <a:pt x="268224" y="557783"/>
                </a:lnTo>
                <a:close/>
              </a:path>
            </a:pathLst>
          </a:custGeom>
          <a:solidFill>
            <a:srgbClr val="EF775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702" y="6148151"/>
            <a:ext cx="2128622" cy="4035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7068" y="561828"/>
            <a:ext cx="7042784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FRANCE</a:t>
            </a:r>
            <a:r>
              <a:rPr dirty="0" spc="-30"/>
              <a:t> </a:t>
            </a:r>
            <a:r>
              <a:rPr dirty="0" spc="-5"/>
              <a:t>MOBILITÉS</a:t>
            </a:r>
            <a:r>
              <a:rPr dirty="0" spc="-15"/>
              <a:t> </a:t>
            </a:r>
            <a:r>
              <a:rPr dirty="0" spc="-5"/>
              <a:t>:</a:t>
            </a:r>
            <a:r>
              <a:rPr dirty="0" spc="-15"/>
              <a:t> </a:t>
            </a:r>
            <a:r>
              <a:rPr dirty="0" spc="-5"/>
              <a:t>LES</a:t>
            </a:r>
            <a:r>
              <a:rPr dirty="0" spc="-15"/>
              <a:t> </a:t>
            </a:r>
            <a:r>
              <a:rPr dirty="0" spc="-5"/>
              <a:t>CELLULES</a:t>
            </a:r>
            <a:r>
              <a:rPr dirty="0" spc="-10"/>
              <a:t> </a:t>
            </a:r>
            <a:r>
              <a:rPr dirty="0" spc="-5"/>
              <a:t>RÉGIONALES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5759" y="6048755"/>
            <a:ext cx="647700" cy="5029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5252" y="1255248"/>
            <a:ext cx="4062729" cy="323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EF7756"/>
                </a:solidFill>
                <a:latin typeface="Microsoft Sans Serif"/>
                <a:cs typeface="Microsoft Sans Serif"/>
              </a:rPr>
              <a:t>3</a:t>
            </a:r>
            <a:r>
              <a:rPr dirty="0" sz="2100" spc="-10">
                <a:solidFill>
                  <a:srgbClr val="EF7756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5">
                <a:solidFill>
                  <a:srgbClr val="EF7756"/>
                </a:solidFill>
                <a:latin typeface="Microsoft Sans Serif"/>
                <a:cs typeface="Microsoft Sans Serif"/>
              </a:rPr>
              <a:t>missions</a:t>
            </a:r>
            <a:r>
              <a:rPr dirty="0" sz="2100" spc="10">
                <a:solidFill>
                  <a:srgbClr val="EF7756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5">
                <a:solidFill>
                  <a:srgbClr val="EF7756"/>
                </a:solidFill>
                <a:latin typeface="Microsoft Sans Serif"/>
                <a:cs typeface="Microsoft Sans Serif"/>
              </a:rPr>
              <a:t>principales</a:t>
            </a:r>
            <a:r>
              <a:rPr dirty="0" sz="2100" spc="10">
                <a:solidFill>
                  <a:srgbClr val="EF7756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EF7756"/>
                </a:solidFill>
                <a:latin typeface="Microsoft Sans Serif"/>
                <a:cs typeface="Microsoft Sans Serif"/>
              </a:rPr>
              <a:t>:</a:t>
            </a:r>
            <a:endParaRPr sz="2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300">
              <a:latin typeface="Microsoft Sans Serif"/>
              <a:cs typeface="Microsoft Sans Serif"/>
            </a:endParaRPr>
          </a:p>
          <a:p>
            <a:pPr marL="268605" indent="-134620">
              <a:lnSpc>
                <a:spcPct val="100000"/>
              </a:lnSpc>
              <a:spcBef>
                <a:spcPts val="1420"/>
              </a:spcBef>
              <a:buChar char="•"/>
              <a:tabLst>
                <a:tab pos="269240" algn="l"/>
              </a:tabLst>
            </a:pP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Animer</a:t>
            </a:r>
            <a:r>
              <a:rPr dirty="0" sz="20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l’écosystème</a:t>
            </a:r>
            <a:r>
              <a:rPr dirty="0" sz="20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des</a:t>
            </a:r>
            <a:r>
              <a:rPr dirty="0" sz="20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acteurs</a:t>
            </a:r>
            <a:endParaRPr sz="2000">
              <a:latin typeface="Microsoft Sans Serif"/>
              <a:cs typeface="Microsoft Sans Serif"/>
            </a:endParaRPr>
          </a:p>
          <a:p>
            <a:pPr lvl="1" marL="12700" marR="5080" indent="224790">
              <a:lnSpc>
                <a:spcPct val="100000"/>
              </a:lnSpc>
              <a:spcBef>
                <a:spcPts val="1910"/>
              </a:spcBef>
              <a:buClr>
                <a:srgbClr val="EF7756"/>
              </a:buClr>
              <a:buFont typeface="Arial"/>
              <a:buChar char="&gt;"/>
              <a:tabLst>
                <a:tab pos="414020" algn="l"/>
              </a:tabLst>
            </a:pP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Séminaires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/</a:t>
            </a:r>
            <a:r>
              <a:rPr dirty="0" sz="16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webinaires</a:t>
            </a:r>
            <a:r>
              <a:rPr dirty="0" sz="16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/</a:t>
            </a:r>
            <a:r>
              <a:rPr dirty="0" sz="16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évènementiels </a:t>
            </a:r>
            <a:r>
              <a:rPr dirty="0" sz="1600" spc="-409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(depuis</a:t>
            </a:r>
            <a:r>
              <a:rPr dirty="0" sz="16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2019,</a:t>
            </a:r>
            <a:r>
              <a:rPr dirty="0" sz="16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86</a:t>
            </a:r>
            <a:r>
              <a:rPr dirty="0" sz="16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évènements</a:t>
            </a:r>
            <a:r>
              <a:rPr dirty="0" sz="1600" spc="3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organisés)</a:t>
            </a:r>
            <a:endParaRPr sz="16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EF7756"/>
              </a:buClr>
              <a:buFont typeface="Arial"/>
              <a:buChar char="&gt;"/>
            </a:pPr>
            <a:endParaRPr sz="2100">
              <a:latin typeface="Microsoft Sans Serif"/>
              <a:cs typeface="Microsoft Sans Serif"/>
            </a:endParaRPr>
          </a:p>
          <a:p>
            <a:pPr lvl="1" marL="268605" marR="238760">
              <a:lnSpc>
                <a:spcPct val="100000"/>
              </a:lnSpc>
              <a:buClr>
                <a:srgbClr val="EF7756"/>
              </a:buClr>
              <a:buFont typeface="Arial"/>
              <a:buChar char="&gt;"/>
              <a:tabLst>
                <a:tab pos="444500" algn="l"/>
              </a:tabLst>
            </a:pP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Communauté dédiée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282474"/>
                </a:solidFill>
                <a:latin typeface="Microsoft Sans Serif"/>
                <a:cs typeface="Microsoft Sans Serif"/>
              </a:rPr>
              <a:t>sur</a:t>
            </a:r>
            <a:r>
              <a:rPr dirty="0" sz="16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 b="1" i="1">
                <a:solidFill>
                  <a:srgbClr val="282474"/>
                </a:solidFill>
                <a:latin typeface="Arial"/>
                <a:cs typeface="Arial"/>
              </a:rPr>
              <a:t>Expertises- </a:t>
            </a:r>
            <a:r>
              <a:rPr dirty="0" sz="1600" spc="-425" b="1" i="1">
                <a:solidFill>
                  <a:srgbClr val="282474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282474"/>
                </a:solidFill>
                <a:latin typeface="Arial"/>
                <a:cs typeface="Arial"/>
              </a:rPr>
              <a:t>Territoires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EF7756"/>
              </a:buClr>
              <a:buFont typeface="Arial"/>
              <a:buChar char="&gt;"/>
            </a:pPr>
            <a:endParaRPr sz="2100">
              <a:latin typeface="Arial"/>
              <a:cs typeface="Arial"/>
            </a:endParaRPr>
          </a:p>
          <a:p>
            <a:pPr lvl="1" marL="469900" indent="-175895">
              <a:lnSpc>
                <a:spcPct val="100000"/>
              </a:lnSpc>
              <a:buClr>
                <a:srgbClr val="EF7756"/>
              </a:buClr>
              <a:buFont typeface="Arial"/>
              <a:buChar char="&gt;"/>
              <a:tabLst>
                <a:tab pos="469900" algn="l"/>
              </a:tabLst>
            </a:pPr>
            <a:r>
              <a:rPr dirty="0" sz="1600" spc="-10">
                <a:solidFill>
                  <a:srgbClr val="282474"/>
                </a:solidFill>
                <a:latin typeface="Microsoft Sans Serif"/>
                <a:cs typeface="Microsoft Sans Serif"/>
              </a:rPr>
              <a:t>Diffuser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l’information</a:t>
            </a:r>
            <a:r>
              <a:rPr dirty="0" sz="16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à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tous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45735" y="1295400"/>
            <a:ext cx="4227830" cy="4247515"/>
            <a:chOff x="4745735" y="1295400"/>
            <a:chExt cx="4227830" cy="424751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9867" y="1295400"/>
              <a:ext cx="3933443" cy="19431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5735" y="2913888"/>
              <a:ext cx="2670048" cy="262889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pc="10"/>
              <a:t>1</a:t>
            </a:r>
            <a:r>
              <a:rPr dirty="0" spc="10"/>
              <a:t>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8619"/>
            <a:ext cx="227329" cy="707390"/>
          </a:xfrm>
          <a:custGeom>
            <a:avLst/>
            <a:gdLst/>
            <a:ahLst/>
            <a:cxnLst/>
            <a:rect l="l" t="t" r="r" b="b"/>
            <a:pathLst>
              <a:path w="227329" h="707390">
                <a:moveTo>
                  <a:pt x="227076" y="707136"/>
                </a:moveTo>
                <a:lnTo>
                  <a:pt x="114300" y="707136"/>
                </a:lnTo>
                <a:lnTo>
                  <a:pt x="0" y="707136"/>
                </a:lnTo>
                <a:lnTo>
                  <a:pt x="0" y="0"/>
                </a:lnTo>
                <a:lnTo>
                  <a:pt x="227076" y="0"/>
                </a:lnTo>
                <a:lnTo>
                  <a:pt x="227076" y="707136"/>
                </a:lnTo>
                <a:close/>
              </a:path>
            </a:pathLst>
          </a:custGeom>
          <a:solidFill>
            <a:srgbClr val="EF77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0704" y="5993892"/>
            <a:ext cx="268605" cy="558165"/>
          </a:xfrm>
          <a:custGeom>
            <a:avLst/>
            <a:gdLst/>
            <a:ahLst/>
            <a:cxnLst/>
            <a:rect l="l" t="t" r="r" b="b"/>
            <a:pathLst>
              <a:path w="268604" h="558165">
                <a:moveTo>
                  <a:pt x="268224" y="557783"/>
                </a:moveTo>
                <a:lnTo>
                  <a:pt x="0" y="557783"/>
                </a:lnTo>
                <a:lnTo>
                  <a:pt x="0" y="0"/>
                </a:lnTo>
                <a:lnTo>
                  <a:pt x="268224" y="0"/>
                </a:lnTo>
                <a:lnTo>
                  <a:pt x="268224" y="557783"/>
                </a:lnTo>
                <a:close/>
              </a:path>
            </a:pathLst>
          </a:custGeom>
          <a:solidFill>
            <a:srgbClr val="EF775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702" y="6148151"/>
            <a:ext cx="2128622" cy="4035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7068" y="561828"/>
            <a:ext cx="7042784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FRANCE</a:t>
            </a:r>
            <a:r>
              <a:rPr dirty="0" spc="-30"/>
              <a:t> </a:t>
            </a:r>
            <a:r>
              <a:rPr dirty="0" spc="-5"/>
              <a:t>MOBILITÉS</a:t>
            </a:r>
            <a:r>
              <a:rPr dirty="0" spc="-15"/>
              <a:t> </a:t>
            </a:r>
            <a:r>
              <a:rPr dirty="0" spc="-5"/>
              <a:t>:</a:t>
            </a:r>
            <a:r>
              <a:rPr dirty="0" spc="-15"/>
              <a:t> </a:t>
            </a:r>
            <a:r>
              <a:rPr dirty="0" spc="-5"/>
              <a:t>LES</a:t>
            </a:r>
            <a:r>
              <a:rPr dirty="0" spc="-15"/>
              <a:t> </a:t>
            </a:r>
            <a:r>
              <a:rPr dirty="0" spc="-5"/>
              <a:t>CELLULES</a:t>
            </a:r>
            <a:r>
              <a:rPr dirty="0" spc="-10"/>
              <a:t> </a:t>
            </a:r>
            <a:r>
              <a:rPr dirty="0" spc="-5"/>
              <a:t>RÉGIONALES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5759" y="6048755"/>
            <a:ext cx="647700" cy="5029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5252" y="1256772"/>
            <a:ext cx="2941955" cy="39706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EF7756"/>
                </a:solidFill>
                <a:latin typeface="Microsoft Sans Serif"/>
                <a:cs typeface="Microsoft Sans Serif"/>
              </a:rPr>
              <a:t>3</a:t>
            </a:r>
            <a:r>
              <a:rPr dirty="0" sz="2100" spc="-10">
                <a:solidFill>
                  <a:srgbClr val="EF7756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5">
                <a:solidFill>
                  <a:srgbClr val="EF7756"/>
                </a:solidFill>
                <a:latin typeface="Microsoft Sans Serif"/>
                <a:cs typeface="Microsoft Sans Serif"/>
              </a:rPr>
              <a:t>missions</a:t>
            </a:r>
            <a:r>
              <a:rPr dirty="0" sz="2100" spc="10">
                <a:solidFill>
                  <a:srgbClr val="EF7756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5">
                <a:solidFill>
                  <a:srgbClr val="EF7756"/>
                </a:solidFill>
                <a:latin typeface="Microsoft Sans Serif"/>
                <a:cs typeface="Microsoft Sans Serif"/>
              </a:rPr>
              <a:t>principales</a:t>
            </a:r>
            <a:r>
              <a:rPr dirty="0" sz="2100" spc="10">
                <a:solidFill>
                  <a:srgbClr val="EF7756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EF7756"/>
                </a:solidFill>
                <a:latin typeface="Microsoft Sans Serif"/>
                <a:cs typeface="Microsoft Sans Serif"/>
              </a:rPr>
              <a:t>:</a:t>
            </a:r>
            <a:endParaRPr sz="2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300">
              <a:latin typeface="Microsoft Sans Serif"/>
              <a:cs typeface="Microsoft Sans Serif"/>
            </a:endParaRPr>
          </a:p>
          <a:p>
            <a:pPr marL="268605" marR="5080" indent="-134620">
              <a:lnSpc>
                <a:spcPct val="100000"/>
              </a:lnSpc>
              <a:spcBef>
                <a:spcPts val="1405"/>
              </a:spcBef>
              <a:buChar char="•"/>
              <a:tabLst>
                <a:tab pos="269240" algn="l"/>
              </a:tabLst>
            </a:pP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Aider</a:t>
            </a:r>
            <a:r>
              <a:rPr dirty="0" sz="20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à</a:t>
            </a:r>
            <a:r>
              <a:rPr dirty="0" sz="20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la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 réalisation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282474"/>
                </a:solidFill>
                <a:latin typeface="Microsoft Sans Serif"/>
                <a:cs typeface="Microsoft Sans Serif"/>
              </a:rPr>
              <a:t>de </a:t>
            </a:r>
            <a:r>
              <a:rPr dirty="0" sz="2000" spc="-5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projets</a:t>
            </a:r>
            <a:endParaRPr sz="2000">
              <a:latin typeface="Microsoft Sans Serif"/>
              <a:cs typeface="Microsoft Sans Serif"/>
            </a:endParaRPr>
          </a:p>
          <a:p>
            <a:pPr lvl="1" marL="268605" marR="39370">
              <a:lnSpc>
                <a:spcPct val="99800"/>
              </a:lnSpc>
              <a:spcBef>
                <a:spcPts val="515"/>
              </a:spcBef>
              <a:buClr>
                <a:srgbClr val="EF7756"/>
              </a:buClr>
              <a:buFont typeface="Arial"/>
              <a:buChar char="&gt;"/>
              <a:tabLst>
                <a:tab pos="444500" algn="l"/>
              </a:tabLst>
            </a:pP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Réponses</a:t>
            </a:r>
            <a:r>
              <a:rPr dirty="0" sz="16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aux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questions</a:t>
            </a:r>
            <a:r>
              <a:rPr dirty="0" sz="16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et </a:t>
            </a:r>
            <a:r>
              <a:rPr dirty="0" sz="1600" spc="-409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sollicitations (depuis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282474"/>
                </a:solidFill>
                <a:latin typeface="Microsoft Sans Serif"/>
                <a:cs typeface="Microsoft Sans Serif"/>
              </a:rPr>
              <a:t>2019, </a:t>
            </a:r>
            <a:r>
              <a:rPr dirty="0" sz="16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réponses</a:t>
            </a:r>
            <a:r>
              <a:rPr dirty="0" sz="16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à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plus</a:t>
            </a:r>
            <a:r>
              <a:rPr dirty="0" sz="16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16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800 </a:t>
            </a:r>
            <a:r>
              <a:rPr dirty="0" sz="160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sollicitations)</a:t>
            </a:r>
            <a:endParaRPr sz="16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EF7756"/>
              </a:buClr>
              <a:buFont typeface="Arial"/>
              <a:buChar char="&gt;"/>
            </a:pPr>
            <a:endParaRPr sz="2550">
              <a:latin typeface="Microsoft Sans Serif"/>
              <a:cs typeface="Microsoft Sans Serif"/>
            </a:endParaRPr>
          </a:p>
          <a:p>
            <a:pPr marL="268605" indent="-134620">
              <a:lnSpc>
                <a:spcPct val="100000"/>
              </a:lnSpc>
              <a:buChar char="•"/>
              <a:tabLst>
                <a:tab pos="269240" algn="l"/>
              </a:tabLst>
            </a:pP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Capitaliser</a:t>
            </a:r>
            <a:r>
              <a:rPr dirty="0" sz="20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et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recenser</a:t>
            </a:r>
            <a:endParaRPr sz="2000">
              <a:latin typeface="Microsoft Sans Serif"/>
              <a:cs typeface="Microsoft Sans Serif"/>
            </a:endParaRPr>
          </a:p>
          <a:p>
            <a:pPr lvl="1" marL="268605" marR="329565">
              <a:lnSpc>
                <a:spcPct val="99700"/>
              </a:lnSpc>
              <a:spcBef>
                <a:spcPts val="500"/>
              </a:spcBef>
              <a:buClr>
                <a:srgbClr val="EF7756"/>
              </a:buClr>
              <a:buFont typeface="Arial"/>
              <a:buChar char="&gt;"/>
              <a:tabLst>
                <a:tab pos="444500" algn="l"/>
              </a:tabLst>
            </a:pP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Constituer</a:t>
            </a:r>
            <a:r>
              <a:rPr dirty="0" sz="1600">
                <a:solidFill>
                  <a:srgbClr val="282474"/>
                </a:solidFill>
                <a:latin typeface="Microsoft Sans Serif"/>
                <a:cs typeface="Microsoft Sans Serif"/>
              </a:rPr>
              <a:t> une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base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282474"/>
                </a:solidFill>
                <a:latin typeface="Microsoft Sans Serif"/>
                <a:cs typeface="Microsoft Sans Serif"/>
              </a:rPr>
              <a:t>de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282474"/>
                </a:solidFill>
                <a:latin typeface="Microsoft Sans Serif"/>
                <a:cs typeface="Microsoft Sans Serif"/>
              </a:rPr>
              <a:t>données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et de ressources </a:t>
            </a:r>
            <a:r>
              <a:rPr dirty="0" sz="1600" spc="-409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mobilisable</a:t>
            </a:r>
            <a:r>
              <a:rPr dirty="0" sz="16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282474"/>
                </a:solidFill>
                <a:latin typeface="Microsoft Sans Serif"/>
                <a:cs typeface="Microsoft Sans Serif"/>
              </a:rPr>
              <a:t>par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tous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87952" y="1295400"/>
            <a:ext cx="4451603" cy="406603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pc="10"/>
              <a:t>1</a:t>
            </a:r>
            <a:r>
              <a:rPr dirty="0" spc="10"/>
              <a:t>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8619"/>
            <a:ext cx="227329" cy="707390"/>
          </a:xfrm>
          <a:custGeom>
            <a:avLst/>
            <a:gdLst/>
            <a:ahLst/>
            <a:cxnLst/>
            <a:rect l="l" t="t" r="r" b="b"/>
            <a:pathLst>
              <a:path w="227329" h="707390">
                <a:moveTo>
                  <a:pt x="227076" y="707136"/>
                </a:moveTo>
                <a:lnTo>
                  <a:pt x="114300" y="707136"/>
                </a:lnTo>
                <a:lnTo>
                  <a:pt x="0" y="707136"/>
                </a:lnTo>
                <a:lnTo>
                  <a:pt x="0" y="0"/>
                </a:lnTo>
                <a:lnTo>
                  <a:pt x="227076" y="0"/>
                </a:lnTo>
                <a:lnTo>
                  <a:pt x="227076" y="707136"/>
                </a:lnTo>
                <a:close/>
              </a:path>
            </a:pathLst>
          </a:custGeom>
          <a:solidFill>
            <a:srgbClr val="EF77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0704" y="5993892"/>
            <a:ext cx="268605" cy="558165"/>
          </a:xfrm>
          <a:custGeom>
            <a:avLst/>
            <a:gdLst/>
            <a:ahLst/>
            <a:cxnLst/>
            <a:rect l="l" t="t" r="r" b="b"/>
            <a:pathLst>
              <a:path w="268604" h="558165">
                <a:moveTo>
                  <a:pt x="268224" y="557783"/>
                </a:moveTo>
                <a:lnTo>
                  <a:pt x="0" y="557783"/>
                </a:lnTo>
                <a:lnTo>
                  <a:pt x="0" y="0"/>
                </a:lnTo>
                <a:lnTo>
                  <a:pt x="268224" y="0"/>
                </a:lnTo>
                <a:lnTo>
                  <a:pt x="268224" y="557783"/>
                </a:lnTo>
                <a:close/>
              </a:path>
            </a:pathLst>
          </a:custGeom>
          <a:solidFill>
            <a:srgbClr val="EF775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702" y="6148151"/>
            <a:ext cx="2128622" cy="4035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7068" y="561828"/>
            <a:ext cx="597535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FRANCE</a:t>
            </a:r>
            <a:r>
              <a:rPr dirty="0" spc="-30"/>
              <a:t> </a:t>
            </a:r>
            <a:r>
              <a:rPr dirty="0" spc="-5"/>
              <a:t>MOBILITÉS</a:t>
            </a:r>
            <a:r>
              <a:rPr dirty="0" spc="-10"/>
              <a:t> </a:t>
            </a:r>
            <a:r>
              <a:rPr dirty="0" spc="-5"/>
              <a:t>:</a:t>
            </a:r>
            <a:r>
              <a:rPr dirty="0" spc="-10"/>
              <a:t> </a:t>
            </a:r>
            <a:r>
              <a:rPr dirty="0"/>
              <a:t>UN</a:t>
            </a:r>
            <a:r>
              <a:rPr dirty="0" spc="-25"/>
              <a:t> </a:t>
            </a:r>
            <a:r>
              <a:rPr dirty="0"/>
              <a:t>SITE</a:t>
            </a:r>
            <a:r>
              <a:rPr dirty="0" spc="-25"/>
              <a:t> </a:t>
            </a:r>
            <a:r>
              <a:rPr dirty="0" spc="-5"/>
              <a:t>RESSOURCE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5759" y="6048755"/>
            <a:ext cx="647700" cy="5029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75759" y="2159508"/>
            <a:ext cx="4770119" cy="302361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78027" y="1168458"/>
            <a:ext cx="3678554" cy="439293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2100" spc="-5">
                <a:solidFill>
                  <a:srgbClr val="EF7756"/>
                </a:solidFill>
                <a:latin typeface="Microsoft Sans Serif"/>
                <a:cs typeface="Microsoft Sans Serif"/>
              </a:rPr>
              <a:t>Plusieurs</a:t>
            </a:r>
            <a:r>
              <a:rPr dirty="0" sz="2100" spc="5">
                <a:solidFill>
                  <a:srgbClr val="EF7756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5">
                <a:solidFill>
                  <a:srgbClr val="EF7756"/>
                </a:solidFill>
                <a:latin typeface="Microsoft Sans Serif"/>
                <a:cs typeface="Microsoft Sans Serif"/>
              </a:rPr>
              <a:t>fonctions</a:t>
            </a:r>
            <a:r>
              <a:rPr dirty="0" sz="2100" spc="10">
                <a:solidFill>
                  <a:srgbClr val="EF7756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EF7756"/>
                </a:solidFill>
                <a:latin typeface="Microsoft Sans Serif"/>
                <a:cs typeface="Microsoft Sans Serif"/>
              </a:rPr>
              <a:t>:</a:t>
            </a:r>
            <a:endParaRPr sz="2100">
              <a:latin typeface="Microsoft Sans Serif"/>
              <a:cs typeface="Microsoft Sans Serif"/>
            </a:endParaRPr>
          </a:p>
          <a:p>
            <a:pPr marL="269875" indent="-134620">
              <a:lnSpc>
                <a:spcPct val="100000"/>
              </a:lnSpc>
              <a:spcBef>
                <a:spcPts val="495"/>
              </a:spcBef>
              <a:buChar char="•"/>
              <a:tabLst>
                <a:tab pos="270510" algn="l"/>
              </a:tabLst>
            </a:pP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Informer</a:t>
            </a:r>
            <a:endParaRPr sz="2000">
              <a:latin typeface="Microsoft Sans Serif"/>
              <a:cs typeface="Microsoft Sans Serif"/>
            </a:endParaRPr>
          </a:p>
          <a:p>
            <a:pPr lvl="1" marL="445134" indent="-175895">
              <a:lnSpc>
                <a:spcPct val="100000"/>
              </a:lnSpc>
              <a:spcBef>
                <a:spcPts val="495"/>
              </a:spcBef>
              <a:buClr>
                <a:srgbClr val="EF7756"/>
              </a:buClr>
              <a:buFont typeface="Arial"/>
              <a:buChar char="&gt;"/>
              <a:tabLst>
                <a:tab pos="445770" algn="l"/>
              </a:tabLst>
            </a:pP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Actualités</a:t>
            </a:r>
            <a:r>
              <a:rPr dirty="0" sz="16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(nationales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et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régionales)</a:t>
            </a:r>
            <a:endParaRPr sz="1600">
              <a:latin typeface="Microsoft Sans Serif"/>
              <a:cs typeface="Microsoft Sans Serif"/>
            </a:endParaRPr>
          </a:p>
          <a:p>
            <a:pPr lvl="1" marL="445134" indent="-175895">
              <a:lnSpc>
                <a:spcPct val="100000"/>
              </a:lnSpc>
              <a:spcBef>
                <a:spcPts val="495"/>
              </a:spcBef>
              <a:buClr>
                <a:srgbClr val="EF7756"/>
              </a:buClr>
              <a:buFont typeface="Arial"/>
              <a:buChar char="&gt;"/>
              <a:tabLst>
                <a:tab pos="445770" algn="l"/>
              </a:tabLst>
            </a:pP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Loi</a:t>
            </a:r>
            <a:r>
              <a:rPr dirty="0" sz="16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d’Orientation</a:t>
            </a:r>
            <a:r>
              <a:rPr dirty="0" sz="16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des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Mobilités</a:t>
            </a:r>
            <a:endParaRPr sz="16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EF7756"/>
              </a:buClr>
              <a:buFont typeface="Arial"/>
              <a:buChar char="&gt;"/>
            </a:pPr>
            <a:endParaRPr sz="2550">
              <a:latin typeface="Microsoft Sans Serif"/>
              <a:cs typeface="Microsoft Sans Serif"/>
            </a:endParaRPr>
          </a:p>
          <a:p>
            <a:pPr marL="269875" indent="-1346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Rendre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 visible</a:t>
            </a:r>
            <a:endParaRPr sz="2000">
              <a:latin typeface="Microsoft Sans Serif"/>
              <a:cs typeface="Microsoft Sans Serif"/>
            </a:endParaRPr>
          </a:p>
          <a:p>
            <a:pPr lvl="1" marL="269875" marR="812165">
              <a:lnSpc>
                <a:spcPct val="100000"/>
              </a:lnSpc>
              <a:spcBef>
                <a:spcPts val="495"/>
              </a:spcBef>
              <a:buClr>
                <a:srgbClr val="EF7756"/>
              </a:buClr>
              <a:buFont typeface="Arial"/>
              <a:buChar char="&gt;"/>
              <a:tabLst>
                <a:tab pos="445770" algn="l"/>
              </a:tabLst>
            </a:pP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plateforme de</a:t>
            </a:r>
            <a:r>
              <a:rPr dirty="0" sz="16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projets</a:t>
            </a:r>
            <a:r>
              <a:rPr dirty="0" sz="16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282474"/>
                </a:solidFill>
                <a:latin typeface="Microsoft Sans Serif"/>
                <a:cs typeface="Microsoft Sans Serif"/>
              </a:rPr>
              <a:t>et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de </a:t>
            </a:r>
            <a:r>
              <a:rPr dirty="0" sz="1600" spc="-409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solutions</a:t>
            </a:r>
            <a:endParaRPr sz="16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EF7756"/>
              </a:buClr>
              <a:buFont typeface="Arial"/>
              <a:buChar char="&gt;"/>
            </a:pPr>
            <a:endParaRPr sz="2550">
              <a:latin typeface="Microsoft Sans Serif"/>
              <a:cs typeface="Microsoft Sans Serif"/>
            </a:endParaRPr>
          </a:p>
          <a:p>
            <a:pPr marL="269875" indent="-134620">
              <a:lnSpc>
                <a:spcPct val="100000"/>
              </a:lnSpc>
              <a:buChar char="•"/>
              <a:tabLst>
                <a:tab pos="270510" algn="l"/>
              </a:tabLst>
            </a:pP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Accompagner</a:t>
            </a:r>
            <a:endParaRPr sz="2000">
              <a:latin typeface="Microsoft Sans Serif"/>
              <a:cs typeface="Microsoft Sans Serif"/>
            </a:endParaRPr>
          </a:p>
          <a:p>
            <a:pPr lvl="1" marL="445134" indent="-175895">
              <a:lnSpc>
                <a:spcPct val="100000"/>
              </a:lnSpc>
              <a:spcBef>
                <a:spcPts val="495"/>
              </a:spcBef>
              <a:buClr>
                <a:srgbClr val="EF7756"/>
              </a:buClr>
              <a:buFont typeface="Arial"/>
              <a:buChar char="&gt;"/>
              <a:tabLst>
                <a:tab pos="445770" algn="l"/>
              </a:tabLst>
            </a:pP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Recherche</a:t>
            </a:r>
            <a:r>
              <a:rPr dirty="0" sz="16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financement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282474"/>
                </a:solidFill>
                <a:latin typeface="Microsoft Sans Serif"/>
                <a:cs typeface="Microsoft Sans Serif"/>
              </a:rPr>
              <a:t>avec</a:t>
            </a:r>
            <a:endParaRPr sz="1600">
              <a:latin typeface="Microsoft Sans Serif"/>
              <a:cs typeface="Microsoft Sans Serif"/>
            </a:endParaRPr>
          </a:p>
          <a:p>
            <a:pPr marL="269875">
              <a:lnSpc>
                <a:spcPct val="100000"/>
              </a:lnSpc>
            </a:pPr>
            <a:r>
              <a:rPr dirty="0" sz="1600" spc="-5" i="1">
                <a:solidFill>
                  <a:srgbClr val="282474"/>
                </a:solidFill>
                <a:latin typeface="Arial"/>
                <a:cs typeface="Arial"/>
              </a:rPr>
              <a:t>Aides</a:t>
            </a:r>
            <a:r>
              <a:rPr dirty="0" sz="1600" spc="-30" i="1">
                <a:solidFill>
                  <a:srgbClr val="282474"/>
                </a:solidFill>
                <a:latin typeface="Arial"/>
                <a:cs typeface="Arial"/>
              </a:rPr>
              <a:t> </a:t>
            </a:r>
            <a:r>
              <a:rPr dirty="0" sz="1600" spc="-20" i="1">
                <a:solidFill>
                  <a:srgbClr val="282474"/>
                </a:solidFill>
                <a:latin typeface="Arial"/>
                <a:cs typeface="Arial"/>
              </a:rPr>
              <a:t>Territoires</a:t>
            </a:r>
            <a:endParaRPr sz="1600">
              <a:latin typeface="Arial"/>
              <a:cs typeface="Arial"/>
            </a:endParaRPr>
          </a:p>
          <a:p>
            <a:pPr lvl="1" marL="269875" marR="426084">
              <a:lnSpc>
                <a:spcPct val="100000"/>
              </a:lnSpc>
              <a:spcBef>
                <a:spcPts val="495"/>
              </a:spcBef>
              <a:buClr>
                <a:srgbClr val="EF7756"/>
              </a:buClr>
              <a:buFont typeface="Arial"/>
              <a:buChar char="&gt;"/>
              <a:tabLst>
                <a:tab pos="445770" algn="l"/>
              </a:tabLst>
            </a:pPr>
            <a:r>
              <a:rPr dirty="0" sz="1600">
                <a:solidFill>
                  <a:srgbClr val="282474"/>
                </a:solidFill>
                <a:latin typeface="Microsoft Sans Serif"/>
                <a:cs typeface="Microsoft Sans Serif"/>
              </a:rPr>
              <a:t>Base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 de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données</a:t>
            </a:r>
            <a:r>
              <a:rPr dirty="0" sz="16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des</a:t>
            </a:r>
            <a:r>
              <a:rPr dirty="0" sz="16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marchés </a:t>
            </a:r>
            <a:r>
              <a:rPr dirty="0" sz="1600" spc="-409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282474"/>
                </a:solidFill>
                <a:latin typeface="Microsoft Sans Serif"/>
                <a:cs typeface="Microsoft Sans Serif"/>
              </a:rPr>
              <a:t>publics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pc="10"/>
              <a:t>1</a:t>
            </a:r>
            <a:r>
              <a:rPr dirty="0" spc="10"/>
              <a:t>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561828"/>
            <a:ext cx="597535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FRANCE</a:t>
            </a:r>
            <a:r>
              <a:rPr dirty="0" spc="-30"/>
              <a:t> </a:t>
            </a:r>
            <a:r>
              <a:rPr dirty="0" spc="-5"/>
              <a:t>MOBILITÉS</a:t>
            </a:r>
            <a:r>
              <a:rPr dirty="0" spc="-10"/>
              <a:t> </a:t>
            </a:r>
            <a:r>
              <a:rPr dirty="0" spc="-5"/>
              <a:t>:</a:t>
            </a:r>
            <a:r>
              <a:rPr dirty="0" spc="-10"/>
              <a:t> </a:t>
            </a:r>
            <a:r>
              <a:rPr dirty="0"/>
              <a:t>UN</a:t>
            </a:r>
            <a:r>
              <a:rPr dirty="0" spc="-25"/>
              <a:t> </a:t>
            </a:r>
            <a:r>
              <a:rPr dirty="0"/>
              <a:t>SITE</a:t>
            </a:r>
            <a:r>
              <a:rPr dirty="0" spc="-25"/>
              <a:t> </a:t>
            </a:r>
            <a:r>
              <a:rPr dirty="0" spc="-5"/>
              <a:t>RESSOURCE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759" y="6048755"/>
            <a:ext cx="647700" cy="5029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036" y="1071372"/>
            <a:ext cx="8433815" cy="471038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pc="10"/>
              <a:t>1</a:t>
            </a:r>
            <a:r>
              <a:rPr dirty="0" spc="10"/>
              <a:t>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561828"/>
            <a:ext cx="754697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FRANCE</a:t>
            </a:r>
            <a:r>
              <a:rPr dirty="0" spc="-20"/>
              <a:t> </a:t>
            </a:r>
            <a:r>
              <a:rPr dirty="0" spc="-5"/>
              <a:t>MOBILITÉS : </a:t>
            </a:r>
            <a:r>
              <a:rPr dirty="0"/>
              <a:t>UNE</a:t>
            </a:r>
            <a:r>
              <a:rPr dirty="0" spc="-20"/>
              <a:t> </a:t>
            </a:r>
            <a:r>
              <a:rPr dirty="0" spc="-5"/>
              <a:t>DÉMARCHE</a:t>
            </a:r>
            <a:r>
              <a:rPr dirty="0" spc="-20"/>
              <a:t> PARTENARIALE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759" y="6048755"/>
            <a:ext cx="647700" cy="5029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363" y="990600"/>
            <a:ext cx="8374645" cy="468616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pc="10"/>
              <a:t>1</a:t>
            </a:r>
            <a:r>
              <a:rPr dirty="0" spc="10"/>
              <a:t>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561828"/>
            <a:ext cx="754697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FRANCE</a:t>
            </a:r>
            <a:r>
              <a:rPr dirty="0" spc="-20"/>
              <a:t> </a:t>
            </a:r>
            <a:r>
              <a:rPr dirty="0" spc="-5"/>
              <a:t>MOBILITÉS : </a:t>
            </a:r>
            <a:r>
              <a:rPr dirty="0"/>
              <a:t>UNE</a:t>
            </a:r>
            <a:r>
              <a:rPr dirty="0" spc="-20"/>
              <a:t> </a:t>
            </a:r>
            <a:r>
              <a:rPr dirty="0" spc="-5"/>
              <a:t>DÉMARCHE</a:t>
            </a:r>
            <a:r>
              <a:rPr dirty="0" spc="-20"/>
              <a:t> PARTENARIALE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759" y="6048755"/>
            <a:ext cx="647700" cy="5029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52" y="1080516"/>
            <a:ext cx="8346947" cy="446223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pc="10"/>
              <a:t>1</a:t>
            </a:r>
            <a:r>
              <a:rPr dirty="0" spc="10"/>
              <a:t>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72515" y="1281161"/>
            <a:ext cx="7717790" cy="39433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90170">
              <a:lnSpc>
                <a:spcPts val="1970"/>
              </a:lnSpc>
              <a:spcBef>
                <a:spcPts val="120"/>
              </a:spcBef>
              <a:buClr>
                <a:srgbClr val="282474"/>
              </a:buClr>
              <a:buSzPct val="112500"/>
              <a:buChar char="-"/>
              <a:tabLst>
                <a:tab pos="153035" algn="l"/>
              </a:tabLst>
            </a:pP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Etablissement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public</a:t>
            </a:r>
            <a:r>
              <a:rPr dirty="0" sz="1600" spc="3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national</a:t>
            </a:r>
            <a:r>
              <a:rPr dirty="0" sz="1600" spc="3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d’appui</a:t>
            </a:r>
            <a:r>
              <a:rPr dirty="0" sz="1600" spc="4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1F497C"/>
                </a:solidFill>
                <a:latin typeface="Microsoft Sans Serif"/>
                <a:cs typeface="Microsoft Sans Serif"/>
              </a:rPr>
              <a:t>aux</a:t>
            </a:r>
            <a:r>
              <a:rPr dirty="0" sz="1600" spc="4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politiques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publiques</a:t>
            </a:r>
            <a:r>
              <a:rPr dirty="0" sz="1600" spc="3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d’aménagement</a:t>
            </a:r>
            <a:r>
              <a:rPr dirty="0" sz="1600" spc="3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des </a:t>
            </a:r>
            <a:r>
              <a:rPr dirty="0" sz="1600" spc="-409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territoires,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de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l’adaptation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au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changement</a:t>
            </a:r>
            <a:r>
              <a:rPr dirty="0" sz="1600" spc="3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climatique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et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des</a:t>
            </a:r>
            <a:r>
              <a:rPr dirty="0" sz="1600" spc="4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transitions,</a:t>
            </a:r>
            <a:r>
              <a:rPr dirty="0" sz="1600" spc="3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créé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en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2014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925"/>
              </a:spcBef>
              <a:buSzPct val="112500"/>
              <a:buChar char="-"/>
              <a:tabLst>
                <a:tab pos="153035" algn="l"/>
              </a:tabLst>
            </a:pP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2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500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agents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sur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29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sites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sur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le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territoire</a:t>
            </a:r>
            <a:r>
              <a:rPr dirty="0" sz="1600" spc="1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national</a:t>
            </a:r>
            <a:r>
              <a:rPr dirty="0" sz="1600" spc="3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et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ultramarin</a:t>
            </a:r>
            <a:r>
              <a:rPr dirty="0" sz="1600" spc="1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(arc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antillais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et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1F497C"/>
                </a:solidFill>
                <a:latin typeface="Microsoft Sans Serif"/>
                <a:cs typeface="Microsoft Sans Serif"/>
              </a:rPr>
              <a:t>océan </a:t>
            </a:r>
            <a:r>
              <a:rPr dirty="0" sz="1600" spc="-409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indien)</a:t>
            </a:r>
            <a:endParaRPr sz="1600">
              <a:latin typeface="Microsoft Sans Serif"/>
              <a:cs typeface="Microsoft Sans Serif"/>
            </a:endParaRPr>
          </a:p>
          <a:p>
            <a:pPr marL="152400" indent="-140335">
              <a:lnSpc>
                <a:spcPct val="100000"/>
              </a:lnSpc>
              <a:spcBef>
                <a:spcPts val="994"/>
              </a:spcBef>
              <a:buSzPct val="112500"/>
              <a:buChar char="-"/>
              <a:tabLst>
                <a:tab pos="153035" algn="l"/>
              </a:tabLst>
            </a:pP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240 </a:t>
            </a:r>
            <a:r>
              <a:rPr dirty="0" sz="1600">
                <a:solidFill>
                  <a:srgbClr val="1F497C"/>
                </a:solidFill>
                <a:latin typeface="Microsoft Sans Serif"/>
                <a:cs typeface="Microsoft Sans Serif"/>
              </a:rPr>
              <a:t>M€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 de</a:t>
            </a:r>
            <a:r>
              <a:rPr dirty="0" sz="160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budget</a:t>
            </a:r>
            <a:endParaRPr sz="1600">
              <a:latin typeface="Microsoft Sans Serif"/>
              <a:cs typeface="Microsoft Sans Serif"/>
            </a:endParaRPr>
          </a:p>
          <a:p>
            <a:pPr marL="153035" marR="1833245" indent="-153035">
              <a:lnSpc>
                <a:spcPct val="100000"/>
              </a:lnSpc>
              <a:buSzPct val="112500"/>
              <a:buChar char="-"/>
              <a:tabLst>
                <a:tab pos="153035" algn="l"/>
              </a:tabLst>
            </a:pP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Construction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d’outils</a:t>
            </a:r>
            <a:r>
              <a:rPr dirty="0" sz="1600" spc="3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et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de</a:t>
            </a:r>
            <a:r>
              <a:rPr dirty="0" sz="1600" spc="3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méthodes,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de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référentiels</a:t>
            </a:r>
            <a:r>
              <a:rPr dirty="0" sz="1600" spc="3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techniques </a:t>
            </a:r>
            <a:r>
              <a:rPr dirty="0" sz="1600" spc="-409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Guides</a:t>
            </a:r>
            <a:r>
              <a:rPr dirty="0" sz="1600" spc="1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1F497C"/>
                </a:solidFill>
                <a:latin typeface="Microsoft Sans Serif"/>
                <a:cs typeface="Microsoft Sans Serif"/>
              </a:rPr>
              <a:t>techniques,</a:t>
            </a:r>
            <a:r>
              <a:rPr dirty="0" sz="1600" spc="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1F497C"/>
                </a:solidFill>
                <a:latin typeface="Microsoft Sans Serif"/>
                <a:cs typeface="Microsoft Sans Serif"/>
              </a:rPr>
              <a:t>fiches,</a:t>
            </a:r>
            <a:r>
              <a:rPr dirty="0" sz="1600" spc="1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retours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d’expérience</a:t>
            </a:r>
            <a:endParaRPr sz="1600">
              <a:latin typeface="Microsoft Sans Serif"/>
              <a:cs typeface="Microsoft Sans Serif"/>
            </a:endParaRPr>
          </a:p>
          <a:p>
            <a:pPr marL="462280">
              <a:lnSpc>
                <a:spcPts val="1905"/>
              </a:lnSpc>
            </a:pP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Recherche</a:t>
            </a:r>
            <a:r>
              <a:rPr dirty="0" sz="1600" spc="1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et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innovation,</a:t>
            </a:r>
            <a:r>
              <a:rPr dirty="0" sz="1600" spc="1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Institut</a:t>
            </a:r>
            <a:r>
              <a:rPr dirty="0" sz="1600" spc="1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Carnot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53035" marR="1054100" indent="-153035">
              <a:lnSpc>
                <a:spcPct val="100000"/>
              </a:lnSpc>
              <a:buSzPct val="112500"/>
              <a:buChar char="-"/>
              <a:tabLst>
                <a:tab pos="153035" algn="l"/>
              </a:tabLst>
            </a:pP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Fédérateur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de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dialogue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technique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1F497C"/>
                </a:solidFill>
                <a:latin typeface="Microsoft Sans Serif"/>
                <a:cs typeface="Microsoft Sans Serif"/>
              </a:rPr>
              <a:t>entre</a:t>
            </a:r>
            <a:r>
              <a:rPr dirty="0" sz="1600" spc="1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Etat,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collectivités,</a:t>
            </a:r>
            <a:r>
              <a:rPr dirty="0" sz="1600" spc="2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1F497C"/>
                </a:solidFill>
                <a:latin typeface="Microsoft Sans Serif"/>
                <a:cs typeface="Microsoft Sans Serif"/>
              </a:rPr>
              <a:t>acteurs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privés </a:t>
            </a:r>
            <a:r>
              <a:rPr dirty="0" sz="1600" spc="-409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1F497C"/>
                </a:solidFill>
                <a:latin typeface="Microsoft Sans Serif"/>
                <a:cs typeface="Microsoft Sans Serif"/>
              </a:rPr>
              <a:t>Passeur</a:t>
            </a:r>
            <a:r>
              <a:rPr dirty="0" sz="1600" spc="1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1F497C"/>
                </a:solidFill>
                <a:latin typeface="Microsoft Sans Serif"/>
                <a:cs typeface="Microsoft Sans Serif"/>
              </a:rPr>
              <a:t>de</a:t>
            </a:r>
            <a:r>
              <a:rPr dirty="0" sz="1600" spc="1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1F497C"/>
                </a:solidFill>
                <a:latin typeface="Microsoft Sans Serif"/>
                <a:cs typeface="Microsoft Sans Serif"/>
              </a:rPr>
              <a:t>savoirs,</a:t>
            </a:r>
            <a:r>
              <a:rPr dirty="0" sz="1600" spc="1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co-construction,</a:t>
            </a:r>
            <a:r>
              <a:rPr dirty="0" sz="1600" spc="1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diffusion</a:t>
            </a:r>
            <a:r>
              <a:rPr dirty="0" sz="1600" spc="1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des</a:t>
            </a:r>
            <a:r>
              <a:rPr dirty="0" sz="1600" spc="1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1F497C"/>
                </a:solidFill>
                <a:latin typeface="Microsoft Sans Serif"/>
                <a:cs typeface="Microsoft Sans Serif"/>
              </a:rPr>
              <a:t>connaissances </a:t>
            </a:r>
            <a:r>
              <a:rPr dirty="0" sz="1600" spc="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Plate-forme</a:t>
            </a:r>
            <a:r>
              <a:rPr dirty="0" sz="160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collaborative</a:t>
            </a:r>
            <a:endParaRPr sz="1600">
              <a:latin typeface="Microsoft Sans Serif"/>
              <a:cs typeface="Microsoft Sans Serif"/>
            </a:endParaRPr>
          </a:p>
          <a:p>
            <a:pPr marL="12700" marR="278765">
              <a:lnSpc>
                <a:spcPts val="1910"/>
              </a:lnSpc>
              <a:spcBef>
                <a:spcPts val="1065"/>
              </a:spcBef>
              <a:buChar char="-"/>
              <a:tabLst>
                <a:tab pos="136525" algn="l"/>
              </a:tabLst>
            </a:pP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Facilitateur</a:t>
            </a:r>
            <a:r>
              <a:rPr dirty="0" sz="1600" spc="1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1F497C"/>
                </a:solidFill>
                <a:latin typeface="Microsoft Sans Serif"/>
                <a:cs typeface="Microsoft Sans Serif"/>
              </a:rPr>
              <a:t>du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1F497C"/>
                </a:solidFill>
                <a:latin typeface="Microsoft Sans Serif"/>
                <a:cs typeface="Microsoft Sans Serif"/>
              </a:rPr>
              <a:t>passage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à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l’échelle,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Une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expertise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de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1F497C"/>
                </a:solidFill>
                <a:latin typeface="Microsoft Sans Serif"/>
                <a:cs typeface="Microsoft Sans Serif"/>
              </a:rPr>
              <a:t>2ème</a:t>
            </a:r>
            <a:r>
              <a:rPr dirty="0" sz="1600" spc="5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niveau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au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1F497C"/>
                </a:solidFill>
                <a:latin typeface="Microsoft Sans Serif"/>
                <a:cs typeface="Microsoft Sans Serif"/>
              </a:rPr>
              <a:t>service</a:t>
            </a:r>
            <a:r>
              <a:rPr dirty="0" sz="1600" spc="20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des </a:t>
            </a:r>
            <a:r>
              <a:rPr dirty="0" sz="1600" spc="-409">
                <a:solidFill>
                  <a:srgbClr val="1F497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Microsoft Sans Serif"/>
                <a:cs typeface="Microsoft Sans Serif"/>
              </a:rPr>
              <a:t>territoires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475" y="481053"/>
            <a:ext cx="42576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solidFill>
                  <a:srgbClr val="EB7252"/>
                </a:solidFill>
              </a:rPr>
              <a:t>REPÈRES</a:t>
            </a:r>
            <a:r>
              <a:rPr dirty="0" sz="2500" spc="5">
                <a:solidFill>
                  <a:srgbClr val="EB7252"/>
                </a:solidFill>
              </a:rPr>
              <a:t> </a:t>
            </a:r>
            <a:r>
              <a:rPr dirty="0" sz="2500" spc="-10">
                <a:solidFill>
                  <a:srgbClr val="EB7252"/>
                </a:solidFill>
              </a:rPr>
              <a:t>SUR</a:t>
            </a:r>
            <a:r>
              <a:rPr dirty="0" sz="2500" spc="-20">
                <a:solidFill>
                  <a:srgbClr val="EB7252"/>
                </a:solidFill>
              </a:rPr>
              <a:t> </a:t>
            </a:r>
            <a:r>
              <a:rPr dirty="0" sz="2500" spc="-5">
                <a:solidFill>
                  <a:srgbClr val="EB7252"/>
                </a:solidFill>
              </a:rPr>
              <a:t>LE</a:t>
            </a:r>
            <a:r>
              <a:rPr dirty="0" sz="2500" spc="-20">
                <a:solidFill>
                  <a:srgbClr val="EB7252"/>
                </a:solidFill>
              </a:rPr>
              <a:t> </a:t>
            </a:r>
            <a:r>
              <a:rPr dirty="0" sz="2500" spc="-5">
                <a:solidFill>
                  <a:srgbClr val="EB7252"/>
                </a:solidFill>
              </a:rPr>
              <a:t>CEREMA</a:t>
            </a:r>
            <a:endParaRPr sz="2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561828"/>
            <a:ext cx="754697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FRANCE</a:t>
            </a:r>
            <a:r>
              <a:rPr dirty="0" spc="-20"/>
              <a:t> </a:t>
            </a:r>
            <a:r>
              <a:rPr dirty="0" spc="-5"/>
              <a:t>MOBILITÉS : </a:t>
            </a:r>
            <a:r>
              <a:rPr dirty="0"/>
              <a:t>UNE</a:t>
            </a:r>
            <a:r>
              <a:rPr dirty="0" spc="-20"/>
              <a:t> </a:t>
            </a:r>
            <a:r>
              <a:rPr dirty="0" spc="-5"/>
              <a:t>DÉMARCHE</a:t>
            </a:r>
            <a:r>
              <a:rPr dirty="0" spc="-20"/>
              <a:t> PARTENARIALE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759" y="6048755"/>
            <a:ext cx="647700" cy="5029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291" y="1389888"/>
            <a:ext cx="7474976" cy="43754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8776" y="6321419"/>
            <a:ext cx="132080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1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475" y="481053"/>
            <a:ext cx="3840479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solidFill>
                  <a:srgbClr val="EB7252"/>
                </a:solidFill>
              </a:rPr>
              <a:t>ANCRAGE</a:t>
            </a:r>
            <a:r>
              <a:rPr dirty="0" sz="2500" spc="-60">
                <a:solidFill>
                  <a:srgbClr val="EB7252"/>
                </a:solidFill>
              </a:rPr>
              <a:t> </a:t>
            </a:r>
            <a:r>
              <a:rPr dirty="0" sz="2500" spc="-10">
                <a:solidFill>
                  <a:srgbClr val="EB7252"/>
                </a:solidFill>
              </a:rPr>
              <a:t>TERRITORIAL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" y="979932"/>
            <a:ext cx="8153400" cy="49225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451" y="456669"/>
            <a:ext cx="74739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solidFill>
                  <a:srgbClr val="EB7252"/>
                </a:solidFill>
              </a:rPr>
              <a:t>LES 6</a:t>
            </a:r>
            <a:r>
              <a:rPr dirty="0" sz="2500">
                <a:solidFill>
                  <a:srgbClr val="EB7252"/>
                </a:solidFill>
              </a:rPr>
              <a:t> </a:t>
            </a:r>
            <a:r>
              <a:rPr dirty="0" sz="2500" spc="-5">
                <a:solidFill>
                  <a:srgbClr val="EB7252"/>
                </a:solidFill>
              </a:rPr>
              <a:t>DOMAINES</a:t>
            </a:r>
            <a:r>
              <a:rPr dirty="0" sz="2500">
                <a:solidFill>
                  <a:srgbClr val="EB7252"/>
                </a:solidFill>
              </a:rPr>
              <a:t> </a:t>
            </a:r>
            <a:r>
              <a:rPr dirty="0" sz="2500" spc="-10">
                <a:solidFill>
                  <a:srgbClr val="EB7252"/>
                </a:solidFill>
              </a:rPr>
              <a:t>D’INTERVENTION</a:t>
            </a:r>
            <a:r>
              <a:rPr dirty="0" sz="2500">
                <a:solidFill>
                  <a:srgbClr val="EB7252"/>
                </a:solidFill>
              </a:rPr>
              <a:t> DU</a:t>
            </a:r>
            <a:r>
              <a:rPr dirty="0" sz="2500" spc="-25">
                <a:solidFill>
                  <a:srgbClr val="EB7252"/>
                </a:solidFill>
              </a:rPr>
              <a:t> </a:t>
            </a:r>
            <a:r>
              <a:rPr dirty="0" sz="2500" spc="-5">
                <a:solidFill>
                  <a:srgbClr val="EB7252"/>
                </a:solidFill>
              </a:rPr>
              <a:t>CEREMA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7334" y="1601403"/>
            <a:ext cx="1162701" cy="8971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8255" y="3612038"/>
            <a:ext cx="1539281" cy="10861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65484" y="1606087"/>
            <a:ext cx="1034834" cy="8810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28967" y="3643092"/>
            <a:ext cx="1390365" cy="10128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6384" y="3650047"/>
            <a:ext cx="1533158" cy="10149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8976" y="1615679"/>
            <a:ext cx="903468" cy="94379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2667" y="3031426"/>
            <a:ext cx="256031" cy="5695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042" y="6157195"/>
            <a:ext cx="2101510" cy="36690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51104" y="2519172"/>
            <a:ext cx="3718560" cy="1510665"/>
          </a:xfrm>
          <a:custGeom>
            <a:avLst/>
            <a:gdLst/>
            <a:ahLst/>
            <a:cxnLst/>
            <a:rect l="l" t="t" r="r" b="b"/>
            <a:pathLst>
              <a:path w="3718560" h="1510664">
                <a:moveTo>
                  <a:pt x="3718560" y="1510283"/>
                </a:moveTo>
                <a:lnTo>
                  <a:pt x="1859279" y="1510283"/>
                </a:lnTo>
                <a:lnTo>
                  <a:pt x="0" y="1510283"/>
                </a:lnTo>
                <a:lnTo>
                  <a:pt x="0" y="0"/>
                </a:lnTo>
                <a:lnTo>
                  <a:pt x="3718560" y="0"/>
                </a:lnTo>
                <a:lnTo>
                  <a:pt x="3718560" y="1510283"/>
                </a:lnTo>
                <a:close/>
              </a:path>
            </a:pathLst>
          </a:custGeom>
          <a:solidFill>
            <a:srgbClr val="EF77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236" y="3016987"/>
            <a:ext cx="318897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0">
                <a:solidFill>
                  <a:srgbClr val="FFFFFF"/>
                </a:solidFill>
                <a:latin typeface="Microsoft Sans Serif"/>
                <a:cs typeface="Microsoft Sans Serif"/>
              </a:rPr>
              <a:t>Que </a:t>
            </a:r>
            <a:r>
              <a:rPr dirty="0" sz="2700" spc="-5" b="0">
                <a:solidFill>
                  <a:srgbClr val="FFFFFF"/>
                </a:solidFill>
                <a:latin typeface="Microsoft Sans Serif"/>
                <a:cs typeface="Microsoft Sans Serif"/>
              </a:rPr>
              <a:t>fait</a:t>
            </a:r>
            <a:r>
              <a:rPr dirty="0" sz="2700" spc="15" b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700" b="0">
                <a:solidFill>
                  <a:srgbClr val="FFFFFF"/>
                </a:solidFill>
                <a:latin typeface="Microsoft Sans Serif"/>
                <a:cs typeface="Microsoft Sans Serif"/>
              </a:rPr>
              <a:t>le </a:t>
            </a:r>
            <a:r>
              <a:rPr dirty="0" sz="2700" spc="-5" b="0">
                <a:solidFill>
                  <a:srgbClr val="FFFFFF"/>
                </a:solidFill>
                <a:latin typeface="Microsoft Sans Serif"/>
                <a:cs typeface="Microsoft Sans Serif"/>
              </a:rPr>
              <a:t>Cerema</a:t>
            </a:r>
            <a:r>
              <a:rPr dirty="0" sz="2700" spc="5" b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700" b="0">
                <a:solidFill>
                  <a:srgbClr val="FFFFFF"/>
                </a:solidFill>
                <a:latin typeface="Microsoft Sans Serif"/>
                <a:cs typeface="Microsoft Sans Serif"/>
              </a:rPr>
              <a:t>?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591" y="528296"/>
            <a:ext cx="3905885" cy="42608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 spc="20"/>
              <a:t>QUE</a:t>
            </a:r>
            <a:r>
              <a:rPr dirty="0" sz="2600" spc="-35"/>
              <a:t> </a:t>
            </a:r>
            <a:r>
              <a:rPr dirty="0" sz="2600" spc="-20"/>
              <a:t>FAIT</a:t>
            </a:r>
            <a:r>
              <a:rPr dirty="0" sz="2600" spc="-15"/>
              <a:t> </a:t>
            </a:r>
            <a:r>
              <a:rPr dirty="0" sz="2600" spc="15"/>
              <a:t>LE</a:t>
            </a:r>
            <a:r>
              <a:rPr dirty="0" sz="2600" spc="-20"/>
              <a:t> </a:t>
            </a:r>
            <a:r>
              <a:rPr dirty="0" sz="2600" spc="20"/>
              <a:t>CEREMA</a:t>
            </a:r>
            <a:r>
              <a:rPr dirty="0" sz="2600" spc="-114"/>
              <a:t> </a:t>
            </a:r>
            <a:r>
              <a:rPr dirty="0" sz="2600" spc="15"/>
              <a:t>?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417068" y="1643870"/>
            <a:ext cx="8275955" cy="3711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574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EF7756"/>
                </a:solidFill>
                <a:latin typeface="Arial"/>
                <a:cs typeface="Arial"/>
              </a:rPr>
              <a:t>Comprendre </a:t>
            </a:r>
            <a:r>
              <a:rPr dirty="0" sz="2000" spc="-5" b="1">
                <a:solidFill>
                  <a:srgbClr val="EF7756"/>
                </a:solidFill>
                <a:latin typeface="Arial"/>
                <a:cs typeface="Arial"/>
              </a:rPr>
              <a:t>les</a:t>
            </a:r>
            <a:r>
              <a:rPr dirty="0" sz="2000" b="1">
                <a:solidFill>
                  <a:srgbClr val="EF7756"/>
                </a:solidFill>
                <a:latin typeface="Arial"/>
                <a:cs typeface="Arial"/>
              </a:rPr>
              <a:t> enjeux, proposer des outils</a:t>
            </a:r>
            <a:r>
              <a:rPr dirty="0" sz="2000" spc="5" b="1">
                <a:solidFill>
                  <a:srgbClr val="EF77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EF7756"/>
                </a:solidFill>
                <a:latin typeface="Arial"/>
                <a:cs typeface="Arial"/>
              </a:rPr>
              <a:t>et soutenir </a:t>
            </a:r>
            <a:r>
              <a:rPr dirty="0" sz="2000" spc="-5" b="1">
                <a:solidFill>
                  <a:srgbClr val="EF7756"/>
                </a:solidFill>
                <a:latin typeface="Arial"/>
                <a:cs typeface="Arial"/>
              </a:rPr>
              <a:t>l’ingénierie </a:t>
            </a:r>
            <a:r>
              <a:rPr dirty="0" sz="2000" spc="-540" b="1">
                <a:solidFill>
                  <a:srgbClr val="EF77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EF7756"/>
                </a:solidFill>
                <a:latin typeface="Arial"/>
                <a:cs typeface="Arial"/>
              </a:rPr>
              <a:t>des</a:t>
            </a:r>
            <a:r>
              <a:rPr dirty="0" sz="2000" spc="-5" b="1">
                <a:solidFill>
                  <a:srgbClr val="EF77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EF7756"/>
                </a:solidFill>
                <a:latin typeface="Arial"/>
                <a:cs typeface="Arial"/>
              </a:rPr>
              <a:t>collectivités</a:t>
            </a:r>
            <a:endParaRPr sz="2000">
              <a:latin typeface="Arial"/>
              <a:cs typeface="Arial"/>
            </a:endParaRPr>
          </a:p>
          <a:p>
            <a:pPr marL="167640" indent="-155575">
              <a:lnSpc>
                <a:spcPct val="100000"/>
              </a:lnSpc>
              <a:spcBef>
                <a:spcPts val="1005"/>
              </a:spcBef>
              <a:buChar char="-"/>
              <a:tabLst>
                <a:tab pos="168275" algn="l"/>
              </a:tabLst>
            </a:pP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Pilotage</a:t>
            </a:r>
            <a:r>
              <a:rPr dirty="0" sz="20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des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cellules</a:t>
            </a:r>
            <a:r>
              <a:rPr dirty="0" sz="20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d’appui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régionales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France</a:t>
            </a:r>
            <a:r>
              <a:rPr dirty="0" sz="20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Mobilités</a:t>
            </a:r>
            <a:endParaRPr sz="2000">
              <a:latin typeface="Microsoft Sans Serif"/>
              <a:cs typeface="Microsoft Sans Serif"/>
            </a:endParaRPr>
          </a:p>
          <a:p>
            <a:pPr marL="12700" marR="827405">
              <a:lnSpc>
                <a:spcPct val="100000"/>
              </a:lnSpc>
              <a:spcBef>
                <a:spcPts val="994"/>
              </a:spcBef>
              <a:buChar char="-"/>
              <a:tabLst>
                <a:tab pos="168275" algn="l"/>
              </a:tabLst>
            </a:pP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Gouvernance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la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282474"/>
                </a:solidFill>
                <a:latin typeface="Microsoft Sans Serif"/>
                <a:cs typeface="Microsoft Sans Serif"/>
              </a:rPr>
              <a:t>mobilité</a:t>
            </a:r>
            <a:r>
              <a:rPr dirty="0" sz="2000" spc="3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: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production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2000" spc="3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documents,</a:t>
            </a:r>
            <a:r>
              <a:rPr dirty="0" sz="20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aide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à</a:t>
            </a:r>
            <a:r>
              <a:rPr dirty="0" sz="20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la </a:t>
            </a:r>
            <a:r>
              <a:rPr dirty="0" sz="2000" spc="-5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décision</a:t>
            </a:r>
            <a:r>
              <a:rPr dirty="0" sz="20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282474"/>
                </a:solidFill>
                <a:latin typeface="Microsoft Sans Serif"/>
                <a:cs typeface="Microsoft Sans Serif"/>
              </a:rPr>
              <a:t>et</a:t>
            </a:r>
            <a:r>
              <a:rPr dirty="0" sz="20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modes</a:t>
            </a:r>
            <a:r>
              <a:rPr dirty="0" sz="20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d’emplois</a:t>
            </a:r>
            <a:endParaRPr sz="2000">
              <a:latin typeface="Microsoft Sans Serif"/>
              <a:cs typeface="Microsoft Sans Serif"/>
            </a:endParaRPr>
          </a:p>
          <a:p>
            <a:pPr marL="12700" marR="490855">
              <a:lnSpc>
                <a:spcPct val="100000"/>
              </a:lnSpc>
              <a:spcBef>
                <a:spcPts val="1010"/>
              </a:spcBef>
              <a:buChar char="-"/>
              <a:tabLst>
                <a:tab pos="168275" algn="l"/>
              </a:tabLst>
            </a:pP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Stratégies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locales</a:t>
            </a:r>
            <a:r>
              <a:rPr dirty="0" sz="2000" spc="3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mobilité</a:t>
            </a:r>
            <a:r>
              <a:rPr dirty="0" sz="20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: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Méthodologie</a:t>
            </a:r>
            <a:r>
              <a:rPr dirty="0" sz="20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et</a:t>
            </a:r>
            <a:r>
              <a:rPr dirty="0" sz="20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animation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nationale </a:t>
            </a:r>
            <a:r>
              <a:rPr dirty="0" sz="2000" spc="-5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PdMS,</a:t>
            </a:r>
            <a:r>
              <a:rPr dirty="0" sz="20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outils</a:t>
            </a:r>
            <a:r>
              <a:rPr dirty="0" sz="20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20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diagnostic</a:t>
            </a:r>
            <a:r>
              <a:rPr dirty="0" sz="20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(CapaMOB)</a:t>
            </a:r>
            <a:endParaRPr sz="2000">
              <a:latin typeface="Microsoft Sans Serif"/>
              <a:cs typeface="Microsoft Sans Serif"/>
            </a:endParaRPr>
          </a:p>
          <a:p>
            <a:pPr marL="167640" indent="-155575">
              <a:lnSpc>
                <a:spcPct val="100000"/>
              </a:lnSpc>
              <a:spcBef>
                <a:spcPts val="994"/>
              </a:spcBef>
              <a:buChar char="-"/>
              <a:tabLst>
                <a:tab pos="168275" algn="l"/>
              </a:tabLst>
            </a:pP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Services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282474"/>
                </a:solidFill>
                <a:latin typeface="Microsoft Sans Serif"/>
                <a:cs typeface="Microsoft Sans Serif"/>
              </a:rPr>
              <a:t>mobilité</a:t>
            </a:r>
            <a:r>
              <a:rPr dirty="0" sz="2000" spc="3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: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production</a:t>
            </a:r>
            <a:r>
              <a:rPr dirty="0" sz="2000" spc="3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et</a:t>
            </a:r>
            <a:r>
              <a:rPr dirty="0" sz="20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282474"/>
                </a:solidFill>
                <a:latin typeface="Microsoft Sans Serif"/>
                <a:cs typeface="Microsoft Sans Serif"/>
              </a:rPr>
              <a:t>diffusion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2000" spc="3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connaissance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  <a:buChar char="-"/>
              <a:tabLst>
                <a:tab pos="155575" algn="l"/>
              </a:tabLst>
            </a:pP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Accompagnement</a:t>
            </a:r>
            <a:r>
              <a:rPr dirty="0" sz="20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des</a:t>
            </a:r>
            <a:r>
              <a:rPr dirty="0" sz="2000" spc="5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territoires</a:t>
            </a:r>
            <a:r>
              <a:rPr dirty="0" sz="2000" spc="5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:</a:t>
            </a:r>
            <a:r>
              <a:rPr dirty="0" sz="2000" spc="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diagnostic,</a:t>
            </a:r>
            <a:r>
              <a:rPr dirty="0" sz="2000" spc="5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organisation,</a:t>
            </a:r>
            <a:r>
              <a:rPr dirty="0" sz="2000" spc="4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planification, </a:t>
            </a:r>
            <a:r>
              <a:rPr dirty="0" sz="2000" spc="-5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évaluation...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591" y="528296"/>
            <a:ext cx="3905885" cy="42608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 spc="20"/>
              <a:t>QUE</a:t>
            </a:r>
            <a:r>
              <a:rPr dirty="0" sz="2600" spc="-35"/>
              <a:t> </a:t>
            </a:r>
            <a:r>
              <a:rPr dirty="0" sz="2600" spc="-20"/>
              <a:t>FAIT</a:t>
            </a:r>
            <a:r>
              <a:rPr dirty="0" sz="2600" spc="-15"/>
              <a:t> </a:t>
            </a:r>
            <a:r>
              <a:rPr dirty="0" sz="2600" spc="15"/>
              <a:t>LE</a:t>
            </a:r>
            <a:r>
              <a:rPr dirty="0" sz="2600" spc="-20"/>
              <a:t> </a:t>
            </a:r>
            <a:r>
              <a:rPr dirty="0" sz="2600" spc="20"/>
              <a:t>CEREMA</a:t>
            </a:r>
            <a:r>
              <a:rPr dirty="0" sz="2600" spc="-114"/>
              <a:t> </a:t>
            </a:r>
            <a:r>
              <a:rPr dirty="0" sz="2600" spc="15"/>
              <a:t>?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8755" y="1469136"/>
            <a:ext cx="2346959" cy="32796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988" y="1383881"/>
            <a:ext cx="5401055" cy="365293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95088" y="1871472"/>
            <a:ext cx="3959860" cy="3093720"/>
            <a:chOff x="4895088" y="1871472"/>
            <a:chExt cx="3959860" cy="3093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5088" y="1871472"/>
              <a:ext cx="3959351" cy="15605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5088" y="3432048"/>
              <a:ext cx="3959351" cy="15331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8591" y="528296"/>
            <a:ext cx="3905885" cy="42608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 spc="20"/>
              <a:t>QUE</a:t>
            </a:r>
            <a:r>
              <a:rPr dirty="0" sz="2600" spc="-35"/>
              <a:t> </a:t>
            </a:r>
            <a:r>
              <a:rPr dirty="0" sz="2600" spc="-20"/>
              <a:t>FAIT</a:t>
            </a:r>
            <a:r>
              <a:rPr dirty="0" sz="2600" spc="-15"/>
              <a:t> </a:t>
            </a:r>
            <a:r>
              <a:rPr dirty="0" sz="2600" spc="15"/>
              <a:t>LE</a:t>
            </a:r>
            <a:r>
              <a:rPr dirty="0" sz="2600" spc="-20"/>
              <a:t> </a:t>
            </a:r>
            <a:r>
              <a:rPr dirty="0" sz="2600" spc="20"/>
              <a:t>CEREMA</a:t>
            </a:r>
            <a:r>
              <a:rPr dirty="0" sz="2600" spc="-114"/>
              <a:t> </a:t>
            </a:r>
            <a:r>
              <a:rPr dirty="0" sz="2600" spc="15"/>
              <a:t>?</a:t>
            </a:r>
            <a:endParaRPr sz="2600"/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7068" y="1400029"/>
            <a:ext cx="4209415" cy="1245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Publication</a:t>
            </a:r>
            <a:r>
              <a:rPr dirty="0" sz="20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en</a:t>
            </a:r>
            <a:r>
              <a:rPr dirty="0" sz="20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cours</a:t>
            </a:r>
            <a:r>
              <a:rPr dirty="0" sz="20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d’un</a:t>
            </a:r>
            <a:r>
              <a:rPr dirty="0" sz="20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kit </a:t>
            </a:r>
            <a:r>
              <a:rPr dirty="0" sz="20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synthétique</a:t>
            </a:r>
            <a:r>
              <a:rPr dirty="0" sz="20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pour</a:t>
            </a:r>
            <a:r>
              <a:rPr dirty="0" sz="20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la</a:t>
            </a:r>
            <a:r>
              <a:rPr dirty="0" sz="20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mise</a:t>
            </a:r>
            <a:r>
              <a:rPr dirty="0" sz="20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en</a:t>
            </a:r>
            <a:r>
              <a:rPr dirty="0" sz="20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œuvre </a:t>
            </a:r>
            <a:r>
              <a:rPr dirty="0" sz="20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des</a:t>
            </a:r>
            <a:r>
              <a:rPr dirty="0" sz="20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différents</a:t>
            </a:r>
            <a:r>
              <a:rPr dirty="0" sz="20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services</a:t>
            </a:r>
            <a:r>
              <a:rPr dirty="0" sz="20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20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mobilité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en </a:t>
            </a:r>
            <a:r>
              <a:rPr dirty="0" sz="2000" spc="-5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zone</a:t>
            </a:r>
            <a:r>
              <a:rPr dirty="0" sz="20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peu</a:t>
            </a:r>
            <a:r>
              <a:rPr dirty="0" sz="2000" spc="2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282474"/>
                </a:solidFill>
                <a:latin typeface="Microsoft Sans Serif"/>
                <a:cs typeface="Microsoft Sans Serif"/>
              </a:rPr>
              <a:t>dense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: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7068" y="3180068"/>
            <a:ext cx="3509010" cy="2498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solidFill>
                  <a:srgbClr val="282474"/>
                </a:solidFill>
                <a:latin typeface="Microsoft Sans Serif"/>
                <a:cs typeface="Microsoft Sans Serif"/>
              </a:rPr>
              <a:t>Les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services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vélos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en</a:t>
            </a:r>
            <a:r>
              <a:rPr dirty="0" sz="13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location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longue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durée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300" spc="-10">
                <a:solidFill>
                  <a:srgbClr val="282474"/>
                </a:solidFill>
                <a:latin typeface="Microsoft Sans Serif"/>
                <a:cs typeface="Microsoft Sans Serif"/>
              </a:rPr>
              <a:t>Les</a:t>
            </a:r>
            <a:r>
              <a:rPr dirty="0" sz="13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service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13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transport</a:t>
            </a:r>
            <a:r>
              <a:rPr dirty="0" sz="13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282474"/>
                </a:solidFill>
                <a:latin typeface="Microsoft Sans Serif"/>
                <a:cs typeface="Microsoft Sans Serif"/>
              </a:rPr>
              <a:t>d'utilité</a:t>
            </a:r>
            <a:r>
              <a:rPr dirty="0" sz="13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sociale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63800"/>
              </a:lnSpc>
            </a:pPr>
            <a:r>
              <a:rPr dirty="0" sz="1300" spc="-10">
                <a:solidFill>
                  <a:srgbClr val="282474"/>
                </a:solidFill>
                <a:latin typeface="Microsoft Sans Serif"/>
                <a:cs typeface="Microsoft Sans Serif"/>
              </a:rPr>
              <a:t>Les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services</a:t>
            </a:r>
            <a:r>
              <a:rPr dirty="0" sz="13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13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covoiturage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en</a:t>
            </a:r>
            <a:r>
              <a:rPr dirty="0" sz="13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zone</a:t>
            </a:r>
            <a:r>
              <a:rPr dirty="0" sz="13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peu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dense </a:t>
            </a:r>
            <a:r>
              <a:rPr dirty="0" sz="1300" spc="-3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282474"/>
                </a:solidFill>
                <a:latin typeface="Microsoft Sans Serif"/>
                <a:cs typeface="Microsoft Sans Serif"/>
              </a:rPr>
              <a:t>Les</a:t>
            </a:r>
            <a:r>
              <a:rPr dirty="0" sz="13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service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d'autopartage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en</a:t>
            </a:r>
            <a:r>
              <a:rPr dirty="0" sz="13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zone</a:t>
            </a:r>
            <a:r>
              <a:rPr dirty="0" sz="13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peu</a:t>
            </a:r>
            <a:r>
              <a:rPr dirty="0" sz="13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dense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300" spc="-10">
                <a:solidFill>
                  <a:srgbClr val="282474"/>
                </a:solidFill>
                <a:latin typeface="Microsoft Sans Serif"/>
                <a:cs typeface="Microsoft Sans Serif"/>
              </a:rPr>
              <a:t>Les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services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bus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réguliers</a:t>
            </a:r>
            <a:endParaRPr sz="1300">
              <a:latin typeface="Microsoft Sans Serif"/>
              <a:cs typeface="Microsoft Sans Serif"/>
            </a:endParaRPr>
          </a:p>
          <a:p>
            <a:pPr marL="12700" marR="608330">
              <a:lnSpc>
                <a:spcPct val="163800"/>
              </a:lnSpc>
            </a:pPr>
            <a:r>
              <a:rPr dirty="0" sz="1300" spc="-10">
                <a:solidFill>
                  <a:srgbClr val="282474"/>
                </a:solidFill>
                <a:latin typeface="Microsoft Sans Serif"/>
                <a:cs typeface="Microsoft Sans Serif"/>
              </a:rPr>
              <a:t>Les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services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transport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à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la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demande </a:t>
            </a:r>
            <a:r>
              <a:rPr dirty="0" sz="1300" spc="-33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282474"/>
                </a:solidFill>
                <a:latin typeface="Microsoft Sans Serif"/>
                <a:cs typeface="Microsoft Sans Serif"/>
              </a:rPr>
              <a:t>Les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services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1300" spc="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transport</a:t>
            </a:r>
            <a:r>
              <a:rPr dirty="0" sz="1300" spc="1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scolaire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300" spc="-10">
                <a:solidFill>
                  <a:srgbClr val="282474"/>
                </a:solidFill>
                <a:latin typeface="Microsoft Sans Serif"/>
                <a:cs typeface="Microsoft Sans Serif"/>
              </a:rPr>
              <a:t>Les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aires de mobilité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591" y="528296"/>
            <a:ext cx="3905885" cy="42608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 spc="20"/>
              <a:t>QUE</a:t>
            </a:r>
            <a:r>
              <a:rPr dirty="0" sz="2600" spc="-35"/>
              <a:t> </a:t>
            </a:r>
            <a:r>
              <a:rPr dirty="0" sz="2600" spc="-20"/>
              <a:t>FAIT</a:t>
            </a:r>
            <a:r>
              <a:rPr dirty="0" sz="2600" spc="-15"/>
              <a:t> </a:t>
            </a:r>
            <a:r>
              <a:rPr dirty="0" sz="2600" spc="15"/>
              <a:t>LE</a:t>
            </a:r>
            <a:r>
              <a:rPr dirty="0" sz="2600" spc="-20"/>
              <a:t> </a:t>
            </a:r>
            <a:r>
              <a:rPr dirty="0" sz="2600" spc="20"/>
              <a:t>CEREMA</a:t>
            </a:r>
            <a:r>
              <a:rPr dirty="0" sz="2600" spc="-114"/>
              <a:t> </a:t>
            </a:r>
            <a:r>
              <a:rPr dirty="0" sz="2600" spc="15"/>
              <a:t>?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417068" y="1400029"/>
            <a:ext cx="431165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Accompagnement des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lauréats </a:t>
            </a:r>
            <a:r>
              <a:rPr dirty="0" sz="2000" spc="-10">
                <a:solidFill>
                  <a:srgbClr val="282474"/>
                </a:solidFill>
                <a:latin typeface="Microsoft Sans Serif"/>
                <a:cs typeface="Microsoft Sans Serif"/>
              </a:rPr>
              <a:t>Avenir </a:t>
            </a:r>
            <a:r>
              <a:rPr dirty="0" sz="2000" spc="-5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82474"/>
                </a:solidFill>
                <a:latin typeface="Microsoft Sans Serif"/>
                <a:cs typeface="Microsoft Sans Serif"/>
              </a:rPr>
              <a:t>Montagne</a:t>
            </a:r>
            <a:r>
              <a:rPr dirty="0" sz="20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282474"/>
                </a:solidFill>
                <a:latin typeface="Microsoft Sans Serif"/>
                <a:cs typeface="Microsoft Sans Serif"/>
              </a:rPr>
              <a:t>Mobilités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068" y="2568944"/>
            <a:ext cx="3729354" cy="1660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Accompagnements individuels de quelques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projets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Accompagnement collectif</a:t>
            </a:r>
            <a:r>
              <a:rPr dirty="0" sz="130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pour tous</a:t>
            </a:r>
            <a:endParaRPr sz="1300">
              <a:latin typeface="Microsoft Sans Serif"/>
              <a:cs typeface="Microsoft Sans Serif"/>
            </a:endParaRPr>
          </a:p>
          <a:p>
            <a:pPr marL="187960" indent="-175260">
              <a:lnSpc>
                <a:spcPct val="100000"/>
              </a:lnSpc>
              <a:spcBef>
                <a:spcPts val="994"/>
              </a:spcBef>
              <a:buClr>
                <a:srgbClr val="EF7756"/>
              </a:buClr>
              <a:buSzPct val="123076"/>
              <a:buFont typeface="Arial"/>
              <a:buChar char="&gt;"/>
              <a:tabLst>
                <a:tab pos="187960" algn="l"/>
              </a:tabLst>
            </a:pP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Communauté</a:t>
            </a:r>
            <a:r>
              <a:rPr dirty="0" sz="13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dédiée</a:t>
            </a:r>
            <a:r>
              <a:rPr dirty="0" sz="1300" spc="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sur</a:t>
            </a:r>
            <a:r>
              <a:rPr dirty="0" sz="1300" spc="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5">
                <a:solidFill>
                  <a:srgbClr val="282474"/>
                </a:solidFill>
                <a:latin typeface="Microsoft Sans Serif"/>
                <a:cs typeface="Microsoft Sans Serif"/>
              </a:rPr>
              <a:t>Expertises-Territoires</a:t>
            </a:r>
            <a:endParaRPr sz="1300">
              <a:latin typeface="Microsoft Sans Serif"/>
              <a:cs typeface="Microsoft Sans Serif"/>
            </a:endParaRPr>
          </a:p>
          <a:p>
            <a:pPr marL="187960" indent="-175260">
              <a:lnSpc>
                <a:spcPct val="100000"/>
              </a:lnSpc>
              <a:spcBef>
                <a:spcPts val="994"/>
              </a:spcBef>
              <a:buClr>
                <a:srgbClr val="EF7756"/>
              </a:buClr>
              <a:buSzPct val="123076"/>
              <a:buFont typeface="Arial"/>
              <a:buChar char="&gt;"/>
              <a:tabLst>
                <a:tab pos="187960" algn="l"/>
              </a:tabLst>
            </a:pP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Ateliers</a:t>
            </a:r>
            <a:r>
              <a:rPr dirty="0" sz="1300" spc="-20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282474"/>
                </a:solidFill>
                <a:latin typeface="Microsoft Sans Serif"/>
                <a:cs typeface="Microsoft Sans Serif"/>
              </a:rPr>
              <a:t>de</a:t>
            </a:r>
            <a:r>
              <a:rPr dirty="0" sz="1300" spc="-15">
                <a:solidFill>
                  <a:srgbClr val="28247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travail</a:t>
            </a:r>
            <a:endParaRPr sz="1300">
              <a:latin typeface="Microsoft Sans Serif"/>
              <a:cs typeface="Microsoft Sans Serif"/>
            </a:endParaRPr>
          </a:p>
          <a:p>
            <a:pPr marL="187960" indent="-175260">
              <a:lnSpc>
                <a:spcPct val="100000"/>
              </a:lnSpc>
              <a:spcBef>
                <a:spcPts val="994"/>
              </a:spcBef>
              <a:buClr>
                <a:srgbClr val="EF7756"/>
              </a:buClr>
              <a:buSzPct val="123076"/>
              <a:buFont typeface="Arial"/>
              <a:buChar char="&gt;"/>
              <a:tabLst>
                <a:tab pos="187960" algn="l"/>
              </a:tabLst>
            </a:pPr>
            <a:r>
              <a:rPr dirty="0" sz="1300" spc="-5">
                <a:solidFill>
                  <a:srgbClr val="282474"/>
                </a:solidFill>
                <a:latin typeface="Microsoft Sans Serif"/>
                <a:cs typeface="Microsoft Sans Serif"/>
              </a:rPr>
              <a:t>Ressources</a:t>
            </a:r>
            <a:endParaRPr sz="13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39" y="935736"/>
            <a:ext cx="3522329" cy="476890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Présentation</a:t>
            </a:r>
            <a:r>
              <a:rPr dirty="0" spc="-40"/>
              <a:t> </a:t>
            </a:r>
            <a:r>
              <a:rPr dirty="0" spc="-5"/>
              <a:t>Avenir </a:t>
            </a:r>
            <a:r>
              <a:rPr dirty="0"/>
              <a:t>Montagne</a:t>
            </a:r>
            <a:r>
              <a:rPr dirty="0" spc="5"/>
              <a:t> </a:t>
            </a:r>
            <a:r>
              <a:rPr dirty="0"/>
              <a:t>Ingénierie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8247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alexandre.fabry</dc:creator>
  <dc:title>présentation FM.pptx</dc:title>
  <dcterms:created xsi:type="dcterms:W3CDTF">2023-01-09T15:51:39Z</dcterms:created>
  <dcterms:modified xsi:type="dcterms:W3CDTF">2023-01-09T15:51:39Z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2022-12-01T00:00:00Z</vt:filetime>
  </property>
  <property fmtid="{D5CDD505-2E9C-101B-9397-08002B2CF9AE}" pid="3" name="LastSaved">
    <vt:filetime>2023-01-09T00:00:00Z</vt:filetime>
  </property>
</Properties>
</file>