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2" r:id="rId2"/>
    <p:sldId id="283" r:id="rId3"/>
    <p:sldId id="284" r:id="rId4"/>
    <p:sldId id="285" r:id="rId5"/>
    <p:sldId id="286" r:id="rId6"/>
    <p:sldId id="257" r:id="rId7"/>
    <p:sldId id="279" r:id="rId8"/>
    <p:sldId id="258" r:id="rId9"/>
    <p:sldId id="259" r:id="rId10"/>
    <p:sldId id="260" r:id="rId11"/>
    <p:sldId id="280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4FC16-719A-304B-8A23-49A3E4B369B0}" v="1" dt="2022-06-23T08:16:5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Hugault" userId="251494bb-5ea9-423c-9014-d9daf71dda0b" providerId="ADAL" clId="{A7A4FC16-719A-304B-8A23-49A3E4B369B0}"/>
    <pc:docChg chg="undo custSel modSld">
      <pc:chgData name="Fabien Hugault" userId="251494bb-5ea9-423c-9014-d9daf71dda0b" providerId="ADAL" clId="{A7A4FC16-719A-304B-8A23-49A3E4B369B0}" dt="2022-06-23T08:16:59.744" v="2" actId="18331"/>
      <pc:docMkLst>
        <pc:docMk/>
      </pc:docMkLst>
      <pc:sldChg chg="modSp mod">
        <pc:chgData name="Fabien Hugault" userId="251494bb-5ea9-423c-9014-d9daf71dda0b" providerId="ADAL" clId="{A7A4FC16-719A-304B-8A23-49A3E4B369B0}" dt="2022-06-23T08:16:59.744" v="2" actId="18331"/>
        <pc:sldMkLst>
          <pc:docMk/>
          <pc:sldMk cId="1065425841" sldId="283"/>
        </pc:sldMkLst>
        <pc:picChg chg="mod">
          <ac:chgData name="Fabien Hugault" userId="251494bb-5ea9-423c-9014-d9daf71dda0b" providerId="ADAL" clId="{A7A4FC16-719A-304B-8A23-49A3E4B369B0}" dt="2022-06-23T08:16:59.744" v="2" actId="18331"/>
          <ac:picMkLst>
            <pc:docMk/>
            <pc:sldMk cId="1065425841" sldId="283"/>
            <ac:picMk id="5" creationId="{E5A94583-07EE-4648-A87F-BEF05E78BD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FF30-76BF-854E-857A-399AE9D332ED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264A8-3946-7646-98BF-0ADCCE607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5FDE0-7A19-DE4A-B909-CA88EE40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7158C4-B420-D647-B5A1-C73672BCD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DE10C-9EE9-D54B-9F9F-5BDF5C89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6C061-FC56-474C-9942-446825C5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BFBC7-8D88-5C4C-B978-EA80447A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14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5EA49-4323-A947-90E0-E9B378CB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EBC2AA-2E5A-934B-A036-6425272C1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8AF31-C743-D04C-981B-AB97BF8B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D2A9C-735E-7B40-8D1F-44C44D06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8A1E4-C32D-444B-8554-69A572FC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0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F5A03A-C214-4D48-85D9-73AEE6A90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89910-38EF-394B-979A-E284C8D5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E0A831-D8CA-1744-BBD1-088068F6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DF7E65-F33A-AD49-9F7C-3EA67C05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A832B-F406-1344-AE21-74533B09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0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8CEF3C6-9B4B-384B-9BDB-F41952020E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 lIns="0" tIns="0" rIns="0" bIns="0" anchor="ctr" anchorCtr="0"/>
          <a:lstStyle>
            <a:lvl1pPr algn="l">
              <a:defRPr sz="1800"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E28D339-1EA8-804E-914C-505E6ADC0A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084" y="1825563"/>
            <a:ext cx="10515243" cy="4350962"/>
          </a:xfrm>
        </p:spPr>
        <p:txBody>
          <a:bodyPr anchor="ctr" anchorCtr="1">
            <a:noAutofit/>
          </a:bodyPr>
          <a:lstStyle>
            <a:lvl1pPr marL="228600" indent="-228600" algn="ctr">
              <a:spcBef>
                <a:spcPts val="1000"/>
              </a:spcBef>
              <a:buSzPct val="100000"/>
              <a:buFont typeface="Arial" pitchFamily="34"/>
              <a:buChar char="•"/>
              <a:defRPr sz="3200">
                <a:latin typeface="Arial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689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A5D55-C96A-E146-A091-6168B847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BC533-C7FB-5B41-9B86-34968FFE1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FD1389-35D6-EC48-8488-2D761F40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1CE70-636A-EC46-84AA-0E4DD199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25760-5D48-0440-9325-F1B6B67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4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F7A82-A735-9245-B1F9-AEC249D0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D81A3F-3CFC-574F-ADE1-2ECF48C5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79037-8240-0C40-8BD2-26920087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0C56CB-C7C9-1141-A127-A4F123CB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728A0-957A-7847-8624-077495CF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4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218E0-3657-B749-9E02-83FE7742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0E683-8A57-A54A-A2E9-AE68CC9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41431D-A871-3043-820E-BE32E76E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C0CCEF-E407-984A-B3A2-FFEE9C95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B56BC-43A1-614D-8EC5-A3E45B6F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EAE44B-3546-684F-8B03-9044780B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6D948-5135-7E4B-B55A-B8BB2AE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8347CF-2F83-F349-A741-C168319D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1A916-EA02-DE4F-914F-A7B9C560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892E97-6CA0-3C4F-953A-138CE4678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9A07CF-09C9-8A45-8AA1-195500ACD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AA1E26-2E6A-C14F-A9EA-1DD9525C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09AE1A-202D-9C41-BDCA-66DF0465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B0F51C-2F82-1E4A-A218-04222DC7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8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EACD0-F53A-0A4F-B899-A73EA891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59DBCE-933C-7348-915C-3F03EF8F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7D946B-1F79-DB44-A074-FDC3039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24A2CD-48DD-224A-8F6A-76BFA529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06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91F962-A8B0-F649-8D24-28CCB1EA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699215-B1D0-8F46-8603-64145ADF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1BB72D-9DA2-4D4E-823B-1AB28E37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EB35B-384B-CF48-B255-972D80DF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EA5BFD-B53B-EE41-BB8D-A27AC593D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AF7A59-AE76-644F-B38A-BD275742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619E0D-E07A-4F4F-83F4-FC77542C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5AEF4-C750-8C42-B8C6-5BC24C85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78889-81A4-1C40-9738-D9E8D1D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0A704-F5D6-6C43-A08B-A08EA6D0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5ED1CC-677F-DD4A-ACD5-1CA013238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DA8D4C-C07C-6C49-80D4-CD0EB0B0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0A00E0-5795-8B45-B51E-C95C8322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62A63A-5167-894C-AEF4-C3AA92A8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509131-0BEA-1948-9D61-7A7A2D2F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47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69F8C6-12D1-7941-8C19-2EC86DF0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3D033B-A6E1-8641-B41B-4BD91D3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097C48-3113-424C-A22B-31B9262E1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FAC9-2C9D-B342-9B39-CB53F1DD669E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09E94-DC90-BA4E-8DF0-ECD6F76C8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8880F1-E647-BF43-9011-D11830F89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926C-44D5-704D-8123-CC2AA0F5D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2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6F7B3-E9D4-A44D-A636-52E9F883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extérieur, gens, signe&#10;&#10;Description générée automatiquement">
            <a:extLst>
              <a:ext uri="{FF2B5EF4-FFF2-40B4-BE49-F238E27FC236}">
                <a16:creationId xmlns:a16="http://schemas.microsoft.com/office/drawing/2014/main" id="{B3F9C41C-D676-5142-A4DD-FFB95CE0F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388"/>
          </a:xfrm>
        </p:spPr>
      </p:pic>
    </p:spTree>
    <p:extLst>
      <p:ext uri="{BB962C8B-B14F-4D97-AF65-F5344CB8AC3E}">
        <p14:creationId xmlns:p14="http://schemas.microsoft.com/office/powerpoint/2010/main" val="377651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 2" descr="Une image contenant carte&#10;&#10;Description générée automatiquem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040" y="2160"/>
            <a:ext cx="3762720" cy="2913480"/>
          </a:xfrm>
          <a:prstGeom prst="rect">
            <a:avLst/>
          </a:prstGeom>
          <a:ln w="0">
            <a:noFill/>
          </a:ln>
        </p:spPr>
      </p:pic>
      <p:pic>
        <p:nvPicPr>
          <p:cNvPr id="114" name="Image 1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40000" y="1604160"/>
            <a:ext cx="6400440" cy="475668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560439" y="1629180"/>
            <a:ext cx="4320441" cy="470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Immersion sur le territoire et rencontre avec l’ensemble des acteurs toute une semaine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Des </a:t>
            </a:r>
            <a:r>
              <a:rPr lang="fr-FR" sz="1800" spc="-1" dirty="0">
                <a:solidFill>
                  <a:srgbClr val="000000"/>
                </a:solidFill>
                <a:latin typeface="Avenir lt std"/>
                <a:ea typeface="Calibri"/>
              </a:rPr>
              <a:t>étudiants de différentes disciplines découvrent, diagnostiquent et proposent ensemble</a:t>
            </a:r>
            <a:endParaRPr lang="fr-FR" sz="1800" b="0" strike="noStrike" spc="-1" dirty="0">
              <a:solidFill>
                <a:srgbClr val="000000"/>
              </a:solidFill>
              <a:latin typeface="Avenir lt std"/>
              <a:ea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Durées variables : d’un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venir lt std"/>
                <a:ea typeface="Calibri"/>
              </a:rPr>
              <a:t>worskhop</a:t>
            </a: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 d’une semaine à des projets sur 6 mois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Nombre d’étudiants variable : 10 à 50 étudiants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Thématique : importance du projet de territoire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Participation des habitants : un plus dans les propositions et pour la suite du projet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Livrables : livrets, panneaux A0, diaporama...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4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 dirty="0">
                <a:solidFill>
                  <a:srgbClr val="A9112C"/>
                </a:solidFill>
                <a:latin typeface="ProsperMedium"/>
              </a:rPr>
              <a:t>Les ateliers en pratique</a:t>
            </a:r>
            <a:endParaRPr lang="fr-FR" sz="6000" b="0" strike="noStrike" spc="-1" dirty="0">
              <a:solidFill>
                <a:srgbClr val="000000"/>
              </a:solidFill>
              <a:latin typeface="ProsperMedium"/>
            </a:endParaRPr>
          </a:p>
        </p:txBody>
      </p:sp>
      <p:pic>
        <p:nvPicPr>
          <p:cNvPr id="117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sp>
        <p:nvSpPr>
          <p:cNvPr id="118" name="ZoneTexte 11"/>
          <p:cNvSpPr/>
          <p:nvPr/>
        </p:nvSpPr>
        <p:spPr>
          <a:xfrm>
            <a:off x="5054400" y="6122520"/>
            <a:ext cx="27428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Calibri"/>
              </a:rPr>
              <a:t>©Parc Loire Anjou Touraine</a:t>
            </a:r>
            <a:endParaRPr lang="fr-FR" sz="800" b="0" strike="noStrike" spc="-1">
              <a:latin typeface="Arial"/>
            </a:endParaRPr>
          </a:p>
        </p:txBody>
      </p:sp>
      <p:sp>
        <p:nvSpPr>
          <p:cNvPr id="119" name="ZoneTexte 15"/>
          <p:cNvSpPr/>
          <p:nvPr/>
        </p:nvSpPr>
        <p:spPr>
          <a:xfrm>
            <a:off x="890388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 4" descr="Une image contenant carte&#10;&#10;Description générée automatiquem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040" y="2160"/>
            <a:ext cx="3762720" cy="2913480"/>
          </a:xfrm>
          <a:prstGeom prst="rect">
            <a:avLst/>
          </a:prstGeom>
          <a:ln w="0">
            <a:noFill/>
          </a:ln>
        </p:spPr>
      </p:pic>
      <p:pic>
        <p:nvPicPr>
          <p:cNvPr id="122" name="Image 12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0" y="1440000"/>
            <a:ext cx="5400000" cy="486828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1017638" y="1584000"/>
            <a:ext cx="4742361" cy="470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fr-FR" sz="1800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La motivation et l’investissement des organisateurs : enseignants et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venir lt std"/>
                <a:ea typeface="Calibri"/>
              </a:rPr>
              <a:t>chargé.e</a:t>
            </a: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 de mission du Parc, 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L’implication et l’accueil des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venir lt std"/>
                <a:ea typeface="Calibri"/>
              </a:rPr>
              <a:t>élu.e.s</a:t>
            </a: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 des territoires d’accueil, 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Un temps suffisant passé sur le terrain et hors du terrain, 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La réalisation de réunions participatives, la rencontre avec les habitants. 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406080" y="365040"/>
            <a:ext cx="10515240" cy="134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A9112C"/>
                </a:solidFill>
                <a:latin typeface="ProsperMedium"/>
              </a:rPr>
              <a:t>Les ingrédients d’un atelier réussi</a:t>
            </a:r>
            <a:endParaRPr lang="fr-FR" sz="6000" b="0" strike="noStrike" spc="-1">
              <a:solidFill>
                <a:srgbClr val="000000"/>
              </a:solidFill>
              <a:latin typeface="ProsperMedium"/>
            </a:endParaRPr>
          </a:p>
        </p:txBody>
      </p:sp>
      <p:pic>
        <p:nvPicPr>
          <p:cNvPr id="125" name="Imag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sp>
        <p:nvSpPr>
          <p:cNvPr id="126" name="ZoneTexte 9"/>
          <p:cNvSpPr/>
          <p:nvPr/>
        </p:nvSpPr>
        <p:spPr>
          <a:xfrm>
            <a:off x="890388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127" name="Forme libre : forme 126"/>
          <p:cNvSpPr/>
          <p:nvPr/>
        </p:nvSpPr>
        <p:spPr>
          <a:xfrm>
            <a:off x="684000" y="2448000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502" h="502">
                <a:moveTo>
                  <a:pt x="0" y="250"/>
                </a:moveTo>
                <a:lnTo>
                  <a:pt x="206" y="206"/>
                </a:lnTo>
                <a:lnTo>
                  <a:pt x="250" y="0"/>
                </a:lnTo>
                <a:lnTo>
                  <a:pt x="294" y="206"/>
                </a:lnTo>
                <a:lnTo>
                  <a:pt x="501" y="250"/>
                </a:lnTo>
                <a:lnTo>
                  <a:pt x="294" y="294"/>
                </a:lnTo>
                <a:lnTo>
                  <a:pt x="250" y="501"/>
                </a:lnTo>
                <a:lnTo>
                  <a:pt x="206" y="294"/>
                </a:lnTo>
                <a:lnTo>
                  <a:pt x="0" y="250"/>
                </a:lnTo>
              </a:path>
            </a:pathLst>
          </a:custGeom>
          <a:solidFill>
            <a:srgbClr val="2E6644"/>
          </a:solidFill>
          <a:ln w="0">
            <a:solidFill>
              <a:srgbClr val="2E664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Forme libre : forme 127"/>
          <p:cNvSpPr/>
          <p:nvPr/>
        </p:nvSpPr>
        <p:spPr>
          <a:xfrm>
            <a:off x="684000" y="3312000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502" h="502">
                <a:moveTo>
                  <a:pt x="0" y="250"/>
                </a:moveTo>
                <a:lnTo>
                  <a:pt x="206" y="206"/>
                </a:lnTo>
                <a:lnTo>
                  <a:pt x="250" y="0"/>
                </a:lnTo>
                <a:lnTo>
                  <a:pt x="294" y="206"/>
                </a:lnTo>
                <a:lnTo>
                  <a:pt x="501" y="250"/>
                </a:lnTo>
                <a:lnTo>
                  <a:pt x="294" y="294"/>
                </a:lnTo>
                <a:lnTo>
                  <a:pt x="250" y="501"/>
                </a:lnTo>
                <a:lnTo>
                  <a:pt x="206" y="294"/>
                </a:lnTo>
                <a:lnTo>
                  <a:pt x="0" y="250"/>
                </a:lnTo>
              </a:path>
            </a:pathLst>
          </a:custGeom>
          <a:solidFill>
            <a:srgbClr val="2E6644"/>
          </a:solidFill>
          <a:ln w="0">
            <a:solidFill>
              <a:srgbClr val="2E664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Forme libre : forme 128"/>
          <p:cNvSpPr/>
          <p:nvPr/>
        </p:nvSpPr>
        <p:spPr>
          <a:xfrm>
            <a:off x="684000" y="3924000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502" h="502">
                <a:moveTo>
                  <a:pt x="0" y="250"/>
                </a:moveTo>
                <a:lnTo>
                  <a:pt x="206" y="206"/>
                </a:lnTo>
                <a:lnTo>
                  <a:pt x="250" y="0"/>
                </a:lnTo>
                <a:lnTo>
                  <a:pt x="294" y="206"/>
                </a:lnTo>
                <a:lnTo>
                  <a:pt x="501" y="250"/>
                </a:lnTo>
                <a:lnTo>
                  <a:pt x="294" y="294"/>
                </a:lnTo>
                <a:lnTo>
                  <a:pt x="250" y="501"/>
                </a:lnTo>
                <a:lnTo>
                  <a:pt x="206" y="294"/>
                </a:lnTo>
                <a:lnTo>
                  <a:pt x="0" y="250"/>
                </a:lnTo>
              </a:path>
            </a:pathLst>
          </a:custGeom>
          <a:solidFill>
            <a:srgbClr val="2E6644"/>
          </a:solidFill>
          <a:ln w="0">
            <a:solidFill>
              <a:srgbClr val="2E664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Forme libre : forme 129"/>
          <p:cNvSpPr/>
          <p:nvPr/>
        </p:nvSpPr>
        <p:spPr>
          <a:xfrm>
            <a:off x="684000" y="4536360"/>
            <a:ext cx="180000" cy="180000"/>
          </a:xfrm>
          <a:custGeom>
            <a:avLst/>
            <a:gdLst/>
            <a:ahLst/>
            <a:cxnLst/>
            <a:rect l="0" t="0" r="r" b="b"/>
            <a:pathLst>
              <a:path w="502" h="502">
                <a:moveTo>
                  <a:pt x="0" y="250"/>
                </a:moveTo>
                <a:lnTo>
                  <a:pt x="206" y="206"/>
                </a:lnTo>
                <a:lnTo>
                  <a:pt x="250" y="0"/>
                </a:lnTo>
                <a:lnTo>
                  <a:pt x="294" y="206"/>
                </a:lnTo>
                <a:lnTo>
                  <a:pt x="501" y="250"/>
                </a:lnTo>
                <a:lnTo>
                  <a:pt x="294" y="294"/>
                </a:lnTo>
                <a:lnTo>
                  <a:pt x="250" y="501"/>
                </a:lnTo>
                <a:lnTo>
                  <a:pt x="206" y="294"/>
                </a:lnTo>
                <a:lnTo>
                  <a:pt x="0" y="250"/>
                </a:lnTo>
              </a:path>
            </a:pathLst>
          </a:custGeom>
          <a:solidFill>
            <a:srgbClr val="2E6644"/>
          </a:solidFill>
          <a:ln w="0">
            <a:solidFill>
              <a:srgbClr val="2E664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ZoneTexte 1"/>
          <p:cNvSpPr/>
          <p:nvPr/>
        </p:nvSpPr>
        <p:spPr>
          <a:xfrm>
            <a:off x="6120000" y="6086520"/>
            <a:ext cx="27428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Calibri"/>
              </a:rPr>
              <a:t>©Parc des Pyrénées catalanes</a:t>
            </a:r>
            <a:endParaRPr lang="fr-F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9" descr="Une image contenant carte&#10;&#10;Description générée automatiquem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040" y="2160"/>
            <a:ext cx="3762720" cy="291348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4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A9112C"/>
                </a:solidFill>
                <a:latin typeface="Prosperblack"/>
              </a:rPr>
              <a:t>Après les ateliers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Imag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sp>
        <p:nvSpPr>
          <p:cNvPr id="137" name="ZoneTexte 18"/>
          <p:cNvSpPr/>
          <p:nvPr/>
        </p:nvSpPr>
        <p:spPr>
          <a:xfrm>
            <a:off x="890388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138" name="Espace réservé du contenu 5"/>
          <p:cNvSpPr txBox="1"/>
          <p:nvPr/>
        </p:nvSpPr>
        <p:spPr>
          <a:xfrm>
            <a:off x="720000" y="1681560"/>
            <a:ext cx="5281560" cy="4706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Appropriation des travaux étudiants dans les territoires : discours commun, appel à projet, document d’urbanisme, recrutement...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Importance du maintien de l’équipe technique et/ou municipale pour continuer le projet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Renforcement des liens avec l’enseignement supérieur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Capitalisation : livre blanc, vidéos, fiches, ouvrages, maquettes...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Image 13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8"/>
          <a:stretch/>
        </p:blipFill>
        <p:spPr>
          <a:xfrm>
            <a:off x="6024960" y="2520000"/>
            <a:ext cx="6034680" cy="3600000"/>
          </a:xfrm>
          <a:prstGeom prst="rect">
            <a:avLst/>
          </a:prstGeom>
          <a:ln w="0">
            <a:noFill/>
          </a:ln>
        </p:spPr>
      </p:pic>
      <p:sp>
        <p:nvSpPr>
          <p:cNvPr id="140" name="ZoneTexte 16"/>
          <p:cNvSpPr/>
          <p:nvPr/>
        </p:nvSpPr>
        <p:spPr>
          <a:xfrm>
            <a:off x="6077160" y="6086520"/>
            <a:ext cx="27428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latin typeface="Calibri"/>
              </a:rPr>
              <a:t>©Parc des Monts d’Ardèche</a:t>
            </a:r>
            <a:endParaRPr lang="fr-FR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18B0-B3B2-2B4E-9A35-225B686E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A94583-07EE-4648-A87F-BEF05E78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1603" cy="6858000"/>
          </a:xfrm>
        </p:spPr>
      </p:pic>
    </p:spTree>
    <p:extLst>
      <p:ext uri="{BB962C8B-B14F-4D97-AF65-F5344CB8AC3E}">
        <p14:creationId xmlns:p14="http://schemas.microsoft.com/office/powerpoint/2010/main" val="106542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E9C83-A16A-AF4B-AD50-92193F44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ACF0A4-9093-1C45-861B-06CBABB80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388"/>
          </a:xfrm>
        </p:spPr>
      </p:pic>
    </p:spTree>
    <p:extLst>
      <p:ext uri="{BB962C8B-B14F-4D97-AF65-F5344CB8AC3E}">
        <p14:creationId xmlns:p14="http://schemas.microsoft.com/office/powerpoint/2010/main" val="131840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A8991-46EB-6E4D-94CC-3FC5A26D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journal, différent, capture d’écran&#10;&#10;Description générée automatiquement">
            <a:extLst>
              <a:ext uri="{FF2B5EF4-FFF2-40B4-BE49-F238E27FC236}">
                <a16:creationId xmlns:a16="http://schemas.microsoft.com/office/drawing/2014/main" id="{25F8E62D-61F6-BB42-8C0B-296B48F05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388"/>
          </a:xfrm>
        </p:spPr>
      </p:pic>
    </p:spTree>
    <p:extLst>
      <p:ext uri="{BB962C8B-B14F-4D97-AF65-F5344CB8AC3E}">
        <p14:creationId xmlns:p14="http://schemas.microsoft.com/office/powerpoint/2010/main" val="321124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27364-51D5-3449-9AEE-594D650A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7BD485-A0E0-0040-B783-7EDA84D83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388"/>
          </a:xfrm>
        </p:spPr>
      </p:pic>
    </p:spTree>
    <p:extLst>
      <p:ext uri="{BB962C8B-B14F-4D97-AF65-F5344CB8AC3E}">
        <p14:creationId xmlns:p14="http://schemas.microsoft.com/office/powerpoint/2010/main" val="204154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2E3544-7663-FC4D-830C-C2CF7BD5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998" y="5404"/>
            <a:ext cx="7012442" cy="37767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997B5E3E-68BD-F94C-BB3D-DEE84E90F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520" y="1043997"/>
            <a:ext cx="9603001" cy="2387160"/>
          </a:xfrm>
        </p:spPr>
        <p:txBody>
          <a:bodyPr anchor="b"/>
          <a:lstStyle/>
          <a:p>
            <a:pPr lvl="0"/>
            <a:r>
              <a:rPr lang="fr-FR" sz="6000">
                <a:solidFill>
                  <a:srgbClr val="A9112C"/>
                </a:solidFill>
                <a:latin typeface="Prosperblack"/>
              </a:rPr>
              <a:t>Ateliers hors les murs</a:t>
            </a:r>
            <a:endParaRPr lang="fr-FR" sz="6000"/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C88B1338-408D-204E-B015-882E369874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520" y="3579482"/>
            <a:ext cx="9143643" cy="1655283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None/>
              <a:tabLst>
                <a:tab pos="0" algn="l"/>
              </a:tabLst>
            </a:pPr>
            <a:r>
              <a:rPr lang="fr-FR" sz="4000" dirty="0">
                <a:solidFill>
                  <a:srgbClr val="00936F"/>
                </a:solidFill>
                <a:latin typeface="ProsperMedium"/>
              </a:rPr>
              <a:t>Capitalisation 2021-2022 : </a:t>
            </a:r>
          </a:p>
          <a:p>
            <a:pPr marL="0" lvl="0" indent="0">
              <a:spcBef>
                <a:spcPts val="1000"/>
              </a:spcBef>
              <a:buNone/>
              <a:tabLst>
                <a:tab pos="0" algn="l"/>
              </a:tabLst>
            </a:pPr>
            <a:r>
              <a:rPr lang="fr-FR" sz="4000" dirty="0">
                <a:solidFill>
                  <a:srgbClr val="00936F"/>
                </a:solidFill>
                <a:latin typeface="ProsperMedium"/>
              </a:rPr>
              <a:t>L’effet réseau se poursuit </a:t>
            </a:r>
            <a:endParaRPr lang="fr-FR" sz="4000" dirty="0"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0AD4A-41E1-534B-8DF6-0D203407D5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36" y="340915"/>
            <a:ext cx="1711802" cy="1962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8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40000" y="-17640"/>
            <a:ext cx="7133760" cy="6857640"/>
          </a:xfrm>
          <a:prstGeom prst="rect">
            <a:avLst/>
          </a:prstGeom>
          <a:ln w="0">
            <a:noFill/>
          </a:ln>
        </p:spPr>
      </p:pic>
      <p:pic>
        <p:nvPicPr>
          <p:cNvPr id="89" name="Imag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sp>
        <p:nvSpPr>
          <p:cNvPr id="90" name="ZoneTexte 8"/>
          <p:cNvSpPr/>
          <p:nvPr/>
        </p:nvSpPr>
        <p:spPr>
          <a:xfrm>
            <a:off x="890424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91" name="Image 9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35840" y="431640"/>
            <a:ext cx="1064160" cy="744120"/>
          </a:xfrm>
          <a:prstGeom prst="rect">
            <a:avLst/>
          </a:prstGeom>
          <a:ln w="0">
            <a:noFill/>
          </a:ln>
        </p:spPr>
      </p:pic>
      <p:pic>
        <p:nvPicPr>
          <p:cNvPr id="92" name="Image 9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9880" y="1836000"/>
            <a:ext cx="1761840" cy="2397600"/>
          </a:xfrm>
          <a:prstGeom prst="rect">
            <a:avLst/>
          </a:prstGeom>
          <a:ln w="0">
            <a:noFill/>
          </a:ln>
        </p:spPr>
      </p:pic>
      <p:pic>
        <p:nvPicPr>
          <p:cNvPr id="93" name="Image 9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85720" y="1836000"/>
            <a:ext cx="1799640" cy="2397600"/>
          </a:xfrm>
          <a:prstGeom prst="rect">
            <a:avLst/>
          </a:prstGeom>
          <a:ln w="0">
            <a:noFill/>
          </a:ln>
        </p:spPr>
      </p:pic>
      <p:pic>
        <p:nvPicPr>
          <p:cNvPr id="94" name="Image 9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9880" y="4219200"/>
            <a:ext cx="1922760" cy="2101320"/>
          </a:xfrm>
          <a:prstGeom prst="rect">
            <a:avLst/>
          </a:prstGeom>
          <a:ln w="0">
            <a:noFill/>
          </a:ln>
        </p:spPr>
      </p:pic>
      <p:pic>
        <p:nvPicPr>
          <p:cNvPr id="95" name="Image 9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49880" y="4134600"/>
            <a:ext cx="1635480" cy="2185920"/>
          </a:xfrm>
          <a:prstGeom prst="rect">
            <a:avLst/>
          </a:prstGeom>
          <a:ln w="0">
            <a:noFill/>
          </a:ln>
        </p:spPr>
      </p:pic>
      <p:sp>
        <p:nvSpPr>
          <p:cNvPr id="97" name="Titre 7"/>
          <p:cNvSpPr txBox="1"/>
          <p:nvPr/>
        </p:nvSpPr>
        <p:spPr>
          <a:xfrm>
            <a:off x="535500" y="197524"/>
            <a:ext cx="5860800" cy="143591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 dirty="0">
                <a:solidFill>
                  <a:srgbClr val="A9112C"/>
                </a:solidFill>
                <a:latin typeface="ProsperMedium"/>
              </a:rPr>
              <a:t>Une montée en puissance de l’enseignement supérieur sur les territoires</a:t>
            </a:r>
            <a:endParaRPr lang="fr-FR" sz="6000" b="0" strike="noStrike" spc="-1" dirty="0">
              <a:solidFill>
                <a:srgbClr val="000000"/>
              </a:solidFill>
              <a:latin typeface="Prosper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3" descr="Une image contenant carte&#10;&#10;Description générée automatiquem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040" y="2160"/>
            <a:ext cx="3762720" cy="291348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4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spc="-1" dirty="0">
                <a:solidFill>
                  <a:srgbClr val="A9112C"/>
                </a:solidFill>
                <a:latin typeface="Prosperblack"/>
              </a:rPr>
              <a:t>8 </a:t>
            </a:r>
            <a:r>
              <a:rPr lang="fr-FR" sz="6000" b="0" strike="noStrike" spc="-1" dirty="0">
                <a:solidFill>
                  <a:srgbClr val="A9112C"/>
                </a:solidFill>
                <a:latin typeface="ProsperMedium"/>
              </a:rPr>
              <a:t>nouveaux</a:t>
            </a:r>
            <a:r>
              <a:rPr lang="fr-FR" sz="6000" b="0" strike="noStrike" spc="-1" dirty="0">
                <a:solidFill>
                  <a:srgbClr val="A9112C"/>
                </a:solidFill>
                <a:latin typeface="Prosperblack"/>
              </a:rPr>
              <a:t> </a:t>
            </a:r>
            <a:r>
              <a:rPr lang="fr-FR" sz="6000" b="0" strike="noStrike" spc="-1" dirty="0">
                <a:solidFill>
                  <a:srgbClr val="A9112C"/>
                </a:solidFill>
                <a:latin typeface="ProsperMedium"/>
              </a:rPr>
              <a:t>ateliers capitalisés : </a:t>
            </a:r>
            <a:r>
              <a:rPr lang="fr-FR" sz="4900" b="0" strike="noStrike" spc="-1" dirty="0">
                <a:solidFill>
                  <a:srgbClr val="A9112C"/>
                </a:solidFill>
                <a:latin typeface="ProsperMedium"/>
              </a:rPr>
              <a:t>Créer les liens entre écoles et territoires</a:t>
            </a:r>
            <a:endParaRPr lang="fr-FR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Imag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sp>
        <p:nvSpPr>
          <p:cNvPr id="101" name="ZoneTexte 21"/>
          <p:cNvSpPr/>
          <p:nvPr/>
        </p:nvSpPr>
        <p:spPr>
          <a:xfrm>
            <a:off x="890388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102" name="Image 1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40" y="1967400"/>
            <a:ext cx="12011760" cy="3966120"/>
          </a:xfrm>
          <a:prstGeom prst="rect">
            <a:avLst/>
          </a:prstGeom>
          <a:ln w="0">
            <a:noFill/>
          </a:ln>
        </p:spPr>
      </p:pic>
      <p:pic>
        <p:nvPicPr>
          <p:cNvPr id="104" name="Image 10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20240" y="1628280"/>
            <a:ext cx="11975400" cy="37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7" descr="Une image contenant carte&#10;&#10;Description générée automatiquem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29040" y="2160"/>
            <a:ext cx="3762720" cy="291348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838080" y="2151360"/>
            <a:ext cx="3945240" cy="434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Une majorité d’écoles en architecture et en urbanisme (2/3 des écoles)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Difficultés pour la mise en place du projet : intendance, temps pour l’organisation, montage financier.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Conditions de réussite : personnes motivées et disponibles dans toutes les structures (écoles, Parc, communes)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Avenir lt std"/>
                <a:ea typeface="Calibri"/>
              </a:rPr>
              <a:t>Nombreux financements possibles selon les territoires : à négocier avec les partenaires locaux avec tendanciellement de très bons soutiens avec un taux de réussite des montages : 22/23.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42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b="0" strike="noStrike" spc="-1" dirty="0">
                <a:solidFill>
                  <a:srgbClr val="A9112C"/>
                </a:solidFill>
                <a:latin typeface="ProsperMedium"/>
              </a:rPr>
              <a:t>L’appel à projets : </a:t>
            </a:r>
            <a:br>
              <a:rPr lang="fr-FR" b="0" strike="noStrike" spc="-1" dirty="0">
                <a:solidFill>
                  <a:srgbClr val="A9112C"/>
                </a:solidFill>
                <a:latin typeface="ProsperMedium"/>
              </a:rPr>
            </a:br>
            <a:r>
              <a:rPr lang="fr-FR" sz="3600" spc="-1" dirty="0">
                <a:solidFill>
                  <a:srgbClr val="A9112C"/>
                </a:solidFill>
                <a:latin typeface="ProsperMedium"/>
              </a:rPr>
              <a:t>U</a:t>
            </a:r>
            <a:r>
              <a:rPr lang="fr-FR" sz="3600" b="0" strike="noStrike" spc="-1" dirty="0">
                <a:solidFill>
                  <a:srgbClr val="A9112C"/>
                </a:solidFill>
                <a:latin typeface="ProsperMedium"/>
              </a:rPr>
              <a:t>ne</a:t>
            </a:r>
            <a:r>
              <a:rPr lang="fr-FR" b="0" strike="noStrike" spc="-1" dirty="0">
                <a:solidFill>
                  <a:srgbClr val="A9112C"/>
                </a:solidFill>
                <a:latin typeface="ProsperMedium"/>
              </a:rPr>
              <a:t> </a:t>
            </a:r>
            <a:r>
              <a:rPr lang="fr-FR" sz="3600" b="0" strike="noStrike" spc="-1" dirty="0">
                <a:solidFill>
                  <a:srgbClr val="A9112C"/>
                </a:solidFill>
                <a:latin typeface="ProsperMedium"/>
              </a:rPr>
              <a:t>assistance à maitrise d’ouvrage pour élaborer les projets</a:t>
            </a:r>
            <a:endParaRPr lang="fr-FR" b="0" strike="noStrike" spc="-1" dirty="0">
              <a:solidFill>
                <a:srgbClr val="000000"/>
              </a:solidFill>
              <a:latin typeface="ProsperMedium"/>
            </a:endParaRPr>
          </a:p>
        </p:txBody>
      </p:sp>
      <p:pic>
        <p:nvPicPr>
          <p:cNvPr id="108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705760" y="6402960"/>
            <a:ext cx="322200" cy="326520"/>
          </a:xfrm>
          <a:prstGeom prst="rect">
            <a:avLst/>
          </a:prstGeom>
          <a:ln w="0">
            <a:noFill/>
          </a:ln>
        </p:spPr>
      </p:pic>
      <p:pic>
        <p:nvPicPr>
          <p:cNvPr id="109" name="Image 10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400" y="2160000"/>
            <a:ext cx="7113600" cy="4140000"/>
          </a:xfrm>
          <a:prstGeom prst="rect">
            <a:avLst/>
          </a:prstGeom>
          <a:ln w="0">
            <a:noFill/>
          </a:ln>
        </p:spPr>
      </p:pic>
      <p:sp>
        <p:nvSpPr>
          <p:cNvPr id="110" name="ZoneTexte 13"/>
          <p:cNvSpPr/>
          <p:nvPr/>
        </p:nvSpPr>
        <p:spPr>
          <a:xfrm>
            <a:off x="4946400" y="6086520"/>
            <a:ext cx="27428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Calibri"/>
              </a:rPr>
              <a:t>©Parc Périgord Limousin</a:t>
            </a:r>
            <a:endParaRPr lang="fr-FR" sz="800" b="0" strike="noStrike" spc="-1">
              <a:latin typeface="Arial"/>
            </a:endParaRPr>
          </a:p>
        </p:txBody>
      </p:sp>
      <p:sp>
        <p:nvSpPr>
          <p:cNvPr id="111" name="ZoneTexte 5"/>
          <p:cNvSpPr/>
          <p:nvPr/>
        </p:nvSpPr>
        <p:spPr>
          <a:xfrm>
            <a:off x="8903880" y="6450120"/>
            <a:ext cx="2742840" cy="24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00936F"/>
                </a:solidFill>
                <a:latin typeface="Calibri"/>
              </a:rPr>
              <a:t>31 mars 2022 - Webinaire Ateliers Hors les murs</a:t>
            </a:r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394</Words>
  <Application>Microsoft Macintosh PowerPoint</Application>
  <PresentationFormat>Grand écran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Avenir lt std</vt:lpstr>
      <vt:lpstr>Calibri</vt:lpstr>
      <vt:lpstr>Calibri Light</vt:lpstr>
      <vt:lpstr>Prosperblack</vt:lpstr>
      <vt:lpstr>ProsperMedium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Ateliers hors les murs</vt:lpstr>
      <vt:lpstr>Présentation PowerPoint</vt:lpstr>
      <vt:lpstr>8 nouveaux ateliers capitalisés : Créer les liens entre écoles et territoires</vt:lpstr>
      <vt:lpstr>L’appel à projets :  Une assistance à maitrise d’ouvrage pour élaborer les projets</vt:lpstr>
      <vt:lpstr>Les ateliers en pratique</vt:lpstr>
      <vt:lpstr>Les ingrédients d’un atelier réussi</vt:lpstr>
      <vt:lpstr>Après les ateliers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hors les murs</dc:title>
  <dc:creator>Fabien Hugault</dc:creator>
  <cp:lastModifiedBy>Fabien Hugault</cp:lastModifiedBy>
  <cp:revision>3</cp:revision>
  <dcterms:created xsi:type="dcterms:W3CDTF">2022-04-05T09:12:11Z</dcterms:created>
  <dcterms:modified xsi:type="dcterms:W3CDTF">2022-06-23T08:17:01Z</dcterms:modified>
</cp:coreProperties>
</file>