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3"/>
  </p:sldMasterIdLst>
  <p:notesMasterIdLst>
    <p:notesMasterId r:id="rId36"/>
  </p:notesMasterIdLst>
  <p:sldIdLst>
    <p:sldId id="436" r:id="rId4"/>
    <p:sldId id="437" r:id="rId5"/>
    <p:sldId id="440" r:id="rId6"/>
    <p:sldId id="829" r:id="rId7"/>
    <p:sldId id="335" r:id="rId8"/>
    <p:sldId id="830" r:id="rId9"/>
    <p:sldId id="832" r:id="rId10"/>
    <p:sldId id="834" r:id="rId11"/>
    <p:sldId id="835" r:id="rId12"/>
    <p:sldId id="441" r:id="rId13"/>
    <p:sldId id="270" r:id="rId14"/>
    <p:sldId id="273" r:id="rId15"/>
    <p:sldId id="816" r:id="rId16"/>
    <p:sldId id="818" r:id="rId17"/>
    <p:sldId id="820" r:id="rId18"/>
    <p:sldId id="263" r:id="rId19"/>
    <p:sldId id="791" r:id="rId20"/>
    <p:sldId id="549" r:id="rId21"/>
    <p:sldId id="782" r:id="rId22"/>
    <p:sldId id="783" r:id="rId23"/>
    <p:sldId id="784" r:id="rId24"/>
    <p:sldId id="367" r:id="rId25"/>
    <p:sldId id="831" r:id="rId26"/>
    <p:sldId id="815" r:id="rId27"/>
    <p:sldId id="272" r:id="rId28"/>
    <p:sldId id="532" r:id="rId29"/>
    <p:sldId id="817" r:id="rId30"/>
    <p:sldId id="819" r:id="rId31"/>
    <p:sldId id="821" r:id="rId32"/>
    <p:sldId id="827" r:id="rId33"/>
    <p:sldId id="282" r:id="rId34"/>
    <p:sldId id="828" r:id="rId35"/>
  </p:sldIdLst>
  <p:sldSz cx="9907588" cy="6858000"/>
  <p:notesSz cx="6796088" cy="992505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SimSun" charset="-122"/>
        <a:cs typeface="+mn-cs"/>
      </a:defRPr>
    </a:lvl5pPr>
    <a:lvl6pPr marL="2286000" algn="l" defTabSz="914400" rtl="0" eaLnBrk="1" latinLnBrk="0" hangingPunct="1">
      <a:defRPr kern="1200">
        <a:solidFill>
          <a:schemeClr val="bg1"/>
        </a:solidFill>
        <a:latin typeface="Arial" charset="0"/>
        <a:ea typeface="SimSun" charset="-122"/>
        <a:cs typeface="+mn-cs"/>
      </a:defRPr>
    </a:lvl6pPr>
    <a:lvl7pPr marL="2743200" algn="l" defTabSz="914400" rtl="0" eaLnBrk="1" latinLnBrk="0" hangingPunct="1">
      <a:defRPr kern="1200">
        <a:solidFill>
          <a:schemeClr val="bg1"/>
        </a:solidFill>
        <a:latin typeface="Arial" charset="0"/>
        <a:ea typeface="SimSun" charset="-122"/>
        <a:cs typeface="+mn-cs"/>
      </a:defRPr>
    </a:lvl7pPr>
    <a:lvl8pPr marL="3200400" algn="l" defTabSz="914400" rtl="0" eaLnBrk="1" latinLnBrk="0" hangingPunct="1">
      <a:defRPr kern="1200">
        <a:solidFill>
          <a:schemeClr val="bg1"/>
        </a:solidFill>
        <a:latin typeface="Arial" charset="0"/>
        <a:ea typeface="SimSun" charset="-122"/>
        <a:cs typeface="+mn-cs"/>
      </a:defRPr>
    </a:lvl8pPr>
    <a:lvl9pPr marL="3657600" algn="l" defTabSz="914400" rtl="0" eaLnBrk="1" latinLnBrk="0" hangingPunct="1">
      <a:defRPr kern="1200">
        <a:solidFill>
          <a:schemeClr val="bg1"/>
        </a:solidFill>
        <a:latin typeface="Arial" charset="0"/>
        <a:ea typeface="SimSun"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0416"/>
    <a:srgbClr val="085335"/>
    <a:srgbClr val="FFFFCC"/>
    <a:srgbClr val="000000"/>
    <a:srgbClr val="CCFFCC"/>
    <a:srgbClr val="82FFBE"/>
    <a:srgbClr val="76F2C0"/>
    <a:srgbClr val="6BF1BB"/>
    <a:srgbClr val="7030A0"/>
    <a:srgbClr val="FEE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93" autoAdjust="0"/>
    <p:restoredTop sz="90946" autoAdjust="0"/>
  </p:normalViewPr>
  <p:slideViewPr>
    <p:cSldViewPr>
      <p:cViewPr varScale="1">
        <p:scale>
          <a:sx n="86" d="100"/>
          <a:sy n="86" d="100"/>
        </p:scale>
        <p:origin x="208" y="792"/>
      </p:cViewPr>
      <p:guideLst>
        <p:guide orient="horz" pos="2160"/>
        <p:guide pos="2880"/>
      </p:guideLst>
    </p:cSldViewPr>
  </p:slideViewPr>
  <p:outlineViewPr>
    <p:cViewPr varScale="1">
      <p:scale>
        <a:sx n="170" d="200"/>
        <a:sy n="170" d="200"/>
      </p:scale>
      <p:origin x="0" y="105432"/>
    </p:cViewPr>
  </p:outlineViewPr>
  <p:notesTextViewPr>
    <p:cViewPr>
      <p:scale>
        <a:sx n="100" d="100"/>
        <a:sy n="100" d="100"/>
      </p:scale>
      <p:origin x="0" y="0"/>
    </p:cViewPr>
  </p:notesTextViewPr>
  <p:notesViewPr>
    <p:cSldViewPr>
      <p:cViewPr>
        <p:scale>
          <a:sx n="50" d="100"/>
          <a:sy n="50" d="100"/>
        </p:scale>
        <p:origin x="-816" y="-13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AutoShape 1"/>
          <p:cNvSpPr>
            <a:spLocks noChangeArrowheads="1"/>
          </p:cNvSpPr>
          <p:nvPr/>
        </p:nvSpPr>
        <p:spPr bwMode="auto">
          <a:xfrm>
            <a:off x="0" y="0"/>
            <a:ext cx="6796088" cy="992505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19" name="AutoShape 2"/>
          <p:cNvSpPr>
            <a:spLocks noChangeArrowheads="1"/>
          </p:cNvSpPr>
          <p:nvPr/>
        </p:nvSpPr>
        <p:spPr bwMode="auto">
          <a:xfrm>
            <a:off x="0" y="0"/>
            <a:ext cx="6797675" cy="99266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20" name="AutoShape 3"/>
          <p:cNvSpPr>
            <a:spLocks noChangeArrowheads="1"/>
          </p:cNvSpPr>
          <p:nvPr/>
        </p:nvSpPr>
        <p:spPr bwMode="auto">
          <a:xfrm>
            <a:off x="0" y="0"/>
            <a:ext cx="6799263"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21" name="AutoShape 4"/>
          <p:cNvSpPr>
            <a:spLocks noChangeArrowheads="1"/>
          </p:cNvSpPr>
          <p:nvPr/>
        </p:nvSpPr>
        <p:spPr bwMode="auto">
          <a:xfrm>
            <a:off x="0" y="0"/>
            <a:ext cx="6799263"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22" name="AutoShape 5"/>
          <p:cNvSpPr>
            <a:spLocks noChangeArrowheads="1"/>
          </p:cNvSpPr>
          <p:nvPr/>
        </p:nvSpPr>
        <p:spPr bwMode="auto">
          <a:xfrm>
            <a:off x="0" y="0"/>
            <a:ext cx="6799263"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23" name="Rectangle 6"/>
          <p:cNvSpPr>
            <a:spLocks noGrp="1" noRot="1" noChangeAspect="1" noChangeArrowheads="1"/>
          </p:cNvSpPr>
          <p:nvPr>
            <p:ph type="sldImg"/>
          </p:nvPr>
        </p:nvSpPr>
        <p:spPr bwMode="auto">
          <a:xfrm>
            <a:off x="625736" y="714053"/>
            <a:ext cx="5544616" cy="3852428"/>
          </a:xfrm>
          <a:prstGeom prst="rect">
            <a:avLst/>
          </a:prstGeom>
          <a:noFill/>
          <a:ln w="9525">
            <a:solidFill>
              <a:srgbClr val="000000"/>
            </a:solidFill>
            <a:round/>
            <a:headEnd/>
            <a:tailEnd/>
          </a:ln>
          <a:effectLst/>
        </p:spPr>
      </p:sp>
      <p:sp>
        <p:nvSpPr>
          <p:cNvPr id="34826" name="Text Box 9"/>
          <p:cNvSpPr txBox="1">
            <a:spLocks noChangeArrowheads="1"/>
          </p:cNvSpPr>
          <p:nvPr/>
        </p:nvSpPr>
        <p:spPr bwMode="auto">
          <a:xfrm>
            <a:off x="3848100" y="0"/>
            <a:ext cx="294322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34827" name="Text Box 10"/>
          <p:cNvSpPr txBox="1">
            <a:spLocks noChangeArrowheads="1"/>
          </p:cNvSpPr>
          <p:nvPr/>
        </p:nvSpPr>
        <p:spPr bwMode="auto">
          <a:xfrm>
            <a:off x="0" y="9426575"/>
            <a:ext cx="2943225"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13" name="ZoneTexte 12"/>
          <p:cNvSpPr txBox="1"/>
          <p:nvPr/>
        </p:nvSpPr>
        <p:spPr>
          <a:xfrm>
            <a:off x="517724" y="4890517"/>
            <a:ext cx="5812971" cy="4401205"/>
          </a:xfrm>
          <a:prstGeom prst="rect">
            <a:avLst/>
          </a:prstGeom>
          <a:noFill/>
        </p:spPr>
        <p:txBody>
          <a:bodyPr wrap="square" rtlCol="0">
            <a:spAutoFit/>
          </a:bodyPr>
          <a:lstStyle/>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marL="0" marR="0" indent="0" algn="l" defTabSz="914400" rtl="0" eaLnBrk="1" fontAlgn="base" latinLnBrk="0" hangingPunct="1">
              <a:lnSpc>
                <a:spcPct val="175000"/>
              </a:lnSpc>
              <a:spcBef>
                <a:spcPct val="0"/>
              </a:spcBef>
              <a:spcAft>
                <a:spcPct val="0"/>
              </a:spcAft>
              <a:buClrTx/>
              <a:buSzTx/>
              <a:buFontTx/>
              <a:buNone/>
              <a:tabLst>
                <a:tab pos="5540375" algn="r"/>
              </a:tabLst>
              <a:defRPr/>
            </a:pPr>
            <a:r>
              <a:rPr lang="fr-FR" sz="800" dirty="0">
                <a:solidFill>
                  <a:schemeClr val="tx1"/>
                </a:solidFill>
              </a:rPr>
              <a:t>……………………………………………………………………………………………………………………………………………….…</a:t>
            </a:r>
          </a:p>
          <a:p>
            <a:pPr>
              <a:lnSpc>
                <a:spcPct val="175000"/>
              </a:lnSpc>
              <a:tabLst>
                <a:tab pos="5540375" algn="r"/>
              </a:tabLst>
            </a:pPr>
            <a:r>
              <a:rPr lang="fr-FR" sz="800" dirty="0">
                <a:solidFill>
                  <a:schemeClr val="tx1"/>
                </a:solidFill>
              </a:rPr>
              <a:t>……………………………………………………………………………………………………………………………………………….…</a:t>
            </a:r>
          </a:p>
        </p:txBody>
      </p:sp>
      <p:sp>
        <p:nvSpPr>
          <p:cNvPr id="14" name="ZoneTexte 13"/>
          <p:cNvSpPr txBox="1"/>
          <p:nvPr/>
        </p:nvSpPr>
        <p:spPr>
          <a:xfrm>
            <a:off x="373708" y="9571037"/>
            <a:ext cx="6008915" cy="249748"/>
          </a:xfrm>
          <a:prstGeom prst="rect">
            <a:avLst/>
          </a:prstGeom>
          <a:noFill/>
        </p:spPr>
        <p:txBody>
          <a:bodyPr wrap="square" rtlCol="0">
            <a:spAutoFit/>
          </a:bodyPr>
          <a:lstStyle/>
          <a:p>
            <a:pPr marL="4763" indent="0">
              <a:tabLst>
                <a:tab pos="2960688" algn="ctr"/>
                <a:tab pos="6456363" algn="r"/>
              </a:tabLst>
            </a:pPr>
            <a:r>
              <a:rPr lang="fr-FR" sz="1100" i="1" dirty="0">
                <a:solidFill>
                  <a:schemeClr val="tx1"/>
                </a:solidFill>
                <a:latin typeface="+mn-lt"/>
              </a:rPr>
              <a:t>2-4 juillet 2012</a:t>
            </a:r>
            <a:r>
              <a:rPr lang="fr-FR" sz="1100" dirty="0">
                <a:solidFill>
                  <a:schemeClr val="tx1"/>
                </a:solidFill>
                <a:latin typeface="+mn-lt"/>
              </a:rPr>
              <a:t>	- </a:t>
            </a:r>
            <a:fld id="{D1633E6A-9B03-4DD9-9C62-7716C8136C38}" type="slidenum">
              <a:rPr lang="fr-FR" sz="1100" smtClean="0">
                <a:solidFill>
                  <a:schemeClr val="tx1"/>
                </a:solidFill>
                <a:latin typeface="+mn-lt"/>
              </a:rPr>
              <a:pPr marL="4763" indent="0">
                <a:tabLst>
                  <a:tab pos="2960688" algn="ctr"/>
                  <a:tab pos="6456363" algn="r"/>
                </a:tabLst>
              </a:pPr>
              <a:t>‹N°›</a:t>
            </a:fld>
            <a:r>
              <a:rPr lang="fr-FR" sz="1100" dirty="0">
                <a:solidFill>
                  <a:schemeClr val="tx1"/>
                </a:solidFill>
                <a:latin typeface="+mn-lt"/>
              </a:rPr>
              <a:t> -	</a:t>
            </a:r>
            <a:r>
              <a:rPr lang="fr-FR" sz="1100" i="1" dirty="0">
                <a:solidFill>
                  <a:schemeClr val="tx1"/>
                </a:solidFill>
                <a:latin typeface="+mn-lt"/>
              </a:rPr>
              <a:t>La</a:t>
            </a:r>
            <a:r>
              <a:rPr lang="fr-FR" sz="1100" i="1" baseline="0" dirty="0">
                <a:solidFill>
                  <a:schemeClr val="tx1"/>
                </a:solidFill>
                <a:latin typeface="+mn-lt"/>
              </a:rPr>
              <a:t> réforme du droit de l’a</a:t>
            </a:r>
            <a:r>
              <a:rPr lang="fr-FR" sz="1100" i="1" dirty="0">
                <a:solidFill>
                  <a:schemeClr val="tx1"/>
                </a:solidFill>
                <a:latin typeface="+mn-lt"/>
              </a:rPr>
              <a:t>ffichage</a:t>
            </a:r>
            <a:endParaRPr lang="fr-FR" sz="1100" dirty="0">
              <a:solidFill>
                <a:schemeClr val="tx1"/>
              </a:solidFill>
              <a:latin typeface="+mn-lt"/>
            </a:endParaRPr>
          </a:p>
        </p:txBody>
      </p:sp>
    </p:spTree>
    <p:extLst>
      <p:ext uri="{BB962C8B-B14F-4D97-AF65-F5344CB8AC3E}">
        <p14:creationId xmlns:p14="http://schemas.microsoft.com/office/powerpoint/2010/main" val="2537151584"/>
      </p:ext>
    </p:extLst>
  </p:cSld>
  <p:clrMap bg1="lt1" tx1="dk1" bg2="lt2" tx2="dk2" accent1="accent1" accent2="accent2" accent3="accent3" accent4="accent4" accent5="accent5" accent6="accent6" hlink="hlink" folHlink="folHlink"/>
  <p:hf ftr="0" dt="0"/>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3"/>
          <p:cNvSpPr txBox="1">
            <a:spLocks noChangeArrowheads="1"/>
          </p:cNvSpPr>
          <p:nvPr/>
        </p:nvSpPr>
        <p:spPr bwMode="auto">
          <a:xfrm>
            <a:off x="995363" y="754063"/>
            <a:ext cx="4806950" cy="3722687"/>
          </a:xfrm>
          <a:prstGeom prst="rect">
            <a:avLst/>
          </a:prstGeom>
          <a:noFill/>
          <a:ln w="9360">
            <a:solidFill>
              <a:srgbClr val="000000"/>
            </a:solidFill>
            <a:miter lim="800000"/>
            <a:headEnd/>
            <a:tailEnd/>
          </a:ln>
          <a:effectLst/>
        </p:spPr>
        <p:txBody>
          <a:bodyPr wrap="none" anchor="ctr"/>
          <a:lstStyle/>
          <a:p>
            <a:endParaRPr lang="fr-FR"/>
          </a:p>
        </p:txBody>
      </p:sp>
      <p:sp>
        <p:nvSpPr>
          <p:cNvPr id="3" name="Espace réservé de l'image des diapositives 2"/>
          <p:cNvSpPr>
            <a:spLocks noGrp="1" noRot="1" noChangeAspect="1"/>
          </p:cNvSpPr>
          <p:nvPr>
            <p:ph type="sldImg"/>
          </p:nvPr>
        </p:nvSpPr>
        <p:spPr>
          <a:xfrm>
            <a:off x="615950" y="714375"/>
            <a:ext cx="5564188" cy="3852863"/>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xfrm>
            <a:off x="657225" y="482600"/>
            <a:ext cx="5521325" cy="3822700"/>
          </a:xfrm>
          <a:ln/>
        </p:spPr>
      </p:sp>
    </p:spTree>
    <p:extLst>
      <p:ext uri="{BB962C8B-B14F-4D97-AF65-F5344CB8AC3E}">
        <p14:creationId xmlns:p14="http://schemas.microsoft.com/office/powerpoint/2010/main" val="249019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71CE10C-0B5D-47CB-9FF9-3D14BFB5C530}" type="slidenum">
              <a:rPr lang="fr-FR" smtClean="0"/>
              <a:pPr/>
              <a:t>14</a:t>
            </a:fld>
            <a:endParaRPr lang="fr-FR" dirty="0"/>
          </a:p>
        </p:txBody>
      </p:sp>
      <p:sp>
        <p:nvSpPr>
          <p:cNvPr id="76803" name="Rectangle 2"/>
          <p:cNvSpPr>
            <a:spLocks noGrp="1" noRot="1" noChangeAspect="1" noChangeArrowheads="1" noTextEdit="1"/>
          </p:cNvSpPr>
          <p:nvPr>
            <p:ph type="sldImg"/>
          </p:nvPr>
        </p:nvSpPr>
        <p:spPr>
          <a:xfrm>
            <a:off x="711200" y="744538"/>
            <a:ext cx="5375275" cy="3722687"/>
          </a:xfrm>
          <a:ln/>
        </p:spPr>
      </p:sp>
      <p:sp>
        <p:nvSpPr>
          <p:cNvPr id="76804"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193292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331A4C3F-76B7-423B-BADA-AACF9672BF7A}" type="slidenum">
              <a:rPr lang="fr-FR" smtClean="0"/>
              <a:pPr>
                <a:defRPr/>
              </a:pPr>
              <a:t>15</a:t>
            </a:fld>
            <a:endParaRPr lang="fr-FR" dirty="0"/>
          </a:p>
        </p:txBody>
      </p:sp>
      <p:sp>
        <p:nvSpPr>
          <p:cNvPr id="66563" name="Rectangle 2"/>
          <p:cNvSpPr>
            <a:spLocks noGrp="1" noRot="1" noChangeAspect="1" noChangeArrowheads="1" noTextEdit="1"/>
          </p:cNvSpPr>
          <p:nvPr>
            <p:ph type="sldImg"/>
          </p:nvPr>
        </p:nvSpPr>
        <p:spPr>
          <a:xfrm>
            <a:off x="711200" y="744538"/>
            <a:ext cx="5375275" cy="3722687"/>
          </a:xfrm>
          <a:ln/>
        </p:spPr>
      </p:sp>
      <p:sp>
        <p:nvSpPr>
          <p:cNvPr id="66564"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64054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xfrm>
            <a:off x="657225" y="482600"/>
            <a:ext cx="5521325" cy="3822700"/>
          </a:xfrm>
          <a:ln/>
        </p:spPr>
      </p:sp>
    </p:spTree>
    <p:extLst>
      <p:ext uri="{BB962C8B-B14F-4D97-AF65-F5344CB8AC3E}">
        <p14:creationId xmlns:p14="http://schemas.microsoft.com/office/powerpoint/2010/main" val="1256478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20E8DD1-C8AB-47E5-A97D-200AA6D8882E}" type="slidenum">
              <a:rPr lang="fr-FR" smtClean="0"/>
              <a:pPr/>
              <a:t>17</a:t>
            </a:fld>
            <a:endParaRPr lang="fr-FR" dirty="0"/>
          </a:p>
        </p:txBody>
      </p:sp>
      <p:sp>
        <p:nvSpPr>
          <p:cNvPr id="79875" name="Rectangle 2"/>
          <p:cNvSpPr>
            <a:spLocks noGrp="1" noRot="1" noChangeAspect="1" noChangeArrowheads="1" noTextEdit="1"/>
          </p:cNvSpPr>
          <p:nvPr>
            <p:ph type="sldImg"/>
          </p:nvPr>
        </p:nvSpPr>
        <p:spPr>
          <a:xfrm>
            <a:off x="711200" y="744538"/>
            <a:ext cx="5375275" cy="3722687"/>
          </a:xfrm>
          <a:ln/>
        </p:spPr>
      </p:sp>
      <p:sp>
        <p:nvSpPr>
          <p:cNvPr id="79876"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143091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331A4C3F-76B7-423B-BADA-AACF9672BF7A}" type="slidenum">
              <a:rPr lang="fr-FR" smtClean="0"/>
              <a:pPr>
                <a:defRPr/>
              </a:pPr>
              <a:t>18</a:t>
            </a:fld>
            <a:endParaRPr lang="fr-FR" dirty="0"/>
          </a:p>
        </p:txBody>
      </p:sp>
      <p:sp>
        <p:nvSpPr>
          <p:cNvPr id="66563" name="Rectangle 2"/>
          <p:cNvSpPr>
            <a:spLocks noGrp="1" noRot="1" noChangeAspect="1" noChangeArrowheads="1" noTextEdit="1"/>
          </p:cNvSpPr>
          <p:nvPr>
            <p:ph type="sldImg"/>
          </p:nvPr>
        </p:nvSpPr>
        <p:spPr>
          <a:xfrm>
            <a:off x="711200" y="744538"/>
            <a:ext cx="5375275" cy="3722687"/>
          </a:xfrm>
          <a:ln/>
        </p:spPr>
      </p:sp>
      <p:sp>
        <p:nvSpPr>
          <p:cNvPr id="66564"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4038149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365493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1288965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a:xfrm>
            <a:off x="709613" y="4860925"/>
            <a:ext cx="5680075" cy="4605338"/>
          </a:xfrm>
          <a:prstGeom prst="rect">
            <a:avLst/>
          </a:prstGeom>
        </p:spPr>
        <p:txBody>
          <a:bodyPr/>
          <a:lstStyle/>
          <a:p>
            <a:endParaRPr lang="fr-FR" dirty="0"/>
          </a:p>
        </p:txBody>
      </p:sp>
      <p:sp>
        <p:nvSpPr>
          <p:cNvPr id="4" name="Espace réservé du numéro de diapositive 3"/>
          <p:cNvSpPr>
            <a:spLocks noGrp="1"/>
          </p:cNvSpPr>
          <p:nvPr>
            <p:ph type="sldNum" sz="quarter" idx="10"/>
          </p:nvPr>
        </p:nvSpPr>
        <p:spPr>
          <a:xfrm>
            <a:off x="4021138" y="9721850"/>
            <a:ext cx="3076575" cy="511175"/>
          </a:xfrm>
          <a:prstGeom prst="rect">
            <a:avLst/>
          </a:prstGeom>
        </p:spPr>
        <p:txBody>
          <a:bodyPr/>
          <a:lstStyle/>
          <a:p>
            <a:pPr>
              <a:defRPr/>
            </a:pPr>
            <a:fld id="{112DA697-6E7E-4353-8154-4DB38382EA87}" type="slidenum">
              <a:rPr lang="fr-FR" smtClean="0"/>
              <a:pPr>
                <a:defRPr/>
              </a:pPr>
              <a:t>25</a:t>
            </a:fld>
            <a:endParaRPr lang="fr-FR" dirty="0"/>
          </a:p>
        </p:txBody>
      </p:sp>
    </p:spTree>
    <p:extLst>
      <p:ext uri="{BB962C8B-B14F-4D97-AF65-F5344CB8AC3E}">
        <p14:creationId xmlns:p14="http://schemas.microsoft.com/office/powerpoint/2010/main" val="419391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a:xfrm>
            <a:off x="709613" y="4860925"/>
            <a:ext cx="5680075" cy="4605338"/>
          </a:xfrm>
          <a:prstGeom prst="rect">
            <a:avLst/>
          </a:prstGeom>
        </p:spPr>
        <p:txBody>
          <a:bodyPr/>
          <a:lstStyle/>
          <a:p>
            <a:endParaRPr lang="fr-FR" dirty="0"/>
          </a:p>
        </p:txBody>
      </p:sp>
      <p:sp>
        <p:nvSpPr>
          <p:cNvPr id="4" name="Espace réservé du numéro de diapositive 3"/>
          <p:cNvSpPr>
            <a:spLocks noGrp="1"/>
          </p:cNvSpPr>
          <p:nvPr>
            <p:ph type="sldNum" sz="quarter" idx="10"/>
          </p:nvPr>
        </p:nvSpPr>
        <p:spPr>
          <a:xfrm>
            <a:off x="4021138" y="9721850"/>
            <a:ext cx="3076575" cy="511175"/>
          </a:xfrm>
          <a:prstGeom prst="rect">
            <a:avLst/>
          </a:prstGeom>
        </p:spPr>
        <p:txBody>
          <a:bodyPr/>
          <a:lstStyle/>
          <a:p>
            <a:pPr>
              <a:defRPr/>
            </a:pPr>
            <a:fld id="{112DA697-6E7E-4353-8154-4DB38382EA87}" type="slidenum">
              <a:rPr lang="fr-FR" smtClean="0"/>
              <a:pPr>
                <a:defRPr/>
              </a:pPr>
              <a:t>26</a:t>
            </a:fld>
            <a:endParaRPr lang="fr-FR" dirty="0"/>
          </a:p>
        </p:txBody>
      </p:sp>
    </p:spTree>
    <p:extLst>
      <p:ext uri="{BB962C8B-B14F-4D97-AF65-F5344CB8AC3E}">
        <p14:creationId xmlns:p14="http://schemas.microsoft.com/office/powerpoint/2010/main" val="286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912583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image des diapositives 2"/>
          <p:cNvSpPr>
            <a:spLocks noGrp="1" noRot="1" noChangeAspect="1"/>
          </p:cNvSpPr>
          <p:nvPr>
            <p:ph type="sldImg"/>
          </p:nvPr>
        </p:nvSpPr>
        <p:spPr>
          <a:xfrm>
            <a:off x="615950" y="714375"/>
            <a:ext cx="5564188" cy="3852863"/>
          </a:xfrm>
        </p:spPr>
      </p:sp>
    </p:spTree>
    <p:extLst>
      <p:ext uri="{BB962C8B-B14F-4D97-AF65-F5344CB8AC3E}">
        <p14:creationId xmlns:p14="http://schemas.microsoft.com/office/powerpoint/2010/main" val="3082086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141018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250025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117470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371292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229431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15950" y="714375"/>
            <a:ext cx="5564188" cy="3852863"/>
          </a:xfrm>
        </p:spPr>
      </p:sp>
      <p:sp>
        <p:nvSpPr>
          <p:cNvPr id="3" name="Espace réservé des commentaires 2"/>
          <p:cNvSpPr>
            <a:spLocks noGrp="1"/>
          </p:cNvSpPr>
          <p:nvPr>
            <p:ph type="body" idx="1"/>
          </p:nvPr>
        </p:nvSpPr>
        <p:spPr>
          <a:xfrm>
            <a:off x="679450" y="4714875"/>
            <a:ext cx="5437188" cy="4465638"/>
          </a:xfrm>
          <a:prstGeom prst="rect">
            <a:avLst/>
          </a:prstGeom>
        </p:spPr>
        <p:txBody>
          <a:bodyPr/>
          <a:lstStyle/>
          <a:p>
            <a:endParaRPr lang="fr-FR"/>
          </a:p>
        </p:txBody>
      </p:sp>
    </p:spTree>
    <p:extLst>
      <p:ext uri="{BB962C8B-B14F-4D97-AF65-F5344CB8AC3E}">
        <p14:creationId xmlns:p14="http://schemas.microsoft.com/office/powerpoint/2010/main" val="293312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CC248AE-2C24-4091-B281-7DF99FB340FB}" type="slidenum">
              <a:rPr lang="fr-FR" smtClean="0"/>
              <a:pPr/>
              <a:t>11</a:t>
            </a:fld>
            <a:endParaRPr lang="fr-FR" dirty="0"/>
          </a:p>
        </p:txBody>
      </p:sp>
      <p:sp>
        <p:nvSpPr>
          <p:cNvPr id="74755" name="Rectangle 2"/>
          <p:cNvSpPr>
            <a:spLocks noGrp="1" noRot="1" noChangeAspect="1" noChangeArrowheads="1" noTextEdit="1"/>
          </p:cNvSpPr>
          <p:nvPr>
            <p:ph type="sldImg"/>
          </p:nvPr>
        </p:nvSpPr>
        <p:spPr>
          <a:xfrm>
            <a:off x="711200" y="744538"/>
            <a:ext cx="5375275" cy="3722687"/>
          </a:xfrm>
          <a:ln/>
        </p:spPr>
      </p:sp>
      <p:sp>
        <p:nvSpPr>
          <p:cNvPr id="74756"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164395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73D406D-9CF7-4370-A5E7-4A44FFEC1017}" type="slidenum">
              <a:rPr lang="fr-FR" smtClean="0"/>
              <a:pPr/>
              <a:t>12</a:t>
            </a:fld>
            <a:endParaRPr lang="fr-FR" dirty="0"/>
          </a:p>
        </p:txBody>
      </p:sp>
      <p:sp>
        <p:nvSpPr>
          <p:cNvPr id="75779" name="Rectangle 2"/>
          <p:cNvSpPr>
            <a:spLocks noGrp="1" noRot="1" noChangeAspect="1" noChangeArrowheads="1" noTextEdit="1"/>
          </p:cNvSpPr>
          <p:nvPr>
            <p:ph type="sldImg"/>
          </p:nvPr>
        </p:nvSpPr>
        <p:spPr>
          <a:xfrm>
            <a:off x="711200" y="744538"/>
            <a:ext cx="5375275" cy="3722687"/>
          </a:xfrm>
          <a:ln/>
        </p:spPr>
      </p:sp>
      <p:sp>
        <p:nvSpPr>
          <p:cNvPr id="75780"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35363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7042" name="Group 1026"/>
          <p:cNvGrpSpPr>
            <a:grpSpLocks/>
          </p:cNvGrpSpPr>
          <p:nvPr/>
        </p:nvGrpSpPr>
        <p:grpSpPr bwMode="auto">
          <a:xfrm>
            <a:off x="0" y="0"/>
            <a:ext cx="9907588" cy="6858000"/>
            <a:chOff x="0" y="0"/>
            <a:chExt cx="5760" cy="4320"/>
          </a:xfrm>
        </p:grpSpPr>
        <p:grpSp>
          <p:nvGrpSpPr>
            <p:cNvPr id="87043" name="Group 1027"/>
            <p:cNvGrpSpPr>
              <a:grpSpLocks/>
            </p:cNvGrpSpPr>
            <p:nvPr/>
          </p:nvGrpSpPr>
          <p:grpSpPr bwMode="auto">
            <a:xfrm>
              <a:off x="0" y="0"/>
              <a:ext cx="5760" cy="4320"/>
              <a:chOff x="0" y="0"/>
              <a:chExt cx="5760" cy="4320"/>
            </a:xfrm>
          </p:grpSpPr>
          <p:sp>
            <p:nvSpPr>
              <p:cNvPr id="87044" name="Rectangle 1028"/>
              <p:cNvSpPr>
                <a:spLocks noChangeArrowheads="1"/>
              </p:cNvSpPr>
              <p:nvPr/>
            </p:nvSpPr>
            <p:spPr bwMode="ltGray">
              <a:xfrm>
                <a:off x="2112" y="0"/>
                <a:ext cx="3648" cy="96"/>
              </a:xfrm>
              <a:prstGeom prst="rect">
                <a:avLst/>
              </a:prstGeom>
              <a:gradFill>
                <a:gsLst>
                  <a:gs pos="0">
                    <a:srgbClr val="085335"/>
                  </a:gs>
                  <a:gs pos="50000">
                    <a:srgbClr val="6BF1BB"/>
                  </a:gs>
                  <a:gs pos="100000">
                    <a:srgbClr val="085335"/>
                  </a:gs>
                </a:gsLst>
              </a:gradFill>
              <a:ln w="9525">
                <a:noFill/>
                <a:miter lim="800000"/>
                <a:headEnd/>
                <a:tailEnd/>
              </a:ln>
              <a:effectLst/>
            </p:spPr>
            <p:txBody>
              <a:bodyPr wrap="none" anchor="ctr"/>
              <a:lstStyle/>
              <a:p>
                <a:endParaRPr lang="fr-FR" dirty="0"/>
              </a:p>
            </p:txBody>
          </p:sp>
          <p:grpSp>
            <p:nvGrpSpPr>
              <p:cNvPr id="87045" name="Group 1029"/>
              <p:cNvGrpSpPr>
                <a:grpSpLocks/>
              </p:cNvGrpSpPr>
              <p:nvPr userDrawn="1"/>
            </p:nvGrpSpPr>
            <p:grpSpPr bwMode="auto">
              <a:xfrm>
                <a:off x="0" y="0"/>
                <a:ext cx="5760" cy="4320"/>
                <a:chOff x="0" y="0"/>
                <a:chExt cx="5760" cy="4320"/>
              </a:xfrm>
            </p:grpSpPr>
            <p:sp>
              <p:nvSpPr>
                <p:cNvPr id="87046"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47"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48"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49"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0"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1"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2"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3"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4"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5"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6"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7"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8"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59"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0"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1"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2"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3"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4"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5"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6"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7"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8"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69"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0"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1"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2"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3"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4"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5"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6"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7"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8"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79"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0"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1"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2"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3"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4"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5"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6"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7"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8"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89"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0"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1"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2"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3"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4"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5"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7096"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grpSp>
          <p:sp>
            <p:nvSpPr>
              <p:cNvPr id="87097" name="Line 1081"/>
              <p:cNvSpPr>
                <a:spLocks noChangeShapeType="1"/>
              </p:cNvSpPr>
              <p:nvPr/>
            </p:nvSpPr>
            <p:spPr bwMode="ltGray">
              <a:xfrm>
                <a:off x="5568" y="0"/>
                <a:ext cx="0" cy="1488"/>
              </a:xfrm>
              <a:prstGeom prst="line">
                <a:avLst/>
              </a:prstGeom>
              <a:noFill/>
              <a:ln w="19050">
                <a:solidFill>
                  <a:srgbClr val="00B050"/>
                </a:solidFill>
                <a:round/>
                <a:headEnd/>
                <a:tailEnd/>
              </a:ln>
              <a:effectLst/>
            </p:spPr>
            <p:txBody>
              <a:bodyPr wrap="none" anchor="ctr"/>
              <a:lstStyle/>
              <a:p>
                <a:endParaRPr lang="fr-FR" dirty="0"/>
              </a:p>
            </p:txBody>
          </p:sp>
        </p:grpSp>
        <p:grpSp>
          <p:nvGrpSpPr>
            <p:cNvPr id="87098" name="Group 1082"/>
            <p:cNvGrpSpPr>
              <a:grpSpLocks/>
            </p:cNvGrpSpPr>
            <p:nvPr userDrawn="1"/>
          </p:nvGrpSpPr>
          <p:grpSpPr bwMode="auto">
            <a:xfrm>
              <a:off x="3" y="709"/>
              <a:ext cx="4192" cy="1796"/>
              <a:chOff x="3" y="709"/>
              <a:chExt cx="4192" cy="1796"/>
            </a:xfrm>
          </p:grpSpPr>
          <p:sp>
            <p:nvSpPr>
              <p:cNvPr id="87099" name="Line 1083"/>
              <p:cNvSpPr>
                <a:spLocks noChangeShapeType="1"/>
              </p:cNvSpPr>
              <p:nvPr/>
            </p:nvSpPr>
            <p:spPr bwMode="ltGray">
              <a:xfrm>
                <a:off x="506" y="709"/>
                <a:ext cx="0" cy="1796"/>
              </a:xfrm>
              <a:prstGeom prst="line">
                <a:avLst/>
              </a:prstGeom>
              <a:noFill/>
              <a:ln w="19050">
                <a:solidFill>
                  <a:srgbClr val="085335"/>
                </a:solidFill>
                <a:round/>
                <a:headEnd/>
                <a:tailEnd/>
              </a:ln>
              <a:effectLst/>
            </p:spPr>
            <p:txBody>
              <a:bodyPr wrap="none" anchor="ctr"/>
              <a:lstStyle/>
              <a:p>
                <a:endParaRPr lang="fr-FR" dirty="0"/>
              </a:p>
            </p:txBody>
          </p:sp>
          <p:sp>
            <p:nvSpPr>
              <p:cNvPr id="87100" name="Line 1084"/>
              <p:cNvSpPr>
                <a:spLocks noChangeShapeType="1"/>
              </p:cNvSpPr>
              <p:nvPr/>
            </p:nvSpPr>
            <p:spPr bwMode="ltGray">
              <a:xfrm flipH="1" flipV="1">
                <a:off x="3" y="2067"/>
                <a:ext cx="3211" cy="1"/>
              </a:xfrm>
              <a:prstGeom prst="line">
                <a:avLst/>
              </a:prstGeom>
              <a:noFill/>
              <a:ln w="19050">
                <a:solidFill>
                  <a:srgbClr val="085335"/>
                </a:solidFill>
                <a:round/>
                <a:headEnd/>
                <a:tailEnd/>
              </a:ln>
              <a:effectLst/>
            </p:spPr>
            <p:txBody>
              <a:bodyPr wrap="none" anchor="ctr"/>
              <a:lstStyle/>
              <a:p>
                <a:endParaRPr lang="fr-FR" dirty="0"/>
              </a:p>
            </p:txBody>
          </p:sp>
          <p:sp>
            <p:nvSpPr>
              <p:cNvPr id="87101" name="Line 1085"/>
              <p:cNvSpPr>
                <a:spLocks noChangeShapeType="1"/>
              </p:cNvSpPr>
              <p:nvPr/>
            </p:nvSpPr>
            <p:spPr bwMode="ltGray">
              <a:xfrm flipH="1" flipV="1">
                <a:off x="384" y="1101"/>
                <a:ext cx="3811" cy="1"/>
              </a:xfrm>
              <a:prstGeom prst="line">
                <a:avLst/>
              </a:prstGeom>
              <a:noFill/>
              <a:ln w="19050">
                <a:solidFill>
                  <a:srgbClr val="085335"/>
                </a:solidFill>
                <a:round/>
                <a:headEnd/>
                <a:tailEnd/>
              </a:ln>
              <a:effectLst/>
            </p:spPr>
            <p:txBody>
              <a:bodyPr wrap="none" anchor="ctr"/>
              <a:lstStyle/>
              <a:p>
                <a:endParaRPr lang="fr-FR" dirty="0"/>
              </a:p>
            </p:txBody>
          </p:sp>
          <p:sp>
            <p:nvSpPr>
              <p:cNvPr id="87102" name="Arc 1086"/>
              <p:cNvSpPr>
                <a:spLocks/>
              </p:cNvSpPr>
              <p:nvPr/>
            </p:nvSpPr>
            <p:spPr bwMode="ltGray">
              <a:xfrm rot="16200000" flipH="1">
                <a:off x="426" y="1032"/>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085335"/>
                </a:solidFill>
                <a:round/>
                <a:headEnd/>
                <a:tailEnd/>
              </a:ln>
              <a:effectLst/>
            </p:spPr>
            <p:txBody>
              <a:bodyPr wrap="none" anchor="ctr"/>
              <a:lstStyle/>
              <a:p>
                <a:endParaRPr lang="fr-FR" dirty="0"/>
              </a:p>
            </p:txBody>
          </p:sp>
        </p:grpSp>
        <p:grpSp>
          <p:nvGrpSpPr>
            <p:cNvPr id="87103" name="Group 1087"/>
            <p:cNvGrpSpPr>
              <a:grpSpLocks/>
            </p:cNvGrpSpPr>
            <p:nvPr userDrawn="1"/>
          </p:nvGrpSpPr>
          <p:grpSpPr bwMode="auto">
            <a:xfrm>
              <a:off x="1480" y="1952"/>
              <a:ext cx="3808" cy="1812"/>
              <a:chOff x="1480" y="1952"/>
              <a:chExt cx="3808" cy="1812"/>
            </a:xfrm>
          </p:grpSpPr>
          <p:sp>
            <p:nvSpPr>
              <p:cNvPr id="87104" name="Line 1088"/>
              <p:cNvSpPr>
                <a:spLocks noChangeShapeType="1"/>
              </p:cNvSpPr>
              <p:nvPr/>
            </p:nvSpPr>
            <p:spPr bwMode="ltGray">
              <a:xfrm flipV="1">
                <a:off x="1480" y="3442"/>
                <a:ext cx="3808" cy="0"/>
              </a:xfrm>
              <a:prstGeom prst="line">
                <a:avLst/>
              </a:prstGeom>
              <a:noFill/>
              <a:ln w="19050">
                <a:solidFill>
                  <a:srgbClr val="085335"/>
                </a:solidFill>
                <a:round/>
                <a:headEnd/>
                <a:tailEnd/>
              </a:ln>
              <a:effectLst/>
            </p:spPr>
            <p:txBody>
              <a:bodyPr wrap="none" anchor="ctr"/>
              <a:lstStyle/>
              <a:p>
                <a:endParaRPr lang="fr-FR" dirty="0"/>
              </a:p>
            </p:txBody>
          </p:sp>
          <p:sp>
            <p:nvSpPr>
              <p:cNvPr id="87105" name="Line 1089"/>
              <p:cNvSpPr>
                <a:spLocks noChangeShapeType="1"/>
              </p:cNvSpPr>
              <p:nvPr/>
            </p:nvSpPr>
            <p:spPr bwMode="ltGray">
              <a:xfrm flipH="1">
                <a:off x="5172" y="1952"/>
                <a:ext cx="0" cy="1812"/>
              </a:xfrm>
              <a:prstGeom prst="line">
                <a:avLst/>
              </a:prstGeom>
              <a:noFill/>
              <a:ln w="19050">
                <a:solidFill>
                  <a:srgbClr val="085335"/>
                </a:solidFill>
                <a:round/>
                <a:headEnd/>
                <a:tailEnd/>
              </a:ln>
              <a:effectLst/>
            </p:spPr>
            <p:txBody>
              <a:bodyPr wrap="none" anchor="ctr"/>
              <a:lstStyle/>
              <a:p>
                <a:endParaRPr lang="fr-FR" dirty="0"/>
              </a:p>
            </p:txBody>
          </p:sp>
          <p:sp>
            <p:nvSpPr>
              <p:cNvPr id="87106" name="Arc 1090"/>
              <p:cNvSpPr>
                <a:spLocks/>
              </p:cNvSpPr>
              <p:nvPr/>
            </p:nvSpPr>
            <p:spPr bwMode="ltGray">
              <a:xfrm rot="5400000">
                <a:off x="5097" y="335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085335"/>
                </a:solidFill>
                <a:round/>
                <a:headEnd/>
                <a:tailEnd/>
              </a:ln>
              <a:effectLst/>
            </p:spPr>
            <p:txBody>
              <a:bodyPr wrap="none" anchor="ctr"/>
              <a:lstStyle/>
              <a:p>
                <a:endParaRPr lang="fr-FR" dirty="0"/>
              </a:p>
            </p:txBody>
          </p:sp>
        </p:grpSp>
      </p:grpSp>
      <p:sp>
        <p:nvSpPr>
          <p:cNvPr id="87107" name="Rectangle 1091"/>
          <p:cNvSpPr>
            <a:spLocks noGrp="1" noChangeArrowheads="1"/>
          </p:cNvSpPr>
          <p:nvPr>
            <p:ph type="ctrTitle"/>
          </p:nvPr>
        </p:nvSpPr>
        <p:spPr>
          <a:xfrm>
            <a:off x="1073322" y="1968480"/>
            <a:ext cx="8421450" cy="1143000"/>
          </a:xfrm>
        </p:spPr>
        <p:txBody>
          <a:bodyPr/>
          <a:lstStyle>
            <a:lvl1pPr>
              <a:defRPr b="1">
                <a:latin typeface="Comic Sans MS" pitchFamily="66" charset="0"/>
              </a:defRPr>
            </a:lvl1pPr>
          </a:lstStyle>
          <a:p>
            <a:r>
              <a:rPr lang="fr-FR"/>
              <a:t>Cliquez pour modifier le style du titre du masque</a:t>
            </a:r>
          </a:p>
        </p:txBody>
      </p:sp>
      <p:sp>
        <p:nvSpPr>
          <p:cNvPr id="87108" name="Rectangle 1092" descr="Rectangle: Click to edit Master text styles&#10;Second level&#10;Third level&#10;Fourth level&#10;Fifth level"/>
          <p:cNvSpPr>
            <a:spLocks noGrp="1" noChangeArrowheads="1"/>
          </p:cNvSpPr>
          <p:nvPr>
            <p:ph type="subTitle" idx="1"/>
          </p:nvPr>
        </p:nvSpPr>
        <p:spPr>
          <a:xfrm>
            <a:off x="2619632" y="3538563"/>
            <a:ext cx="6064945" cy="1752600"/>
          </a:xfrm>
        </p:spPr>
        <p:txBody>
          <a:bodyPr>
            <a:normAutofit/>
          </a:bodyPr>
          <a:lstStyle>
            <a:lvl1pPr marL="0" indent="0" algn="r">
              <a:buFont typeface="Wingdings" pitchFamily="1" charset="2"/>
              <a:buNone/>
              <a:defRPr sz="2400"/>
            </a:lvl1pPr>
          </a:lstStyle>
          <a:p>
            <a:r>
              <a:rPr lang="fr-FR" dirty="0"/>
              <a:t>Cliquez pour modifier le style des sous-titres du masque</a:t>
            </a:r>
          </a:p>
        </p:txBody>
      </p:sp>
      <p:pic>
        <p:nvPicPr>
          <p:cNvPr id="4" name="Image 3"/>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21700" y="150293"/>
            <a:ext cx="1455635" cy="1678507"/>
          </a:xfrm>
          <a:prstGeom prst="rect">
            <a:avLst/>
          </a:prstGeom>
        </p:spPr>
      </p:pic>
    </p:spTree>
    <p:extLst>
      <p:ext uri="{BB962C8B-B14F-4D97-AF65-F5344CB8AC3E}">
        <p14:creationId xmlns:p14="http://schemas.microsoft.com/office/powerpoint/2010/main" val="4124882942"/>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marL="360000" indent="-360000">
              <a:spcBef>
                <a:spcPts val="1800"/>
              </a:spcBef>
              <a:defRPr/>
            </a:lvl1pPr>
            <a:lvl2pPr>
              <a:spcBef>
                <a:spcPts val="1200"/>
              </a:spcBef>
              <a:defRPr/>
            </a:lvl2pPr>
            <a:lvl3pPr>
              <a:spcBef>
                <a:spcPts val="600"/>
              </a:spcBef>
              <a:defRPr/>
            </a:lvl3pPr>
            <a:lvl4pPr>
              <a:spcBef>
                <a:spcPts val="450"/>
              </a:spcBef>
              <a:defRPr/>
            </a:lvl4pPr>
            <a:lvl5pPr>
              <a:spcBef>
                <a:spcPts val="300"/>
              </a:spcBef>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871481587"/>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0"/>
            <a:ext cx="9907588" cy="6858000"/>
            <a:chOff x="0" y="0"/>
            <a:chExt cx="5760" cy="4320"/>
          </a:xfrm>
        </p:grpSpPr>
        <p:sp>
          <p:nvSpPr>
            <p:cNvPr id="86073" name="Rectangle 57" descr="60%"/>
            <p:cNvSpPr>
              <a:spLocks noChangeArrowheads="1"/>
            </p:cNvSpPr>
            <p:nvPr/>
          </p:nvSpPr>
          <p:spPr bwMode="ltGray">
            <a:xfrm>
              <a:off x="2112" y="0"/>
              <a:ext cx="3648" cy="96"/>
            </a:xfrm>
            <a:prstGeom prst="rect">
              <a:avLst/>
            </a:prstGeom>
            <a:gradFill>
              <a:gsLst>
                <a:gs pos="0">
                  <a:srgbClr val="085335"/>
                </a:gs>
                <a:gs pos="50000">
                  <a:srgbClr val="6BF1BB"/>
                </a:gs>
                <a:gs pos="100000">
                  <a:srgbClr val="085335"/>
                </a:gs>
              </a:gsLst>
              <a:lin ang="0" scaled="0"/>
            </a:gradFill>
            <a:ln w="9525">
              <a:noFill/>
              <a:miter lim="800000"/>
              <a:headEnd/>
              <a:tailEnd/>
            </a:ln>
            <a:effectLst/>
          </p:spPr>
          <p:txBody>
            <a:bodyPr wrap="none" anchor="ctr"/>
            <a:lstStyle/>
            <a:p>
              <a:endParaRPr lang="fr-FR" dirty="0"/>
            </a:p>
          </p:txBody>
        </p:sp>
        <p:grpSp>
          <p:nvGrpSpPr>
            <p:cNvPr id="86019" name="Group 3"/>
            <p:cNvGrpSpPr>
              <a:grpSpLocks/>
            </p:cNvGrpSpPr>
            <p:nvPr/>
          </p:nvGrpSpPr>
          <p:grpSpPr bwMode="auto">
            <a:xfrm>
              <a:off x="0" y="0"/>
              <a:ext cx="5760" cy="4320"/>
              <a:chOff x="0" y="0"/>
              <a:chExt cx="5760" cy="4320"/>
            </a:xfrm>
          </p:grpSpPr>
          <p:grpSp>
            <p:nvGrpSpPr>
              <p:cNvPr id="86020" name="Group 4"/>
              <p:cNvGrpSpPr>
                <a:grpSpLocks/>
              </p:cNvGrpSpPr>
              <p:nvPr/>
            </p:nvGrpSpPr>
            <p:grpSpPr bwMode="auto">
              <a:xfrm>
                <a:off x="0" y="192"/>
                <a:ext cx="5760" cy="4032"/>
                <a:chOff x="0" y="192"/>
                <a:chExt cx="5760" cy="4032"/>
              </a:xfrm>
            </p:grpSpPr>
            <p:sp>
              <p:nvSpPr>
                <p:cNvPr id="8602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2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3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grpSp>
          <p:grpSp>
            <p:nvGrpSpPr>
              <p:cNvPr id="86043" name="Group 27"/>
              <p:cNvGrpSpPr>
                <a:grpSpLocks/>
              </p:cNvGrpSpPr>
              <p:nvPr/>
            </p:nvGrpSpPr>
            <p:grpSpPr bwMode="auto">
              <a:xfrm>
                <a:off x="192" y="0"/>
                <a:ext cx="5376" cy="4320"/>
                <a:chOff x="192" y="0"/>
                <a:chExt cx="5376" cy="4320"/>
              </a:xfrm>
            </p:grpSpPr>
            <p:sp>
              <p:nvSpPr>
                <p:cNvPr id="8604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4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5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6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7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7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sp>
              <p:nvSpPr>
                <p:cNvPr id="8607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fr-FR" dirty="0"/>
                </a:p>
              </p:txBody>
            </p:sp>
          </p:grpSp>
        </p:grpSp>
        <p:sp>
          <p:nvSpPr>
            <p:cNvPr id="86074" name="Line 58"/>
            <p:cNvSpPr>
              <a:spLocks noChangeShapeType="1"/>
            </p:cNvSpPr>
            <p:nvPr/>
          </p:nvSpPr>
          <p:spPr bwMode="ltGray">
            <a:xfrm>
              <a:off x="5568" y="0"/>
              <a:ext cx="0" cy="1488"/>
            </a:xfrm>
            <a:prstGeom prst="line">
              <a:avLst/>
            </a:prstGeom>
            <a:noFill/>
            <a:ln w="19050">
              <a:solidFill>
                <a:srgbClr val="085335"/>
              </a:solidFill>
              <a:round/>
              <a:headEnd/>
              <a:tailEnd/>
            </a:ln>
            <a:effectLst/>
          </p:spPr>
          <p:txBody>
            <a:bodyPr wrap="none" anchor="ctr"/>
            <a:lstStyle/>
            <a:p>
              <a:endParaRPr lang="fr-FR" dirty="0"/>
            </a:p>
          </p:txBody>
        </p:sp>
        <p:grpSp>
          <p:nvGrpSpPr>
            <p:cNvPr id="86075" name="Group 59"/>
            <p:cNvGrpSpPr>
              <a:grpSpLocks/>
            </p:cNvGrpSpPr>
            <p:nvPr/>
          </p:nvGrpSpPr>
          <p:grpSpPr bwMode="auto">
            <a:xfrm>
              <a:off x="261" y="892"/>
              <a:ext cx="1124" cy="1464"/>
              <a:chOff x="96" y="916"/>
              <a:chExt cx="2208" cy="2876"/>
            </a:xfrm>
          </p:grpSpPr>
          <p:sp>
            <p:nvSpPr>
              <p:cNvPr id="86076" name="Line 60"/>
              <p:cNvSpPr>
                <a:spLocks noChangeShapeType="1"/>
              </p:cNvSpPr>
              <p:nvPr/>
            </p:nvSpPr>
            <p:spPr bwMode="ltGray">
              <a:xfrm flipH="1">
                <a:off x="96" y="1037"/>
                <a:ext cx="2208" cy="0"/>
              </a:xfrm>
              <a:prstGeom prst="line">
                <a:avLst/>
              </a:prstGeom>
              <a:noFill/>
              <a:ln w="19050">
                <a:solidFill>
                  <a:srgbClr val="085335"/>
                </a:solidFill>
                <a:round/>
                <a:headEnd/>
                <a:tailEnd/>
              </a:ln>
              <a:effectLst/>
            </p:spPr>
            <p:txBody>
              <a:bodyPr wrap="none" anchor="ctr"/>
              <a:lstStyle/>
              <a:p>
                <a:endParaRPr lang="fr-FR" dirty="0"/>
              </a:p>
            </p:txBody>
          </p:sp>
          <p:sp>
            <p:nvSpPr>
              <p:cNvPr id="86077" name="Line 61"/>
              <p:cNvSpPr>
                <a:spLocks noChangeShapeType="1"/>
              </p:cNvSpPr>
              <p:nvPr/>
            </p:nvSpPr>
            <p:spPr bwMode="ltGray">
              <a:xfrm>
                <a:off x="336" y="920"/>
                <a:ext cx="0" cy="2872"/>
              </a:xfrm>
              <a:prstGeom prst="line">
                <a:avLst/>
              </a:prstGeom>
              <a:noFill/>
              <a:ln w="19050">
                <a:solidFill>
                  <a:srgbClr val="085335"/>
                </a:solidFill>
                <a:round/>
                <a:headEnd/>
                <a:tailEnd/>
              </a:ln>
              <a:effectLst/>
            </p:spPr>
            <p:txBody>
              <a:bodyPr wrap="none" anchor="ctr"/>
              <a:lstStyle/>
              <a:p>
                <a:endParaRPr lang="fr-FR" dirty="0"/>
              </a:p>
            </p:txBody>
          </p:sp>
          <p:sp>
            <p:nvSpPr>
              <p:cNvPr id="86078"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19050">
                <a:solidFill>
                  <a:srgbClr val="085335"/>
                </a:solidFill>
                <a:round/>
                <a:headEnd/>
                <a:tailEnd/>
              </a:ln>
              <a:effectLst/>
            </p:spPr>
            <p:txBody>
              <a:bodyPr wrap="none" anchor="ctr"/>
              <a:lstStyle/>
              <a:p>
                <a:endParaRPr lang="fr-FR" dirty="0"/>
              </a:p>
            </p:txBody>
          </p:sp>
        </p:grpSp>
      </p:grpSp>
      <p:sp>
        <p:nvSpPr>
          <p:cNvPr id="86079" name="Rectangle 63"/>
          <p:cNvSpPr>
            <a:spLocks noGrp="1" noChangeArrowheads="1"/>
          </p:cNvSpPr>
          <p:nvPr>
            <p:ph type="title"/>
          </p:nvPr>
        </p:nvSpPr>
        <p:spPr bwMode="auto">
          <a:xfrm>
            <a:off x="660506" y="304800"/>
            <a:ext cx="842145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dirty="0"/>
              <a:t>Cliquez pour modifier le style du titre du masque</a:t>
            </a:r>
          </a:p>
        </p:txBody>
      </p:sp>
      <p:sp>
        <p:nvSpPr>
          <p:cNvPr id="86080" name="Rectangle 64" descr="Rectangle: Click to edit Master text styles&#10;Second level&#10;Third level&#10;Fourth level&#10;Fifth level"/>
          <p:cNvSpPr>
            <a:spLocks noGrp="1" noChangeArrowheads="1"/>
          </p:cNvSpPr>
          <p:nvPr>
            <p:ph type="body" idx="1"/>
          </p:nvPr>
        </p:nvSpPr>
        <p:spPr bwMode="auto">
          <a:xfrm>
            <a:off x="908195" y="1714488"/>
            <a:ext cx="8421450" cy="46434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9" name="ZoneTexte 68"/>
          <p:cNvSpPr txBox="1"/>
          <p:nvPr userDrawn="1"/>
        </p:nvSpPr>
        <p:spPr>
          <a:xfrm>
            <a:off x="77403" y="6563099"/>
            <a:ext cx="9752816" cy="249748"/>
          </a:xfrm>
          <a:prstGeom prst="rect">
            <a:avLst/>
          </a:prstGeom>
          <a:noFill/>
        </p:spPr>
        <p:txBody>
          <a:bodyPr wrap="square" rtlCol="0">
            <a:spAutoFit/>
          </a:bodyPr>
          <a:lstStyle/>
          <a:p>
            <a:pPr algn="l">
              <a:tabLst>
                <a:tab pos="5202238" algn="ctr"/>
                <a:tab pos="9502775" algn="r"/>
              </a:tabLst>
            </a:pPr>
            <a:r>
              <a:rPr lang="fr-FR" sz="1100" b="1" dirty="0">
                <a:solidFill>
                  <a:srgbClr val="6F0416"/>
                </a:solidFill>
                <a:latin typeface="Arial" pitchFamily="34" charset="0"/>
                <a:cs typeface="Arial" pitchFamily="34" charset="0"/>
              </a:rPr>
              <a:t>	Les chartes de p</a:t>
            </a:r>
            <a:r>
              <a:rPr lang="fr-FR" sz="1100" b="1" baseline="0" dirty="0">
                <a:solidFill>
                  <a:srgbClr val="6F0416"/>
                </a:solidFill>
                <a:latin typeface="Arial" pitchFamily="34" charset="0"/>
                <a:cs typeface="Arial" pitchFamily="34" charset="0"/>
              </a:rPr>
              <a:t>arcs naturels régionaux et les règlements locaux de publicité</a:t>
            </a:r>
            <a:r>
              <a:rPr lang="fr-FR" sz="1100" b="1" dirty="0">
                <a:solidFill>
                  <a:srgbClr val="6F0416"/>
                </a:solidFill>
                <a:latin typeface="Arial" pitchFamily="34" charset="0"/>
                <a:cs typeface="Arial" pitchFamily="34" charset="0"/>
              </a:rPr>
              <a:t>	</a:t>
            </a:r>
            <a:fld id="{5924D883-C166-42D3-B78A-00071035A76D}" type="slidenum">
              <a:rPr lang="fr-FR" sz="1100" b="1" smtClean="0">
                <a:solidFill>
                  <a:srgbClr val="6F0416"/>
                </a:solidFill>
                <a:latin typeface="Arial" pitchFamily="34" charset="0"/>
                <a:cs typeface="Arial" pitchFamily="34" charset="0"/>
              </a:rPr>
              <a:pPr algn="l">
                <a:tabLst>
                  <a:tab pos="5202238" algn="ctr"/>
                  <a:tab pos="9502775" algn="r"/>
                </a:tabLst>
              </a:pPr>
              <a:t>‹N°›</a:t>
            </a:fld>
            <a:endParaRPr lang="fr-FR" sz="1100" dirty="0">
              <a:solidFill>
                <a:srgbClr val="6F0416"/>
              </a:solidFill>
              <a:latin typeface="Arial" pitchFamily="34" charset="0"/>
              <a:cs typeface="Arial" pitchFamily="34" charset="0"/>
            </a:endParaRPr>
          </a:p>
        </p:txBody>
      </p:sp>
      <p:pic>
        <p:nvPicPr>
          <p:cNvPr id="2" name="Image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7250" y="5486400"/>
            <a:ext cx="1150780" cy="1326976"/>
          </a:xfrm>
          <a:prstGeom prst="rect">
            <a:avLst/>
          </a:prstGeom>
        </p:spPr>
      </p:pic>
    </p:spTree>
    <p:extLst>
      <p:ext uri="{BB962C8B-B14F-4D97-AF65-F5344CB8AC3E}">
        <p14:creationId xmlns:p14="http://schemas.microsoft.com/office/powerpoint/2010/main" val="215389711"/>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p:randomBar/>
  </p:transition>
  <p:hf hdr="0" ftr="0" dt="0"/>
  <p:txStyles>
    <p:titleStyle>
      <a:lvl1pPr algn="l" rtl="0" fontAlgn="base">
        <a:spcBef>
          <a:spcPct val="0"/>
        </a:spcBef>
        <a:spcAft>
          <a:spcPct val="0"/>
        </a:spcAft>
        <a:defRPr sz="4000" b="1">
          <a:solidFill>
            <a:srgbClr val="6F0416"/>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60000" indent="-360000" algn="l" rtl="0" fontAlgn="base">
        <a:spcBef>
          <a:spcPts val="1800"/>
        </a:spcBef>
        <a:spcAft>
          <a:spcPct val="0"/>
        </a:spcAft>
        <a:buClr>
          <a:schemeClr val="hlink"/>
        </a:buClr>
        <a:buSzPct val="110000"/>
        <a:buFont typeface="Wingdings" pitchFamily="1" charset="2"/>
        <a:buBlip>
          <a:blip r:embed="rId5"/>
        </a:buBlip>
        <a:defRPr sz="3200" b="1">
          <a:solidFill>
            <a:srgbClr val="000000"/>
          </a:solidFill>
          <a:latin typeface="+mn-lt"/>
          <a:ea typeface="+mn-ea"/>
          <a:cs typeface="+mn-cs"/>
        </a:defRPr>
      </a:lvl1pPr>
      <a:lvl2pPr marL="720000" indent="-288000" algn="l" rtl="0" fontAlgn="base">
        <a:spcBef>
          <a:spcPts val="1200"/>
        </a:spcBef>
        <a:spcAft>
          <a:spcPct val="0"/>
        </a:spcAft>
        <a:buClr>
          <a:schemeClr val="tx1"/>
        </a:buClr>
        <a:buSzPct val="60000"/>
        <a:buFont typeface="Wingdings" pitchFamily="1" charset="2"/>
        <a:buChar char="n"/>
        <a:defRPr sz="2800" b="1">
          <a:solidFill>
            <a:srgbClr val="000000"/>
          </a:solidFill>
          <a:latin typeface="+mn-lt"/>
        </a:defRPr>
      </a:lvl2pPr>
      <a:lvl3pPr marL="1008000" indent="-216000" algn="l" rtl="0" fontAlgn="base">
        <a:spcBef>
          <a:spcPts val="600"/>
        </a:spcBef>
        <a:spcAft>
          <a:spcPct val="0"/>
        </a:spcAft>
        <a:buClr>
          <a:schemeClr val="hlink"/>
        </a:buClr>
        <a:buSzPct val="95000"/>
        <a:buFont typeface="Wingdings" pitchFamily="1" charset="2"/>
        <a:buChar char="w"/>
        <a:defRPr sz="2400" b="1">
          <a:solidFill>
            <a:srgbClr val="000000"/>
          </a:solidFill>
          <a:latin typeface="+mn-lt"/>
        </a:defRPr>
      </a:lvl3pPr>
      <a:lvl4pPr marL="1224000" indent="-216000" algn="l" rtl="0" fontAlgn="base">
        <a:spcBef>
          <a:spcPts val="450"/>
        </a:spcBef>
        <a:spcAft>
          <a:spcPct val="0"/>
        </a:spcAft>
        <a:buClr>
          <a:schemeClr val="tx1"/>
        </a:buClr>
        <a:buSzPct val="65000"/>
        <a:buFont typeface="Wingdings" pitchFamily="1" charset="2"/>
        <a:buChar char="n"/>
        <a:defRPr sz="2000" b="1">
          <a:solidFill>
            <a:srgbClr val="000000"/>
          </a:solidFill>
          <a:latin typeface="+mn-lt"/>
        </a:defRPr>
      </a:lvl4pPr>
      <a:lvl5pPr marL="1440000" indent="-216000" algn="l" rtl="0" fontAlgn="base">
        <a:spcBef>
          <a:spcPts val="300"/>
        </a:spcBef>
        <a:spcAft>
          <a:spcPct val="0"/>
        </a:spcAft>
        <a:buClr>
          <a:schemeClr val="hlink"/>
        </a:buClr>
        <a:buSzPct val="60000"/>
        <a:buFont typeface="Wingdings" pitchFamily="1" charset="2"/>
        <a:buChar char="n"/>
        <a:defRPr sz="2000" b="1">
          <a:solidFill>
            <a:srgbClr val="000000"/>
          </a:solidFill>
          <a:latin typeface="+mn-lt"/>
        </a:defRPr>
      </a:lvl5pPr>
      <a:lvl6pPr marL="2514600" indent="-228600" algn="l" rtl="0" fontAlgn="base">
        <a:spcBef>
          <a:spcPct val="20000"/>
        </a:spcBef>
        <a:spcAft>
          <a:spcPct val="0"/>
        </a:spcAft>
        <a:buClr>
          <a:schemeClr val="hlink"/>
        </a:buClr>
        <a:buSzPct val="60000"/>
        <a:buFont typeface="Wingdings" pitchFamily="1"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1"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1"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1" charset="2"/>
        <a:buChar char="n"/>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gif"/><Relationship Id="rId7" Type="http://schemas.openxmlformats.org/officeDocument/2006/relationships/image" Target="../media/image7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1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12" Type="http://schemas.openxmlformats.org/officeDocument/2006/relationships/image" Target="../media/image67.gif"/><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3" Type="http://schemas.openxmlformats.org/officeDocument/2006/relationships/hyperlink" Target="https://www.google.com/url?sa=i&amp;url=https%3A%2F%2Fwww.culture.gouv.fr%2FSites-thematiques%2FMonuments-historiques-Sites-patrimoniaux-remarquables%2FActualites-Articles%2FDe-nouveaux-logotypes-pour-le-patrimoine&amp;psig=AOvVaw1vEO3PK6rN8ffrj49tDWJY&amp;ust=1588777531712000&amp;source=images&amp;cd=vfe&amp;ved=0CAIQjRxqFwoTCMjf3Nr_nOkCFQAAAAAdAAAAABAD" TargetMode="External"/><Relationship Id="rId7" Type="http://schemas.openxmlformats.org/officeDocument/2006/relationships/image" Target="../media/image89.jpeg"/><Relationship Id="rId12" Type="http://schemas.openxmlformats.org/officeDocument/2006/relationships/image" Target="../media/image94.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jpeg"/><Relationship Id="rId5" Type="http://schemas.openxmlformats.org/officeDocument/2006/relationships/image" Target="../media/image87.png"/><Relationship Id="rId10" Type="http://schemas.openxmlformats.org/officeDocument/2006/relationships/image" Target="../media/image92.jpeg"/><Relationship Id="rId4" Type="http://schemas.openxmlformats.org/officeDocument/2006/relationships/image" Target="../media/image86.png"/><Relationship Id="rId9" Type="http://schemas.openxmlformats.org/officeDocument/2006/relationships/image" Target="../media/image91.jpeg"/><Relationship Id="rId14" Type="http://schemas.openxmlformats.org/officeDocument/2006/relationships/image" Target="../media/image67.gif"/></Relationships>
</file>

<file path=ppt/slides/_rels/slide2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2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24.xml.rels><?xml version="1.0" encoding="UTF-8" standalone="yes"?>
<Relationships xmlns="http://schemas.openxmlformats.org/package/2006/relationships"><Relationship Id="rId8" Type="http://schemas.openxmlformats.org/officeDocument/2006/relationships/image" Target="../media/image107.jpeg"/><Relationship Id="rId13" Type="http://schemas.openxmlformats.org/officeDocument/2006/relationships/image" Target="../media/image112.jpeg"/><Relationship Id="rId3" Type="http://schemas.openxmlformats.org/officeDocument/2006/relationships/image" Target="../media/image102.jpeg"/><Relationship Id="rId7" Type="http://schemas.openxmlformats.org/officeDocument/2006/relationships/image" Target="../media/image106.jpeg"/><Relationship Id="rId12" Type="http://schemas.openxmlformats.org/officeDocument/2006/relationships/image" Target="../media/image111.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110.jpeg"/><Relationship Id="rId5" Type="http://schemas.openxmlformats.org/officeDocument/2006/relationships/image" Target="../media/image104.jpeg"/><Relationship Id="rId15" Type="http://schemas.openxmlformats.org/officeDocument/2006/relationships/image" Target="../media/image11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jpeg"/><Relationship Id="rId14" Type="http://schemas.openxmlformats.org/officeDocument/2006/relationships/image" Target="../media/image1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0.jpeg"/></Relationships>
</file>

<file path=ppt/slides/_rels/slide27.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image" Target="../media/image121.jpeg"/><Relationship Id="rId7" Type="http://schemas.openxmlformats.org/officeDocument/2006/relationships/image" Target="../media/image125.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4.jpeg"/><Relationship Id="rId11" Type="http://schemas.openxmlformats.org/officeDocument/2006/relationships/image" Target="../media/image129.jpeg"/><Relationship Id="rId5" Type="http://schemas.openxmlformats.org/officeDocument/2006/relationships/image" Target="../media/image123.jpeg"/><Relationship Id="rId10" Type="http://schemas.openxmlformats.org/officeDocument/2006/relationships/image" Target="../media/image128.jpeg"/><Relationship Id="rId4" Type="http://schemas.openxmlformats.org/officeDocument/2006/relationships/image" Target="../media/image122.jpeg"/><Relationship Id="rId9" Type="http://schemas.openxmlformats.org/officeDocument/2006/relationships/image" Target="../media/image127.jpeg"/></Relationships>
</file>

<file path=ppt/slides/_rels/slide28.xml.rels><?xml version="1.0" encoding="UTF-8" standalone="yes"?>
<Relationships xmlns="http://schemas.openxmlformats.org/package/2006/relationships"><Relationship Id="rId8" Type="http://schemas.openxmlformats.org/officeDocument/2006/relationships/image" Target="../media/image135.jpeg"/><Relationship Id="rId3" Type="http://schemas.openxmlformats.org/officeDocument/2006/relationships/image" Target="../media/image130.jpeg"/><Relationship Id="rId7" Type="http://schemas.openxmlformats.org/officeDocument/2006/relationships/image" Target="../media/image134.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3.jpeg"/><Relationship Id="rId5" Type="http://schemas.openxmlformats.org/officeDocument/2006/relationships/image" Target="../media/image132.jpeg"/><Relationship Id="rId10" Type="http://schemas.openxmlformats.org/officeDocument/2006/relationships/image" Target="../media/image137.jpeg"/><Relationship Id="rId4" Type="http://schemas.openxmlformats.org/officeDocument/2006/relationships/image" Target="../media/image131.jpeg"/><Relationship Id="rId9" Type="http://schemas.openxmlformats.org/officeDocument/2006/relationships/image" Target="../media/image136.jpeg"/></Relationships>
</file>

<file path=ppt/slides/_rels/slide29.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6.jpeg"/><Relationship Id="rId3" Type="http://schemas.openxmlformats.org/officeDocument/2006/relationships/image" Target="../media/image141.jpeg"/><Relationship Id="rId7" Type="http://schemas.openxmlformats.org/officeDocument/2006/relationships/image" Target="../media/image145.jpeg"/><Relationship Id="rId2" Type="http://schemas.openxmlformats.org/officeDocument/2006/relationships/image" Target="../media/image140.jpeg"/><Relationship Id="rId1" Type="http://schemas.openxmlformats.org/officeDocument/2006/relationships/slideLayout" Target="../slideLayouts/slideLayout2.xml"/><Relationship Id="rId6" Type="http://schemas.openxmlformats.org/officeDocument/2006/relationships/image" Target="../media/image144.jpeg"/><Relationship Id="rId11" Type="http://schemas.openxmlformats.org/officeDocument/2006/relationships/image" Target="../media/image149.jpeg"/><Relationship Id="rId5" Type="http://schemas.openxmlformats.org/officeDocument/2006/relationships/image" Target="../media/image143.jpeg"/><Relationship Id="rId10" Type="http://schemas.openxmlformats.org/officeDocument/2006/relationships/image" Target="../media/image148.jpeg"/><Relationship Id="rId4" Type="http://schemas.openxmlformats.org/officeDocument/2006/relationships/image" Target="../media/image142.png"/><Relationship Id="rId9" Type="http://schemas.openxmlformats.org/officeDocument/2006/relationships/image" Target="../media/image147.jpeg"/></Relationships>
</file>

<file path=ppt/slides/_rels/slide3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3.jpeg"/><Relationship Id="rId5" Type="http://schemas.openxmlformats.org/officeDocument/2006/relationships/image" Target="../media/image152.jpeg"/><Relationship Id="rId4" Type="http://schemas.openxmlformats.org/officeDocument/2006/relationships/image" Target="../media/image1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7350" y="1772816"/>
            <a:ext cx="8537422" cy="1512168"/>
          </a:xfrm>
        </p:spPr>
        <p:txBody>
          <a:bodyPr anchor="ctr">
            <a:noAutofit/>
          </a:bodyPr>
          <a:lstStyle/>
          <a:p>
            <a:pPr algn="ctr"/>
            <a:r>
              <a:rPr lang="fr-FR" sz="3200" dirty="0">
                <a:effectLst>
                  <a:outerShdw blurRad="38100" dist="38100" dir="2700000" algn="tl">
                    <a:srgbClr val="000000">
                      <a:alpha val="43137"/>
                    </a:srgbClr>
                  </a:outerShdw>
                </a:effectLst>
              </a:rPr>
              <a:t>Les chartes de parc naturel régional </a:t>
            </a:r>
            <a:br>
              <a:rPr lang="fr-FR" sz="3200" dirty="0">
                <a:effectLst>
                  <a:outerShdw blurRad="38100" dist="38100" dir="2700000" algn="tl">
                    <a:srgbClr val="000000">
                      <a:alpha val="43137"/>
                    </a:srgbClr>
                  </a:outerShdw>
                </a:effectLst>
              </a:rPr>
            </a:br>
            <a:r>
              <a:rPr lang="fr-FR" sz="3200" dirty="0">
                <a:effectLst>
                  <a:outerShdw blurRad="38100" dist="38100" dir="2700000" algn="tl">
                    <a:srgbClr val="000000">
                      <a:alpha val="43137"/>
                    </a:srgbClr>
                  </a:outerShdw>
                </a:effectLst>
              </a:rPr>
              <a:t>et les règlements locaux de publicité</a:t>
            </a:r>
          </a:p>
        </p:txBody>
      </p:sp>
      <p:sp>
        <p:nvSpPr>
          <p:cNvPr id="3" name="Sous-titre 2"/>
          <p:cNvSpPr>
            <a:spLocks noGrp="1"/>
          </p:cNvSpPr>
          <p:nvPr>
            <p:ph type="subTitle" idx="1"/>
          </p:nvPr>
        </p:nvSpPr>
        <p:spPr>
          <a:xfrm>
            <a:off x="2217490" y="3947359"/>
            <a:ext cx="6552728" cy="1343803"/>
          </a:xfrm>
        </p:spPr>
        <p:txBody>
          <a:bodyPr anchor="b">
            <a:normAutofit fontScale="92500"/>
          </a:bodyPr>
          <a:lstStyle/>
          <a:p>
            <a:r>
              <a:rPr lang="fr-FR" sz="2800" dirty="0">
                <a:effectLst>
                  <a:outerShdw blurRad="38100" dist="38100" dir="2700000" algn="tl">
                    <a:srgbClr val="000000">
                      <a:alpha val="43137"/>
                    </a:srgbClr>
                  </a:outerShdw>
                </a:effectLst>
              </a:rPr>
              <a:t>Comment inclure la politique du parc en matière d’affichage publicitaire dans la charte du parc ?</a:t>
            </a:r>
            <a:endParaRPr lang="fr-FR" sz="2800" dirty="0"/>
          </a:p>
        </p:txBody>
      </p:sp>
      <p:sp>
        <p:nvSpPr>
          <p:cNvPr id="12" name="Text Box 56"/>
          <p:cNvSpPr txBox="1">
            <a:spLocks noChangeArrowheads="1"/>
          </p:cNvSpPr>
          <p:nvPr/>
        </p:nvSpPr>
        <p:spPr bwMode="auto">
          <a:xfrm>
            <a:off x="2505522" y="5589240"/>
            <a:ext cx="6264696" cy="1080119"/>
          </a:xfrm>
          <a:prstGeom prst="rect">
            <a:avLst/>
          </a:prstGeom>
          <a:noFill/>
          <a:ln w="9525">
            <a:noFill/>
            <a:miter lim="800000"/>
            <a:headEnd/>
            <a:tailEnd/>
          </a:ln>
        </p:spPr>
        <p:txBody>
          <a:bodyPr>
            <a:normAutofit/>
          </a:bodyPr>
          <a:lstStyle/>
          <a:p>
            <a:pPr algn="r">
              <a:spcBef>
                <a:spcPct val="50000"/>
              </a:spcBef>
              <a:defRPr/>
            </a:pPr>
            <a:r>
              <a:rPr lang="fr-FR" b="1" dirty="0">
                <a:solidFill>
                  <a:srgbClr val="085335"/>
                </a:solidFill>
                <a:cs typeface="+mn-cs"/>
              </a:rPr>
              <a:t>Jean-Philippe STREBLER</a:t>
            </a:r>
          </a:p>
          <a:p>
            <a:pPr algn="r">
              <a:spcBef>
                <a:spcPct val="10000"/>
              </a:spcBef>
              <a:defRPr/>
            </a:pPr>
            <a:r>
              <a:rPr lang="fr-FR" sz="1400" i="1" dirty="0">
                <a:solidFill>
                  <a:srgbClr val="085335"/>
                </a:solidFill>
                <a:cs typeface="+mn-cs"/>
              </a:rPr>
              <a:t>juriste, urbaniste qualité (opqu)</a:t>
            </a:r>
          </a:p>
          <a:p>
            <a:pPr algn="r">
              <a:spcBef>
                <a:spcPct val="10000"/>
              </a:spcBef>
              <a:defRPr/>
            </a:pPr>
            <a:r>
              <a:rPr lang="fr-FR" sz="1400" i="1" dirty="0">
                <a:solidFill>
                  <a:srgbClr val="085335"/>
                </a:solidFill>
                <a:cs typeface="+mn-cs"/>
              </a:rPr>
              <a:t>maître de conférences associé à l’Université de S</a:t>
            </a:r>
            <a:r>
              <a:rPr lang="fr-FR" sz="1200" i="1" dirty="0">
                <a:solidFill>
                  <a:srgbClr val="085335"/>
                </a:solidFill>
                <a:cs typeface="+mn-cs"/>
              </a:rPr>
              <a:t>TRASBOURG</a:t>
            </a:r>
          </a:p>
          <a:p>
            <a:pPr algn="r">
              <a:spcBef>
                <a:spcPct val="10000"/>
              </a:spcBef>
              <a:defRPr/>
            </a:pPr>
            <a:r>
              <a:rPr lang="fr-FR" sz="1400" i="1" dirty="0">
                <a:solidFill>
                  <a:srgbClr val="085335"/>
                </a:solidFill>
                <a:cs typeface="+mn-cs"/>
              </a:rPr>
              <a:t>directeur du PETR Sélestat - Alsace centrale</a:t>
            </a:r>
          </a:p>
        </p:txBody>
      </p:sp>
      <p:pic>
        <p:nvPicPr>
          <p:cNvPr id="13" name="Image 5" descr="couverture 200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091" y="4869359"/>
            <a:ext cx="1250254" cy="1800000"/>
          </a:xfrm>
          <a:prstGeom prst="rect">
            <a:avLst/>
          </a:prstGeom>
          <a:noFill/>
          <a:ln w="3175">
            <a:solidFill>
              <a:schemeClr val="tx1"/>
            </a:solidFill>
            <a:miter lim="800000"/>
            <a:headEnd/>
            <a:tailEnd/>
          </a:ln>
        </p:spPr>
      </p:pic>
      <p:sp>
        <p:nvSpPr>
          <p:cNvPr id="5" name="Rectangle 5"/>
          <p:cNvSpPr txBox="1">
            <a:spLocks noChangeArrowheads="1"/>
          </p:cNvSpPr>
          <p:nvPr/>
        </p:nvSpPr>
        <p:spPr>
          <a:xfrm>
            <a:off x="1029358" y="764704"/>
            <a:ext cx="2952328" cy="878399"/>
          </a:xfrm>
          <a:prstGeom prst="rect">
            <a:avLst/>
          </a:prstGeom>
        </p:spPr>
        <p:txBody>
          <a:bodyPr anchor="t" anchorCtr="0"/>
          <a:lstStyle>
            <a:lvl1pPr algn="r">
              <a:defRPr sz="2000" b="0" i="0">
                <a:solidFill>
                  <a:schemeClr val="tx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800" b="1" cap="small" dirty="0">
                <a:solidFill>
                  <a:srgbClr val="085335"/>
                </a:solidFill>
              </a:rPr>
              <a:t>Webinaire</a:t>
            </a:r>
            <a:br>
              <a:rPr kumimoji="0" lang="fr-FR" sz="2800" b="1" i="0" u="none" strike="noStrike" kern="1200" cap="none" spc="0" normalizeH="0" baseline="0" noProof="0" dirty="0">
                <a:ln>
                  <a:noFill/>
                </a:ln>
                <a:solidFill>
                  <a:srgbClr val="085335"/>
                </a:solidFill>
                <a:effectLst/>
                <a:uLnTx/>
                <a:uFillTx/>
                <a:ea typeface="+mn-ea"/>
              </a:rPr>
            </a:br>
            <a:r>
              <a:rPr lang="fr-FR" sz="2400" b="1" dirty="0">
                <a:solidFill>
                  <a:srgbClr val="085335"/>
                </a:solidFill>
                <a:ea typeface="+mn-ea"/>
              </a:rPr>
              <a:t>28</a:t>
            </a:r>
            <a:r>
              <a:rPr kumimoji="0" lang="fr-FR" sz="2400" b="1" i="0" u="none" strike="noStrike" kern="1200" cap="none" spc="0" normalizeH="0" baseline="0" noProof="0" dirty="0">
                <a:ln>
                  <a:noFill/>
                </a:ln>
                <a:solidFill>
                  <a:srgbClr val="085335"/>
                </a:solidFill>
                <a:effectLst/>
                <a:uLnTx/>
                <a:uFillTx/>
                <a:latin typeface="Arial" charset="0"/>
                <a:ea typeface="+mn-ea"/>
                <a:cs typeface="+mn-cs"/>
              </a:rPr>
              <a:t> septembre 2022</a:t>
            </a:r>
            <a:endParaRPr kumimoji="0" lang="fr-FR" sz="2800" b="0" i="0" u="none" strike="noStrike" kern="1200" cap="none" spc="0" normalizeH="0" baseline="0" noProof="0" dirty="0">
              <a:ln>
                <a:noFill/>
              </a:ln>
              <a:solidFill>
                <a:srgbClr val="085335"/>
              </a:solidFill>
              <a:effectLst/>
              <a:uLnTx/>
              <a:uFillTx/>
              <a:latin typeface="Arial" charset="0"/>
              <a:ea typeface="+mn-ea"/>
              <a:cs typeface="+mn-cs"/>
            </a:endParaRPr>
          </a:p>
        </p:txBody>
      </p:sp>
      <p:pic>
        <p:nvPicPr>
          <p:cNvPr id="1026" name="Picture 2" descr="Le règlement local de publicité - Strebler 9782281132656 | Lgdj.fr">
            <a:extLst>
              <a:ext uri="{FF2B5EF4-FFF2-40B4-BE49-F238E27FC236}">
                <a16:creationId xmlns:a16="http://schemas.microsoft.com/office/drawing/2014/main" id="{C60761BC-EE79-43B9-8A01-9BFDF0562B4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69418" y="4869359"/>
            <a:ext cx="1276596" cy="1800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2665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06DBA-096A-4339-BADC-13BBEF05180A}"/>
              </a:ext>
            </a:extLst>
          </p:cNvPr>
          <p:cNvSpPr>
            <a:spLocks noGrp="1"/>
          </p:cNvSpPr>
          <p:nvPr>
            <p:ph type="title"/>
          </p:nvPr>
        </p:nvSpPr>
        <p:spPr/>
        <p:txBody>
          <a:bodyPr/>
          <a:lstStyle/>
          <a:p>
            <a:r>
              <a:rPr lang="fr-FR" dirty="0"/>
              <a:t>Les trois </a:t>
            </a:r>
            <a:r>
              <a:rPr lang="fr-FR"/>
              <a:t>catégories </a:t>
            </a:r>
            <a:br>
              <a:rPr lang="fr-FR"/>
            </a:br>
            <a:r>
              <a:rPr lang="fr-FR"/>
              <a:t>de </a:t>
            </a:r>
            <a:r>
              <a:rPr lang="fr-FR" dirty="0"/>
              <a:t>dispositifs</a:t>
            </a:r>
          </a:p>
        </p:txBody>
      </p:sp>
      <p:sp>
        <p:nvSpPr>
          <p:cNvPr id="3" name="Espace réservé du contenu 2">
            <a:extLst>
              <a:ext uri="{FF2B5EF4-FFF2-40B4-BE49-F238E27FC236}">
                <a16:creationId xmlns:a16="http://schemas.microsoft.com/office/drawing/2014/main" id="{D9E5C018-4A00-4E57-83D1-3D66CB707582}"/>
              </a:ext>
            </a:extLst>
          </p:cNvPr>
          <p:cNvSpPr>
            <a:spLocks noGrp="1"/>
          </p:cNvSpPr>
          <p:nvPr>
            <p:ph idx="1"/>
          </p:nvPr>
        </p:nvSpPr>
        <p:spPr/>
        <p:txBody>
          <a:bodyPr/>
          <a:lstStyle/>
          <a:p>
            <a:r>
              <a:rPr lang="fr-FR" dirty="0">
                <a:latin typeface="Calibri" panose="020F0502020204030204" pitchFamily="34" charset="0"/>
                <a:cs typeface="Calibri" panose="020F0502020204030204" pitchFamily="34" charset="0"/>
              </a:rPr>
              <a:t>Les enseignes</a:t>
            </a:r>
          </a:p>
          <a:p>
            <a:pPr>
              <a:spcBef>
                <a:spcPts val="9000"/>
              </a:spcBef>
            </a:pPr>
            <a:r>
              <a:rPr lang="fr-FR" dirty="0">
                <a:latin typeface="Calibri" panose="020F0502020204030204" pitchFamily="34" charset="0"/>
                <a:cs typeface="Calibri" panose="020F0502020204030204" pitchFamily="34" charset="0"/>
              </a:rPr>
              <a:t>Les préenseignes</a:t>
            </a:r>
          </a:p>
          <a:p>
            <a:pPr>
              <a:spcBef>
                <a:spcPts val="6600"/>
              </a:spcBef>
            </a:pPr>
            <a:r>
              <a:rPr lang="fr-FR" dirty="0">
                <a:latin typeface="Calibri" panose="020F0502020204030204" pitchFamily="34" charset="0"/>
                <a:cs typeface="Calibri" panose="020F0502020204030204" pitchFamily="34" charset="0"/>
              </a:rPr>
              <a:t>Les publicités</a:t>
            </a:r>
          </a:p>
        </p:txBody>
      </p:sp>
      <p:pic>
        <p:nvPicPr>
          <p:cNvPr id="9" name="Image 8" descr="Une image contenant texte, carte&#10;&#10;Description générée automatiquement">
            <a:extLst>
              <a:ext uri="{FF2B5EF4-FFF2-40B4-BE49-F238E27FC236}">
                <a16:creationId xmlns:a16="http://schemas.microsoft.com/office/drawing/2014/main" id="{53DA2D07-4E18-483B-B6FE-6F910D28CFE1}"/>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09979" y="3162285"/>
            <a:ext cx="2780429" cy="1884342"/>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2279B2F8-9017-4801-99B2-7D17B190FCAF}"/>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22046" y="4104456"/>
            <a:ext cx="3431948" cy="2708920"/>
          </a:xfrm>
          <a:prstGeom prst="rect">
            <a:avLst/>
          </a:prstGeom>
        </p:spPr>
      </p:pic>
      <p:pic>
        <p:nvPicPr>
          <p:cNvPr id="16" name="Image 15" descr="Une image contenant dessin, signe&#10;&#10;Description générée automatiquement">
            <a:extLst>
              <a:ext uri="{FF2B5EF4-FFF2-40B4-BE49-F238E27FC236}">
                <a16:creationId xmlns:a16="http://schemas.microsoft.com/office/drawing/2014/main" id="{43D8EAAA-B402-43B7-9392-B4B6C0B2725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80847" y="1358960"/>
            <a:ext cx="5924854" cy="1949550"/>
          </a:xfrm>
          <a:prstGeom prst="rect">
            <a:avLst/>
          </a:prstGeom>
        </p:spPr>
      </p:pic>
    </p:spTree>
    <p:extLst>
      <p:ext uri="{BB962C8B-B14F-4D97-AF65-F5344CB8AC3E}">
        <p14:creationId xmlns:p14="http://schemas.microsoft.com/office/powerpoint/2010/main" val="295356057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3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2000"/>
                                        <p:tgtEl>
                                          <p:spTgt spid="3">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3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20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B6B1B96-DB8F-4422-A826-77859CB2690F}"/>
              </a:ext>
            </a:extLst>
          </p:cNvPr>
          <p:cNvSpPr>
            <a:spLocks noGrp="1"/>
          </p:cNvSpPr>
          <p:nvPr>
            <p:ph type="title"/>
          </p:nvPr>
        </p:nvSpPr>
        <p:spPr/>
        <p:txBody>
          <a:bodyPr anchor="t">
            <a:normAutofit/>
          </a:bodyPr>
          <a:lstStyle/>
          <a:p>
            <a:r>
              <a:rPr lang="fr-FR" dirty="0"/>
              <a:t>Les enseignes</a:t>
            </a:r>
          </a:p>
        </p:txBody>
      </p:sp>
      <p:sp>
        <p:nvSpPr>
          <p:cNvPr id="55299" name="Rectangle 3"/>
          <p:cNvSpPr>
            <a:spLocks noGrp="1" noChangeArrowheads="1"/>
          </p:cNvSpPr>
          <p:nvPr>
            <p:ph idx="1"/>
          </p:nvPr>
        </p:nvSpPr>
        <p:spPr>
          <a:xfrm>
            <a:off x="1143794" y="872716"/>
            <a:ext cx="8077200" cy="5220581"/>
          </a:xfrm>
        </p:spPr>
        <p:txBody>
          <a:bodyPr/>
          <a:lstStyle/>
          <a:p>
            <a:pPr eaLnBrk="1" hangingPunct="1"/>
            <a:r>
              <a:rPr lang="fr-FR" sz="2000" i="1" dirty="0">
                <a:latin typeface="Calibri" panose="020F0502020204030204" pitchFamily="34" charset="0"/>
                <a:cs typeface="Calibri" panose="020F0502020204030204" pitchFamily="34" charset="0"/>
              </a:rPr>
              <a:t>toute inscription, forme ou image apposée sur un immeuble </a:t>
            </a:r>
            <a:br>
              <a:rPr lang="fr-FR" sz="2000" i="1" dirty="0">
                <a:latin typeface="Calibri" panose="020F0502020204030204" pitchFamily="34" charset="0"/>
                <a:cs typeface="Calibri" panose="020F0502020204030204" pitchFamily="34" charset="0"/>
              </a:rPr>
            </a:br>
            <a:r>
              <a:rPr lang="fr-FR" sz="2000" i="1" dirty="0">
                <a:latin typeface="Calibri" panose="020F0502020204030204" pitchFamily="34" charset="0"/>
                <a:cs typeface="Calibri" panose="020F0502020204030204" pitchFamily="34" charset="0"/>
              </a:rPr>
              <a:t>et </a:t>
            </a:r>
            <a:r>
              <a:rPr lang="fr-FR" sz="2000" i="1" u="sng" dirty="0">
                <a:latin typeface="Calibri" panose="020F0502020204030204" pitchFamily="34" charset="0"/>
                <a:cs typeface="Calibri" panose="020F0502020204030204" pitchFamily="34" charset="0"/>
              </a:rPr>
              <a:t>relative à une activité</a:t>
            </a:r>
            <a:r>
              <a:rPr lang="fr-FR" sz="2000" i="1" dirty="0">
                <a:latin typeface="Calibri" panose="020F0502020204030204" pitchFamily="34" charset="0"/>
                <a:cs typeface="Calibri" panose="020F0502020204030204" pitchFamily="34" charset="0"/>
              </a:rPr>
              <a:t> qui s’y exerce</a:t>
            </a:r>
            <a:endParaRPr lang="fr-FR" sz="2000" dirty="0">
              <a:latin typeface="Calibri" panose="020F0502020204030204" pitchFamily="34" charset="0"/>
              <a:cs typeface="Calibri" panose="020F0502020204030204" pitchFamily="34" charset="0"/>
            </a:endParaRPr>
          </a:p>
        </p:txBody>
      </p:sp>
      <p:pic>
        <p:nvPicPr>
          <p:cNvPr id="553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0046" y="2060849"/>
            <a:ext cx="1889125" cy="2411413"/>
          </a:xfrm>
          <a:prstGeom prst="rect">
            <a:avLst/>
          </a:prstGeom>
          <a:noFill/>
          <a:ln w="25400">
            <a:solidFill>
              <a:srgbClr val="000080"/>
            </a:solidFill>
            <a:miter lim="800000"/>
            <a:headEnd/>
            <a:tailEnd/>
          </a:ln>
        </p:spPr>
      </p:pic>
      <p:pic>
        <p:nvPicPr>
          <p:cNvPr id="553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3871" y="2156098"/>
            <a:ext cx="2411413" cy="1574800"/>
          </a:xfrm>
          <a:prstGeom prst="rect">
            <a:avLst/>
          </a:prstGeom>
          <a:noFill/>
          <a:ln w="25400">
            <a:solidFill>
              <a:srgbClr val="000080"/>
            </a:solidFill>
            <a:miter lim="800000"/>
            <a:headEnd/>
            <a:tailEnd/>
          </a:ln>
        </p:spPr>
      </p:pic>
      <p:pic>
        <p:nvPicPr>
          <p:cNvPr id="55302" name="Picture 6" descr="lauri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18383" y="3340373"/>
            <a:ext cx="2411412" cy="1809750"/>
          </a:xfrm>
          <a:prstGeom prst="rect">
            <a:avLst/>
          </a:prstGeom>
          <a:noFill/>
          <a:ln w="25400">
            <a:solidFill>
              <a:srgbClr val="000080"/>
            </a:solidFill>
            <a:miter lim="800000"/>
            <a:headEnd/>
            <a:tailEnd/>
          </a:ln>
        </p:spPr>
      </p:pic>
      <p:pic>
        <p:nvPicPr>
          <p:cNvPr id="55305" name="Picture 9" descr="gan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26858" y="4664348"/>
            <a:ext cx="2411412" cy="1811338"/>
          </a:xfrm>
          <a:prstGeom prst="rect">
            <a:avLst/>
          </a:prstGeom>
          <a:noFill/>
          <a:ln w="25400">
            <a:solidFill>
              <a:srgbClr val="000080"/>
            </a:solidFill>
            <a:miter lim="800000"/>
            <a:headEnd/>
            <a:tailEnd/>
          </a:ln>
        </p:spPr>
      </p:pic>
      <p:pic>
        <p:nvPicPr>
          <p:cNvPr id="55306" name="Picture 10" descr="bnpcitroe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12571" y="2287861"/>
            <a:ext cx="2411413" cy="1809750"/>
          </a:xfrm>
          <a:prstGeom prst="rect">
            <a:avLst/>
          </a:prstGeom>
          <a:noFill/>
          <a:ln w="25400">
            <a:solidFill>
              <a:srgbClr val="000080"/>
            </a:solidFill>
            <a:miter lim="800000"/>
            <a:headEnd/>
            <a:tailEnd/>
          </a:ln>
        </p:spPr>
      </p:pic>
      <p:pic>
        <p:nvPicPr>
          <p:cNvPr id="55307" name="Picture 11" descr="def pub ens renault sto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12571" y="2287861"/>
            <a:ext cx="2411413" cy="1809750"/>
          </a:xfrm>
          <a:prstGeom prst="rect">
            <a:avLst/>
          </a:prstGeom>
          <a:noFill/>
          <a:ln w="25400">
            <a:solidFill>
              <a:srgbClr val="000080"/>
            </a:solidFill>
            <a:miter lim="800000"/>
            <a:headEnd/>
            <a:tailEnd/>
          </a:ln>
        </p:spPr>
      </p:pic>
      <p:pic>
        <p:nvPicPr>
          <p:cNvPr id="55308" name="Picture 12" descr="def pub ens renault st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12571" y="2287861"/>
            <a:ext cx="2411413" cy="1809750"/>
          </a:xfrm>
          <a:prstGeom prst="rect">
            <a:avLst/>
          </a:prstGeom>
          <a:noFill/>
          <a:ln w="25400">
            <a:solidFill>
              <a:srgbClr val="000080"/>
            </a:solidFill>
            <a:miter lim="800000"/>
            <a:headEnd/>
            <a:tailEnd/>
          </a:ln>
        </p:spPr>
      </p:pic>
      <p:sp>
        <p:nvSpPr>
          <p:cNvPr id="55309" name="Rectangle 13"/>
          <p:cNvSpPr>
            <a:spLocks noChangeArrowheads="1"/>
          </p:cNvSpPr>
          <p:nvPr/>
        </p:nvSpPr>
        <p:spPr bwMode="auto">
          <a:xfrm>
            <a:off x="6810983" y="3607073"/>
            <a:ext cx="2413000" cy="422104"/>
          </a:xfrm>
          <a:prstGeom prst="rect">
            <a:avLst/>
          </a:prstGeom>
          <a:noFill/>
          <a:ln w="9525">
            <a:noFill/>
            <a:miter lim="800000"/>
            <a:headEnd/>
            <a:tailEnd/>
          </a:ln>
        </p:spPr>
        <p:txBody>
          <a:bodyPr lIns="77916" tIns="38958" rIns="77916" bIns="38958">
            <a:spAutoFit/>
          </a:bodyPr>
          <a:lstStyle/>
          <a:p>
            <a:pPr eaLnBrk="0" hangingPunct="0"/>
            <a:r>
              <a:rPr kumimoji="1" lang="fr-FR" sz="1200" b="1" dirty="0">
                <a:solidFill>
                  <a:srgbClr val="FFFF00"/>
                </a:solidFill>
                <a:latin typeface="Century Gothic" pitchFamily="34" charset="0"/>
              </a:rPr>
              <a:t>Les dispositifs peuvent être « mixtes »…</a:t>
            </a:r>
          </a:p>
        </p:txBody>
      </p:sp>
      <p:sp>
        <p:nvSpPr>
          <p:cNvPr id="55310" name="Rectangle 14"/>
          <p:cNvSpPr>
            <a:spLocks noChangeArrowheads="1"/>
          </p:cNvSpPr>
          <p:nvPr/>
        </p:nvSpPr>
        <p:spPr bwMode="auto">
          <a:xfrm>
            <a:off x="6810983" y="6123262"/>
            <a:ext cx="2413000" cy="250391"/>
          </a:xfrm>
          <a:prstGeom prst="rect">
            <a:avLst/>
          </a:prstGeom>
          <a:noFill/>
          <a:ln w="9525">
            <a:noFill/>
            <a:miter lim="800000"/>
            <a:headEnd/>
            <a:tailEnd/>
          </a:ln>
        </p:spPr>
        <p:txBody>
          <a:bodyPr lIns="77916" tIns="38958" rIns="77916" bIns="38958">
            <a:spAutoFit/>
          </a:bodyPr>
          <a:lstStyle/>
          <a:p>
            <a:pPr eaLnBrk="0" hangingPunct="0"/>
            <a:r>
              <a:rPr kumimoji="1" lang="fr-FR" sz="1200" b="1" dirty="0">
                <a:solidFill>
                  <a:srgbClr val="FFFF00"/>
                </a:solidFill>
                <a:latin typeface="Century Gothic" pitchFamily="34" charset="0"/>
              </a:rPr>
              <a:t>… voire « publicitaires »…</a:t>
            </a:r>
          </a:p>
        </p:txBody>
      </p:sp>
      <p:pic>
        <p:nvPicPr>
          <p:cNvPr id="2050" name="Picture 2" descr="F:\Travaux jps\Affichage\Documentation\Illustrations\Enseignes\Piscines 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75086" y="3343538"/>
            <a:ext cx="2700000" cy="18000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pic>
        <p:nvPicPr>
          <p:cNvPr id="55303" name="Picture 7" descr="ixina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9583" y="4607198"/>
            <a:ext cx="2411412" cy="1809750"/>
          </a:xfrm>
          <a:prstGeom prst="rect">
            <a:avLst/>
          </a:prstGeom>
          <a:noFill/>
          <a:ln w="25400">
            <a:solidFill>
              <a:srgbClr val="000080"/>
            </a:solidFill>
            <a:miter lim="800000"/>
            <a:headEnd/>
            <a:tailEnd/>
          </a:ln>
        </p:spPr>
      </p:pic>
      <p:pic>
        <p:nvPicPr>
          <p:cNvPr id="55304" name="Picture 8" descr="leroy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75696" y="4597673"/>
            <a:ext cx="2411413" cy="1811338"/>
          </a:xfrm>
          <a:prstGeom prst="rect">
            <a:avLst/>
          </a:prstGeom>
          <a:noFill/>
          <a:ln w="25400">
            <a:solidFill>
              <a:srgbClr val="000080"/>
            </a:solidFill>
            <a:miter lim="800000"/>
            <a:headEnd/>
            <a:tailEnd/>
          </a:ln>
        </p:spPr>
      </p:pic>
      <p:sp>
        <p:nvSpPr>
          <p:cNvPr id="19" name="ZoneTexte 18">
            <a:hlinkClick r:id="" action="ppaction://noaction"/>
            <a:extLst>
              <a:ext uri="{FF2B5EF4-FFF2-40B4-BE49-F238E27FC236}">
                <a16:creationId xmlns:a16="http://schemas.microsoft.com/office/drawing/2014/main" id="{E251EC50-6993-43E5-BA94-3B806889ECB0}"/>
              </a:ext>
            </a:extLst>
          </p:cNvPr>
          <p:cNvSpPr txBox="1"/>
          <p:nvPr/>
        </p:nvSpPr>
        <p:spPr>
          <a:xfrm>
            <a:off x="7308694" y="544003"/>
            <a:ext cx="2052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L. 581-3 c.env.</a:t>
            </a:r>
          </a:p>
        </p:txBody>
      </p:sp>
    </p:spTree>
    <p:extLst>
      <p:ext uri="{BB962C8B-B14F-4D97-AF65-F5344CB8AC3E}">
        <p14:creationId xmlns:p14="http://schemas.microsoft.com/office/powerpoint/2010/main" val="52590433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55299">
                                            <p:txEl>
                                              <p:pRg st="0" end="0"/>
                                            </p:txEl>
                                          </p:spTgt>
                                        </p:tgtEl>
                                        <p:attrNameLst>
                                          <p:attrName>style.visibility</p:attrName>
                                        </p:attrNameLst>
                                      </p:cBhvr>
                                      <p:to>
                                        <p:strVal val="visible"/>
                                      </p:to>
                                    </p:set>
                                    <p:animEffect transition="in" filter="wipe(left)">
                                      <p:cBhvr>
                                        <p:cTn id="14" dur="2500"/>
                                        <p:tgtEl>
                                          <p:spTgt spid="55299">
                                            <p:txEl>
                                              <p:pRg st="0" end="0"/>
                                            </p:txEl>
                                          </p:spTgt>
                                        </p:tgtEl>
                                      </p:cBhvr>
                                    </p:animEffect>
                                  </p:childTnLst>
                                </p:cTn>
                              </p:par>
                            </p:childTnLst>
                          </p:cTn>
                        </p:par>
                        <p:par>
                          <p:cTn id="15" fill="hold">
                            <p:stCondLst>
                              <p:cond delay="4500"/>
                            </p:stCondLst>
                            <p:childTnLst>
                              <p:par>
                                <p:cTn id="16" presetID="23" presetClass="entr" presetSubtype="288" fill="hold" nodeType="afterEffect">
                                  <p:stCondLst>
                                    <p:cond delay="0"/>
                                  </p:stCondLst>
                                  <p:childTnLst>
                                    <p:set>
                                      <p:cBhvr>
                                        <p:cTn id="17" dur="1" fill="hold">
                                          <p:stCondLst>
                                            <p:cond delay="0"/>
                                          </p:stCondLst>
                                        </p:cTn>
                                        <p:tgtEl>
                                          <p:spTgt spid="55301"/>
                                        </p:tgtEl>
                                        <p:attrNameLst>
                                          <p:attrName>style.visibility</p:attrName>
                                        </p:attrNameLst>
                                      </p:cBhvr>
                                      <p:to>
                                        <p:strVal val="visible"/>
                                      </p:to>
                                    </p:set>
                                    <p:anim calcmode="lin" valueType="num">
                                      <p:cBhvr>
                                        <p:cTn id="18" dur="1500" fill="hold"/>
                                        <p:tgtEl>
                                          <p:spTgt spid="55301"/>
                                        </p:tgtEl>
                                        <p:attrNameLst>
                                          <p:attrName>ppt_w</p:attrName>
                                        </p:attrNameLst>
                                      </p:cBhvr>
                                      <p:tavLst>
                                        <p:tav tm="0">
                                          <p:val>
                                            <p:strVal val="4/3*#ppt_w"/>
                                          </p:val>
                                        </p:tav>
                                        <p:tav tm="100000">
                                          <p:val>
                                            <p:strVal val="#ppt_w"/>
                                          </p:val>
                                        </p:tav>
                                      </p:tavLst>
                                    </p:anim>
                                    <p:anim calcmode="lin" valueType="num">
                                      <p:cBhvr>
                                        <p:cTn id="19" dur="1500" fill="hold"/>
                                        <p:tgtEl>
                                          <p:spTgt spid="55301"/>
                                        </p:tgtEl>
                                        <p:attrNameLst>
                                          <p:attrName>ppt_h</p:attrName>
                                        </p:attrNameLst>
                                      </p:cBhvr>
                                      <p:tavLst>
                                        <p:tav tm="0">
                                          <p:val>
                                            <p:strVal val="4/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88" fill="hold" nodeType="clickEffect">
                                  <p:stCondLst>
                                    <p:cond delay="0"/>
                                  </p:stCondLst>
                                  <p:childTnLst>
                                    <p:set>
                                      <p:cBhvr>
                                        <p:cTn id="23" dur="1" fill="hold">
                                          <p:stCondLst>
                                            <p:cond delay="0"/>
                                          </p:stCondLst>
                                        </p:cTn>
                                        <p:tgtEl>
                                          <p:spTgt spid="55300"/>
                                        </p:tgtEl>
                                        <p:attrNameLst>
                                          <p:attrName>style.visibility</p:attrName>
                                        </p:attrNameLst>
                                      </p:cBhvr>
                                      <p:to>
                                        <p:strVal val="visible"/>
                                      </p:to>
                                    </p:set>
                                    <p:anim calcmode="lin" valueType="num">
                                      <p:cBhvr>
                                        <p:cTn id="24" dur="1500" fill="hold"/>
                                        <p:tgtEl>
                                          <p:spTgt spid="55300"/>
                                        </p:tgtEl>
                                        <p:attrNameLst>
                                          <p:attrName>ppt_w</p:attrName>
                                        </p:attrNameLst>
                                      </p:cBhvr>
                                      <p:tavLst>
                                        <p:tav tm="0">
                                          <p:val>
                                            <p:strVal val="4/3*#ppt_w"/>
                                          </p:val>
                                        </p:tav>
                                        <p:tav tm="100000">
                                          <p:val>
                                            <p:strVal val="#ppt_w"/>
                                          </p:val>
                                        </p:tav>
                                      </p:tavLst>
                                    </p:anim>
                                    <p:anim calcmode="lin" valueType="num">
                                      <p:cBhvr>
                                        <p:cTn id="25" dur="1500" fill="hold"/>
                                        <p:tgtEl>
                                          <p:spTgt spid="55300"/>
                                        </p:tgtEl>
                                        <p:attrNameLst>
                                          <p:attrName>ppt_h</p:attrName>
                                        </p:attrNameLst>
                                      </p:cBhvr>
                                      <p:tavLst>
                                        <p:tav tm="0">
                                          <p:val>
                                            <p:strVal val="4/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55302"/>
                                        </p:tgtEl>
                                        <p:attrNameLst>
                                          <p:attrName>style.visibility</p:attrName>
                                        </p:attrNameLst>
                                      </p:cBhvr>
                                      <p:to>
                                        <p:strVal val="visible"/>
                                      </p:to>
                                    </p:set>
                                    <p:anim calcmode="lin" valueType="num">
                                      <p:cBhvr>
                                        <p:cTn id="30" dur="1500" fill="hold"/>
                                        <p:tgtEl>
                                          <p:spTgt spid="55302"/>
                                        </p:tgtEl>
                                        <p:attrNameLst>
                                          <p:attrName>ppt_w</p:attrName>
                                        </p:attrNameLst>
                                      </p:cBhvr>
                                      <p:tavLst>
                                        <p:tav tm="0">
                                          <p:val>
                                            <p:strVal val="4/3*#ppt_w"/>
                                          </p:val>
                                        </p:tav>
                                        <p:tav tm="100000">
                                          <p:val>
                                            <p:strVal val="#ppt_w"/>
                                          </p:val>
                                        </p:tav>
                                      </p:tavLst>
                                    </p:anim>
                                    <p:anim calcmode="lin" valueType="num">
                                      <p:cBhvr>
                                        <p:cTn id="31" dur="1500" fill="hold"/>
                                        <p:tgtEl>
                                          <p:spTgt spid="55302"/>
                                        </p:tgtEl>
                                        <p:attrNameLst>
                                          <p:attrName>ppt_h</p:attrName>
                                        </p:attrNameLst>
                                      </p:cBhvr>
                                      <p:tavLst>
                                        <p:tav tm="0">
                                          <p:val>
                                            <p:strVal val="4/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55303"/>
                                        </p:tgtEl>
                                        <p:attrNameLst>
                                          <p:attrName>style.visibility</p:attrName>
                                        </p:attrNameLst>
                                      </p:cBhvr>
                                      <p:to>
                                        <p:strVal val="visible"/>
                                      </p:to>
                                    </p:set>
                                    <p:anim calcmode="lin" valueType="num">
                                      <p:cBhvr>
                                        <p:cTn id="41" dur="1500" fill="hold"/>
                                        <p:tgtEl>
                                          <p:spTgt spid="55303"/>
                                        </p:tgtEl>
                                        <p:attrNameLst>
                                          <p:attrName>ppt_w</p:attrName>
                                        </p:attrNameLst>
                                      </p:cBhvr>
                                      <p:tavLst>
                                        <p:tav tm="0">
                                          <p:val>
                                            <p:strVal val="4/3*#ppt_w"/>
                                          </p:val>
                                        </p:tav>
                                        <p:tav tm="100000">
                                          <p:val>
                                            <p:strVal val="#ppt_w"/>
                                          </p:val>
                                        </p:tav>
                                      </p:tavLst>
                                    </p:anim>
                                    <p:anim calcmode="lin" valueType="num">
                                      <p:cBhvr>
                                        <p:cTn id="42" dur="1500" fill="hold"/>
                                        <p:tgtEl>
                                          <p:spTgt spid="55303"/>
                                        </p:tgtEl>
                                        <p:attrNameLst>
                                          <p:attrName>ppt_h</p:attrName>
                                        </p:attrNameLst>
                                      </p:cBhvr>
                                      <p:tavLst>
                                        <p:tav tm="0">
                                          <p:val>
                                            <p:strVal val="4/3*#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288" fill="hold" nodeType="clickEffect">
                                  <p:stCondLst>
                                    <p:cond delay="0"/>
                                  </p:stCondLst>
                                  <p:childTnLst>
                                    <p:set>
                                      <p:cBhvr>
                                        <p:cTn id="46" dur="1" fill="hold">
                                          <p:stCondLst>
                                            <p:cond delay="0"/>
                                          </p:stCondLst>
                                        </p:cTn>
                                        <p:tgtEl>
                                          <p:spTgt spid="55304"/>
                                        </p:tgtEl>
                                        <p:attrNameLst>
                                          <p:attrName>style.visibility</p:attrName>
                                        </p:attrNameLst>
                                      </p:cBhvr>
                                      <p:to>
                                        <p:strVal val="visible"/>
                                      </p:to>
                                    </p:set>
                                    <p:anim calcmode="lin" valueType="num">
                                      <p:cBhvr>
                                        <p:cTn id="47" dur="1500" fill="hold"/>
                                        <p:tgtEl>
                                          <p:spTgt spid="55304"/>
                                        </p:tgtEl>
                                        <p:attrNameLst>
                                          <p:attrName>ppt_w</p:attrName>
                                        </p:attrNameLst>
                                      </p:cBhvr>
                                      <p:tavLst>
                                        <p:tav tm="0">
                                          <p:val>
                                            <p:strVal val="4/3*#ppt_w"/>
                                          </p:val>
                                        </p:tav>
                                        <p:tav tm="100000">
                                          <p:val>
                                            <p:strVal val="#ppt_w"/>
                                          </p:val>
                                        </p:tav>
                                      </p:tavLst>
                                    </p:anim>
                                    <p:anim calcmode="lin" valueType="num">
                                      <p:cBhvr>
                                        <p:cTn id="48" dur="1500" fill="hold"/>
                                        <p:tgtEl>
                                          <p:spTgt spid="55304"/>
                                        </p:tgtEl>
                                        <p:attrNameLst>
                                          <p:attrName>ppt_h</p:attrName>
                                        </p:attrNameLst>
                                      </p:cBhvr>
                                      <p:tavLst>
                                        <p:tav tm="0">
                                          <p:val>
                                            <p:strVal val="4/3*#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55309"/>
                                        </p:tgtEl>
                                        <p:attrNameLst>
                                          <p:attrName>style.visibility</p:attrName>
                                        </p:attrNameLst>
                                      </p:cBhvr>
                                      <p:to>
                                        <p:strVal val="visible"/>
                                      </p:to>
                                    </p:set>
                                    <p:animEffect transition="in" filter="box(out)">
                                      <p:cBhvr>
                                        <p:cTn id="53" dur="2000"/>
                                        <p:tgtEl>
                                          <p:spTgt spid="55309"/>
                                        </p:tgtEl>
                                      </p:cBhvr>
                                    </p:animEffect>
                                  </p:childTnLst>
                                </p:cTn>
                              </p:par>
                              <p:par>
                                <p:cTn id="54" presetID="23" presetClass="entr" presetSubtype="288" fill="hold" nodeType="withEffect">
                                  <p:stCondLst>
                                    <p:cond delay="0"/>
                                  </p:stCondLst>
                                  <p:childTnLst>
                                    <p:set>
                                      <p:cBhvr>
                                        <p:cTn id="55" dur="1" fill="hold">
                                          <p:stCondLst>
                                            <p:cond delay="0"/>
                                          </p:stCondLst>
                                        </p:cTn>
                                        <p:tgtEl>
                                          <p:spTgt spid="55306"/>
                                        </p:tgtEl>
                                        <p:attrNameLst>
                                          <p:attrName>style.visibility</p:attrName>
                                        </p:attrNameLst>
                                      </p:cBhvr>
                                      <p:to>
                                        <p:strVal val="visible"/>
                                      </p:to>
                                    </p:set>
                                    <p:anim calcmode="lin" valueType="num">
                                      <p:cBhvr>
                                        <p:cTn id="56" dur="1500" fill="hold"/>
                                        <p:tgtEl>
                                          <p:spTgt spid="55306"/>
                                        </p:tgtEl>
                                        <p:attrNameLst>
                                          <p:attrName>ppt_w</p:attrName>
                                        </p:attrNameLst>
                                      </p:cBhvr>
                                      <p:tavLst>
                                        <p:tav tm="0">
                                          <p:val>
                                            <p:strVal val="4/3*#ppt_w"/>
                                          </p:val>
                                        </p:tav>
                                        <p:tav tm="100000">
                                          <p:val>
                                            <p:strVal val="#ppt_w"/>
                                          </p:val>
                                        </p:tav>
                                      </p:tavLst>
                                    </p:anim>
                                    <p:anim calcmode="lin" valueType="num">
                                      <p:cBhvr>
                                        <p:cTn id="57" dur="1500" fill="hold"/>
                                        <p:tgtEl>
                                          <p:spTgt spid="55306"/>
                                        </p:tgtEl>
                                        <p:attrNameLst>
                                          <p:attrName>ppt_h</p:attrName>
                                        </p:attrNameLst>
                                      </p:cBhvr>
                                      <p:tavLst>
                                        <p:tav tm="0">
                                          <p:val>
                                            <p:strVal val="4/3*#ppt_h"/>
                                          </p:val>
                                        </p:tav>
                                        <p:tav tm="100000">
                                          <p:val>
                                            <p:strVal val="#ppt_h"/>
                                          </p:val>
                                        </p:tav>
                                      </p:tavLst>
                                    </p:anim>
                                  </p:childTnLst>
                                </p:cTn>
                              </p:par>
                            </p:childTnLst>
                          </p:cTn>
                        </p:par>
                        <p:par>
                          <p:cTn id="58" fill="hold">
                            <p:stCondLst>
                              <p:cond delay="2000"/>
                            </p:stCondLst>
                            <p:childTnLst>
                              <p:par>
                                <p:cTn id="59" presetID="23" presetClass="entr" presetSubtype="288" fill="hold" nodeType="afterEffect">
                                  <p:stCondLst>
                                    <p:cond delay="2000"/>
                                  </p:stCondLst>
                                  <p:childTnLst>
                                    <p:set>
                                      <p:cBhvr>
                                        <p:cTn id="60" dur="1" fill="hold">
                                          <p:stCondLst>
                                            <p:cond delay="0"/>
                                          </p:stCondLst>
                                        </p:cTn>
                                        <p:tgtEl>
                                          <p:spTgt spid="55307"/>
                                        </p:tgtEl>
                                        <p:attrNameLst>
                                          <p:attrName>style.visibility</p:attrName>
                                        </p:attrNameLst>
                                      </p:cBhvr>
                                      <p:to>
                                        <p:strVal val="visible"/>
                                      </p:to>
                                    </p:set>
                                    <p:anim calcmode="lin" valueType="num">
                                      <p:cBhvr>
                                        <p:cTn id="61" dur="1500" fill="hold"/>
                                        <p:tgtEl>
                                          <p:spTgt spid="55307"/>
                                        </p:tgtEl>
                                        <p:attrNameLst>
                                          <p:attrName>ppt_w</p:attrName>
                                        </p:attrNameLst>
                                      </p:cBhvr>
                                      <p:tavLst>
                                        <p:tav tm="0">
                                          <p:val>
                                            <p:strVal val="4/3*#ppt_w"/>
                                          </p:val>
                                        </p:tav>
                                        <p:tav tm="100000">
                                          <p:val>
                                            <p:strVal val="#ppt_w"/>
                                          </p:val>
                                        </p:tav>
                                      </p:tavLst>
                                    </p:anim>
                                    <p:anim calcmode="lin" valueType="num">
                                      <p:cBhvr>
                                        <p:cTn id="62" dur="1500" fill="hold"/>
                                        <p:tgtEl>
                                          <p:spTgt spid="55307"/>
                                        </p:tgtEl>
                                        <p:attrNameLst>
                                          <p:attrName>ppt_h</p:attrName>
                                        </p:attrNameLst>
                                      </p:cBhvr>
                                      <p:tavLst>
                                        <p:tav tm="0">
                                          <p:val>
                                            <p:strVal val="4/3*#ppt_h"/>
                                          </p:val>
                                        </p:tav>
                                        <p:tav tm="100000">
                                          <p:val>
                                            <p:strVal val="#ppt_h"/>
                                          </p:val>
                                        </p:tav>
                                      </p:tavLst>
                                    </p:anim>
                                  </p:childTnLst>
                                </p:cTn>
                              </p:par>
                            </p:childTnLst>
                          </p:cTn>
                        </p:par>
                        <p:par>
                          <p:cTn id="63" fill="hold">
                            <p:stCondLst>
                              <p:cond delay="5500"/>
                            </p:stCondLst>
                            <p:childTnLst>
                              <p:par>
                                <p:cTn id="64" presetID="22" presetClass="entr" presetSubtype="8" fill="hold" nodeType="afterEffect">
                                  <p:stCondLst>
                                    <p:cond delay="3000"/>
                                  </p:stCondLst>
                                  <p:childTnLst>
                                    <p:set>
                                      <p:cBhvr>
                                        <p:cTn id="65" dur="1" fill="hold">
                                          <p:stCondLst>
                                            <p:cond delay="0"/>
                                          </p:stCondLst>
                                        </p:cTn>
                                        <p:tgtEl>
                                          <p:spTgt spid="55308"/>
                                        </p:tgtEl>
                                        <p:attrNameLst>
                                          <p:attrName>style.visibility</p:attrName>
                                        </p:attrNameLst>
                                      </p:cBhvr>
                                      <p:to>
                                        <p:strVal val="visible"/>
                                      </p:to>
                                    </p:set>
                                    <p:animEffect transition="in" filter="wipe(left)">
                                      <p:cBhvr>
                                        <p:cTn id="66" dur="1500"/>
                                        <p:tgtEl>
                                          <p:spTgt spid="55308"/>
                                        </p:tgtEl>
                                      </p:cBhvr>
                                    </p:animEffect>
                                  </p:childTnLst>
                                </p:cTn>
                              </p:par>
                            </p:childTnLst>
                          </p:cTn>
                        </p:par>
                        <p:par>
                          <p:cTn id="67" fill="hold">
                            <p:stCondLst>
                              <p:cond delay="10000"/>
                            </p:stCondLst>
                            <p:childTnLst>
                              <p:par>
                                <p:cTn id="68" presetID="4" presetClass="entr" presetSubtype="32" fill="hold" grpId="0" nodeType="afterEffect">
                                  <p:stCondLst>
                                    <p:cond delay="3000"/>
                                  </p:stCondLst>
                                  <p:childTnLst>
                                    <p:set>
                                      <p:cBhvr>
                                        <p:cTn id="69" dur="1" fill="hold">
                                          <p:stCondLst>
                                            <p:cond delay="0"/>
                                          </p:stCondLst>
                                        </p:cTn>
                                        <p:tgtEl>
                                          <p:spTgt spid="55310"/>
                                        </p:tgtEl>
                                        <p:attrNameLst>
                                          <p:attrName>style.visibility</p:attrName>
                                        </p:attrNameLst>
                                      </p:cBhvr>
                                      <p:to>
                                        <p:strVal val="visible"/>
                                      </p:to>
                                    </p:set>
                                    <p:animEffect transition="in" filter="box(out)">
                                      <p:cBhvr>
                                        <p:cTn id="70" dur="2000"/>
                                        <p:tgtEl>
                                          <p:spTgt spid="55310"/>
                                        </p:tgtEl>
                                      </p:cBhvr>
                                    </p:animEffect>
                                  </p:childTnLst>
                                </p:cTn>
                              </p:par>
                              <p:par>
                                <p:cTn id="71" presetID="23" presetClass="entr" presetSubtype="288" fill="hold" nodeType="withEffect">
                                  <p:stCondLst>
                                    <p:cond delay="3000"/>
                                  </p:stCondLst>
                                  <p:childTnLst>
                                    <p:set>
                                      <p:cBhvr>
                                        <p:cTn id="72" dur="1" fill="hold">
                                          <p:stCondLst>
                                            <p:cond delay="0"/>
                                          </p:stCondLst>
                                        </p:cTn>
                                        <p:tgtEl>
                                          <p:spTgt spid="55305"/>
                                        </p:tgtEl>
                                        <p:attrNameLst>
                                          <p:attrName>style.visibility</p:attrName>
                                        </p:attrNameLst>
                                      </p:cBhvr>
                                      <p:to>
                                        <p:strVal val="visible"/>
                                      </p:to>
                                    </p:set>
                                    <p:anim calcmode="lin" valueType="num">
                                      <p:cBhvr>
                                        <p:cTn id="73" dur="1500" fill="hold"/>
                                        <p:tgtEl>
                                          <p:spTgt spid="55305"/>
                                        </p:tgtEl>
                                        <p:attrNameLst>
                                          <p:attrName>ppt_w</p:attrName>
                                        </p:attrNameLst>
                                      </p:cBhvr>
                                      <p:tavLst>
                                        <p:tav tm="0">
                                          <p:val>
                                            <p:strVal val="4/3*#ppt_w"/>
                                          </p:val>
                                        </p:tav>
                                        <p:tav tm="100000">
                                          <p:val>
                                            <p:strVal val="#ppt_w"/>
                                          </p:val>
                                        </p:tav>
                                      </p:tavLst>
                                    </p:anim>
                                    <p:anim calcmode="lin" valueType="num">
                                      <p:cBhvr>
                                        <p:cTn id="74" dur="1500" fill="hold"/>
                                        <p:tgtEl>
                                          <p:spTgt spid="5530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5299" grpId="0" build="p" bldLvl="5"/>
      <p:bldP spid="55309" grpId="0" autoUpdateAnimBg="0"/>
      <p:bldP spid="55310" grpId="0" autoUpdateAnimBg="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7347" name="Picture 3" descr="DSCN0037"/>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1989" y="2671018"/>
            <a:ext cx="1809750" cy="2413000"/>
          </a:xfrm>
          <a:prstGeom prst="rect">
            <a:avLst/>
          </a:prstGeom>
          <a:noFill/>
          <a:ln w="25400">
            <a:solidFill>
              <a:srgbClr val="000080"/>
            </a:solidFill>
            <a:miter lim="800000"/>
            <a:headEnd/>
            <a:tailEnd/>
          </a:ln>
        </p:spPr>
      </p:pic>
      <p:pic>
        <p:nvPicPr>
          <p:cNvPr id="57348" name="Picture 4" descr="pub lampadaire"/>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4615" y="4581128"/>
            <a:ext cx="2411413" cy="1809750"/>
          </a:xfrm>
          <a:prstGeom prst="rect">
            <a:avLst/>
          </a:prstGeom>
          <a:noFill/>
          <a:ln w="25400">
            <a:solidFill>
              <a:srgbClr val="000080"/>
            </a:solidFill>
            <a:miter lim="800000"/>
            <a:headEnd/>
            <a:tailEnd/>
          </a:ln>
        </p:spPr>
      </p:pic>
      <p:pic>
        <p:nvPicPr>
          <p:cNvPr id="57350" name="Picture 6" descr="D13"/>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0390" y="4077543"/>
            <a:ext cx="2409825" cy="2519362"/>
          </a:xfrm>
          <a:prstGeom prst="rect">
            <a:avLst/>
          </a:prstGeom>
          <a:noFill/>
          <a:ln w="25400">
            <a:solidFill>
              <a:srgbClr val="000080"/>
            </a:solidFill>
            <a:miter lim="800000"/>
            <a:headEnd/>
            <a:tailEnd/>
          </a:ln>
        </p:spPr>
      </p:pic>
      <p:pic>
        <p:nvPicPr>
          <p:cNvPr id="57352" name="Picture 8" descr="D22"/>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65962" y="1572704"/>
            <a:ext cx="2411412" cy="1892300"/>
          </a:xfrm>
          <a:prstGeom prst="rect">
            <a:avLst/>
          </a:prstGeom>
          <a:noFill/>
          <a:ln w="25400">
            <a:solidFill>
              <a:srgbClr val="000080"/>
            </a:solidFill>
            <a:miter lim="800000"/>
            <a:headEnd/>
            <a:tailEnd/>
          </a:ln>
        </p:spPr>
      </p:pic>
      <p:pic>
        <p:nvPicPr>
          <p:cNvPr id="57353" name="Picture 9"/>
          <p:cNvPicPr preferRelativeResize="0">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81190" y="2332881"/>
            <a:ext cx="2411413" cy="1946275"/>
          </a:xfrm>
          <a:prstGeom prst="rect">
            <a:avLst/>
          </a:prstGeom>
          <a:noFill/>
          <a:ln w="25400">
            <a:solidFill>
              <a:srgbClr val="000080"/>
            </a:solidFill>
            <a:miter lim="800000"/>
            <a:headEnd/>
            <a:tailEnd/>
          </a:ln>
        </p:spPr>
      </p:pic>
      <p:pic>
        <p:nvPicPr>
          <p:cNvPr id="57354" name="Picture 10" descr="D12"/>
          <p:cNvPicPr preferRelativeResize="0">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98327" y="2334469"/>
            <a:ext cx="2411412" cy="1616075"/>
          </a:xfrm>
          <a:prstGeom prst="rect">
            <a:avLst/>
          </a:prstGeom>
          <a:noFill/>
          <a:ln w="25400">
            <a:solidFill>
              <a:srgbClr val="000080"/>
            </a:solidFill>
            <a:miter lim="800000"/>
            <a:headEnd/>
            <a:tailEnd/>
          </a:ln>
        </p:spPr>
      </p:pic>
      <p:pic>
        <p:nvPicPr>
          <p:cNvPr id="57355" name="Picture 11" descr="signa decax4"/>
          <p:cNvPicPr preferRelativeResize="0">
            <a:picLocks noChangeAspect="1" noChangeArrowheads="1"/>
          </p:cNvPicPr>
          <p:nvPr/>
        </p:nvPicPr>
        <p:blipFill>
          <a:blip r:embed="rId9" cstate="email">
            <a:lum bright="12000" contrast="6000"/>
            <a:extLst>
              <a:ext uri="{28A0092B-C50C-407E-A947-70E740481C1C}">
                <a14:useLocalDpi xmlns:a14="http://schemas.microsoft.com/office/drawing/2010/main"/>
              </a:ext>
            </a:extLst>
          </a:blip>
          <a:srcRect/>
          <a:stretch>
            <a:fillRect/>
          </a:stretch>
        </p:blipFill>
        <p:spPr bwMode="auto">
          <a:xfrm>
            <a:off x="6949852" y="4869160"/>
            <a:ext cx="2411412" cy="1809750"/>
          </a:xfrm>
          <a:prstGeom prst="rect">
            <a:avLst/>
          </a:prstGeom>
          <a:noFill/>
          <a:ln w="25400">
            <a:solidFill>
              <a:srgbClr val="000080"/>
            </a:solidFill>
            <a:miter lim="800000"/>
            <a:headEnd/>
            <a:tailEnd/>
          </a:ln>
        </p:spPr>
      </p:pic>
      <p:sp>
        <p:nvSpPr>
          <p:cNvPr id="57357" name="Rectangle 13"/>
          <p:cNvSpPr>
            <a:spLocks noChangeArrowheads="1"/>
          </p:cNvSpPr>
          <p:nvPr/>
        </p:nvSpPr>
        <p:spPr bwMode="auto">
          <a:xfrm>
            <a:off x="6558137" y="2853204"/>
            <a:ext cx="2268252" cy="536623"/>
          </a:xfrm>
          <a:prstGeom prst="rect">
            <a:avLst/>
          </a:prstGeom>
          <a:noFill/>
          <a:ln w="9525">
            <a:noFill/>
            <a:miter lim="800000"/>
            <a:headEnd/>
            <a:tailEnd/>
          </a:ln>
        </p:spPr>
        <p:txBody>
          <a:bodyPr wrap="square" lIns="77916" tIns="38958" rIns="77916" bIns="38958">
            <a:spAutoFit/>
          </a:bodyPr>
          <a:lstStyle/>
          <a:p>
            <a:pPr eaLnBrk="0" hangingPunct="0"/>
            <a:r>
              <a:rPr kumimoji="1" lang="fr-FR" sz="1600" b="1" dirty="0">
                <a:solidFill>
                  <a:srgbClr val="FFFF00"/>
                </a:solidFill>
                <a:latin typeface="Century Gothic" pitchFamily="34" charset="0"/>
              </a:rPr>
              <a:t>…en dehors des agglomérations…</a:t>
            </a:r>
          </a:p>
        </p:txBody>
      </p:sp>
      <p:sp>
        <p:nvSpPr>
          <p:cNvPr id="57358" name="Rectangle 14"/>
          <p:cNvSpPr>
            <a:spLocks noChangeArrowheads="1"/>
          </p:cNvSpPr>
          <p:nvPr/>
        </p:nvSpPr>
        <p:spPr bwMode="auto">
          <a:xfrm>
            <a:off x="1646015" y="3388568"/>
            <a:ext cx="2016125" cy="1223542"/>
          </a:xfrm>
          <a:prstGeom prst="rect">
            <a:avLst/>
          </a:prstGeom>
          <a:noFill/>
          <a:ln w="9525">
            <a:noFill/>
            <a:miter lim="800000"/>
            <a:headEnd/>
            <a:tailEnd/>
          </a:ln>
        </p:spPr>
        <p:txBody>
          <a:bodyPr lIns="77916" tIns="38958" rIns="77916" bIns="38958">
            <a:spAutoFit/>
          </a:bodyPr>
          <a:lstStyle/>
          <a:p>
            <a:pPr eaLnBrk="0" hangingPunct="0"/>
            <a:r>
              <a:rPr kumimoji="1" lang="fr-FR" sz="1600" b="1" dirty="0">
                <a:solidFill>
                  <a:srgbClr val="FFFF00"/>
                </a:solidFill>
                <a:latin typeface="Century Gothic" pitchFamily="34" charset="0"/>
              </a:rPr>
              <a:t>… mais aussi en agglomération et </a:t>
            </a:r>
          </a:p>
          <a:p>
            <a:pPr eaLnBrk="0" hangingPunct="0"/>
            <a:endParaRPr kumimoji="1" lang="fr-FR" sz="1600" b="1" dirty="0">
              <a:solidFill>
                <a:srgbClr val="FFFF00"/>
              </a:solidFill>
              <a:latin typeface="Century Gothic" pitchFamily="34" charset="0"/>
            </a:endParaRPr>
          </a:p>
          <a:p>
            <a:pPr eaLnBrk="0" hangingPunct="0"/>
            <a:r>
              <a:rPr kumimoji="1" lang="fr-FR" sz="1600" b="1" dirty="0">
                <a:solidFill>
                  <a:srgbClr val="FFFF00"/>
                </a:solidFill>
                <a:latin typeface="Century Gothic" pitchFamily="34" charset="0"/>
              </a:rPr>
              <a:t>dans des grands formats…</a:t>
            </a:r>
          </a:p>
        </p:txBody>
      </p:sp>
      <p:sp>
        <p:nvSpPr>
          <p:cNvPr id="57359" name="Rectangle 15"/>
          <p:cNvSpPr>
            <a:spLocks noChangeArrowheads="1"/>
          </p:cNvSpPr>
          <p:nvPr/>
        </p:nvSpPr>
        <p:spPr bwMode="auto">
          <a:xfrm>
            <a:off x="5637870" y="4869161"/>
            <a:ext cx="2376488" cy="536623"/>
          </a:xfrm>
          <a:prstGeom prst="rect">
            <a:avLst/>
          </a:prstGeom>
          <a:noFill/>
          <a:ln w="9525">
            <a:noFill/>
            <a:miter lim="800000"/>
            <a:headEnd/>
            <a:tailEnd/>
          </a:ln>
        </p:spPr>
        <p:txBody>
          <a:bodyPr lIns="77916" tIns="38958" rIns="77916" bIns="38958">
            <a:spAutoFit/>
          </a:bodyPr>
          <a:lstStyle/>
          <a:p>
            <a:pPr eaLnBrk="0" hangingPunct="0"/>
            <a:r>
              <a:rPr kumimoji="1" lang="fr-FR" sz="1600" b="1" dirty="0">
                <a:solidFill>
                  <a:srgbClr val="FFC000"/>
                </a:solidFill>
                <a:latin typeface="Century Gothic" pitchFamily="34" charset="0"/>
              </a:rPr>
              <a:t>… et toutes les formes de « fléchage »…</a:t>
            </a:r>
          </a:p>
        </p:txBody>
      </p:sp>
      <p:sp>
        <p:nvSpPr>
          <p:cNvPr id="18" name="Titre 3">
            <a:extLst>
              <a:ext uri="{FF2B5EF4-FFF2-40B4-BE49-F238E27FC236}">
                <a16:creationId xmlns:a16="http://schemas.microsoft.com/office/drawing/2014/main" id="{EDA49F10-3B90-4042-AAA5-CE8EA072ED59}"/>
              </a:ext>
            </a:extLst>
          </p:cNvPr>
          <p:cNvSpPr>
            <a:spLocks noGrp="1"/>
          </p:cNvSpPr>
          <p:nvPr>
            <p:ph type="title"/>
          </p:nvPr>
        </p:nvSpPr>
        <p:spPr/>
        <p:txBody>
          <a:bodyPr anchor="t">
            <a:normAutofit/>
          </a:bodyPr>
          <a:lstStyle/>
          <a:p>
            <a:r>
              <a:rPr lang="fr-FR" dirty="0"/>
              <a:t>Les préenseignes</a:t>
            </a:r>
          </a:p>
        </p:txBody>
      </p:sp>
      <p:sp>
        <p:nvSpPr>
          <p:cNvPr id="57356" name="Rectangle 12"/>
          <p:cNvSpPr>
            <a:spLocks noGrp="1" noChangeArrowheads="1"/>
          </p:cNvSpPr>
          <p:nvPr>
            <p:ph idx="1"/>
          </p:nvPr>
        </p:nvSpPr>
        <p:spPr>
          <a:xfrm>
            <a:off x="1143794" y="872716"/>
            <a:ext cx="8077200" cy="5194536"/>
          </a:xfrm>
        </p:spPr>
        <p:txBody>
          <a:bodyPr/>
          <a:lstStyle/>
          <a:p>
            <a:pPr eaLnBrk="1" hangingPunct="1"/>
            <a:r>
              <a:rPr lang="fr-FR" sz="2000" i="1" dirty="0">
                <a:latin typeface="Calibri" panose="020F0502020204030204" pitchFamily="34" charset="0"/>
                <a:cs typeface="Calibri" panose="020F0502020204030204" pitchFamily="34" charset="0"/>
              </a:rPr>
              <a:t>toute inscription, forme ou image </a:t>
            </a:r>
            <a:br>
              <a:rPr lang="fr-FR" sz="2000" i="1" dirty="0">
                <a:latin typeface="Calibri" panose="020F0502020204030204" pitchFamily="34" charset="0"/>
                <a:cs typeface="Calibri" panose="020F0502020204030204" pitchFamily="34" charset="0"/>
              </a:rPr>
            </a:br>
            <a:r>
              <a:rPr lang="fr-FR" sz="2000" i="1" dirty="0">
                <a:latin typeface="Calibri" panose="020F0502020204030204" pitchFamily="34" charset="0"/>
                <a:cs typeface="Calibri" panose="020F0502020204030204" pitchFamily="34" charset="0"/>
              </a:rPr>
              <a:t>indiquant la proximité d’un immeuble où s’exerce une activité</a:t>
            </a:r>
            <a:endParaRPr lang="fr-FR" sz="2000" dirty="0">
              <a:latin typeface="Calibri" panose="020F0502020204030204" pitchFamily="34" charset="0"/>
              <a:cs typeface="Calibri" panose="020F0502020204030204" pitchFamily="34" charset="0"/>
            </a:endParaRPr>
          </a:p>
        </p:txBody>
      </p:sp>
      <p:sp>
        <p:nvSpPr>
          <p:cNvPr id="19" name="ZoneTexte 18">
            <a:hlinkClick r:id="" action="ppaction://noaction"/>
            <a:extLst>
              <a:ext uri="{FF2B5EF4-FFF2-40B4-BE49-F238E27FC236}">
                <a16:creationId xmlns:a16="http://schemas.microsoft.com/office/drawing/2014/main" id="{FD2C0A02-6698-4CF7-B00F-4E198DCF48A6}"/>
              </a:ext>
            </a:extLst>
          </p:cNvPr>
          <p:cNvSpPr txBox="1"/>
          <p:nvPr/>
        </p:nvSpPr>
        <p:spPr>
          <a:xfrm>
            <a:off x="7308694" y="548680"/>
            <a:ext cx="2052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L. 581-3 c.env.</a:t>
            </a:r>
          </a:p>
        </p:txBody>
      </p:sp>
    </p:spTree>
    <p:extLst>
      <p:ext uri="{BB962C8B-B14F-4D97-AF65-F5344CB8AC3E}">
        <p14:creationId xmlns:p14="http://schemas.microsoft.com/office/powerpoint/2010/main" val="216390482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57356">
                                            <p:txEl>
                                              <p:pRg st="0" end="0"/>
                                            </p:txEl>
                                          </p:spTgt>
                                        </p:tgtEl>
                                        <p:attrNameLst>
                                          <p:attrName>style.visibility</p:attrName>
                                        </p:attrNameLst>
                                      </p:cBhvr>
                                      <p:to>
                                        <p:strVal val="visible"/>
                                      </p:to>
                                    </p:set>
                                    <p:animEffect transition="in" filter="wipe(left)">
                                      <p:cBhvr>
                                        <p:cTn id="14" dur="2500"/>
                                        <p:tgtEl>
                                          <p:spTgt spid="57356">
                                            <p:txEl>
                                              <p:pRg st="0" end="0"/>
                                            </p:txEl>
                                          </p:spTgt>
                                        </p:tgtEl>
                                      </p:cBhvr>
                                    </p:animEffect>
                                  </p:childTnLst>
                                </p:cTn>
                              </p:par>
                            </p:childTnLst>
                          </p:cTn>
                        </p:par>
                        <p:par>
                          <p:cTn id="15" fill="hold">
                            <p:stCondLst>
                              <p:cond delay="4500"/>
                            </p:stCondLst>
                            <p:childTnLst>
                              <p:par>
                                <p:cTn id="16" presetID="4" presetClass="entr" presetSubtype="32" fill="hold" grpId="0" nodeType="afterEffect">
                                  <p:stCondLst>
                                    <p:cond delay="0"/>
                                  </p:stCondLst>
                                  <p:childTnLst>
                                    <p:set>
                                      <p:cBhvr>
                                        <p:cTn id="17" dur="1" fill="hold">
                                          <p:stCondLst>
                                            <p:cond delay="0"/>
                                          </p:stCondLst>
                                        </p:cTn>
                                        <p:tgtEl>
                                          <p:spTgt spid="57357"/>
                                        </p:tgtEl>
                                        <p:attrNameLst>
                                          <p:attrName>style.visibility</p:attrName>
                                        </p:attrNameLst>
                                      </p:cBhvr>
                                      <p:to>
                                        <p:strVal val="visible"/>
                                      </p:to>
                                    </p:set>
                                    <p:animEffect transition="in" filter="box(out)">
                                      <p:cBhvr>
                                        <p:cTn id="18" dur="2000"/>
                                        <p:tgtEl>
                                          <p:spTgt spid="57357"/>
                                        </p:tgtEl>
                                      </p:cBhvr>
                                    </p:animEffect>
                                  </p:childTnLst>
                                </p:cTn>
                              </p:par>
                              <p:par>
                                <p:cTn id="19" presetID="23" presetClass="entr" presetSubtype="288" fill="hold" nodeType="withEffect">
                                  <p:stCondLst>
                                    <p:cond delay="0"/>
                                  </p:stCondLst>
                                  <p:childTnLst>
                                    <p:set>
                                      <p:cBhvr>
                                        <p:cTn id="20" dur="1" fill="hold">
                                          <p:stCondLst>
                                            <p:cond delay="0"/>
                                          </p:stCondLst>
                                        </p:cTn>
                                        <p:tgtEl>
                                          <p:spTgt spid="57352"/>
                                        </p:tgtEl>
                                        <p:attrNameLst>
                                          <p:attrName>style.visibility</p:attrName>
                                        </p:attrNameLst>
                                      </p:cBhvr>
                                      <p:to>
                                        <p:strVal val="visible"/>
                                      </p:to>
                                    </p:set>
                                    <p:anim calcmode="lin" valueType="num">
                                      <p:cBhvr>
                                        <p:cTn id="21" dur="1500" fill="hold"/>
                                        <p:tgtEl>
                                          <p:spTgt spid="57352"/>
                                        </p:tgtEl>
                                        <p:attrNameLst>
                                          <p:attrName>ppt_w</p:attrName>
                                        </p:attrNameLst>
                                      </p:cBhvr>
                                      <p:tavLst>
                                        <p:tav tm="0">
                                          <p:val>
                                            <p:strVal val="4/3*#ppt_w"/>
                                          </p:val>
                                        </p:tav>
                                        <p:tav tm="100000">
                                          <p:val>
                                            <p:strVal val="#ppt_w"/>
                                          </p:val>
                                        </p:tav>
                                      </p:tavLst>
                                    </p:anim>
                                    <p:anim calcmode="lin" valueType="num">
                                      <p:cBhvr>
                                        <p:cTn id="22" dur="1500" fill="hold"/>
                                        <p:tgtEl>
                                          <p:spTgt spid="57352"/>
                                        </p:tgtEl>
                                        <p:attrNameLst>
                                          <p:attrName>ppt_h</p:attrName>
                                        </p:attrNameLst>
                                      </p:cBhvr>
                                      <p:tavLst>
                                        <p:tav tm="0">
                                          <p:val>
                                            <p:strVal val="4/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7358"/>
                                        </p:tgtEl>
                                        <p:attrNameLst>
                                          <p:attrName>style.visibility</p:attrName>
                                        </p:attrNameLst>
                                      </p:cBhvr>
                                      <p:to>
                                        <p:strVal val="visible"/>
                                      </p:to>
                                    </p:set>
                                    <p:animEffect transition="in" filter="box(out)">
                                      <p:cBhvr>
                                        <p:cTn id="27" dur="2000"/>
                                        <p:tgtEl>
                                          <p:spTgt spid="57358"/>
                                        </p:tgtEl>
                                      </p:cBhvr>
                                    </p:animEffect>
                                  </p:childTnLst>
                                </p:cTn>
                              </p:par>
                              <p:par>
                                <p:cTn id="28" presetID="23" presetClass="entr" presetSubtype="288" fill="hold" nodeType="withEffect">
                                  <p:stCondLst>
                                    <p:cond delay="0"/>
                                  </p:stCondLst>
                                  <p:childTnLst>
                                    <p:set>
                                      <p:cBhvr>
                                        <p:cTn id="29" dur="1" fill="hold">
                                          <p:stCondLst>
                                            <p:cond delay="0"/>
                                          </p:stCondLst>
                                        </p:cTn>
                                        <p:tgtEl>
                                          <p:spTgt spid="57354"/>
                                        </p:tgtEl>
                                        <p:attrNameLst>
                                          <p:attrName>style.visibility</p:attrName>
                                        </p:attrNameLst>
                                      </p:cBhvr>
                                      <p:to>
                                        <p:strVal val="visible"/>
                                      </p:to>
                                    </p:set>
                                    <p:anim calcmode="lin" valueType="num">
                                      <p:cBhvr>
                                        <p:cTn id="30" dur="1500" fill="hold"/>
                                        <p:tgtEl>
                                          <p:spTgt spid="57354"/>
                                        </p:tgtEl>
                                        <p:attrNameLst>
                                          <p:attrName>ppt_w</p:attrName>
                                        </p:attrNameLst>
                                      </p:cBhvr>
                                      <p:tavLst>
                                        <p:tav tm="0">
                                          <p:val>
                                            <p:strVal val="4/3*#ppt_w"/>
                                          </p:val>
                                        </p:tav>
                                        <p:tav tm="100000">
                                          <p:val>
                                            <p:strVal val="#ppt_w"/>
                                          </p:val>
                                        </p:tav>
                                      </p:tavLst>
                                    </p:anim>
                                    <p:anim calcmode="lin" valueType="num">
                                      <p:cBhvr>
                                        <p:cTn id="31" dur="1500" fill="hold"/>
                                        <p:tgtEl>
                                          <p:spTgt spid="57354"/>
                                        </p:tgtEl>
                                        <p:attrNameLst>
                                          <p:attrName>ppt_h</p:attrName>
                                        </p:attrNameLst>
                                      </p:cBhvr>
                                      <p:tavLst>
                                        <p:tav tm="0">
                                          <p:val>
                                            <p:strVal val="4/3*#ppt_h"/>
                                          </p:val>
                                        </p:tav>
                                        <p:tav tm="100000">
                                          <p:val>
                                            <p:strVal val="#ppt_h"/>
                                          </p:val>
                                        </p:tav>
                                      </p:tavLst>
                                    </p:anim>
                                  </p:childTnLst>
                                </p:cTn>
                              </p:par>
                            </p:childTnLst>
                          </p:cTn>
                        </p:par>
                        <p:par>
                          <p:cTn id="32" fill="hold">
                            <p:stCondLst>
                              <p:cond delay="2000"/>
                            </p:stCondLst>
                            <p:childTnLst>
                              <p:par>
                                <p:cTn id="33" presetID="23" presetClass="entr" presetSubtype="288" fill="hold" nodeType="afterEffect">
                                  <p:stCondLst>
                                    <p:cond delay="1000"/>
                                  </p:stCondLst>
                                  <p:childTnLst>
                                    <p:set>
                                      <p:cBhvr>
                                        <p:cTn id="34" dur="1" fill="hold">
                                          <p:stCondLst>
                                            <p:cond delay="0"/>
                                          </p:stCondLst>
                                        </p:cTn>
                                        <p:tgtEl>
                                          <p:spTgt spid="57350"/>
                                        </p:tgtEl>
                                        <p:attrNameLst>
                                          <p:attrName>style.visibility</p:attrName>
                                        </p:attrNameLst>
                                      </p:cBhvr>
                                      <p:to>
                                        <p:strVal val="visible"/>
                                      </p:to>
                                    </p:set>
                                    <p:anim calcmode="lin" valueType="num">
                                      <p:cBhvr>
                                        <p:cTn id="35" dur="1500" fill="hold"/>
                                        <p:tgtEl>
                                          <p:spTgt spid="57350"/>
                                        </p:tgtEl>
                                        <p:attrNameLst>
                                          <p:attrName>ppt_w</p:attrName>
                                        </p:attrNameLst>
                                      </p:cBhvr>
                                      <p:tavLst>
                                        <p:tav tm="0">
                                          <p:val>
                                            <p:strVal val="4/3*#ppt_w"/>
                                          </p:val>
                                        </p:tav>
                                        <p:tav tm="100000">
                                          <p:val>
                                            <p:strVal val="#ppt_w"/>
                                          </p:val>
                                        </p:tav>
                                      </p:tavLst>
                                    </p:anim>
                                    <p:anim calcmode="lin" valueType="num">
                                      <p:cBhvr>
                                        <p:cTn id="36" dur="1500" fill="hold"/>
                                        <p:tgtEl>
                                          <p:spTgt spid="57350"/>
                                        </p:tgtEl>
                                        <p:attrNameLst>
                                          <p:attrName>ppt_h</p:attrName>
                                        </p:attrNameLst>
                                      </p:cBhvr>
                                      <p:tavLst>
                                        <p:tav tm="0">
                                          <p:val>
                                            <p:strVal val="4/3*#ppt_h"/>
                                          </p:val>
                                        </p:tav>
                                        <p:tav tm="100000">
                                          <p:val>
                                            <p:strVal val="#ppt_h"/>
                                          </p:val>
                                        </p:tav>
                                      </p:tavLst>
                                    </p:anim>
                                  </p:childTnLst>
                                </p:cTn>
                              </p:par>
                            </p:childTnLst>
                          </p:cTn>
                        </p:par>
                        <p:par>
                          <p:cTn id="37" fill="hold">
                            <p:stCondLst>
                              <p:cond delay="4500"/>
                            </p:stCondLst>
                            <p:childTnLst>
                              <p:par>
                                <p:cTn id="38" presetID="23" presetClass="entr" presetSubtype="288" fill="hold" nodeType="afterEffect">
                                  <p:stCondLst>
                                    <p:cond delay="1000"/>
                                  </p:stCondLst>
                                  <p:childTnLst>
                                    <p:set>
                                      <p:cBhvr>
                                        <p:cTn id="39" dur="1" fill="hold">
                                          <p:stCondLst>
                                            <p:cond delay="0"/>
                                          </p:stCondLst>
                                        </p:cTn>
                                        <p:tgtEl>
                                          <p:spTgt spid="57353"/>
                                        </p:tgtEl>
                                        <p:attrNameLst>
                                          <p:attrName>style.visibility</p:attrName>
                                        </p:attrNameLst>
                                      </p:cBhvr>
                                      <p:to>
                                        <p:strVal val="visible"/>
                                      </p:to>
                                    </p:set>
                                    <p:anim calcmode="lin" valueType="num">
                                      <p:cBhvr>
                                        <p:cTn id="40" dur="1500" fill="hold"/>
                                        <p:tgtEl>
                                          <p:spTgt spid="57353"/>
                                        </p:tgtEl>
                                        <p:attrNameLst>
                                          <p:attrName>ppt_w</p:attrName>
                                        </p:attrNameLst>
                                      </p:cBhvr>
                                      <p:tavLst>
                                        <p:tav tm="0">
                                          <p:val>
                                            <p:strVal val="4/3*#ppt_w"/>
                                          </p:val>
                                        </p:tav>
                                        <p:tav tm="100000">
                                          <p:val>
                                            <p:strVal val="#ppt_w"/>
                                          </p:val>
                                        </p:tav>
                                      </p:tavLst>
                                    </p:anim>
                                    <p:anim calcmode="lin" valueType="num">
                                      <p:cBhvr>
                                        <p:cTn id="41" dur="1500" fill="hold"/>
                                        <p:tgtEl>
                                          <p:spTgt spid="57353"/>
                                        </p:tgtEl>
                                        <p:attrNameLst>
                                          <p:attrName>ppt_h</p:attrName>
                                        </p:attrNameLst>
                                      </p:cBhvr>
                                      <p:tavLst>
                                        <p:tav tm="0">
                                          <p:val>
                                            <p:strVal val="4/3*#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57359"/>
                                        </p:tgtEl>
                                        <p:attrNameLst>
                                          <p:attrName>style.visibility</p:attrName>
                                        </p:attrNameLst>
                                      </p:cBhvr>
                                      <p:to>
                                        <p:strVal val="visible"/>
                                      </p:to>
                                    </p:set>
                                    <p:animEffect transition="in" filter="box(out)">
                                      <p:cBhvr>
                                        <p:cTn id="46" dur="2000"/>
                                        <p:tgtEl>
                                          <p:spTgt spid="57359"/>
                                        </p:tgtEl>
                                      </p:cBhvr>
                                    </p:animEffect>
                                  </p:childTnLst>
                                </p:cTn>
                              </p:par>
                              <p:par>
                                <p:cTn id="47" presetID="23" presetClass="entr" presetSubtype="288" fill="hold" nodeType="withEffect">
                                  <p:stCondLst>
                                    <p:cond delay="0"/>
                                  </p:stCondLst>
                                  <p:childTnLst>
                                    <p:set>
                                      <p:cBhvr>
                                        <p:cTn id="48" dur="1" fill="hold">
                                          <p:stCondLst>
                                            <p:cond delay="0"/>
                                          </p:stCondLst>
                                        </p:cTn>
                                        <p:tgtEl>
                                          <p:spTgt spid="57347"/>
                                        </p:tgtEl>
                                        <p:attrNameLst>
                                          <p:attrName>style.visibility</p:attrName>
                                        </p:attrNameLst>
                                      </p:cBhvr>
                                      <p:to>
                                        <p:strVal val="visible"/>
                                      </p:to>
                                    </p:set>
                                    <p:anim calcmode="lin" valueType="num">
                                      <p:cBhvr>
                                        <p:cTn id="49" dur="1500" fill="hold"/>
                                        <p:tgtEl>
                                          <p:spTgt spid="57347"/>
                                        </p:tgtEl>
                                        <p:attrNameLst>
                                          <p:attrName>ppt_w</p:attrName>
                                        </p:attrNameLst>
                                      </p:cBhvr>
                                      <p:tavLst>
                                        <p:tav tm="0">
                                          <p:val>
                                            <p:strVal val="4/3*#ppt_w"/>
                                          </p:val>
                                        </p:tav>
                                        <p:tav tm="100000">
                                          <p:val>
                                            <p:strVal val="#ppt_w"/>
                                          </p:val>
                                        </p:tav>
                                      </p:tavLst>
                                    </p:anim>
                                    <p:anim calcmode="lin" valueType="num">
                                      <p:cBhvr>
                                        <p:cTn id="50" dur="1500" fill="hold"/>
                                        <p:tgtEl>
                                          <p:spTgt spid="57347"/>
                                        </p:tgtEl>
                                        <p:attrNameLst>
                                          <p:attrName>ppt_h</p:attrName>
                                        </p:attrNameLst>
                                      </p:cBhvr>
                                      <p:tavLst>
                                        <p:tav tm="0">
                                          <p:val>
                                            <p:strVal val="4/3*#ppt_h"/>
                                          </p:val>
                                        </p:tav>
                                        <p:tav tm="100000">
                                          <p:val>
                                            <p:strVal val="#ppt_h"/>
                                          </p:val>
                                        </p:tav>
                                      </p:tavLst>
                                    </p:anim>
                                  </p:childTnLst>
                                </p:cTn>
                              </p:par>
                            </p:childTnLst>
                          </p:cTn>
                        </p:par>
                        <p:par>
                          <p:cTn id="51" fill="hold">
                            <p:stCondLst>
                              <p:cond delay="2000"/>
                            </p:stCondLst>
                            <p:childTnLst>
                              <p:par>
                                <p:cTn id="52" presetID="23" presetClass="entr" presetSubtype="288" fill="hold" nodeType="afterEffect">
                                  <p:stCondLst>
                                    <p:cond delay="1000"/>
                                  </p:stCondLst>
                                  <p:childTnLst>
                                    <p:set>
                                      <p:cBhvr>
                                        <p:cTn id="53" dur="1" fill="hold">
                                          <p:stCondLst>
                                            <p:cond delay="0"/>
                                          </p:stCondLst>
                                        </p:cTn>
                                        <p:tgtEl>
                                          <p:spTgt spid="57348"/>
                                        </p:tgtEl>
                                        <p:attrNameLst>
                                          <p:attrName>style.visibility</p:attrName>
                                        </p:attrNameLst>
                                      </p:cBhvr>
                                      <p:to>
                                        <p:strVal val="visible"/>
                                      </p:to>
                                    </p:set>
                                    <p:anim calcmode="lin" valueType="num">
                                      <p:cBhvr>
                                        <p:cTn id="54" dur="1500" fill="hold"/>
                                        <p:tgtEl>
                                          <p:spTgt spid="57348"/>
                                        </p:tgtEl>
                                        <p:attrNameLst>
                                          <p:attrName>ppt_w</p:attrName>
                                        </p:attrNameLst>
                                      </p:cBhvr>
                                      <p:tavLst>
                                        <p:tav tm="0">
                                          <p:val>
                                            <p:strVal val="4/3*#ppt_w"/>
                                          </p:val>
                                        </p:tav>
                                        <p:tav tm="100000">
                                          <p:val>
                                            <p:strVal val="#ppt_w"/>
                                          </p:val>
                                        </p:tav>
                                      </p:tavLst>
                                    </p:anim>
                                    <p:anim calcmode="lin" valueType="num">
                                      <p:cBhvr>
                                        <p:cTn id="55" dur="1500" fill="hold"/>
                                        <p:tgtEl>
                                          <p:spTgt spid="57348"/>
                                        </p:tgtEl>
                                        <p:attrNameLst>
                                          <p:attrName>ppt_h</p:attrName>
                                        </p:attrNameLst>
                                      </p:cBhvr>
                                      <p:tavLst>
                                        <p:tav tm="0">
                                          <p:val>
                                            <p:strVal val="4/3*#ppt_h"/>
                                          </p:val>
                                        </p:tav>
                                        <p:tav tm="100000">
                                          <p:val>
                                            <p:strVal val="#ppt_h"/>
                                          </p:val>
                                        </p:tav>
                                      </p:tavLst>
                                    </p:anim>
                                  </p:childTnLst>
                                </p:cTn>
                              </p:par>
                            </p:childTnLst>
                          </p:cTn>
                        </p:par>
                        <p:par>
                          <p:cTn id="56" fill="hold">
                            <p:stCondLst>
                              <p:cond delay="4500"/>
                            </p:stCondLst>
                            <p:childTnLst>
                              <p:par>
                                <p:cTn id="57" presetID="23" presetClass="entr" presetSubtype="288" fill="hold" nodeType="afterEffect">
                                  <p:stCondLst>
                                    <p:cond delay="1000"/>
                                  </p:stCondLst>
                                  <p:childTnLst>
                                    <p:set>
                                      <p:cBhvr>
                                        <p:cTn id="58" dur="1" fill="hold">
                                          <p:stCondLst>
                                            <p:cond delay="0"/>
                                          </p:stCondLst>
                                        </p:cTn>
                                        <p:tgtEl>
                                          <p:spTgt spid="57355"/>
                                        </p:tgtEl>
                                        <p:attrNameLst>
                                          <p:attrName>style.visibility</p:attrName>
                                        </p:attrNameLst>
                                      </p:cBhvr>
                                      <p:to>
                                        <p:strVal val="visible"/>
                                      </p:to>
                                    </p:set>
                                    <p:anim calcmode="lin" valueType="num">
                                      <p:cBhvr>
                                        <p:cTn id="59" dur="1500" fill="hold"/>
                                        <p:tgtEl>
                                          <p:spTgt spid="57355"/>
                                        </p:tgtEl>
                                        <p:attrNameLst>
                                          <p:attrName>ppt_w</p:attrName>
                                        </p:attrNameLst>
                                      </p:cBhvr>
                                      <p:tavLst>
                                        <p:tav tm="0">
                                          <p:val>
                                            <p:strVal val="4/3*#ppt_w"/>
                                          </p:val>
                                        </p:tav>
                                        <p:tav tm="100000">
                                          <p:val>
                                            <p:strVal val="#ppt_w"/>
                                          </p:val>
                                        </p:tav>
                                      </p:tavLst>
                                    </p:anim>
                                    <p:anim calcmode="lin" valueType="num">
                                      <p:cBhvr>
                                        <p:cTn id="60" dur="1500" fill="hold"/>
                                        <p:tgtEl>
                                          <p:spTgt spid="5735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7" grpId="0" autoUpdateAnimBg="0"/>
      <p:bldP spid="57358" grpId="0" autoUpdateAnimBg="0"/>
      <p:bldP spid="57359" grpId="0" autoUpdateAnimBg="0"/>
      <p:bldP spid="18" grpId="0"/>
      <p:bldP spid="57356" grpId="0" build="p" bldLvl="5"/>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32269" y="1268413"/>
            <a:ext cx="3568362" cy="5040312"/>
          </a:xfrm>
          <a:prstGeom prst="rect">
            <a:avLst/>
          </a:prstGeom>
        </p:spPr>
      </p:pic>
      <p:pic>
        <p:nvPicPr>
          <p:cNvPr id="7" name="Imag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80226" y="1098001"/>
            <a:ext cx="2325897" cy="4311595"/>
          </a:xfrm>
          <a:prstGeom prst="rect">
            <a:avLst/>
          </a:prstGeom>
        </p:spPr>
      </p:pic>
      <p:pic>
        <p:nvPicPr>
          <p:cNvPr id="8" name="Image 7"/>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23337" y="3798809"/>
            <a:ext cx="2175012" cy="2447111"/>
          </a:xfrm>
          <a:prstGeom prst="rect">
            <a:avLst/>
          </a:prstGeom>
        </p:spPr>
      </p:pic>
      <p:pic>
        <p:nvPicPr>
          <p:cNvPr id="10" name="Image 9"/>
          <p:cNvPicPr preferRelativeResize="0">
            <a:picLocks/>
          </p:cNvPicPr>
          <p:nvPr/>
        </p:nvPicPr>
        <p:blipFill>
          <a:blip r:embed="rId6"/>
          <a:stretch>
            <a:fillRect/>
          </a:stretch>
        </p:blipFill>
        <p:spPr>
          <a:xfrm>
            <a:off x="2832268" y="3798808"/>
            <a:ext cx="3345662" cy="1610787"/>
          </a:xfrm>
          <a:prstGeom prst="rect">
            <a:avLst/>
          </a:prstGeom>
        </p:spPr>
      </p:pic>
      <p:pic>
        <p:nvPicPr>
          <p:cNvPr id="5" name="Image 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794" y="2848855"/>
            <a:ext cx="3810532" cy="3162741"/>
          </a:xfrm>
          <a:prstGeom prst="rect">
            <a:avLst/>
          </a:prstGeom>
        </p:spPr>
      </p:pic>
      <p:pic>
        <p:nvPicPr>
          <p:cNvPr id="6" name="Image 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56998" y="4555927"/>
            <a:ext cx="2667372" cy="1209844"/>
          </a:xfrm>
          <a:prstGeom prst="rect">
            <a:avLst/>
          </a:prstGeom>
        </p:spPr>
      </p:pic>
      <p:sp>
        <p:nvSpPr>
          <p:cNvPr id="11" name="ZoneTexte 10"/>
          <p:cNvSpPr txBox="1"/>
          <p:nvPr/>
        </p:nvSpPr>
        <p:spPr>
          <a:xfrm>
            <a:off x="1326778" y="5653406"/>
            <a:ext cx="792088" cy="321306"/>
          </a:xfrm>
          <a:prstGeom prst="rect">
            <a:avLst/>
          </a:prstGeom>
          <a:solidFill>
            <a:srgbClr val="FFFF99"/>
          </a:solidFill>
          <a:ln w="38100">
            <a:solidFill>
              <a:srgbClr val="FF0000"/>
            </a:solidFill>
          </a:ln>
        </p:spPr>
        <p:txBody>
          <a:bodyPr wrap="square" rtlCol="0">
            <a:spAutoFit/>
          </a:bodyPr>
          <a:lstStyle/>
          <a:p>
            <a:pPr algn="ctr"/>
            <a:r>
              <a:rPr lang="fr-FR" sz="1600" b="1" dirty="0">
                <a:solidFill>
                  <a:srgbClr val="000000"/>
                </a:solidFill>
              </a:rPr>
              <a:t>Dc 29</a:t>
            </a:r>
          </a:p>
        </p:txBody>
      </p:sp>
      <p:sp>
        <p:nvSpPr>
          <p:cNvPr id="26" name="ZoneTexte 25"/>
          <p:cNvSpPr txBox="1"/>
          <p:nvPr/>
        </p:nvSpPr>
        <p:spPr>
          <a:xfrm>
            <a:off x="7023362" y="3051488"/>
            <a:ext cx="792088" cy="321306"/>
          </a:xfrm>
          <a:prstGeom prst="rect">
            <a:avLst/>
          </a:prstGeom>
          <a:solidFill>
            <a:srgbClr val="FFFF99"/>
          </a:solidFill>
          <a:ln w="38100">
            <a:solidFill>
              <a:srgbClr val="FF0000"/>
            </a:solidFill>
          </a:ln>
        </p:spPr>
        <p:txBody>
          <a:bodyPr wrap="square" rtlCol="0">
            <a:spAutoFit/>
          </a:bodyPr>
          <a:lstStyle/>
          <a:p>
            <a:pPr algn="ctr"/>
            <a:r>
              <a:rPr lang="fr-FR" sz="1600" b="1" dirty="0">
                <a:solidFill>
                  <a:srgbClr val="000000"/>
                </a:solidFill>
              </a:rPr>
              <a:t>Dc 43</a:t>
            </a:r>
          </a:p>
        </p:txBody>
      </p:sp>
      <p:pic>
        <p:nvPicPr>
          <p:cNvPr id="12" name="Imag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986533" y="1642445"/>
            <a:ext cx="1411817" cy="2040752"/>
          </a:xfrm>
          <a:prstGeom prst="rect">
            <a:avLst/>
          </a:prstGeom>
          <a:ln w="25400">
            <a:solidFill>
              <a:srgbClr val="000080"/>
            </a:solidFill>
          </a:ln>
        </p:spPr>
      </p:pic>
      <p:pic>
        <p:nvPicPr>
          <p:cNvPr id="13" name="Imag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80905" y="3121062"/>
            <a:ext cx="1173883" cy="1309163"/>
          </a:xfrm>
          <a:prstGeom prst="rect">
            <a:avLst/>
          </a:prstGeom>
          <a:ln w="25400">
            <a:solidFill>
              <a:srgbClr val="000080"/>
            </a:solidFill>
          </a:ln>
        </p:spPr>
      </p:pic>
      <p:sp>
        <p:nvSpPr>
          <p:cNvPr id="17" name="Rectangle 2"/>
          <p:cNvSpPr>
            <a:spLocks noGrp="1" noChangeArrowheads="1"/>
          </p:cNvSpPr>
          <p:nvPr>
            <p:ph type="title"/>
          </p:nvPr>
        </p:nvSpPr>
        <p:spPr/>
        <p:txBody>
          <a:bodyPr anchor="t">
            <a:normAutofit/>
          </a:bodyPr>
          <a:lstStyle/>
          <a:p>
            <a:pPr eaLnBrk="1" hangingPunct="1"/>
            <a:r>
              <a:rPr lang="fr-FR" dirty="0"/>
              <a:t>Les préenseignes</a:t>
            </a:r>
            <a:endParaRPr lang="fr-FR" sz="3200" dirty="0">
              <a:solidFill>
                <a:srgbClr val="000099"/>
              </a:solidFill>
            </a:endParaRPr>
          </a:p>
        </p:txBody>
      </p:sp>
      <p:sp>
        <p:nvSpPr>
          <p:cNvPr id="16" name="ZoneTexte 15">
            <a:hlinkClick r:id="" action="ppaction://noaction"/>
          </p:cNvPr>
          <p:cNvSpPr txBox="1"/>
          <p:nvPr/>
        </p:nvSpPr>
        <p:spPr>
          <a:xfrm>
            <a:off x="3316274" y="6284288"/>
            <a:ext cx="5669968" cy="493084"/>
          </a:xfrm>
          <a:prstGeom prst="rect">
            <a:avLst/>
          </a:prstGeom>
          <a:solidFill>
            <a:srgbClr val="CCFFFF"/>
          </a:solidFill>
          <a:ln w="25400">
            <a:solidFill>
              <a:srgbClr val="0000CC"/>
            </a:solidFill>
          </a:ln>
        </p:spPr>
        <p:txBody>
          <a:bodyPr wrap="square" rtlCol="0" anchor="ctr">
            <a:spAutoFit/>
          </a:bodyPr>
          <a:lstStyle/>
          <a:p>
            <a:pP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Arrêté du 11 février 2008, modifiant l’arrêté du 24 novembre 1967 relatif à la signalisation des routes et des autoroutes</a:t>
            </a:r>
          </a:p>
        </p:txBody>
      </p:sp>
    </p:spTree>
    <p:extLst>
      <p:ext uri="{BB962C8B-B14F-4D97-AF65-F5344CB8AC3E}">
        <p14:creationId xmlns:p14="http://schemas.microsoft.com/office/powerpoint/2010/main" val="95162720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55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1000"/>
                                        <p:tgtEl>
                                          <p:spTgt spid="8"/>
                                        </p:tgtEl>
                                      </p:cBhvr>
                                    </p:animEffect>
                                  </p:childTnLst>
                                </p:cTn>
                              </p:par>
                            </p:childTnLst>
                          </p:cTn>
                        </p:par>
                        <p:par>
                          <p:cTn id="30" fill="hold">
                            <p:stCondLst>
                              <p:cond delay="6500"/>
                            </p:stCondLst>
                            <p:childTnLst>
                              <p:par>
                                <p:cTn id="31" presetID="22" presetClass="entr" presetSubtype="4"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1000"/>
                                        <p:tgtEl>
                                          <p:spTgt spid="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7500"/>
                            </p:stCondLst>
                            <p:childTnLst>
                              <p:par>
                                <p:cTn id="38" presetID="22" presetClass="entr" presetSubtype="4"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000"/>
                                        <p:tgtEl>
                                          <p:spTgt spid="6"/>
                                        </p:tgtEl>
                                      </p:cBhvr>
                                    </p:animEffect>
                                  </p:childTnLst>
                                </p:cTn>
                              </p:par>
                            </p:childTnLst>
                          </p:cTn>
                        </p:par>
                        <p:par>
                          <p:cTn id="41" fill="hold">
                            <p:stCondLst>
                              <p:cond delay="8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childTnLst>
                          </p:cTn>
                        </p:par>
                        <p:par>
                          <p:cTn id="45" fill="hold">
                            <p:stCondLst>
                              <p:cond delay="9500"/>
                            </p:stCondLst>
                            <p:childTnLst>
                              <p:par>
                                <p:cTn id="46" presetID="10" presetClass="entr" presetSubtype="0"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17"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9394" name="Picture 2" descr="photo 4 fujifil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4108" y="1628801"/>
            <a:ext cx="2411412" cy="1704975"/>
          </a:xfrm>
          <a:prstGeom prst="rect">
            <a:avLst/>
          </a:prstGeom>
          <a:noFill/>
          <a:ln w="25400">
            <a:solidFill>
              <a:srgbClr val="000080"/>
            </a:solidFill>
            <a:miter lim="800000"/>
            <a:headEnd/>
            <a:tailEnd/>
          </a:ln>
        </p:spPr>
      </p:pic>
      <p:sp>
        <p:nvSpPr>
          <p:cNvPr id="21" name="Titre 3">
            <a:extLst>
              <a:ext uri="{FF2B5EF4-FFF2-40B4-BE49-F238E27FC236}">
                <a16:creationId xmlns:a16="http://schemas.microsoft.com/office/drawing/2014/main" id="{E57E982F-C306-4783-AEE6-26F86923AD75}"/>
              </a:ext>
            </a:extLst>
          </p:cNvPr>
          <p:cNvSpPr>
            <a:spLocks noGrp="1"/>
          </p:cNvSpPr>
          <p:nvPr>
            <p:ph type="title"/>
          </p:nvPr>
        </p:nvSpPr>
        <p:spPr/>
        <p:txBody>
          <a:bodyPr anchor="t">
            <a:normAutofit/>
          </a:bodyPr>
          <a:lstStyle/>
          <a:p>
            <a:r>
              <a:rPr lang="fr-FR" dirty="0"/>
              <a:t>Les publicités</a:t>
            </a:r>
          </a:p>
        </p:txBody>
      </p:sp>
      <p:sp>
        <p:nvSpPr>
          <p:cNvPr id="59396" name="Rectangle 4"/>
          <p:cNvSpPr>
            <a:spLocks noGrp="1" noChangeArrowheads="1"/>
          </p:cNvSpPr>
          <p:nvPr>
            <p:ph idx="1"/>
          </p:nvPr>
        </p:nvSpPr>
        <p:spPr>
          <a:xfrm>
            <a:off x="1143794" y="877392"/>
            <a:ext cx="8077200" cy="5251908"/>
          </a:xfrm>
        </p:spPr>
        <p:txBody>
          <a:bodyPr/>
          <a:lstStyle/>
          <a:p>
            <a:pPr eaLnBrk="1" hangingPunct="1"/>
            <a:r>
              <a:rPr lang="fr-FR" sz="2000" dirty="0">
                <a:latin typeface="Calibri" panose="020F0502020204030204" pitchFamily="34" charset="0"/>
                <a:cs typeface="Calibri" panose="020F0502020204030204" pitchFamily="34" charset="0"/>
              </a:rPr>
              <a:t>Les publicités : </a:t>
            </a:r>
            <a:r>
              <a:rPr lang="fr-FR" sz="2000" i="1" dirty="0">
                <a:latin typeface="Calibri" panose="020F0502020204030204" pitchFamily="34" charset="0"/>
                <a:cs typeface="Calibri" panose="020F0502020204030204" pitchFamily="34" charset="0"/>
              </a:rPr>
              <a:t>toute inscription, forme ou image </a:t>
            </a:r>
            <a:br>
              <a:rPr lang="fr-FR" sz="2000" i="1" dirty="0">
                <a:latin typeface="Calibri" panose="020F0502020204030204" pitchFamily="34" charset="0"/>
                <a:cs typeface="Calibri" panose="020F0502020204030204" pitchFamily="34" charset="0"/>
              </a:rPr>
            </a:br>
            <a:r>
              <a:rPr lang="fr-FR" sz="2000" i="1" dirty="0">
                <a:latin typeface="Calibri" panose="020F0502020204030204" pitchFamily="34" charset="0"/>
                <a:cs typeface="Calibri" panose="020F0502020204030204" pitchFamily="34" charset="0"/>
              </a:rPr>
              <a:t>destinée à informer le public ou à attirer son attention</a:t>
            </a:r>
          </a:p>
        </p:txBody>
      </p:sp>
      <p:pic>
        <p:nvPicPr>
          <p:cNvPr id="59397" name="Picture 5" descr="leroy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3758" y="2024844"/>
            <a:ext cx="2411412" cy="1809750"/>
          </a:xfrm>
          <a:prstGeom prst="rect">
            <a:avLst/>
          </a:prstGeom>
          <a:noFill/>
          <a:ln w="25400">
            <a:solidFill>
              <a:srgbClr val="000080"/>
            </a:solidFill>
            <a:miter lim="800000"/>
            <a:headEnd/>
            <a:tailEnd/>
          </a:ln>
        </p:spPr>
      </p:pic>
      <p:pic>
        <p:nvPicPr>
          <p:cNvPr id="59398" name="Picture 6" descr="Dispositif sans mess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83758" y="3419450"/>
            <a:ext cx="2411412" cy="1809750"/>
          </a:xfrm>
          <a:prstGeom prst="rect">
            <a:avLst/>
          </a:prstGeom>
          <a:noFill/>
          <a:ln w="25400">
            <a:solidFill>
              <a:srgbClr val="000080"/>
            </a:solidFill>
            <a:miter lim="800000"/>
            <a:headEnd/>
            <a:tailEnd/>
          </a:ln>
        </p:spPr>
      </p:pic>
      <p:pic>
        <p:nvPicPr>
          <p:cNvPr id="59399" name="Picture 7" descr="tgv"/>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3883" y="4378475"/>
            <a:ext cx="2411412" cy="1819275"/>
          </a:xfrm>
          <a:prstGeom prst="rect">
            <a:avLst/>
          </a:prstGeom>
          <a:noFill/>
          <a:ln w="25400">
            <a:solidFill>
              <a:srgbClr val="000080"/>
            </a:solidFill>
            <a:miter lim="800000"/>
            <a:headEnd/>
            <a:tailEnd/>
          </a:ln>
        </p:spPr>
      </p:pic>
      <p:pic>
        <p:nvPicPr>
          <p:cNvPr id="59400" name="Picture 8" descr="affich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82171" y="4761148"/>
            <a:ext cx="2411413" cy="1809750"/>
          </a:xfrm>
          <a:prstGeom prst="rect">
            <a:avLst/>
          </a:prstGeom>
          <a:noFill/>
          <a:ln w="25400">
            <a:solidFill>
              <a:srgbClr val="000080"/>
            </a:solidFill>
            <a:miter lim="800000"/>
            <a:headEnd/>
            <a:tailEnd/>
          </a:ln>
        </p:spPr>
      </p:pic>
      <p:pic>
        <p:nvPicPr>
          <p:cNvPr id="59401" name="Picture 9" descr="12 et 8 m²"/>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73883" y="2148037"/>
            <a:ext cx="2411412" cy="1809750"/>
          </a:xfrm>
          <a:prstGeom prst="rect">
            <a:avLst/>
          </a:prstGeom>
          <a:noFill/>
          <a:ln w="25400">
            <a:solidFill>
              <a:srgbClr val="000080"/>
            </a:solidFill>
            <a:miter lim="800000"/>
            <a:headEnd/>
            <a:tailEnd/>
          </a:ln>
        </p:spPr>
      </p:pic>
      <p:pic>
        <p:nvPicPr>
          <p:cNvPr id="59402" name="Picture 10" descr="abrikb"/>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5696" y="3048149"/>
            <a:ext cx="2411413" cy="1809750"/>
          </a:xfrm>
          <a:prstGeom prst="rect">
            <a:avLst/>
          </a:prstGeom>
          <a:noFill/>
          <a:ln w="25400">
            <a:solidFill>
              <a:srgbClr val="000080"/>
            </a:solidFill>
            <a:miter lim="800000"/>
            <a:headEnd/>
            <a:tailEnd/>
          </a:ln>
        </p:spPr>
      </p:pic>
      <p:pic>
        <p:nvPicPr>
          <p:cNvPr id="59403" name="Picture 11" descr="ao et adm"/>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85696" y="4848374"/>
            <a:ext cx="2411413" cy="1809750"/>
          </a:xfrm>
          <a:prstGeom prst="rect">
            <a:avLst/>
          </a:prstGeom>
          <a:noFill/>
          <a:ln w="25400">
            <a:solidFill>
              <a:srgbClr val="000080"/>
            </a:solidFill>
            <a:miter lim="800000"/>
            <a:headEnd/>
            <a:tailEnd/>
          </a:ln>
        </p:spPr>
      </p:pic>
      <p:sp>
        <p:nvSpPr>
          <p:cNvPr id="59404" name="Rectangle 12"/>
          <p:cNvSpPr>
            <a:spLocks noChangeArrowheads="1"/>
          </p:cNvSpPr>
          <p:nvPr/>
        </p:nvSpPr>
        <p:spPr bwMode="auto">
          <a:xfrm>
            <a:off x="1137371" y="4846787"/>
            <a:ext cx="2016125" cy="765596"/>
          </a:xfrm>
          <a:prstGeom prst="rect">
            <a:avLst/>
          </a:prstGeom>
          <a:noFill/>
          <a:ln w="9525">
            <a:noFill/>
            <a:miter lim="800000"/>
            <a:headEnd/>
            <a:tailEnd/>
          </a:ln>
        </p:spPr>
        <p:txBody>
          <a:bodyPr lIns="77916" tIns="38958" rIns="77916" bIns="38958">
            <a:spAutoFit/>
          </a:bodyPr>
          <a:lstStyle/>
          <a:p>
            <a:pPr eaLnBrk="0" hangingPunct="0"/>
            <a:r>
              <a:rPr kumimoji="1" lang="fr-FR" sz="1600" b="1" dirty="0">
                <a:solidFill>
                  <a:srgbClr val="FFFF00"/>
                </a:solidFill>
                <a:latin typeface="Century Gothic" pitchFamily="34" charset="0"/>
              </a:rPr>
              <a:t>quel que </a:t>
            </a:r>
          </a:p>
          <a:p>
            <a:pPr eaLnBrk="0" hangingPunct="0"/>
            <a:r>
              <a:rPr kumimoji="1" lang="fr-FR" sz="1600" b="1" dirty="0">
                <a:solidFill>
                  <a:srgbClr val="FFFF00"/>
                </a:solidFill>
                <a:latin typeface="Century Gothic" pitchFamily="34" charset="0"/>
              </a:rPr>
              <a:t>soit le </a:t>
            </a:r>
          </a:p>
          <a:p>
            <a:pPr eaLnBrk="0" hangingPunct="0"/>
            <a:r>
              <a:rPr kumimoji="1" lang="fr-FR" sz="1600" b="1" dirty="0">
                <a:solidFill>
                  <a:srgbClr val="FFFF00"/>
                </a:solidFill>
                <a:latin typeface="Century Gothic" pitchFamily="34" charset="0"/>
              </a:rPr>
              <a:t>message…</a:t>
            </a:r>
          </a:p>
        </p:txBody>
      </p:sp>
      <p:sp>
        <p:nvSpPr>
          <p:cNvPr id="59405" name="Rectangle 13"/>
          <p:cNvSpPr>
            <a:spLocks noChangeArrowheads="1"/>
          </p:cNvSpPr>
          <p:nvPr/>
        </p:nvSpPr>
        <p:spPr bwMode="auto">
          <a:xfrm>
            <a:off x="4737820" y="3167213"/>
            <a:ext cx="1728788" cy="536623"/>
          </a:xfrm>
          <a:prstGeom prst="rect">
            <a:avLst/>
          </a:prstGeom>
          <a:noFill/>
          <a:ln w="9525">
            <a:noFill/>
            <a:miter lim="800000"/>
            <a:headEnd/>
            <a:tailEnd/>
          </a:ln>
        </p:spPr>
        <p:txBody>
          <a:bodyPr lIns="77916" tIns="38958" rIns="77916" bIns="38958">
            <a:spAutoFit/>
          </a:bodyPr>
          <a:lstStyle/>
          <a:p>
            <a:pPr eaLnBrk="0" hangingPunct="0"/>
            <a:r>
              <a:rPr kumimoji="1" lang="fr-FR" sz="1600" b="1" dirty="0">
                <a:solidFill>
                  <a:srgbClr val="FFFF00"/>
                </a:solidFill>
                <a:latin typeface="Century Gothic" pitchFamily="34" charset="0"/>
              </a:rPr>
              <a:t>même s’il est « vide »…</a:t>
            </a:r>
          </a:p>
        </p:txBody>
      </p:sp>
      <p:sp>
        <p:nvSpPr>
          <p:cNvPr id="59406" name="Rectangle 14"/>
          <p:cNvSpPr>
            <a:spLocks noChangeArrowheads="1"/>
          </p:cNvSpPr>
          <p:nvPr/>
        </p:nvSpPr>
        <p:spPr bwMode="auto">
          <a:xfrm>
            <a:off x="7649295" y="1628800"/>
            <a:ext cx="1511300" cy="307650"/>
          </a:xfrm>
          <a:prstGeom prst="rect">
            <a:avLst/>
          </a:prstGeom>
          <a:noFill/>
          <a:ln w="9525">
            <a:noFill/>
            <a:miter lim="800000"/>
            <a:headEnd/>
            <a:tailEnd/>
          </a:ln>
        </p:spPr>
        <p:txBody>
          <a:bodyPr lIns="77916" tIns="38958" rIns="77916" bIns="38958">
            <a:spAutoFit/>
          </a:bodyPr>
          <a:lstStyle/>
          <a:p>
            <a:pPr algn="r" eaLnBrk="0" hangingPunct="0"/>
            <a:r>
              <a:rPr kumimoji="1" lang="fr-FR" sz="1600" b="1" dirty="0">
                <a:solidFill>
                  <a:srgbClr val="FFFF00"/>
                </a:solidFill>
                <a:latin typeface="Century Gothic" pitchFamily="34" charset="0"/>
              </a:rPr>
              <a:t>lumineuse</a:t>
            </a:r>
          </a:p>
        </p:txBody>
      </p:sp>
      <p:sp>
        <p:nvSpPr>
          <p:cNvPr id="59407" name="Rectangle 15"/>
          <p:cNvSpPr>
            <a:spLocks noChangeArrowheads="1"/>
          </p:cNvSpPr>
          <p:nvPr/>
        </p:nvSpPr>
        <p:spPr bwMode="auto">
          <a:xfrm>
            <a:off x="7217496" y="3478362"/>
            <a:ext cx="2016125" cy="307650"/>
          </a:xfrm>
          <a:prstGeom prst="rect">
            <a:avLst/>
          </a:prstGeom>
          <a:noFill/>
          <a:ln w="9525">
            <a:noFill/>
            <a:miter lim="800000"/>
            <a:headEnd/>
            <a:tailEnd/>
          </a:ln>
        </p:spPr>
        <p:txBody>
          <a:bodyPr lIns="77916" tIns="38958" rIns="77916" bIns="38958">
            <a:spAutoFit/>
          </a:bodyPr>
          <a:lstStyle/>
          <a:p>
            <a:pPr algn="r" eaLnBrk="0" hangingPunct="0"/>
            <a:r>
              <a:rPr kumimoji="1" lang="fr-FR" sz="1600" b="1" dirty="0">
                <a:solidFill>
                  <a:srgbClr val="FFFF00"/>
                </a:solidFill>
                <a:latin typeface="Century Gothic" pitchFamily="34" charset="0"/>
              </a:rPr>
              <a:t>sur mobilier urbain</a:t>
            </a:r>
          </a:p>
        </p:txBody>
      </p:sp>
      <p:sp>
        <p:nvSpPr>
          <p:cNvPr id="59408" name="Rectangle 16"/>
          <p:cNvSpPr>
            <a:spLocks noChangeArrowheads="1"/>
          </p:cNvSpPr>
          <p:nvPr/>
        </p:nvSpPr>
        <p:spPr bwMode="auto">
          <a:xfrm>
            <a:off x="6784108" y="6083450"/>
            <a:ext cx="2411412" cy="536623"/>
          </a:xfrm>
          <a:prstGeom prst="rect">
            <a:avLst/>
          </a:prstGeom>
          <a:noFill/>
          <a:ln w="9525">
            <a:noFill/>
            <a:miter lim="800000"/>
            <a:headEnd/>
            <a:tailEnd/>
          </a:ln>
        </p:spPr>
        <p:txBody>
          <a:bodyPr lIns="77916" tIns="38958" rIns="77916" bIns="38958">
            <a:spAutoFit/>
          </a:bodyPr>
          <a:lstStyle/>
          <a:p>
            <a:pPr algn="r" eaLnBrk="0" hangingPunct="0"/>
            <a:r>
              <a:rPr kumimoji="1" lang="fr-FR" sz="1600" b="1" dirty="0">
                <a:solidFill>
                  <a:srgbClr val="FFFF00"/>
                </a:solidFill>
                <a:latin typeface="Century Gothic" pitchFamily="34" charset="0"/>
              </a:rPr>
              <a:t> d’opinion, associative </a:t>
            </a:r>
            <a:br>
              <a:rPr kumimoji="1" lang="fr-FR" sz="1600" b="1" dirty="0">
                <a:solidFill>
                  <a:srgbClr val="FFFF00"/>
                </a:solidFill>
                <a:latin typeface="Century Gothic" pitchFamily="34" charset="0"/>
              </a:rPr>
            </a:br>
            <a:r>
              <a:rPr kumimoji="1" lang="fr-FR" sz="1600" b="1" dirty="0">
                <a:solidFill>
                  <a:srgbClr val="FFFF00"/>
                </a:solidFill>
                <a:latin typeface="Century Gothic" pitchFamily="34" charset="0"/>
              </a:rPr>
              <a:t>ou administrative…</a:t>
            </a:r>
          </a:p>
        </p:txBody>
      </p:sp>
      <p:sp>
        <p:nvSpPr>
          <p:cNvPr id="22" name="ZoneTexte 21">
            <a:hlinkClick r:id="" action="ppaction://noaction"/>
            <a:extLst>
              <a:ext uri="{FF2B5EF4-FFF2-40B4-BE49-F238E27FC236}">
                <a16:creationId xmlns:a16="http://schemas.microsoft.com/office/drawing/2014/main" id="{98C7F1C5-55BA-4BF7-843C-24357D08AD3A}"/>
              </a:ext>
            </a:extLst>
          </p:cNvPr>
          <p:cNvSpPr txBox="1"/>
          <p:nvPr/>
        </p:nvSpPr>
        <p:spPr>
          <a:xfrm>
            <a:off x="7308694" y="548680"/>
            <a:ext cx="2052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L. 581-3 c.env.</a:t>
            </a:r>
          </a:p>
        </p:txBody>
      </p:sp>
      <p:sp>
        <p:nvSpPr>
          <p:cNvPr id="3" name="Espace réservé du numéro de diapositive 2">
            <a:extLst>
              <a:ext uri="{FF2B5EF4-FFF2-40B4-BE49-F238E27FC236}">
                <a16:creationId xmlns:a16="http://schemas.microsoft.com/office/drawing/2014/main" id="{12FE6B1E-6F8F-4506-B50A-17072ACDFB9A}"/>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14</a:t>
            </a:fld>
            <a:endParaRPr lang="fr-FR" dirty="0"/>
          </a:p>
        </p:txBody>
      </p:sp>
    </p:spTree>
    <p:extLst>
      <p:ext uri="{BB962C8B-B14F-4D97-AF65-F5344CB8AC3E}">
        <p14:creationId xmlns:p14="http://schemas.microsoft.com/office/powerpoint/2010/main" val="201309486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59396">
                                            <p:txEl>
                                              <p:pRg st="0" end="0"/>
                                            </p:txEl>
                                          </p:spTgt>
                                        </p:tgtEl>
                                        <p:attrNameLst>
                                          <p:attrName>style.visibility</p:attrName>
                                        </p:attrNameLst>
                                      </p:cBhvr>
                                      <p:to>
                                        <p:strVal val="visible"/>
                                      </p:to>
                                    </p:set>
                                    <p:animEffect transition="in" filter="wipe(left)">
                                      <p:cBhvr>
                                        <p:cTn id="14" dur="2500"/>
                                        <p:tgtEl>
                                          <p:spTgt spid="59396">
                                            <p:txEl>
                                              <p:pRg st="0" end="0"/>
                                            </p:txEl>
                                          </p:spTgt>
                                        </p:tgtEl>
                                      </p:cBhvr>
                                    </p:animEffect>
                                  </p:childTnLst>
                                </p:cTn>
                              </p:par>
                            </p:childTnLst>
                          </p:cTn>
                        </p:par>
                        <p:par>
                          <p:cTn id="15" fill="hold">
                            <p:stCondLst>
                              <p:cond delay="4500"/>
                            </p:stCondLst>
                            <p:childTnLst>
                              <p:par>
                                <p:cTn id="16" presetID="23" presetClass="entr" presetSubtype="288" fill="hold" nodeType="afterEffect">
                                  <p:stCondLst>
                                    <p:cond delay="1000"/>
                                  </p:stCondLst>
                                  <p:childTnLst>
                                    <p:set>
                                      <p:cBhvr>
                                        <p:cTn id="17" dur="1" fill="hold">
                                          <p:stCondLst>
                                            <p:cond delay="0"/>
                                          </p:stCondLst>
                                        </p:cTn>
                                        <p:tgtEl>
                                          <p:spTgt spid="59401"/>
                                        </p:tgtEl>
                                        <p:attrNameLst>
                                          <p:attrName>style.visibility</p:attrName>
                                        </p:attrNameLst>
                                      </p:cBhvr>
                                      <p:to>
                                        <p:strVal val="visible"/>
                                      </p:to>
                                    </p:set>
                                    <p:anim calcmode="lin" valueType="num">
                                      <p:cBhvr>
                                        <p:cTn id="18" dur="1500" fill="hold"/>
                                        <p:tgtEl>
                                          <p:spTgt spid="59401"/>
                                        </p:tgtEl>
                                        <p:attrNameLst>
                                          <p:attrName>ppt_w</p:attrName>
                                        </p:attrNameLst>
                                      </p:cBhvr>
                                      <p:tavLst>
                                        <p:tav tm="0">
                                          <p:val>
                                            <p:strVal val="4/3*#ppt_w"/>
                                          </p:val>
                                        </p:tav>
                                        <p:tav tm="100000">
                                          <p:val>
                                            <p:strVal val="#ppt_w"/>
                                          </p:val>
                                        </p:tav>
                                      </p:tavLst>
                                    </p:anim>
                                    <p:anim calcmode="lin" valueType="num">
                                      <p:cBhvr>
                                        <p:cTn id="19" dur="1500" fill="hold"/>
                                        <p:tgtEl>
                                          <p:spTgt spid="59401"/>
                                        </p:tgtEl>
                                        <p:attrNameLst>
                                          <p:attrName>ppt_h</p:attrName>
                                        </p:attrNameLst>
                                      </p:cBhvr>
                                      <p:tavLst>
                                        <p:tav tm="0">
                                          <p:val>
                                            <p:strVal val="4/3*#ppt_h"/>
                                          </p:val>
                                        </p:tav>
                                        <p:tav tm="100000">
                                          <p:val>
                                            <p:strVal val="#ppt_h"/>
                                          </p:val>
                                        </p:tav>
                                      </p:tavLst>
                                    </p:anim>
                                  </p:childTnLst>
                                </p:cTn>
                              </p:par>
                            </p:childTnLst>
                          </p:cTn>
                        </p:par>
                        <p:par>
                          <p:cTn id="20" fill="hold">
                            <p:stCondLst>
                              <p:cond delay="7000"/>
                            </p:stCondLst>
                            <p:childTnLst>
                              <p:par>
                                <p:cTn id="21" presetID="4" presetClass="entr" presetSubtype="32" fill="hold" grpId="0" nodeType="afterEffect">
                                  <p:stCondLst>
                                    <p:cond delay="1000"/>
                                  </p:stCondLst>
                                  <p:childTnLst>
                                    <p:set>
                                      <p:cBhvr>
                                        <p:cTn id="22" dur="1" fill="hold">
                                          <p:stCondLst>
                                            <p:cond delay="0"/>
                                          </p:stCondLst>
                                        </p:cTn>
                                        <p:tgtEl>
                                          <p:spTgt spid="59404"/>
                                        </p:tgtEl>
                                        <p:attrNameLst>
                                          <p:attrName>style.visibility</p:attrName>
                                        </p:attrNameLst>
                                      </p:cBhvr>
                                      <p:to>
                                        <p:strVal val="visible"/>
                                      </p:to>
                                    </p:set>
                                    <p:animEffect transition="in" filter="box(out)">
                                      <p:cBhvr>
                                        <p:cTn id="23" dur="2000"/>
                                        <p:tgtEl>
                                          <p:spTgt spid="59404"/>
                                        </p:tgtEl>
                                      </p:cBhvr>
                                    </p:animEffect>
                                  </p:childTnLst>
                                </p:cTn>
                              </p:par>
                              <p:par>
                                <p:cTn id="24" presetID="23" presetClass="entr" presetSubtype="288" fill="hold" nodeType="withEffect">
                                  <p:stCondLst>
                                    <p:cond delay="1000"/>
                                  </p:stCondLst>
                                  <p:childTnLst>
                                    <p:set>
                                      <p:cBhvr>
                                        <p:cTn id="25" dur="1" fill="hold">
                                          <p:stCondLst>
                                            <p:cond delay="0"/>
                                          </p:stCondLst>
                                        </p:cTn>
                                        <p:tgtEl>
                                          <p:spTgt spid="59399"/>
                                        </p:tgtEl>
                                        <p:attrNameLst>
                                          <p:attrName>style.visibility</p:attrName>
                                        </p:attrNameLst>
                                      </p:cBhvr>
                                      <p:to>
                                        <p:strVal val="visible"/>
                                      </p:to>
                                    </p:set>
                                    <p:anim calcmode="lin" valueType="num">
                                      <p:cBhvr>
                                        <p:cTn id="26" dur="1500" fill="hold"/>
                                        <p:tgtEl>
                                          <p:spTgt spid="59399"/>
                                        </p:tgtEl>
                                        <p:attrNameLst>
                                          <p:attrName>ppt_w</p:attrName>
                                        </p:attrNameLst>
                                      </p:cBhvr>
                                      <p:tavLst>
                                        <p:tav tm="0">
                                          <p:val>
                                            <p:strVal val="4/3*#ppt_w"/>
                                          </p:val>
                                        </p:tav>
                                        <p:tav tm="100000">
                                          <p:val>
                                            <p:strVal val="#ppt_w"/>
                                          </p:val>
                                        </p:tav>
                                      </p:tavLst>
                                    </p:anim>
                                    <p:anim calcmode="lin" valueType="num">
                                      <p:cBhvr>
                                        <p:cTn id="27" dur="1500" fill="hold"/>
                                        <p:tgtEl>
                                          <p:spTgt spid="59399"/>
                                        </p:tgtEl>
                                        <p:attrNameLst>
                                          <p:attrName>ppt_h</p:attrName>
                                        </p:attrNameLst>
                                      </p:cBhvr>
                                      <p:tavLst>
                                        <p:tav tm="0">
                                          <p:val>
                                            <p:strVal val="4/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9405"/>
                                        </p:tgtEl>
                                        <p:attrNameLst>
                                          <p:attrName>style.visibility</p:attrName>
                                        </p:attrNameLst>
                                      </p:cBhvr>
                                      <p:to>
                                        <p:strVal val="visible"/>
                                      </p:to>
                                    </p:set>
                                    <p:animEffect transition="in" filter="box(out)">
                                      <p:cBhvr>
                                        <p:cTn id="32" dur="2000"/>
                                        <p:tgtEl>
                                          <p:spTgt spid="59405"/>
                                        </p:tgtEl>
                                      </p:cBhvr>
                                    </p:animEffect>
                                  </p:childTnLst>
                                </p:cTn>
                              </p:par>
                              <p:par>
                                <p:cTn id="33" presetID="23" presetClass="entr" presetSubtype="288" fill="hold" nodeType="withEffect">
                                  <p:stCondLst>
                                    <p:cond delay="0"/>
                                  </p:stCondLst>
                                  <p:childTnLst>
                                    <p:set>
                                      <p:cBhvr>
                                        <p:cTn id="34" dur="1" fill="hold">
                                          <p:stCondLst>
                                            <p:cond delay="0"/>
                                          </p:stCondLst>
                                        </p:cTn>
                                        <p:tgtEl>
                                          <p:spTgt spid="59397"/>
                                        </p:tgtEl>
                                        <p:attrNameLst>
                                          <p:attrName>style.visibility</p:attrName>
                                        </p:attrNameLst>
                                      </p:cBhvr>
                                      <p:to>
                                        <p:strVal val="visible"/>
                                      </p:to>
                                    </p:set>
                                    <p:anim calcmode="lin" valueType="num">
                                      <p:cBhvr>
                                        <p:cTn id="35" dur="1500" fill="hold"/>
                                        <p:tgtEl>
                                          <p:spTgt spid="59397"/>
                                        </p:tgtEl>
                                        <p:attrNameLst>
                                          <p:attrName>ppt_w</p:attrName>
                                        </p:attrNameLst>
                                      </p:cBhvr>
                                      <p:tavLst>
                                        <p:tav tm="0">
                                          <p:val>
                                            <p:strVal val="4/3*#ppt_w"/>
                                          </p:val>
                                        </p:tav>
                                        <p:tav tm="100000">
                                          <p:val>
                                            <p:strVal val="#ppt_w"/>
                                          </p:val>
                                        </p:tav>
                                      </p:tavLst>
                                    </p:anim>
                                    <p:anim calcmode="lin" valueType="num">
                                      <p:cBhvr>
                                        <p:cTn id="36" dur="1500" fill="hold"/>
                                        <p:tgtEl>
                                          <p:spTgt spid="59397"/>
                                        </p:tgtEl>
                                        <p:attrNameLst>
                                          <p:attrName>ppt_h</p:attrName>
                                        </p:attrNameLst>
                                      </p:cBhvr>
                                      <p:tavLst>
                                        <p:tav tm="0">
                                          <p:val>
                                            <p:strVal val="4/3*#ppt_h"/>
                                          </p:val>
                                        </p:tav>
                                        <p:tav tm="100000">
                                          <p:val>
                                            <p:strVal val="#ppt_h"/>
                                          </p:val>
                                        </p:tav>
                                      </p:tavLst>
                                    </p:anim>
                                  </p:childTnLst>
                                </p:cTn>
                              </p:par>
                            </p:childTnLst>
                          </p:cTn>
                        </p:par>
                        <p:par>
                          <p:cTn id="37" fill="hold">
                            <p:stCondLst>
                              <p:cond delay="2000"/>
                            </p:stCondLst>
                            <p:childTnLst>
                              <p:par>
                                <p:cTn id="38" presetID="23" presetClass="entr" presetSubtype="288" fill="hold" nodeType="afterEffect">
                                  <p:stCondLst>
                                    <p:cond delay="1000"/>
                                  </p:stCondLst>
                                  <p:childTnLst>
                                    <p:set>
                                      <p:cBhvr>
                                        <p:cTn id="39" dur="1" fill="hold">
                                          <p:stCondLst>
                                            <p:cond delay="0"/>
                                          </p:stCondLst>
                                        </p:cTn>
                                        <p:tgtEl>
                                          <p:spTgt spid="59398"/>
                                        </p:tgtEl>
                                        <p:attrNameLst>
                                          <p:attrName>style.visibility</p:attrName>
                                        </p:attrNameLst>
                                      </p:cBhvr>
                                      <p:to>
                                        <p:strVal val="visible"/>
                                      </p:to>
                                    </p:set>
                                    <p:anim calcmode="lin" valueType="num">
                                      <p:cBhvr>
                                        <p:cTn id="40" dur="1500" fill="hold"/>
                                        <p:tgtEl>
                                          <p:spTgt spid="59398"/>
                                        </p:tgtEl>
                                        <p:attrNameLst>
                                          <p:attrName>ppt_w</p:attrName>
                                        </p:attrNameLst>
                                      </p:cBhvr>
                                      <p:tavLst>
                                        <p:tav tm="0">
                                          <p:val>
                                            <p:strVal val="4/3*#ppt_w"/>
                                          </p:val>
                                        </p:tav>
                                        <p:tav tm="100000">
                                          <p:val>
                                            <p:strVal val="#ppt_w"/>
                                          </p:val>
                                        </p:tav>
                                      </p:tavLst>
                                    </p:anim>
                                    <p:anim calcmode="lin" valueType="num">
                                      <p:cBhvr>
                                        <p:cTn id="41" dur="1500" fill="hold"/>
                                        <p:tgtEl>
                                          <p:spTgt spid="59398"/>
                                        </p:tgtEl>
                                        <p:attrNameLst>
                                          <p:attrName>ppt_h</p:attrName>
                                        </p:attrNameLst>
                                      </p:cBhvr>
                                      <p:tavLst>
                                        <p:tav tm="0">
                                          <p:val>
                                            <p:strVal val="4/3*#ppt_h"/>
                                          </p:val>
                                        </p:tav>
                                        <p:tav tm="100000">
                                          <p:val>
                                            <p:strVal val="#ppt_h"/>
                                          </p:val>
                                        </p:tav>
                                      </p:tavLst>
                                    </p:anim>
                                  </p:childTnLst>
                                </p:cTn>
                              </p:par>
                            </p:childTnLst>
                          </p:cTn>
                        </p:par>
                        <p:par>
                          <p:cTn id="42" fill="hold">
                            <p:stCondLst>
                              <p:cond delay="4500"/>
                            </p:stCondLst>
                            <p:childTnLst>
                              <p:par>
                                <p:cTn id="43" presetID="23" presetClass="entr" presetSubtype="288" fill="hold" nodeType="afterEffect">
                                  <p:stCondLst>
                                    <p:cond delay="1000"/>
                                  </p:stCondLst>
                                  <p:childTnLst>
                                    <p:set>
                                      <p:cBhvr>
                                        <p:cTn id="44" dur="1" fill="hold">
                                          <p:stCondLst>
                                            <p:cond delay="0"/>
                                          </p:stCondLst>
                                        </p:cTn>
                                        <p:tgtEl>
                                          <p:spTgt spid="59400"/>
                                        </p:tgtEl>
                                        <p:attrNameLst>
                                          <p:attrName>style.visibility</p:attrName>
                                        </p:attrNameLst>
                                      </p:cBhvr>
                                      <p:to>
                                        <p:strVal val="visible"/>
                                      </p:to>
                                    </p:set>
                                    <p:anim calcmode="lin" valueType="num">
                                      <p:cBhvr>
                                        <p:cTn id="45" dur="2000" fill="hold"/>
                                        <p:tgtEl>
                                          <p:spTgt spid="59400"/>
                                        </p:tgtEl>
                                        <p:attrNameLst>
                                          <p:attrName>ppt_w</p:attrName>
                                        </p:attrNameLst>
                                      </p:cBhvr>
                                      <p:tavLst>
                                        <p:tav tm="0">
                                          <p:val>
                                            <p:strVal val="4/3*#ppt_w"/>
                                          </p:val>
                                        </p:tav>
                                        <p:tav tm="100000">
                                          <p:val>
                                            <p:strVal val="#ppt_w"/>
                                          </p:val>
                                        </p:tav>
                                      </p:tavLst>
                                    </p:anim>
                                    <p:anim calcmode="lin" valueType="num">
                                      <p:cBhvr>
                                        <p:cTn id="46" dur="2000" fill="hold"/>
                                        <p:tgtEl>
                                          <p:spTgt spid="59400"/>
                                        </p:tgtEl>
                                        <p:attrNameLst>
                                          <p:attrName>ppt_h</p:attrName>
                                        </p:attrNameLst>
                                      </p:cBhvr>
                                      <p:tavLst>
                                        <p:tav tm="0">
                                          <p:val>
                                            <p:strVal val="4/3*#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59406"/>
                                        </p:tgtEl>
                                        <p:attrNameLst>
                                          <p:attrName>style.visibility</p:attrName>
                                        </p:attrNameLst>
                                      </p:cBhvr>
                                      <p:to>
                                        <p:strVal val="visible"/>
                                      </p:to>
                                    </p:set>
                                    <p:animEffect transition="in" filter="box(out)">
                                      <p:cBhvr>
                                        <p:cTn id="51" dur="2000"/>
                                        <p:tgtEl>
                                          <p:spTgt spid="59406"/>
                                        </p:tgtEl>
                                      </p:cBhvr>
                                    </p:animEffect>
                                  </p:childTnLst>
                                </p:cTn>
                              </p:par>
                              <p:par>
                                <p:cTn id="52" presetID="23" presetClass="entr" presetSubtype="288" fill="hold" nodeType="withEffect">
                                  <p:stCondLst>
                                    <p:cond delay="0"/>
                                  </p:stCondLst>
                                  <p:childTnLst>
                                    <p:set>
                                      <p:cBhvr>
                                        <p:cTn id="53" dur="1" fill="hold">
                                          <p:stCondLst>
                                            <p:cond delay="0"/>
                                          </p:stCondLst>
                                        </p:cTn>
                                        <p:tgtEl>
                                          <p:spTgt spid="59394"/>
                                        </p:tgtEl>
                                        <p:attrNameLst>
                                          <p:attrName>style.visibility</p:attrName>
                                        </p:attrNameLst>
                                      </p:cBhvr>
                                      <p:to>
                                        <p:strVal val="visible"/>
                                      </p:to>
                                    </p:set>
                                    <p:anim calcmode="lin" valueType="num">
                                      <p:cBhvr>
                                        <p:cTn id="54" dur="1500" fill="hold"/>
                                        <p:tgtEl>
                                          <p:spTgt spid="59394"/>
                                        </p:tgtEl>
                                        <p:attrNameLst>
                                          <p:attrName>ppt_w</p:attrName>
                                        </p:attrNameLst>
                                      </p:cBhvr>
                                      <p:tavLst>
                                        <p:tav tm="0">
                                          <p:val>
                                            <p:strVal val="4/3*#ppt_w"/>
                                          </p:val>
                                        </p:tav>
                                        <p:tav tm="100000">
                                          <p:val>
                                            <p:strVal val="#ppt_w"/>
                                          </p:val>
                                        </p:tav>
                                      </p:tavLst>
                                    </p:anim>
                                    <p:anim calcmode="lin" valueType="num">
                                      <p:cBhvr>
                                        <p:cTn id="55" dur="1500" fill="hold"/>
                                        <p:tgtEl>
                                          <p:spTgt spid="59394"/>
                                        </p:tgtEl>
                                        <p:attrNameLst>
                                          <p:attrName>ppt_h</p:attrName>
                                        </p:attrNameLst>
                                      </p:cBhvr>
                                      <p:tavLst>
                                        <p:tav tm="0">
                                          <p:val>
                                            <p:strVal val="4/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59407"/>
                                        </p:tgtEl>
                                        <p:attrNameLst>
                                          <p:attrName>style.visibility</p:attrName>
                                        </p:attrNameLst>
                                      </p:cBhvr>
                                      <p:to>
                                        <p:strVal val="visible"/>
                                      </p:to>
                                    </p:set>
                                    <p:animEffect transition="in" filter="box(out)">
                                      <p:cBhvr>
                                        <p:cTn id="60" dur="2000"/>
                                        <p:tgtEl>
                                          <p:spTgt spid="59407"/>
                                        </p:tgtEl>
                                      </p:cBhvr>
                                    </p:animEffect>
                                  </p:childTnLst>
                                </p:cTn>
                              </p:par>
                              <p:par>
                                <p:cTn id="61" presetID="23" presetClass="entr" presetSubtype="288" fill="hold" nodeType="withEffect">
                                  <p:stCondLst>
                                    <p:cond delay="0"/>
                                  </p:stCondLst>
                                  <p:childTnLst>
                                    <p:set>
                                      <p:cBhvr>
                                        <p:cTn id="62" dur="1" fill="hold">
                                          <p:stCondLst>
                                            <p:cond delay="0"/>
                                          </p:stCondLst>
                                        </p:cTn>
                                        <p:tgtEl>
                                          <p:spTgt spid="59402"/>
                                        </p:tgtEl>
                                        <p:attrNameLst>
                                          <p:attrName>style.visibility</p:attrName>
                                        </p:attrNameLst>
                                      </p:cBhvr>
                                      <p:to>
                                        <p:strVal val="visible"/>
                                      </p:to>
                                    </p:set>
                                    <p:anim calcmode="lin" valueType="num">
                                      <p:cBhvr>
                                        <p:cTn id="63" dur="1500" fill="hold"/>
                                        <p:tgtEl>
                                          <p:spTgt spid="59402"/>
                                        </p:tgtEl>
                                        <p:attrNameLst>
                                          <p:attrName>ppt_w</p:attrName>
                                        </p:attrNameLst>
                                      </p:cBhvr>
                                      <p:tavLst>
                                        <p:tav tm="0">
                                          <p:val>
                                            <p:strVal val="4/3*#ppt_w"/>
                                          </p:val>
                                        </p:tav>
                                        <p:tav tm="100000">
                                          <p:val>
                                            <p:strVal val="#ppt_w"/>
                                          </p:val>
                                        </p:tav>
                                      </p:tavLst>
                                    </p:anim>
                                    <p:anim calcmode="lin" valueType="num">
                                      <p:cBhvr>
                                        <p:cTn id="64" dur="1500" fill="hold"/>
                                        <p:tgtEl>
                                          <p:spTgt spid="59402"/>
                                        </p:tgtEl>
                                        <p:attrNameLst>
                                          <p:attrName>ppt_h</p:attrName>
                                        </p:attrNameLst>
                                      </p:cBhvr>
                                      <p:tavLst>
                                        <p:tav tm="0">
                                          <p:val>
                                            <p:strVal val="4/3*#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 presetClass="entr" presetSubtype="32" fill="hold" grpId="0" nodeType="clickEffect">
                                  <p:stCondLst>
                                    <p:cond delay="0"/>
                                  </p:stCondLst>
                                  <p:childTnLst>
                                    <p:set>
                                      <p:cBhvr>
                                        <p:cTn id="68" dur="1" fill="hold">
                                          <p:stCondLst>
                                            <p:cond delay="0"/>
                                          </p:stCondLst>
                                        </p:cTn>
                                        <p:tgtEl>
                                          <p:spTgt spid="59408"/>
                                        </p:tgtEl>
                                        <p:attrNameLst>
                                          <p:attrName>style.visibility</p:attrName>
                                        </p:attrNameLst>
                                      </p:cBhvr>
                                      <p:to>
                                        <p:strVal val="visible"/>
                                      </p:to>
                                    </p:set>
                                    <p:animEffect transition="in" filter="box(out)">
                                      <p:cBhvr>
                                        <p:cTn id="69" dur="2000"/>
                                        <p:tgtEl>
                                          <p:spTgt spid="59408"/>
                                        </p:tgtEl>
                                      </p:cBhvr>
                                    </p:animEffect>
                                  </p:childTnLst>
                                </p:cTn>
                              </p:par>
                              <p:par>
                                <p:cTn id="70" presetID="23" presetClass="entr" presetSubtype="288" fill="hold" nodeType="withEffect">
                                  <p:stCondLst>
                                    <p:cond delay="0"/>
                                  </p:stCondLst>
                                  <p:childTnLst>
                                    <p:set>
                                      <p:cBhvr>
                                        <p:cTn id="71" dur="1" fill="hold">
                                          <p:stCondLst>
                                            <p:cond delay="0"/>
                                          </p:stCondLst>
                                        </p:cTn>
                                        <p:tgtEl>
                                          <p:spTgt spid="59403"/>
                                        </p:tgtEl>
                                        <p:attrNameLst>
                                          <p:attrName>style.visibility</p:attrName>
                                        </p:attrNameLst>
                                      </p:cBhvr>
                                      <p:to>
                                        <p:strVal val="visible"/>
                                      </p:to>
                                    </p:set>
                                    <p:anim calcmode="lin" valueType="num">
                                      <p:cBhvr>
                                        <p:cTn id="72" dur="1500" fill="hold"/>
                                        <p:tgtEl>
                                          <p:spTgt spid="59403"/>
                                        </p:tgtEl>
                                        <p:attrNameLst>
                                          <p:attrName>ppt_w</p:attrName>
                                        </p:attrNameLst>
                                      </p:cBhvr>
                                      <p:tavLst>
                                        <p:tav tm="0">
                                          <p:val>
                                            <p:strVal val="4/3*#ppt_w"/>
                                          </p:val>
                                        </p:tav>
                                        <p:tav tm="100000">
                                          <p:val>
                                            <p:strVal val="#ppt_w"/>
                                          </p:val>
                                        </p:tav>
                                      </p:tavLst>
                                    </p:anim>
                                    <p:anim calcmode="lin" valueType="num">
                                      <p:cBhvr>
                                        <p:cTn id="73" dur="1500" fill="hold"/>
                                        <p:tgtEl>
                                          <p:spTgt spid="5940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9396" grpId="0" build="p" bldLvl="5"/>
      <p:bldP spid="59404" grpId="0" autoUpdateAnimBg="0"/>
      <p:bldP spid="59405" grpId="0" autoUpdateAnimBg="0"/>
      <p:bldP spid="59406" grpId="0" autoUpdateAnimBg="0"/>
      <p:bldP spid="59407" grpId="0" autoUpdateAnimBg="0"/>
      <p:bldP spid="59408" grpId="0" autoUpdateAnimBg="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t">
            <a:normAutofit/>
          </a:bodyPr>
          <a:lstStyle/>
          <a:p>
            <a:pPr eaLnBrk="1" hangingPunct="1"/>
            <a:r>
              <a:rPr lang="fr-FR" dirty="0"/>
              <a:t>Les dispositifs</a:t>
            </a:r>
            <a:endParaRPr lang="fr-FR" sz="3200" dirty="0">
              <a:solidFill>
                <a:srgbClr val="000099"/>
              </a:solidFill>
            </a:endParaRPr>
          </a:p>
        </p:txBody>
      </p:sp>
      <p:sp>
        <p:nvSpPr>
          <p:cNvPr id="61443" name="Rectangle 3"/>
          <p:cNvSpPr>
            <a:spLocks noGrp="1" noChangeArrowheads="1"/>
          </p:cNvSpPr>
          <p:nvPr>
            <p:ph idx="1"/>
          </p:nvPr>
        </p:nvSpPr>
        <p:spPr>
          <a:xfrm>
            <a:off x="1143794" y="872716"/>
            <a:ext cx="8077200" cy="5220581"/>
          </a:xfrm>
        </p:spPr>
        <p:txBody>
          <a:bodyPr>
            <a:normAutofit/>
          </a:bodyPr>
          <a:lstStyle/>
          <a:p>
            <a:pPr eaLnBrk="1" hangingPunct="1"/>
            <a:r>
              <a:rPr lang="fr-FR" sz="2000" dirty="0">
                <a:latin typeface="Calibri" panose="020F0502020204030204" pitchFamily="34" charset="0"/>
                <a:cs typeface="Calibri" panose="020F0502020204030204" pitchFamily="34" charset="0"/>
              </a:rPr>
              <a:t>Les dispositifs réglementés sont visibles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des </a:t>
            </a:r>
            <a:r>
              <a:rPr lang="fr-FR" sz="2000" i="1" dirty="0">
                <a:latin typeface="Calibri" panose="020F0502020204030204" pitchFamily="34" charset="0"/>
                <a:cs typeface="Calibri" panose="020F0502020204030204" pitchFamily="34" charset="0"/>
              </a:rPr>
              <a:t>« voies ouvertes à la circulation publique »</a:t>
            </a:r>
          </a:p>
        </p:txBody>
      </p:sp>
      <p:pic>
        <p:nvPicPr>
          <p:cNvPr id="61444" name="Picture 4" descr="enseigne citadiu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0602" y="2106886"/>
            <a:ext cx="2339975" cy="1757363"/>
          </a:xfrm>
          <a:prstGeom prst="rect">
            <a:avLst/>
          </a:prstGeom>
          <a:noFill/>
          <a:ln w="25400">
            <a:solidFill>
              <a:srgbClr val="000080"/>
            </a:solidFill>
            <a:miter lim="800000"/>
            <a:headEnd/>
            <a:tailEnd/>
          </a:ln>
        </p:spPr>
      </p:pic>
      <p:pic>
        <p:nvPicPr>
          <p:cNvPr id="61445" name="Picture 5" descr="DSCN1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3939" y="4443686"/>
            <a:ext cx="2339975" cy="1755775"/>
          </a:xfrm>
          <a:prstGeom prst="rect">
            <a:avLst/>
          </a:prstGeom>
          <a:noFill/>
          <a:ln w="25400">
            <a:solidFill>
              <a:srgbClr val="000080"/>
            </a:solidFill>
            <a:miter lim="800000"/>
            <a:headEnd/>
            <a:tailEnd/>
          </a:ln>
        </p:spPr>
      </p:pic>
      <p:pic>
        <p:nvPicPr>
          <p:cNvPr id="61446" name="Picture 6" descr="pub parki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16838" y="2108474"/>
            <a:ext cx="2339975" cy="1755775"/>
          </a:xfrm>
          <a:prstGeom prst="rect">
            <a:avLst/>
          </a:prstGeom>
          <a:noFill/>
          <a:ln w="25400">
            <a:solidFill>
              <a:srgbClr val="000080"/>
            </a:solidFill>
            <a:miter lim="800000"/>
            <a:headEnd/>
            <a:tailEnd/>
          </a:ln>
        </p:spPr>
      </p:pic>
      <p:pic>
        <p:nvPicPr>
          <p:cNvPr id="61447" name="Picture 7" descr="D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6838" y="4024586"/>
            <a:ext cx="2339975" cy="1292225"/>
          </a:xfrm>
          <a:prstGeom prst="rect">
            <a:avLst/>
          </a:prstGeom>
          <a:noFill/>
          <a:ln w="25400">
            <a:solidFill>
              <a:srgbClr val="000080"/>
            </a:solidFill>
            <a:miter lim="800000"/>
            <a:headEnd/>
            <a:tailEnd/>
          </a:ln>
        </p:spPr>
      </p:pic>
      <p:pic>
        <p:nvPicPr>
          <p:cNvPr id="61448" name="Picture 8" descr="défin pub oran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24294" y="2060849"/>
            <a:ext cx="2339975" cy="1755775"/>
          </a:xfrm>
          <a:prstGeom prst="rect">
            <a:avLst/>
          </a:prstGeom>
          <a:noFill/>
          <a:ln w="25400">
            <a:solidFill>
              <a:srgbClr val="000080"/>
            </a:solidFill>
            <a:miter lim="800000"/>
            <a:headEnd/>
            <a:tailEnd/>
          </a:ln>
        </p:spPr>
      </p:pic>
      <p:pic>
        <p:nvPicPr>
          <p:cNvPr id="61449" name="Picture 9" descr="F100000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24294" y="2802210"/>
            <a:ext cx="2339975" cy="1765300"/>
          </a:xfrm>
          <a:prstGeom prst="rect">
            <a:avLst/>
          </a:prstGeom>
          <a:noFill/>
          <a:ln w="25400">
            <a:solidFill>
              <a:srgbClr val="000080"/>
            </a:solidFill>
            <a:miter lim="800000"/>
            <a:headEnd/>
            <a:tailEnd/>
          </a:ln>
        </p:spPr>
      </p:pic>
      <p:grpSp>
        <p:nvGrpSpPr>
          <p:cNvPr id="2" name="Group 11"/>
          <p:cNvGrpSpPr>
            <a:grpSpLocks/>
          </p:cNvGrpSpPr>
          <p:nvPr/>
        </p:nvGrpSpPr>
        <p:grpSpPr bwMode="auto">
          <a:xfrm>
            <a:off x="6900962" y="2091010"/>
            <a:ext cx="2373312" cy="3238500"/>
            <a:chOff x="4014" y="346"/>
            <a:chExt cx="1361" cy="2494"/>
          </a:xfrm>
        </p:grpSpPr>
        <p:sp>
          <p:nvSpPr>
            <p:cNvPr id="19474" name="Line 12"/>
            <p:cNvSpPr>
              <a:spLocks noChangeShapeType="1"/>
            </p:cNvSpPr>
            <p:nvPr/>
          </p:nvSpPr>
          <p:spPr bwMode="auto">
            <a:xfrm flipV="1">
              <a:off x="4014" y="346"/>
              <a:ext cx="1360" cy="2494"/>
            </a:xfrm>
            <a:prstGeom prst="line">
              <a:avLst/>
            </a:prstGeom>
            <a:noFill/>
            <a:ln w="95250">
              <a:solidFill>
                <a:srgbClr val="FF0000"/>
              </a:solidFill>
              <a:prstDash val="sysDash"/>
              <a:round/>
              <a:headEnd/>
              <a:tailEnd/>
            </a:ln>
          </p:spPr>
          <p:txBody>
            <a:bodyPr/>
            <a:lstStyle/>
            <a:p>
              <a:endParaRPr lang="fr-FR" dirty="0"/>
            </a:p>
          </p:txBody>
        </p:sp>
        <p:sp>
          <p:nvSpPr>
            <p:cNvPr id="19475" name="Line 13"/>
            <p:cNvSpPr>
              <a:spLocks noChangeShapeType="1"/>
            </p:cNvSpPr>
            <p:nvPr/>
          </p:nvSpPr>
          <p:spPr bwMode="auto">
            <a:xfrm flipH="1" flipV="1">
              <a:off x="4015" y="346"/>
              <a:ext cx="1360" cy="2494"/>
            </a:xfrm>
            <a:prstGeom prst="line">
              <a:avLst/>
            </a:prstGeom>
            <a:noFill/>
            <a:ln w="95250">
              <a:solidFill>
                <a:srgbClr val="FF0000"/>
              </a:solidFill>
              <a:prstDash val="sysDash"/>
              <a:round/>
              <a:headEnd/>
              <a:tailEnd/>
            </a:ln>
          </p:spPr>
          <p:txBody>
            <a:bodyPr/>
            <a:lstStyle/>
            <a:p>
              <a:endParaRPr lang="fr-FR" dirty="0"/>
            </a:p>
          </p:txBody>
        </p:sp>
      </p:grpSp>
      <p:sp>
        <p:nvSpPr>
          <p:cNvPr id="61454" name="Rectangle 14"/>
          <p:cNvSpPr>
            <a:spLocks noChangeArrowheads="1"/>
          </p:cNvSpPr>
          <p:nvPr/>
        </p:nvSpPr>
        <p:spPr bwMode="auto">
          <a:xfrm>
            <a:off x="7024787" y="5313635"/>
            <a:ext cx="2139950" cy="893834"/>
          </a:xfrm>
          <a:prstGeom prst="rect">
            <a:avLst/>
          </a:prstGeom>
          <a:noFill/>
          <a:ln w="9525">
            <a:noFill/>
            <a:miter lim="800000"/>
            <a:headEnd/>
            <a:tailEnd/>
          </a:ln>
        </p:spPr>
        <p:txBody>
          <a:bodyPr>
            <a:spAutoFit/>
          </a:bodyPr>
          <a:lstStyle/>
          <a:p>
            <a:pPr algn="r" eaLnBrk="0" hangingPunct="0"/>
            <a:r>
              <a:rPr kumimoji="1" lang="fr-FR" sz="1400" b="1" dirty="0">
                <a:solidFill>
                  <a:srgbClr val="000066"/>
                </a:solidFill>
                <a:latin typeface="Century Gothic" pitchFamily="34" charset="0"/>
              </a:rPr>
              <a:t>Parcs souterrains de stationnement, gares souterraines… ne sont </a:t>
            </a:r>
            <a:r>
              <a:rPr kumimoji="1" lang="fr-FR" sz="1400" b="1" dirty="0">
                <a:solidFill>
                  <a:srgbClr val="FF0000"/>
                </a:solidFill>
                <a:latin typeface="Century Gothic" pitchFamily="34" charset="0"/>
              </a:rPr>
              <a:t>pas concernés</a:t>
            </a:r>
          </a:p>
        </p:txBody>
      </p:sp>
      <p:pic>
        <p:nvPicPr>
          <p:cNvPr id="61455" name="Picture 15" descr="DSCN063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24294" y="3608660"/>
            <a:ext cx="2339975" cy="1754188"/>
          </a:xfrm>
          <a:prstGeom prst="rect">
            <a:avLst/>
          </a:prstGeom>
          <a:noFill/>
          <a:ln w="25400">
            <a:solidFill>
              <a:srgbClr val="000080"/>
            </a:solidFill>
            <a:miter lim="800000"/>
            <a:headEnd/>
            <a:tailEnd/>
          </a:ln>
        </p:spPr>
      </p:pic>
      <p:pic>
        <p:nvPicPr>
          <p:cNvPr id="61456" name="Picture 16" descr="pistes de ski"/>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24294" y="4403999"/>
            <a:ext cx="2339975" cy="1754187"/>
          </a:xfrm>
          <a:prstGeom prst="rect">
            <a:avLst/>
          </a:prstGeom>
          <a:noFill/>
          <a:ln w="25400">
            <a:solidFill>
              <a:srgbClr val="000080"/>
            </a:solidFill>
            <a:miter lim="800000"/>
            <a:headEnd/>
            <a:tailEnd/>
          </a:ln>
        </p:spPr>
      </p:pic>
      <p:grpSp>
        <p:nvGrpSpPr>
          <p:cNvPr id="3" name="Group 11"/>
          <p:cNvGrpSpPr>
            <a:grpSpLocks/>
          </p:cNvGrpSpPr>
          <p:nvPr/>
        </p:nvGrpSpPr>
        <p:grpSpPr bwMode="auto">
          <a:xfrm>
            <a:off x="4065364" y="2068785"/>
            <a:ext cx="2373313" cy="4152900"/>
            <a:chOff x="4014" y="346"/>
            <a:chExt cx="1361" cy="2494"/>
          </a:xfrm>
        </p:grpSpPr>
        <p:sp>
          <p:nvSpPr>
            <p:cNvPr id="19472" name="Line 12"/>
            <p:cNvSpPr>
              <a:spLocks noChangeShapeType="1"/>
            </p:cNvSpPr>
            <p:nvPr/>
          </p:nvSpPr>
          <p:spPr bwMode="auto">
            <a:xfrm flipV="1">
              <a:off x="4014" y="346"/>
              <a:ext cx="1360" cy="2494"/>
            </a:xfrm>
            <a:prstGeom prst="line">
              <a:avLst/>
            </a:prstGeom>
            <a:noFill/>
            <a:ln w="95250">
              <a:solidFill>
                <a:srgbClr val="FF0000"/>
              </a:solidFill>
              <a:prstDash val="sysDash"/>
              <a:round/>
              <a:headEnd/>
              <a:tailEnd/>
            </a:ln>
          </p:spPr>
          <p:txBody>
            <a:bodyPr/>
            <a:lstStyle/>
            <a:p>
              <a:endParaRPr lang="fr-FR" dirty="0"/>
            </a:p>
          </p:txBody>
        </p:sp>
        <p:sp>
          <p:nvSpPr>
            <p:cNvPr id="19473" name="Line 13"/>
            <p:cNvSpPr>
              <a:spLocks noChangeShapeType="1"/>
            </p:cNvSpPr>
            <p:nvPr/>
          </p:nvSpPr>
          <p:spPr bwMode="auto">
            <a:xfrm flipH="1" flipV="1">
              <a:off x="4015" y="346"/>
              <a:ext cx="1360" cy="2494"/>
            </a:xfrm>
            <a:prstGeom prst="line">
              <a:avLst/>
            </a:prstGeom>
            <a:noFill/>
            <a:ln w="95250">
              <a:solidFill>
                <a:srgbClr val="FF0000"/>
              </a:solidFill>
              <a:prstDash val="sysDash"/>
              <a:round/>
              <a:headEnd/>
              <a:tailEnd/>
            </a:ln>
          </p:spPr>
          <p:txBody>
            <a:bodyPr/>
            <a:lstStyle/>
            <a:p>
              <a:endParaRPr lang="fr-FR" dirty="0"/>
            </a:p>
          </p:txBody>
        </p:sp>
      </p:grpSp>
      <p:sp>
        <p:nvSpPr>
          <p:cNvPr id="61450" name="Rectangle 10"/>
          <p:cNvSpPr>
            <a:spLocks noChangeArrowheads="1"/>
          </p:cNvSpPr>
          <p:nvPr/>
        </p:nvSpPr>
        <p:spPr bwMode="auto">
          <a:xfrm>
            <a:off x="3758977" y="3903935"/>
            <a:ext cx="2936875" cy="435760"/>
          </a:xfrm>
          <a:prstGeom prst="rect">
            <a:avLst/>
          </a:prstGeom>
          <a:noFill/>
          <a:ln w="9525">
            <a:noFill/>
            <a:miter lim="800000"/>
            <a:headEnd/>
            <a:tailEnd/>
          </a:ln>
        </p:spPr>
        <p:txBody>
          <a:bodyPr>
            <a:spAutoFit/>
          </a:bodyPr>
          <a:lstStyle/>
          <a:p>
            <a:pPr algn="ctr" eaLnBrk="0" hangingPunct="0"/>
            <a:r>
              <a:rPr kumimoji="1" lang="fr-FR" sz="1200" b="1" dirty="0">
                <a:solidFill>
                  <a:srgbClr val="0000CC"/>
                </a:solidFill>
                <a:latin typeface="Century Gothic" pitchFamily="34" charset="0"/>
              </a:rPr>
              <a:t>… </a:t>
            </a:r>
            <a:r>
              <a:rPr kumimoji="1" lang="fr-FR" sz="1200" b="1" dirty="0">
                <a:solidFill>
                  <a:srgbClr val="FF0000"/>
                </a:solidFill>
                <a:latin typeface="Century Gothic" pitchFamily="34" charset="0"/>
              </a:rPr>
              <a:t>SAUF</a:t>
            </a:r>
            <a:r>
              <a:rPr kumimoji="1" lang="fr-FR" sz="1200" b="1" dirty="0">
                <a:solidFill>
                  <a:srgbClr val="0000CC"/>
                </a:solidFill>
                <a:latin typeface="Century Gothic" pitchFamily="34" charset="0"/>
              </a:rPr>
              <a:t> à l’intérieur d’un local, </a:t>
            </a:r>
            <a:br>
              <a:rPr kumimoji="1" lang="fr-FR" sz="1200" b="1" dirty="0">
                <a:solidFill>
                  <a:srgbClr val="0000CC"/>
                </a:solidFill>
                <a:latin typeface="Century Gothic" pitchFamily="34" charset="0"/>
              </a:rPr>
            </a:br>
            <a:r>
              <a:rPr kumimoji="1" lang="fr-FR" sz="1200" b="1" dirty="0">
                <a:solidFill>
                  <a:srgbClr val="0000CC"/>
                </a:solidFill>
                <a:latin typeface="Century Gothic" pitchFamily="34" charset="0"/>
              </a:rPr>
              <a:t>MÊME s’ils sont visibles de l’extérieur</a:t>
            </a:r>
          </a:p>
        </p:txBody>
      </p:sp>
      <p:sp>
        <p:nvSpPr>
          <p:cNvPr id="22" name="ZoneTexte 21">
            <a:hlinkClick r:id="" action="ppaction://noaction"/>
            <a:extLst>
              <a:ext uri="{FF2B5EF4-FFF2-40B4-BE49-F238E27FC236}">
                <a16:creationId xmlns:a16="http://schemas.microsoft.com/office/drawing/2014/main" id="{DC6A9EF1-C68B-4B04-B31A-176D422BFC7C}"/>
              </a:ext>
            </a:extLst>
          </p:cNvPr>
          <p:cNvSpPr txBox="1"/>
          <p:nvPr/>
        </p:nvSpPr>
        <p:spPr>
          <a:xfrm>
            <a:off x="7618282" y="764704"/>
            <a:ext cx="1728000" cy="493084"/>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L. 581-2</a:t>
            </a:r>
          </a:p>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R. 581-1</a:t>
            </a:r>
          </a:p>
        </p:txBody>
      </p:sp>
    </p:spTree>
    <p:extLst>
      <p:ext uri="{BB962C8B-B14F-4D97-AF65-F5344CB8AC3E}">
        <p14:creationId xmlns:p14="http://schemas.microsoft.com/office/powerpoint/2010/main" val="408572004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1000"/>
                                        <p:tgtEl>
                                          <p:spTgt spid="614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1000"/>
                                        <p:tgtEl>
                                          <p:spTgt spid="2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1443">
                                            <p:txEl>
                                              <p:pRg st="0" end="0"/>
                                            </p:txEl>
                                          </p:spTgt>
                                        </p:tgtEl>
                                        <p:attrNameLst>
                                          <p:attrName>style.visibility</p:attrName>
                                        </p:attrNameLst>
                                      </p:cBhvr>
                                      <p:to>
                                        <p:strVal val="visible"/>
                                      </p:to>
                                    </p:set>
                                    <p:animEffect transition="in" filter="fade">
                                      <p:cBhvr>
                                        <p:cTn id="14" dur="2000"/>
                                        <p:tgtEl>
                                          <p:spTgt spid="61443">
                                            <p:txEl>
                                              <p:pRg st="0" end="0"/>
                                            </p:txEl>
                                          </p:spTgt>
                                        </p:tgtEl>
                                      </p:cBhvr>
                                    </p:animEffect>
                                  </p:childTnLst>
                                </p:cTn>
                              </p:par>
                            </p:childTnLst>
                          </p:cTn>
                        </p:par>
                        <p:par>
                          <p:cTn id="15" fill="hold">
                            <p:stCondLst>
                              <p:cond delay="3000"/>
                            </p:stCondLst>
                            <p:childTnLst>
                              <p:par>
                                <p:cTn id="16" presetID="23" presetClass="entr" presetSubtype="288" fill="hold" nodeType="afterEffect">
                                  <p:stCondLst>
                                    <p:cond delay="1000"/>
                                  </p:stCondLst>
                                  <p:childTnLst>
                                    <p:set>
                                      <p:cBhvr>
                                        <p:cTn id="17" dur="1" fill="hold">
                                          <p:stCondLst>
                                            <p:cond delay="0"/>
                                          </p:stCondLst>
                                        </p:cTn>
                                        <p:tgtEl>
                                          <p:spTgt spid="61448"/>
                                        </p:tgtEl>
                                        <p:attrNameLst>
                                          <p:attrName>style.visibility</p:attrName>
                                        </p:attrNameLst>
                                      </p:cBhvr>
                                      <p:to>
                                        <p:strVal val="visible"/>
                                      </p:to>
                                    </p:set>
                                    <p:anim calcmode="lin" valueType="num">
                                      <p:cBhvr>
                                        <p:cTn id="18" dur="2000" fill="hold"/>
                                        <p:tgtEl>
                                          <p:spTgt spid="61448"/>
                                        </p:tgtEl>
                                        <p:attrNameLst>
                                          <p:attrName>ppt_w</p:attrName>
                                        </p:attrNameLst>
                                      </p:cBhvr>
                                      <p:tavLst>
                                        <p:tav tm="0">
                                          <p:val>
                                            <p:strVal val="4/3*#ppt_w"/>
                                          </p:val>
                                        </p:tav>
                                        <p:tav tm="100000">
                                          <p:val>
                                            <p:strVal val="#ppt_w"/>
                                          </p:val>
                                        </p:tav>
                                      </p:tavLst>
                                    </p:anim>
                                    <p:anim calcmode="lin" valueType="num">
                                      <p:cBhvr>
                                        <p:cTn id="19" dur="2000" fill="hold"/>
                                        <p:tgtEl>
                                          <p:spTgt spid="61448"/>
                                        </p:tgtEl>
                                        <p:attrNameLst>
                                          <p:attrName>ppt_h</p:attrName>
                                        </p:attrNameLst>
                                      </p:cBhvr>
                                      <p:tavLst>
                                        <p:tav tm="0">
                                          <p:val>
                                            <p:strVal val="4/3*#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288" fill="hold" nodeType="clickEffect">
                                  <p:stCondLst>
                                    <p:cond delay="0"/>
                                  </p:stCondLst>
                                  <p:childTnLst>
                                    <p:set>
                                      <p:cBhvr>
                                        <p:cTn id="23" dur="1" fill="hold">
                                          <p:stCondLst>
                                            <p:cond delay="0"/>
                                          </p:stCondLst>
                                        </p:cTn>
                                        <p:tgtEl>
                                          <p:spTgt spid="61449"/>
                                        </p:tgtEl>
                                        <p:attrNameLst>
                                          <p:attrName>style.visibility</p:attrName>
                                        </p:attrNameLst>
                                      </p:cBhvr>
                                      <p:to>
                                        <p:strVal val="visible"/>
                                      </p:to>
                                    </p:set>
                                    <p:anim calcmode="lin" valueType="num">
                                      <p:cBhvr>
                                        <p:cTn id="24" dur="2000" fill="hold"/>
                                        <p:tgtEl>
                                          <p:spTgt spid="61449"/>
                                        </p:tgtEl>
                                        <p:attrNameLst>
                                          <p:attrName>ppt_w</p:attrName>
                                        </p:attrNameLst>
                                      </p:cBhvr>
                                      <p:tavLst>
                                        <p:tav tm="0">
                                          <p:val>
                                            <p:strVal val="4/3*#ppt_w"/>
                                          </p:val>
                                        </p:tav>
                                        <p:tav tm="100000">
                                          <p:val>
                                            <p:strVal val="#ppt_w"/>
                                          </p:val>
                                        </p:tav>
                                      </p:tavLst>
                                    </p:anim>
                                    <p:anim calcmode="lin" valueType="num">
                                      <p:cBhvr>
                                        <p:cTn id="25" dur="2000" fill="hold"/>
                                        <p:tgtEl>
                                          <p:spTgt spid="61449"/>
                                        </p:tgtEl>
                                        <p:attrNameLst>
                                          <p:attrName>ppt_h</p:attrName>
                                        </p:attrNameLst>
                                      </p:cBhvr>
                                      <p:tavLst>
                                        <p:tav tm="0">
                                          <p:val>
                                            <p:strVal val="4/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nodeType="clickEffect">
                                  <p:stCondLst>
                                    <p:cond delay="0"/>
                                  </p:stCondLst>
                                  <p:childTnLst>
                                    <p:set>
                                      <p:cBhvr>
                                        <p:cTn id="29" dur="1" fill="hold">
                                          <p:stCondLst>
                                            <p:cond delay="0"/>
                                          </p:stCondLst>
                                        </p:cTn>
                                        <p:tgtEl>
                                          <p:spTgt spid="61455"/>
                                        </p:tgtEl>
                                        <p:attrNameLst>
                                          <p:attrName>style.visibility</p:attrName>
                                        </p:attrNameLst>
                                      </p:cBhvr>
                                      <p:to>
                                        <p:strVal val="visible"/>
                                      </p:to>
                                    </p:set>
                                    <p:anim calcmode="lin" valueType="num">
                                      <p:cBhvr>
                                        <p:cTn id="30" dur="2000" fill="hold"/>
                                        <p:tgtEl>
                                          <p:spTgt spid="61455"/>
                                        </p:tgtEl>
                                        <p:attrNameLst>
                                          <p:attrName>ppt_w</p:attrName>
                                        </p:attrNameLst>
                                      </p:cBhvr>
                                      <p:tavLst>
                                        <p:tav tm="0">
                                          <p:val>
                                            <p:strVal val="4/3*#ppt_w"/>
                                          </p:val>
                                        </p:tav>
                                        <p:tav tm="100000">
                                          <p:val>
                                            <p:strVal val="#ppt_w"/>
                                          </p:val>
                                        </p:tav>
                                      </p:tavLst>
                                    </p:anim>
                                    <p:anim calcmode="lin" valueType="num">
                                      <p:cBhvr>
                                        <p:cTn id="31" dur="2000" fill="hold"/>
                                        <p:tgtEl>
                                          <p:spTgt spid="61455"/>
                                        </p:tgtEl>
                                        <p:attrNameLst>
                                          <p:attrName>ppt_h</p:attrName>
                                        </p:attrNameLst>
                                      </p:cBhvr>
                                      <p:tavLst>
                                        <p:tav tm="0">
                                          <p:val>
                                            <p:strVal val="4/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288" fill="hold" nodeType="clickEffect">
                                  <p:stCondLst>
                                    <p:cond delay="0"/>
                                  </p:stCondLst>
                                  <p:childTnLst>
                                    <p:set>
                                      <p:cBhvr>
                                        <p:cTn id="35" dur="1" fill="hold">
                                          <p:stCondLst>
                                            <p:cond delay="0"/>
                                          </p:stCondLst>
                                        </p:cTn>
                                        <p:tgtEl>
                                          <p:spTgt spid="61456"/>
                                        </p:tgtEl>
                                        <p:attrNameLst>
                                          <p:attrName>style.visibility</p:attrName>
                                        </p:attrNameLst>
                                      </p:cBhvr>
                                      <p:to>
                                        <p:strVal val="visible"/>
                                      </p:to>
                                    </p:set>
                                    <p:anim calcmode="lin" valueType="num">
                                      <p:cBhvr>
                                        <p:cTn id="36" dur="2000" fill="hold"/>
                                        <p:tgtEl>
                                          <p:spTgt spid="61456"/>
                                        </p:tgtEl>
                                        <p:attrNameLst>
                                          <p:attrName>ppt_w</p:attrName>
                                        </p:attrNameLst>
                                      </p:cBhvr>
                                      <p:tavLst>
                                        <p:tav tm="0">
                                          <p:val>
                                            <p:strVal val="4/3*#ppt_w"/>
                                          </p:val>
                                        </p:tav>
                                        <p:tav tm="100000">
                                          <p:val>
                                            <p:strVal val="#ppt_w"/>
                                          </p:val>
                                        </p:tav>
                                      </p:tavLst>
                                    </p:anim>
                                    <p:anim calcmode="lin" valueType="num">
                                      <p:cBhvr>
                                        <p:cTn id="37" dur="2000" fill="hold"/>
                                        <p:tgtEl>
                                          <p:spTgt spid="61456"/>
                                        </p:tgtEl>
                                        <p:attrNameLst>
                                          <p:attrName>ppt_h</p:attrName>
                                        </p:attrNameLst>
                                      </p:cBhvr>
                                      <p:tavLst>
                                        <p:tav tm="0">
                                          <p:val>
                                            <p:strVal val="4/3*#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450"/>
                                        </p:tgtEl>
                                        <p:attrNameLst>
                                          <p:attrName>style.visibility</p:attrName>
                                        </p:attrNameLst>
                                      </p:cBhvr>
                                      <p:to>
                                        <p:strVal val="visible"/>
                                      </p:to>
                                    </p:set>
                                    <p:animEffect transition="in" filter="fade">
                                      <p:cBhvr>
                                        <p:cTn id="42" dur="2000"/>
                                        <p:tgtEl>
                                          <p:spTgt spid="61450"/>
                                        </p:tgtEl>
                                      </p:cBhvr>
                                    </p:animEffect>
                                  </p:childTnLst>
                                </p:cTn>
                              </p:par>
                            </p:childTnLst>
                          </p:cTn>
                        </p:par>
                        <p:par>
                          <p:cTn id="43" fill="hold">
                            <p:stCondLst>
                              <p:cond delay="2000"/>
                            </p:stCondLst>
                            <p:childTnLst>
                              <p:par>
                                <p:cTn id="44" presetID="23" presetClass="entr" presetSubtype="288" fill="hold" nodeType="afterEffect">
                                  <p:stCondLst>
                                    <p:cond delay="0"/>
                                  </p:stCondLst>
                                  <p:childTnLst>
                                    <p:set>
                                      <p:cBhvr>
                                        <p:cTn id="45" dur="1" fill="hold">
                                          <p:stCondLst>
                                            <p:cond delay="0"/>
                                          </p:stCondLst>
                                        </p:cTn>
                                        <p:tgtEl>
                                          <p:spTgt spid="61444"/>
                                        </p:tgtEl>
                                        <p:attrNameLst>
                                          <p:attrName>style.visibility</p:attrName>
                                        </p:attrNameLst>
                                      </p:cBhvr>
                                      <p:to>
                                        <p:strVal val="visible"/>
                                      </p:to>
                                    </p:set>
                                    <p:anim calcmode="lin" valueType="num">
                                      <p:cBhvr>
                                        <p:cTn id="46" dur="2000" fill="hold"/>
                                        <p:tgtEl>
                                          <p:spTgt spid="61444"/>
                                        </p:tgtEl>
                                        <p:attrNameLst>
                                          <p:attrName>ppt_w</p:attrName>
                                        </p:attrNameLst>
                                      </p:cBhvr>
                                      <p:tavLst>
                                        <p:tav tm="0">
                                          <p:val>
                                            <p:strVal val="4/3*#ppt_w"/>
                                          </p:val>
                                        </p:tav>
                                        <p:tav tm="100000">
                                          <p:val>
                                            <p:strVal val="#ppt_w"/>
                                          </p:val>
                                        </p:tav>
                                      </p:tavLst>
                                    </p:anim>
                                    <p:anim calcmode="lin" valueType="num">
                                      <p:cBhvr>
                                        <p:cTn id="47" dur="2000" fill="hold"/>
                                        <p:tgtEl>
                                          <p:spTgt spid="61444"/>
                                        </p:tgtEl>
                                        <p:attrNameLst>
                                          <p:attrName>ppt_h</p:attrName>
                                        </p:attrNameLst>
                                      </p:cBhvr>
                                      <p:tavLst>
                                        <p:tav tm="0">
                                          <p:val>
                                            <p:strVal val="4/3*#ppt_h"/>
                                          </p:val>
                                        </p:tav>
                                        <p:tav tm="100000">
                                          <p:val>
                                            <p:strVal val="#ppt_h"/>
                                          </p:val>
                                        </p:tav>
                                      </p:tavLst>
                                    </p:anim>
                                  </p:childTnLst>
                                </p:cTn>
                              </p:par>
                            </p:childTnLst>
                          </p:cTn>
                        </p:par>
                        <p:par>
                          <p:cTn id="48" fill="hold">
                            <p:stCondLst>
                              <p:cond delay="4000"/>
                            </p:stCondLst>
                            <p:childTnLst>
                              <p:par>
                                <p:cTn id="49" presetID="23" presetClass="entr" presetSubtype="288" fill="hold" nodeType="afterEffect">
                                  <p:stCondLst>
                                    <p:cond delay="0"/>
                                  </p:stCondLst>
                                  <p:childTnLst>
                                    <p:set>
                                      <p:cBhvr>
                                        <p:cTn id="50" dur="1" fill="hold">
                                          <p:stCondLst>
                                            <p:cond delay="0"/>
                                          </p:stCondLst>
                                        </p:cTn>
                                        <p:tgtEl>
                                          <p:spTgt spid="61445"/>
                                        </p:tgtEl>
                                        <p:attrNameLst>
                                          <p:attrName>style.visibility</p:attrName>
                                        </p:attrNameLst>
                                      </p:cBhvr>
                                      <p:to>
                                        <p:strVal val="visible"/>
                                      </p:to>
                                    </p:set>
                                    <p:anim calcmode="lin" valueType="num">
                                      <p:cBhvr>
                                        <p:cTn id="51" dur="2000" fill="hold"/>
                                        <p:tgtEl>
                                          <p:spTgt spid="61445"/>
                                        </p:tgtEl>
                                        <p:attrNameLst>
                                          <p:attrName>ppt_w</p:attrName>
                                        </p:attrNameLst>
                                      </p:cBhvr>
                                      <p:tavLst>
                                        <p:tav tm="0">
                                          <p:val>
                                            <p:strVal val="4/3*#ppt_w"/>
                                          </p:val>
                                        </p:tav>
                                        <p:tav tm="100000">
                                          <p:val>
                                            <p:strVal val="#ppt_w"/>
                                          </p:val>
                                        </p:tav>
                                      </p:tavLst>
                                    </p:anim>
                                    <p:anim calcmode="lin" valueType="num">
                                      <p:cBhvr>
                                        <p:cTn id="52" dur="2000" fill="hold"/>
                                        <p:tgtEl>
                                          <p:spTgt spid="61445"/>
                                        </p:tgtEl>
                                        <p:attrNameLst>
                                          <p:attrName>ppt_h</p:attrName>
                                        </p:attrNameLst>
                                      </p:cBhvr>
                                      <p:tavLst>
                                        <p:tav tm="0">
                                          <p:val>
                                            <p:strVal val="4/3*#ppt_h"/>
                                          </p:val>
                                        </p:tav>
                                        <p:tav tm="100000">
                                          <p:val>
                                            <p:strVal val="#ppt_h"/>
                                          </p:val>
                                        </p:tav>
                                      </p:tavLst>
                                    </p:anim>
                                  </p:childTnLst>
                                </p:cTn>
                              </p:par>
                              <p:par>
                                <p:cTn id="53" presetID="6" presetClass="entr" presetSubtype="32"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circle(out)">
                                      <p:cBhvr>
                                        <p:cTn id="55" dur="1000"/>
                                        <p:tgtEl>
                                          <p:spTgt spid="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454"/>
                                        </p:tgtEl>
                                        <p:attrNameLst>
                                          <p:attrName>style.visibility</p:attrName>
                                        </p:attrNameLst>
                                      </p:cBhvr>
                                      <p:to>
                                        <p:strVal val="visible"/>
                                      </p:to>
                                    </p:set>
                                    <p:animEffect transition="in" filter="fade">
                                      <p:cBhvr>
                                        <p:cTn id="60" dur="2000"/>
                                        <p:tgtEl>
                                          <p:spTgt spid="61454"/>
                                        </p:tgtEl>
                                      </p:cBhvr>
                                    </p:animEffect>
                                  </p:childTnLst>
                                </p:cTn>
                              </p:par>
                            </p:childTnLst>
                          </p:cTn>
                        </p:par>
                        <p:par>
                          <p:cTn id="61" fill="hold">
                            <p:stCondLst>
                              <p:cond delay="2000"/>
                            </p:stCondLst>
                            <p:childTnLst>
                              <p:par>
                                <p:cTn id="62" presetID="23" presetClass="entr" presetSubtype="288" fill="hold" nodeType="afterEffect">
                                  <p:stCondLst>
                                    <p:cond delay="0"/>
                                  </p:stCondLst>
                                  <p:childTnLst>
                                    <p:set>
                                      <p:cBhvr>
                                        <p:cTn id="63" dur="1" fill="hold">
                                          <p:stCondLst>
                                            <p:cond delay="0"/>
                                          </p:stCondLst>
                                        </p:cTn>
                                        <p:tgtEl>
                                          <p:spTgt spid="61446"/>
                                        </p:tgtEl>
                                        <p:attrNameLst>
                                          <p:attrName>style.visibility</p:attrName>
                                        </p:attrNameLst>
                                      </p:cBhvr>
                                      <p:to>
                                        <p:strVal val="visible"/>
                                      </p:to>
                                    </p:set>
                                    <p:anim calcmode="lin" valueType="num">
                                      <p:cBhvr>
                                        <p:cTn id="64" dur="2000" fill="hold"/>
                                        <p:tgtEl>
                                          <p:spTgt spid="61446"/>
                                        </p:tgtEl>
                                        <p:attrNameLst>
                                          <p:attrName>ppt_w</p:attrName>
                                        </p:attrNameLst>
                                      </p:cBhvr>
                                      <p:tavLst>
                                        <p:tav tm="0">
                                          <p:val>
                                            <p:strVal val="4/3*#ppt_w"/>
                                          </p:val>
                                        </p:tav>
                                        <p:tav tm="100000">
                                          <p:val>
                                            <p:strVal val="#ppt_w"/>
                                          </p:val>
                                        </p:tav>
                                      </p:tavLst>
                                    </p:anim>
                                    <p:anim calcmode="lin" valueType="num">
                                      <p:cBhvr>
                                        <p:cTn id="65" dur="2000" fill="hold"/>
                                        <p:tgtEl>
                                          <p:spTgt spid="61446"/>
                                        </p:tgtEl>
                                        <p:attrNameLst>
                                          <p:attrName>ppt_h</p:attrName>
                                        </p:attrNameLst>
                                      </p:cBhvr>
                                      <p:tavLst>
                                        <p:tav tm="0">
                                          <p:val>
                                            <p:strVal val="4/3*#ppt_h"/>
                                          </p:val>
                                        </p:tav>
                                        <p:tav tm="100000">
                                          <p:val>
                                            <p:strVal val="#ppt_h"/>
                                          </p:val>
                                        </p:tav>
                                      </p:tavLst>
                                    </p:anim>
                                  </p:childTnLst>
                                </p:cTn>
                              </p:par>
                            </p:childTnLst>
                          </p:cTn>
                        </p:par>
                        <p:par>
                          <p:cTn id="66" fill="hold">
                            <p:stCondLst>
                              <p:cond delay="4000"/>
                            </p:stCondLst>
                            <p:childTnLst>
                              <p:par>
                                <p:cTn id="67" presetID="23" presetClass="entr" presetSubtype="288" fill="hold" nodeType="afterEffect">
                                  <p:stCondLst>
                                    <p:cond delay="0"/>
                                  </p:stCondLst>
                                  <p:childTnLst>
                                    <p:set>
                                      <p:cBhvr>
                                        <p:cTn id="68" dur="1" fill="hold">
                                          <p:stCondLst>
                                            <p:cond delay="0"/>
                                          </p:stCondLst>
                                        </p:cTn>
                                        <p:tgtEl>
                                          <p:spTgt spid="61447"/>
                                        </p:tgtEl>
                                        <p:attrNameLst>
                                          <p:attrName>style.visibility</p:attrName>
                                        </p:attrNameLst>
                                      </p:cBhvr>
                                      <p:to>
                                        <p:strVal val="visible"/>
                                      </p:to>
                                    </p:set>
                                    <p:anim calcmode="lin" valueType="num">
                                      <p:cBhvr>
                                        <p:cTn id="69" dur="2000" fill="hold"/>
                                        <p:tgtEl>
                                          <p:spTgt spid="61447"/>
                                        </p:tgtEl>
                                        <p:attrNameLst>
                                          <p:attrName>ppt_w</p:attrName>
                                        </p:attrNameLst>
                                      </p:cBhvr>
                                      <p:tavLst>
                                        <p:tav tm="0">
                                          <p:val>
                                            <p:strVal val="4/3*#ppt_w"/>
                                          </p:val>
                                        </p:tav>
                                        <p:tav tm="100000">
                                          <p:val>
                                            <p:strVal val="#ppt_w"/>
                                          </p:val>
                                        </p:tav>
                                      </p:tavLst>
                                    </p:anim>
                                    <p:anim calcmode="lin" valueType="num">
                                      <p:cBhvr>
                                        <p:cTn id="70" dur="2000" fill="hold"/>
                                        <p:tgtEl>
                                          <p:spTgt spid="61447"/>
                                        </p:tgtEl>
                                        <p:attrNameLst>
                                          <p:attrName>ppt_h</p:attrName>
                                        </p:attrNameLst>
                                      </p:cBhvr>
                                      <p:tavLst>
                                        <p:tav tm="0">
                                          <p:val>
                                            <p:strVal val="4/3*#ppt_h"/>
                                          </p:val>
                                        </p:tav>
                                        <p:tav tm="100000">
                                          <p:val>
                                            <p:strVal val="#ppt_h"/>
                                          </p:val>
                                        </p:tav>
                                      </p:tavLst>
                                    </p:anim>
                                  </p:childTnLst>
                                </p:cTn>
                              </p:par>
                              <p:par>
                                <p:cTn id="71" presetID="6" presetClass="entr" presetSubtype="32" fill="hold" nodeType="withEffect">
                                  <p:stCondLst>
                                    <p:cond delay="1000"/>
                                  </p:stCondLst>
                                  <p:childTnLst>
                                    <p:set>
                                      <p:cBhvr>
                                        <p:cTn id="72" dur="1" fill="hold">
                                          <p:stCondLst>
                                            <p:cond delay="0"/>
                                          </p:stCondLst>
                                        </p:cTn>
                                        <p:tgtEl>
                                          <p:spTgt spid="2"/>
                                        </p:tgtEl>
                                        <p:attrNameLst>
                                          <p:attrName>style.visibility</p:attrName>
                                        </p:attrNameLst>
                                      </p:cBhvr>
                                      <p:to>
                                        <p:strVal val="visible"/>
                                      </p:to>
                                    </p:set>
                                    <p:animEffect transition="in" filter="circle(out)">
                                      <p:cBhvr>
                                        <p:cTn id="7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bldLvl="5"/>
      <p:bldP spid="61454" grpId="0" autoUpdateAnimBg="0"/>
      <p:bldP spid="61450" grpId="0" autoUpdateAnimBg="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Ellipse 1"/>
          <p:cNvSpPr/>
          <p:nvPr/>
        </p:nvSpPr>
        <p:spPr bwMode="auto">
          <a:xfrm rot="4854595">
            <a:off x="3722563" y="-613666"/>
            <a:ext cx="2063791" cy="6229300"/>
          </a:xfrm>
          <a:prstGeom prst="ellipse">
            <a:avLst/>
          </a:prstGeom>
          <a:solidFill>
            <a:srgbClr val="FFFFCC"/>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a:lnSpc>
                <a:spcPct val="100000"/>
              </a:lnSpc>
              <a:buClrTx/>
              <a:buSzTx/>
            </a:pPr>
            <a:endParaRPr lang="fr-FR" sz="2400" dirty="0">
              <a:solidFill>
                <a:schemeClr val="tx1"/>
              </a:solidFill>
              <a:ea typeface="ＭＳ Ｐゴシック" pitchFamily="16" charset="-128"/>
            </a:endParaRPr>
          </a:p>
        </p:txBody>
      </p:sp>
      <p:pic>
        <p:nvPicPr>
          <p:cNvPr id="35" name="Picture 4" descr="E:\Mes documents\clichy\clichy 1 images16-03-07\DSCN4765.21 AV.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96728" y="2085060"/>
            <a:ext cx="1068388" cy="1333500"/>
          </a:xfrm>
          <a:prstGeom prst="rect">
            <a:avLst/>
          </a:prstGeom>
          <a:noFill/>
          <a:ln w="25400">
            <a:solidFill>
              <a:srgbClr val="000080"/>
            </a:solidFill>
            <a:miter lim="800000"/>
            <a:headEnd/>
            <a:tailEnd/>
          </a:ln>
        </p:spPr>
      </p:pic>
      <p:pic>
        <p:nvPicPr>
          <p:cNvPr id="36" name="Picture 11" descr="E:\Mes documents\images présentation-2\enseignes\DSCN2984.st ens.max.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1742" y="4228185"/>
            <a:ext cx="1577975" cy="1185862"/>
          </a:xfrm>
          <a:prstGeom prst="rect">
            <a:avLst/>
          </a:prstGeom>
          <a:noFill/>
          <a:ln w="25400">
            <a:solidFill>
              <a:srgbClr val="000080"/>
            </a:solidFill>
            <a:miter lim="800000"/>
            <a:headEnd/>
            <a:tailEnd/>
          </a:ln>
        </p:spPr>
      </p:pic>
      <p:pic>
        <p:nvPicPr>
          <p:cNvPr id="34" name="Picture 10" descr="E:\Mes documents\images présentation-2\message\DSCN1883.aubad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61492" y="4828260"/>
            <a:ext cx="706437" cy="1268412"/>
          </a:xfrm>
          <a:prstGeom prst="rect">
            <a:avLst/>
          </a:prstGeom>
          <a:noFill/>
          <a:ln w="25400">
            <a:solidFill>
              <a:srgbClr val="000080"/>
            </a:solidFill>
            <a:miter lim="800000"/>
            <a:headEnd/>
            <a:tailEnd/>
          </a:ln>
        </p:spPr>
      </p:pic>
      <p:pic>
        <p:nvPicPr>
          <p:cNvPr id="25" name="Picture 9" descr="E:\Mes documents\baies voisines.jp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74004" y="4712373"/>
            <a:ext cx="1133475" cy="1000125"/>
          </a:xfrm>
          <a:prstGeom prst="rect">
            <a:avLst/>
          </a:prstGeom>
          <a:noFill/>
          <a:ln w="25400">
            <a:solidFill>
              <a:srgbClr val="000080"/>
            </a:solidFill>
            <a:miter lim="800000"/>
            <a:headEnd/>
            <a:tailEnd/>
          </a:ln>
        </p:spPr>
      </p:pic>
      <p:pic>
        <p:nvPicPr>
          <p:cNvPr id="37" name="Picture 1" descr="C:\Users\Jean-Philippe\AppData\Local\Microsoft\Windows\Temporary Internet Files\Content.IE5\TERDHNZ5\MPj04341100000[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4866" y="5274348"/>
            <a:ext cx="887412" cy="576263"/>
          </a:xfrm>
          <a:prstGeom prst="rect">
            <a:avLst/>
          </a:prstGeom>
          <a:noFill/>
          <a:ln w="25400">
            <a:solidFill>
              <a:srgbClr val="000080"/>
            </a:solidFill>
            <a:miter lim="800000"/>
            <a:headEnd/>
            <a:tailEnd/>
          </a:ln>
        </p:spPr>
      </p:pic>
      <p:pic>
        <p:nvPicPr>
          <p:cNvPr id="21" name="Picture 1027" descr="E:\Mes documents\images présentation\enseignes et sécurite\pharma et feu rouge.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38879" y="2534323"/>
            <a:ext cx="1057275" cy="1122363"/>
          </a:xfrm>
          <a:prstGeom prst="rect">
            <a:avLst/>
          </a:prstGeom>
          <a:noFill/>
          <a:ln w="25400">
            <a:solidFill>
              <a:srgbClr val="000080"/>
            </a:solidFill>
            <a:miter lim="800000"/>
            <a:headEnd/>
            <a:tailEnd/>
          </a:ln>
        </p:spPr>
      </p:pic>
      <p:pic>
        <p:nvPicPr>
          <p:cNvPr id="29" name="Picture 2" descr="H:\SCoTAN\Démarche d'étude\Données\Photos SCoTAN\Paysages\2006 08 02\Offwiller 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51442" y="2046960"/>
            <a:ext cx="790575" cy="1185862"/>
          </a:xfrm>
          <a:prstGeom prst="rect">
            <a:avLst/>
          </a:prstGeom>
          <a:noFill/>
          <a:ln w="25400">
            <a:solidFill>
              <a:srgbClr val="000080"/>
            </a:solidFill>
            <a:miter lim="800000"/>
            <a:headEnd/>
            <a:tailEnd/>
          </a:ln>
        </p:spPr>
      </p:pic>
      <p:sp>
        <p:nvSpPr>
          <p:cNvPr id="12" name="Ellipse 11"/>
          <p:cNvSpPr/>
          <p:nvPr/>
        </p:nvSpPr>
        <p:spPr>
          <a:xfrm rot="16421233">
            <a:off x="7216448" y="4359154"/>
            <a:ext cx="1008062" cy="3260725"/>
          </a:xfrm>
          <a:prstGeom prst="ellipse">
            <a:avLst/>
          </a:prstGeom>
          <a:solidFill>
            <a:srgbClr val="FFFFCC"/>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 name="Ellipse 12"/>
          <p:cNvSpPr/>
          <p:nvPr/>
        </p:nvSpPr>
        <p:spPr>
          <a:xfrm rot="5027623">
            <a:off x="2878604" y="4467898"/>
            <a:ext cx="1008063" cy="2938463"/>
          </a:xfrm>
          <a:prstGeom prst="ellipse">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 name="Ellipse 13"/>
          <p:cNvSpPr/>
          <p:nvPr/>
        </p:nvSpPr>
        <p:spPr>
          <a:xfrm rot="5043123">
            <a:off x="1930867" y="3423323"/>
            <a:ext cx="896937" cy="2900363"/>
          </a:xfrm>
          <a:prstGeom prst="ellipse">
            <a:avLst/>
          </a:prstGeom>
          <a:solidFill>
            <a:srgbClr val="CCFFCC"/>
          </a:solidFill>
          <a:ln>
            <a:solidFill>
              <a:srgbClr val="005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5" name="Ellipse 14"/>
          <p:cNvSpPr/>
          <p:nvPr/>
        </p:nvSpPr>
        <p:spPr>
          <a:xfrm rot="16851186">
            <a:off x="7554585" y="2644654"/>
            <a:ext cx="981075" cy="2608262"/>
          </a:xfrm>
          <a:prstGeom prst="ellipse">
            <a:avLst/>
          </a:prstGeom>
          <a:solidFill>
            <a:srgbClr val="FFCC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6" name="Ellipse 15"/>
          <p:cNvSpPr/>
          <p:nvPr/>
        </p:nvSpPr>
        <p:spPr>
          <a:xfrm rot="15665282">
            <a:off x="7188439" y="617417"/>
            <a:ext cx="900113" cy="2524125"/>
          </a:xfrm>
          <a:prstGeom prst="ellipse">
            <a:avLst/>
          </a:prstGeom>
          <a:solidFill>
            <a:srgbClr val="CCFFCC"/>
          </a:solidFill>
          <a:ln>
            <a:solidFill>
              <a:srgbClr val="005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 name="Ellipse 16"/>
          <p:cNvSpPr/>
          <p:nvPr/>
        </p:nvSpPr>
        <p:spPr>
          <a:xfrm rot="5183224">
            <a:off x="2196773" y="2335092"/>
            <a:ext cx="769937" cy="3095625"/>
          </a:xfrm>
          <a:prstGeom prst="ellipse">
            <a:avLst/>
          </a:prstGeom>
          <a:solidFill>
            <a:srgbClr val="CCFFCC"/>
          </a:solidFill>
          <a:ln>
            <a:solidFill>
              <a:srgbClr val="005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8" name="Ellipse 17"/>
          <p:cNvSpPr/>
          <p:nvPr/>
        </p:nvSpPr>
        <p:spPr>
          <a:xfrm rot="5680253">
            <a:off x="2484110" y="488829"/>
            <a:ext cx="811213" cy="2794000"/>
          </a:xfrm>
          <a:prstGeom prst="ellipse">
            <a:avLst/>
          </a:prstGeom>
          <a:solidFill>
            <a:srgbClr val="CCFFCC"/>
          </a:solidFill>
          <a:ln>
            <a:solidFill>
              <a:srgbClr val="005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0" name="Line 9"/>
          <p:cNvSpPr>
            <a:spLocks noChangeShapeType="1"/>
          </p:cNvSpPr>
          <p:nvPr/>
        </p:nvSpPr>
        <p:spPr bwMode="auto">
          <a:xfrm flipH="1" flipV="1">
            <a:off x="2686516" y="1759622"/>
            <a:ext cx="2603500" cy="1270000"/>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22" name="Line 9"/>
          <p:cNvSpPr>
            <a:spLocks noChangeShapeType="1"/>
          </p:cNvSpPr>
          <p:nvPr/>
        </p:nvSpPr>
        <p:spPr bwMode="auto">
          <a:xfrm flipH="1">
            <a:off x="2283291" y="3037561"/>
            <a:ext cx="3022600" cy="814387"/>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23" name="Line 9"/>
          <p:cNvSpPr>
            <a:spLocks noChangeShapeType="1"/>
          </p:cNvSpPr>
          <p:nvPr/>
        </p:nvSpPr>
        <p:spPr bwMode="auto">
          <a:xfrm flipV="1">
            <a:off x="5282078" y="1767561"/>
            <a:ext cx="2751138" cy="1277937"/>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24" name="Line 9"/>
          <p:cNvSpPr>
            <a:spLocks noChangeShapeType="1"/>
          </p:cNvSpPr>
          <p:nvPr/>
        </p:nvSpPr>
        <p:spPr bwMode="auto">
          <a:xfrm>
            <a:off x="5290017" y="3029623"/>
            <a:ext cx="2751137" cy="798513"/>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26" name="Line 9"/>
          <p:cNvSpPr>
            <a:spLocks noChangeShapeType="1"/>
          </p:cNvSpPr>
          <p:nvPr/>
        </p:nvSpPr>
        <p:spPr bwMode="auto">
          <a:xfrm flipH="1">
            <a:off x="3383429" y="3045497"/>
            <a:ext cx="1914525" cy="2782888"/>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27" name="Line 9"/>
          <p:cNvSpPr>
            <a:spLocks noChangeShapeType="1"/>
          </p:cNvSpPr>
          <p:nvPr/>
        </p:nvSpPr>
        <p:spPr bwMode="auto">
          <a:xfrm>
            <a:off x="5290016" y="3023272"/>
            <a:ext cx="2379662" cy="2819400"/>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28" name="Rectangle 3"/>
          <p:cNvSpPr>
            <a:spLocks noChangeArrowheads="1"/>
          </p:cNvSpPr>
          <p:nvPr/>
        </p:nvSpPr>
        <p:spPr bwMode="auto">
          <a:xfrm>
            <a:off x="1419692" y="1511973"/>
            <a:ext cx="3159839" cy="550343"/>
          </a:xfrm>
          <a:prstGeom prst="rect">
            <a:avLst/>
          </a:prstGeom>
          <a:noFill/>
          <a:ln w="9525">
            <a:noFill/>
            <a:miter lim="800000"/>
            <a:headEnd/>
            <a:tailEnd/>
          </a:ln>
        </p:spPr>
        <p:txBody>
          <a:bodyPr wrap="none">
            <a:spAutoFit/>
          </a:bodyPr>
          <a:lstStyle/>
          <a:p>
            <a:r>
              <a:rPr kumimoji="1" lang="fr-FR" b="1" dirty="0">
                <a:solidFill>
                  <a:srgbClr val="000000"/>
                </a:solidFill>
              </a:rPr>
              <a:t>le code de l’environnement</a:t>
            </a:r>
          </a:p>
          <a:p>
            <a:r>
              <a:rPr kumimoji="1" lang="fr-FR" sz="1400" b="1" i="1" dirty="0">
                <a:solidFill>
                  <a:srgbClr val="002060"/>
                </a:solidFill>
              </a:rPr>
              <a:t>Le cadre de vie, les paysages</a:t>
            </a:r>
            <a:endParaRPr kumimoji="1" lang="en-US" sz="1400" b="1" dirty="0">
              <a:solidFill>
                <a:srgbClr val="002060"/>
              </a:solidFill>
            </a:endParaRPr>
          </a:p>
        </p:txBody>
      </p:sp>
      <p:sp>
        <p:nvSpPr>
          <p:cNvPr id="30" name="Rectangle 3"/>
          <p:cNvSpPr>
            <a:spLocks noChangeArrowheads="1"/>
          </p:cNvSpPr>
          <p:nvPr/>
        </p:nvSpPr>
        <p:spPr bwMode="auto">
          <a:xfrm>
            <a:off x="6923554" y="1415135"/>
            <a:ext cx="1890261" cy="807978"/>
          </a:xfrm>
          <a:prstGeom prst="rect">
            <a:avLst/>
          </a:prstGeom>
          <a:noFill/>
          <a:ln w="9525">
            <a:noFill/>
            <a:miter lim="800000"/>
            <a:headEnd/>
            <a:tailEnd/>
          </a:ln>
        </p:spPr>
        <p:txBody>
          <a:bodyPr wrap="none">
            <a:spAutoFit/>
          </a:bodyPr>
          <a:lstStyle/>
          <a:p>
            <a:r>
              <a:rPr kumimoji="1" lang="fr-FR" b="1" dirty="0">
                <a:solidFill>
                  <a:srgbClr val="000000"/>
                </a:solidFill>
              </a:rPr>
              <a:t>l’occupation du</a:t>
            </a:r>
            <a:br>
              <a:rPr kumimoji="1" lang="fr-FR" b="1" dirty="0">
                <a:solidFill>
                  <a:srgbClr val="000000"/>
                </a:solidFill>
              </a:rPr>
            </a:br>
            <a:r>
              <a:rPr kumimoji="1" lang="fr-FR" b="1" dirty="0">
                <a:solidFill>
                  <a:srgbClr val="000000"/>
                </a:solidFill>
              </a:rPr>
              <a:t>domaine public</a:t>
            </a:r>
          </a:p>
          <a:p>
            <a:r>
              <a:rPr kumimoji="1" lang="fr-FR" sz="1400" b="1" i="1" dirty="0">
                <a:solidFill>
                  <a:srgbClr val="002060"/>
                </a:solidFill>
              </a:rPr>
              <a:t>autorisations</a:t>
            </a:r>
            <a:endParaRPr kumimoji="1" lang="fr-FR" sz="1400" b="1" dirty="0"/>
          </a:p>
        </p:txBody>
      </p:sp>
      <p:sp>
        <p:nvSpPr>
          <p:cNvPr id="31" name="Rectangle 3"/>
          <p:cNvSpPr>
            <a:spLocks noChangeArrowheads="1"/>
          </p:cNvSpPr>
          <p:nvPr/>
        </p:nvSpPr>
        <p:spPr bwMode="auto">
          <a:xfrm>
            <a:off x="6692850" y="3621761"/>
            <a:ext cx="2646878" cy="550343"/>
          </a:xfrm>
          <a:prstGeom prst="rect">
            <a:avLst/>
          </a:prstGeom>
          <a:noFill/>
          <a:ln w="9525">
            <a:noFill/>
            <a:miter lim="800000"/>
            <a:headEnd/>
            <a:tailEnd/>
          </a:ln>
        </p:spPr>
        <p:txBody>
          <a:bodyPr wrap="none">
            <a:spAutoFit/>
          </a:bodyPr>
          <a:lstStyle/>
          <a:p>
            <a:pPr algn="r"/>
            <a:r>
              <a:rPr kumimoji="1" lang="fr-FR" b="1" strike="sngStrike" dirty="0">
                <a:solidFill>
                  <a:srgbClr val="000000"/>
                </a:solidFill>
              </a:rPr>
              <a:t>le droit de l’urbanisme</a:t>
            </a:r>
          </a:p>
          <a:p>
            <a:pPr algn="r"/>
            <a:r>
              <a:rPr kumimoji="1" lang="fr-FR" sz="1400" b="1" i="1" strike="sngStrike" dirty="0">
                <a:solidFill>
                  <a:srgbClr val="002060"/>
                </a:solidFill>
              </a:rPr>
              <a:t>autorisations d’urbanisme</a:t>
            </a:r>
            <a:endParaRPr kumimoji="1" lang="fr-FR" sz="1400" b="1" strike="sngStrike" dirty="0"/>
          </a:p>
        </p:txBody>
      </p:sp>
      <p:sp>
        <p:nvSpPr>
          <p:cNvPr id="32" name="Rectangle 3"/>
          <p:cNvSpPr>
            <a:spLocks noChangeArrowheads="1"/>
          </p:cNvSpPr>
          <p:nvPr/>
        </p:nvSpPr>
        <p:spPr bwMode="auto">
          <a:xfrm>
            <a:off x="1988017" y="5652172"/>
            <a:ext cx="3057247" cy="750718"/>
          </a:xfrm>
          <a:prstGeom prst="rect">
            <a:avLst/>
          </a:prstGeom>
          <a:noFill/>
          <a:ln w="9525">
            <a:noFill/>
            <a:miter lim="800000"/>
            <a:headEnd/>
            <a:tailEnd/>
          </a:ln>
        </p:spPr>
        <p:txBody>
          <a:bodyPr wrap="none">
            <a:spAutoFit/>
          </a:bodyPr>
          <a:lstStyle/>
          <a:p>
            <a:r>
              <a:rPr kumimoji="1" lang="fr-FR" b="1" dirty="0">
                <a:solidFill>
                  <a:srgbClr val="000000"/>
                </a:solidFill>
              </a:rPr>
              <a:t>les relations de droit privé</a:t>
            </a:r>
          </a:p>
          <a:p>
            <a:r>
              <a:rPr kumimoji="1" lang="fr-FR" sz="1400" b="1" i="1" dirty="0">
                <a:solidFill>
                  <a:srgbClr val="002060"/>
                </a:solidFill>
              </a:rPr>
              <a:t>Les relations de voisinage, </a:t>
            </a:r>
            <a:br>
              <a:rPr kumimoji="1" lang="fr-FR" sz="1400" b="1" i="1" dirty="0">
                <a:solidFill>
                  <a:srgbClr val="002060"/>
                </a:solidFill>
              </a:rPr>
            </a:br>
            <a:r>
              <a:rPr kumimoji="1" lang="fr-FR" sz="1400" b="1" i="1" dirty="0">
                <a:solidFill>
                  <a:srgbClr val="002060"/>
                </a:solidFill>
              </a:rPr>
              <a:t>le droit de propriété</a:t>
            </a:r>
            <a:endParaRPr kumimoji="1" lang="fr-FR" sz="1400" b="1" dirty="0"/>
          </a:p>
        </p:txBody>
      </p:sp>
      <p:sp>
        <p:nvSpPr>
          <p:cNvPr id="33" name="Rectangle 3"/>
          <p:cNvSpPr>
            <a:spLocks noChangeArrowheads="1"/>
          </p:cNvSpPr>
          <p:nvPr/>
        </p:nvSpPr>
        <p:spPr bwMode="auto">
          <a:xfrm>
            <a:off x="5803186" y="5571210"/>
            <a:ext cx="3542893" cy="750718"/>
          </a:xfrm>
          <a:prstGeom prst="rect">
            <a:avLst/>
          </a:prstGeom>
          <a:noFill/>
          <a:ln w="9525">
            <a:noFill/>
            <a:miter lim="800000"/>
            <a:headEnd/>
            <a:tailEnd/>
          </a:ln>
        </p:spPr>
        <p:txBody>
          <a:bodyPr wrap="none">
            <a:spAutoFit/>
          </a:bodyPr>
          <a:lstStyle/>
          <a:p>
            <a:pPr algn="r"/>
            <a:r>
              <a:rPr kumimoji="1" lang="fr-FR" b="1" dirty="0">
                <a:solidFill>
                  <a:srgbClr val="000000"/>
                </a:solidFill>
              </a:rPr>
              <a:t>le contenu des messages</a:t>
            </a:r>
          </a:p>
          <a:p>
            <a:pPr algn="r"/>
            <a:r>
              <a:rPr kumimoji="1" lang="fr-FR" sz="1400" b="1" i="1" dirty="0">
                <a:solidFill>
                  <a:srgbClr val="002060"/>
                </a:solidFill>
              </a:rPr>
              <a:t>tabac, alcool, pharmacie,</a:t>
            </a:r>
            <a:br>
              <a:rPr kumimoji="1" lang="fr-FR" sz="1400" b="1" i="1" dirty="0">
                <a:solidFill>
                  <a:srgbClr val="002060"/>
                </a:solidFill>
              </a:rPr>
            </a:br>
            <a:r>
              <a:rPr kumimoji="1" lang="fr-FR" sz="1400" b="1" i="1" dirty="0">
                <a:solidFill>
                  <a:srgbClr val="002060"/>
                </a:solidFill>
              </a:rPr>
              <a:t>mœurs, diffamation, langue française…</a:t>
            </a:r>
            <a:endParaRPr kumimoji="1" lang="fr-FR" sz="1400" b="1" dirty="0"/>
          </a:p>
        </p:txBody>
      </p:sp>
      <p:sp>
        <p:nvSpPr>
          <p:cNvPr id="38" name="Line 9"/>
          <p:cNvSpPr>
            <a:spLocks noChangeShapeType="1"/>
          </p:cNvSpPr>
          <p:nvPr/>
        </p:nvSpPr>
        <p:spPr bwMode="auto">
          <a:xfrm flipH="1">
            <a:off x="2283292" y="3029623"/>
            <a:ext cx="3006725" cy="1782763"/>
          </a:xfrm>
          <a:prstGeom prst="line">
            <a:avLst/>
          </a:prstGeom>
          <a:noFill/>
          <a:ln w="127000">
            <a:solidFill>
              <a:srgbClr val="FFFF00"/>
            </a:solidFill>
            <a:round/>
            <a:headEnd type="none" w="sm" len="med"/>
            <a:tailEnd type="stealth" w="med" len="lg"/>
          </a:ln>
        </p:spPr>
        <p:txBody>
          <a:bodyPr wrap="none" anchor="ctr"/>
          <a:lstStyle/>
          <a:p>
            <a:endParaRPr lang="fr-FR" dirty="0"/>
          </a:p>
        </p:txBody>
      </p:sp>
      <p:sp>
        <p:nvSpPr>
          <p:cNvPr id="39" name="Rectangle 3"/>
          <p:cNvSpPr>
            <a:spLocks noChangeArrowheads="1"/>
          </p:cNvSpPr>
          <p:nvPr/>
        </p:nvSpPr>
        <p:spPr bwMode="auto">
          <a:xfrm>
            <a:off x="1057742" y="4450435"/>
            <a:ext cx="2839239" cy="807978"/>
          </a:xfrm>
          <a:prstGeom prst="rect">
            <a:avLst/>
          </a:prstGeom>
          <a:noFill/>
          <a:ln w="9525">
            <a:noFill/>
            <a:miter lim="800000"/>
            <a:headEnd/>
            <a:tailEnd/>
          </a:ln>
        </p:spPr>
        <p:txBody>
          <a:bodyPr wrap="none">
            <a:spAutoFit/>
          </a:bodyPr>
          <a:lstStyle/>
          <a:p>
            <a:r>
              <a:rPr kumimoji="1" lang="fr-FR" b="1" dirty="0">
                <a:solidFill>
                  <a:srgbClr val="000000"/>
                </a:solidFill>
              </a:rPr>
              <a:t>le code général des</a:t>
            </a:r>
            <a:br>
              <a:rPr kumimoji="1" lang="fr-FR" b="1" dirty="0">
                <a:solidFill>
                  <a:srgbClr val="000000"/>
                </a:solidFill>
              </a:rPr>
            </a:br>
            <a:r>
              <a:rPr kumimoji="1" lang="fr-FR" b="1" dirty="0">
                <a:solidFill>
                  <a:srgbClr val="000000"/>
                </a:solidFill>
              </a:rPr>
              <a:t>collectivités territoriales</a:t>
            </a:r>
          </a:p>
          <a:p>
            <a:r>
              <a:rPr kumimoji="1" lang="fr-FR" sz="1400" b="1" i="1" dirty="0">
                <a:solidFill>
                  <a:srgbClr val="002060"/>
                </a:solidFill>
              </a:rPr>
              <a:t>taxe sur la publicité extérieure</a:t>
            </a:r>
            <a:endParaRPr kumimoji="1" lang="fr-FR" sz="1400" b="1" dirty="0"/>
          </a:p>
        </p:txBody>
      </p:sp>
      <p:sp>
        <p:nvSpPr>
          <p:cNvPr id="40" name="Rectangle 3"/>
          <p:cNvSpPr>
            <a:spLocks noChangeArrowheads="1"/>
          </p:cNvSpPr>
          <p:nvPr/>
        </p:nvSpPr>
        <p:spPr bwMode="auto">
          <a:xfrm>
            <a:off x="1113303" y="3601123"/>
            <a:ext cx="3256020" cy="550343"/>
          </a:xfrm>
          <a:prstGeom prst="rect">
            <a:avLst/>
          </a:prstGeom>
          <a:noFill/>
          <a:ln w="9525">
            <a:noFill/>
            <a:miter lim="800000"/>
            <a:headEnd/>
            <a:tailEnd/>
          </a:ln>
        </p:spPr>
        <p:txBody>
          <a:bodyPr wrap="none">
            <a:spAutoFit/>
          </a:bodyPr>
          <a:lstStyle/>
          <a:p>
            <a:r>
              <a:rPr kumimoji="1" lang="fr-FR" b="1" dirty="0">
                <a:solidFill>
                  <a:srgbClr val="000000"/>
                </a:solidFill>
              </a:rPr>
              <a:t>le code de la route</a:t>
            </a:r>
          </a:p>
          <a:p>
            <a:r>
              <a:rPr kumimoji="1" lang="fr-FR" sz="1400" b="1" i="1" dirty="0">
                <a:solidFill>
                  <a:srgbClr val="002060"/>
                </a:solidFill>
              </a:rPr>
              <a:t>La sécurité de la circulation routière</a:t>
            </a:r>
            <a:endParaRPr kumimoji="1" lang="en-US" sz="1400" b="1" dirty="0">
              <a:solidFill>
                <a:srgbClr val="002060"/>
              </a:solidFill>
            </a:endParaRPr>
          </a:p>
        </p:txBody>
      </p:sp>
      <p:pic>
        <p:nvPicPr>
          <p:cNvPr id="19" name="Image 18" descr="arbre.jpg"/>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61341" y="2180310"/>
            <a:ext cx="1625600" cy="2170112"/>
          </a:xfrm>
          <a:prstGeom prst="rect">
            <a:avLst/>
          </a:prstGeom>
          <a:noFill/>
          <a:ln w="25400">
            <a:solidFill>
              <a:srgbClr val="000080"/>
            </a:solidFill>
            <a:miter lim="800000"/>
            <a:headEnd/>
            <a:tailEnd/>
          </a:ln>
        </p:spPr>
      </p:pic>
      <p:sp>
        <p:nvSpPr>
          <p:cNvPr id="42" name="Titre 1">
            <a:extLst>
              <a:ext uri="{FF2B5EF4-FFF2-40B4-BE49-F238E27FC236}">
                <a16:creationId xmlns:a16="http://schemas.microsoft.com/office/drawing/2014/main" id="{D871C787-9248-4C89-B7F9-12CC29671278}"/>
              </a:ext>
            </a:extLst>
          </p:cNvPr>
          <p:cNvSpPr>
            <a:spLocks noGrp="1"/>
          </p:cNvSpPr>
          <p:nvPr>
            <p:ph type="title"/>
          </p:nvPr>
        </p:nvSpPr>
        <p:spPr>
          <a:xfrm>
            <a:off x="660505" y="304800"/>
            <a:ext cx="8757785" cy="1143000"/>
          </a:xfrm>
        </p:spPr>
        <p:txBody>
          <a:bodyPr anchor="t">
            <a:normAutofit fontScale="90000"/>
          </a:bodyPr>
          <a:lstStyle/>
          <a:p>
            <a:r>
              <a:rPr lang="fr-FR" dirty="0"/>
              <a:t>des réglementations « cumulatives »</a:t>
            </a:r>
          </a:p>
        </p:txBody>
      </p:sp>
    </p:spTree>
    <p:extLst>
      <p:ext uri="{BB962C8B-B14F-4D97-AF65-F5344CB8AC3E}">
        <p14:creationId xmlns:p14="http://schemas.microsoft.com/office/powerpoint/2010/main" val="61770818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500"/>
                                        <p:tgtEl>
                                          <p:spTgt spid="42"/>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3000"/>
                                        <p:tgtEl>
                                          <p:spTgt spid="20"/>
                                        </p:tgtEl>
                                      </p:cBhvr>
                                    </p:animEffect>
                                  </p:childTnLst>
                                </p:cTn>
                              </p:par>
                            </p:childTnLst>
                          </p:cTn>
                        </p:par>
                        <p:par>
                          <p:cTn id="17" fill="hold">
                            <p:stCondLst>
                              <p:cond delay="3000"/>
                            </p:stCondLst>
                            <p:childTnLst>
                              <p:par>
                                <p:cTn id="18" presetID="18" presetClass="entr" presetSubtype="3" fill="hold" grpId="0" nodeType="after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strips(upRight)">
                                      <p:cBhvr>
                                        <p:cTn id="20" dur="2000"/>
                                        <p:tgtEl>
                                          <p:spTgt spid="28">
                                            <p:txEl>
                                              <p:pRg st="0" end="0"/>
                                            </p:txEl>
                                          </p:spTgt>
                                        </p:tgtEl>
                                      </p:cBhvr>
                                    </p:animEffect>
                                  </p:childTnLst>
                                </p:cTn>
                              </p:par>
                            </p:childTnLst>
                          </p:cTn>
                        </p:par>
                        <p:par>
                          <p:cTn id="21" fill="hold">
                            <p:stCondLst>
                              <p:cond delay="5000"/>
                            </p:stCondLst>
                            <p:childTnLst>
                              <p:par>
                                <p:cTn id="22" presetID="18" presetClass="entr" presetSubtype="3" fill="hold" grpId="0" nodeType="afterEffect">
                                  <p:stCondLst>
                                    <p:cond delay="0"/>
                                  </p:stCondLst>
                                  <p:childTnLst>
                                    <p:set>
                                      <p:cBhvr>
                                        <p:cTn id="23" dur="1" fill="hold">
                                          <p:stCondLst>
                                            <p:cond delay="0"/>
                                          </p:stCondLst>
                                        </p:cTn>
                                        <p:tgtEl>
                                          <p:spTgt spid="28">
                                            <p:txEl>
                                              <p:pRg st="1" end="1"/>
                                            </p:txEl>
                                          </p:spTgt>
                                        </p:tgtEl>
                                        <p:attrNameLst>
                                          <p:attrName>style.visibility</p:attrName>
                                        </p:attrNameLst>
                                      </p:cBhvr>
                                      <p:to>
                                        <p:strVal val="visible"/>
                                      </p:to>
                                    </p:set>
                                    <p:animEffect transition="in" filter="strips(upRight)">
                                      <p:cBhvr>
                                        <p:cTn id="24" dur="2000"/>
                                        <p:tgtEl>
                                          <p:spTgt spid="28">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3000"/>
                                        <p:tgtEl>
                                          <p:spTgt spid="22"/>
                                        </p:tgtEl>
                                      </p:cBhvr>
                                    </p:animEffect>
                                  </p:childTnLst>
                                </p:cTn>
                              </p:par>
                            </p:childTnLst>
                          </p:cTn>
                        </p:par>
                        <p:par>
                          <p:cTn id="33" fill="hold">
                            <p:stCondLst>
                              <p:cond delay="3000"/>
                            </p:stCondLst>
                            <p:childTnLst>
                              <p:par>
                                <p:cTn id="34" presetID="18" presetClass="entr" presetSubtype="3" fill="hold" grpId="0" nodeType="afterEffect">
                                  <p:stCondLst>
                                    <p:cond delay="0"/>
                                  </p:stCondLst>
                                  <p:childTnLst>
                                    <p:set>
                                      <p:cBhvr>
                                        <p:cTn id="35" dur="1" fill="hold">
                                          <p:stCondLst>
                                            <p:cond delay="0"/>
                                          </p:stCondLst>
                                        </p:cTn>
                                        <p:tgtEl>
                                          <p:spTgt spid="40">
                                            <p:txEl>
                                              <p:pRg st="0" end="0"/>
                                            </p:txEl>
                                          </p:spTgt>
                                        </p:tgtEl>
                                        <p:attrNameLst>
                                          <p:attrName>style.visibility</p:attrName>
                                        </p:attrNameLst>
                                      </p:cBhvr>
                                      <p:to>
                                        <p:strVal val="visible"/>
                                      </p:to>
                                    </p:set>
                                    <p:animEffect transition="in" filter="strips(upRight)">
                                      <p:cBhvr>
                                        <p:cTn id="36" dur="2000"/>
                                        <p:tgtEl>
                                          <p:spTgt spid="40">
                                            <p:txEl>
                                              <p:pRg st="0" end="0"/>
                                            </p:txEl>
                                          </p:spTgt>
                                        </p:tgtEl>
                                      </p:cBhvr>
                                    </p:animEffect>
                                  </p:childTnLst>
                                </p:cTn>
                              </p:par>
                            </p:childTnLst>
                          </p:cTn>
                        </p:par>
                        <p:par>
                          <p:cTn id="37" fill="hold">
                            <p:stCondLst>
                              <p:cond delay="5000"/>
                            </p:stCondLst>
                            <p:childTnLst>
                              <p:par>
                                <p:cTn id="38" presetID="18" presetClass="entr" presetSubtype="3" fill="hold" grpId="0" nodeType="afterEffect">
                                  <p:stCondLst>
                                    <p:cond delay="0"/>
                                  </p:stCondLst>
                                  <p:childTnLst>
                                    <p:set>
                                      <p:cBhvr>
                                        <p:cTn id="39" dur="1" fill="hold">
                                          <p:stCondLst>
                                            <p:cond delay="0"/>
                                          </p:stCondLst>
                                        </p:cTn>
                                        <p:tgtEl>
                                          <p:spTgt spid="40">
                                            <p:txEl>
                                              <p:pRg st="1" end="1"/>
                                            </p:txEl>
                                          </p:spTgt>
                                        </p:tgtEl>
                                        <p:attrNameLst>
                                          <p:attrName>style.visibility</p:attrName>
                                        </p:attrNameLst>
                                      </p:cBhvr>
                                      <p:to>
                                        <p:strVal val="visible"/>
                                      </p:to>
                                    </p:set>
                                    <p:animEffect transition="in" filter="strips(upRight)">
                                      <p:cBhvr>
                                        <p:cTn id="40" dur="2000"/>
                                        <p:tgtEl>
                                          <p:spTgt spid="40">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3000"/>
                                        <p:tgtEl>
                                          <p:spTgt spid="23"/>
                                        </p:tgtEl>
                                      </p:cBhvr>
                                    </p:animEffect>
                                  </p:childTnLst>
                                </p:cTn>
                              </p:par>
                            </p:childTnLst>
                          </p:cTn>
                        </p:par>
                        <p:par>
                          <p:cTn id="49" fill="hold">
                            <p:stCondLst>
                              <p:cond delay="3000"/>
                            </p:stCondLst>
                            <p:childTnLst>
                              <p:par>
                                <p:cTn id="50" presetID="18" presetClass="entr" presetSubtype="3" fill="hold" grpId="0" nodeType="afterEffect">
                                  <p:stCondLst>
                                    <p:cond delay="0"/>
                                  </p:stCondLst>
                                  <p:childTnLst>
                                    <p:set>
                                      <p:cBhvr>
                                        <p:cTn id="51" dur="1" fill="hold">
                                          <p:stCondLst>
                                            <p:cond delay="0"/>
                                          </p:stCondLst>
                                        </p:cTn>
                                        <p:tgtEl>
                                          <p:spTgt spid="30">
                                            <p:txEl>
                                              <p:pRg st="0" end="0"/>
                                            </p:txEl>
                                          </p:spTgt>
                                        </p:tgtEl>
                                        <p:attrNameLst>
                                          <p:attrName>style.visibility</p:attrName>
                                        </p:attrNameLst>
                                      </p:cBhvr>
                                      <p:to>
                                        <p:strVal val="visible"/>
                                      </p:to>
                                    </p:set>
                                    <p:animEffect transition="in" filter="strips(upRight)">
                                      <p:cBhvr>
                                        <p:cTn id="52" dur="2000"/>
                                        <p:tgtEl>
                                          <p:spTgt spid="30">
                                            <p:txEl>
                                              <p:pRg st="0" end="0"/>
                                            </p:txEl>
                                          </p:spTgt>
                                        </p:tgtEl>
                                      </p:cBhvr>
                                    </p:animEffect>
                                  </p:childTnLst>
                                </p:cTn>
                              </p:par>
                            </p:childTnLst>
                          </p:cTn>
                        </p:par>
                        <p:par>
                          <p:cTn id="53" fill="hold">
                            <p:stCondLst>
                              <p:cond delay="5000"/>
                            </p:stCondLst>
                            <p:childTnLst>
                              <p:par>
                                <p:cTn id="54" presetID="18" presetClass="entr" presetSubtype="3" fill="hold" grpId="0" nodeType="afterEffect">
                                  <p:stCondLst>
                                    <p:cond delay="0"/>
                                  </p:stCondLst>
                                  <p:childTnLst>
                                    <p:set>
                                      <p:cBhvr>
                                        <p:cTn id="55" dur="1" fill="hold">
                                          <p:stCondLst>
                                            <p:cond delay="0"/>
                                          </p:stCondLst>
                                        </p:cTn>
                                        <p:tgtEl>
                                          <p:spTgt spid="30">
                                            <p:txEl>
                                              <p:pRg st="1" end="1"/>
                                            </p:txEl>
                                          </p:spTgt>
                                        </p:tgtEl>
                                        <p:attrNameLst>
                                          <p:attrName>style.visibility</p:attrName>
                                        </p:attrNameLst>
                                      </p:cBhvr>
                                      <p:to>
                                        <p:strVal val="visible"/>
                                      </p:to>
                                    </p:set>
                                    <p:animEffect transition="in" filter="strips(upRight)">
                                      <p:cBhvr>
                                        <p:cTn id="56" dur="2000"/>
                                        <p:tgtEl>
                                          <p:spTgt spid="30">
                                            <p:txEl>
                                              <p:pRg st="1" end="1"/>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20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3000"/>
                                        <p:tgtEl>
                                          <p:spTgt spid="24"/>
                                        </p:tgtEl>
                                      </p:cBhvr>
                                    </p:animEffect>
                                  </p:childTnLst>
                                </p:cTn>
                              </p:par>
                            </p:childTnLst>
                          </p:cTn>
                        </p:par>
                        <p:par>
                          <p:cTn id="65" fill="hold">
                            <p:stCondLst>
                              <p:cond delay="3000"/>
                            </p:stCondLst>
                            <p:childTnLst>
                              <p:par>
                                <p:cTn id="66" presetID="18" presetClass="entr" presetSubtype="3"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strips(upRight)">
                                      <p:cBhvr>
                                        <p:cTn id="68" dur="2000"/>
                                        <p:tgtEl>
                                          <p:spTgt spid="31">
                                            <p:txEl>
                                              <p:pRg st="0" end="0"/>
                                            </p:txEl>
                                          </p:spTgt>
                                        </p:tgtEl>
                                      </p:cBhvr>
                                    </p:animEffect>
                                  </p:childTnLst>
                                </p:cTn>
                              </p:par>
                            </p:childTnLst>
                          </p:cTn>
                        </p:par>
                        <p:par>
                          <p:cTn id="69" fill="hold">
                            <p:stCondLst>
                              <p:cond delay="5000"/>
                            </p:stCondLst>
                            <p:childTnLst>
                              <p:par>
                                <p:cTn id="70" presetID="18" presetClass="entr" presetSubtype="3" fill="hold" grpId="0" nodeType="afterEffect">
                                  <p:stCondLst>
                                    <p:cond delay="0"/>
                                  </p:stCondLst>
                                  <p:childTnLst>
                                    <p:set>
                                      <p:cBhvr>
                                        <p:cTn id="71" dur="1" fill="hold">
                                          <p:stCondLst>
                                            <p:cond delay="0"/>
                                          </p:stCondLst>
                                        </p:cTn>
                                        <p:tgtEl>
                                          <p:spTgt spid="31">
                                            <p:txEl>
                                              <p:pRg st="1" end="1"/>
                                            </p:txEl>
                                          </p:spTgt>
                                        </p:tgtEl>
                                        <p:attrNameLst>
                                          <p:attrName>style.visibility</p:attrName>
                                        </p:attrNameLst>
                                      </p:cBhvr>
                                      <p:to>
                                        <p:strVal val="visible"/>
                                      </p:to>
                                    </p:set>
                                    <p:animEffect transition="in" filter="strips(upRight)">
                                      <p:cBhvr>
                                        <p:cTn id="72" dur="2000"/>
                                        <p:tgtEl>
                                          <p:spTgt spid="31">
                                            <p:txEl>
                                              <p:pRg st="1" end="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20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3000"/>
                                        <p:tgtEl>
                                          <p:spTgt spid="38"/>
                                        </p:tgtEl>
                                      </p:cBhvr>
                                    </p:animEffect>
                                  </p:childTnLst>
                                </p:cTn>
                              </p:par>
                            </p:childTnLst>
                          </p:cTn>
                        </p:par>
                        <p:par>
                          <p:cTn id="81" fill="hold">
                            <p:stCondLst>
                              <p:cond delay="3000"/>
                            </p:stCondLst>
                            <p:childTnLst>
                              <p:par>
                                <p:cTn id="82" presetID="18" presetClass="entr" presetSubtype="3" fill="hold" grpId="0" nodeType="afterEffect">
                                  <p:stCondLst>
                                    <p:cond delay="0"/>
                                  </p:stCondLst>
                                  <p:childTnLst>
                                    <p:set>
                                      <p:cBhvr>
                                        <p:cTn id="83" dur="1" fill="hold">
                                          <p:stCondLst>
                                            <p:cond delay="0"/>
                                          </p:stCondLst>
                                        </p:cTn>
                                        <p:tgtEl>
                                          <p:spTgt spid="39">
                                            <p:txEl>
                                              <p:pRg st="0" end="0"/>
                                            </p:txEl>
                                          </p:spTgt>
                                        </p:tgtEl>
                                        <p:attrNameLst>
                                          <p:attrName>style.visibility</p:attrName>
                                        </p:attrNameLst>
                                      </p:cBhvr>
                                      <p:to>
                                        <p:strVal val="visible"/>
                                      </p:to>
                                    </p:set>
                                    <p:animEffect transition="in" filter="strips(upRight)">
                                      <p:cBhvr>
                                        <p:cTn id="84" dur="2000"/>
                                        <p:tgtEl>
                                          <p:spTgt spid="39">
                                            <p:txEl>
                                              <p:pRg st="0" end="0"/>
                                            </p:txEl>
                                          </p:spTgt>
                                        </p:tgtEl>
                                      </p:cBhvr>
                                    </p:animEffect>
                                  </p:childTnLst>
                                </p:cTn>
                              </p:par>
                            </p:childTnLst>
                          </p:cTn>
                        </p:par>
                        <p:par>
                          <p:cTn id="85" fill="hold">
                            <p:stCondLst>
                              <p:cond delay="5000"/>
                            </p:stCondLst>
                            <p:childTnLst>
                              <p:par>
                                <p:cTn id="86" presetID="18" presetClass="entr" presetSubtype="3" fill="hold" grpId="0" nodeType="afterEffect">
                                  <p:stCondLst>
                                    <p:cond delay="0"/>
                                  </p:stCondLst>
                                  <p:childTnLst>
                                    <p:set>
                                      <p:cBhvr>
                                        <p:cTn id="87" dur="1" fill="hold">
                                          <p:stCondLst>
                                            <p:cond delay="0"/>
                                          </p:stCondLst>
                                        </p:cTn>
                                        <p:tgtEl>
                                          <p:spTgt spid="39">
                                            <p:txEl>
                                              <p:pRg st="1" end="1"/>
                                            </p:txEl>
                                          </p:spTgt>
                                        </p:tgtEl>
                                        <p:attrNameLst>
                                          <p:attrName>style.visibility</p:attrName>
                                        </p:attrNameLst>
                                      </p:cBhvr>
                                      <p:to>
                                        <p:strVal val="visible"/>
                                      </p:to>
                                    </p:set>
                                    <p:animEffect transition="in" filter="strips(upRight)">
                                      <p:cBhvr>
                                        <p:cTn id="88" dur="2000"/>
                                        <p:tgtEl>
                                          <p:spTgt spid="39">
                                            <p:txEl>
                                              <p:pRg st="1" end="1"/>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20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up)">
                                      <p:cBhvr>
                                        <p:cTn id="96" dur="3000"/>
                                        <p:tgtEl>
                                          <p:spTgt spid="27"/>
                                        </p:tgtEl>
                                      </p:cBhvr>
                                    </p:animEffect>
                                  </p:childTnLst>
                                </p:cTn>
                              </p:par>
                            </p:childTnLst>
                          </p:cTn>
                        </p:par>
                        <p:par>
                          <p:cTn id="97" fill="hold">
                            <p:stCondLst>
                              <p:cond delay="3000"/>
                            </p:stCondLst>
                            <p:childTnLst>
                              <p:par>
                                <p:cTn id="98" presetID="18" presetClass="entr" presetSubtype="3" fill="hold" grpId="0" nodeType="afterEffect">
                                  <p:stCondLst>
                                    <p:cond delay="0"/>
                                  </p:stCondLst>
                                  <p:childTnLst>
                                    <p:set>
                                      <p:cBhvr>
                                        <p:cTn id="99" dur="1" fill="hold">
                                          <p:stCondLst>
                                            <p:cond delay="0"/>
                                          </p:stCondLst>
                                        </p:cTn>
                                        <p:tgtEl>
                                          <p:spTgt spid="33">
                                            <p:txEl>
                                              <p:pRg st="0" end="0"/>
                                            </p:txEl>
                                          </p:spTgt>
                                        </p:tgtEl>
                                        <p:attrNameLst>
                                          <p:attrName>style.visibility</p:attrName>
                                        </p:attrNameLst>
                                      </p:cBhvr>
                                      <p:to>
                                        <p:strVal val="visible"/>
                                      </p:to>
                                    </p:set>
                                    <p:animEffect transition="in" filter="strips(upRight)">
                                      <p:cBhvr>
                                        <p:cTn id="100" dur="2000"/>
                                        <p:tgtEl>
                                          <p:spTgt spid="33">
                                            <p:txEl>
                                              <p:pRg st="0" end="0"/>
                                            </p:txEl>
                                          </p:spTgt>
                                        </p:tgtEl>
                                      </p:cBhvr>
                                    </p:animEffect>
                                  </p:childTnLst>
                                </p:cTn>
                              </p:par>
                            </p:childTnLst>
                          </p:cTn>
                        </p:par>
                        <p:par>
                          <p:cTn id="101" fill="hold">
                            <p:stCondLst>
                              <p:cond delay="5000"/>
                            </p:stCondLst>
                            <p:childTnLst>
                              <p:par>
                                <p:cTn id="102" presetID="18" presetClass="entr" presetSubtype="3" fill="hold" grpId="0" nodeType="afterEffect">
                                  <p:stCondLst>
                                    <p:cond delay="0"/>
                                  </p:stCondLst>
                                  <p:childTnLst>
                                    <p:set>
                                      <p:cBhvr>
                                        <p:cTn id="103" dur="1" fill="hold">
                                          <p:stCondLst>
                                            <p:cond delay="0"/>
                                          </p:stCondLst>
                                        </p:cTn>
                                        <p:tgtEl>
                                          <p:spTgt spid="33">
                                            <p:txEl>
                                              <p:pRg st="1" end="1"/>
                                            </p:txEl>
                                          </p:spTgt>
                                        </p:tgtEl>
                                        <p:attrNameLst>
                                          <p:attrName>style.visibility</p:attrName>
                                        </p:attrNameLst>
                                      </p:cBhvr>
                                      <p:to>
                                        <p:strVal val="visible"/>
                                      </p:to>
                                    </p:set>
                                    <p:animEffect transition="in" filter="strips(upRight)">
                                      <p:cBhvr>
                                        <p:cTn id="104" dur="2000"/>
                                        <p:tgtEl>
                                          <p:spTgt spid="33">
                                            <p:txEl>
                                              <p:pRg st="1" end="1"/>
                                            </p:txEl>
                                          </p:spTgt>
                                        </p:tgtEl>
                                      </p:cBhvr>
                                    </p:animEffect>
                                  </p:childTnLst>
                                </p:cTn>
                              </p:par>
                              <p:par>
                                <p:cTn id="105" presetID="10" presetClass="entr" presetSubtype="0" fill="hold"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fade">
                                      <p:cBhvr>
                                        <p:cTn id="107" dur="20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up)">
                                      <p:cBhvr>
                                        <p:cTn id="112" dur="3000"/>
                                        <p:tgtEl>
                                          <p:spTgt spid="26"/>
                                        </p:tgtEl>
                                      </p:cBhvr>
                                    </p:animEffect>
                                  </p:childTnLst>
                                </p:cTn>
                              </p:par>
                            </p:childTnLst>
                          </p:cTn>
                        </p:par>
                        <p:par>
                          <p:cTn id="113" fill="hold">
                            <p:stCondLst>
                              <p:cond delay="3000"/>
                            </p:stCondLst>
                            <p:childTnLst>
                              <p:par>
                                <p:cTn id="114" presetID="18" presetClass="entr" presetSubtype="3" fill="hold" grpId="0" nodeType="afterEffect">
                                  <p:stCondLst>
                                    <p:cond delay="0"/>
                                  </p:stCondLst>
                                  <p:childTnLst>
                                    <p:set>
                                      <p:cBhvr>
                                        <p:cTn id="115" dur="1" fill="hold">
                                          <p:stCondLst>
                                            <p:cond delay="0"/>
                                          </p:stCondLst>
                                        </p:cTn>
                                        <p:tgtEl>
                                          <p:spTgt spid="32">
                                            <p:txEl>
                                              <p:pRg st="0" end="0"/>
                                            </p:txEl>
                                          </p:spTgt>
                                        </p:tgtEl>
                                        <p:attrNameLst>
                                          <p:attrName>style.visibility</p:attrName>
                                        </p:attrNameLst>
                                      </p:cBhvr>
                                      <p:to>
                                        <p:strVal val="visible"/>
                                      </p:to>
                                    </p:set>
                                    <p:animEffect transition="in" filter="strips(upRight)">
                                      <p:cBhvr>
                                        <p:cTn id="116" dur="2000"/>
                                        <p:tgtEl>
                                          <p:spTgt spid="32">
                                            <p:txEl>
                                              <p:pRg st="0" end="0"/>
                                            </p:txEl>
                                          </p:spTgt>
                                        </p:tgtEl>
                                      </p:cBhvr>
                                    </p:animEffect>
                                  </p:childTnLst>
                                </p:cTn>
                              </p:par>
                            </p:childTnLst>
                          </p:cTn>
                        </p:par>
                        <p:par>
                          <p:cTn id="117" fill="hold">
                            <p:stCondLst>
                              <p:cond delay="5000"/>
                            </p:stCondLst>
                            <p:childTnLst>
                              <p:par>
                                <p:cTn id="118" presetID="18" presetClass="entr" presetSubtype="3" fill="hold" grpId="0" nodeType="afterEffect">
                                  <p:stCondLst>
                                    <p:cond delay="0"/>
                                  </p:stCondLst>
                                  <p:childTnLst>
                                    <p:set>
                                      <p:cBhvr>
                                        <p:cTn id="119" dur="1" fill="hold">
                                          <p:stCondLst>
                                            <p:cond delay="0"/>
                                          </p:stCondLst>
                                        </p:cTn>
                                        <p:tgtEl>
                                          <p:spTgt spid="32">
                                            <p:txEl>
                                              <p:pRg st="1" end="1"/>
                                            </p:txEl>
                                          </p:spTgt>
                                        </p:tgtEl>
                                        <p:attrNameLst>
                                          <p:attrName>style.visibility</p:attrName>
                                        </p:attrNameLst>
                                      </p:cBhvr>
                                      <p:to>
                                        <p:strVal val="visible"/>
                                      </p:to>
                                    </p:set>
                                    <p:animEffect transition="in" filter="strips(upRight)">
                                      <p:cBhvr>
                                        <p:cTn id="120" dur="2000"/>
                                        <p:tgtEl>
                                          <p:spTgt spid="32">
                                            <p:txEl>
                                              <p:pRg st="1" end="1"/>
                                            </p:txEl>
                                          </p:spTgt>
                                        </p:tgtEl>
                                      </p:cBhvr>
                                    </p:animEffect>
                                  </p:childTnLst>
                                </p:cTn>
                              </p:par>
                              <p:par>
                                <p:cTn id="121" presetID="10" presetClass="entr" presetSubtype="0" fill="hold"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2000"/>
                                        <p:tgtEl>
                                          <p:spTgt spid="25"/>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18"/>
                                        </p:tgtEl>
                                        <p:attrNameLst>
                                          <p:attrName>style.visibility</p:attrName>
                                        </p:attrNameLst>
                                      </p:cBhvr>
                                      <p:to>
                                        <p:strVal val="visible"/>
                                      </p:to>
                                    </p:set>
                                    <p:anim calcmode="lin" valueType="num">
                                      <p:cBhvr>
                                        <p:cTn id="128" dur="2500" fill="hold"/>
                                        <p:tgtEl>
                                          <p:spTgt spid="18"/>
                                        </p:tgtEl>
                                        <p:attrNameLst>
                                          <p:attrName>ppt_w</p:attrName>
                                        </p:attrNameLst>
                                      </p:cBhvr>
                                      <p:tavLst>
                                        <p:tav tm="0">
                                          <p:val>
                                            <p:fltVal val="0"/>
                                          </p:val>
                                        </p:tav>
                                        <p:tav tm="100000">
                                          <p:val>
                                            <p:strVal val="#ppt_w"/>
                                          </p:val>
                                        </p:tav>
                                      </p:tavLst>
                                    </p:anim>
                                    <p:anim calcmode="lin" valueType="num">
                                      <p:cBhvr>
                                        <p:cTn id="129" dur="2500" fill="hold"/>
                                        <p:tgtEl>
                                          <p:spTgt spid="18"/>
                                        </p:tgtEl>
                                        <p:attrNameLst>
                                          <p:attrName>ppt_h</p:attrName>
                                        </p:attrNameLst>
                                      </p:cBhvr>
                                      <p:tavLst>
                                        <p:tav tm="0">
                                          <p:val>
                                            <p:fltVal val="0"/>
                                          </p:val>
                                        </p:tav>
                                        <p:tav tm="100000">
                                          <p:val>
                                            <p:strVal val="#ppt_h"/>
                                          </p:val>
                                        </p:tav>
                                      </p:tavLst>
                                    </p:anim>
                                    <p:animEffect transition="in" filter="fade">
                                      <p:cBhvr>
                                        <p:cTn id="130" dur="2500"/>
                                        <p:tgtEl>
                                          <p:spTgt spid="18"/>
                                        </p:tgtEl>
                                      </p:cBhvr>
                                    </p:animEffect>
                                  </p:childTnLst>
                                </p:cTn>
                              </p:par>
                            </p:childTnLst>
                          </p:cTn>
                        </p:par>
                        <p:par>
                          <p:cTn id="131" fill="hold">
                            <p:stCondLst>
                              <p:cond delay="2500"/>
                            </p:stCondLst>
                            <p:childTnLst>
                              <p:par>
                                <p:cTn id="132" presetID="53" presetClass="entr" presetSubtype="0" fill="hold" grpId="0" nodeType="afterEffect">
                                  <p:stCondLst>
                                    <p:cond delay="20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2500" fill="hold"/>
                                        <p:tgtEl>
                                          <p:spTgt spid="17"/>
                                        </p:tgtEl>
                                        <p:attrNameLst>
                                          <p:attrName>ppt_w</p:attrName>
                                        </p:attrNameLst>
                                      </p:cBhvr>
                                      <p:tavLst>
                                        <p:tav tm="0">
                                          <p:val>
                                            <p:fltVal val="0"/>
                                          </p:val>
                                        </p:tav>
                                        <p:tav tm="100000">
                                          <p:val>
                                            <p:strVal val="#ppt_w"/>
                                          </p:val>
                                        </p:tav>
                                      </p:tavLst>
                                    </p:anim>
                                    <p:anim calcmode="lin" valueType="num">
                                      <p:cBhvr>
                                        <p:cTn id="135" dur="2500" fill="hold"/>
                                        <p:tgtEl>
                                          <p:spTgt spid="17"/>
                                        </p:tgtEl>
                                        <p:attrNameLst>
                                          <p:attrName>ppt_h</p:attrName>
                                        </p:attrNameLst>
                                      </p:cBhvr>
                                      <p:tavLst>
                                        <p:tav tm="0">
                                          <p:val>
                                            <p:fltVal val="0"/>
                                          </p:val>
                                        </p:tav>
                                        <p:tav tm="100000">
                                          <p:val>
                                            <p:strVal val="#ppt_h"/>
                                          </p:val>
                                        </p:tav>
                                      </p:tavLst>
                                    </p:anim>
                                    <p:animEffect transition="in" filter="fade">
                                      <p:cBhvr>
                                        <p:cTn id="136" dur="2500"/>
                                        <p:tgtEl>
                                          <p:spTgt spid="17"/>
                                        </p:tgtEl>
                                      </p:cBhvr>
                                    </p:animEffect>
                                  </p:childTnLst>
                                </p:cTn>
                              </p:par>
                            </p:childTnLst>
                          </p:cTn>
                        </p:par>
                        <p:par>
                          <p:cTn id="137" fill="hold">
                            <p:stCondLst>
                              <p:cond delay="7000"/>
                            </p:stCondLst>
                            <p:childTnLst>
                              <p:par>
                                <p:cTn id="138" presetID="53" presetClass="entr" presetSubtype="0" fill="hold" grpId="0" nodeType="afterEffect">
                                  <p:stCondLst>
                                    <p:cond delay="2000"/>
                                  </p:stCondLst>
                                  <p:childTnLst>
                                    <p:set>
                                      <p:cBhvr>
                                        <p:cTn id="139" dur="1" fill="hold">
                                          <p:stCondLst>
                                            <p:cond delay="0"/>
                                          </p:stCondLst>
                                        </p:cTn>
                                        <p:tgtEl>
                                          <p:spTgt spid="16"/>
                                        </p:tgtEl>
                                        <p:attrNameLst>
                                          <p:attrName>style.visibility</p:attrName>
                                        </p:attrNameLst>
                                      </p:cBhvr>
                                      <p:to>
                                        <p:strVal val="visible"/>
                                      </p:to>
                                    </p:set>
                                    <p:anim calcmode="lin" valueType="num">
                                      <p:cBhvr>
                                        <p:cTn id="140" dur="2500" fill="hold"/>
                                        <p:tgtEl>
                                          <p:spTgt spid="16"/>
                                        </p:tgtEl>
                                        <p:attrNameLst>
                                          <p:attrName>ppt_w</p:attrName>
                                        </p:attrNameLst>
                                      </p:cBhvr>
                                      <p:tavLst>
                                        <p:tav tm="0">
                                          <p:val>
                                            <p:fltVal val="0"/>
                                          </p:val>
                                        </p:tav>
                                        <p:tav tm="100000">
                                          <p:val>
                                            <p:strVal val="#ppt_w"/>
                                          </p:val>
                                        </p:tav>
                                      </p:tavLst>
                                    </p:anim>
                                    <p:anim calcmode="lin" valueType="num">
                                      <p:cBhvr>
                                        <p:cTn id="141" dur="2500" fill="hold"/>
                                        <p:tgtEl>
                                          <p:spTgt spid="16"/>
                                        </p:tgtEl>
                                        <p:attrNameLst>
                                          <p:attrName>ppt_h</p:attrName>
                                        </p:attrNameLst>
                                      </p:cBhvr>
                                      <p:tavLst>
                                        <p:tav tm="0">
                                          <p:val>
                                            <p:fltVal val="0"/>
                                          </p:val>
                                        </p:tav>
                                        <p:tav tm="100000">
                                          <p:val>
                                            <p:strVal val="#ppt_h"/>
                                          </p:val>
                                        </p:tav>
                                      </p:tavLst>
                                    </p:anim>
                                    <p:animEffect transition="in" filter="fade">
                                      <p:cBhvr>
                                        <p:cTn id="142" dur="2500"/>
                                        <p:tgtEl>
                                          <p:spTgt spid="16"/>
                                        </p:tgtEl>
                                      </p:cBhvr>
                                    </p:animEffect>
                                  </p:childTnLst>
                                </p:cTn>
                              </p:par>
                            </p:childTnLst>
                          </p:cTn>
                        </p:par>
                        <p:par>
                          <p:cTn id="143" fill="hold">
                            <p:stCondLst>
                              <p:cond delay="11500"/>
                            </p:stCondLst>
                            <p:childTnLst>
                              <p:par>
                                <p:cTn id="144" presetID="53" presetClass="entr" presetSubtype="0" fill="hold" grpId="0" nodeType="afterEffect">
                                  <p:stCondLst>
                                    <p:cond delay="2000"/>
                                  </p:stCondLst>
                                  <p:childTnLst>
                                    <p:set>
                                      <p:cBhvr>
                                        <p:cTn id="145" dur="1" fill="hold">
                                          <p:stCondLst>
                                            <p:cond delay="0"/>
                                          </p:stCondLst>
                                        </p:cTn>
                                        <p:tgtEl>
                                          <p:spTgt spid="14"/>
                                        </p:tgtEl>
                                        <p:attrNameLst>
                                          <p:attrName>style.visibility</p:attrName>
                                        </p:attrNameLst>
                                      </p:cBhvr>
                                      <p:to>
                                        <p:strVal val="visible"/>
                                      </p:to>
                                    </p:set>
                                    <p:anim calcmode="lin" valueType="num">
                                      <p:cBhvr>
                                        <p:cTn id="146" dur="2500" fill="hold"/>
                                        <p:tgtEl>
                                          <p:spTgt spid="14"/>
                                        </p:tgtEl>
                                        <p:attrNameLst>
                                          <p:attrName>ppt_w</p:attrName>
                                        </p:attrNameLst>
                                      </p:cBhvr>
                                      <p:tavLst>
                                        <p:tav tm="0">
                                          <p:val>
                                            <p:fltVal val="0"/>
                                          </p:val>
                                        </p:tav>
                                        <p:tav tm="100000">
                                          <p:val>
                                            <p:strVal val="#ppt_w"/>
                                          </p:val>
                                        </p:tav>
                                      </p:tavLst>
                                    </p:anim>
                                    <p:anim calcmode="lin" valueType="num">
                                      <p:cBhvr>
                                        <p:cTn id="147" dur="2500" fill="hold"/>
                                        <p:tgtEl>
                                          <p:spTgt spid="14"/>
                                        </p:tgtEl>
                                        <p:attrNameLst>
                                          <p:attrName>ppt_h</p:attrName>
                                        </p:attrNameLst>
                                      </p:cBhvr>
                                      <p:tavLst>
                                        <p:tav tm="0">
                                          <p:val>
                                            <p:fltVal val="0"/>
                                          </p:val>
                                        </p:tav>
                                        <p:tav tm="100000">
                                          <p:val>
                                            <p:strVal val="#ppt_h"/>
                                          </p:val>
                                        </p:tav>
                                      </p:tavLst>
                                    </p:anim>
                                    <p:animEffect transition="in" filter="fade">
                                      <p:cBhvr>
                                        <p:cTn id="148" dur="2500"/>
                                        <p:tgtEl>
                                          <p:spTgt spid="14"/>
                                        </p:tgtEl>
                                      </p:cBhvr>
                                    </p:animEffect>
                                  </p:childTnLst>
                                </p:cTn>
                              </p:par>
                            </p:childTnLst>
                          </p:cTn>
                        </p:par>
                        <p:par>
                          <p:cTn id="149" fill="hold">
                            <p:stCondLst>
                              <p:cond delay="16000"/>
                            </p:stCondLst>
                            <p:childTnLst>
                              <p:par>
                                <p:cTn id="150" presetID="53" presetClass="entr" presetSubtype="0" fill="hold" grpId="0" nodeType="afterEffect">
                                  <p:stCondLst>
                                    <p:cond delay="3000"/>
                                  </p:stCondLst>
                                  <p:childTnLst>
                                    <p:set>
                                      <p:cBhvr>
                                        <p:cTn id="151" dur="1" fill="hold">
                                          <p:stCondLst>
                                            <p:cond delay="0"/>
                                          </p:stCondLst>
                                        </p:cTn>
                                        <p:tgtEl>
                                          <p:spTgt spid="15"/>
                                        </p:tgtEl>
                                        <p:attrNameLst>
                                          <p:attrName>style.visibility</p:attrName>
                                        </p:attrNameLst>
                                      </p:cBhvr>
                                      <p:to>
                                        <p:strVal val="visible"/>
                                      </p:to>
                                    </p:set>
                                    <p:anim calcmode="lin" valueType="num">
                                      <p:cBhvr>
                                        <p:cTn id="152" dur="2500" fill="hold"/>
                                        <p:tgtEl>
                                          <p:spTgt spid="15"/>
                                        </p:tgtEl>
                                        <p:attrNameLst>
                                          <p:attrName>ppt_w</p:attrName>
                                        </p:attrNameLst>
                                      </p:cBhvr>
                                      <p:tavLst>
                                        <p:tav tm="0">
                                          <p:val>
                                            <p:fltVal val="0"/>
                                          </p:val>
                                        </p:tav>
                                        <p:tav tm="100000">
                                          <p:val>
                                            <p:strVal val="#ppt_w"/>
                                          </p:val>
                                        </p:tav>
                                      </p:tavLst>
                                    </p:anim>
                                    <p:anim calcmode="lin" valueType="num">
                                      <p:cBhvr>
                                        <p:cTn id="153" dur="2500" fill="hold"/>
                                        <p:tgtEl>
                                          <p:spTgt spid="15"/>
                                        </p:tgtEl>
                                        <p:attrNameLst>
                                          <p:attrName>ppt_h</p:attrName>
                                        </p:attrNameLst>
                                      </p:cBhvr>
                                      <p:tavLst>
                                        <p:tav tm="0">
                                          <p:val>
                                            <p:fltVal val="0"/>
                                          </p:val>
                                        </p:tav>
                                        <p:tav tm="100000">
                                          <p:val>
                                            <p:strVal val="#ppt_h"/>
                                          </p:val>
                                        </p:tav>
                                      </p:tavLst>
                                    </p:anim>
                                    <p:animEffect transition="in" filter="fade">
                                      <p:cBhvr>
                                        <p:cTn id="154" dur="2500"/>
                                        <p:tgtEl>
                                          <p:spTgt spid="15"/>
                                        </p:tgtEl>
                                      </p:cBhvr>
                                    </p:animEffect>
                                  </p:childTnLst>
                                </p:cTn>
                              </p:par>
                            </p:childTnLst>
                          </p:cTn>
                        </p:par>
                        <p:par>
                          <p:cTn id="155" fill="hold">
                            <p:stCondLst>
                              <p:cond delay="21500"/>
                            </p:stCondLst>
                            <p:childTnLst>
                              <p:par>
                                <p:cTn id="156" presetID="53" presetClass="entr" presetSubtype="0" fill="hold" grpId="0" nodeType="afterEffect">
                                  <p:stCondLst>
                                    <p:cond delay="3000"/>
                                  </p:stCondLst>
                                  <p:childTnLst>
                                    <p:set>
                                      <p:cBhvr>
                                        <p:cTn id="157" dur="1" fill="hold">
                                          <p:stCondLst>
                                            <p:cond delay="0"/>
                                          </p:stCondLst>
                                        </p:cTn>
                                        <p:tgtEl>
                                          <p:spTgt spid="12"/>
                                        </p:tgtEl>
                                        <p:attrNameLst>
                                          <p:attrName>style.visibility</p:attrName>
                                        </p:attrNameLst>
                                      </p:cBhvr>
                                      <p:to>
                                        <p:strVal val="visible"/>
                                      </p:to>
                                    </p:set>
                                    <p:anim calcmode="lin" valueType="num">
                                      <p:cBhvr>
                                        <p:cTn id="158" dur="2500" fill="hold"/>
                                        <p:tgtEl>
                                          <p:spTgt spid="12"/>
                                        </p:tgtEl>
                                        <p:attrNameLst>
                                          <p:attrName>ppt_w</p:attrName>
                                        </p:attrNameLst>
                                      </p:cBhvr>
                                      <p:tavLst>
                                        <p:tav tm="0">
                                          <p:val>
                                            <p:fltVal val="0"/>
                                          </p:val>
                                        </p:tav>
                                        <p:tav tm="100000">
                                          <p:val>
                                            <p:strVal val="#ppt_w"/>
                                          </p:val>
                                        </p:tav>
                                      </p:tavLst>
                                    </p:anim>
                                    <p:anim calcmode="lin" valueType="num">
                                      <p:cBhvr>
                                        <p:cTn id="159" dur="2500" fill="hold"/>
                                        <p:tgtEl>
                                          <p:spTgt spid="12"/>
                                        </p:tgtEl>
                                        <p:attrNameLst>
                                          <p:attrName>ppt_h</p:attrName>
                                        </p:attrNameLst>
                                      </p:cBhvr>
                                      <p:tavLst>
                                        <p:tav tm="0">
                                          <p:val>
                                            <p:fltVal val="0"/>
                                          </p:val>
                                        </p:tav>
                                        <p:tav tm="100000">
                                          <p:val>
                                            <p:strVal val="#ppt_h"/>
                                          </p:val>
                                        </p:tav>
                                      </p:tavLst>
                                    </p:anim>
                                    <p:animEffect transition="in" filter="fade">
                                      <p:cBhvr>
                                        <p:cTn id="160" dur="2500"/>
                                        <p:tgtEl>
                                          <p:spTgt spid="12"/>
                                        </p:tgtEl>
                                      </p:cBhvr>
                                    </p:animEffect>
                                  </p:childTnLst>
                                </p:cTn>
                              </p:par>
                            </p:childTnLst>
                          </p:cTn>
                        </p:par>
                        <p:par>
                          <p:cTn id="161" fill="hold">
                            <p:stCondLst>
                              <p:cond delay="27000"/>
                            </p:stCondLst>
                            <p:childTnLst>
                              <p:par>
                                <p:cTn id="162" presetID="53" presetClass="entr" presetSubtype="0" fill="hold" grpId="0" nodeType="afterEffect">
                                  <p:stCondLst>
                                    <p:cond delay="3000"/>
                                  </p:stCondLst>
                                  <p:childTnLst>
                                    <p:set>
                                      <p:cBhvr>
                                        <p:cTn id="163" dur="1" fill="hold">
                                          <p:stCondLst>
                                            <p:cond delay="0"/>
                                          </p:stCondLst>
                                        </p:cTn>
                                        <p:tgtEl>
                                          <p:spTgt spid="13"/>
                                        </p:tgtEl>
                                        <p:attrNameLst>
                                          <p:attrName>style.visibility</p:attrName>
                                        </p:attrNameLst>
                                      </p:cBhvr>
                                      <p:to>
                                        <p:strVal val="visible"/>
                                      </p:to>
                                    </p:set>
                                    <p:anim calcmode="lin" valueType="num">
                                      <p:cBhvr>
                                        <p:cTn id="164" dur="2500" fill="hold"/>
                                        <p:tgtEl>
                                          <p:spTgt spid="13"/>
                                        </p:tgtEl>
                                        <p:attrNameLst>
                                          <p:attrName>ppt_w</p:attrName>
                                        </p:attrNameLst>
                                      </p:cBhvr>
                                      <p:tavLst>
                                        <p:tav tm="0">
                                          <p:val>
                                            <p:fltVal val="0"/>
                                          </p:val>
                                        </p:tav>
                                        <p:tav tm="100000">
                                          <p:val>
                                            <p:strVal val="#ppt_w"/>
                                          </p:val>
                                        </p:tav>
                                      </p:tavLst>
                                    </p:anim>
                                    <p:anim calcmode="lin" valueType="num">
                                      <p:cBhvr>
                                        <p:cTn id="165" dur="2500" fill="hold"/>
                                        <p:tgtEl>
                                          <p:spTgt spid="13"/>
                                        </p:tgtEl>
                                        <p:attrNameLst>
                                          <p:attrName>ppt_h</p:attrName>
                                        </p:attrNameLst>
                                      </p:cBhvr>
                                      <p:tavLst>
                                        <p:tav tm="0">
                                          <p:val>
                                            <p:fltVal val="0"/>
                                          </p:val>
                                        </p:tav>
                                        <p:tav tm="100000">
                                          <p:val>
                                            <p:strVal val="#ppt_h"/>
                                          </p:val>
                                        </p:tav>
                                      </p:tavLst>
                                    </p:anim>
                                    <p:animEffect transition="in" filter="fade">
                                      <p:cBhvr>
                                        <p:cTn id="166" dur="2500"/>
                                        <p:tgtEl>
                                          <p:spTgt spid="1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grpId="0" nodeType="clickEffect">
                                  <p:stCondLst>
                                    <p:cond delay="0"/>
                                  </p:stCondLst>
                                  <p:childTnLst>
                                    <p:set>
                                      <p:cBhvr>
                                        <p:cTn id="170" dur="1" fill="hold">
                                          <p:stCondLst>
                                            <p:cond delay="0"/>
                                          </p:stCondLst>
                                        </p:cTn>
                                        <p:tgtEl>
                                          <p:spTgt spid="2"/>
                                        </p:tgtEl>
                                        <p:attrNameLst>
                                          <p:attrName>style.visibility</p:attrName>
                                        </p:attrNameLst>
                                      </p:cBhvr>
                                      <p:to>
                                        <p:strVal val="visible"/>
                                      </p:to>
                                    </p:set>
                                    <p:animEffect transition="in" filter="wipe(up)">
                                      <p:cBhvr>
                                        <p:cTn id="171"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P spid="16" grpId="0" animBg="1"/>
      <p:bldP spid="17" grpId="0" animBg="1"/>
      <p:bldP spid="18" grpId="0" animBg="1"/>
      <p:bldP spid="20" grpId="0" animBg="1"/>
      <p:bldP spid="22" grpId="0" animBg="1"/>
      <p:bldP spid="23" grpId="0" animBg="1"/>
      <p:bldP spid="24" grpId="0" animBg="1"/>
      <p:bldP spid="26" grpId="0" animBg="1"/>
      <p:bldP spid="27" grpId="0" animBg="1"/>
      <p:bldP spid="28" grpId="0" uiExpand="1" build="p" autoUpdateAnimBg="0"/>
      <p:bldP spid="30" grpId="0" uiExpand="1" build="p" autoUpdateAnimBg="0"/>
      <p:bldP spid="31" grpId="0" uiExpand="1" build="p" autoUpdateAnimBg="0"/>
      <p:bldP spid="32" grpId="0" uiExpand="1" build="p" autoUpdateAnimBg="0"/>
      <p:bldP spid="33" grpId="0" uiExpand="1" build="p" autoUpdateAnimBg="0"/>
      <p:bldP spid="38" grpId="0" animBg="1"/>
      <p:bldP spid="39" grpId="0" uiExpand="1" build="p" autoUpdateAnimBg="0"/>
      <p:bldP spid="40" grpId="0" uiExpand="1" build="p" autoUpdateAnimBg="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328D8EF-B6A2-4682-A022-8C85142E0E7E}"/>
              </a:ext>
            </a:extLst>
          </p:cNvPr>
          <p:cNvSpPr>
            <a:spLocks noGrp="1"/>
          </p:cNvSpPr>
          <p:nvPr>
            <p:ph type="title"/>
          </p:nvPr>
        </p:nvSpPr>
        <p:spPr/>
        <p:txBody>
          <a:bodyPr anchor="t">
            <a:normAutofit/>
          </a:bodyPr>
          <a:lstStyle/>
          <a:p>
            <a:r>
              <a:rPr lang="fr-FR" dirty="0">
                <a:latin typeface="+mn-lt"/>
              </a:rPr>
              <a:t>L’espace aggloméré</a:t>
            </a:r>
          </a:p>
        </p:txBody>
      </p:sp>
      <p:sp>
        <p:nvSpPr>
          <p:cNvPr id="14" name="ZoneTexte 13">
            <a:hlinkClick r:id="" action="ppaction://noaction"/>
            <a:extLst>
              <a:ext uri="{FF2B5EF4-FFF2-40B4-BE49-F238E27FC236}">
                <a16:creationId xmlns:a16="http://schemas.microsoft.com/office/drawing/2014/main" id="{87781C83-300E-42AA-A51B-5A78904DE9B8}"/>
              </a:ext>
            </a:extLst>
          </p:cNvPr>
          <p:cNvSpPr txBox="1"/>
          <p:nvPr/>
        </p:nvSpPr>
        <p:spPr>
          <a:xfrm>
            <a:off x="7222046" y="520211"/>
            <a:ext cx="2088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R. 110-2 c.route</a:t>
            </a:r>
          </a:p>
        </p:txBody>
      </p:sp>
      <p:sp>
        <p:nvSpPr>
          <p:cNvPr id="15" name="ZoneTexte 14">
            <a:hlinkClick r:id="" action="ppaction://noaction"/>
            <a:extLst>
              <a:ext uri="{FF2B5EF4-FFF2-40B4-BE49-F238E27FC236}">
                <a16:creationId xmlns:a16="http://schemas.microsoft.com/office/drawing/2014/main" id="{F03BE1A2-25B4-4735-88DE-44F71F57C5EC}"/>
              </a:ext>
            </a:extLst>
          </p:cNvPr>
          <p:cNvSpPr txBox="1"/>
          <p:nvPr/>
        </p:nvSpPr>
        <p:spPr>
          <a:xfrm>
            <a:off x="7209200" y="934832"/>
            <a:ext cx="2088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R. 411-2 c.route</a:t>
            </a:r>
          </a:p>
        </p:txBody>
      </p:sp>
      <p:pic>
        <p:nvPicPr>
          <p:cNvPr id="3" name="Image 2" descr="Une image contenant route&#10;&#10;Description générée automatiquement">
            <a:extLst>
              <a:ext uri="{FF2B5EF4-FFF2-40B4-BE49-F238E27FC236}">
                <a16:creationId xmlns:a16="http://schemas.microsoft.com/office/drawing/2014/main" id="{3A62140E-DD41-4CC0-8B37-4AFA41BD8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320" y="1464879"/>
            <a:ext cx="7344308" cy="4758083"/>
          </a:xfrm>
          <a:prstGeom prst="rect">
            <a:avLst/>
          </a:prstGeom>
          <a:ln>
            <a:solidFill>
              <a:srgbClr val="FFFF00"/>
            </a:solidFill>
          </a:ln>
        </p:spPr>
      </p:pic>
      <p:pic>
        <p:nvPicPr>
          <p:cNvPr id="5" name="Image 4">
            <a:extLst>
              <a:ext uri="{FF2B5EF4-FFF2-40B4-BE49-F238E27FC236}">
                <a16:creationId xmlns:a16="http://schemas.microsoft.com/office/drawing/2014/main" id="{C8D9836D-4009-412D-9C30-EF76C31BE8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320" y="1376773"/>
            <a:ext cx="7344308" cy="5076749"/>
          </a:xfrm>
          <a:prstGeom prst="rect">
            <a:avLst/>
          </a:prstGeom>
          <a:ln>
            <a:solidFill>
              <a:srgbClr val="FFFF00"/>
            </a:solidFill>
          </a:ln>
        </p:spPr>
      </p:pic>
      <p:pic>
        <p:nvPicPr>
          <p:cNvPr id="8" name="Image 7">
            <a:extLst>
              <a:ext uri="{FF2B5EF4-FFF2-40B4-BE49-F238E27FC236}">
                <a16:creationId xmlns:a16="http://schemas.microsoft.com/office/drawing/2014/main" id="{35325CD9-1FDB-46D8-9805-657C0C74EF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320" y="1820609"/>
            <a:ext cx="7344000" cy="4119366"/>
          </a:xfrm>
          <a:prstGeom prst="rect">
            <a:avLst/>
          </a:prstGeom>
          <a:ln>
            <a:solidFill>
              <a:srgbClr val="FFFF00"/>
            </a:solidFill>
          </a:ln>
        </p:spPr>
      </p:pic>
      <p:pic>
        <p:nvPicPr>
          <p:cNvPr id="10" name="Image 9">
            <a:extLst>
              <a:ext uri="{FF2B5EF4-FFF2-40B4-BE49-F238E27FC236}">
                <a16:creationId xmlns:a16="http://schemas.microsoft.com/office/drawing/2014/main" id="{906CD8D9-2D3D-4C6E-8C5E-314467392B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794" y="404664"/>
            <a:ext cx="9144000" cy="6100585"/>
          </a:xfrm>
          <a:prstGeom prst="rect">
            <a:avLst/>
          </a:prstGeom>
        </p:spPr>
      </p:pic>
    </p:spTree>
    <p:extLst>
      <p:ext uri="{BB962C8B-B14F-4D97-AF65-F5344CB8AC3E}">
        <p14:creationId xmlns:p14="http://schemas.microsoft.com/office/powerpoint/2010/main" val="12387188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lnSpcReduction="10000"/>
          </a:bodyPr>
          <a:lstStyle/>
          <a:p>
            <a:pPr marL="342900" indent="-342900">
              <a:buClr>
                <a:srgbClr val="C00000"/>
              </a:buClr>
              <a:buFont typeface="Wingdings" panose="05000000000000000000" pitchFamily="2" charset="2"/>
              <a:buChar char="§"/>
            </a:pPr>
            <a:r>
              <a:rPr lang="fr-FR" sz="2400" dirty="0"/>
              <a:t>La publicité est interdite </a:t>
            </a:r>
            <a:r>
              <a:rPr lang="fr-FR" sz="2400" i="1" dirty="0"/>
              <a:t>« hors agglomération »</a:t>
            </a:r>
          </a:p>
          <a:p>
            <a:pPr marL="627063" lvl="1" indent="-271463">
              <a:spcBef>
                <a:spcPts val="600"/>
              </a:spcBef>
              <a:buClr>
                <a:srgbClr val="000099"/>
              </a:buClr>
            </a:pPr>
            <a:r>
              <a:rPr lang="fr-FR" sz="2000" dirty="0"/>
              <a:t>notion « physique », définie par le code de la route</a:t>
            </a:r>
          </a:p>
          <a:p>
            <a:pPr marL="900000" lvl="2">
              <a:buClr>
                <a:srgbClr val="000099"/>
              </a:buClr>
            </a:pPr>
            <a:r>
              <a:rPr lang="fr-FR" sz="1600" dirty="0"/>
              <a:t>espace sur lequel sont groupés des immeubles bâtis rapprochés</a:t>
            </a:r>
          </a:p>
          <a:p>
            <a:pPr marL="900000" lvl="2">
              <a:buClr>
                <a:srgbClr val="000099"/>
              </a:buClr>
            </a:pPr>
            <a:r>
              <a:rPr lang="fr-FR" sz="1600" dirty="0"/>
              <a:t>et dont l’entrée et la sortie sont signalés par des panneaux </a:t>
            </a:r>
            <a:br>
              <a:rPr lang="fr-FR" sz="1600" dirty="0"/>
            </a:br>
            <a:r>
              <a:rPr lang="fr-FR" sz="1600" dirty="0"/>
              <a:t>placés à cet effet le long de la route qui le traverse ou qui le borde</a:t>
            </a:r>
          </a:p>
          <a:p>
            <a:pPr marL="627063" lvl="1" indent="-271463">
              <a:spcBef>
                <a:spcPts val="600"/>
              </a:spcBef>
              <a:buClr>
                <a:srgbClr val="000099"/>
              </a:buClr>
            </a:pPr>
            <a:r>
              <a:rPr lang="fr-FR" sz="2200" dirty="0"/>
              <a:t>commune </a:t>
            </a:r>
            <a:r>
              <a:rPr lang="fr-FR" sz="2200" dirty="0">
                <a:sym typeface="Symbol" panose="05050102010706020507" pitchFamily="18" charset="2"/>
              </a:rPr>
              <a:t> </a:t>
            </a:r>
            <a:r>
              <a:rPr lang="fr-FR" sz="2200" dirty="0"/>
              <a:t>agglomération</a:t>
            </a:r>
          </a:p>
          <a:p>
            <a:pPr marL="342900" indent="-342900">
              <a:buClr>
                <a:srgbClr val="C00000"/>
              </a:buClr>
              <a:buFont typeface="Wingdings" panose="05000000000000000000" pitchFamily="2" charset="2"/>
              <a:buChar char="§"/>
            </a:pPr>
            <a:r>
              <a:rPr lang="fr-FR" sz="2400" dirty="0"/>
              <a:t>Les possibilités de publicité tiennent compte </a:t>
            </a:r>
            <a:br>
              <a:rPr lang="fr-FR" sz="2400" dirty="0"/>
            </a:br>
            <a:r>
              <a:rPr lang="fr-FR" sz="2400" dirty="0"/>
              <a:t>de la population des </a:t>
            </a:r>
            <a:r>
              <a:rPr lang="fr-FR" sz="2400" i="1" dirty="0"/>
              <a:t>« agglomérations »</a:t>
            </a:r>
            <a:r>
              <a:rPr lang="fr-FR" sz="2400" dirty="0"/>
              <a:t> </a:t>
            </a:r>
            <a:endParaRPr lang="fr-FR" sz="2400" i="1" dirty="0"/>
          </a:p>
          <a:p>
            <a:pPr marL="627063" lvl="1" indent="-271463">
              <a:spcBef>
                <a:spcPts val="600"/>
              </a:spcBef>
              <a:buClr>
                <a:srgbClr val="000099"/>
              </a:buClr>
            </a:pPr>
            <a:r>
              <a:rPr lang="fr-FR" sz="2000" dirty="0">
                <a:sym typeface="Symbol" panose="05050102010706020507" pitchFamily="18" charset="2"/>
              </a:rPr>
              <a:t> 10 000 habitants</a:t>
            </a:r>
            <a:endParaRPr lang="fr-FR" sz="2000" dirty="0"/>
          </a:p>
          <a:p>
            <a:pPr marL="900000" lvl="2">
              <a:buClr>
                <a:srgbClr val="000099"/>
              </a:buClr>
            </a:pPr>
            <a:r>
              <a:rPr lang="fr-FR" sz="1600" dirty="0"/>
              <a:t>ensembles agglomérés décomptés dans les limites communales</a:t>
            </a:r>
          </a:p>
          <a:p>
            <a:pPr marL="627063" lvl="1" indent="-271463">
              <a:spcBef>
                <a:spcPts val="600"/>
              </a:spcBef>
              <a:buClr>
                <a:srgbClr val="000099"/>
              </a:buClr>
            </a:pPr>
            <a:r>
              <a:rPr lang="fr-FR" sz="2000" dirty="0">
                <a:sym typeface="Symbol" panose="05050102010706020507" pitchFamily="18" charset="2"/>
              </a:rPr>
              <a:t>éventuellement « unités urbaines » &gt; 100 000 habitants</a:t>
            </a:r>
            <a:endParaRPr lang="fr-FR" sz="2000" dirty="0"/>
          </a:p>
          <a:p>
            <a:pPr marL="900000" lvl="2">
              <a:buClr>
                <a:srgbClr val="000099"/>
              </a:buClr>
            </a:pPr>
            <a:r>
              <a:rPr lang="fr-FR" sz="1600" dirty="0"/>
              <a:t>agglomérations « continues »</a:t>
            </a:r>
          </a:p>
          <a:p>
            <a:pPr marL="900000" lvl="2">
              <a:buClr>
                <a:srgbClr val="000099"/>
              </a:buClr>
            </a:pPr>
            <a:r>
              <a:rPr lang="fr-FR" sz="1600" dirty="0"/>
              <a:t>unité urbaine </a:t>
            </a:r>
            <a:r>
              <a:rPr lang="fr-FR" sz="1600" dirty="0">
                <a:sym typeface="Symbol" panose="05050102010706020507" pitchFamily="18" charset="2"/>
              </a:rPr>
              <a:t> EPCI</a:t>
            </a:r>
            <a:endParaRPr lang="fr-FR" sz="2200" dirty="0"/>
          </a:p>
        </p:txBody>
      </p:sp>
      <p:grpSp>
        <p:nvGrpSpPr>
          <p:cNvPr id="29" name="Groupe 28">
            <a:extLst>
              <a:ext uri="{FF2B5EF4-FFF2-40B4-BE49-F238E27FC236}">
                <a16:creationId xmlns:a16="http://schemas.microsoft.com/office/drawing/2014/main" id="{CD0E36EC-8D6D-4622-8306-A77E222733AF}"/>
              </a:ext>
            </a:extLst>
          </p:cNvPr>
          <p:cNvGrpSpPr/>
          <p:nvPr/>
        </p:nvGrpSpPr>
        <p:grpSpPr>
          <a:xfrm>
            <a:off x="8266286" y="1124868"/>
            <a:ext cx="1116000" cy="1116000"/>
            <a:chOff x="7701009" y="176467"/>
            <a:chExt cx="1116000" cy="1116000"/>
          </a:xfrm>
        </p:grpSpPr>
        <p:sp>
          <p:nvSpPr>
            <p:cNvPr id="31" name="Ellipse 30">
              <a:extLst>
                <a:ext uri="{FF2B5EF4-FFF2-40B4-BE49-F238E27FC236}">
                  <a16:creationId xmlns:a16="http://schemas.microsoft.com/office/drawing/2014/main" id="{897BC49C-0A13-42C9-BB99-D05793FD727D}"/>
                </a:ext>
              </a:extLst>
            </p:cNvPr>
            <p:cNvSpPr/>
            <p:nvPr/>
          </p:nvSpPr>
          <p:spPr>
            <a:xfrm>
              <a:off x="7772839" y="252845"/>
              <a:ext cx="972340" cy="9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2" name="Image 31" descr="Une image contenant signe, clipart&#10;&#10;Description générée avec un niveau de confiance très élevé">
              <a:extLst>
                <a:ext uri="{FF2B5EF4-FFF2-40B4-BE49-F238E27FC236}">
                  <a16:creationId xmlns:a16="http://schemas.microsoft.com/office/drawing/2014/main" id="{FAADAB00-5DEE-4404-B851-0525AC88688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1009" y="176467"/>
              <a:ext cx="1116000" cy="1116000"/>
            </a:xfrm>
            <a:prstGeom prst="rect">
              <a:avLst/>
            </a:prstGeom>
          </p:spPr>
        </p:pic>
      </p:grpSp>
      <p:sp>
        <p:nvSpPr>
          <p:cNvPr id="61442" name="Rectangle 2"/>
          <p:cNvSpPr>
            <a:spLocks noGrp="1" noChangeArrowheads="1"/>
          </p:cNvSpPr>
          <p:nvPr>
            <p:ph type="title"/>
          </p:nvPr>
        </p:nvSpPr>
        <p:spPr/>
        <p:txBody>
          <a:bodyPr anchor="t">
            <a:noAutofit/>
          </a:bodyPr>
          <a:lstStyle/>
          <a:p>
            <a:pPr eaLnBrk="1" hangingPunct="1"/>
            <a:r>
              <a:rPr lang="fr-FR" dirty="0"/>
              <a:t>La notion d’agglomération</a:t>
            </a:r>
            <a:endParaRPr lang="fr-FR" sz="3600" dirty="0">
              <a:solidFill>
                <a:srgbClr val="000099"/>
              </a:solidFill>
            </a:endParaRPr>
          </a:p>
        </p:txBody>
      </p:sp>
      <p:pic>
        <p:nvPicPr>
          <p:cNvPr id="8" name="Image 7" descr="Une image contenant extérieur, herbe, route, scène&#10;&#10;Description générée automatiquement">
            <a:extLst>
              <a:ext uri="{FF2B5EF4-FFF2-40B4-BE49-F238E27FC236}">
                <a16:creationId xmlns:a16="http://schemas.microsoft.com/office/drawing/2014/main" id="{10B46291-08C3-4EB3-97A4-0D7239644D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247" y="3445032"/>
            <a:ext cx="6132044" cy="3332340"/>
          </a:xfrm>
          <a:prstGeom prst="rect">
            <a:avLst/>
          </a:prstGeom>
        </p:spPr>
      </p:pic>
      <p:pic>
        <p:nvPicPr>
          <p:cNvPr id="11" name="Picture 2">
            <a:extLst>
              <a:ext uri="{FF2B5EF4-FFF2-40B4-BE49-F238E27FC236}">
                <a16:creationId xmlns:a16="http://schemas.microsoft.com/office/drawing/2014/main" id="{10E48ABE-7090-44ED-B686-074C24F9898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039301" y="2849502"/>
            <a:ext cx="5162365" cy="3927870"/>
          </a:xfrm>
          <a:prstGeom prst="rect">
            <a:avLst/>
          </a:prstGeom>
          <a:noFill/>
          <a:ln w="9525">
            <a:noFill/>
            <a:miter lim="800000"/>
            <a:headEnd/>
            <a:tailEnd/>
          </a:ln>
        </p:spPr>
      </p:pic>
      <p:grpSp>
        <p:nvGrpSpPr>
          <p:cNvPr id="14" name="Groupe 13">
            <a:extLst>
              <a:ext uri="{FF2B5EF4-FFF2-40B4-BE49-F238E27FC236}">
                <a16:creationId xmlns:a16="http://schemas.microsoft.com/office/drawing/2014/main" id="{14235006-8B59-422D-8ABF-E4C0F330D636}"/>
              </a:ext>
            </a:extLst>
          </p:cNvPr>
          <p:cNvGrpSpPr/>
          <p:nvPr/>
        </p:nvGrpSpPr>
        <p:grpSpPr>
          <a:xfrm>
            <a:off x="447958" y="131750"/>
            <a:ext cx="9006337" cy="4377370"/>
            <a:chOff x="66163" y="1787934"/>
            <a:chExt cx="9006337" cy="4377370"/>
          </a:xfrm>
        </p:grpSpPr>
        <p:pic>
          <p:nvPicPr>
            <p:cNvPr id="15" name="Image 14" descr="Wintzenheim [2].JPG">
              <a:extLst>
                <a:ext uri="{FF2B5EF4-FFF2-40B4-BE49-F238E27FC236}">
                  <a16:creationId xmlns:a16="http://schemas.microsoft.com/office/drawing/2014/main" id="{C459958D-F4D1-42F3-8F9A-FDCB7144B6E8}"/>
                </a:ext>
              </a:extLst>
            </p:cNvPr>
            <p:cNvPicPr/>
            <p:nvPr/>
          </p:nvPicPr>
          <p:blipFill>
            <a:blip r:embed="rId6" cstate="email">
              <a:extLst>
                <a:ext uri="{28A0092B-C50C-407E-A947-70E740481C1C}">
                  <a14:useLocalDpi xmlns:a14="http://schemas.microsoft.com/office/drawing/2010/main"/>
                </a:ext>
              </a:extLst>
            </a:blip>
            <a:stretch>
              <a:fillRect/>
            </a:stretch>
          </p:blipFill>
          <p:spPr>
            <a:xfrm>
              <a:off x="66163" y="2736304"/>
              <a:ext cx="6425955" cy="3429000"/>
            </a:xfrm>
            <a:prstGeom prst="rect">
              <a:avLst/>
            </a:prstGeom>
            <a:ln>
              <a:solidFill>
                <a:srgbClr val="002060"/>
              </a:solidFill>
            </a:ln>
          </p:spPr>
        </p:pic>
        <p:pic>
          <p:nvPicPr>
            <p:cNvPr id="16" name="Image 15" descr="Wintzenheim [1].JPG">
              <a:extLst>
                <a:ext uri="{FF2B5EF4-FFF2-40B4-BE49-F238E27FC236}">
                  <a16:creationId xmlns:a16="http://schemas.microsoft.com/office/drawing/2014/main" id="{984B8180-727B-402A-91C7-906B40345BB9}"/>
                </a:ext>
              </a:extLst>
            </p:cNvPr>
            <p:cNvPicPr/>
            <p:nvPr/>
          </p:nvPicPr>
          <p:blipFill>
            <a:blip r:embed="rId7" cstate="email">
              <a:extLst>
                <a:ext uri="{28A0092B-C50C-407E-A947-70E740481C1C}">
                  <a14:useLocalDpi xmlns:a14="http://schemas.microsoft.com/office/drawing/2010/main"/>
                </a:ext>
              </a:extLst>
            </a:blip>
            <a:stretch>
              <a:fillRect/>
            </a:stretch>
          </p:blipFill>
          <p:spPr>
            <a:xfrm>
              <a:off x="2639690" y="1787934"/>
              <a:ext cx="6432810" cy="3401560"/>
            </a:xfrm>
            <a:prstGeom prst="rect">
              <a:avLst/>
            </a:prstGeom>
            <a:ln>
              <a:solidFill>
                <a:schemeClr val="tx2"/>
              </a:solidFill>
            </a:ln>
          </p:spPr>
        </p:pic>
      </p:grpSp>
      <p:sp>
        <p:nvSpPr>
          <p:cNvPr id="17" name="Oval 2">
            <a:extLst>
              <a:ext uri="{FF2B5EF4-FFF2-40B4-BE49-F238E27FC236}">
                <a16:creationId xmlns:a16="http://schemas.microsoft.com/office/drawing/2014/main" id="{61BDA7DC-E63A-4FEB-B8E6-62894224573A}"/>
              </a:ext>
            </a:extLst>
          </p:cNvPr>
          <p:cNvSpPr>
            <a:spLocks noChangeArrowheads="1"/>
          </p:cNvSpPr>
          <p:nvPr/>
        </p:nvSpPr>
        <p:spPr bwMode="auto">
          <a:xfrm>
            <a:off x="1048469" y="2778617"/>
            <a:ext cx="864871" cy="864870"/>
          </a:xfrm>
          <a:prstGeom prst="ellipse">
            <a:avLst/>
          </a:prstGeom>
          <a:solidFill>
            <a:srgbClr val="FFFFFF">
              <a:alpha val="0"/>
            </a:srgbClr>
          </a:solidFill>
          <a:ln w="635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Oval 4">
            <a:extLst>
              <a:ext uri="{FF2B5EF4-FFF2-40B4-BE49-F238E27FC236}">
                <a16:creationId xmlns:a16="http://schemas.microsoft.com/office/drawing/2014/main" id="{A0C314CD-7073-4C7A-9669-140E018ECC8B}"/>
              </a:ext>
            </a:extLst>
          </p:cNvPr>
          <p:cNvSpPr>
            <a:spLocks noChangeArrowheads="1"/>
          </p:cNvSpPr>
          <p:nvPr/>
        </p:nvSpPr>
        <p:spPr bwMode="auto">
          <a:xfrm rot="961288">
            <a:off x="4354984" y="1554246"/>
            <a:ext cx="2569848" cy="1021618"/>
          </a:xfrm>
          <a:prstGeom prst="ellipse">
            <a:avLst/>
          </a:prstGeom>
          <a:solidFill>
            <a:srgbClr val="FFFFFF">
              <a:alpha val="0"/>
            </a:srgbClr>
          </a:solidFill>
          <a:ln w="635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Oval 5">
            <a:extLst>
              <a:ext uri="{FF2B5EF4-FFF2-40B4-BE49-F238E27FC236}">
                <a16:creationId xmlns:a16="http://schemas.microsoft.com/office/drawing/2014/main" id="{F9BEBFF9-82CA-44F9-BDC6-311008698B95}"/>
              </a:ext>
            </a:extLst>
          </p:cNvPr>
          <p:cNvSpPr>
            <a:spLocks noChangeArrowheads="1"/>
          </p:cNvSpPr>
          <p:nvPr/>
        </p:nvSpPr>
        <p:spPr bwMode="auto">
          <a:xfrm rot="725464">
            <a:off x="6136860" y="200073"/>
            <a:ext cx="1706882" cy="1120137"/>
          </a:xfrm>
          <a:prstGeom prst="ellipse">
            <a:avLst/>
          </a:prstGeom>
          <a:solidFill>
            <a:srgbClr val="FFFFFF">
              <a:alpha val="0"/>
            </a:srgbClr>
          </a:solidFill>
          <a:ln w="63500">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20" name="Groupe 19">
            <a:extLst>
              <a:ext uri="{FF2B5EF4-FFF2-40B4-BE49-F238E27FC236}">
                <a16:creationId xmlns:a16="http://schemas.microsoft.com/office/drawing/2014/main" id="{BA21AA6F-89AC-4906-8751-D080DD971FEF}"/>
              </a:ext>
            </a:extLst>
          </p:cNvPr>
          <p:cNvGrpSpPr/>
          <p:nvPr/>
        </p:nvGrpSpPr>
        <p:grpSpPr>
          <a:xfrm>
            <a:off x="597311" y="116633"/>
            <a:ext cx="7568473" cy="4848655"/>
            <a:chOff x="215516" y="1340768"/>
            <a:chExt cx="7568473" cy="4848655"/>
          </a:xfrm>
        </p:grpSpPr>
        <p:pic>
          <p:nvPicPr>
            <p:cNvPr id="21" name="Image 20">
              <a:extLst>
                <a:ext uri="{FF2B5EF4-FFF2-40B4-BE49-F238E27FC236}">
                  <a16:creationId xmlns:a16="http://schemas.microsoft.com/office/drawing/2014/main" id="{344868BF-548B-4BD9-BB25-889048AACC0A}"/>
                </a:ext>
              </a:extLst>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215516" y="1340768"/>
              <a:ext cx="6186240" cy="2946240"/>
            </a:xfrm>
            <a:prstGeom prst="rect">
              <a:avLst/>
            </a:prstGeom>
            <a:noFill/>
            <a:ln w="9525">
              <a:solidFill>
                <a:srgbClr val="002060"/>
              </a:solidFill>
              <a:miter lim="800000"/>
              <a:headEnd/>
              <a:tailEnd/>
            </a:ln>
          </p:spPr>
        </p:pic>
        <p:pic>
          <p:nvPicPr>
            <p:cNvPr id="23" name="Image 22">
              <a:extLst>
                <a:ext uri="{FF2B5EF4-FFF2-40B4-BE49-F238E27FC236}">
                  <a16:creationId xmlns:a16="http://schemas.microsoft.com/office/drawing/2014/main" id="{F689B577-A2F3-483B-8205-1FB77449E2EE}"/>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3243669" y="3381111"/>
              <a:ext cx="4540320" cy="2436480"/>
            </a:xfrm>
            <a:prstGeom prst="rect">
              <a:avLst/>
            </a:prstGeom>
            <a:noFill/>
            <a:ln w="9525">
              <a:solidFill>
                <a:srgbClr val="002060"/>
              </a:solidFill>
              <a:miter lim="800000"/>
              <a:headEnd/>
              <a:tailEnd/>
            </a:ln>
          </p:spPr>
        </p:pic>
        <p:pic>
          <p:nvPicPr>
            <p:cNvPr id="24" name="Image 23">
              <a:extLst>
                <a:ext uri="{FF2B5EF4-FFF2-40B4-BE49-F238E27FC236}">
                  <a16:creationId xmlns:a16="http://schemas.microsoft.com/office/drawing/2014/main" id="{C73F19A8-A09B-44DD-AC04-29DE7CA0BCF8}"/>
                </a:ext>
              </a:extLst>
            </p:cNvPr>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7977" y="2932143"/>
              <a:ext cx="4777920" cy="3257280"/>
            </a:xfrm>
            <a:prstGeom prst="rect">
              <a:avLst/>
            </a:prstGeom>
            <a:solidFill>
              <a:srgbClr val="FFFF00"/>
            </a:solidFill>
            <a:ln w="9525">
              <a:solidFill>
                <a:srgbClr val="002060"/>
              </a:solidFill>
              <a:miter lim="800000"/>
              <a:headEnd/>
              <a:tailEnd/>
            </a:ln>
          </p:spPr>
        </p:pic>
      </p:grpSp>
      <p:sp>
        <p:nvSpPr>
          <p:cNvPr id="25" name="Oval 4">
            <a:extLst>
              <a:ext uri="{FF2B5EF4-FFF2-40B4-BE49-F238E27FC236}">
                <a16:creationId xmlns:a16="http://schemas.microsoft.com/office/drawing/2014/main" id="{30B840CF-A274-485F-865A-66CE91A56DB5}"/>
              </a:ext>
            </a:extLst>
          </p:cNvPr>
          <p:cNvSpPr>
            <a:spLocks noChangeArrowheads="1"/>
          </p:cNvSpPr>
          <p:nvPr/>
        </p:nvSpPr>
        <p:spPr bwMode="auto">
          <a:xfrm rot="523568">
            <a:off x="2581599" y="2040061"/>
            <a:ext cx="1299598" cy="329349"/>
          </a:xfrm>
          <a:prstGeom prst="ellipse">
            <a:avLst/>
          </a:prstGeom>
          <a:solidFill>
            <a:srgbClr val="FFFF00">
              <a:alpha val="33000"/>
            </a:srgbClr>
          </a:solid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Oval 3">
            <a:extLst>
              <a:ext uri="{FF2B5EF4-FFF2-40B4-BE49-F238E27FC236}">
                <a16:creationId xmlns:a16="http://schemas.microsoft.com/office/drawing/2014/main" id="{01C4DEBD-0FF3-454C-AE4C-0FC2CAFC45D2}"/>
              </a:ext>
            </a:extLst>
          </p:cNvPr>
          <p:cNvSpPr>
            <a:spLocks noChangeArrowheads="1"/>
          </p:cNvSpPr>
          <p:nvPr/>
        </p:nvSpPr>
        <p:spPr bwMode="auto">
          <a:xfrm rot="809921">
            <a:off x="1908907" y="584341"/>
            <a:ext cx="1907475" cy="1367247"/>
          </a:xfrm>
          <a:prstGeom prst="ellipse">
            <a:avLst/>
          </a:prstGeom>
          <a:solidFill>
            <a:srgbClr val="FFCCFF">
              <a:alpha val="67000"/>
            </a:srgbClr>
          </a:solidFill>
          <a:ln w="25400">
            <a:solidFill>
              <a:srgbClr val="0000CC"/>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Oval 5">
            <a:extLst>
              <a:ext uri="{FF2B5EF4-FFF2-40B4-BE49-F238E27FC236}">
                <a16:creationId xmlns:a16="http://schemas.microsoft.com/office/drawing/2014/main" id="{98871B42-00A8-4376-A696-0E5073ADA950}"/>
              </a:ext>
            </a:extLst>
          </p:cNvPr>
          <p:cNvSpPr>
            <a:spLocks noChangeArrowheads="1"/>
          </p:cNvSpPr>
          <p:nvPr/>
        </p:nvSpPr>
        <p:spPr bwMode="auto">
          <a:xfrm rot="2043423">
            <a:off x="5807728" y="3227958"/>
            <a:ext cx="1568191" cy="1262987"/>
          </a:xfrm>
          <a:prstGeom prst="ellipse">
            <a:avLst/>
          </a:prstGeom>
          <a:solidFill>
            <a:srgbClr val="FFCCFF">
              <a:alpha val="67000"/>
            </a:srgbClr>
          </a:solidFill>
          <a:ln w="25400">
            <a:solidFill>
              <a:srgbClr val="0000CC"/>
            </a:solid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Oval 6">
            <a:extLst>
              <a:ext uri="{FF2B5EF4-FFF2-40B4-BE49-F238E27FC236}">
                <a16:creationId xmlns:a16="http://schemas.microsoft.com/office/drawing/2014/main" id="{C9EB9373-4832-40BB-A3F8-C375B9AE8760}"/>
              </a:ext>
            </a:extLst>
          </p:cNvPr>
          <p:cNvSpPr>
            <a:spLocks noChangeArrowheads="1"/>
          </p:cNvSpPr>
          <p:nvPr/>
        </p:nvSpPr>
        <p:spPr bwMode="auto">
          <a:xfrm rot="19857450">
            <a:off x="1730031" y="3893247"/>
            <a:ext cx="2085388" cy="457162"/>
          </a:xfrm>
          <a:prstGeom prst="ellipse">
            <a:avLst/>
          </a:prstGeom>
          <a:solidFill>
            <a:srgbClr val="FFFF00">
              <a:alpha val="33000"/>
            </a:srgbClr>
          </a:solid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fr-FR" dirty="0"/>
          </a:p>
        </p:txBody>
      </p:sp>
      <p:pic>
        <p:nvPicPr>
          <p:cNvPr id="30" name="Image 29">
            <a:extLst>
              <a:ext uri="{FF2B5EF4-FFF2-40B4-BE49-F238E27FC236}">
                <a16:creationId xmlns:a16="http://schemas.microsoft.com/office/drawing/2014/main" id="{C9D2B88D-B562-4432-B97F-EB14C11A0A25}"/>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42006" y="0"/>
            <a:ext cx="6183788" cy="6858000"/>
          </a:xfrm>
          <a:prstGeom prst="rect">
            <a:avLst/>
          </a:prstGeom>
        </p:spPr>
      </p:pic>
    </p:spTree>
    <p:extLst>
      <p:ext uri="{BB962C8B-B14F-4D97-AF65-F5344CB8AC3E}">
        <p14:creationId xmlns:p14="http://schemas.microsoft.com/office/powerpoint/2010/main" val="86266493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500"/>
                                        <p:tgtEl>
                                          <p:spTgt spid="61442"/>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2000"/>
                                        <p:tgtEl>
                                          <p:spTgt spid="29"/>
                                        </p:tgtEl>
                                      </p:cBhvr>
                                    </p:animEffect>
                                  </p:childTnLst>
                                </p:cTn>
                              </p:par>
                            </p:childTnLst>
                          </p:cTn>
                        </p:par>
                        <p:par>
                          <p:cTn id="12" fill="hold">
                            <p:stCondLst>
                              <p:cond delay="4500"/>
                            </p:stCondLst>
                            <p:childTnLst>
                              <p:par>
                                <p:cTn id="13" presetID="22" presetClass="entr" presetSubtype="8"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2500"/>
                                        <p:tgtEl>
                                          <p:spTgt spid="5">
                                            <p:txEl>
                                              <p:pRg st="0" end="0"/>
                                            </p:txEl>
                                          </p:spTgt>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2500"/>
                                        <p:tgtEl>
                                          <p:spTgt spid="5">
                                            <p:txEl>
                                              <p:pRg st="1" end="1"/>
                                            </p:txEl>
                                          </p:spTgt>
                                        </p:tgtEl>
                                      </p:cBhvr>
                                    </p:animEffect>
                                  </p:childTnLst>
                                </p:cTn>
                              </p:par>
                            </p:childTnLst>
                          </p:cTn>
                        </p:par>
                        <p:par>
                          <p:cTn id="20" fill="hold">
                            <p:stCondLst>
                              <p:cond delay="9500"/>
                            </p:stCondLst>
                            <p:childTnLst>
                              <p:par>
                                <p:cTn id="21" presetID="22" presetClass="entr" presetSubtype="8"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2500"/>
                                        <p:tgtEl>
                                          <p:spTgt spid="5">
                                            <p:txEl>
                                              <p:pRg st="2" end="2"/>
                                            </p:txEl>
                                          </p:spTgt>
                                        </p:tgtEl>
                                      </p:cBhvr>
                                    </p:animEffect>
                                  </p:childTnLst>
                                </p:cTn>
                              </p:par>
                            </p:childTnLst>
                          </p:cTn>
                        </p:par>
                        <p:par>
                          <p:cTn id="24" fill="hold">
                            <p:stCondLst>
                              <p:cond delay="12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2500"/>
                                        <p:tgtEl>
                                          <p:spTgt spid="5">
                                            <p:txEl>
                                              <p:pRg st="3" end="3"/>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wipe(left)">
                                      <p:cBhvr>
                                        <p:cTn id="41" dur="2500"/>
                                        <p:tgtEl>
                                          <p:spTgt spid="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wipe(left)">
                                      <p:cBhvr>
                                        <p:cTn id="46" dur="2500"/>
                                        <p:tgtEl>
                                          <p:spTgt spid="5">
                                            <p:txEl>
                                              <p:pRg st="5" end="5"/>
                                            </p:txEl>
                                          </p:spTgt>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5">
                                            <p:txEl>
                                              <p:pRg st="6" end="6"/>
                                            </p:txEl>
                                          </p:spTgt>
                                        </p:tgtEl>
                                        <p:attrNameLst>
                                          <p:attrName>style.visibility</p:attrName>
                                        </p:attrNameLst>
                                      </p:cBhvr>
                                      <p:to>
                                        <p:strVal val="visible"/>
                                      </p:to>
                                    </p:set>
                                    <p:animEffect transition="in" filter="wipe(left)">
                                      <p:cBhvr>
                                        <p:cTn id="50" dur="2500"/>
                                        <p:tgtEl>
                                          <p:spTgt spid="5">
                                            <p:txEl>
                                              <p:pRg st="6" end="6"/>
                                            </p:txEl>
                                          </p:spTgt>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Effect transition="in" filter="wipe(left)">
                                      <p:cBhvr>
                                        <p:cTn id="54" dur="2500"/>
                                        <p:tgtEl>
                                          <p:spTgt spid="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0" presetID="22" presetClass="entr" presetSubtype="8" fill="hold" grpId="0" nodeType="withEffect">
                                  <p:stCondLst>
                                    <p:cond delay="250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63" presetID="22" presetClass="entr" presetSubtype="8" fill="hold" grpId="0" nodeType="withEffect">
                                  <p:stCondLst>
                                    <p:cond delay="500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66" presetID="22" presetClass="entr" presetSubtype="8" fill="hold" grpId="0" nodeType="withEffect">
                                  <p:stCondLst>
                                    <p:cond delay="750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
                                            <p:txEl>
                                              <p:pRg st="8" end="8"/>
                                            </p:txEl>
                                          </p:spTgt>
                                        </p:tgtEl>
                                        <p:attrNameLst>
                                          <p:attrName>style.visibility</p:attrName>
                                        </p:attrNameLst>
                                      </p:cBhvr>
                                      <p:to>
                                        <p:strVal val="visible"/>
                                      </p:to>
                                    </p:set>
                                    <p:animEffect transition="in" filter="wipe(left)">
                                      <p:cBhvr>
                                        <p:cTn id="73" dur="2500"/>
                                        <p:tgtEl>
                                          <p:spTgt spid="5">
                                            <p:txEl>
                                              <p:pRg st="8" end="8"/>
                                            </p:txEl>
                                          </p:spTgt>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5">
                                            <p:txEl>
                                              <p:pRg st="9" end="9"/>
                                            </p:txEl>
                                          </p:spTgt>
                                        </p:tgtEl>
                                        <p:attrNameLst>
                                          <p:attrName>style.visibility</p:attrName>
                                        </p:attrNameLst>
                                      </p:cBhvr>
                                      <p:to>
                                        <p:strVal val="visible"/>
                                      </p:to>
                                    </p:set>
                                    <p:animEffect transition="in" filter="wipe(left)">
                                      <p:cBhvr>
                                        <p:cTn id="77" dur="2500"/>
                                        <p:tgtEl>
                                          <p:spTgt spid="5">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2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83" presetID="22" presetClass="entr" presetSubtype="2" fill="hold" grpId="0" nodeType="withEffect">
                                  <p:stCondLst>
                                    <p:cond delay="3000"/>
                                  </p:stCondLst>
                                  <p:childTnLst>
                                    <p:set>
                                      <p:cBhvr>
                                        <p:cTn id="84" dur="1" fill="hold">
                                          <p:stCondLst>
                                            <p:cond delay="0"/>
                                          </p:stCondLst>
                                        </p:cTn>
                                        <p:tgtEl>
                                          <p:spTgt spid="25"/>
                                        </p:tgtEl>
                                        <p:attrNameLst>
                                          <p:attrName>style.visibility</p:attrName>
                                        </p:attrNameLst>
                                      </p:cBhvr>
                                      <p:to>
                                        <p:strVal val="visible"/>
                                      </p:to>
                                    </p:set>
                                    <p:animEffect transition="in" filter="wipe(right)">
                                      <p:cBhvr>
                                        <p:cTn id="85" dur="2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86" presetID="10" presetClass="entr" presetSubtype="0" fill="hold" grpId="0" nodeType="withEffect">
                                  <p:stCondLst>
                                    <p:cond delay="550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89" presetID="10" presetClass="entr" presetSubtype="0" fill="hold" grpId="0" nodeType="withEffect">
                                  <p:stCondLst>
                                    <p:cond delay="800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92" presetID="22" presetClass="entr" presetSubtype="2" fill="hold" grpId="0" nodeType="withEffect">
                                  <p:stCondLst>
                                    <p:cond delay="10500"/>
                                  </p:stCondLst>
                                  <p:childTnLst>
                                    <p:set>
                                      <p:cBhvr>
                                        <p:cTn id="93" dur="1" fill="hold">
                                          <p:stCondLst>
                                            <p:cond delay="0"/>
                                          </p:stCondLst>
                                        </p:cTn>
                                        <p:tgtEl>
                                          <p:spTgt spid="28"/>
                                        </p:tgtEl>
                                        <p:attrNameLst>
                                          <p:attrName>style.visibility</p:attrName>
                                        </p:attrNameLst>
                                      </p:cBhvr>
                                      <p:to>
                                        <p:strVal val="visible"/>
                                      </p:to>
                                    </p:set>
                                    <p:animEffect transition="in" filter="wipe(right)">
                                      <p:cBhvr>
                                        <p:cTn id="94"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5">
                                            <p:txEl>
                                              <p:pRg st="10" end="10"/>
                                            </p:txEl>
                                          </p:spTgt>
                                        </p:tgtEl>
                                        <p:attrNameLst>
                                          <p:attrName>style.visibility</p:attrName>
                                        </p:attrNameLst>
                                      </p:cBhvr>
                                      <p:to>
                                        <p:strVal val="visible"/>
                                      </p:to>
                                    </p:set>
                                    <p:animEffect transition="in" filter="wipe(left)">
                                      <p:cBhvr>
                                        <p:cTn id="99" dur="2500"/>
                                        <p:tgtEl>
                                          <p:spTgt spid="5">
                                            <p:txEl>
                                              <p:pRg st="10" end="1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2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1442" grpId="0"/>
      <p:bldP spid="17" grpId="0" animBg="1"/>
      <p:bldP spid="18" grpId="0" animBg="1"/>
      <p:bldP spid="19" grpId="0" animBg="1"/>
      <p:bldP spid="25"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F8527-114A-4AF1-8191-D1BEB0456C87}"/>
              </a:ext>
            </a:extLst>
          </p:cNvPr>
          <p:cNvSpPr>
            <a:spLocks noGrp="1"/>
          </p:cNvSpPr>
          <p:nvPr>
            <p:ph type="title"/>
          </p:nvPr>
        </p:nvSpPr>
        <p:spPr/>
        <p:txBody>
          <a:bodyPr anchor="t">
            <a:normAutofit fontScale="90000"/>
          </a:bodyPr>
          <a:lstStyle/>
          <a:p>
            <a:r>
              <a:rPr lang="fr-FR" dirty="0"/>
              <a:t>Les autres lieux ou supports </a:t>
            </a:r>
            <a:br>
              <a:rPr lang="fr-FR" dirty="0"/>
            </a:br>
            <a:r>
              <a:rPr lang="fr-FR" dirty="0"/>
              <a:t>où la publicité est interdite</a:t>
            </a:r>
          </a:p>
        </p:txBody>
      </p:sp>
      <p:sp>
        <p:nvSpPr>
          <p:cNvPr id="3" name="Espace réservé du contenu 2">
            <a:extLst>
              <a:ext uri="{FF2B5EF4-FFF2-40B4-BE49-F238E27FC236}">
                <a16:creationId xmlns:a16="http://schemas.microsoft.com/office/drawing/2014/main" id="{51EC43F7-FDFA-47AB-8187-425F7946210C}"/>
              </a:ext>
            </a:extLst>
          </p:cNvPr>
          <p:cNvSpPr>
            <a:spLocks noGrp="1"/>
          </p:cNvSpPr>
          <p:nvPr>
            <p:ph idx="1"/>
          </p:nvPr>
        </p:nvSpPr>
        <p:spPr/>
        <p:txBody>
          <a:bodyPr>
            <a:normAutofit lnSpcReduction="10000"/>
          </a:bodyPr>
          <a:lstStyle/>
          <a:p>
            <a:r>
              <a:rPr lang="fr-FR" sz="2400" dirty="0">
                <a:latin typeface="Calibri" panose="020F0502020204030204" pitchFamily="34" charset="0"/>
                <a:cs typeface="Calibri" panose="020F0502020204030204" pitchFamily="34" charset="0"/>
              </a:rPr>
              <a:t>Les lieux d’interdiction « absolue »</a:t>
            </a:r>
          </a:p>
          <a:p>
            <a:pPr lvl="1">
              <a:spcBef>
                <a:spcPts val="2400"/>
              </a:spcBef>
            </a:pPr>
            <a:r>
              <a:rPr lang="fr-FR" sz="2000" dirty="0">
                <a:latin typeface="Calibri" panose="020F0502020204030204" pitchFamily="34" charset="0"/>
                <a:cs typeface="Calibri" panose="020F0502020204030204" pitchFamily="34" charset="0"/>
              </a:rPr>
              <a:t>monuments historiques, classés ou inscrits</a:t>
            </a:r>
          </a:p>
          <a:p>
            <a:pPr lvl="1">
              <a:spcBef>
                <a:spcPts val="2400"/>
              </a:spcBef>
            </a:pPr>
            <a:r>
              <a:rPr lang="fr-FR" sz="2000" dirty="0">
                <a:latin typeface="Calibri" panose="020F0502020204030204" pitchFamily="34" charset="0"/>
                <a:cs typeface="Calibri" panose="020F0502020204030204" pitchFamily="34" charset="0"/>
              </a:rPr>
              <a:t>monuments naturels et sites classés</a:t>
            </a:r>
          </a:p>
          <a:p>
            <a:pPr lvl="1">
              <a:spcBef>
                <a:spcPts val="2400"/>
              </a:spcBef>
            </a:pPr>
            <a:r>
              <a:rPr lang="fr-FR" sz="2000" dirty="0">
                <a:latin typeface="Calibri" panose="020F0502020204030204" pitchFamily="34" charset="0"/>
                <a:cs typeface="Calibri" panose="020F0502020204030204" pitchFamily="34" charset="0"/>
              </a:rPr>
              <a:t>cœurs de parcs nationaux</a:t>
            </a:r>
          </a:p>
          <a:p>
            <a:pPr lvl="1">
              <a:spcBef>
                <a:spcPts val="2400"/>
              </a:spcBef>
            </a:pPr>
            <a:r>
              <a:rPr lang="fr-FR" sz="2000" dirty="0">
                <a:latin typeface="Calibri" panose="020F0502020204030204" pitchFamily="34" charset="0"/>
                <a:cs typeface="Calibri" panose="020F0502020204030204" pitchFamily="34" charset="0"/>
              </a:rPr>
              <a:t>réserves naturelles</a:t>
            </a:r>
          </a:p>
          <a:p>
            <a:pPr lvl="1">
              <a:spcBef>
                <a:spcPts val="2400"/>
              </a:spcBef>
            </a:pPr>
            <a:r>
              <a:rPr lang="fr-FR" sz="2000" dirty="0">
                <a:latin typeface="Calibri" panose="020F0502020204030204" pitchFamily="34" charset="0"/>
                <a:cs typeface="Calibri" panose="020F0502020204030204" pitchFamily="34" charset="0"/>
              </a:rPr>
              <a:t>arbres</a:t>
            </a:r>
          </a:p>
          <a:p>
            <a:pPr lvl="1">
              <a:spcBef>
                <a:spcPts val="2400"/>
              </a:spcBef>
            </a:pPr>
            <a:r>
              <a:rPr lang="fr-FR" sz="2000" dirty="0">
                <a:latin typeface="Calibri" panose="020F0502020204030204" pitchFamily="34" charset="0"/>
                <a:cs typeface="Calibri" panose="020F0502020204030204" pitchFamily="34" charset="0"/>
              </a:rPr>
              <a:t>immeubles présentant un caractère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esthétique, historique ou pittoresque,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interdits de publicité par arrêté du maire ou du préfet</a:t>
            </a:r>
          </a:p>
        </p:txBody>
      </p:sp>
      <p:sp>
        <p:nvSpPr>
          <p:cNvPr id="4" name="ZoneTexte 3">
            <a:hlinkClick r:id="" action="ppaction://noaction"/>
            <a:extLst>
              <a:ext uri="{FF2B5EF4-FFF2-40B4-BE49-F238E27FC236}">
                <a16:creationId xmlns:a16="http://schemas.microsoft.com/office/drawing/2014/main" id="{94D7FA3B-A871-4005-98DB-0F1A95C6AA75}"/>
              </a:ext>
            </a:extLst>
          </p:cNvPr>
          <p:cNvSpPr txBox="1"/>
          <p:nvPr/>
        </p:nvSpPr>
        <p:spPr>
          <a:xfrm>
            <a:off x="7278968" y="1675786"/>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581-4 c.env.</a:t>
            </a:r>
          </a:p>
        </p:txBody>
      </p:sp>
      <p:sp>
        <p:nvSpPr>
          <p:cNvPr id="5" name="ZoneTexte 4">
            <a:extLst>
              <a:ext uri="{FF2B5EF4-FFF2-40B4-BE49-F238E27FC236}">
                <a16:creationId xmlns:a16="http://schemas.microsoft.com/office/drawing/2014/main" id="{1E2A28BD-4D24-4B8A-9875-E74EA42EB1D1}"/>
              </a:ext>
            </a:extLst>
          </p:cNvPr>
          <p:cNvSpPr txBox="1"/>
          <p:nvPr/>
        </p:nvSpPr>
        <p:spPr>
          <a:xfrm>
            <a:off x="2320935" y="2681337"/>
            <a:ext cx="4680000" cy="493084"/>
          </a:xfrm>
          <a:prstGeom prst="rect">
            <a:avLst/>
          </a:prstGeom>
          <a:solidFill>
            <a:srgbClr val="CCFFFF"/>
          </a:solidFill>
        </p:spPr>
        <p:txBody>
          <a:bodyPr wrap="square" rtlCol="0">
            <a:spAutoFit/>
          </a:bodyPr>
          <a:lstStyle/>
          <a:p>
            <a:r>
              <a:rPr lang="fr-FR" sz="1400" b="1" dirty="0">
                <a:solidFill>
                  <a:srgbClr val="000000"/>
                </a:solidFill>
              </a:rPr>
              <a:t>immeubles dont la conservation présente, au point de vue de l'histoire ou de l'art, un intérêt public</a:t>
            </a:r>
          </a:p>
        </p:txBody>
      </p:sp>
      <p:sp>
        <p:nvSpPr>
          <p:cNvPr id="6" name="ZoneTexte 5">
            <a:hlinkClick r:id="" action="ppaction://noaction"/>
            <a:extLst>
              <a:ext uri="{FF2B5EF4-FFF2-40B4-BE49-F238E27FC236}">
                <a16:creationId xmlns:a16="http://schemas.microsoft.com/office/drawing/2014/main" id="{B7460B01-A409-4978-BFA6-FBBAF6C7D4DA}"/>
              </a:ext>
            </a:extLst>
          </p:cNvPr>
          <p:cNvSpPr txBox="1"/>
          <p:nvPr/>
        </p:nvSpPr>
        <p:spPr>
          <a:xfrm>
            <a:off x="7062968" y="2213765"/>
            <a:ext cx="2304000" cy="493084"/>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621-1 </a:t>
            </a:r>
            <a:r>
              <a:rPr lang="fr-FR" sz="1400" b="1" dirty="0" err="1">
                <a:solidFill>
                  <a:srgbClr val="C00000"/>
                </a:solidFill>
                <a:latin typeface="Arial" panose="020B0604020202020204" pitchFamily="34" charset="0"/>
                <a:cs typeface="Arial" panose="020B0604020202020204" pitchFamily="34" charset="0"/>
              </a:rPr>
              <a:t>c.patrim</a:t>
            </a:r>
            <a:r>
              <a:rPr lang="fr-FR" sz="1400" b="1" dirty="0">
                <a:solidFill>
                  <a:srgbClr val="C00000"/>
                </a:solidFill>
                <a:latin typeface="Arial" panose="020B0604020202020204" pitchFamily="34" charset="0"/>
                <a:cs typeface="Arial" panose="020B0604020202020204" pitchFamily="34" charset="0"/>
              </a:rPr>
              <a:t>.</a:t>
            </a:r>
          </a:p>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621-25 </a:t>
            </a:r>
            <a:r>
              <a:rPr lang="fr-FR" sz="1400" b="1" dirty="0" err="1">
                <a:solidFill>
                  <a:srgbClr val="C00000"/>
                </a:solidFill>
                <a:latin typeface="Arial" panose="020B0604020202020204" pitchFamily="34" charset="0"/>
                <a:cs typeface="Arial" panose="020B0604020202020204" pitchFamily="34" charset="0"/>
              </a:rPr>
              <a:t>c.patrim</a:t>
            </a:r>
            <a:r>
              <a:rPr lang="fr-FR" sz="1400" b="1" dirty="0">
                <a:solidFill>
                  <a:srgbClr val="C00000"/>
                </a:solidFill>
                <a:latin typeface="Arial" panose="020B0604020202020204" pitchFamily="34" charset="0"/>
                <a:cs typeface="Arial" panose="020B0604020202020204" pitchFamily="34" charset="0"/>
              </a:rPr>
              <a:t>.</a:t>
            </a:r>
          </a:p>
        </p:txBody>
      </p:sp>
      <p:sp>
        <p:nvSpPr>
          <p:cNvPr id="7" name="ZoneTexte 6">
            <a:extLst>
              <a:ext uri="{FF2B5EF4-FFF2-40B4-BE49-F238E27FC236}">
                <a16:creationId xmlns:a16="http://schemas.microsoft.com/office/drawing/2014/main" id="{6DEC38AE-88C6-44A6-AA9B-923740D16676}"/>
              </a:ext>
            </a:extLst>
          </p:cNvPr>
          <p:cNvSpPr txBox="1"/>
          <p:nvPr/>
        </p:nvSpPr>
        <p:spPr>
          <a:xfrm>
            <a:off x="2320935" y="3278200"/>
            <a:ext cx="4680000" cy="1094210"/>
          </a:xfrm>
          <a:prstGeom prst="rect">
            <a:avLst/>
          </a:prstGeom>
          <a:solidFill>
            <a:srgbClr val="CCFFFF"/>
          </a:solidFill>
        </p:spPr>
        <p:txBody>
          <a:bodyPr wrap="square" rtlCol="0">
            <a:spAutoFit/>
          </a:bodyPr>
          <a:lstStyle/>
          <a:p>
            <a:r>
              <a:rPr lang="fr-FR" sz="1400" b="1" dirty="0">
                <a:solidFill>
                  <a:srgbClr val="000000"/>
                </a:solidFill>
              </a:rPr>
              <a:t>immeubles ou parties d'immeubles publics ou privés qui, sans justifier une demande de classement immédiat au titre des monuments historiques, présentent un intérêt d'histoire ou d'art suffisant pour en rendre désirable la préservation</a:t>
            </a:r>
          </a:p>
        </p:txBody>
      </p:sp>
      <p:sp>
        <p:nvSpPr>
          <p:cNvPr id="8" name="ZoneTexte 7">
            <a:extLst>
              <a:ext uri="{FF2B5EF4-FFF2-40B4-BE49-F238E27FC236}">
                <a16:creationId xmlns:a16="http://schemas.microsoft.com/office/drawing/2014/main" id="{A68F77F1-C505-4545-BB4D-30E8BC83E338}"/>
              </a:ext>
            </a:extLst>
          </p:cNvPr>
          <p:cNvSpPr txBox="1"/>
          <p:nvPr/>
        </p:nvSpPr>
        <p:spPr>
          <a:xfrm>
            <a:off x="2343906" y="3255246"/>
            <a:ext cx="4680000" cy="893834"/>
          </a:xfrm>
          <a:prstGeom prst="rect">
            <a:avLst/>
          </a:prstGeom>
          <a:solidFill>
            <a:srgbClr val="CCFFFF"/>
          </a:solidFill>
        </p:spPr>
        <p:txBody>
          <a:bodyPr wrap="square" rtlCol="0">
            <a:spAutoFit/>
          </a:bodyPr>
          <a:lstStyle/>
          <a:p>
            <a:r>
              <a:rPr lang="fr-FR" sz="1400" b="1" dirty="0">
                <a:solidFill>
                  <a:srgbClr val="000000"/>
                </a:solidFill>
              </a:rPr>
              <a:t>monuments naturels et sites dont la conservation ou la préservation présente, au point de vue artistique, historique, scientifique, légendaire ou pittoresque, un intérêt général</a:t>
            </a:r>
          </a:p>
        </p:txBody>
      </p:sp>
      <p:sp>
        <p:nvSpPr>
          <p:cNvPr id="9" name="ZoneTexte 8">
            <a:hlinkClick r:id="" action="ppaction://noaction"/>
            <a:extLst>
              <a:ext uri="{FF2B5EF4-FFF2-40B4-BE49-F238E27FC236}">
                <a16:creationId xmlns:a16="http://schemas.microsoft.com/office/drawing/2014/main" id="{34A2B77C-06F5-43F0-9B2F-7FD4C816207F}"/>
              </a:ext>
            </a:extLst>
          </p:cNvPr>
          <p:cNvSpPr txBox="1"/>
          <p:nvPr/>
        </p:nvSpPr>
        <p:spPr>
          <a:xfrm>
            <a:off x="7277008" y="2943761"/>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341-1 c.env.</a:t>
            </a:r>
          </a:p>
        </p:txBody>
      </p:sp>
      <p:pic>
        <p:nvPicPr>
          <p:cNvPr id="11" name="Image 10" descr="Une image contenant extérieur, bâtiment, eau, grand&#10;&#10;Description générée automatiquement">
            <a:extLst>
              <a:ext uri="{FF2B5EF4-FFF2-40B4-BE49-F238E27FC236}">
                <a16:creationId xmlns:a16="http://schemas.microsoft.com/office/drawing/2014/main" id="{6031E37F-32BE-4B94-AF33-F60E0083A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0935" y="4521395"/>
            <a:ext cx="3600000" cy="2027273"/>
          </a:xfrm>
          <a:prstGeom prst="rect">
            <a:avLst/>
          </a:prstGeom>
          <a:ln>
            <a:solidFill>
              <a:srgbClr val="FFFF00"/>
            </a:solidFill>
          </a:ln>
        </p:spPr>
      </p:pic>
      <p:pic>
        <p:nvPicPr>
          <p:cNvPr id="13" name="Image 12" descr="Une image contenant eau, extérieur, herbe, nature&#10;&#10;Description générée automatiquement">
            <a:extLst>
              <a:ext uri="{FF2B5EF4-FFF2-40B4-BE49-F238E27FC236}">
                <a16:creationId xmlns:a16="http://schemas.microsoft.com/office/drawing/2014/main" id="{42B724AC-D0EF-4725-BBCA-92015CB13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0155" y="4523667"/>
            <a:ext cx="3600000" cy="2025000"/>
          </a:xfrm>
          <a:prstGeom prst="rect">
            <a:avLst/>
          </a:prstGeom>
          <a:ln>
            <a:solidFill>
              <a:srgbClr val="FFFF00"/>
            </a:solidFill>
          </a:ln>
        </p:spPr>
      </p:pic>
      <p:pic>
        <p:nvPicPr>
          <p:cNvPr id="15" name="Image 14" descr="Une image contenant chemise&#10;&#10;Description générée automatiquement">
            <a:extLst>
              <a:ext uri="{FF2B5EF4-FFF2-40B4-BE49-F238E27FC236}">
                <a16:creationId xmlns:a16="http://schemas.microsoft.com/office/drawing/2014/main" id="{B56458DA-E167-4AEE-B28B-6BD84474E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506" y="2681337"/>
            <a:ext cx="1575754" cy="1575754"/>
          </a:xfrm>
          <a:prstGeom prst="rect">
            <a:avLst/>
          </a:prstGeom>
        </p:spPr>
      </p:pic>
      <p:pic>
        <p:nvPicPr>
          <p:cNvPr id="17" name="Image 16">
            <a:extLst>
              <a:ext uri="{FF2B5EF4-FFF2-40B4-BE49-F238E27FC236}">
                <a16:creationId xmlns:a16="http://schemas.microsoft.com/office/drawing/2014/main" id="{25B1D931-CBE2-4F0F-8E26-1DA7CAEB10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145" y="3359894"/>
            <a:ext cx="1067062" cy="1612789"/>
          </a:xfrm>
          <a:prstGeom prst="rect">
            <a:avLst/>
          </a:prstGeom>
        </p:spPr>
      </p:pic>
      <p:pic>
        <p:nvPicPr>
          <p:cNvPr id="19" name="Image 18" descr="Une image contenant extérieur, plante, arbre, colline&#10;&#10;Description générée automatiquement">
            <a:extLst>
              <a:ext uri="{FF2B5EF4-FFF2-40B4-BE49-F238E27FC236}">
                <a16:creationId xmlns:a16="http://schemas.microsoft.com/office/drawing/2014/main" id="{8C31515C-F2FB-4CB4-BD42-A16C5EFDB308}"/>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834" y="4042502"/>
            <a:ext cx="1442849" cy="1442849"/>
          </a:xfrm>
          <a:prstGeom prst="rect">
            <a:avLst/>
          </a:prstGeom>
        </p:spPr>
      </p:pic>
      <p:sp>
        <p:nvSpPr>
          <p:cNvPr id="20" name="ZoneTexte 19">
            <a:extLst>
              <a:ext uri="{FF2B5EF4-FFF2-40B4-BE49-F238E27FC236}">
                <a16:creationId xmlns:a16="http://schemas.microsoft.com/office/drawing/2014/main" id="{069EA61D-2F6A-4945-BE00-2AAEE5D49C26}"/>
              </a:ext>
            </a:extLst>
          </p:cNvPr>
          <p:cNvSpPr txBox="1"/>
          <p:nvPr/>
        </p:nvSpPr>
        <p:spPr>
          <a:xfrm>
            <a:off x="2346757" y="3853193"/>
            <a:ext cx="4680000" cy="2096087"/>
          </a:xfrm>
          <a:prstGeom prst="rect">
            <a:avLst/>
          </a:prstGeom>
          <a:solidFill>
            <a:srgbClr val="CCFFFF"/>
          </a:solidFill>
        </p:spPr>
        <p:txBody>
          <a:bodyPr wrap="square" rtlCol="0">
            <a:spAutoFit/>
          </a:bodyPr>
          <a:lstStyle/>
          <a:p>
            <a:r>
              <a:rPr lang="fr-FR" sz="1400" b="1" dirty="0">
                <a:solidFill>
                  <a:srgbClr val="000000"/>
                </a:solidFill>
              </a:rPr>
              <a:t>espaces terrestres ou maritimes, lorsque le milieu naturel, particulièrement la faune, la flore, le sol, le sous-sol, l'atmosphère et les eaux, les paysages et, le cas échéant, le patrimoine culturel qu'ils comportent présentent un intérêt spécial et qu'il importe d'en assurer la protection en les préservant des dégradations et des atteintes susceptibles d'en altérer la diversité, la composition, l'aspect et l'évolution</a:t>
            </a:r>
          </a:p>
          <a:p>
            <a:r>
              <a:rPr lang="fr-FR" sz="1400" b="1" u="sng" dirty="0">
                <a:solidFill>
                  <a:srgbClr val="000000"/>
                </a:solidFill>
              </a:rPr>
              <a:t>cœur</a:t>
            </a:r>
            <a:r>
              <a:rPr lang="fr-FR" sz="1400" b="1" dirty="0">
                <a:solidFill>
                  <a:srgbClr val="000000"/>
                </a:solidFill>
              </a:rPr>
              <a:t> : espaces terrestres et maritimes à protéger</a:t>
            </a:r>
          </a:p>
        </p:txBody>
      </p:sp>
      <p:sp>
        <p:nvSpPr>
          <p:cNvPr id="21" name="ZoneTexte 20">
            <a:hlinkClick r:id="" action="ppaction://noaction"/>
            <a:extLst>
              <a:ext uri="{FF2B5EF4-FFF2-40B4-BE49-F238E27FC236}">
                <a16:creationId xmlns:a16="http://schemas.microsoft.com/office/drawing/2014/main" id="{FAA3155B-48C2-4B7A-90A1-86AD74B07F77}"/>
              </a:ext>
            </a:extLst>
          </p:cNvPr>
          <p:cNvSpPr txBox="1"/>
          <p:nvPr/>
        </p:nvSpPr>
        <p:spPr>
          <a:xfrm>
            <a:off x="7294282" y="3536674"/>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331-1 c.env.</a:t>
            </a:r>
          </a:p>
        </p:txBody>
      </p:sp>
      <p:sp>
        <p:nvSpPr>
          <p:cNvPr id="22" name="ZoneTexte 21">
            <a:extLst>
              <a:ext uri="{FF2B5EF4-FFF2-40B4-BE49-F238E27FC236}">
                <a16:creationId xmlns:a16="http://schemas.microsoft.com/office/drawing/2014/main" id="{7D7D0BDE-84BE-4783-A841-5A2EC64BA674}"/>
              </a:ext>
            </a:extLst>
          </p:cNvPr>
          <p:cNvSpPr txBox="1"/>
          <p:nvPr/>
        </p:nvSpPr>
        <p:spPr>
          <a:xfrm>
            <a:off x="478000" y="5941884"/>
            <a:ext cx="2829621" cy="550279"/>
          </a:xfrm>
          <a:prstGeom prst="rect">
            <a:avLst/>
          </a:prstGeom>
          <a:solidFill>
            <a:srgbClr val="FFEDB9"/>
          </a:solidFill>
        </p:spPr>
        <p:txBody>
          <a:bodyPr wrap="none" rtlCol="0">
            <a:spAutoFit/>
          </a:bodyPr>
          <a:lstStyle/>
          <a:p>
            <a:r>
              <a:rPr lang="fr-FR" sz="1600" b="1" dirty="0">
                <a:solidFill>
                  <a:srgbClr val="000000"/>
                </a:solidFill>
              </a:rPr>
              <a:t>14 100 monuments classés</a:t>
            </a:r>
          </a:p>
          <a:p>
            <a:r>
              <a:rPr lang="fr-FR" sz="1600" b="1" dirty="0">
                <a:solidFill>
                  <a:srgbClr val="000000"/>
                </a:solidFill>
              </a:rPr>
              <a:t>29 500 monuments inscrits</a:t>
            </a:r>
          </a:p>
        </p:txBody>
      </p:sp>
      <p:sp>
        <p:nvSpPr>
          <p:cNvPr id="23" name="ZoneTexte 22">
            <a:extLst>
              <a:ext uri="{FF2B5EF4-FFF2-40B4-BE49-F238E27FC236}">
                <a16:creationId xmlns:a16="http://schemas.microsoft.com/office/drawing/2014/main" id="{9B6D79E0-6344-4980-97BD-9E323F404CDE}"/>
              </a:ext>
            </a:extLst>
          </p:cNvPr>
          <p:cNvSpPr txBox="1"/>
          <p:nvPr/>
        </p:nvSpPr>
        <p:spPr>
          <a:xfrm>
            <a:off x="477337" y="5936321"/>
            <a:ext cx="2021707" cy="550279"/>
          </a:xfrm>
          <a:prstGeom prst="rect">
            <a:avLst/>
          </a:prstGeom>
          <a:solidFill>
            <a:srgbClr val="FFEDB9"/>
          </a:solidFill>
        </p:spPr>
        <p:txBody>
          <a:bodyPr wrap="none" rtlCol="0">
            <a:spAutoFit/>
          </a:bodyPr>
          <a:lstStyle/>
          <a:p>
            <a:r>
              <a:rPr lang="fr-FR" sz="1600" b="1" dirty="0">
                <a:solidFill>
                  <a:srgbClr val="000000"/>
                </a:solidFill>
              </a:rPr>
              <a:t>2 700 sites classés</a:t>
            </a:r>
          </a:p>
          <a:p>
            <a:r>
              <a:rPr lang="fr-FR" sz="1600" b="1" dirty="0">
                <a:solidFill>
                  <a:srgbClr val="000000"/>
                </a:solidFill>
              </a:rPr>
              <a:t>10 900 km²</a:t>
            </a:r>
          </a:p>
        </p:txBody>
      </p:sp>
      <p:sp>
        <p:nvSpPr>
          <p:cNvPr id="24" name="ZoneTexte 23">
            <a:extLst>
              <a:ext uri="{FF2B5EF4-FFF2-40B4-BE49-F238E27FC236}">
                <a16:creationId xmlns:a16="http://schemas.microsoft.com/office/drawing/2014/main" id="{2DC9611F-68F7-4AD8-B3CA-69B7C8A99D25}"/>
              </a:ext>
            </a:extLst>
          </p:cNvPr>
          <p:cNvSpPr txBox="1"/>
          <p:nvPr/>
        </p:nvSpPr>
        <p:spPr>
          <a:xfrm>
            <a:off x="476674" y="5936321"/>
            <a:ext cx="2031197" cy="550279"/>
          </a:xfrm>
          <a:prstGeom prst="rect">
            <a:avLst/>
          </a:prstGeom>
          <a:solidFill>
            <a:srgbClr val="FFEDB9"/>
          </a:solidFill>
        </p:spPr>
        <p:txBody>
          <a:bodyPr wrap="none" rtlCol="0">
            <a:spAutoFit/>
          </a:bodyPr>
          <a:lstStyle/>
          <a:p>
            <a:r>
              <a:rPr lang="fr-FR" sz="1600" b="1" dirty="0">
                <a:solidFill>
                  <a:srgbClr val="000000"/>
                </a:solidFill>
              </a:rPr>
              <a:t>11 parcs nationaux</a:t>
            </a:r>
          </a:p>
          <a:p>
            <a:r>
              <a:rPr lang="fr-FR" sz="1600" b="1" dirty="0">
                <a:solidFill>
                  <a:srgbClr val="000000"/>
                </a:solidFill>
              </a:rPr>
              <a:t>60 700 km²</a:t>
            </a:r>
          </a:p>
        </p:txBody>
      </p:sp>
      <p:pic>
        <p:nvPicPr>
          <p:cNvPr id="26" name="Image 25" descr="Une image contenant extérieur, montagne, nature, colline&#10;&#10;Description générée automatiquement">
            <a:extLst>
              <a:ext uri="{FF2B5EF4-FFF2-40B4-BE49-F238E27FC236}">
                <a16:creationId xmlns:a16="http://schemas.microsoft.com/office/drawing/2014/main" id="{8C881943-3497-43BD-A185-25ED5291A7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95637" y="1255454"/>
            <a:ext cx="3600000" cy="2029530"/>
          </a:xfrm>
          <a:prstGeom prst="rect">
            <a:avLst/>
          </a:prstGeom>
          <a:ln>
            <a:solidFill>
              <a:srgbClr val="FFFF00"/>
            </a:solidFill>
          </a:ln>
        </p:spPr>
      </p:pic>
      <p:pic>
        <p:nvPicPr>
          <p:cNvPr id="28" name="Image 27" descr="Une image contenant hache, poisson&#10;&#10;Description générée automatiquement">
            <a:extLst>
              <a:ext uri="{FF2B5EF4-FFF2-40B4-BE49-F238E27FC236}">
                <a16:creationId xmlns:a16="http://schemas.microsoft.com/office/drawing/2014/main" id="{88198899-D618-48A2-B97F-1DB67071ADCB}"/>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2010" y="4396721"/>
            <a:ext cx="1687500" cy="1800000"/>
          </a:xfrm>
          <a:prstGeom prst="rect">
            <a:avLst/>
          </a:prstGeom>
        </p:spPr>
      </p:pic>
      <p:sp>
        <p:nvSpPr>
          <p:cNvPr id="29" name="ZoneTexte 28">
            <a:extLst>
              <a:ext uri="{FF2B5EF4-FFF2-40B4-BE49-F238E27FC236}">
                <a16:creationId xmlns:a16="http://schemas.microsoft.com/office/drawing/2014/main" id="{6A7D9B3A-9A9D-493D-A054-D4F1A9C529B6}"/>
              </a:ext>
            </a:extLst>
          </p:cNvPr>
          <p:cNvSpPr txBox="1"/>
          <p:nvPr/>
        </p:nvSpPr>
        <p:spPr>
          <a:xfrm>
            <a:off x="4567406" y="3359895"/>
            <a:ext cx="2510624" cy="1008225"/>
          </a:xfrm>
          <a:prstGeom prst="rect">
            <a:avLst/>
          </a:prstGeom>
          <a:solidFill>
            <a:srgbClr val="FFEDB9"/>
          </a:solidFill>
        </p:spPr>
        <p:txBody>
          <a:bodyPr wrap="none" rtlCol="0">
            <a:spAutoFit/>
          </a:bodyPr>
          <a:lstStyle/>
          <a:p>
            <a:r>
              <a:rPr lang="fr-FR" sz="1600" b="1" dirty="0">
                <a:solidFill>
                  <a:srgbClr val="000000"/>
                </a:solidFill>
              </a:rPr>
              <a:t>165 réserves nationales</a:t>
            </a:r>
          </a:p>
          <a:p>
            <a:r>
              <a:rPr lang="fr-FR" sz="1600" b="1" dirty="0">
                <a:solidFill>
                  <a:srgbClr val="000000"/>
                </a:solidFill>
              </a:rPr>
              <a:t>177 réserves régionales</a:t>
            </a:r>
          </a:p>
          <a:p>
            <a:r>
              <a:rPr lang="fr-FR" sz="1600" b="1" dirty="0">
                <a:solidFill>
                  <a:srgbClr val="000000"/>
                </a:solidFill>
              </a:rPr>
              <a:t>7 réserves corses</a:t>
            </a:r>
          </a:p>
          <a:p>
            <a:r>
              <a:rPr lang="fr-FR" sz="1600" b="1" dirty="0">
                <a:solidFill>
                  <a:srgbClr val="000000"/>
                </a:solidFill>
              </a:rPr>
              <a:t>678 000 km²</a:t>
            </a:r>
          </a:p>
        </p:txBody>
      </p:sp>
      <p:pic>
        <p:nvPicPr>
          <p:cNvPr id="31" name="Image 30" descr="Une image contenant herbe, extérieur, champ, broutant&#10;&#10;Description générée automatiquement">
            <a:extLst>
              <a:ext uri="{FF2B5EF4-FFF2-40B4-BE49-F238E27FC236}">
                <a16:creationId xmlns:a16="http://schemas.microsoft.com/office/drawing/2014/main" id="{C039C244-ECD4-4A2E-A07A-C414B721644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98286" y="1275978"/>
            <a:ext cx="3600000" cy="2023530"/>
          </a:xfrm>
          <a:prstGeom prst="rect">
            <a:avLst/>
          </a:prstGeom>
          <a:ln>
            <a:solidFill>
              <a:srgbClr val="FFFF00"/>
            </a:solidFill>
          </a:ln>
        </p:spPr>
      </p:pic>
      <p:pic>
        <p:nvPicPr>
          <p:cNvPr id="33" name="Image 32" descr="Une image contenant extérieur, montagne, herbe, eau&#10;&#10;Description générée automatiquement">
            <a:extLst>
              <a:ext uri="{FF2B5EF4-FFF2-40B4-BE49-F238E27FC236}">
                <a16:creationId xmlns:a16="http://schemas.microsoft.com/office/drawing/2014/main" id="{0341B35E-2123-4C38-B8B6-4A3161991ED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81480" y="4537888"/>
            <a:ext cx="3600000" cy="2023460"/>
          </a:xfrm>
          <a:prstGeom prst="rect">
            <a:avLst/>
          </a:prstGeom>
          <a:ln>
            <a:solidFill>
              <a:srgbClr val="FFFF00"/>
            </a:solidFill>
          </a:ln>
        </p:spPr>
      </p:pic>
      <p:sp>
        <p:nvSpPr>
          <p:cNvPr id="34" name="ZoneTexte 33">
            <a:extLst>
              <a:ext uri="{FF2B5EF4-FFF2-40B4-BE49-F238E27FC236}">
                <a16:creationId xmlns:a16="http://schemas.microsoft.com/office/drawing/2014/main" id="{0FA59A67-A7D3-4777-B03C-A4116847BE09}"/>
              </a:ext>
            </a:extLst>
          </p:cNvPr>
          <p:cNvSpPr txBox="1"/>
          <p:nvPr/>
        </p:nvSpPr>
        <p:spPr>
          <a:xfrm>
            <a:off x="2357470" y="4510103"/>
            <a:ext cx="4716000" cy="1494961"/>
          </a:xfrm>
          <a:prstGeom prst="rect">
            <a:avLst/>
          </a:prstGeom>
          <a:solidFill>
            <a:srgbClr val="CCFFFF"/>
          </a:solidFill>
        </p:spPr>
        <p:txBody>
          <a:bodyPr wrap="square" rtlCol="0">
            <a:spAutoFit/>
          </a:bodyPr>
          <a:lstStyle/>
          <a:p>
            <a:r>
              <a:rPr lang="fr-FR" sz="1400" b="1" dirty="0">
                <a:solidFill>
                  <a:srgbClr val="000000"/>
                </a:solidFill>
              </a:rPr>
              <a:t>parties du territoire terrestre ou maritime d'une ou de plusieurs communes lorsque la conservation de la faune, de la flore, du sol, des eaux, des gisements de minéraux et de fossiles et, en général, du milieu naturel présente une importance particulière ou qu'il convient de les soustraire à toute intervention artificielle susceptible de les dégrader</a:t>
            </a:r>
          </a:p>
        </p:txBody>
      </p:sp>
      <p:sp>
        <p:nvSpPr>
          <p:cNvPr id="35" name="ZoneTexte 34">
            <a:hlinkClick r:id="" action="ppaction://noaction"/>
            <a:extLst>
              <a:ext uri="{FF2B5EF4-FFF2-40B4-BE49-F238E27FC236}">
                <a16:creationId xmlns:a16="http://schemas.microsoft.com/office/drawing/2014/main" id="{B4DF2581-12D5-4050-ADEE-9C420EE4840B}"/>
              </a:ext>
            </a:extLst>
          </p:cNvPr>
          <p:cNvSpPr txBox="1"/>
          <p:nvPr/>
        </p:nvSpPr>
        <p:spPr>
          <a:xfrm>
            <a:off x="7277008" y="4108399"/>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332-1 c.env.</a:t>
            </a:r>
          </a:p>
        </p:txBody>
      </p:sp>
      <p:sp>
        <p:nvSpPr>
          <p:cNvPr id="36" name="ZoneTexte 35">
            <a:hlinkClick r:id="" action="ppaction://noaction"/>
            <a:extLst>
              <a:ext uri="{FF2B5EF4-FFF2-40B4-BE49-F238E27FC236}">
                <a16:creationId xmlns:a16="http://schemas.microsoft.com/office/drawing/2014/main" id="{706BBE6D-FCB4-4B12-8C05-E6153D3D0F6B}"/>
              </a:ext>
            </a:extLst>
          </p:cNvPr>
          <p:cNvSpPr txBox="1"/>
          <p:nvPr/>
        </p:nvSpPr>
        <p:spPr>
          <a:xfrm>
            <a:off x="6043718" y="5287013"/>
            <a:ext cx="2402464"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581-4, § II c.env.</a:t>
            </a:r>
          </a:p>
        </p:txBody>
      </p:sp>
      <p:pic>
        <p:nvPicPr>
          <p:cNvPr id="39" name="Image 38" descr="Une image contenant herbe, extérieur, bâtiment, maison&#10;&#10;Description générée automatiquement">
            <a:extLst>
              <a:ext uri="{FF2B5EF4-FFF2-40B4-BE49-F238E27FC236}">
                <a16:creationId xmlns:a16="http://schemas.microsoft.com/office/drawing/2014/main" id="{CA520DF3-4A60-4F27-A63A-2A046D760F9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0818" y="3096188"/>
            <a:ext cx="3600000" cy="2025000"/>
          </a:xfrm>
          <a:prstGeom prst="rect">
            <a:avLst/>
          </a:prstGeom>
          <a:ln>
            <a:solidFill>
              <a:srgbClr val="FFFF00"/>
            </a:solidFill>
          </a:ln>
        </p:spPr>
      </p:pic>
      <p:pic>
        <p:nvPicPr>
          <p:cNvPr id="41" name="Image 40" descr="Une image contenant signe, clipart&#10;&#10;Description générée avec un niveau de confiance très élevé">
            <a:extLst>
              <a:ext uri="{FF2B5EF4-FFF2-40B4-BE49-F238E27FC236}">
                <a16:creationId xmlns:a16="http://schemas.microsoft.com/office/drawing/2014/main" id="{6F62D07E-5225-45E9-879D-C6892EFCA73B}"/>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68798" y="188640"/>
            <a:ext cx="1116000" cy="1116000"/>
          </a:xfrm>
          <a:prstGeom prst="rect">
            <a:avLst/>
          </a:prstGeom>
        </p:spPr>
      </p:pic>
    </p:spTree>
    <p:extLst>
      <p:ext uri="{BB962C8B-B14F-4D97-AF65-F5344CB8AC3E}">
        <p14:creationId xmlns:p14="http://schemas.microsoft.com/office/powerpoint/2010/main" val="4091892528"/>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2000"/>
                                        <p:tgtEl>
                                          <p:spTgt spid="41"/>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36" presetID="22" presetClass="entr" presetSubtype="1" fill="hold" grpId="0" nodeType="withEffect">
                                  <p:stCondLst>
                                    <p:cond delay="100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39" presetID="22" presetClass="entr" presetSubtype="8" fill="hold" nodeType="withEffect">
                                  <p:stCondLst>
                                    <p:cond delay="200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000"/>
                                        <p:tgtEl>
                                          <p:spTgt spid="3">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57" presetID="22" presetClass="entr" presetSubtype="1" fill="hold" grpId="0" nodeType="withEffect">
                                  <p:stCondLst>
                                    <p:cond delay="100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1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60" presetID="22" presetClass="entr" presetSubtype="8" fill="hold" nodeType="withEffect">
                                  <p:stCondLst>
                                    <p:cond delay="200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3" end="3"/>
                                            </p:txEl>
                                          </p:spTgt>
                                        </p:tgtEl>
                                        <p:attrNameLst>
                                          <p:attrName>style.visibility</p:attrName>
                                        </p:attrNameLst>
                                      </p:cBhvr>
                                      <p:to>
                                        <p:strVal val="visible"/>
                                      </p:to>
                                    </p:set>
                                    <p:animEffect transition="in" filter="fade">
                                      <p:cBhvr>
                                        <p:cTn id="67" dur="2000"/>
                                        <p:tgtEl>
                                          <p:spTgt spid="3">
                                            <p:txEl>
                                              <p:pRg st="3" end="3"/>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2000"/>
                                        <p:tgtEl>
                                          <p:spTgt spid="21"/>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75" presetID="10"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78" presetID="22" presetClass="entr" presetSubtype="1" fill="hold" grpId="0" nodeType="withEffect">
                                  <p:stCondLst>
                                    <p:cond delay="1000"/>
                                  </p:stCondLst>
                                  <p:childTnLst>
                                    <p:set>
                                      <p:cBhvr>
                                        <p:cTn id="79" dur="1" fill="hold">
                                          <p:stCondLst>
                                            <p:cond delay="0"/>
                                          </p:stCondLst>
                                        </p:cTn>
                                        <p:tgtEl>
                                          <p:spTgt spid="24"/>
                                        </p:tgtEl>
                                        <p:attrNameLst>
                                          <p:attrName>style.visibility</p:attrName>
                                        </p:attrNameLst>
                                      </p:cBhvr>
                                      <p:to>
                                        <p:strVal val="visible"/>
                                      </p:to>
                                    </p:set>
                                    <p:animEffect transition="in" filter="wipe(up)">
                                      <p:cBhvr>
                                        <p:cTn id="80"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81" presetID="22" presetClass="entr" presetSubtype="8" fill="hold" nodeType="withEffect">
                                  <p:stCondLst>
                                    <p:cond delay="2000"/>
                                  </p:stCondLst>
                                  <p:childTnLst>
                                    <p:set>
                                      <p:cBhvr>
                                        <p:cTn id="82" dur="1" fill="hold">
                                          <p:stCondLst>
                                            <p:cond delay="0"/>
                                          </p:stCondLst>
                                        </p:cTn>
                                        <p:tgtEl>
                                          <p:spTgt spid="26"/>
                                        </p:tgtEl>
                                        <p:attrNameLst>
                                          <p:attrName>style.visibility</p:attrName>
                                        </p:attrNameLst>
                                      </p:cBhvr>
                                      <p:to>
                                        <p:strVal val="visible"/>
                                      </p:to>
                                    </p:set>
                                    <p:animEffect transition="in" filter="wipe(left)">
                                      <p:cBhvr>
                                        <p:cTn id="83"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animEffect transition="in" filter="fade">
                                      <p:cBhvr>
                                        <p:cTn id="88" dur="2000"/>
                                        <p:tgtEl>
                                          <p:spTgt spid="3">
                                            <p:txEl>
                                              <p:pRg st="4" end="4"/>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2000"/>
                                        <p:tgtEl>
                                          <p:spTgt spid="35"/>
                                        </p:tgtEl>
                                      </p:cBhvr>
                                    </p:animEffect>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96" presetID="10"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99" presetID="22" presetClass="entr" presetSubtype="1" fill="hold" grpId="0" nodeType="withEffect">
                                  <p:stCondLst>
                                    <p:cond delay="1000"/>
                                  </p:stCondLst>
                                  <p:childTnLst>
                                    <p:set>
                                      <p:cBhvr>
                                        <p:cTn id="100" dur="1" fill="hold">
                                          <p:stCondLst>
                                            <p:cond delay="0"/>
                                          </p:stCondLst>
                                        </p:cTn>
                                        <p:tgtEl>
                                          <p:spTgt spid="29"/>
                                        </p:tgtEl>
                                        <p:attrNameLst>
                                          <p:attrName>style.visibility</p:attrName>
                                        </p:attrNameLst>
                                      </p:cBhvr>
                                      <p:to>
                                        <p:strVal val="visible"/>
                                      </p:to>
                                    </p:set>
                                    <p:animEffect transition="in" filter="wipe(up)">
                                      <p:cBhvr>
                                        <p:cTn id="101" dur="10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102" presetID="22" presetClass="entr" presetSubtype="8" fill="hold" nodeType="withEffect">
                                  <p:stCondLst>
                                    <p:cond delay="2000"/>
                                  </p:stCondLst>
                                  <p:childTnLst>
                                    <p:set>
                                      <p:cBhvr>
                                        <p:cTn id="103" dur="1" fill="hold">
                                          <p:stCondLst>
                                            <p:cond delay="0"/>
                                          </p:stCondLst>
                                        </p:cTn>
                                        <p:tgtEl>
                                          <p:spTgt spid="31"/>
                                        </p:tgtEl>
                                        <p:attrNameLst>
                                          <p:attrName>style.visibility</p:attrName>
                                        </p:attrNameLst>
                                      </p:cBhvr>
                                      <p:to>
                                        <p:strVal val="visible"/>
                                      </p:to>
                                    </p:set>
                                    <p:animEffect transition="in" filter="wipe(left)">
                                      <p:cBhvr>
                                        <p:cTn id="104" dur="20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Effect transition="in" filter="fade">
                                      <p:cBhvr>
                                        <p:cTn id="109" dur="2000"/>
                                        <p:tgtEl>
                                          <p:spTgt spid="3">
                                            <p:txEl>
                                              <p:pRg st="5" end="5"/>
                                            </p:txEl>
                                          </p:spTgt>
                                        </p:tgtEl>
                                      </p:cBhvr>
                                    </p:animEffect>
                                  </p:childTnLst>
                                </p:cTn>
                              </p:par>
                            </p:childTnLst>
                          </p:cTn>
                        </p:par>
                        <p:par>
                          <p:cTn id="110" fill="hold">
                            <p:stCondLst>
                              <p:cond delay="2000"/>
                            </p:stCondLst>
                            <p:childTnLst>
                              <p:par>
                                <p:cTn id="111" presetID="22" presetClass="entr" presetSubtype="8" fill="hold"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2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
                                            <p:txEl>
                                              <p:pRg st="6" end="6"/>
                                            </p:txEl>
                                          </p:spTgt>
                                        </p:tgtEl>
                                        <p:attrNameLst>
                                          <p:attrName>style.visibility</p:attrName>
                                        </p:attrNameLst>
                                      </p:cBhvr>
                                      <p:to>
                                        <p:strVal val="visible"/>
                                      </p:to>
                                    </p:set>
                                    <p:animEffect transition="in" filter="fade">
                                      <p:cBhvr>
                                        <p:cTn id="118" dur="2000"/>
                                        <p:tgtEl>
                                          <p:spTgt spid="3">
                                            <p:txEl>
                                              <p:pRg st="6" end="6"/>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2000"/>
                                        <p:tgtEl>
                                          <p:spTgt spid="36"/>
                                        </p:tgtEl>
                                      </p:cBhvr>
                                    </p:animEffect>
                                  </p:childTnLst>
                                </p:cTn>
                              </p:par>
                            </p:childTnLst>
                          </p:cTn>
                        </p:par>
                        <p:par>
                          <p:cTn id="122" fill="hold">
                            <p:stCondLst>
                              <p:cond delay="2000"/>
                            </p:stCondLst>
                            <p:childTnLst>
                              <p:par>
                                <p:cTn id="123" presetID="22" presetClass="entr" presetSubtype="8" fill="hold" nodeType="after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wipe(left)">
                                      <p:cBhvr>
                                        <p:cTn id="125"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3"/>
      <p:bldP spid="4" grpId="0" animBg="1"/>
      <p:bldP spid="5" grpId="0" animBg="1"/>
      <p:bldP spid="6" grpId="0" animBg="1"/>
      <p:bldP spid="7" grpId="0" animBg="1"/>
      <p:bldP spid="8" grpId="0" animBg="1"/>
      <p:bldP spid="9" grpId="0" animBg="1"/>
      <p:bldP spid="20" grpId="0" animBg="1"/>
      <p:bldP spid="21" grpId="0" animBg="1"/>
      <p:bldP spid="22" grpId="0" animBg="1"/>
      <p:bldP spid="23" grpId="0" animBg="1"/>
      <p:bldP spid="24" grpId="0" animBg="1"/>
      <p:bldP spid="29"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4800" dirty="0"/>
              <a:t>Problématique générale</a:t>
            </a:r>
          </a:p>
        </p:txBody>
      </p:sp>
      <p:sp>
        <p:nvSpPr>
          <p:cNvPr id="6" name="Espace réservé du contenu 5"/>
          <p:cNvSpPr>
            <a:spLocks noGrp="1"/>
          </p:cNvSpPr>
          <p:nvPr>
            <p:ph idx="1"/>
          </p:nvPr>
        </p:nvSpPr>
        <p:spPr>
          <a:xfrm>
            <a:off x="908195" y="2096852"/>
            <a:ext cx="8421450" cy="4261106"/>
          </a:xfrm>
        </p:spPr>
        <p:txBody>
          <a:bodyPr>
            <a:normAutofit/>
          </a:bodyPr>
          <a:lstStyle/>
          <a:p>
            <a:pPr>
              <a:lnSpc>
                <a:spcPct val="114000"/>
              </a:lnSpc>
            </a:pPr>
            <a:r>
              <a:rPr lang="fr-FR" sz="3600" dirty="0"/>
              <a:t>En parc naturel régional,</a:t>
            </a:r>
            <a:br>
              <a:rPr lang="fr-FR" sz="3600" dirty="0"/>
            </a:br>
            <a:r>
              <a:rPr lang="fr-FR" sz="3600" dirty="0"/>
              <a:t>le règlement local de publicité peut autoriser la publicité </a:t>
            </a:r>
            <a:br>
              <a:rPr lang="fr-FR" sz="3600" dirty="0"/>
            </a:br>
            <a:r>
              <a:rPr lang="fr-FR" sz="3600" dirty="0"/>
              <a:t>lorsque la charte du parc </a:t>
            </a:r>
            <a:br>
              <a:rPr lang="fr-FR" sz="3600" dirty="0"/>
            </a:br>
            <a:r>
              <a:rPr lang="fr-FR" sz="3600" dirty="0"/>
              <a:t>contient des orientations ou mesures relatives à la publicité</a:t>
            </a:r>
          </a:p>
        </p:txBody>
      </p:sp>
      <p:sp>
        <p:nvSpPr>
          <p:cNvPr id="4" name="Espace réservé du numéro de diapositive 3"/>
          <p:cNvSpPr>
            <a:spLocks noGrp="1"/>
          </p:cNvSpPr>
          <p:nvPr>
            <p:ph type="sldNum" idx="4294967295"/>
          </p:nvPr>
        </p:nvSpPr>
        <p:spPr>
          <a:xfrm>
            <a:off x="9609138" y="6561138"/>
            <a:ext cx="298450" cy="254000"/>
          </a:xfrm>
          <a:prstGeom prst="rect">
            <a:avLst/>
          </a:prstGeom>
        </p:spPr>
        <p:txBody>
          <a:bodyPr/>
          <a:lstStyle/>
          <a:p>
            <a:pPr>
              <a:defRPr/>
            </a:pPr>
            <a:fld id="{1ED31C71-02E3-49FD-8923-D4B7EED1AEE3}" type="slidenum">
              <a:rPr lang="fr-FR" smtClean="0"/>
              <a:pPr>
                <a:defRPr/>
              </a:pPr>
              <a:t>2</a:t>
            </a:fld>
            <a:endParaRPr lang="fr-FR"/>
          </a:p>
        </p:txBody>
      </p:sp>
    </p:spTree>
    <p:extLst>
      <p:ext uri="{BB962C8B-B14F-4D97-AF65-F5344CB8AC3E}">
        <p14:creationId xmlns:p14="http://schemas.microsoft.com/office/powerpoint/2010/main" val="978784842"/>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5" name="ZoneTexte 44">
            <a:hlinkClick r:id="" action="ppaction://noaction"/>
            <a:extLst>
              <a:ext uri="{FF2B5EF4-FFF2-40B4-BE49-F238E27FC236}">
                <a16:creationId xmlns:a16="http://schemas.microsoft.com/office/drawing/2014/main" id="{60B0DC6C-2840-4DC4-B643-ECA68EE77A0D}"/>
              </a:ext>
            </a:extLst>
          </p:cNvPr>
          <p:cNvSpPr txBox="1"/>
          <p:nvPr/>
        </p:nvSpPr>
        <p:spPr>
          <a:xfrm>
            <a:off x="7277008" y="1804143"/>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581-8 c.env.</a:t>
            </a:r>
          </a:p>
        </p:txBody>
      </p:sp>
      <p:sp>
        <p:nvSpPr>
          <p:cNvPr id="2" name="Titre 1">
            <a:extLst>
              <a:ext uri="{FF2B5EF4-FFF2-40B4-BE49-F238E27FC236}">
                <a16:creationId xmlns:a16="http://schemas.microsoft.com/office/drawing/2014/main" id="{BF1FF72C-EC01-466E-B1A6-51D5285C3D05}"/>
              </a:ext>
            </a:extLst>
          </p:cNvPr>
          <p:cNvSpPr>
            <a:spLocks noGrp="1"/>
          </p:cNvSpPr>
          <p:nvPr>
            <p:ph type="title"/>
          </p:nvPr>
        </p:nvSpPr>
        <p:spPr/>
        <p:txBody>
          <a:bodyPr anchor="t">
            <a:normAutofit fontScale="90000"/>
          </a:bodyPr>
          <a:lstStyle/>
          <a:p>
            <a:r>
              <a:rPr lang="fr-FR" dirty="0"/>
              <a:t>Les autres lieux d’interdiction de </a:t>
            </a:r>
            <a:br>
              <a:rPr lang="fr-FR" dirty="0"/>
            </a:br>
            <a:r>
              <a:rPr lang="fr-FR" dirty="0"/>
              <a:t>la publicité et des préenseignes</a:t>
            </a:r>
          </a:p>
        </p:txBody>
      </p:sp>
      <p:sp>
        <p:nvSpPr>
          <p:cNvPr id="3" name="Espace réservé du contenu 2">
            <a:extLst>
              <a:ext uri="{FF2B5EF4-FFF2-40B4-BE49-F238E27FC236}">
                <a16:creationId xmlns:a16="http://schemas.microsoft.com/office/drawing/2014/main" id="{A7C60C85-A8C0-4A98-9261-B3DD8D223FA1}"/>
              </a:ext>
            </a:extLst>
          </p:cNvPr>
          <p:cNvSpPr>
            <a:spLocks noGrp="1"/>
          </p:cNvSpPr>
          <p:nvPr>
            <p:ph idx="1"/>
          </p:nvPr>
        </p:nvSpPr>
        <p:spPr/>
        <p:txBody>
          <a:bodyPr>
            <a:normAutofit lnSpcReduction="10000"/>
          </a:bodyPr>
          <a:lstStyle/>
          <a:p>
            <a:r>
              <a:rPr lang="fr-FR" sz="2400" dirty="0"/>
              <a:t>Les lieux d’interdiction « relative » </a:t>
            </a:r>
            <a:br>
              <a:rPr lang="fr-FR" sz="2400" dirty="0"/>
            </a:br>
            <a:r>
              <a:rPr lang="fr-FR" sz="2400" u="sng" dirty="0"/>
              <a:t>en agglomération</a:t>
            </a:r>
          </a:p>
          <a:p>
            <a:pPr lvl="1">
              <a:spcBef>
                <a:spcPts val="1800"/>
              </a:spcBef>
            </a:pPr>
            <a:r>
              <a:rPr lang="fr-FR" sz="2000" dirty="0"/>
              <a:t>abords des monuments historiques</a:t>
            </a:r>
          </a:p>
          <a:p>
            <a:pPr lvl="1">
              <a:spcBef>
                <a:spcPts val="1800"/>
              </a:spcBef>
            </a:pPr>
            <a:r>
              <a:rPr lang="fr-FR" sz="2000" dirty="0"/>
              <a:t>sites patrimoniaux remarquables</a:t>
            </a:r>
          </a:p>
          <a:p>
            <a:pPr lvl="1">
              <a:spcBef>
                <a:spcPts val="1800"/>
              </a:spcBef>
            </a:pPr>
            <a:r>
              <a:rPr lang="fr-FR" sz="2000" dirty="0"/>
              <a:t>parcs naturels régionaux</a:t>
            </a:r>
          </a:p>
          <a:p>
            <a:pPr lvl="1">
              <a:spcBef>
                <a:spcPts val="1800"/>
              </a:spcBef>
            </a:pPr>
            <a:r>
              <a:rPr lang="fr-FR" sz="2000" dirty="0"/>
              <a:t>sites inscrits</a:t>
            </a:r>
          </a:p>
          <a:p>
            <a:pPr lvl="1">
              <a:spcBef>
                <a:spcPts val="1800"/>
              </a:spcBef>
            </a:pPr>
            <a:r>
              <a:rPr lang="fr-FR" sz="2000" dirty="0"/>
              <a:t>abords immédiats des immeubles </a:t>
            </a:r>
            <a:br>
              <a:rPr lang="fr-FR" sz="2000" dirty="0"/>
            </a:br>
            <a:r>
              <a:rPr lang="fr-FR" sz="2000" dirty="0"/>
              <a:t>où toute publicité a été interdite par arrêté</a:t>
            </a:r>
          </a:p>
          <a:p>
            <a:pPr lvl="1">
              <a:spcBef>
                <a:spcPts val="1800"/>
              </a:spcBef>
            </a:pPr>
            <a:r>
              <a:rPr lang="fr-FR" sz="2000" dirty="0"/>
              <a:t>aires d’adhésion des parcs nationaux</a:t>
            </a:r>
          </a:p>
          <a:p>
            <a:pPr lvl="1">
              <a:spcBef>
                <a:spcPts val="1800"/>
              </a:spcBef>
            </a:pPr>
            <a:r>
              <a:rPr lang="fr-FR" sz="2000" dirty="0"/>
              <a:t>zones Natura 2000</a:t>
            </a:r>
          </a:p>
        </p:txBody>
      </p:sp>
      <p:sp>
        <p:nvSpPr>
          <p:cNvPr id="4" name="ZoneTexte 3">
            <a:extLst>
              <a:ext uri="{FF2B5EF4-FFF2-40B4-BE49-F238E27FC236}">
                <a16:creationId xmlns:a16="http://schemas.microsoft.com/office/drawing/2014/main" id="{24386638-5B9D-49F8-8EE4-6467C926D4D1}"/>
              </a:ext>
            </a:extLst>
          </p:cNvPr>
          <p:cNvSpPr txBox="1"/>
          <p:nvPr/>
        </p:nvSpPr>
        <p:spPr>
          <a:xfrm>
            <a:off x="2031131" y="2912383"/>
            <a:ext cx="4935544" cy="2496837"/>
          </a:xfrm>
          <a:prstGeom prst="rect">
            <a:avLst/>
          </a:prstGeom>
          <a:solidFill>
            <a:srgbClr val="CCFFFF"/>
          </a:solidFill>
        </p:spPr>
        <p:txBody>
          <a:bodyPr wrap="square" rtlCol="0">
            <a:spAutoFit/>
          </a:bodyPr>
          <a:lstStyle/>
          <a:p>
            <a:r>
              <a:rPr lang="fr-FR" sz="1400" b="1" dirty="0">
                <a:solidFill>
                  <a:srgbClr val="000000"/>
                </a:solidFill>
              </a:rPr>
              <a:t>Les immeubles ou ensembles d'immeubles qui forment avec un monument historique un ensemble cohérent ou qui sont susceptibles de contribuer à sa conservation ou à sa mise en valeur sont protégés au titre des abords</a:t>
            </a:r>
          </a:p>
          <a:p>
            <a:r>
              <a:rPr lang="fr-FR" sz="1400" b="1" dirty="0">
                <a:solidFill>
                  <a:srgbClr val="000000"/>
                </a:solidFill>
              </a:rPr>
              <a:t>La protection au titre des abords s'applique à tout immeuble, bâti ou non bâti, situé dans un périmètre délimité (…). Ce périmètre peut être commun à plusieurs monuments historiques.</a:t>
            </a:r>
          </a:p>
          <a:p>
            <a:r>
              <a:rPr lang="fr-FR" sz="1400" b="1" dirty="0">
                <a:solidFill>
                  <a:srgbClr val="000000"/>
                </a:solidFill>
              </a:rPr>
              <a:t>En l'absence de périmètre délimité, la protection au titre des abords s'applique à tout immeuble, bâti ou non bâti, visible du monument historique ou visible en même temps que lui et situé à moins de 500 mètres de celui-ci.</a:t>
            </a:r>
          </a:p>
        </p:txBody>
      </p:sp>
      <p:sp>
        <p:nvSpPr>
          <p:cNvPr id="5" name="ZoneTexte 4">
            <a:extLst>
              <a:ext uri="{FF2B5EF4-FFF2-40B4-BE49-F238E27FC236}">
                <a16:creationId xmlns:a16="http://schemas.microsoft.com/office/drawing/2014/main" id="{655AA36B-F32E-409A-A1BA-9286A9AF4FEC}"/>
              </a:ext>
            </a:extLst>
          </p:cNvPr>
          <p:cNvSpPr txBox="1"/>
          <p:nvPr/>
        </p:nvSpPr>
        <p:spPr>
          <a:xfrm>
            <a:off x="1993826" y="3507274"/>
            <a:ext cx="4977873" cy="893834"/>
          </a:xfrm>
          <a:prstGeom prst="rect">
            <a:avLst/>
          </a:prstGeom>
          <a:solidFill>
            <a:srgbClr val="CCFFFF"/>
          </a:solidFill>
        </p:spPr>
        <p:txBody>
          <a:bodyPr wrap="square" rtlCol="0">
            <a:spAutoFit/>
          </a:bodyPr>
          <a:lstStyle/>
          <a:p>
            <a:r>
              <a:rPr lang="fr-FR" sz="1400" b="1" dirty="0">
                <a:solidFill>
                  <a:srgbClr val="000000"/>
                </a:solidFill>
              </a:rPr>
              <a:t>villes, villages ou quartiers dont la conservation, la restauration, la réhabilitation ou la mise en valeur présente, au point de vue historique, architectural, archéologique, artistique ou paysager, un intérêt public</a:t>
            </a:r>
          </a:p>
        </p:txBody>
      </p:sp>
      <p:sp>
        <p:nvSpPr>
          <p:cNvPr id="6" name="ZoneTexte 5">
            <a:hlinkClick r:id="" action="ppaction://noaction"/>
            <a:extLst>
              <a:ext uri="{FF2B5EF4-FFF2-40B4-BE49-F238E27FC236}">
                <a16:creationId xmlns:a16="http://schemas.microsoft.com/office/drawing/2014/main" id="{789F79B9-D4F6-43A8-A38D-60F93604A5F9}"/>
              </a:ext>
            </a:extLst>
          </p:cNvPr>
          <p:cNvSpPr txBox="1"/>
          <p:nvPr/>
        </p:nvSpPr>
        <p:spPr>
          <a:xfrm>
            <a:off x="7062968" y="2621751"/>
            <a:ext cx="2304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621-30 </a:t>
            </a:r>
            <a:r>
              <a:rPr lang="fr-FR" sz="1400" b="1" dirty="0" err="1">
                <a:solidFill>
                  <a:srgbClr val="C00000"/>
                </a:solidFill>
                <a:latin typeface="Arial" panose="020B0604020202020204" pitchFamily="34" charset="0"/>
                <a:cs typeface="Arial" panose="020B0604020202020204" pitchFamily="34" charset="0"/>
              </a:rPr>
              <a:t>c.patrim</a:t>
            </a:r>
            <a:r>
              <a:rPr lang="fr-FR" sz="1400" b="1" dirty="0">
                <a:solidFill>
                  <a:srgbClr val="C00000"/>
                </a:solidFill>
                <a:latin typeface="Arial" panose="020B0604020202020204" pitchFamily="34" charset="0"/>
                <a:cs typeface="Arial" panose="020B0604020202020204" pitchFamily="34" charset="0"/>
              </a:rPr>
              <a:t>.</a:t>
            </a:r>
          </a:p>
        </p:txBody>
      </p:sp>
      <p:sp>
        <p:nvSpPr>
          <p:cNvPr id="7" name="ZoneTexte 6">
            <a:hlinkClick r:id="" action="ppaction://noaction"/>
            <a:extLst>
              <a:ext uri="{FF2B5EF4-FFF2-40B4-BE49-F238E27FC236}">
                <a16:creationId xmlns:a16="http://schemas.microsoft.com/office/drawing/2014/main" id="{7B713035-D7C1-46EE-9A88-444D387521E4}"/>
              </a:ext>
            </a:extLst>
          </p:cNvPr>
          <p:cNvSpPr txBox="1"/>
          <p:nvPr/>
        </p:nvSpPr>
        <p:spPr>
          <a:xfrm>
            <a:off x="7062968" y="3136291"/>
            <a:ext cx="2304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631-1 </a:t>
            </a:r>
            <a:r>
              <a:rPr lang="fr-FR" sz="1400" b="1" dirty="0" err="1">
                <a:solidFill>
                  <a:srgbClr val="C00000"/>
                </a:solidFill>
                <a:latin typeface="Arial" panose="020B0604020202020204" pitchFamily="34" charset="0"/>
                <a:cs typeface="Arial" panose="020B0604020202020204" pitchFamily="34" charset="0"/>
              </a:rPr>
              <a:t>c.patrim</a:t>
            </a:r>
            <a:r>
              <a:rPr lang="fr-FR" sz="1400" b="1" dirty="0">
                <a:solidFill>
                  <a:srgbClr val="C00000"/>
                </a:solidFill>
                <a:latin typeface="Arial" panose="020B0604020202020204" pitchFamily="34" charset="0"/>
                <a:cs typeface="Arial" panose="020B0604020202020204" pitchFamily="34" charset="0"/>
              </a:rPr>
              <a:t>.</a:t>
            </a:r>
          </a:p>
        </p:txBody>
      </p:sp>
      <p:sp>
        <p:nvSpPr>
          <p:cNvPr id="8" name="ZoneTexte 7">
            <a:extLst>
              <a:ext uri="{FF2B5EF4-FFF2-40B4-BE49-F238E27FC236}">
                <a16:creationId xmlns:a16="http://schemas.microsoft.com/office/drawing/2014/main" id="{EBB1BE36-2BA9-42F6-AC5B-9097EDDBC670}"/>
              </a:ext>
            </a:extLst>
          </p:cNvPr>
          <p:cNvSpPr txBox="1"/>
          <p:nvPr/>
        </p:nvSpPr>
        <p:spPr>
          <a:xfrm>
            <a:off x="2286675" y="3980032"/>
            <a:ext cx="4680000" cy="493084"/>
          </a:xfrm>
          <a:prstGeom prst="rect">
            <a:avLst/>
          </a:prstGeom>
          <a:solidFill>
            <a:srgbClr val="CCFFFF"/>
          </a:solidFill>
        </p:spPr>
        <p:txBody>
          <a:bodyPr wrap="square" rtlCol="0">
            <a:spAutoFit/>
          </a:bodyPr>
          <a:lstStyle/>
          <a:p>
            <a:r>
              <a:rPr lang="fr-FR" sz="1400" b="1" dirty="0">
                <a:solidFill>
                  <a:srgbClr val="000000"/>
                </a:solidFill>
              </a:rPr>
              <a:t>territoire dont le patrimoine naturel et culturel ainsi que les paysages présentent un intérêt particulier</a:t>
            </a:r>
          </a:p>
        </p:txBody>
      </p:sp>
      <p:sp>
        <p:nvSpPr>
          <p:cNvPr id="9" name="ZoneTexte 8">
            <a:hlinkClick r:id="" action="ppaction://noaction"/>
            <a:extLst>
              <a:ext uri="{FF2B5EF4-FFF2-40B4-BE49-F238E27FC236}">
                <a16:creationId xmlns:a16="http://schemas.microsoft.com/office/drawing/2014/main" id="{92DF1033-BB4F-4D3F-A28B-B9DE919BBB46}"/>
              </a:ext>
            </a:extLst>
          </p:cNvPr>
          <p:cNvSpPr txBox="1"/>
          <p:nvPr/>
        </p:nvSpPr>
        <p:spPr>
          <a:xfrm>
            <a:off x="7273451" y="3620016"/>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333-1 c.env.</a:t>
            </a:r>
          </a:p>
        </p:txBody>
      </p:sp>
      <p:sp>
        <p:nvSpPr>
          <p:cNvPr id="10" name="ZoneTexte 9">
            <a:extLst>
              <a:ext uri="{FF2B5EF4-FFF2-40B4-BE49-F238E27FC236}">
                <a16:creationId xmlns:a16="http://schemas.microsoft.com/office/drawing/2014/main" id="{248067EA-6A67-4B33-A83C-DC04576802EA}"/>
              </a:ext>
            </a:extLst>
          </p:cNvPr>
          <p:cNvSpPr txBox="1"/>
          <p:nvPr/>
        </p:nvSpPr>
        <p:spPr>
          <a:xfrm>
            <a:off x="2286675" y="4617494"/>
            <a:ext cx="4680000" cy="893834"/>
          </a:xfrm>
          <a:prstGeom prst="rect">
            <a:avLst/>
          </a:prstGeom>
          <a:solidFill>
            <a:srgbClr val="CCFFFF"/>
          </a:solidFill>
        </p:spPr>
        <p:txBody>
          <a:bodyPr wrap="square" rtlCol="0">
            <a:spAutoFit/>
          </a:bodyPr>
          <a:lstStyle/>
          <a:p>
            <a:r>
              <a:rPr lang="fr-FR" sz="1400" b="1" dirty="0">
                <a:solidFill>
                  <a:srgbClr val="000000"/>
                </a:solidFill>
              </a:rPr>
              <a:t>monuments naturels et sites dont la conservation ou la préservation présente, au point de vue artistique, historique, scientifique, légendaire ou pittoresque, un intérêt général</a:t>
            </a:r>
          </a:p>
        </p:txBody>
      </p:sp>
      <p:sp>
        <p:nvSpPr>
          <p:cNvPr id="11" name="ZoneTexte 10">
            <a:hlinkClick r:id="" action="ppaction://noaction"/>
            <a:extLst>
              <a:ext uri="{FF2B5EF4-FFF2-40B4-BE49-F238E27FC236}">
                <a16:creationId xmlns:a16="http://schemas.microsoft.com/office/drawing/2014/main" id="{A8931D6C-91A8-4CF3-BD7D-0A532782CE80}"/>
              </a:ext>
            </a:extLst>
          </p:cNvPr>
          <p:cNvSpPr txBox="1"/>
          <p:nvPr/>
        </p:nvSpPr>
        <p:spPr>
          <a:xfrm>
            <a:off x="7277008" y="4144403"/>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341-1 c.env.</a:t>
            </a:r>
          </a:p>
        </p:txBody>
      </p:sp>
      <p:sp>
        <p:nvSpPr>
          <p:cNvPr id="12" name="ZoneTexte 11">
            <a:hlinkClick r:id="" action="ppaction://noaction"/>
            <a:extLst>
              <a:ext uri="{FF2B5EF4-FFF2-40B4-BE49-F238E27FC236}">
                <a16:creationId xmlns:a16="http://schemas.microsoft.com/office/drawing/2014/main" id="{D5EF9871-B348-4CBE-9ABF-C36342186EA3}"/>
              </a:ext>
            </a:extLst>
          </p:cNvPr>
          <p:cNvSpPr txBox="1"/>
          <p:nvPr/>
        </p:nvSpPr>
        <p:spPr>
          <a:xfrm>
            <a:off x="6940897" y="4651184"/>
            <a:ext cx="2420554"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581-4, § II c.env.</a:t>
            </a:r>
          </a:p>
        </p:txBody>
      </p:sp>
      <p:sp>
        <p:nvSpPr>
          <p:cNvPr id="13" name="ZoneTexte 12">
            <a:extLst>
              <a:ext uri="{FF2B5EF4-FFF2-40B4-BE49-F238E27FC236}">
                <a16:creationId xmlns:a16="http://schemas.microsoft.com/office/drawing/2014/main" id="{9B51695B-CEAF-4F9A-A24F-844AC6081371}"/>
              </a:ext>
            </a:extLst>
          </p:cNvPr>
          <p:cNvSpPr txBox="1"/>
          <p:nvPr/>
        </p:nvSpPr>
        <p:spPr>
          <a:xfrm>
            <a:off x="2295999" y="5337212"/>
            <a:ext cx="3132000" cy="493084"/>
          </a:xfrm>
          <a:prstGeom prst="rect">
            <a:avLst/>
          </a:prstGeom>
          <a:solidFill>
            <a:srgbClr val="CCFFFF"/>
          </a:solidFill>
        </p:spPr>
        <p:txBody>
          <a:bodyPr wrap="square" rtlCol="0">
            <a:spAutoFit/>
          </a:bodyPr>
          <a:lstStyle/>
          <a:p>
            <a:r>
              <a:rPr lang="fr-FR" sz="1400" b="1" dirty="0">
                <a:solidFill>
                  <a:srgbClr val="000000"/>
                </a:solidFill>
              </a:rPr>
              <a:t>à moins de 100 mètres et dans le champ de visibilité des immeubles</a:t>
            </a:r>
          </a:p>
        </p:txBody>
      </p:sp>
      <p:sp>
        <p:nvSpPr>
          <p:cNvPr id="14" name="ZoneTexte 13">
            <a:extLst>
              <a:ext uri="{FF2B5EF4-FFF2-40B4-BE49-F238E27FC236}">
                <a16:creationId xmlns:a16="http://schemas.microsoft.com/office/drawing/2014/main" id="{EDF12672-6732-484B-8ACA-E1D04DCD37FE}"/>
              </a:ext>
            </a:extLst>
          </p:cNvPr>
          <p:cNvSpPr txBox="1"/>
          <p:nvPr/>
        </p:nvSpPr>
        <p:spPr>
          <a:xfrm>
            <a:off x="2181481" y="1719544"/>
            <a:ext cx="4824000" cy="2897588"/>
          </a:xfrm>
          <a:prstGeom prst="rect">
            <a:avLst/>
          </a:prstGeom>
          <a:solidFill>
            <a:srgbClr val="CCFFFF"/>
          </a:solidFill>
        </p:spPr>
        <p:txBody>
          <a:bodyPr wrap="square" rtlCol="0">
            <a:spAutoFit/>
          </a:bodyPr>
          <a:lstStyle/>
          <a:p>
            <a:r>
              <a:rPr lang="fr-FR" sz="1400" b="1" dirty="0">
                <a:solidFill>
                  <a:srgbClr val="000000"/>
                </a:solidFill>
              </a:rPr>
              <a:t>espaces terrestres ou maritimes, lorsque le milieu naturel, particulièrement la faune, la flore, le sol, le sous-sol, l'atmosphère et les eaux, les paysages et, le cas échéant, le patrimoine culturel qu'ils comportent présentent un intérêt spécial et qu'il importe d'en assurer la protection en les préservant des dégradations et des atteintes susceptibles d'en altérer la diversité, la composition, l'aspect et l'évolution</a:t>
            </a:r>
          </a:p>
          <a:p>
            <a:r>
              <a:rPr lang="fr-FR" sz="1400" b="1" u="sng" dirty="0">
                <a:solidFill>
                  <a:srgbClr val="000000"/>
                </a:solidFill>
              </a:rPr>
              <a:t>Aire d’adhésion </a:t>
            </a:r>
            <a:r>
              <a:rPr lang="fr-FR" sz="1400" b="1" dirty="0">
                <a:solidFill>
                  <a:srgbClr val="000000"/>
                </a:solidFill>
              </a:rPr>
              <a:t>: tout ou partie du territoire des communes qui, ayant vocation à faire partie du parc national en raison notamment de leur continuité géographique ou de leur solidarité écologique avec le cœur, ont décidé d'adhérer à la charte du parc national et de concourir volontairement à cette protection</a:t>
            </a:r>
          </a:p>
        </p:txBody>
      </p:sp>
      <p:sp>
        <p:nvSpPr>
          <p:cNvPr id="15" name="ZoneTexte 14">
            <a:extLst>
              <a:ext uri="{FF2B5EF4-FFF2-40B4-BE49-F238E27FC236}">
                <a16:creationId xmlns:a16="http://schemas.microsoft.com/office/drawing/2014/main" id="{EFFA7AE3-FE24-454D-8578-17E888C01BE0}"/>
              </a:ext>
            </a:extLst>
          </p:cNvPr>
          <p:cNvSpPr txBox="1"/>
          <p:nvPr/>
        </p:nvSpPr>
        <p:spPr>
          <a:xfrm>
            <a:off x="561307" y="1494106"/>
            <a:ext cx="6285341" cy="3699090"/>
          </a:xfrm>
          <a:prstGeom prst="rect">
            <a:avLst/>
          </a:prstGeom>
          <a:solidFill>
            <a:srgbClr val="CCFFFF"/>
          </a:solidFill>
        </p:spPr>
        <p:txBody>
          <a:bodyPr wrap="square" rtlCol="0">
            <a:spAutoFit/>
          </a:bodyPr>
          <a:lstStyle/>
          <a:p>
            <a:r>
              <a:rPr lang="fr-FR" sz="1400" b="1" u="sng" dirty="0">
                <a:solidFill>
                  <a:srgbClr val="000000"/>
                </a:solidFill>
              </a:rPr>
              <a:t>Zones spéciales de conservation</a:t>
            </a:r>
            <a:r>
              <a:rPr lang="fr-FR" sz="1400" b="1" dirty="0">
                <a:solidFill>
                  <a:srgbClr val="000000"/>
                </a:solidFill>
              </a:rPr>
              <a:t> : sites marins et terrestres </a:t>
            </a:r>
            <a:br>
              <a:rPr lang="fr-FR" sz="1400" b="1" dirty="0">
                <a:solidFill>
                  <a:srgbClr val="000000"/>
                </a:solidFill>
              </a:rPr>
            </a:br>
            <a:r>
              <a:rPr lang="fr-FR" sz="1400" b="1" dirty="0">
                <a:solidFill>
                  <a:srgbClr val="000000"/>
                </a:solidFill>
              </a:rPr>
              <a:t>à protéger comprenant :</a:t>
            </a:r>
          </a:p>
          <a:p>
            <a:r>
              <a:rPr lang="fr-FR" sz="1400" b="1" dirty="0">
                <a:solidFill>
                  <a:srgbClr val="000000"/>
                </a:solidFill>
              </a:rPr>
              <a:t>-soit des habitats naturels menacés de disparition ou réduits à de faibles dimensions ou offrant des exemples remarquables des caractéristiques propres aux régions alpine, atlantique, </a:t>
            </a:r>
            <a:br>
              <a:rPr lang="fr-FR" sz="1400" b="1" dirty="0">
                <a:solidFill>
                  <a:srgbClr val="000000"/>
                </a:solidFill>
              </a:rPr>
            </a:br>
            <a:r>
              <a:rPr lang="fr-FR" sz="1400" b="1" dirty="0">
                <a:solidFill>
                  <a:srgbClr val="000000"/>
                </a:solidFill>
              </a:rPr>
              <a:t>continentale et méditerranéenne ;</a:t>
            </a:r>
          </a:p>
          <a:p>
            <a:r>
              <a:rPr lang="fr-FR" sz="1400" b="1" dirty="0">
                <a:solidFill>
                  <a:srgbClr val="000000"/>
                </a:solidFill>
              </a:rPr>
              <a:t>-soit des habitats abritant des espèces de faune ou de flore sauvages rares ou vulnérables ou menacées de disparition ;</a:t>
            </a:r>
          </a:p>
          <a:p>
            <a:r>
              <a:rPr lang="fr-FR" sz="1400" b="1" dirty="0">
                <a:solidFill>
                  <a:srgbClr val="000000"/>
                </a:solidFill>
              </a:rPr>
              <a:t>-soit des espèces de faune ou de flore sauvages dignes d'une attention particulière en raison de la spécificité de leur habitat ou des effets de leur exploitation sur leur état de conservation ; </a:t>
            </a:r>
          </a:p>
          <a:p>
            <a:r>
              <a:rPr lang="fr-FR" sz="1400" b="1" u="sng" dirty="0">
                <a:solidFill>
                  <a:srgbClr val="000000"/>
                </a:solidFill>
              </a:rPr>
              <a:t>Zones de protection spéciale</a:t>
            </a:r>
            <a:r>
              <a:rPr lang="fr-FR" sz="1400" b="1" dirty="0">
                <a:solidFill>
                  <a:srgbClr val="000000"/>
                </a:solidFill>
              </a:rPr>
              <a:t> :</a:t>
            </a:r>
          </a:p>
          <a:p>
            <a:r>
              <a:rPr lang="fr-FR" sz="1400" b="1" dirty="0">
                <a:solidFill>
                  <a:srgbClr val="000000"/>
                </a:solidFill>
              </a:rPr>
              <a:t>-soit des sites marins et terrestres particulièrement appropriés à la survie et à la reproduction des espèces d'oiseaux sauvages figurant sur une liste arrêtée (…) ;</a:t>
            </a:r>
          </a:p>
          <a:p>
            <a:r>
              <a:rPr lang="fr-FR" sz="1400" b="1" dirty="0">
                <a:solidFill>
                  <a:srgbClr val="000000"/>
                </a:solidFill>
              </a:rPr>
              <a:t>-soit des sites marins et terrestres qui servent d'aires de reproduction, de mue, d'hivernage ou de zones de relais, au cours de leur migration, à des espèces d'oiseaux autres que celles figurant sur la liste (…).</a:t>
            </a:r>
          </a:p>
        </p:txBody>
      </p:sp>
      <p:sp>
        <p:nvSpPr>
          <p:cNvPr id="16" name="ZoneTexte 15">
            <a:hlinkClick r:id="" action="ppaction://noaction"/>
            <a:extLst>
              <a:ext uri="{FF2B5EF4-FFF2-40B4-BE49-F238E27FC236}">
                <a16:creationId xmlns:a16="http://schemas.microsoft.com/office/drawing/2014/main" id="{6E41E2BC-2D7A-4960-89FF-CDFF0C52F0F7}"/>
              </a:ext>
            </a:extLst>
          </p:cNvPr>
          <p:cNvSpPr txBox="1"/>
          <p:nvPr/>
        </p:nvSpPr>
        <p:spPr>
          <a:xfrm>
            <a:off x="7276643" y="5446382"/>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331-1 c.env.</a:t>
            </a:r>
          </a:p>
        </p:txBody>
      </p:sp>
      <p:sp>
        <p:nvSpPr>
          <p:cNvPr id="17" name="ZoneTexte 16">
            <a:hlinkClick r:id="" action="ppaction://noaction"/>
            <a:extLst>
              <a:ext uri="{FF2B5EF4-FFF2-40B4-BE49-F238E27FC236}">
                <a16:creationId xmlns:a16="http://schemas.microsoft.com/office/drawing/2014/main" id="{7ABD2861-31BA-42B4-A941-840FB7E995E7}"/>
              </a:ext>
            </a:extLst>
          </p:cNvPr>
          <p:cNvSpPr txBox="1"/>
          <p:nvPr/>
        </p:nvSpPr>
        <p:spPr>
          <a:xfrm>
            <a:off x="7279694" y="6015627"/>
            <a:ext cx="2088000" cy="292709"/>
          </a:xfrm>
          <a:prstGeom prst="rect">
            <a:avLst/>
          </a:prstGeom>
          <a:solidFill>
            <a:srgbClr val="FFFF99"/>
          </a:solidFill>
          <a:ln w="25400">
            <a:solidFill>
              <a:srgbClr val="C00000"/>
            </a:solidFill>
          </a:ln>
        </p:spPr>
        <p:txBody>
          <a:bodyPr wrap="square" rtlCol="0" anchor="ctr">
            <a:spAutoFit/>
          </a:bodyPr>
          <a:lstStyle/>
          <a:p>
            <a:pPr algn="r">
              <a:spcBef>
                <a:spcPts val="0"/>
              </a:spcBef>
              <a:spcAft>
                <a:spcPts val="0"/>
              </a:spcAft>
            </a:pPr>
            <a:r>
              <a:rPr lang="fr-FR" sz="1400" b="1" dirty="0">
                <a:solidFill>
                  <a:srgbClr val="C00000"/>
                </a:solidFill>
                <a:latin typeface="Arial" panose="020B0604020202020204" pitchFamily="34" charset="0"/>
                <a:cs typeface="Arial" panose="020B0604020202020204" pitchFamily="34" charset="0"/>
              </a:rPr>
              <a:t>article L. 414-1 c.env.</a:t>
            </a:r>
          </a:p>
        </p:txBody>
      </p:sp>
      <p:sp>
        <p:nvSpPr>
          <p:cNvPr id="18" name="ZoneTexte 17">
            <a:extLst>
              <a:ext uri="{FF2B5EF4-FFF2-40B4-BE49-F238E27FC236}">
                <a16:creationId xmlns:a16="http://schemas.microsoft.com/office/drawing/2014/main" id="{F8E0B003-86F5-4A5B-90FA-7767E0F6DCA7}"/>
              </a:ext>
            </a:extLst>
          </p:cNvPr>
          <p:cNvSpPr txBox="1"/>
          <p:nvPr/>
        </p:nvSpPr>
        <p:spPr>
          <a:xfrm>
            <a:off x="476281" y="5666197"/>
            <a:ext cx="2829621" cy="779252"/>
          </a:xfrm>
          <a:prstGeom prst="rect">
            <a:avLst/>
          </a:prstGeom>
          <a:solidFill>
            <a:srgbClr val="FFEDB9"/>
          </a:solidFill>
        </p:spPr>
        <p:txBody>
          <a:bodyPr wrap="none" rtlCol="0">
            <a:spAutoFit/>
          </a:bodyPr>
          <a:lstStyle/>
          <a:p>
            <a:r>
              <a:rPr lang="fr-FR" sz="1600" b="1" dirty="0">
                <a:solidFill>
                  <a:srgbClr val="000000"/>
                </a:solidFill>
              </a:rPr>
              <a:t>14 100 monuments classés</a:t>
            </a:r>
          </a:p>
          <a:p>
            <a:r>
              <a:rPr lang="fr-FR" sz="1600" b="1" dirty="0">
                <a:solidFill>
                  <a:srgbClr val="000000"/>
                </a:solidFill>
              </a:rPr>
              <a:t>29 500 monuments inscrits</a:t>
            </a:r>
          </a:p>
          <a:p>
            <a:r>
              <a:rPr lang="fr-FR" sz="1600" b="1" dirty="0">
                <a:solidFill>
                  <a:srgbClr val="000000"/>
                </a:solidFill>
              </a:rPr>
              <a:t>quelque 30 000 km²…</a:t>
            </a:r>
          </a:p>
        </p:txBody>
      </p:sp>
      <p:sp>
        <p:nvSpPr>
          <p:cNvPr id="19" name="ZoneTexte 18">
            <a:extLst>
              <a:ext uri="{FF2B5EF4-FFF2-40B4-BE49-F238E27FC236}">
                <a16:creationId xmlns:a16="http://schemas.microsoft.com/office/drawing/2014/main" id="{A0B9C1EE-D301-49A8-A844-186C40463A33}"/>
              </a:ext>
            </a:extLst>
          </p:cNvPr>
          <p:cNvSpPr txBox="1"/>
          <p:nvPr/>
        </p:nvSpPr>
        <p:spPr>
          <a:xfrm>
            <a:off x="478232" y="5899055"/>
            <a:ext cx="2876108" cy="550279"/>
          </a:xfrm>
          <a:prstGeom prst="rect">
            <a:avLst/>
          </a:prstGeom>
          <a:solidFill>
            <a:srgbClr val="FFEDB9"/>
          </a:solidFill>
        </p:spPr>
        <p:txBody>
          <a:bodyPr wrap="none" rtlCol="0">
            <a:spAutoFit/>
          </a:bodyPr>
          <a:lstStyle/>
          <a:p>
            <a:r>
              <a:rPr lang="fr-FR" sz="1600" b="1" dirty="0">
                <a:solidFill>
                  <a:srgbClr val="000000"/>
                </a:solidFill>
              </a:rPr>
              <a:t>plus de 800 sites </a:t>
            </a:r>
            <a:br>
              <a:rPr lang="fr-FR" sz="1600" b="1" dirty="0">
                <a:solidFill>
                  <a:srgbClr val="000000"/>
                </a:solidFill>
              </a:rPr>
            </a:br>
            <a:r>
              <a:rPr lang="fr-FR" sz="1600" b="1" dirty="0">
                <a:solidFill>
                  <a:srgbClr val="000000"/>
                </a:solidFill>
              </a:rPr>
              <a:t>patrimoniaux remarquables</a:t>
            </a:r>
          </a:p>
        </p:txBody>
      </p:sp>
      <p:sp>
        <p:nvSpPr>
          <p:cNvPr id="20" name="ZoneTexte 19">
            <a:extLst>
              <a:ext uri="{FF2B5EF4-FFF2-40B4-BE49-F238E27FC236}">
                <a16:creationId xmlns:a16="http://schemas.microsoft.com/office/drawing/2014/main" id="{5055CBAB-DFE8-4280-9577-1A6B4985687D}"/>
              </a:ext>
            </a:extLst>
          </p:cNvPr>
          <p:cNvSpPr txBox="1"/>
          <p:nvPr/>
        </p:nvSpPr>
        <p:spPr>
          <a:xfrm>
            <a:off x="479923" y="5417504"/>
            <a:ext cx="3207929" cy="1237198"/>
          </a:xfrm>
          <a:prstGeom prst="rect">
            <a:avLst/>
          </a:prstGeom>
          <a:solidFill>
            <a:srgbClr val="FFEDB9"/>
          </a:solidFill>
        </p:spPr>
        <p:txBody>
          <a:bodyPr wrap="none" rtlCol="0">
            <a:spAutoFit/>
          </a:bodyPr>
          <a:lstStyle/>
          <a:p>
            <a:r>
              <a:rPr lang="fr-FR" sz="1600" b="1" dirty="0">
                <a:solidFill>
                  <a:srgbClr val="000000"/>
                </a:solidFill>
              </a:rPr>
              <a:t>58 parcs naturels régionaux</a:t>
            </a:r>
            <a:br>
              <a:rPr lang="fr-FR" sz="1600" b="1" dirty="0">
                <a:solidFill>
                  <a:srgbClr val="000000"/>
                </a:solidFill>
              </a:rPr>
            </a:br>
            <a:r>
              <a:rPr lang="fr-FR" sz="1600" b="1" dirty="0">
                <a:solidFill>
                  <a:srgbClr val="000000"/>
                </a:solidFill>
              </a:rPr>
              <a:t>9,6 millions d’hectares (et +…) </a:t>
            </a:r>
            <a:br>
              <a:rPr lang="fr-FR" sz="1600" b="1" dirty="0">
                <a:solidFill>
                  <a:srgbClr val="000000"/>
                </a:solidFill>
              </a:rPr>
            </a:br>
            <a:r>
              <a:rPr lang="fr-FR" sz="1600" b="1" dirty="0">
                <a:solidFill>
                  <a:srgbClr val="000000"/>
                </a:solidFill>
              </a:rPr>
              <a:t>(16,5 % du territoire)</a:t>
            </a:r>
          </a:p>
          <a:p>
            <a:r>
              <a:rPr lang="fr-FR" sz="1600" b="1" dirty="0">
                <a:solidFill>
                  <a:srgbClr val="000000"/>
                </a:solidFill>
              </a:rPr>
              <a:t>plus de 4 900 communes</a:t>
            </a:r>
          </a:p>
          <a:p>
            <a:r>
              <a:rPr lang="fr-FR" sz="1600" b="1" dirty="0">
                <a:solidFill>
                  <a:srgbClr val="000000"/>
                </a:solidFill>
              </a:rPr>
              <a:t>528 000 entreprises</a:t>
            </a:r>
          </a:p>
        </p:txBody>
      </p:sp>
      <p:sp>
        <p:nvSpPr>
          <p:cNvPr id="21" name="ZoneTexte 20">
            <a:extLst>
              <a:ext uri="{FF2B5EF4-FFF2-40B4-BE49-F238E27FC236}">
                <a16:creationId xmlns:a16="http://schemas.microsoft.com/office/drawing/2014/main" id="{847B1359-8970-481D-9CB0-4C75BF4D8AB8}"/>
              </a:ext>
            </a:extLst>
          </p:cNvPr>
          <p:cNvSpPr txBox="1"/>
          <p:nvPr/>
        </p:nvSpPr>
        <p:spPr>
          <a:xfrm>
            <a:off x="476281" y="5917230"/>
            <a:ext cx="3073277" cy="550279"/>
          </a:xfrm>
          <a:prstGeom prst="rect">
            <a:avLst/>
          </a:prstGeom>
          <a:solidFill>
            <a:srgbClr val="FFEDB9"/>
          </a:solidFill>
        </p:spPr>
        <p:txBody>
          <a:bodyPr wrap="none" rtlCol="0">
            <a:spAutoFit/>
          </a:bodyPr>
          <a:lstStyle/>
          <a:p>
            <a:r>
              <a:rPr lang="fr-FR" sz="1600" b="1" dirty="0">
                <a:solidFill>
                  <a:srgbClr val="000000"/>
                </a:solidFill>
              </a:rPr>
              <a:t>plus de 4 000 sites inscrits</a:t>
            </a:r>
            <a:br>
              <a:rPr lang="fr-FR" sz="1600" b="1" dirty="0">
                <a:solidFill>
                  <a:srgbClr val="000000"/>
                </a:solidFill>
              </a:rPr>
            </a:br>
            <a:r>
              <a:rPr lang="fr-FR" sz="1600" b="1" dirty="0">
                <a:solidFill>
                  <a:srgbClr val="000000"/>
                </a:solidFill>
              </a:rPr>
              <a:t>environ 1,5 million d’hectares</a:t>
            </a:r>
          </a:p>
        </p:txBody>
      </p:sp>
      <p:sp>
        <p:nvSpPr>
          <p:cNvPr id="22" name="ZoneTexte 21">
            <a:extLst>
              <a:ext uri="{FF2B5EF4-FFF2-40B4-BE49-F238E27FC236}">
                <a16:creationId xmlns:a16="http://schemas.microsoft.com/office/drawing/2014/main" id="{C84844DF-1454-41DC-92E1-79BFF59E654D}"/>
              </a:ext>
            </a:extLst>
          </p:cNvPr>
          <p:cNvSpPr txBox="1"/>
          <p:nvPr/>
        </p:nvSpPr>
        <p:spPr>
          <a:xfrm>
            <a:off x="474530" y="5917230"/>
            <a:ext cx="2031197" cy="550279"/>
          </a:xfrm>
          <a:prstGeom prst="rect">
            <a:avLst/>
          </a:prstGeom>
          <a:solidFill>
            <a:srgbClr val="FFEDB9"/>
          </a:solidFill>
        </p:spPr>
        <p:txBody>
          <a:bodyPr wrap="none" rtlCol="0">
            <a:spAutoFit/>
          </a:bodyPr>
          <a:lstStyle/>
          <a:p>
            <a:r>
              <a:rPr lang="fr-FR" sz="1600" b="1" dirty="0">
                <a:solidFill>
                  <a:srgbClr val="000000"/>
                </a:solidFill>
              </a:rPr>
              <a:t>11 parcs nationaux</a:t>
            </a:r>
          </a:p>
          <a:p>
            <a:r>
              <a:rPr lang="fr-FR" sz="1600" b="1" dirty="0">
                <a:solidFill>
                  <a:srgbClr val="000000"/>
                </a:solidFill>
              </a:rPr>
              <a:t>60 700 km²</a:t>
            </a:r>
          </a:p>
        </p:txBody>
      </p:sp>
      <p:sp>
        <p:nvSpPr>
          <p:cNvPr id="23" name="ZoneTexte 22">
            <a:extLst>
              <a:ext uri="{FF2B5EF4-FFF2-40B4-BE49-F238E27FC236}">
                <a16:creationId xmlns:a16="http://schemas.microsoft.com/office/drawing/2014/main" id="{376DDB2B-1495-4112-BC5C-EB3D026242EB}"/>
              </a:ext>
            </a:extLst>
          </p:cNvPr>
          <p:cNvSpPr txBox="1"/>
          <p:nvPr/>
        </p:nvSpPr>
        <p:spPr>
          <a:xfrm>
            <a:off x="6485176" y="4908067"/>
            <a:ext cx="2898550" cy="1008225"/>
          </a:xfrm>
          <a:prstGeom prst="rect">
            <a:avLst/>
          </a:prstGeom>
          <a:solidFill>
            <a:srgbClr val="FFEDB9"/>
          </a:solidFill>
        </p:spPr>
        <p:txBody>
          <a:bodyPr wrap="none" rtlCol="0">
            <a:spAutoFit/>
          </a:bodyPr>
          <a:lstStyle/>
          <a:p>
            <a:r>
              <a:rPr lang="fr-FR" sz="1600" b="1" dirty="0">
                <a:solidFill>
                  <a:srgbClr val="000000"/>
                </a:solidFill>
              </a:rPr>
              <a:t>1 779 zones Natura 2000</a:t>
            </a:r>
          </a:p>
          <a:p>
            <a:r>
              <a:rPr lang="fr-FR" sz="1600" b="1" dirty="0">
                <a:solidFill>
                  <a:srgbClr val="000000"/>
                </a:solidFill>
              </a:rPr>
              <a:t>(dont 212 marines)</a:t>
            </a:r>
          </a:p>
          <a:p>
            <a:r>
              <a:rPr lang="fr-FR" sz="1600" b="1" dirty="0">
                <a:solidFill>
                  <a:srgbClr val="000000"/>
                </a:solidFill>
              </a:rPr>
              <a:t>(dont 402 ZPS et 1 307 ZSC)</a:t>
            </a:r>
          </a:p>
          <a:p>
            <a:r>
              <a:rPr lang="fr-FR" sz="1600" b="1" dirty="0">
                <a:solidFill>
                  <a:srgbClr val="000000"/>
                </a:solidFill>
              </a:rPr>
              <a:t>200 400 km²</a:t>
            </a:r>
          </a:p>
        </p:txBody>
      </p:sp>
      <p:pic>
        <p:nvPicPr>
          <p:cNvPr id="24" name="Image 23" descr="Une image contenant chemise&#10;&#10;Description générée automatiquement">
            <a:extLst>
              <a:ext uri="{FF2B5EF4-FFF2-40B4-BE49-F238E27FC236}">
                <a16:creationId xmlns:a16="http://schemas.microsoft.com/office/drawing/2014/main" id="{00828BBC-0F88-4392-ACA6-0350CE93B9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5" y="2980832"/>
            <a:ext cx="1580385" cy="1580385"/>
          </a:xfrm>
          <a:prstGeom prst="rect">
            <a:avLst/>
          </a:prstGeom>
        </p:spPr>
      </p:pic>
      <p:pic>
        <p:nvPicPr>
          <p:cNvPr id="1026" name="Picture 2" descr="De nouveaux logotypes pour le patrimoine">
            <a:hlinkClick r:id="rId3"/>
            <a:extLst>
              <a:ext uri="{FF2B5EF4-FFF2-40B4-BE49-F238E27FC236}">
                <a16:creationId xmlns:a16="http://schemas.microsoft.com/office/drawing/2014/main" id="{CB2A83D6-F2BC-4AAC-9EE9-61C1423C363C}"/>
              </a:ext>
            </a:extLst>
          </p:cNvPr>
          <p:cNvPicPr>
            <a:picLocks noChangeAspect="1" noChangeArrowheads="1"/>
          </p:cNvPicPr>
          <p:nvPr/>
        </p:nvPicPr>
        <p:blipFill>
          <a:blip r:embed="rId4" cstate="email">
            <a:clrChange>
              <a:clrFrom>
                <a:srgbClr val="D8DEE7"/>
              </a:clrFrom>
              <a:clrTo>
                <a:srgbClr val="D8DEE7">
                  <a:alpha val="0"/>
                </a:srgbClr>
              </a:clrTo>
            </a:clrChange>
            <a:extLst>
              <a:ext uri="{28A0092B-C50C-407E-A947-70E740481C1C}">
                <a14:useLocalDpi xmlns:a14="http://schemas.microsoft.com/office/drawing/2010/main"/>
              </a:ext>
            </a:extLst>
          </a:blip>
          <a:srcRect/>
          <a:stretch>
            <a:fillRect/>
          </a:stretch>
        </p:blipFill>
        <p:spPr bwMode="auto">
          <a:xfrm>
            <a:off x="523861" y="3599472"/>
            <a:ext cx="1448047" cy="1448047"/>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descr="Une image contenant signe&#10;&#10;Description générée automatiquement">
            <a:extLst>
              <a:ext uri="{FF2B5EF4-FFF2-40B4-BE49-F238E27FC236}">
                <a16:creationId xmlns:a16="http://schemas.microsoft.com/office/drawing/2014/main" id="{F1D0A260-F33C-498E-8FF5-FD150678D5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556" y="3884372"/>
            <a:ext cx="1316353" cy="1512000"/>
          </a:xfrm>
          <a:prstGeom prst="rect">
            <a:avLst/>
          </a:prstGeom>
        </p:spPr>
      </p:pic>
      <p:pic>
        <p:nvPicPr>
          <p:cNvPr id="28" name="Image 27">
            <a:extLst>
              <a:ext uri="{FF2B5EF4-FFF2-40B4-BE49-F238E27FC236}">
                <a16:creationId xmlns:a16="http://schemas.microsoft.com/office/drawing/2014/main" id="{E1BA6F2E-E587-4657-88BA-59FF1A02B4A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6214" y="4450384"/>
            <a:ext cx="1286705" cy="1440000"/>
          </a:xfrm>
          <a:prstGeom prst="rect">
            <a:avLst/>
          </a:prstGeom>
        </p:spPr>
      </p:pic>
      <p:pic>
        <p:nvPicPr>
          <p:cNvPr id="30" name="Image 29" descr="Une image contenant extérieur, plante, arbre, colline&#10;&#10;Description générée automatiquement">
            <a:extLst>
              <a:ext uri="{FF2B5EF4-FFF2-40B4-BE49-F238E27FC236}">
                <a16:creationId xmlns:a16="http://schemas.microsoft.com/office/drawing/2014/main" id="{141E634D-8FEF-40AB-ADD2-A8CA822FBF4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73426" y="5312728"/>
            <a:ext cx="1284624" cy="1284624"/>
          </a:xfrm>
          <a:prstGeom prst="rect">
            <a:avLst/>
          </a:prstGeom>
        </p:spPr>
      </p:pic>
      <p:pic>
        <p:nvPicPr>
          <p:cNvPr id="33" name="Image 32" descr="Une image contenant nature, montagne, bâtiment, extérieur&#10;&#10;Description générée automatiquement">
            <a:extLst>
              <a:ext uri="{FF2B5EF4-FFF2-40B4-BE49-F238E27FC236}">
                <a16:creationId xmlns:a16="http://schemas.microsoft.com/office/drawing/2014/main" id="{9E357AC1-3A93-427F-9CA0-F0FAE7E844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8719" y="623134"/>
            <a:ext cx="3132000" cy="1761750"/>
          </a:xfrm>
          <a:prstGeom prst="rect">
            <a:avLst/>
          </a:prstGeom>
          <a:ln>
            <a:solidFill>
              <a:srgbClr val="FFFF00"/>
            </a:solidFill>
          </a:ln>
        </p:spPr>
      </p:pic>
      <p:pic>
        <p:nvPicPr>
          <p:cNvPr id="35" name="Image 34" descr="Une image contenant nature, extérieur, bâtiment, route&#10;&#10;Description générée automatiquement">
            <a:extLst>
              <a:ext uri="{FF2B5EF4-FFF2-40B4-BE49-F238E27FC236}">
                <a16:creationId xmlns:a16="http://schemas.microsoft.com/office/drawing/2014/main" id="{2E41CC68-21D5-4313-B772-E721CEC351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82286" y="4499058"/>
            <a:ext cx="3600000" cy="2026286"/>
          </a:xfrm>
          <a:prstGeom prst="rect">
            <a:avLst/>
          </a:prstGeom>
          <a:ln>
            <a:solidFill>
              <a:srgbClr val="FFFF00"/>
            </a:solidFill>
          </a:ln>
        </p:spPr>
      </p:pic>
      <p:pic>
        <p:nvPicPr>
          <p:cNvPr id="37" name="Image 36" descr="Une image contenant nature, extérieur, montagne, herbe&#10;&#10;Description générée automatiquement">
            <a:extLst>
              <a:ext uri="{FF2B5EF4-FFF2-40B4-BE49-F238E27FC236}">
                <a16:creationId xmlns:a16="http://schemas.microsoft.com/office/drawing/2014/main" id="{D69F052D-1E50-442A-915C-D0F080CBA84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46282" y="4509120"/>
            <a:ext cx="3600000" cy="2027048"/>
          </a:xfrm>
          <a:prstGeom prst="rect">
            <a:avLst/>
          </a:prstGeom>
          <a:ln>
            <a:solidFill>
              <a:srgbClr val="FFFF00"/>
            </a:solidFill>
          </a:ln>
        </p:spPr>
      </p:pic>
      <p:pic>
        <p:nvPicPr>
          <p:cNvPr id="39" name="Image 38" descr="Une image contenant extérieur, bâtiment, plante, maison&#10;&#10;Description générée automatiquement">
            <a:extLst>
              <a:ext uri="{FF2B5EF4-FFF2-40B4-BE49-F238E27FC236}">
                <a16:creationId xmlns:a16="http://schemas.microsoft.com/office/drawing/2014/main" id="{25931A09-DB74-4600-B8D0-C5E8B97549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34014" y="2420889"/>
            <a:ext cx="3600000" cy="2028169"/>
          </a:xfrm>
          <a:prstGeom prst="rect">
            <a:avLst/>
          </a:prstGeom>
          <a:ln>
            <a:solidFill>
              <a:srgbClr val="FFFF00"/>
            </a:solidFill>
          </a:ln>
        </p:spPr>
      </p:pic>
      <p:pic>
        <p:nvPicPr>
          <p:cNvPr id="41" name="Image 40" descr="Une image contenant signe&#10;&#10;Description générée automatiquement">
            <a:extLst>
              <a:ext uri="{FF2B5EF4-FFF2-40B4-BE49-F238E27FC236}">
                <a16:creationId xmlns:a16="http://schemas.microsoft.com/office/drawing/2014/main" id="{87F11603-8524-48A1-9BDC-EE9AEE316B32}"/>
              </a:ext>
            </a:extLst>
          </p:cNvPr>
          <p:cNvPicPr>
            <a:picLocks noChangeAspect="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29804" y="5632359"/>
            <a:ext cx="1264050" cy="873359"/>
          </a:xfrm>
          <a:prstGeom prst="rect">
            <a:avLst/>
          </a:prstGeom>
        </p:spPr>
      </p:pic>
      <p:pic>
        <p:nvPicPr>
          <p:cNvPr id="43" name="Image 42" descr="Une image contenant eau, rivière, lac, herbe&#10;&#10;Description générée automatiquement">
            <a:extLst>
              <a:ext uri="{FF2B5EF4-FFF2-40B4-BE49-F238E27FC236}">
                <a16:creationId xmlns:a16="http://schemas.microsoft.com/office/drawing/2014/main" id="{819E1E87-4FAA-4C45-BD22-24684782ABC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21946" y="626139"/>
            <a:ext cx="3132000" cy="1758745"/>
          </a:xfrm>
          <a:prstGeom prst="rect">
            <a:avLst/>
          </a:prstGeom>
          <a:ln>
            <a:solidFill>
              <a:srgbClr val="FFFF00"/>
            </a:solidFill>
          </a:ln>
        </p:spPr>
      </p:pic>
      <p:pic>
        <p:nvPicPr>
          <p:cNvPr id="46" name="Image 45" descr="Une image contenant signe, clipart&#10;&#10;Description générée avec un niveau de confiance très élevé">
            <a:extLst>
              <a:ext uri="{FF2B5EF4-FFF2-40B4-BE49-F238E27FC236}">
                <a16:creationId xmlns:a16="http://schemas.microsoft.com/office/drawing/2014/main" id="{16E30DA0-E94C-48F0-91D7-9B8DB0522A0C}"/>
              </a:ext>
            </a:extLst>
          </p:cNvPr>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68798" y="188640"/>
            <a:ext cx="1116000" cy="1116000"/>
          </a:xfrm>
          <a:prstGeom prst="rect">
            <a:avLst/>
          </a:prstGeom>
        </p:spPr>
      </p:pic>
    </p:spTree>
    <p:extLst>
      <p:ext uri="{BB962C8B-B14F-4D97-AF65-F5344CB8AC3E}">
        <p14:creationId xmlns:p14="http://schemas.microsoft.com/office/powerpoint/2010/main" val="384895136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2000"/>
                                        <p:tgtEl>
                                          <p:spTgt spid="46"/>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33" presetID="22" presetClass="entr" presetSubtype="1" fill="hold" grpId="0" nodeType="withEffect">
                                  <p:stCondLst>
                                    <p:cond delay="100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1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36" presetID="22" presetClass="entr" presetSubtype="8" fill="hold" nodeType="withEffect">
                                  <p:stCondLst>
                                    <p:cond delay="200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20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2000"/>
                                        <p:tgtEl>
                                          <p:spTgt spid="3">
                                            <p:txEl>
                                              <p:pRg st="2" end="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fade">
                                      <p:cBhvr>
                                        <p:cTn id="50" dur="2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54" presetID="22" presetClass="entr" presetSubtype="1" fill="hold" grpId="0" nodeType="withEffect">
                                  <p:stCondLst>
                                    <p:cond delay="1000"/>
                                  </p:stCondLst>
                                  <p:childTnLst>
                                    <p:set>
                                      <p:cBhvr>
                                        <p:cTn id="55" dur="1" fill="hold">
                                          <p:stCondLst>
                                            <p:cond delay="0"/>
                                          </p:stCondLst>
                                        </p:cTn>
                                        <p:tgtEl>
                                          <p:spTgt spid="19"/>
                                        </p:tgtEl>
                                        <p:attrNameLst>
                                          <p:attrName>style.visibility</p:attrName>
                                        </p:attrNameLst>
                                      </p:cBhvr>
                                      <p:to>
                                        <p:strVal val="visible"/>
                                      </p:to>
                                    </p:set>
                                    <p:animEffect transition="in" filter="wipe(up)">
                                      <p:cBhvr>
                                        <p:cTn id="56" dur="1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par>
                                <p:cTn id="57" presetID="22" presetClass="entr" presetSubtype="8" fill="hold" nodeType="withEffect">
                                  <p:stCondLst>
                                    <p:cond delay="200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20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fade">
                                      <p:cBhvr>
                                        <p:cTn id="64" dur="2000"/>
                                        <p:tgtEl>
                                          <p:spTgt spid="3">
                                            <p:txEl>
                                              <p:pRg st="3" end="3"/>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childTnLst>
                                </p:cTn>
                              </p:par>
                            </p:childTnLst>
                          </p:cTn>
                        </p:par>
                        <p:par>
                          <p:cTn id="68" fill="hold">
                            <p:stCondLst>
                              <p:cond delay="20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72" presetID="10" presetClass="entr" presetSubtype="0"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75" presetID="22" presetClass="entr" presetSubtype="1" fill="hold" grpId="0" nodeType="withEffect">
                                  <p:stCondLst>
                                    <p:cond delay="1000"/>
                                  </p:stCondLst>
                                  <p:childTnLst>
                                    <p:set>
                                      <p:cBhvr>
                                        <p:cTn id="76" dur="1" fill="hold">
                                          <p:stCondLst>
                                            <p:cond delay="0"/>
                                          </p:stCondLst>
                                        </p:cTn>
                                        <p:tgtEl>
                                          <p:spTgt spid="20"/>
                                        </p:tgtEl>
                                        <p:attrNameLst>
                                          <p:attrName>style.visibility</p:attrName>
                                        </p:attrNameLst>
                                      </p:cBhvr>
                                      <p:to>
                                        <p:strVal val="visible"/>
                                      </p:to>
                                    </p:set>
                                    <p:animEffect transition="in" filter="wipe(up)">
                                      <p:cBhvr>
                                        <p:cTn id="77" dur="1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par>
                                <p:cTn id="78" presetID="22" presetClass="entr" presetSubtype="8" fill="hold" nodeType="withEffect">
                                  <p:stCondLst>
                                    <p:cond delay="200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20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Effect transition="in" filter="fade">
                                      <p:cBhvr>
                                        <p:cTn id="85" dur="2000"/>
                                        <p:tgtEl>
                                          <p:spTgt spid="3">
                                            <p:txEl>
                                              <p:pRg st="4" end="4"/>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2000"/>
                                        <p:tgtEl>
                                          <p:spTgt spid="11"/>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par>
                                <p:cTn id="93" presetID="10" presetClass="entr"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96" presetID="22" presetClass="entr" presetSubtype="1" fill="hold" grpId="0" nodeType="withEffect">
                                  <p:stCondLst>
                                    <p:cond delay="1000"/>
                                  </p:stCondLst>
                                  <p:childTnLst>
                                    <p:set>
                                      <p:cBhvr>
                                        <p:cTn id="97" dur="1" fill="hold">
                                          <p:stCondLst>
                                            <p:cond delay="0"/>
                                          </p:stCondLst>
                                        </p:cTn>
                                        <p:tgtEl>
                                          <p:spTgt spid="21"/>
                                        </p:tgtEl>
                                        <p:attrNameLst>
                                          <p:attrName>style.visibility</p:attrName>
                                        </p:attrNameLst>
                                      </p:cBhvr>
                                      <p:to>
                                        <p:strVal val="visible"/>
                                      </p:to>
                                    </p:set>
                                    <p:animEffect transition="in" filter="wipe(up)">
                                      <p:cBhvr>
                                        <p:cTn id="98" dur="1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99" presetID="22" presetClass="entr" presetSubtype="8" fill="hold" nodeType="withEffect">
                                  <p:stCondLst>
                                    <p:cond delay="2000"/>
                                  </p:stCondLst>
                                  <p:childTnLst>
                                    <p:set>
                                      <p:cBhvr>
                                        <p:cTn id="100" dur="1" fill="hold">
                                          <p:stCondLst>
                                            <p:cond delay="0"/>
                                          </p:stCondLst>
                                        </p:cTn>
                                        <p:tgtEl>
                                          <p:spTgt spid="39"/>
                                        </p:tgtEl>
                                        <p:attrNameLst>
                                          <p:attrName>style.visibility</p:attrName>
                                        </p:attrNameLst>
                                      </p:cBhvr>
                                      <p:to>
                                        <p:strVal val="visible"/>
                                      </p:to>
                                    </p:set>
                                    <p:animEffect transition="in" filter="wipe(left)">
                                      <p:cBhvr>
                                        <p:cTn id="101" dur="20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
                                            <p:txEl>
                                              <p:pRg st="5" end="5"/>
                                            </p:txEl>
                                          </p:spTgt>
                                        </p:tgtEl>
                                        <p:attrNameLst>
                                          <p:attrName>style.visibility</p:attrName>
                                        </p:attrNameLst>
                                      </p:cBhvr>
                                      <p:to>
                                        <p:strVal val="visible"/>
                                      </p:to>
                                    </p:set>
                                    <p:animEffect transition="in" filter="fade">
                                      <p:cBhvr>
                                        <p:cTn id="106" dur="2000"/>
                                        <p:tgtEl>
                                          <p:spTgt spid="3">
                                            <p:txEl>
                                              <p:pRg st="5" end="5"/>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2000"/>
                                        <p:tgtEl>
                                          <p:spTgt spid="12"/>
                                        </p:tgtEl>
                                      </p:cBhvr>
                                    </p:animEffect>
                                  </p:childTnLst>
                                </p:cTn>
                              </p:par>
                              <p:par>
                                <p:cTn id="110" presetID="10" presetClass="entr" presetSubtype="0" fill="hold" grpId="0" nodeType="withEffect">
                                  <p:stCondLst>
                                    <p:cond delay="200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
                                            <p:txEl>
                                              <p:pRg st="6" end="6"/>
                                            </p:txEl>
                                          </p:spTgt>
                                        </p:tgtEl>
                                        <p:attrNameLst>
                                          <p:attrName>style.visibility</p:attrName>
                                        </p:attrNameLst>
                                      </p:cBhvr>
                                      <p:to>
                                        <p:strVal val="visible"/>
                                      </p:to>
                                    </p:set>
                                    <p:animEffect transition="in" filter="fade">
                                      <p:cBhvr>
                                        <p:cTn id="117" dur="2000"/>
                                        <p:tgtEl>
                                          <p:spTgt spid="3">
                                            <p:txEl>
                                              <p:pRg st="6" end="6"/>
                                            </p:tx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2000"/>
                                        <p:tgtEl>
                                          <p:spTgt spid="16"/>
                                        </p:tgtEl>
                                      </p:cBhvr>
                                    </p:animEffect>
                                  </p:childTnLst>
                                </p:cTn>
                              </p:par>
                            </p:childTnLst>
                          </p:cTn>
                        </p:par>
                        <p:par>
                          <p:cTn id="121" fill="hold">
                            <p:stCondLst>
                              <p:cond delay="2000"/>
                            </p:stCondLst>
                            <p:childTnLst>
                              <p:par>
                                <p:cTn id="122" presetID="10" presetClass="entr" presetSubtype="0" fill="hold" nodeType="after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2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125" presetID="10" presetClass="entr" presetSubtype="0" fill="hold" grpId="0" nodeType="withEffect">
                                  <p:stCondLst>
                                    <p:cond delay="2000"/>
                                  </p:stCondLst>
                                  <p:childTnLst>
                                    <p:set>
                                      <p:cBhvr>
                                        <p:cTn id="126" dur="1" fill="hold">
                                          <p:stCondLst>
                                            <p:cond delay="0"/>
                                          </p:stCondLst>
                                        </p:cTn>
                                        <p:tgtEl>
                                          <p:spTgt spid="14"/>
                                        </p:tgtEl>
                                        <p:attrNameLst>
                                          <p:attrName>style.visibility</p:attrName>
                                        </p:attrNameLst>
                                      </p:cBhvr>
                                      <p:to>
                                        <p:strVal val="visible"/>
                                      </p:to>
                                    </p:set>
                                    <p:animEffect transition="in" filter="fade">
                                      <p:cBhvr>
                                        <p:cTn id="127"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28" presetID="22" presetClass="entr" presetSubtype="1" fill="hold" grpId="0" nodeType="withEffect">
                                  <p:stCondLst>
                                    <p:cond delay="1000"/>
                                  </p:stCondLst>
                                  <p:childTnLst>
                                    <p:set>
                                      <p:cBhvr>
                                        <p:cTn id="129" dur="1" fill="hold">
                                          <p:stCondLst>
                                            <p:cond delay="0"/>
                                          </p:stCondLst>
                                        </p:cTn>
                                        <p:tgtEl>
                                          <p:spTgt spid="22"/>
                                        </p:tgtEl>
                                        <p:attrNameLst>
                                          <p:attrName>style.visibility</p:attrName>
                                        </p:attrNameLst>
                                      </p:cBhvr>
                                      <p:to>
                                        <p:strVal val="visible"/>
                                      </p:to>
                                    </p:set>
                                    <p:animEffect transition="in" filter="wipe(up)">
                                      <p:cBhvr>
                                        <p:cTn id="130"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
                                            <p:txEl>
                                              <p:pRg st="7" end="7"/>
                                            </p:txEl>
                                          </p:spTgt>
                                        </p:tgtEl>
                                        <p:attrNameLst>
                                          <p:attrName>style.visibility</p:attrName>
                                        </p:attrNameLst>
                                      </p:cBhvr>
                                      <p:to>
                                        <p:strVal val="visible"/>
                                      </p:to>
                                    </p:set>
                                    <p:animEffect transition="in" filter="fade">
                                      <p:cBhvr>
                                        <p:cTn id="135" dur="2000"/>
                                        <p:tgtEl>
                                          <p:spTgt spid="3">
                                            <p:txEl>
                                              <p:pRg st="7" end="7"/>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fade">
                                      <p:cBhvr>
                                        <p:cTn id="138" dur="2000"/>
                                        <p:tgtEl>
                                          <p:spTgt spid="17"/>
                                        </p:tgtEl>
                                      </p:cBhvr>
                                    </p:animEffect>
                                  </p:childTnLst>
                                </p:cTn>
                              </p:par>
                            </p:childTnLst>
                          </p:cTn>
                        </p:par>
                        <p:par>
                          <p:cTn id="139" fill="hold">
                            <p:stCondLst>
                              <p:cond delay="2000"/>
                            </p:stCondLst>
                            <p:childTnLst>
                              <p:par>
                                <p:cTn id="140" presetID="10" presetClass="entr" presetSubtype="0" fill="hold" nodeType="after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2000"/>
                                        <p:tgtEl>
                                          <p:spTgt spid="4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fade">
                                      <p:cBhvr>
                                        <p:cTn id="145" dur="2000"/>
                                        <p:tgtEl>
                                          <p:spTgt spid="15"/>
                                        </p:tgtEl>
                                      </p:cBhvr>
                                    </p:animEffect>
                                  </p:childTnLst>
                                </p:cTn>
                              </p:par>
                              <p:par>
                                <p:cTn id="146" presetID="22" presetClass="entr" presetSubtype="1" fill="hold" grpId="0" nodeType="withEffect">
                                  <p:stCondLst>
                                    <p:cond delay="1000"/>
                                  </p:stCondLst>
                                  <p:childTnLst>
                                    <p:set>
                                      <p:cBhvr>
                                        <p:cTn id="147" dur="1" fill="hold">
                                          <p:stCondLst>
                                            <p:cond delay="0"/>
                                          </p:stCondLst>
                                        </p:cTn>
                                        <p:tgtEl>
                                          <p:spTgt spid="23"/>
                                        </p:tgtEl>
                                        <p:attrNameLst>
                                          <p:attrName>style.visibility</p:attrName>
                                        </p:attrNameLst>
                                      </p:cBhvr>
                                      <p:to>
                                        <p:strVal val="visible"/>
                                      </p:to>
                                    </p:set>
                                    <p:animEffect transition="in" filter="wipe(up)">
                                      <p:cBhvr>
                                        <p:cTn id="148" dur="1000"/>
                                        <p:tgtEl>
                                          <p:spTgt spid="23"/>
                                        </p:tgtEl>
                                      </p:cBhvr>
                                    </p:animEffect>
                                  </p:childTnLst>
                                </p:cTn>
                              </p:par>
                              <p:par>
                                <p:cTn id="149" presetID="22" presetClass="entr" presetSubtype="8" fill="hold" nodeType="withEffect">
                                  <p:stCondLst>
                                    <p:cond delay="2000"/>
                                  </p:stCondLst>
                                  <p:childTnLst>
                                    <p:set>
                                      <p:cBhvr>
                                        <p:cTn id="150" dur="1" fill="hold">
                                          <p:stCondLst>
                                            <p:cond delay="0"/>
                                          </p:stCondLst>
                                        </p:cTn>
                                        <p:tgtEl>
                                          <p:spTgt spid="43"/>
                                        </p:tgtEl>
                                        <p:attrNameLst>
                                          <p:attrName>style.visibility</p:attrName>
                                        </p:attrNameLst>
                                      </p:cBhvr>
                                      <p:to>
                                        <p:strVal val="visible"/>
                                      </p:to>
                                    </p:set>
                                    <p:animEffect transition="in" filter="wipe(left)">
                                      <p:cBhvr>
                                        <p:cTn id="15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3" grpId="0" uiExpand="1" build="p" bldLvl="3"/>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D562C-B47C-4385-A1F8-E7630057DED8}"/>
              </a:ext>
            </a:extLst>
          </p:cNvPr>
          <p:cNvSpPr>
            <a:spLocks noGrp="1"/>
          </p:cNvSpPr>
          <p:nvPr>
            <p:ph type="title"/>
          </p:nvPr>
        </p:nvSpPr>
        <p:spPr>
          <a:xfrm>
            <a:off x="525305" y="122238"/>
            <a:ext cx="7668849" cy="966502"/>
          </a:xfrm>
        </p:spPr>
        <p:txBody>
          <a:bodyPr anchor="ctr">
            <a:noAutofit/>
          </a:bodyPr>
          <a:lstStyle/>
          <a:p>
            <a:r>
              <a:rPr lang="fr-FR" sz="3200" dirty="0"/>
              <a:t>Les contraintes applicables </a:t>
            </a:r>
            <a:br>
              <a:rPr lang="fr-FR" sz="3200" dirty="0"/>
            </a:br>
            <a:r>
              <a:rPr lang="fr-FR" sz="3200" dirty="0"/>
              <a:t>en lieux d’interdiction de publicité</a:t>
            </a:r>
          </a:p>
        </p:txBody>
      </p:sp>
      <p:sp>
        <p:nvSpPr>
          <p:cNvPr id="3" name="Espace réservé du contenu 2">
            <a:extLst>
              <a:ext uri="{FF2B5EF4-FFF2-40B4-BE49-F238E27FC236}">
                <a16:creationId xmlns:a16="http://schemas.microsoft.com/office/drawing/2014/main" id="{A8CDD744-BB43-4D60-8A0F-F652B4782871}"/>
              </a:ext>
            </a:extLst>
          </p:cNvPr>
          <p:cNvSpPr>
            <a:spLocks noGrp="1"/>
          </p:cNvSpPr>
          <p:nvPr>
            <p:ph idx="1"/>
          </p:nvPr>
        </p:nvSpPr>
        <p:spPr>
          <a:xfrm>
            <a:off x="1065362" y="1520788"/>
            <a:ext cx="7006284" cy="4895892"/>
          </a:xfrm>
        </p:spPr>
        <p:txBody>
          <a:bodyPr>
            <a:normAutofit fontScale="92500" lnSpcReduction="10000"/>
          </a:bodyPr>
          <a:lstStyle/>
          <a:p>
            <a:r>
              <a:rPr lang="fr-FR" sz="2400" dirty="0">
                <a:latin typeface="Calibri" panose="020F0502020204030204" pitchFamily="34" charset="0"/>
                <a:cs typeface="Calibri" panose="020F0502020204030204" pitchFamily="34" charset="0"/>
              </a:rPr>
              <a:t>La majorité de ces lieux correspondent </a:t>
            </a:r>
            <a:br>
              <a:rPr lang="fr-FR" sz="2400" dirty="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à des espaces </a:t>
            </a:r>
            <a:r>
              <a:rPr lang="fr-FR" sz="2400" i="1" dirty="0">
                <a:latin typeface="Calibri" panose="020F0502020204030204" pitchFamily="34" charset="0"/>
                <a:cs typeface="Calibri" panose="020F0502020204030204" pitchFamily="34" charset="0"/>
              </a:rPr>
              <a:t>« hors agglomération »</a:t>
            </a:r>
            <a:r>
              <a:rPr lang="fr-FR" sz="2400" dirty="0">
                <a:latin typeface="Calibri" panose="020F0502020204030204" pitchFamily="34" charset="0"/>
                <a:cs typeface="Calibri" panose="020F0502020204030204" pitchFamily="34" charset="0"/>
              </a:rPr>
              <a:t> </a:t>
            </a:r>
            <a:br>
              <a:rPr lang="fr-FR" sz="2400" dirty="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où toute publicité est interdite par la loi</a:t>
            </a:r>
          </a:p>
          <a:p>
            <a:pPr lvl="1"/>
            <a:r>
              <a:rPr lang="fr-FR" sz="2000" dirty="0">
                <a:latin typeface="Calibri" panose="020F0502020204030204" pitchFamily="34" charset="0"/>
                <a:cs typeface="Calibri" panose="020F0502020204030204" pitchFamily="34" charset="0"/>
              </a:rPr>
              <a:t>en site classé, cœur de parc national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ou réserve naturelle,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les préenseignes dérogatoires sont interdites…</a:t>
            </a:r>
          </a:p>
          <a:p>
            <a:pPr lvl="1"/>
            <a:r>
              <a:rPr lang="fr-FR" sz="2000" dirty="0">
                <a:latin typeface="Calibri" panose="020F0502020204030204" pitchFamily="34" charset="0"/>
                <a:cs typeface="Calibri" panose="020F0502020204030204" pitchFamily="34" charset="0"/>
              </a:rPr>
              <a:t>les enseignes sont soumises à autorisation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dans les lieux d’interdiction « absolue »</a:t>
            </a:r>
            <a:br>
              <a:rPr lang="fr-FR" sz="2000" dirty="0">
                <a:latin typeface="Calibri" panose="020F0502020204030204" pitchFamily="34" charset="0"/>
                <a:cs typeface="Calibri" panose="020F0502020204030204" pitchFamily="34" charset="0"/>
              </a:rPr>
            </a:br>
            <a:r>
              <a:rPr lang="fr-FR" sz="1800" dirty="0">
                <a:latin typeface="Calibri" panose="020F0502020204030204" pitchFamily="34" charset="0"/>
                <a:cs typeface="Calibri" panose="020F0502020204030204" pitchFamily="34" charset="0"/>
              </a:rPr>
              <a:t>(monument historique, site classé, </a:t>
            </a:r>
            <a:br>
              <a:rPr lang="fr-FR" sz="1800" dirty="0">
                <a:latin typeface="Calibri" panose="020F0502020204030204" pitchFamily="34" charset="0"/>
                <a:cs typeface="Calibri" panose="020F0502020204030204" pitchFamily="34" charset="0"/>
              </a:rPr>
            </a:br>
            <a:r>
              <a:rPr lang="fr-FR" sz="1800" dirty="0">
                <a:latin typeface="Calibri" panose="020F0502020204030204" pitchFamily="34" charset="0"/>
                <a:cs typeface="Calibri" panose="020F0502020204030204" pitchFamily="34" charset="0"/>
              </a:rPr>
              <a:t>cœur de parc national, réserve naturelle, arbre)</a:t>
            </a:r>
            <a:endParaRPr lang="fr-FR" sz="20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Certains lieux concernent </a:t>
            </a:r>
            <a:br>
              <a:rPr lang="fr-FR" sz="2400" dirty="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des espaces agglomérés :</a:t>
            </a:r>
          </a:p>
          <a:p>
            <a:pPr lvl="1"/>
            <a:r>
              <a:rPr lang="fr-FR" sz="2000" dirty="0">
                <a:latin typeface="Calibri" panose="020F0502020204030204" pitchFamily="34" charset="0"/>
                <a:cs typeface="Calibri" panose="020F0502020204030204" pitchFamily="34" charset="0"/>
              </a:rPr>
              <a:t>La publicité et les préenseignes y sont interdites</a:t>
            </a:r>
          </a:p>
          <a:p>
            <a:pPr lvl="1"/>
            <a:r>
              <a:rPr lang="fr-FR" sz="2000" dirty="0">
                <a:latin typeface="Calibri" panose="020F0502020204030204" pitchFamily="34" charset="0"/>
                <a:cs typeface="Calibri" panose="020F0502020204030204" pitchFamily="34" charset="0"/>
              </a:rPr>
              <a:t>Les enseignes y sont soumises à autorisation</a:t>
            </a:r>
          </a:p>
        </p:txBody>
      </p:sp>
      <p:pic>
        <p:nvPicPr>
          <p:cNvPr id="5" name="Image 4" descr="Une image contenant signe&#10;&#10;Description générée automatiquement">
            <a:extLst>
              <a:ext uri="{FF2B5EF4-FFF2-40B4-BE49-F238E27FC236}">
                <a16:creationId xmlns:a16="http://schemas.microsoft.com/office/drawing/2014/main" id="{54C63C54-BEF3-4274-B8D1-B8876D252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74" y="1880828"/>
            <a:ext cx="2340000" cy="1314782"/>
          </a:xfrm>
          <a:prstGeom prst="rect">
            <a:avLst/>
          </a:prstGeom>
          <a:ln>
            <a:solidFill>
              <a:srgbClr val="FFFF00"/>
            </a:solidFill>
          </a:ln>
        </p:spPr>
      </p:pic>
      <p:pic>
        <p:nvPicPr>
          <p:cNvPr id="7" name="Image 6" descr="Une image contenant bâtiment, extérieur, herbe, grand&#10;&#10;Description générée automatiquement">
            <a:extLst>
              <a:ext uri="{FF2B5EF4-FFF2-40B4-BE49-F238E27FC236}">
                <a16:creationId xmlns:a16="http://schemas.microsoft.com/office/drawing/2014/main" id="{871D1DB3-3F57-4AB2-8669-26C89BD88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74" y="4245261"/>
            <a:ext cx="2340000" cy="1317299"/>
          </a:xfrm>
          <a:prstGeom prst="rect">
            <a:avLst/>
          </a:prstGeom>
          <a:ln>
            <a:solidFill>
              <a:srgbClr val="FFFF00"/>
            </a:solidFill>
          </a:ln>
        </p:spPr>
      </p:pic>
      <p:pic>
        <p:nvPicPr>
          <p:cNvPr id="8" name="Image 7" descr="Une image contenant signe, clipart&#10;&#10;Description générée avec un niveau de confiance très élevé">
            <a:extLst>
              <a:ext uri="{FF2B5EF4-FFF2-40B4-BE49-F238E27FC236}">
                <a16:creationId xmlns:a16="http://schemas.microsoft.com/office/drawing/2014/main" id="{475A2135-90EA-4AD5-87A9-CA66A119282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68798" y="593797"/>
            <a:ext cx="1116000" cy="1116000"/>
          </a:xfrm>
          <a:prstGeom prst="rect">
            <a:avLst/>
          </a:prstGeom>
        </p:spPr>
      </p:pic>
    </p:spTree>
    <p:extLst>
      <p:ext uri="{BB962C8B-B14F-4D97-AF65-F5344CB8AC3E}">
        <p14:creationId xmlns:p14="http://schemas.microsoft.com/office/powerpoint/2010/main" val="137365131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left)">
                                      <p:cBhvr>
                                        <p:cTn id="44" dur="500"/>
                                        <p:tgtEl>
                                          <p:spTgt spid="3">
                                            <p:txEl>
                                              <p:pRg st="5" end="5"/>
                                            </p:txEl>
                                          </p:spTgt>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Autofit/>
          </a:bodyPr>
          <a:lstStyle/>
          <a:p>
            <a:r>
              <a:rPr lang="fr-FR" sz="3600" dirty="0"/>
              <a:t>La police administrative </a:t>
            </a:r>
            <a:br>
              <a:rPr lang="fr-FR" sz="3600" dirty="0"/>
            </a:br>
            <a:r>
              <a:rPr lang="fr-FR" sz="3600" dirty="0"/>
              <a:t>de la publicité</a:t>
            </a:r>
            <a:endParaRPr lang="fr-FR" sz="3600" dirty="0">
              <a:solidFill>
                <a:srgbClr val="085335"/>
              </a:solidFill>
            </a:endParaRPr>
          </a:p>
        </p:txBody>
      </p:sp>
      <p:sp>
        <p:nvSpPr>
          <p:cNvPr id="3" name="Espace réservé du contenu 2"/>
          <p:cNvSpPr>
            <a:spLocks noGrp="1"/>
          </p:cNvSpPr>
          <p:nvPr>
            <p:ph idx="1"/>
          </p:nvPr>
        </p:nvSpPr>
        <p:spPr>
          <a:xfrm>
            <a:off x="908195" y="1714488"/>
            <a:ext cx="8421450" cy="4643470"/>
          </a:xfrm>
        </p:spPr>
        <p:txBody>
          <a:bodyPr>
            <a:normAutofit fontScale="92500" lnSpcReduction="20000"/>
          </a:bodyPr>
          <a:lstStyle/>
          <a:p>
            <a:r>
              <a:rPr lang="fr-FR" dirty="0">
                <a:solidFill>
                  <a:srgbClr val="6F0416"/>
                </a:solidFill>
                <a:latin typeface="Calibri" panose="020F0502020204030204" pitchFamily="34" charset="0"/>
                <a:cs typeface="Calibri" panose="020F0502020204030204" pitchFamily="34" charset="0"/>
              </a:rPr>
              <a:t>La loi Grenelle II avait redistribué les cartes</a:t>
            </a:r>
          </a:p>
          <a:p>
            <a:pPr lvl="1">
              <a:spcBef>
                <a:spcPts val="1200"/>
              </a:spcBef>
            </a:pPr>
            <a:r>
              <a:rPr lang="fr-FR" sz="3000" dirty="0">
                <a:solidFill>
                  <a:srgbClr val="085335"/>
                </a:solidFill>
                <a:latin typeface="Calibri" panose="020F0502020204030204" pitchFamily="34" charset="0"/>
                <a:cs typeface="Calibri" panose="020F0502020204030204" pitchFamily="34" charset="0"/>
              </a:rPr>
              <a:t>« </a:t>
            </a:r>
            <a:r>
              <a:rPr lang="fr-FR" sz="3000" dirty="0" err="1">
                <a:solidFill>
                  <a:srgbClr val="085335"/>
                </a:solidFill>
                <a:latin typeface="Calibri" panose="020F0502020204030204" pitchFamily="34" charset="0"/>
                <a:cs typeface="Calibri" panose="020F0502020204030204" pitchFamily="34" charset="0"/>
              </a:rPr>
              <a:t>reconcentration</a:t>
            </a:r>
            <a:r>
              <a:rPr lang="fr-FR" sz="3000" dirty="0">
                <a:solidFill>
                  <a:srgbClr val="085335"/>
                </a:solidFill>
                <a:latin typeface="Calibri" panose="020F0502020204030204" pitchFamily="34" charset="0"/>
                <a:cs typeface="Calibri" panose="020F0502020204030204" pitchFamily="34" charset="0"/>
              </a:rPr>
              <a:t> » : </a:t>
            </a:r>
            <a:br>
              <a:rPr lang="fr-FR" dirty="0">
                <a:solidFill>
                  <a:srgbClr val="085335"/>
                </a:solidFill>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le préfet est compétent « par principe »</a:t>
            </a:r>
          </a:p>
          <a:p>
            <a:pPr lvl="2"/>
            <a:r>
              <a:rPr lang="fr-FR" dirty="0">
                <a:latin typeface="Calibri" panose="020F0502020204030204" pitchFamily="34" charset="0"/>
                <a:cs typeface="Calibri" panose="020F0502020204030204" pitchFamily="34" charset="0"/>
              </a:rPr>
              <a:t>sauf pour les autorisations « du maire » pour les publicités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sur bâches ou de dimensions exceptionnelles</a:t>
            </a:r>
          </a:p>
          <a:p>
            <a:pPr marL="723900" lvl="1" indent="-360363">
              <a:spcBef>
                <a:spcPts val="1200"/>
              </a:spcBef>
            </a:pPr>
            <a:r>
              <a:rPr lang="fr-FR" sz="3000" dirty="0">
                <a:solidFill>
                  <a:srgbClr val="085335"/>
                </a:solidFill>
                <a:latin typeface="Calibri" panose="020F0502020204030204" pitchFamily="34" charset="0"/>
                <a:cs typeface="Calibri" panose="020F0502020204030204" pitchFamily="34" charset="0"/>
              </a:rPr>
              <a:t>« décentralisation » : </a:t>
            </a:r>
            <a:br>
              <a:rPr lang="fr-FR" sz="3000" dirty="0">
                <a:solidFill>
                  <a:srgbClr val="085335"/>
                </a:solidFill>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le maire est compétent </a:t>
            </a:r>
            <a:r>
              <a:rPr lang="fr-FR" i="1" dirty="0">
                <a:latin typeface="Calibri" panose="020F0502020204030204" pitchFamily="34" charset="0"/>
                <a:cs typeface="Calibri" panose="020F0502020204030204" pitchFamily="34" charset="0"/>
              </a:rPr>
              <a:t>« au nom de la </a:t>
            </a:r>
            <a:br>
              <a:rPr lang="fr-FR" i="1" dirty="0">
                <a:latin typeface="Calibri" panose="020F0502020204030204" pitchFamily="34" charset="0"/>
                <a:cs typeface="Calibri" panose="020F0502020204030204" pitchFamily="34" charset="0"/>
              </a:rPr>
            </a:br>
            <a:r>
              <a:rPr lang="fr-FR" i="1" dirty="0">
                <a:latin typeface="Calibri" panose="020F0502020204030204" pitchFamily="34" charset="0"/>
                <a:cs typeface="Calibri" panose="020F0502020204030204" pitchFamily="34" charset="0"/>
              </a:rPr>
              <a:t>commune »</a:t>
            </a:r>
            <a:r>
              <a:rPr lang="fr-FR" dirty="0">
                <a:latin typeface="Calibri" panose="020F0502020204030204" pitchFamily="34" charset="0"/>
                <a:cs typeface="Calibri" panose="020F0502020204030204" pitchFamily="34" charset="0"/>
              </a:rPr>
              <a:t>, </a:t>
            </a:r>
            <a:r>
              <a:rPr lang="fr-FR" i="1" dirty="0">
                <a:latin typeface="Calibri" panose="020F0502020204030204" pitchFamily="34" charset="0"/>
                <a:cs typeface="Calibri" panose="020F0502020204030204" pitchFamily="34" charset="0"/>
              </a:rPr>
              <a:t>« s’il existe » </a:t>
            </a:r>
            <a:r>
              <a:rPr lang="fr-FR" dirty="0">
                <a:latin typeface="Calibri" panose="020F0502020204030204" pitchFamily="34" charset="0"/>
                <a:cs typeface="Calibri" panose="020F0502020204030204" pitchFamily="34" charset="0"/>
              </a:rPr>
              <a:t>un RLP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(qu’il soit communal ou intercommunal)</a:t>
            </a:r>
          </a:p>
          <a:p>
            <a:pPr>
              <a:spcBef>
                <a:spcPts val="3000"/>
              </a:spcBef>
            </a:pPr>
            <a:r>
              <a:rPr lang="fr-FR" dirty="0">
                <a:solidFill>
                  <a:srgbClr val="6F0416"/>
                </a:solidFill>
                <a:latin typeface="Calibri" panose="020F0502020204030204" pitchFamily="34" charset="0"/>
                <a:cs typeface="Calibri" panose="020F0502020204030204" pitchFamily="34" charset="0"/>
              </a:rPr>
              <a:t>Aucune autorisation d’urbanisme ne s’applique aux publicités, enseignes ou préenseignes</a:t>
            </a:r>
          </a:p>
        </p:txBody>
      </p:sp>
      <p:sp>
        <p:nvSpPr>
          <p:cNvPr id="4" name="ZoneTexte 3">
            <a:hlinkClick r:id="rId3" action="ppaction://hlinksldjump"/>
          </p:cNvPr>
          <p:cNvSpPr txBox="1"/>
          <p:nvPr/>
        </p:nvSpPr>
        <p:spPr>
          <a:xfrm>
            <a:off x="7853221" y="868039"/>
            <a:ext cx="1872300"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581-14-2</a:t>
            </a:r>
          </a:p>
        </p:txBody>
      </p:sp>
      <p:pic>
        <p:nvPicPr>
          <p:cNvPr id="5" name="Image 4">
            <a:extLst>
              <a:ext uri="{FF2B5EF4-FFF2-40B4-BE49-F238E27FC236}">
                <a16:creationId xmlns:a16="http://schemas.microsoft.com/office/drawing/2014/main" id="{E4CFF277-C9B7-4410-9B9F-E4F4581619B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415882" y="1570276"/>
            <a:ext cx="1332148" cy="1482014"/>
          </a:xfrm>
          <a:prstGeom prst="rect">
            <a:avLst/>
          </a:prstGeom>
        </p:spPr>
      </p:pic>
      <p:pic>
        <p:nvPicPr>
          <p:cNvPr id="6" name="Image 5">
            <a:extLst>
              <a:ext uri="{FF2B5EF4-FFF2-40B4-BE49-F238E27FC236}">
                <a16:creationId xmlns:a16="http://schemas.microsoft.com/office/drawing/2014/main" id="{A6387AA9-49A6-47E1-89D0-D82EAABA0D7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12458" y="3527950"/>
            <a:ext cx="1929633" cy="1630540"/>
          </a:xfrm>
          <a:prstGeom prst="rect">
            <a:avLst/>
          </a:prstGeom>
        </p:spPr>
      </p:pic>
      <p:pic>
        <p:nvPicPr>
          <p:cNvPr id="7" name="Image 6" descr="Une image contenant dessin, lumière&#10;&#10;Description générée automatiquement">
            <a:extLst>
              <a:ext uri="{FF2B5EF4-FFF2-40B4-BE49-F238E27FC236}">
                <a16:creationId xmlns:a16="http://schemas.microsoft.com/office/drawing/2014/main" id="{A39BC6C0-A5F5-47DD-BD83-4B8F4541B928}"/>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19596" y="5213157"/>
            <a:ext cx="1112283" cy="1112283"/>
          </a:xfrm>
          <a:prstGeom prst="rect">
            <a:avLst/>
          </a:prstGeom>
        </p:spPr>
      </p:pic>
    </p:spTree>
    <p:extLst>
      <p:ext uri="{BB962C8B-B14F-4D97-AF65-F5344CB8AC3E}">
        <p14:creationId xmlns:p14="http://schemas.microsoft.com/office/powerpoint/2010/main" val="41542224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1500"/>
                                        <p:tgtEl>
                                          <p:spTgt spid="3">
                                            <p:txEl>
                                              <p:pRg st="0" end="0"/>
                                            </p:txEl>
                                          </p:spTgt>
                                        </p:tgtEl>
                                      </p:cBhvr>
                                    </p:animEffect>
                                  </p:childTnLst>
                                </p:cTn>
                              </p:par>
                            </p:childTnLst>
                          </p:cTn>
                        </p:par>
                        <p:par>
                          <p:cTn id="15" fill="hold">
                            <p:stCondLst>
                              <p:cond delay="2500"/>
                            </p:stCondLst>
                            <p:childTnLst>
                              <p:par>
                                <p:cTn id="16" presetID="22" presetClass="entr" presetSubtype="8"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1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500"/>
                                        <p:tgtEl>
                                          <p:spTgt spid="5"/>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1500"/>
                                        <p:tgtEl>
                                          <p:spTgt spid="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1500"/>
                                        <p:tgtEl>
                                          <p:spTgt spid="3">
                                            <p:txEl>
                                              <p:pRg st="4" end="4"/>
                                            </p:txEl>
                                          </p:spTgt>
                                        </p:tgtEl>
                                      </p:cBhvr>
                                    </p:animEffect>
                                  </p:childTnLst>
                                </p:cTn>
                              </p:par>
                              <p:par>
                                <p:cTn id="39" presetID="45"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3000"/>
                                        <p:tgtEl>
                                          <p:spTgt spid="7"/>
                                        </p:tgtEl>
                                      </p:cBhvr>
                                    </p:animEffect>
                                    <p:anim calcmode="lin" valueType="num">
                                      <p:cBhvr>
                                        <p:cTn id="42" dur="3000" fill="hold"/>
                                        <p:tgtEl>
                                          <p:spTgt spid="7"/>
                                        </p:tgtEl>
                                        <p:attrNameLst>
                                          <p:attrName>ppt_w</p:attrName>
                                        </p:attrNameLst>
                                      </p:cBhvr>
                                      <p:tavLst>
                                        <p:tav tm="0" fmla="#ppt_w*sin(2.5*pi*$)">
                                          <p:val>
                                            <p:fltVal val="0"/>
                                          </p:val>
                                        </p:tav>
                                        <p:tav tm="100000">
                                          <p:val>
                                            <p:fltVal val="1"/>
                                          </p:val>
                                        </p:tav>
                                      </p:tavLst>
                                    </p:anim>
                                    <p:anim calcmode="lin" valueType="num">
                                      <p:cBhvr>
                                        <p:cTn id="43"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3"/>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t">
            <a:noAutofit/>
          </a:bodyPr>
          <a:lstStyle/>
          <a:p>
            <a:r>
              <a:rPr lang="fr-FR" sz="3600" dirty="0"/>
              <a:t>La loi Climat chamboule la police</a:t>
            </a:r>
            <a:br>
              <a:rPr lang="fr-FR" sz="3600" dirty="0"/>
            </a:br>
            <a:r>
              <a:rPr lang="fr-FR" sz="3600" dirty="0"/>
              <a:t>de la publicité… au 1</a:t>
            </a:r>
            <a:r>
              <a:rPr lang="fr-FR" sz="3600" baseline="30000" dirty="0"/>
              <a:t>er</a:t>
            </a:r>
            <a:r>
              <a:rPr lang="fr-FR" sz="3600" dirty="0"/>
              <a:t> janvier 2024</a:t>
            </a:r>
            <a:endParaRPr lang="fr-FR" sz="3600" dirty="0">
              <a:solidFill>
                <a:srgbClr val="085335"/>
              </a:solidFill>
            </a:endParaRPr>
          </a:p>
        </p:txBody>
      </p:sp>
      <p:sp>
        <p:nvSpPr>
          <p:cNvPr id="3" name="Espace réservé du contenu 2"/>
          <p:cNvSpPr>
            <a:spLocks noGrp="1"/>
          </p:cNvSpPr>
          <p:nvPr>
            <p:ph idx="1"/>
          </p:nvPr>
        </p:nvSpPr>
        <p:spPr>
          <a:xfrm>
            <a:off x="908195" y="1714488"/>
            <a:ext cx="8421450" cy="4838712"/>
          </a:xfrm>
        </p:spPr>
        <p:txBody>
          <a:bodyPr>
            <a:normAutofit fontScale="85000" lnSpcReduction="20000"/>
          </a:bodyPr>
          <a:lstStyle/>
          <a:p>
            <a:r>
              <a:rPr lang="fr-FR" dirty="0">
                <a:solidFill>
                  <a:srgbClr val="6F0416"/>
                </a:solidFill>
                <a:latin typeface="Calibri" panose="020F0502020204030204" pitchFamily="34" charset="0"/>
                <a:cs typeface="Calibri" panose="020F0502020204030204" pitchFamily="34" charset="0"/>
              </a:rPr>
              <a:t>Une décentralisation généralisée et complète !</a:t>
            </a:r>
          </a:p>
          <a:p>
            <a:pPr lvl="1">
              <a:spcBef>
                <a:spcPts val="1200"/>
              </a:spcBef>
            </a:pPr>
            <a:r>
              <a:rPr lang="fr-FR" dirty="0">
                <a:latin typeface="Calibri" panose="020F0502020204030204" pitchFamily="34" charset="0"/>
                <a:cs typeface="Calibri" panose="020F0502020204030204" pitchFamily="34" charset="0"/>
              </a:rPr>
              <a:t>le maire deviendrait (théoriquement)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l’autorité compétente</a:t>
            </a:r>
          </a:p>
          <a:p>
            <a:pPr lvl="1">
              <a:spcBef>
                <a:spcPts val="1200"/>
              </a:spcBef>
            </a:pPr>
            <a:r>
              <a:rPr lang="fr-FR" dirty="0">
                <a:latin typeface="Calibri" panose="020F0502020204030204" pitchFamily="34" charset="0"/>
                <a:cs typeface="Calibri" panose="020F0502020204030204" pitchFamily="34" charset="0"/>
              </a:rPr>
              <a:t>Mais ce sera quasi-systématiquement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un transfert au président de l’EPCI</a:t>
            </a:r>
          </a:p>
          <a:p>
            <a:pPr lvl="2"/>
            <a:r>
              <a:rPr lang="fr-FR" dirty="0">
                <a:latin typeface="Calibri" panose="020F0502020204030204" pitchFamily="34" charset="0"/>
                <a:cs typeface="Calibri" panose="020F0502020204030204" pitchFamily="34" charset="0"/>
              </a:rPr>
              <a:t>pour les 32 000 communes de moins de 3 500 habitants</a:t>
            </a:r>
          </a:p>
          <a:p>
            <a:pPr lvl="2"/>
            <a:r>
              <a:rPr lang="fr-FR" dirty="0">
                <a:latin typeface="Calibri" panose="020F0502020204030204" pitchFamily="34" charset="0"/>
                <a:cs typeface="Calibri" panose="020F0502020204030204" pitchFamily="34" charset="0"/>
              </a:rPr>
              <a:t>pour les communes d’un EPCI compétent pour le PLU</a:t>
            </a:r>
          </a:p>
          <a:p>
            <a:pPr>
              <a:spcBef>
                <a:spcPts val="2400"/>
              </a:spcBef>
            </a:pPr>
            <a:r>
              <a:rPr lang="fr-FR" dirty="0">
                <a:solidFill>
                  <a:srgbClr val="6F0416"/>
                </a:solidFill>
                <a:latin typeface="Calibri" panose="020F0502020204030204" pitchFamily="34" charset="0"/>
                <a:cs typeface="Calibri" panose="020F0502020204030204" pitchFamily="34" charset="0"/>
              </a:rPr>
              <a:t>Mais…</a:t>
            </a:r>
          </a:p>
          <a:p>
            <a:pPr lvl="1">
              <a:spcBef>
                <a:spcPts val="1200"/>
              </a:spcBef>
            </a:pPr>
            <a:r>
              <a:rPr lang="fr-FR" dirty="0">
                <a:latin typeface="Calibri" panose="020F0502020204030204" pitchFamily="34" charset="0"/>
                <a:cs typeface="Calibri" panose="020F0502020204030204" pitchFamily="34" charset="0"/>
              </a:rPr>
              <a:t>chaque maire peut, entre le 1</a:t>
            </a:r>
            <a:r>
              <a:rPr lang="fr-FR" baseline="30000" dirty="0">
                <a:latin typeface="Calibri" panose="020F0502020204030204" pitchFamily="34" charset="0"/>
                <a:cs typeface="Calibri" panose="020F0502020204030204" pitchFamily="34" charset="0"/>
              </a:rPr>
              <a:t>er</a:t>
            </a:r>
            <a:r>
              <a:rPr lang="fr-FR" dirty="0">
                <a:latin typeface="Calibri" panose="020F0502020204030204" pitchFamily="34" charset="0"/>
                <a:cs typeface="Calibri" panose="020F0502020204030204" pitchFamily="34" charset="0"/>
              </a:rPr>
              <a:t> janvier et le 30 juin 2024,</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 reprendre » la compétence au président de l’EPCI</a:t>
            </a:r>
          </a:p>
          <a:p>
            <a:pPr lvl="1">
              <a:spcBef>
                <a:spcPts val="1200"/>
              </a:spcBef>
            </a:pPr>
            <a:r>
              <a:rPr lang="fr-FR" dirty="0">
                <a:latin typeface="Calibri" panose="020F0502020204030204" pitchFamily="34" charset="0"/>
                <a:cs typeface="Calibri" panose="020F0502020204030204" pitchFamily="34" charset="0"/>
              </a:rPr>
              <a:t>et, dans ce cas, le président de l’EPCI peut, entre le 1</a:t>
            </a:r>
            <a:r>
              <a:rPr lang="fr-FR" baseline="30000" dirty="0">
                <a:latin typeface="Calibri" panose="020F0502020204030204" pitchFamily="34" charset="0"/>
                <a:cs typeface="Calibri" panose="020F0502020204030204" pitchFamily="34" charset="0"/>
              </a:rPr>
              <a:t>er</a:t>
            </a:r>
            <a:r>
              <a:rPr lang="fr-FR" dirty="0">
                <a:latin typeface="Calibri" panose="020F0502020204030204" pitchFamily="34" charset="0"/>
                <a:cs typeface="Calibri" panose="020F0502020204030204" pitchFamily="34" charset="0"/>
              </a:rPr>
              <a:t> et le 31 juillet 2024, « renoncer » à toute compétence !</a:t>
            </a:r>
          </a:p>
        </p:txBody>
      </p:sp>
      <p:sp>
        <p:nvSpPr>
          <p:cNvPr id="4" name="ZoneTexte 3">
            <a:hlinkClick r:id="rId3" action="ppaction://hlinksldjump"/>
          </p:cNvPr>
          <p:cNvSpPr txBox="1"/>
          <p:nvPr/>
        </p:nvSpPr>
        <p:spPr>
          <a:xfrm>
            <a:off x="8162519" y="1486151"/>
            <a:ext cx="1573812"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581-3-1</a:t>
            </a:r>
          </a:p>
        </p:txBody>
      </p:sp>
      <p:pic>
        <p:nvPicPr>
          <p:cNvPr id="4098" name="Picture 2" descr="Patate Chaude Banque d&amp;#39;images et photos libres de droit - iStock">
            <a:extLst>
              <a:ext uri="{FF2B5EF4-FFF2-40B4-BE49-F238E27FC236}">
                <a16:creationId xmlns:a16="http://schemas.microsoft.com/office/drawing/2014/main" id="{246EC910-8D55-41CE-8924-29C4141832E5}"/>
              </a:ext>
            </a:extLst>
          </p:cNvPr>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625457" y="1886193"/>
            <a:ext cx="1704188" cy="1970857"/>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36F4C09-5896-41E7-A299-31B48C61C9C1}"/>
              </a:ext>
            </a:extLst>
          </p:cNvPr>
          <p:cNvSpPr txBox="1"/>
          <p:nvPr/>
        </p:nvSpPr>
        <p:spPr>
          <a:xfrm>
            <a:off x="3837670" y="4257092"/>
            <a:ext cx="5898661" cy="607602"/>
          </a:xfrm>
          <a:prstGeom prst="rect">
            <a:avLst/>
          </a:prstGeom>
          <a:solidFill>
            <a:srgbClr val="FFFFCC"/>
          </a:solidFill>
          <a:ln w="28575">
            <a:solidFill>
              <a:srgbClr val="6F0416"/>
            </a:solidFill>
          </a:ln>
        </p:spPr>
        <p:txBody>
          <a:bodyPr wrap="square" rtlCol="0">
            <a:spAutoFit/>
          </a:bodyPr>
          <a:lstStyle/>
          <a:p>
            <a:r>
              <a:rPr lang="fr-FR" b="1" dirty="0">
                <a:solidFill>
                  <a:srgbClr val="6F0416"/>
                </a:solidFill>
              </a:rPr>
              <a:t>Le RLP peut réglementer les publicités et enseignes lumineuses à l’intérieur des vitrines des commerces</a:t>
            </a:r>
          </a:p>
        </p:txBody>
      </p:sp>
      <p:sp>
        <p:nvSpPr>
          <p:cNvPr id="11" name="ZoneTexte 10">
            <a:hlinkClick r:id="rId3" action="ppaction://hlinksldjump"/>
            <a:extLst>
              <a:ext uri="{FF2B5EF4-FFF2-40B4-BE49-F238E27FC236}">
                <a16:creationId xmlns:a16="http://schemas.microsoft.com/office/drawing/2014/main" id="{9B1804BE-7BC1-4859-988C-4AC275AD8AA3}"/>
              </a:ext>
            </a:extLst>
          </p:cNvPr>
          <p:cNvSpPr txBox="1"/>
          <p:nvPr/>
        </p:nvSpPr>
        <p:spPr>
          <a:xfrm>
            <a:off x="8010119" y="3964383"/>
            <a:ext cx="1726212"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581-14-4</a:t>
            </a:r>
          </a:p>
        </p:txBody>
      </p:sp>
    </p:spTree>
    <p:extLst>
      <p:ext uri="{BB962C8B-B14F-4D97-AF65-F5344CB8AC3E}">
        <p14:creationId xmlns:p14="http://schemas.microsoft.com/office/powerpoint/2010/main" val="167689636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1500"/>
                                        <p:tgtEl>
                                          <p:spTgt spid="3">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left)">
                                      <p:cBhvr>
                                        <p:cTn id="24" dur="1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1500"/>
                                        <p:tgtEl>
                                          <p:spTgt spid="3">
                                            <p:txEl>
                                              <p:pRg st="2" end="2"/>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1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left)">
                                      <p:cBhvr>
                                        <p:cTn id="37" dur="1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1500"/>
                                        <p:tgtEl>
                                          <p:spTgt spid="3">
                                            <p:txEl>
                                              <p:pRg st="5" end="5"/>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1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wipe(left)">
                                      <p:cBhvr>
                                        <p:cTn id="50" dur="1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1500"/>
                                        <p:tgtEl>
                                          <p:spTgt spid="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06DBA-096A-4339-BADC-13BBEF05180A}"/>
              </a:ext>
            </a:extLst>
          </p:cNvPr>
          <p:cNvSpPr>
            <a:spLocks noGrp="1"/>
          </p:cNvSpPr>
          <p:nvPr>
            <p:ph type="title"/>
          </p:nvPr>
        </p:nvSpPr>
        <p:spPr/>
        <p:txBody>
          <a:bodyPr/>
          <a:lstStyle/>
          <a:p>
            <a:r>
              <a:rPr lang="fr-FR" dirty="0"/>
              <a:t>Les trois catégories de dispositifs</a:t>
            </a:r>
          </a:p>
        </p:txBody>
      </p:sp>
      <p:sp>
        <p:nvSpPr>
          <p:cNvPr id="3" name="Espace réservé du contenu 2">
            <a:extLst>
              <a:ext uri="{FF2B5EF4-FFF2-40B4-BE49-F238E27FC236}">
                <a16:creationId xmlns:a16="http://schemas.microsoft.com/office/drawing/2014/main" id="{D9E5C018-4A00-4E57-83D1-3D66CB707582}"/>
              </a:ext>
            </a:extLst>
          </p:cNvPr>
          <p:cNvSpPr>
            <a:spLocks noGrp="1"/>
          </p:cNvSpPr>
          <p:nvPr>
            <p:ph idx="1"/>
          </p:nvPr>
        </p:nvSpPr>
        <p:spPr/>
        <p:txBody>
          <a:bodyPr/>
          <a:lstStyle/>
          <a:p>
            <a:r>
              <a:rPr lang="fr-FR" dirty="0"/>
              <a:t>Les enseignes</a:t>
            </a:r>
          </a:p>
        </p:txBody>
      </p:sp>
      <p:sp>
        <p:nvSpPr>
          <p:cNvPr id="5" name="Espace réservé du numéro de diapositive 4">
            <a:extLst>
              <a:ext uri="{FF2B5EF4-FFF2-40B4-BE49-F238E27FC236}">
                <a16:creationId xmlns:a16="http://schemas.microsoft.com/office/drawing/2014/main" id="{8871D834-E2DA-4813-88A5-655443292989}"/>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24</a:t>
            </a:fld>
            <a:endParaRPr lang="fr-FR" dirty="0"/>
          </a:p>
        </p:txBody>
      </p:sp>
      <p:pic>
        <p:nvPicPr>
          <p:cNvPr id="16" name="Image 15" descr="Une image contenant dessin, signe&#10;&#10;Description générée automatiquement">
            <a:extLst>
              <a:ext uri="{FF2B5EF4-FFF2-40B4-BE49-F238E27FC236}">
                <a16:creationId xmlns:a16="http://schemas.microsoft.com/office/drawing/2014/main" id="{43D8EAAA-B402-43B7-9392-B4B6C0B2725D}"/>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80847" y="1358960"/>
            <a:ext cx="5924854" cy="1949550"/>
          </a:xfrm>
          <a:prstGeom prst="rect">
            <a:avLst/>
          </a:prstGeom>
        </p:spPr>
      </p:pic>
      <p:pic>
        <p:nvPicPr>
          <p:cNvPr id="7" name="Image 6" descr="Une image contenant bâtiment, extérieur, ciel, maison&#10;&#10;Description générée automatiquement">
            <a:extLst>
              <a:ext uri="{FF2B5EF4-FFF2-40B4-BE49-F238E27FC236}">
                <a16:creationId xmlns:a16="http://schemas.microsoft.com/office/drawing/2014/main" id="{FCAC78E7-8C41-4996-8327-7B3949DEAE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1850" y="2348880"/>
            <a:ext cx="6120000" cy="3178274"/>
          </a:xfrm>
          <a:prstGeom prst="rect">
            <a:avLst/>
          </a:prstGeom>
          <a:ln w="12700">
            <a:solidFill>
              <a:srgbClr val="00B050"/>
            </a:solidFill>
          </a:ln>
        </p:spPr>
      </p:pic>
      <p:pic>
        <p:nvPicPr>
          <p:cNvPr id="10" name="Image 9" descr="Une image contenant texte, bâtiment, extérieur, rue&#10;&#10;Description générée automatiquement">
            <a:extLst>
              <a:ext uri="{FF2B5EF4-FFF2-40B4-BE49-F238E27FC236}">
                <a16:creationId xmlns:a16="http://schemas.microsoft.com/office/drawing/2014/main" id="{B9CA6207-1EAF-49A4-97F2-4321935074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0250" y="2456876"/>
            <a:ext cx="6120000" cy="3277785"/>
          </a:xfrm>
          <a:prstGeom prst="rect">
            <a:avLst/>
          </a:prstGeom>
        </p:spPr>
      </p:pic>
      <p:pic>
        <p:nvPicPr>
          <p:cNvPr id="13" name="Image 12" descr="Une image contenant texte, bâtiment, extérieur, route&#10;&#10;Description générée automatiquement">
            <a:extLst>
              <a:ext uri="{FF2B5EF4-FFF2-40B4-BE49-F238E27FC236}">
                <a16:creationId xmlns:a16="http://schemas.microsoft.com/office/drawing/2014/main" id="{7C83833F-E6B4-43CA-BBDE-4C20E6FF2A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8250" y="2564875"/>
            <a:ext cx="6120000" cy="3000346"/>
          </a:xfrm>
          <a:prstGeom prst="rect">
            <a:avLst/>
          </a:prstGeom>
          <a:ln w="19050">
            <a:solidFill>
              <a:srgbClr val="FF0000"/>
            </a:solidFill>
          </a:ln>
        </p:spPr>
      </p:pic>
      <p:pic>
        <p:nvPicPr>
          <p:cNvPr id="15" name="Image 14" descr="Une image contenant texte, bâtiment, extérieur, immeuble résidentiel&#10;&#10;Description générée automatiquement">
            <a:extLst>
              <a:ext uri="{FF2B5EF4-FFF2-40B4-BE49-F238E27FC236}">
                <a16:creationId xmlns:a16="http://schemas.microsoft.com/office/drawing/2014/main" id="{C284DBEB-E552-4FE5-AC1F-B239DE81BE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66250" y="2672880"/>
            <a:ext cx="6120000" cy="3187226"/>
          </a:xfrm>
          <a:prstGeom prst="rect">
            <a:avLst/>
          </a:prstGeom>
        </p:spPr>
      </p:pic>
      <p:pic>
        <p:nvPicPr>
          <p:cNvPr id="18" name="Image 17" descr="Une image contenant texte, bâtiment, extérieur, pierre&#10;&#10;Description générée automatiquement">
            <a:extLst>
              <a:ext uri="{FF2B5EF4-FFF2-40B4-BE49-F238E27FC236}">
                <a16:creationId xmlns:a16="http://schemas.microsoft.com/office/drawing/2014/main" id="{92B4CB7E-AA14-4F5F-A14A-E05516DBD54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74250" y="2780880"/>
            <a:ext cx="6120000" cy="3226280"/>
          </a:xfrm>
          <a:prstGeom prst="rect">
            <a:avLst/>
          </a:prstGeom>
        </p:spPr>
      </p:pic>
      <p:pic>
        <p:nvPicPr>
          <p:cNvPr id="20" name="Image 19" descr="Une image contenant texte, ciel, extérieur, route&#10;&#10;Description générée automatiquement">
            <a:extLst>
              <a:ext uri="{FF2B5EF4-FFF2-40B4-BE49-F238E27FC236}">
                <a16:creationId xmlns:a16="http://schemas.microsoft.com/office/drawing/2014/main" id="{8F8A34C9-FD22-4C9F-9D7D-C1F9C960CF2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82250" y="2888876"/>
            <a:ext cx="6120000" cy="3139679"/>
          </a:xfrm>
          <a:prstGeom prst="rect">
            <a:avLst/>
          </a:prstGeom>
          <a:ln w="19050">
            <a:solidFill>
              <a:srgbClr val="FF0000"/>
            </a:solidFill>
          </a:ln>
        </p:spPr>
      </p:pic>
      <p:pic>
        <p:nvPicPr>
          <p:cNvPr id="22" name="Image 21" descr="Une image contenant texte, ciel, extérieur, vert&#10;&#10;Description générée automatiquement">
            <a:extLst>
              <a:ext uri="{FF2B5EF4-FFF2-40B4-BE49-F238E27FC236}">
                <a16:creationId xmlns:a16="http://schemas.microsoft.com/office/drawing/2014/main" id="{A86FCC48-7B44-4E05-8536-60948BCBEC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90250" y="2996881"/>
            <a:ext cx="6120000" cy="3156903"/>
          </a:xfrm>
          <a:prstGeom prst="rect">
            <a:avLst/>
          </a:prstGeom>
        </p:spPr>
      </p:pic>
      <p:pic>
        <p:nvPicPr>
          <p:cNvPr id="24" name="Image 23" descr="Une image contenant texte, route, extérieur, ciel&#10;&#10;Description générée automatiquement">
            <a:extLst>
              <a:ext uri="{FF2B5EF4-FFF2-40B4-BE49-F238E27FC236}">
                <a16:creationId xmlns:a16="http://schemas.microsoft.com/office/drawing/2014/main" id="{892E2E05-5CDD-4959-A5E4-A90A52D09C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98250" y="3104881"/>
            <a:ext cx="6120000" cy="3152203"/>
          </a:xfrm>
          <a:prstGeom prst="rect">
            <a:avLst/>
          </a:prstGeom>
          <a:ln w="19050">
            <a:solidFill>
              <a:srgbClr val="FF0000"/>
            </a:solidFill>
          </a:ln>
        </p:spPr>
      </p:pic>
      <p:pic>
        <p:nvPicPr>
          <p:cNvPr id="26" name="Image 25" descr="Une image contenant texte, extérieur, ciel, signe&#10;&#10;Description générée automatiquement">
            <a:extLst>
              <a:ext uri="{FF2B5EF4-FFF2-40B4-BE49-F238E27FC236}">
                <a16:creationId xmlns:a16="http://schemas.microsoft.com/office/drawing/2014/main" id="{057F4060-3A27-4F74-B9AA-B0C10E49634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06250" y="3212881"/>
            <a:ext cx="6120000" cy="3264295"/>
          </a:xfrm>
          <a:prstGeom prst="rect">
            <a:avLst/>
          </a:prstGeom>
          <a:ln w="19050">
            <a:solidFill>
              <a:srgbClr val="FF0000"/>
            </a:solidFill>
          </a:ln>
        </p:spPr>
      </p:pic>
      <p:pic>
        <p:nvPicPr>
          <p:cNvPr id="28" name="Image 27" descr="Une image contenant bâtiment, extérieur, route, rue&#10;&#10;Description générée automatiquement">
            <a:extLst>
              <a:ext uri="{FF2B5EF4-FFF2-40B4-BE49-F238E27FC236}">
                <a16:creationId xmlns:a16="http://schemas.microsoft.com/office/drawing/2014/main" id="{44B09779-3485-489E-B0A3-28B971DC499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14250" y="3320881"/>
            <a:ext cx="6120000" cy="3204483"/>
          </a:xfrm>
          <a:prstGeom prst="rect">
            <a:avLst/>
          </a:prstGeom>
        </p:spPr>
      </p:pic>
      <p:pic>
        <p:nvPicPr>
          <p:cNvPr id="30" name="Image 29" descr="Une image contenant texte, extérieur, arbre, ciel&#10;&#10;Description générée automatiquement">
            <a:extLst>
              <a:ext uri="{FF2B5EF4-FFF2-40B4-BE49-F238E27FC236}">
                <a16:creationId xmlns:a16="http://schemas.microsoft.com/office/drawing/2014/main" id="{C7964079-C833-4F5B-B865-23B6999E94A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22250" y="3428881"/>
            <a:ext cx="6120000" cy="3156627"/>
          </a:xfrm>
          <a:prstGeom prst="rect">
            <a:avLst/>
          </a:prstGeom>
        </p:spPr>
      </p:pic>
      <p:pic>
        <p:nvPicPr>
          <p:cNvPr id="32" name="Image 31" descr="Une image contenant texte, extérieur, arbre, ciel&#10;&#10;Description générée automatiquement">
            <a:extLst>
              <a:ext uri="{FF2B5EF4-FFF2-40B4-BE49-F238E27FC236}">
                <a16:creationId xmlns:a16="http://schemas.microsoft.com/office/drawing/2014/main" id="{A904BCE5-9E82-4921-A8BD-1AF5A8419BD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30250" y="3535700"/>
            <a:ext cx="6120000" cy="3213538"/>
          </a:xfrm>
          <a:prstGeom prst="rect">
            <a:avLst/>
          </a:prstGeom>
        </p:spPr>
      </p:pic>
      <p:pic>
        <p:nvPicPr>
          <p:cNvPr id="34" name="Image 33" descr="Une image contenant texte, bâtiment, extérieur, rue&#10;&#10;Description générée automatiquement">
            <a:extLst>
              <a:ext uri="{FF2B5EF4-FFF2-40B4-BE49-F238E27FC236}">
                <a16:creationId xmlns:a16="http://schemas.microsoft.com/office/drawing/2014/main" id="{F41DEF4B-79DA-4406-B5EF-C42462F73CC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938250" y="3644875"/>
            <a:ext cx="6120000" cy="3001694"/>
          </a:xfrm>
          <a:prstGeom prst="rect">
            <a:avLst/>
          </a:prstGeom>
        </p:spPr>
      </p:pic>
    </p:spTree>
    <p:extLst>
      <p:ext uri="{BB962C8B-B14F-4D97-AF65-F5344CB8AC3E}">
        <p14:creationId xmlns:p14="http://schemas.microsoft.com/office/powerpoint/2010/main" val="268775095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3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20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20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2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315" y="1303659"/>
            <a:ext cx="3987165" cy="2515863"/>
          </a:xfrm>
          <a:prstGeom prst="rect">
            <a:avLst/>
          </a:prstGeom>
          <a:noFill/>
          <a:ln w="2540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descr="F:\Travaux jps\Affichage\Documentation\Illustrations\Enseignes\Pharmacie Matignon Paris 23-03-2013 010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7263" y="1303658"/>
            <a:ext cx="3251200" cy="24384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pic>
        <p:nvPicPr>
          <p:cNvPr id="8" name="Picture 4" descr="F:\Travaux jps\Affichage\Documentation\Illustrations\Enseignes\Pharmacie Matignon Paris 23-03-2013 00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4435" y="4005064"/>
            <a:ext cx="3251200" cy="24384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pic>
        <p:nvPicPr>
          <p:cNvPr id="9" name="Picture 5" descr="F:\Travaux jps\Affichage\Documentation\Illustrations\Enseignes\Pharmacie Matignon Paris 23-03-2013 0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3314" y="4005064"/>
            <a:ext cx="3251200" cy="24384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12" name="Rectangle 3"/>
          <p:cNvSpPr>
            <a:spLocks noGrp="1" noChangeArrowheads="1"/>
          </p:cNvSpPr>
          <p:nvPr>
            <p:ph type="title"/>
          </p:nvPr>
        </p:nvSpPr>
        <p:spPr/>
        <p:txBody>
          <a:bodyPr anchor="ctr">
            <a:normAutofit/>
          </a:bodyPr>
          <a:lstStyle/>
          <a:p>
            <a:pPr eaLnBrk="1" hangingPunct="1"/>
            <a:r>
              <a:rPr lang="fr-FR" dirty="0"/>
              <a:t>Les enseignes</a:t>
            </a:r>
            <a:endParaRPr lang="fr-FR" sz="3200" dirty="0">
              <a:solidFill>
                <a:srgbClr val="000099"/>
              </a:solidFill>
            </a:endParaRPr>
          </a:p>
        </p:txBody>
      </p:sp>
      <p:sp>
        <p:nvSpPr>
          <p:cNvPr id="10" name="Espace réservé du contenu 2">
            <a:extLst>
              <a:ext uri="{FF2B5EF4-FFF2-40B4-BE49-F238E27FC236}">
                <a16:creationId xmlns:a16="http://schemas.microsoft.com/office/drawing/2014/main" id="{0B8996CC-1EA6-4064-A30B-A602A45EF12D}"/>
              </a:ext>
            </a:extLst>
          </p:cNvPr>
          <p:cNvSpPr>
            <a:spLocks noGrp="1"/>
          </p:cNvSpPr>
          <p:nvPr>
            <p:ph idx="1"/>
          </p:nvPr>
        </p:nvSpPr>
        <p:spPr>
          <a:xfrm>
            <a:off x="1111924" y="3140969"/>
            <a:ext cx="3810000" cy="3056723"/>
          </a:xfrm>
          <a:solidFill>
            <a:schemeClr val="bg1"/>
          </a:solidFill>
        </p:spPr>
        <p:txBody>
          <a:bodyPr>
            <a:normAutofit fontScale="85000" lnSpcReduction="10000"/>
          </a:bodyPr>
          <a:lstStyle/>
          <a:p>
            <a:pPr marL="0" lvl="1" indent="0">
              <a:buNone/>
            </a:pPr>
            <a:r>
              <a:rPr lang="fr-FR" sz="2000" dirty="0"/>
              <a:t>« … ne peut recevoir la qualification d’enseigne que l’inscription, forme ou image apposée sur la façade ou la devanture du lieu même où s’exerce l’activité, tandis que doit être regardée comme une préenseigne toute inscription, forme ou image qui, se dissociant matériellement du lieu de l’activité, indique sa proximité à l’attention du public… »</a:t>
            </a:r>
            <a:endParaRPr lang="fr-FR" altLang="fr-FR" sz="2000" dirty="0">
              <a:latin typeface="Calibri" pitchFamily="34" charset="0"/>
            </a:endParaRPr>
          </a:p>
        </p:txBody>
      </p:sp>
      <p:sp>
        <p:nvSpPr>
          <p:cNvPr id="11" name="ZoneTexte 10">
            <a:hlinkClick r:id="" action="ppaction://noaction"/>
            <a:extLst>
              <a:ext uri="{FF2B5EF4-FFF2-40B4-BE49-F238E27FC236}">
                <a16:creationId xmlns:a16="http://schemas.microsoft.com/office/drawing/2014/main" id="{5013461E-8D26-48ED-813D-381AD21F306A}"/>
              </a:ext>
            </a:extLst>
          </p:cNvPr>
          <p:cNvSpPr txBox="1"/>
          <p:nvPr/>
        </p:nvSpPr>
        <p:spPr>
          <a:xfrm>
            <a:off x="4305722" y="1112534"/>
            <a:ext cx="504056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Conseil d’État, 4 mars 2013, Société Pharmacie Matignon</a:t>
            </a:r>
          </a:p>
        </p:txBody>
      </p:sp>
      <p:sp>
        <p:nvSpPr>
          <p:cNvPr id="5" name="Espace réservé du numéro de diapositive 4">
            <a:extLst>
              <a:ext uri="{FF2B5EF4-FFF2-40B4-BE49-F238E27FC236}">
                <a16:creationId xmlns:a16="http://schemas.microsoft.com/office/drawing/2014/main" id="{2DAF73BA-997A-4645-BF23-DF6C05B69A4B}"/>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25</a:t>
            </a:fld>
            <a:endParaRPr lang="fr-FR" dirty="0"/>
          </a:p>
        </p:txBody>
      </p:sp>
    </p:spTree>
    <p:extLst>
      <p:ext uri="{BB962C8B-B14F-4D97-AF65-F5344CB8AC3E}">
        <p14:creationId xmlns:p14="http://schemas.microsoft.com/office/powerpoint/2010/main" val="52202852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0">
                                            <p:bg/>
                                          </p:spTgt>
                                        </p:tgtEl>
                                        <p:attrNameLst>
                                          <p:attrName>style.visibility</p:attrName>
                                        </p:attrNameLst>
                                      </p:cBhvr>
                                      <p:to>
                                        <p:strVal val="visible"/>
                                      </p:to>
                                    </p:set>
                                    <p:animEffect transition="in" filter="wipe(left)">
                                      <p:cBhvr>
                                        <p:cTn id="11" dur="1000"/>
                                        <p:tgtEl>
                                          <p:spTgt spid="10">
                                            <p:bg/>
                                          </p:spTgt>
                                        </p:tgtEl>
                                      </p:cBhvr>
                                    </p:animEffect>
                                  </p:childTnLst>
                                  <p:subTnLst>
                                    <p:set>
                                      <p:cBhvr override="childStyle">
                                        <p:cTn dur="1" fill="hold" display="0" masterRel="nextClick" afterEffect="1"/>
                                        <p:tgtEl>
                                          <p:spTgt spid="10">
                                            <p:bg/>
                                          </p:spTgt>
                                        </p:tgtEl>
                                        <p:attrNameLst>
                                          <p:attrName>style.visibility</p:attrName>
                                        </p:attrNameLst>
                                      </p:cBhvr>
                                      <p:to>
                                        <p:strVal val="hidden"/>
                                      </p:to>
                                    </p:set>
                                  </p:subTnLst>
                                </p:cTn>
                              </p:par>
                              <p:par>
                                <p:cTn id="12" presetID="22" presetClass="entr" presetSubtype="8" fill="hold" grpId="0" nodeType="withEffect">
                                  <p:stCondLst>
                                    <p:cond delay="0"/>
                                  </p:stCondLst>
                                  <p:iterate type="wd">
                                    <p:tmPct val="1000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build="p"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Image 12" descr="Une image contenant herbe, extérieur, ciel, terrain&#10;&#10;Description générée automatiquement">
            <a:extLst>
              <a:ext uri="{FF2B5EF4-FFF2-40B4-BE49-F238E27FC236}">
                <a16:creationId xmlns:a16="http://schemas.microsoft.com/office/drawing/2014/main" id="{FF124DFF-7BDF-4661-BC14-01CD1A7E60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6153" y="1371853"/>
            <a:ext cx="7738536" cy="3678978"/>
          </a:xfrm>
          <a:prstGeom prst="rect">
            <a:avLst/>
          </a:prstGeom>
          <a:ln>
            <a:solidFill>
              <a:schemeClr val="tx1"/>
            </a:solidFill>
          </a:ln>
        </p:spPr>
      </p:pic>
      <p:pic>
        <p:nvPicPr>
          <p:cNvPr id="14" name="Image 13" descr="Une image contenant herbe, arbre, extérieur, signe&#10;&#10;Description générée automatiquement">
            <a:extLst>
              <a:ext uri="{FF2B5EF4-FFF2-40B4-BE49-F238E27FC236}">
                <a16:creationId xmlns:a16="http://schemas.microsoft.com/office/drawing/2014/main" id="{BFF05E50-3C57-41B9-800E-7652FC7D04C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0376" y="2522165"/>
            <a:ext cx="4221029" cy="3883347"/>
          </a:xfrm>
          <a:prstGeom prst="rect">
            <a:avLst/>
          </a:prstGeom>
          <a:ln>
            <a:solidFill>
              <a:schemeClr val="tx1"/>
            </a:solidFill>
          </a:ln>
        </p:spPr>
      </p:pic>
      <p:sp>
        <p:nvSpPr>
          <p:cNvPr id="12" name="Rectangle 3"/>
          <p:cNvSpPr>
            <a:spLocks noGrp="1" noChangeArrowheads="1"/>
          </p:cNvSpPr>
          <p:nvPr>
            <p:ph type="title"/>
          </p:nvPr>
        </p:nvSpPr>
        <p:spPr/>
        <p:txBody>
          <a:bodyPr anchor="ctr">
            <a:normAutofit/>
          </a:bodyPr>
          <a:lstStyle/>
          <a:p>
            <a:pPr eaLnBrk="1" hangingPunct="1"/>
            <a:r>
              <a:rPr lang="fr-FR" dirty="0"/>
              <a:t>Les enseignes</a:t>
            </a:r>
            <a:endParaRPr lang="fr-FR" sz="3200" dirty="0">
              <a:solidFill>
                <a:srgbClr val="000099"/>
              </a:solidFill>
            </a:endParaRPr>
          </a:p>
        </p:txBody>
      </p:sp>
      <p:sp>
        <p:nvSpPr>
          <p:cNvPr id="10" name="Espace réservé du contenu 2">
            <a:extLst>
              <a:ext uri="{FF2B5EF4-FFF2-40B4-BE49-F238E27FC236}">
                <a16:creationId xmlns:a16="http://schemas.microsoft.com/office/drawing/2014/main" id="{0B8996CC-1EA6-4064-A30B-A602A45EF12D}"/>
              </a:ext>
            </a:extLst>
          </p:cNvPr>
          <p:cNvSpPr>
            <a:spLocks noGrp="1"/>
          </p:cNvSpPr>
          <p:nvPr>
            <p:ph idx="1"/>
          </p:nvPr>
        </p:nvSpPr>
        <p:spPr>
          <a:xfrm>
            <a:off x="3940759" y="3558474"/>
            <a:ext cx="5178152" cy="2984715"/>
          </a:xfrm>
          <a:solidFill>
            <a:schemeClr val="bg1"/>
          </a:solidFill>
        </p:spPr>
        <p:txBody>
          <a:bodyPr>
            <a:normAutofit fontScale="77500" lnSpcReduction="20000"/>
          </a:bodyPr>
          <a:lstStyle/>
          <a:p>
            <a:pPr marL="0" lvl="1" indent="0">
              <a:buNone/>
            </a:pPr>
            <a:r>
              <a:rPr lang="fr-FR" sz="2000" dirty="0"/>
              <a:t>« … reçoit la qualification d’enseigne, y compris en toiture, l’inscription, forme ou image installée sur un immeuble où s’exerce l’activité signalée. Si la part du bâtiment où s’exerce l’activité est prise en compte pour déterminer, en application des dispositions citées ci-dessus de l’article R. 581-62 du code de l’environnement, les prescriptions applicables à l’enseigne, est sans incidence sur la qualification même d’enseigne la circonstance que cette activité ne s’exerce pas exclusivement dans cet immeuble mais dans l’ensemble de la parcelle sur laquelle il est situé … »</a:t>
            </a:r>
            <a:endParaRPr lang="fr-FR" altLang="fr-FR" sz="2000" dirty="0">
              <a:latin typeface="Calibri" pitchFamily="34" charset="0"/>
            </a:endParaRPr>
          </a:p>
        </p:txBody>
      </p:sp>
      <p:sp>
        <p:nvSpPr>
          <p:cNvPr id="11" name="ZoneTexte 10">
            <a:hlinkClick r:id="" action="ppaction://noaction"/>
            <a:extLst>
              <a:ext uri="{FF2B5EF4-FFF2-40B4-BE49-F238E27FC236}">
                <a16:creationId xmlns:a16="http://schemas.microsoft.com/office/drawing/2014/main" id="{5013461E-8D26-48ED-813D-381AD21F306A}"/>
              </a:ext>
            </a:extLst>
          </p:cNvPr>
          <p:cNvSpPr txBox="1"/>
          <p:nvPr/>
        </p:nvSpPr>
        <p:spPr>
          <a:xfrm>
            <a:off x="4233714" y="1256550"/>
            <a:ext cx="5112568"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Conseil d’État, 1</a:t>
            </a:r>
            <a:r>
              <a:rPr lang="fr-FR" sz="1400" b="1" baseline="30000" dirty="0">
                <a:solidFill>
                  <a:srgbClr val="0000CC"/>
                </a:solidFill>
                <a:latin typeface="Arial" panose="020B0604020202020204" pitchFamily="34" charset="0"/>
                <a:cs typeface="Arial" panose="020B0604020202020204" pitchFamily="34" charset="0"/>
              </a:rPr>
              <a:t>er</a:t>
            </a:r>
            <a:r>
              <a:rPr lang="fr-FR" sz="1400" b="1" dirty="0">
                <a:solidFill>
                  <a:srgbClr val="0000CC"/>
                </a:solidFill>
                <a:latin typeface="Arial" panose="020B0604020202020204" pitchFamily="34" charset="0"/>
                <a:cs typeface="Arial" panose="020B0604020202020204" pitchFamily="34" charset="0"/>
              </a:rPr>
              <a:t> avril 2019, Société La Ferme Enchantée</a:t>
            </a:r>
          </a:p>
        </p:txBody>
      </p:sp>
      <p:sp>
        <p:nvSpPr>
          <p:cNvPr id="5" name="Espace réservé du numéro de diapositive 4">
            <a:extLst>
              <a:ext uri="{FF2B5EF4-FFF2-40B4-BE49-F238E27FC236}">
                <a16:creationId xmlns:a16="http://schemas.microsoft.com/office/drawing/2014/main" id="{AAEE493A-A664-4AD9-AB93-CBA3249D43FF}"/>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26</a:t>
            </a:fld>
            <a:endParaRPr lang="fr-FR" dirty="0"/>
          </a:p>
        </p:txBody>
      </p:sp>
    </p:spTree>
    <p:extLst>
      <p:ext uri="{BB962C8B-B14F-4D97-AF65-F5344CB8AC3E}">
        <p14:creationId xmlns:p14="http://schemas.microsoft.com/office/powerpoint/2010/main" val="116148293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0">
                                            <p:bg/>
                                          </p:spTgt>
                                        </p:tgtEl>
                                        <p:attrNameLst>
                                          <p:attrName>style.visibility</p:attrName>
                                        </p:attrNameLst>
                                      </p:cBhvr>
                                      <p:to>
                                        <p:strVal val="visible"/>
                                      </p:to>
                                    </p:set>
                                    <p:animEffect transition="in" filter="wipe(left)">
                                      <p:cBhvr>
                                        <p:cTn id="11" dur="1000"/>
                                        <p:tgtEl>
                                          <p:spTgt spid="10">
                                            <p:bg/>
                                          </p:spTgt>
                                        </p:tgtEl>
                                      </p:cBhvr>
                                    </p:animEffect>
                                  </p:childTnLst>
                                  <p:subTnLst>
                                    <p:set>
                                      <p:cBhvr override="childStyle">
                                        <p:cTn dur="1" fill="hold" display="0" masterRel="nextClick" afterEffect="1"/>
                                        <p:tgtEl>
                                          <p:spTgt spid="10">
                                            <p:bg/>
                                          </p:spTgt>
                                        </p:tgtEl>
                                        <p:attrNameLst>
                                          <p:attrName>style.visibility</p:attrName>
                                        </p:attrNameLst>
                                      </p:cBhvr>
                                      <p:to>
                                        <p:strVal val="hidden"/>
                                      </p:to>
                                    </p:set>
                                  </p:subTnLst>
                                </p:cTn>
                              </p:par>
                              <p:par>
                                <p:cTn id="12" presetID="22" presetClass="entr" presetSubtype="8" fill="hold" grpId="0" nodeType="withEffect">
                                  <p:stCondLst>
                                    <p:cond delay="0"/>
                                  </p:stCondLst>
                                  <p:iterate type="wd">
                                    <p:tmPct val="10000"/>
                                  </p:iterate>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left)">
                                      <p:cBhvr>
                                        <p:cTn id="14" dur="1000"/>
                                        <p:tgtEl>
                                          <p:spTgt spid="10">
                                            <p:txEl>
                                              <p:pRg st="0" end="0"/>
                                            </p:txEl>
                                          </p:spTgt>
                                        </p:tgtEl>
                                      </p:cBhvr>
                                    </p:animEffect>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par>
                          <p:cTn id="23" fill="hold">
                            <p:stCondLst>
                              <p:cond delay="1000"/>
                            </p:stCondLst>
                            <p:childTnLst>
                              <p:par>
                                <p:cTn id="24" presetID="10" presetClass="entr" presetSubtype="0" fill="hold" nodeType="afterEffect">
                                  <p:stCondLst>
                                    <p:cond delay="5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build="p"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06DBA-096A-4339-BADC-13BBEF05180A}"/>
              </a:ext>
            </a:extLst>
          </p:cNvPr>
          <p:cNvSpPr>
            <a:spLocks noGrp="1"/>
          </p:cNvSpPr>
          <p:nvPr>
            <p:ph type="title"/>
          </p:nvPr>
        </p:nvSpPr>
        <p:spPr/>
        <p:txBody>
          <a:bodyPr/>
          <a:lstStyle/>
          <a:p>
            <a:r>
              <a:rPr lang="fr-FR" dirty="0"/>
              <a:t>Les trois catégories de dispositifs</a:t>
            </a:r>
          </a:p>
        </p:txBody>
      </p:sp>
      <p:sp>
        <p:nvSpPr>
          <p:cNvPr id="3" name="Espace réservé du contenu 2">
            <a:extLst>
              <a:ext uri="{FF2B5EF4-FFF2-40B4-BE49-F238E27FC236}">
                <a16:creationId xmlns:a16="http://schemas.microsoft.com/office/drawing/2014/main" id="{D9E5C018-4A00-4E57-83D1-3D66CB707582}"/>
              </a:ext>
            </a:extLst>
          </p:cNvPr>
          <p:cNvSpPr>
            <a:spLocks noGrp="1"/>
          </p:cNvSpPr>
          <p:nvPr>
            <p:ph idx="1"/>
          </p:nvPr>
        </p:nvSpPr>
        <p:spPr/>
        <p:txBody>
          <a:bodyPr/>
          <a:lstStyle/>
          <a:p>
            <a:r>
              <a:rPr lang="fr-FR" dirty="0">
                <a:solidFill>
                  <a:schemeClr val="bg1"/>
                </a:solidFill>
              </a:rPr>
              <a:t>Les enseignes</a:t>
            </a:r>
          </a:p>
          <a:p>
            <a:pPr>
              <a:spcBef>
                <a:spcPts val="9000"/>
              </a:spcBef>
            </a:pPr>
            <a:r>
              <a:rPr lang="fr-FR" dirty="0"/>
              <a:t>Les préenseignes</a:t>
            </a:r>
          </a:p>
        </p:txBody>
      </p:sp>
      <p:sp>
        <p:nvSpPr>
          <p:cNvPr id="5" name="Espace réservé du numéro de diapositive 4">
            <a:extLst>
              <a:ext uri="{FF2B5EF4-FFF2-40B4-BE49-F238E27FC236}">
                <a16:creationId xmlns:a16="http://schemas.microsoft.com/office/drawing/2014/main" id="{8871D834-E2DA-4813-88A5-655443292989}"/>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27</a:t>
            </a:fld>
            <a:endParaRPr lang="fr-FR" dirty="0"/>
          </a:p>
        </p:txBody>
      </p:sp>
      <p:pic>
        <p:nvPicPr>
          <p:cNvPr id="9" name="Image 8" descr="Une image contenant texte, carte&#10;&#10;Description générée automatiquement">
            <a:extLst>
              <a:ext uri="{FF2B5EF4-FFF2-40B4-BE49-F238E27FC236}">
                <a16:creationId xmlns:a16="http://schemas.microsoft.com/office/drawing/2014/main" id="{53DA2D07-4E18-483B-B6FE-6F910D28CFE1}"/>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09979" y="3162285"/>
            <a:ext cx="2780429" cy="1884342"/>
          </a:xfrm>
          <a:prstGeom prst="rect">
            <a:avLst/>
          </a:prstGeom>
        </p:spPr>
      </p:pic>
      <p:pic>
        <p:nvPicPr>
          <p:cNvPr id="7" name="Image 6" descr="Une image contenant arbre, herbe, extérieur, maison&#10;&#10;Description générée automatiquement">
            <a:extLst>
              <a:ext uri="{FF2B5EF4-FFF2-40B4-BE49-F238E27FC236}">
                <a16:creationId xmlns:a16="http://schemas.microsoft.com/office/drawing/2014/main" id="{AD445A6D-BB9F-4D86-B43D-321BFAB2F2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266" y="1727788"/>
            <a:ext cx="6120000" cy="3183092"/>
          </a:xfrm>
          <a:prstGeom prst="rect">
            <a:avLst/>
          </a:prstGeom>
          <a:ln w="19050">
            <a:solidFill>
              <a:srgbClr val="FF0000"/>
            </a:solidFill>
          </a:ln>
        </p:spPr>
      </p:pic>
      <p:pic>
        <p:nvPicPr>
          <p:cNvPr id="10" name="Image 9" descr="Une image contenant texte, extérieur, rue, signe&#10;&#10;Description générée automatiquement">
            <a:extLst>
              <a:ext uri="{FF2B5EF4-FFF2-40B4-BE49-F238E27FC236}">
                <a16:creationId xmlns:a16="http://schemas.microsoft.com/office/drawing/2014/main" id="{4F433DF0-6548-46B5-BCCD-73E86148E9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2266" y="1907788"/>
            <a:ext cx="6120000" cy="3131264"/>
          </a:xfrm>
          <a:prstGeom prst="rect">
            <a:avLst/>
          </a:prstGeom>
        </p:spPr>
      </p:pic>
      <p:pic>
        <p:nvPicPr>
          <p:cNvPr id="13" name="Image 12" descr="Une image contenant texte, bâtiment, extérieur, route&#10;&#10;Description générée automatiquement">
            <a:extLst>
              <a:ext uri="{FF2B5EF4-FFF2-40B4-BE49-F238E27FC236}">
                <a16:creationId xmlns:a16="http://schemas.microsoft.com/office/drawing/2014/main" id="{FF7F1D9A-F130-498D-8E36-A37899D6DB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2266" y="2087789"/>
            <a:ext cx="6120000" cy="3239491"/>
          </a:xfrm>
          <a:prstGeom prst="rect">
            <a:avLst/>
          </a:prstGeom>
        </p:spPr>
      </p:pic>
      <p:pic>
        <p:nvPicPr>
          <p:cNvPr id="15" name="Image 14" descr="Une image contenant texte, bâtiment, extérieur, signe&#10;&#10;Description générée automatiquement">
            <a:extLst>
              <a:ext uri="{FF2B5EF4-FFF2-40B4-BE49-F238E27FC236}">
                <a16:creationId xmlns:a16="http://schemas.microsoft.com/office/drawing/2014/main" id="{BAE59F42-B58E-4D15-B8C3-3A89E3A479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2266" y="2267788"/>
            <a:ext cx="6120000" cy="3221734"/>
          </a:xfrm>
          <a:prstGeom prst="rect">
            <a:avLst/>
          </a:prstGeom>
        </p:spPr>
      </p:pic>
      <p:pic>
        <p:nvPicPr>
          <p:cNvPr id="18" name="Image 17" descr="Une image contenant texte, extérieur, ciel, route&#10;&#10;Description générée automatiquement">
            <a:extLst>
              <a:ext uri="{FF2B5EF4-FFF2-40B4-BE49-F238E27FC236}">
                <a16:creationId xmlns:a16="http://schemas.microsoft.com/office/drawing/2014/main" id="{35960C5F-A7F3-412C-B595-792EB9C572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62266" y="2447789"/>
            <a:ext cx="6120000" cy="3217643"/>
          </a:xfrm>
          <a:prstGeom prst="rect">
            <a:avLst/>
          </a:prstGeom>
        </p:spPr>
      </p:pic>
      <p:pic>
        <p:nvPicPr>
          <p:cNvPr id="20" name="Image 19" descr="Une image contenant texte, extérieur, ciel, route&#10;&#10;Description générée automatiquement">
            <a:extLst>
              <a:ext uri="{FF2B5EF4-FFF2-40B4-BE49-F238E27FC236}">
                <a16:creationId xmlns:a16="http://schemas.microsoft.com/office/drawing/2014/main" id="{3E9973F0-BCE2-4747-8E2B-239C4E51DD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42266" y="2627788"/>
            <a:ext cx="6120000" cy="3196240"/>
          </a:xfrm>
          <a:prstGeom prst="rect">
            <a:avLst/>
          </a:prstGeom>
        </p:spPr>
      </p:pic>
      <p:pic>
        <p:nvPicPr>
          <p:cNvPr id="22" name="Image 21" descr="Une image contenant texte, herbe, extérieur, route&#10;&#10;Description générée automatiquement">
            <a:extLst>
              <a:ext uri="{FF2B5EF4-FFF2-40B4-BE49-F238E27FC236}">
                <a16:creationId xmlns:a16="http://schemas.microsoft.com/office/drawing/2014/main" id="{4443C471-ED24-4E4D-8114-F8E4552510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2266" y="2807788"/>
            <a:ext cx="6120000" cy="3226752"/>
          </a:xfrm>
          <a:prstGeom prst="rect">
            <a:avLst/>
          </a:prstGeom>
        </p:spPr>
      </p:pic>
      <p:pic>
        <p:nvPicPr>
          <p:cNvPr id="24" name="Image 23" descr="Une image contenant texte, arbre, extérieur, signe&#10;&#10;Description générée automatiquement">
            <a:extLst>
              <a:ext uri="{FF2B5EF4-FFF2-40B4-BE49-F238E27FC236}">
                <a16:creationId xmlns:a16="http://schemas.microsoft.com/office/drawing/2014/main" id="{58309C5A-AF16-435F-9093-739F1EA483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2266" y="2987789"/>
            <a:ext cx="6120000" cy="3191729"/>
          </a:xfrm>
          <a:prstGeom prst="rect">
            <a:avLst/>
          </a:prstGeom>
          <a:ln w="19050">
            <a:solidFill>
              <a:srgbClr val="FF0000"/>
            </a:solidFill>
          </a:ln>
        </p:spPr>
      </p:pic>
      <p:pic>
        <p:nvPicPr>
          <p:cNvPr id="26" name="Image 25" descr="Une image contenant texte, arbre, scène, ciel&#10;&#10;Description générée automatiquement">
            <a:extLst>
              <a:ext uri="{FF2B5EF4-FFF2-40B4-BE49-F238E27FC236}">
                <a16:creationId xmlns:a16="http://schemas.microsoft.com/office/drawing/2014/main" id="{C8B7CA7D-EE33-4976-AD1B-DA08AE2773A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082266" y="3167788"/>
            <a:ext cx="6120000" cy="3213540"/>
          </a:xfrm>
          <a:prstGeom prst="rect">
            <a:avLst/>
          </a:prstGeom>
          <a:ln w="19050">
            <a:solidFill>
              <a:srgbClr val="FF0000"/>
            </a:solidFill>
          </a:ln>
        </p:spPr>
      </p:pic>
    </p:spTree>
    <p:extLst>
      <p:ext uri="{BB962C8B-B14F-4D97-AF65-F5344CB8AC3E}">
        <p14:creationId xmlns:p14="http://schemas.microsoft.com/office/powerpoint/2010/main" val="258261241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06DBA-096A-4339-BADC-13BBEF05180A}"/>
              </a:ext>
            </a:extLst>
          </p:cNvPr>
          <p:cNvSpPr>
            <a:spLocks noGrp="1"/>
          </p:cNvSpPr>
          <p:nvPr>
            <p:ph type="title"/>
          </p:nvPr>
        </p:nvSpPr>
        <p:spPr/>
        <p:txBody>
          <a:bodyPr/>
          <a:lstStyle/>
          <a:p>
            <a:r>
              <a:rPr lang="fr-FR" dirty="0"/>
              <a:t>Les trois catégories de dispositifs</a:t>
            </a:r>
          </a:p>
        </p:txBody>
      </p:sp>
      <p:sp>
        <p:nvSpPr>
          <p:cNvPr id="3" name="Espace réservé du contenu 2">
            <a:extLst>
              <a:ext uri="{FF2B5EF4-FFF2-40B4-BE49-F238E27FC236}">
                <a16:creationId xmlns:a16="http://schemas.microsoft.com/office/drawing/2014/main" id="{D9E5C018-4A00-4E57-83D1-3D66CB707582}"/>
              </a:ext>
            </a:extLst>
          </p:cNvPr>
          <p:cNvSpPr>
            <a:spLocks noGrp="1"/>
          </p:cNvSpPr>
          <p:nvPr>
            <p:ph idx="1"/>
          </p:nvPr>
        </p:nvSpPr>
        <p:spPr/>
        <p:txBody>
          <a:bodyPr/>
          <a:lstStyle/>
          <a:p>
            <a:r>
              <a:rPr lang="fr-FR" dirty="0">
                <a:solidFill>
                  <a:schemeClr val="bg1"/>
                </a:solidFill>
              </a:rPr>
              <a:t>Les enseignes</a:t>
            </a:r>
          </a:p>
          <a:p>
            <a:pPr>
              <a:spcBef>
                <a:spcPts val="9000"/>
              </a:spcBef>
            </a:pPr>
            <a:r>
              <a:rPr lang="fr-FR" dirty="0">
                <a:solidFill>
                  <a:schemeClr val="bg1"/>
                </a:solidFill>
              </a:rPr>
              <a:t>Les préenseignes</a:t>
            </a:r>
          </a:p>
          <a:p>
            <a:pPr>
              <a:spcBef>
                <a:spcPts val="6600"/>
              </a:spcBef>
            </a:pPr>
            <a:r>
              <a:rPr lang="fr-FR" dirty="0"/>
              <a:t>Les publicités</a:t>
            </a:r>
          </a:p>
        </p:txBody>
      </p:sp>
      <p:sp>
        <p:nvSpPr>
          <p:cNvPr id="5" name="Espace réservé du numéro de diapositive 4">
            <a:extLst>
              <a:ext uri="{FF2B5EF4-FFF2-40B4-BE49-F238E27FC236}">
                <a16:creationId xmlns:a16="http://schemas.microsoft.com/office/drawing/2014/main" id="{8871D834-E2DA-4813-88A5-655443292989}"/>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28</a:t>
            </a:fld>
            <a:endParaRPr lang="fr-FR" dirty="0"/>
          </a:p>
        </p:txBody>
      </p:sp>
      <p:pic>
        <p:nvPicPr>
          <p:cNvPr id="11" name="Image 10" descr="Une image contenant texte&#10;&#10;Description générée automatiquement">
            <a:extLst>
              <a:ext uri="{FF2B5EF4-FFF2-40B4-BE49-F238E27FC236}">
                <a16:creationId xmlns:a16="http://schemas.microsoft.com/office/drawing/2014/main" id="{2279B2F8-9017-4801-99B2-7D17B190FCAF}"/>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28495" y="4104456"/>
            <a:ext cx="3431948" cy="2708920"/>
          </a:xfrm>
          <a:prstGeom prst="rect">
            <a:avLst/>
          </a:prstGeom>
        </p:spPr>
      </p:pic>
      <p:pic>
        <p:nvPicPr>
          <p:cNvPr id="7" name="Image 6" descr="Une image contenant texte, ciel, passage, extérieur&#10;&#10;Description générée automatiquement">
            <a:extLst>
              <a:ext uri="{FF2B5EF4-FFF2-40B4-BE49-F238E27FC236}">
                <a16:creationId xmlns:a16="http://schemas.microsoft.com/office/drawing/2014/main" id="{A8D36286-BD57-4B6F-A4D6-95A16E439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1794" y="1440000"/>
            <a:ext cx="6120000" cy="3178940"/>
          </a:xfrm>
          <a:prstGeom prst="rect">
            <a:avLst/>
          </a:prstGeom>
        </p:spPr>
      </p:pic>
      <p:pic>
        <p:nvPicPr>
          <p:cNvPr id="10" name="Image 9" descr="Une image contenant texte, herbe, extérieur, arbre&#10;&#10;Description générée automatiquement">
            <a:extLst>
              <a:ext uri="{FF2B5EF4-FFF2-40B4-BE49-F238E27FC236}">
                <a16:creationId xmlns:a16="http://schemas.microsoft.com/office/drawing/2014/main" id="{3D30CE86-A0F7-4E33-B4E9-7072A332DA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1794" y="1620000"/>
            <a:ext cx="6120000" cy="3126850"/>
          </a:xfrm>
          <a:prstGeom prst="rect">
            <a:avLst/>
          </a:prstGeom>
        </p:spPr>
      </p:pic>
      <p:pic>
        <p:nvPicPr>
          <p:cNvPr id="13" name="Image 12" descr="Une image contenant texte, extérieur, herbe, ciel&#10;&#10;Description générée automatiquement">
            <a:extLst>
              <a:ext uri="{FF2B5EF4-FFF2-40B4-BE49-F238E27FC236}">
                <a16:creationId xmlns:a16="http://schemas.microsoft.com/office/drawing/2014/main" id="{425C47CA-1BA5-4751-BB02-E5B15665E1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1794" y="1800000"/>
            <a:ext cx="6120000" cy="3170290"/>
          </a:xfrm>
          <a:prstGeom prst="rect">
            <a:avLst/>
          </a:prstGeom>
        </p:spPr>
      </p:pic>
      <p:pic>
        <p:nvPicPr>
          <p:cNvPr id="15" name="Image 14" descr="Une image contenant herbe, arbre, route, extérieur&#10;&#10;Description générée automatiquement">
            <a:extLst>
              <a:ext uri="{FF2B5EF4-FFF2-40B4-BE49-F238E27FC236}">
                <a16:creationId xmlns:a16="http://schemas.microsoft.com/office/drawing/2014/main" id="{3FFFD836-72EA-41BE-A078-63D7F8F7578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1794" y="1980001"/>
            <a:ext cx="6120000" cy="3325243"/>
          </a:xfrm>
          <a:prstGeom prst="rect">
            <a:avLst/>
          </a:prstGeom>
        </p:spPr>
      </p:pic>
      <p:pic>
        <p:nvPicPr>
          <p:cNvPr id="18" name="Image 17" descr="Une image contenant texte, extérieur, ciel, arbre&#10;&#10;Description générée automatiquement">
            <a:extLst>
              <a:ext uri="{FF2B5EF4-FFF2-40B4-BE49-F238E27FC236}">
                <a16:creationId xmlns:a16="http://schemas.microsoft.com/office/drawing/2014/main" id="{00E7DE6C-3053-490A-9D86-AD0653F9AD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7794" y="2160000"/>
            <a:ext cx="6120000" cy="3169670"/>
          </a:xfrm>
          <a:prstGeom prst="rect">
            <a:avLst/>
          </a:prstGeom>
        </p:spPr>
      </p:pic>
      <p:pic>
        <p:nvPicPr>
          <p:cNvPr id="20" name="Image 19" descr="Une image contenant texte, extérieur, terrain, route&#10;&#10;Description générée automatiquement">
            <a:extLst>
              <a:ext uri="{FF2B5EF4-FFF2-40B4-BE49-F238E27FC236}">
                <a16:creationId xmlns:a16="http://schemas.microsoft.com/office/drawing/2014/main" id="{E800C16E-F1C4-4DD5-937D-6DD44FFB3F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41794" y="2340001"/>
            <a:ext cx="6120000" cy="3179277"/>
          </a:xfrm>
          <a:prstGeom prst="rect">
            <a:avLst/>
          </a:prstGeom>
        </p:spPr>
      </p:pic>
      <p:pic>
        <p:nvPicPr>
          <p:cNvPr id="22" name="Image 21" descr="Une image contenant texte, extérieur&#10;&#10;Description générée automatiquement">
            <a:extLst>
              <a:ext uri="{FF2B5EF4-FFF2-40B4-BE49-F238E27FC236}">
                <a16:creationId xmlns:a16="http://schemas.microsoft.com/office/drawing/2014/main" id="{002BD0C8-A536-4862-81AE-302D8D87B20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21794" y="2520001"/>
            <a:ext cx="6120000" cy="3384855"/>
          </a:xfrm>
          <a:prstGeom prst="rect">
            <a:avLst/>
          </a:prstGeom>
          <a:ln w="19050">
            <a:solidFill>
              <a:srgbClr val="FF0000"/>
            </a:solidFill>
          </a:ln>
        </p:spPr>
      </p:pic>
      <p:pic>
        <p:nvPicPr>
          <p:cNvPr id="24" name="Image 23" descr="Une image contenant texte, bâtiment, extérieur, rue&#10;&#10;Description générée automatiquement">
            <a:extLst>
              <a:ext uri="{FF2B5EF4-FFF2-40B4-BE49-F238E27FC236}">
                <a16:creationId xmlns:a16="http://schemas.microsoft.com/office/drawing/2014/main" id="{39CA5959-37CA-43F8-96ED-D9CC076146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01794" y="2700001"/>
            <a:ext cx="6120000" cy="3307295"/>
          </a:xfrm>
          <a:prstGeom prst="rect">
            <a:avLst/>
          </a:prstGeom>
          <a:ln w="19050">
            <a:solidFill>
              <a:srgbClr val="FF0000"/>
            </a:solidFill>
          </a:ln>
        </p:spPr>
      </p:pic>
    </p:spTree>
    <p:extLst>
      <p:ext uri="{BB962C8B-B14F-4D97-AF65-F5344CB8AC3E}">
        <p14:creationId xmlns:p14="http://schemas.microsoft.com/office/powerpoint/2010/main" val="132684670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0"/>
                                        <p:tgtEl>
                                          <p:spTgt spid="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3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2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2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p:txBody>
          <a:bodyPr anchor="ctr">
            <a:normAutofit/>
          </a:bodyPr>
          <a:lstStyle/>
          <a:p>
            <a:pPr eaLnBrk="1" hangingPunct="1"/>
            <a:r>
              <a:rPr lang="fr-FR" dirty="0"/>
              <a:t>Les dispositifs</a:t>
            </a:r>
            <a:endParaRPr lang="fr-FR" sz="3200" dirty="0">
              <a:solidFill>
                <a:srgbClr val="000099"/>
              </a:solidFill>
            </a:endParaRPr>
          </a:p>
        </p:txBody>
      </p:sp>
      <p:sp>
        <p:nvSpPr>
          <p:cNvPr id="7" name="Espace réservé du contenu 6"/>
          <p:cNvSpPr>
            <a:spLocks noGrp="1"/>
          </p:cNvSpPr>
          <p:nvPr>
            <p:ph idx="1"/>
          </p:nvPr>
        </p:nvSpPr>
        <p:spPr>
          <a:xfrm>
            <a:off x="1143794" y="1596413"/>
            <a:ext cx="7338392" cy="4851836"/>
          </a:xfrm>
        </p:spPr>
        <p:txBody>
          <a:bodyPr>
            <a:normAutofit fontScale="77500" lnSpcReduction="20000"/>
          </a:bodyPr>
          <a:lstStyle/>
          <a:p>
            <a:pPr marL="176213" lvl="1" indent="0">
              <a:buNone/>
            </a:pPr>
            <a:r>
              <a:rPr lang="fr-FR" sz="2300" dirty="0"/>
              <a:t>« … l’espace réservé à la vente, </a:t>
            </a:r>
            <a:br>
              <a:rPr lang="fr-FR" sz="2300" dirty="0"/>
            </a:br>
            <a:r>
              <a:rPr lang="fr-FR" sz="2300" dirty="0"/>
              <a:t>qui n’était pas séparé de celui </a:t>
            </a:r>
            <a:br>
              <a:rPr lang="fr-FR" sz="2300" dirty="0"/>
            </a:br>
            <a:r>
              <a:rPr lang="fr-FR" sz="2300" dirty="0"/>
              <a:t>où étaient implantées les photographies, </a:t>
            </a:r>
            <a:br>
              <a:rPr lang="fr-FR" sz="2300" dirty="0"/>
            </a:br>
            <a:r>
              <a:rPr lang="fr-FR" sz="2300" dirty="0"/>
              <a:t>n’était pas utilisé principalement comme </a:t>
            </a:r>
            <a:br>
              <a:rPr lang="fr-FR" sz="2300" dirty="0"/>
            </a:br>
            <a:r>
              <a:rPr lang="fr-FR" sz="2300" dirty="0"/>
              <a:t>support de publicité… </a:t>
            </a:r>
            <a:br>
              <a:rPr lang="fr-FR" sz="2300" dirty="0"/>
            </a:br>
            <a:r>
              <a:rPr lang="fr-FR" sz="2300" dirty="0"/>
              <a:t>dès lors, ces photographies n’entraient </a:t>
            </a:r>
            <a:br>
              <a:rPr lang="fr-FR" sz="2300" dirty="0"/>
            </a:br>
            <a:r>
              <a:rPr lang="fr-FR" sz="2300" dirty="0"/>
              <a:t>pas dans le champ d’application du </a:t>
            </a:r>
            <a:br>
              <a:rPr lang="fr-FR" sz="2300" dirty="0"/>
            </a:br>
            <a:r>
              <a:rPr lang="fr-FR" sz="2300" dirty="0"/>
              <a:t>chapitre 2 du titre 8 du livre V du code </a:t>
            </a:r>
            <a:br>
              <a:rPr lang="fr-FR" sz="2300" dirty="0"/>
            </a:br>
            <a:r>
              <a:rPr lang="fr-FR" sz="2300" dirty="0"/>
              <a:t>de l’environnement, alors même </a:t>
            </a:r>
            <a:br>
              <a:rPr lang="fr-FR" sz="2300" dirty="0"/>
            </a:br>
            <a:r>
              <a:rPr lang="fr-FR" sz="2300" dirty="0"/>
              <a:t>qu’elles n’étaient visibles que depuis </a:t>
            </a:r>
            <a:br>
              <a:rPr lang="fr-FR" sz="2300" dirty="0"/>
            </a:br>
            <a:r>
              <a:rPr lang="fr-FR" sz="2300" dirty="0"/>
              <a:t>la voie publique… »</a:t>
            </a:r>
          </a:p>
          <a:p>
            <a:pPr>
              <a:spcBef>
                <a:spcPts val="3000"/>
              </a:spcBef>
            </a:pPr>
            <a:r>
              <a:rPr lang="fr-FR" sz="2800" i="1" dirty="0"/>
              <a:t>application de la taxe locale sur la publicité extérieure</a:t>
            </a:r>
          </a:p>
          <a:p>
            <a:pPr lvl="1"/>
            <a:endParaRPr lang="fr-FR" sz="1800" dirty="0"/>
          </a:p>
          <a:p>
            <a:pPr lvl="1"/>
            <a:r>
              <a:rPr lang="fr-FR" sz="2400" dirty="0"/>
              <a:t>L’exonération de la TLPE ne signifie pas qu’il ne s’agit pas d’enseignes réglementées par le code de l’environnement…</a:t>
            </a:r>
          </a:p>
        </p:txBody>
      </p:sp>
      <p:pic>
        <p:nvPicPr>
          <p:cNvPr id="11" name="Image 7" descr="P101076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9318" y="2389088"/>
            <a:ext cx="2891677" cy="21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02719" y="1307862"/>
            <a:ext cx="1197752" cy="943481"/>
          </a:xfrm>
          <a:prstGeom prst="rect">
            <a:avLst/>
          </a:prstGeom>
        </p:spPr>
      </p:pic>
      <p:sp>
        <p:nvSpPr>
          <p:cNvPr id="8" name="ZoneTexte 7">
            <a:hlinkClick r:id="" action="ppaction://noaction"/>
            <a:extLst>
              <a:ext uri="{FF2B5EF4-FFF2-40B4-BE49-F238E27FC236}">
                <a16:creationId xmlns:a16="http://schemas.microsoft.com/office/drawing/2014/main" id="{B4AC30AE-33AF-40B6-BB83-1328C18386A7}"/>
              </a:ext>
            </a:extLst>
          </p:cNvPr>
          <p:cNvSpPr txBox="1"/>
          <p:nvPr/>
        </p:nvSpPr>
        <p:spPr>
          <a:xfrm>
            <a:off x="5313834" y="916255"/>
            <a:ext cx="4032448"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Conseil d’État, 28 octobre 2009, Société Zara</a:t>
            </a:r>
          </a:p>
        </p:txBody>
      </p:sp>
      <p:sp>
        <p:nvSpPr>
          <p:cNvPr id="9" name="ZoneTexte 8">
            <a:hlinkClick r:id="" action="ppaction://noaction"/>
            <a:extLst>
              <a:ext uri="{FF2B5EF4-FFF2-40B4-BE49-F238E27FC236}">
                <a16:creationId xmlns:a16="http://schemas.microsoft.com/office/drawing/2014/main" id="{5A13CE9B-32AC-4A0D-88E8-C4FBC0A190F7}"/>
              </a:ext>
            </a:extLst>
          </p:cNvPr>
          <p:cNvSpPr txBox="1"/>
          <p:nvPr/>
        </p:nvSpPr>
        <p:spPr>
          <a:xfrm>
            <a:off x="7301596" y="5361006"/>
            <a:ext cx="2044687"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L. 2333-7 cgct</a:t>
            </a:r>
          </a:p>
        </p:txBody>
      </p:sp>
      <p:sp>
        <p:nvSpPr>
          <p:cNvPr id="5" name="Espace réservé du numéro de diapositive 4">
            <a:extLst>
              <a:ext uri="{FF2B5EF4-FFF2-40B4-BE49-F238E27FC236}">
                <a16:creationId xmlns:a16="http://schemas.microsoft.com/office/drawing/2014/main" id="{F0FB3990-7295-4533-9EC6-539ACD402ABD}"/>
              </a:ext>
            </a:extLst>
          </p:cNvPr>
          <p:cNvSpPr>
            <a:spLocks noGrp="1"/>
          </p:cNvSpPr>
          <p:nvPr>
            <p:ph type="sldNum" sz="quarter" idx="4"/>
          </p:nvPr>
        </p:nvSpPr>
        <p:spPr>
          <a:xfrm>
            <a:off x="4431196" y="6448250"/>
            <a:ext cx="738808" cy="365125"/>
          </a:xfrm>
          <a:prstGeom prst="rect">
            <a:avLst/>
          </a:prstGeom>
        </p:spPr>
        <p:txBody>
          <a:bodyPr vert="horz" lIns="91440" tIns="45720" rIns="91440" bIns="45720" rtlCol="0" anchor="ctr"/>
          <a:lstStyle>
            <a:defPPr>
              <a:defRPr lang="fr-FR"/>
            </a:defPPr>
            <a:lvl1pPr marL="0" algn="ctr" defTabSz="914400" rtl="0" eaLnBrk="1" latinLnBrk="0" hangingPunct="1">
              <a:defRPr kumimoji="0" lang="fr-FR" sz="1200" kern="1200">
                <a:solidFill>
                  <a:srgbClr val="0070C0"/>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a:lstStyle>
          <a:p>
            <a:fld id="{33D6E5A2-EC83-451F-A719-9AC1370DD5CF}" type="slidenum">
              <a:rPr lang="fr-FR" smtClean="0"/>
              <a:pPr/>
              <a:t>29</a:t>
            </a:fld>
            <a:endParaRPr lang="fr-FR" dirty="0"/>
          </a:p>
        </p:txBody>
      </p:sp>
    </p:spTree>
    <p:extLst>
      <p:ext uri="{BB962C8B-B14F-4D97-AF65-F5344CB8AC3E}">
        <p14:creationId xmlns:p14="http://schemas.microsoft.com/office/powerpoint/2010/main" val="374642070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2000"/>
                                        <p:tgtEl>
                                          <p:spTgt spid="7">
                                            <p:txEl>
                                              <p:pRg st="0" end="0"/>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left)">
                                      <p:cBhvr>
                                        <p:cTn id="26" dur="2000"/>
                                        <p:tgtEl>
                                          <p:spTgt spid="7">
                                            <p:txEl>
                                              <p:pRg st="1" end="1"/>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uiExpand="1" build="p"/>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F03E3-B926-471D-B995-1BC23C603CD1}"/>
              </a:ext>
            </a:extLst>
          </p:cNvPr>
          <p:cNvSpPr>
            <a:spLocks noGrp="1"/>
          </p:cNvSpPr>
          <p:nvPr>
            <p:ph type="title"/>
          </p:nvPr>
        </p:nvSpPr>
        <p:spPr/>
        <p:txBody>
          <a:bodyPr/>
          <a:lstStyle/>
          <a:p>
            <a:r>
              <a:rPr lang="fr-FR" dirty="0"/>
              <a:t>Déroulement</a:t>
            </a:r>
          </a:p>
        </p:txBody>
      </p:sp>
      <p:sp>
        <p:nvSpPr>
          <p:cNvPr id="3" name="Espace réservé du contenu 2">
            <a:extLst>
              <a:ext uri="{FF2B5EF4-FFF2-40B4-BE49-F238E27FC236}">
                <a16:creationId xmlns:a16="http://schemas.microsoft.com/office/drawing/2014/main" id="{C3F3CD02-6E13-4486-985C-788A468A10A9}"/>
              </a:ext>
            </a:extLst>
          </p:cNvPr>
          <p:cNvSpPr>
            <a:spLocks noGrp="1"/>
          </p:cNvSpPr>
          <p:nvPr>
            <p:ph idx="1"/>
          </p:nvPr>
        </p:nvSpPr>
        <p:spPr>
          <a:xfrm>
            <a:off x="908194" y="1714488"/>
            <a:ext cx="8654111" cy="4838712"/>
          </a:xfrm>
        </p:spPr>
        <p:txBody>
          <a:bodyPr>
            <a:normAutofit fontScale="77500" lnSpcReduction="20000"/>
          </a:bodyPr>
          <a:lstStyle/>
          <a:p>
            <a:pPr marL="538163" indent="-538163"/>
            <a:r>
              <a:rPr lang="fr-FR" dirty="0">
                <a:solidFill>
                  <a:srgbClr val="085335"/>
                </a:solidFill>
                <a:latin typeface="Calibri" panose="020F0502020204030204" pitchFamily="34" charset="0"/>
                <a:cs typeface="Calibri" panose="020F0502020204030204" pitchFamily="34" charset="0"/>
              </a:rPr>
              <a:t>Une interdiction générale de publicité</a:t>
            </a:r>
          </a:p>
          <a:p>
            <a:pPr marL="803275" lvl="1" indent="-287338">
              <a:spcBef>
                <a:spcPts val="300"/>
              </a:spcBef>
            </a:pPr>
            <a:r>
              <a:rPr lang="fr-FR" dirty="0">
                <a:latin typeface="Calibri" panose="020F0502020204030204" pitchFamily="34" charset="0"/>
                <a:cs typeface="Calibri" panose="020F0502020204030204" pitchFamily="34" charset="0"/>
              </a:rPr>
              <a:t>en agglomération des communes du périmètre du parc</a:t>
            </a:r>
          </a:p>
          <a:p>
            <a:pPr marL="803275" lvl="1" indent="-287338">
              <a:spcBef>
                <a:spcPts val="300"/>
              </a:spcBef>
            </a:pPr>
            <a:r>
              <a:rPr lang="fr-FR" dirty="0">
                <a:latin typeface="Calibri" panose="020F0502020204030204" pitchFamily="34" charset="0"/>
                <a:cs typeface="Calibri" panose="020F0502020204030204" pitchFamily="34" charset="0"/>
              </a:rPr>
              <a:t>hors agglomération… parce qu’on est hors agglomération</a:t>
            </a:r>
          </a:p>
          <a:p>
            <a:pPr marL="803275" lvl="1" indent="-287338">
              <a:spcBef>
                <a:spcPts val="300"/>
              </a:spcBef>
            </a:pPr>
            <a:r>
              <a:rPr lang="fr-FR" dirty="0">
                <a:latin typeface="Calibri" panose="020F0502020204030204" pitchFamily="34" charset="0"/>
                <a:cs typeface="Calibri" panose="020F0502020204030204" pitchFamily="34" charset="0"/>
              </a:rPr>
              <a:t>… aucune interdiction pour les enseignes… qui sont</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soumises à autorisation du préfet, en agglomération</a:t>
            </a:r>
          </a:p>
          <a:p>
            <a:pPr marL="538163" indent="-538163"/>
            <a:r>
              <a:rPr lang="fr-FR" dirty="0">
                <a:solidFill>
                  <a:srgbClr val="085335"/>
                </a:solidFill>
                <a:latin typeface="Calibri" panose="020F0502020204030204" pitchFamily="34" charset="0"/>
                <a:cs typeface="Calibri" panose="020F0502020204030204" pitchFamily="34" charset="0"/>
              </a:rPr>
              <a:t>Les communes ou communautés peuvent élaborer des règlements locaux de publicité</a:t>
            </a:r>
          </a:p>
          <a:p>
            <a:pPr marL="803275" lvl="1" indent="-287338">
              <a:spcBef>
                <a:spcPts val="300"/>
              </a:spcBef>
            </a:pPr>
            <a:r>
              <a:rPr lang="fr-FR" dirty="0">
                <a:latin typeface="Calibri" panose="020F0502020204030204" pitchFamily="34" charset="0"/>
                <a:cs typeface="Calibri" panose="020F0502020204030204" pitchFamily="34" charset="0"/>
              </a:rPr>
              <a:t>pour déroger à l’interdiction légale de publicité en agglomération des PNR ou en zone commerciale hors agglomération</a:t>
            </a:r>
          </a:p>
          <a:p>
            <a:pPr marL="803275" lvl="1" indent="-287338">
              <a:spcBef>
                <a:spcPts val="300"/>
              </a:spcBef>
            </a:pPr>
            <a:r>
              <a:rPr lang="fr-FR" dirty="0">
                <a:latin typeface="Calibri" panose="020F0502020204030204" pitchFamily="34" charset="0"/>
                <a:cs typeface="Calibri" panose="020F0502020204030204" pitchFamily="34" charset="0"/>
              </a:rPr>
              <a:t>pour restreindre les conditions d’installation des enseignes</a:t>
            </a:r>
          </a:p>
          <a:p>
            <a:pPr marL="538163" indent="-538163"/>
            <a:r>
              <a:rPr lang="fr-FR" dirty="0">
                <a:solidFill>
                  <a:srgbClr val="085335"/>
                </a:solidFill>
                <a:latin typeface="Calibri" panose="020F0502020204030204" pitchFamily="34" charset="0"/>
                <a:cs typeface="Calibri" panose="020F0502020204030204" pitchFamily="34" charset="0"/>
              </a:rPr>
              <a:t>Ces règlements locaux de publicité</a:t>
            </a:r>
          </a:p>
          <a:p>
            <a:pPr marL="803275" lvl="1" indent="-287338">
              <a:spcBef>
                <a:spcPts val="300"/>
              </a:spcBef>
            </a:pPr>
            <a:r>
              <a:rPr lang="fr-FR" dirty="0">
                <a:latin typeface="Calibri" panose="020F0502020204030204" pitchFamily="34" charset="0"/>
                <a:cs typeface="Calibri" panose="020F0502020204030204" pitchFamily="34" charset="0"/>
              </a:rPr>
              <a:t>doivent être compatibles avec la charte du PNR</a:t>
            </a:r>
          </a:p>
          <a:p>
            <a:pPr marL="803275" lvl="1" indent="-287338">
              <a:spcBef>
                <a:spcPts val="300"/>
              </a:spcBef>
            </a:pPr>
            <a:r>
              <a:rPr lang="fr-FR" dirty="0">
                <a:latin typeface="Calibri" panose="020F0502020204030204" pitchFamily="34" charset="0"/>
                <a:cs typeface="Calibri" panose="020F0502020204030204" pitchFamily="34" charset="0"/>
              </a:rPr>
              <a:t>ne peuvent autoriser la publicité que si la charte du PNR </a:t>
            </a:r>
            <a:br>
              <a:rPr lang="fr-FR" dirty="0">
                <a:latin typeface="Calibri" panose="020F0502020204030204" pitchFamily="34" charset="0"/>
                <a:cs typeface="Calibri" panose="020F0502020204030204" pitchFamily="34" charset="0"/>
              </a:rPr>
            </a:br>
            <a:r>
              <a:rPr lang="fr-FR" dirty="0">
                <a:latin typeface="Calibri" panose="020F0502020204030204" pitchFamily="34" charset="0"/>
                <a:cs typeface="Calibri" panose="020F0502020204030204" pitchFamily="34" charset="0"/>
              </a:rPr>
              <a:t>contient des orientations ou mesures relatives à la publicité</a:t>
            </a:r>
          </a:p>
        </p:txBody>
      </p:sp>
    </p:spTree>
    <p:extLst>
      <p:ext uri="{BB962C8B-B14F-4D97-AF65-F5344CB8AC3E}">
        <p14:creationId xmlns:p14="http://schemas.microsoft.com/office/powerpoint/2010/main" val="355608955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2000"/>
                                        <p:tgtEl>
                                          <p:spTgt spid="3">
                                            <p:txEl>
                                              <p:pRg st="7" end="7"/>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2000"/>
                                        <p:tgtEl>
                                          <p:spTgt spid="3">
                                            <p:txEl>
                                              <p:pRg st="8" end="8"/>
                                            </p:txEl>
                                          </p:spTgt>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53054C-E4CB-466D-A68B-DAB10AB83969}"/>
              </a:ext>
            </a:extLst>
          </p:cNvPr>
          <p:cNvSpPr>
            <a:spLocks noGrp="1"/>
          </p:cNvSpPr>
          <p:nvPr>
            <p:ph type="title"/>
          </p:nvPr>
        </p:nvSpPr>
        <p:spPr>
          <a:xfrm>
            <a:off x="1143794" y="269632"/>
            <a:ext cx="8077200" cy="1143000"/>
          </a:xfrm>
        </p:spPr>
        <p:txBody>
          <a:bodyPr>
            <a:normAutofit/>
          </a:bodyPr>
          <a:lstStyle/>
          <a:p>
            <a:r>
              <a:rPr lang="fr-FR" dirty="0"/>
              <a:t>L’espace</a:t>
            </a:r>
            <a:r>
              <a:rPr lang="en-US" dirty="0"/>
              <a:t> </a:t>
            </a:r>
            <a:r>
              <a:rPr lang="fr-FR" dirty="0"/>
              <a:t>aggloméré</a:t>
            </a:r>
          </a:p>
        </p:txBody>
      </p:sp>
      <p:pic>
        <p:nvPicPr>
          <p:cNvPr id="7" name="Image 6">
            <a:extLst>
              <a:ext uri="{FF2B5EF4-FFF2-40B4-BE49-F238E27FC236}">
                <a16:creationId xmlns:a16="http://schemas.microsoft.com/office/drawing/2014/main" id="{82988A75-2EAE-4968-966E-7D0AC3EE0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5362" y="1412776"/>
            <a:ext cx="7920000" cy="4375800"/>
          </a:xfrm>
          <a:prstGeom prst="rect">
            <a:avLst/>
          </a:prstGeom>
          <a:noFill/>
        </p:spPr>
      </p:pic>
      <p:pic>
        <p:nvPicPr>
          <p:cNvPr id="9" name="Image 8">
            <a:extLst>
              <a:ext uri="{FF2B5EF4-FFF2-40B4-BE49-F238E27FC236}">
                <a16:creationId xmlns:a16="http://schemas.microsoft.com/office/drawing/2014/main" id="{1CAA8F34-3156-4D67-8F33-2E56F89787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2562" y="1559075"/>
            <a:ext cx="7920000" cy="4405242"/>
          </a:xfrm>
          <a:prstGeom prst="rect">
            <a:avLst/>
          </a:prstGeom>
        </p:spPr>
      </p:pic>
      <p:sp>
        <p:nvSpPr>
          <p:cNvPr id="11" name="ZoneTexte 10">
            <a:hlinkClick r:id="" action="ppaction://noaction"/>
            <a:extLst>
              <a:ext uri="{FF2B5EF4-FFF2-40B4-BE49-F238E27FC236}">
                <a16:creationId xmlns:a16="http://schemas.microsoft.com/office/drawing/2014/main" id="{99DC3127-3538-40CA-AC75-C3C6EA4521EE}"/>
              </a:ext>
            </a:extLst>
          </p:cNvPr>
          <p:cNvSpPr txBox="1"/>
          <p:nvPr/>
        </p:nvSpPr>
        <p:spPr>
          <a:xfrm>
            <a:off x="7222046" y="520211"/>
            <a:ext cx="2088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R. 110-2 c.route</a:t>
            </a:r>
          </a:p>
        </p:txBody>
      </p:sp>
      <p:sp>
        <p:nvSpPr>
          <p:cNvPr id="13" name="ZoneTexte 12">
            <a:hlinkClick r:id="" action="ppaction://noaction"/>
            <a:extLst>
              <a:ext uri="{FF2B5EF4-FFF2-40B4-BE49-F238E27FC236}">
                <a16:creationId xmlns:a16="http://schemas.microsoft.com/office/drawing/2014/main" id="{C88BC1FA-DCEC-455E-B130-4321B741FB5B}"/>
              </a:ext>
            </a:extLst>
          </p:cNvPr>
          <p:cNvSpPr txBox="1"/>
          <p:nvPr/>
        </p:nvSpPr>
        <p:spPr>
          <a:xfrm>
            <a:off x="7209200" y="934832"/>
            <a:ext cx="2088000" cy="292709"/>
          </a:xfrm>
          <a:prstGeom prst="rect">
            <a:avLst/>
          </a:prstGeom>
          <a:solidFill>
            <a:srgbClr val="CCFFFF"/>
          </a:solidFill>
          <a:ln w="25400">
            <a:solidFill>
              <a:srgbClr val="0000CC"/>
            </a:solidFill>
          </a:ln>
        </p:spPr>
        <p:txBody>
          <a:bodyPr wrap="square" rtlCol="0" anchor="ctr">
            <a:spAutoFit/>
          </a:bodyPr>
          <a:lstStyle/>
          <a:p>
            <a:pPr algn="r">
              <a:spcBef>
                <a:spcPts val="0"/>
              </a:spcBef>
              <a:spcAft>
                <a:spcPts val="0"/>
              </a:spcAft>
            </a:pPr>
            <a:r>
              <a:rPr lang="fr-FR" sz="1400" b="1" dirty="0">
                <a:solidFill>
                  <a:srgbClr val="0000CC"/>
                </a:solidFill>
                <a:latin typeface="Arial" panose="020B0604020202020204" pitchFamily="34" charset="0"/>
                <a:cs typeface="Arial" panose="020B0604020202020204" pitchFamily="34" charset="0"/>
              </a:rPr>
              <a:t>article R. 411-2 c.route</a:t>
            </a:r>
          </a:p>
        </p:txBody>
      </p:sp>
      <p:pic>
        <p:nvPicPr>
          <p:cNvPr id="14" name="Image 13">
            <a:extLst>
              <a:ext uri="{FF2B5EF4-FFF2-40B4-BE49-F238E27FC236}">
                <a16:creationId xmlns:a16="http://schemas.microsoft.com/office/drawing/2014/main" id="{942C5992-DE23-4844-B346-D4F39A4C43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5626" y="1705907"/>
            <a:ext cx="7920000" cy="4400000"/>
          </a:xfrm>
          <a:prstGeom prst="rect">
            <a:avLst/>
          </a:prstGeom>
        </p:spPr>
      </p:pic>
      <p:pic>
        <p:nvPicPr>
          <p:cNvPr id="16" name="Image 15">
            <a:extLst>
              <a:ext uri="{FF2B5EF4-FFF2-40B4-BE49-F238E27FC236}">
                <a16:creationId xmlns:a16="http://schemas.microsoft.com/office/drawing/2014/main" id="{AEAEF39C-3E8C-4900-9B2B-D4649FBE1D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6130" y="1852582"/>
            <a:ext cx="7920000" cy="4386911"/>
          </a:xfrm>
          <a:prstGeom prst="rect">
            <a:avLst/>
          </a:prstGeom>
        </p:spPr>
      </p:pic>
      <p:pic>
        <p:nvPicPr>
          <p:cNvPr id="18" name="Image 17">
            <a:extLst>
              <a:ext uri="{FF2B5EF4-FFF2-40B4-BE49-F238E27FC236}">
                <a16:creationId xmlns:a16="http://schemas.microsoft.com/office/drawing/2014/main" id="{D7A1B0E8-BE93-43BD-B8DB-1D9EA66993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7362" y="2001196"/>
            <a:ext cx="7920000" cy="4409130"/>
          </a:xfrm>
          <a:prstGeom prst="rect">
            <a:avLst/>
          </a:prstGeom>
        </p:spPr>
      </p:pic>
      <p:grpSp>
        <p:nvGrpSpPr>
          <p:cNvPr id="19" name="Groupe 18">
            <a:extLst>
              <a:ext uri="{FF2B5EF4-FFF2-40B4-BE49-F238E27FC236}">
                <a16:creationId xmlns:a16="http://schemas.microsoft.com/office/drawing/2014/main" id="{0954409A-DEF0-4E54-BA22-AB4956F9552F}"/>
              </a:ext>
            </a:extLst>
          </p:cNvPr>
          <p:cNvGrpSpPr/>
          <p:nvPr/>
        </p:nvGrpSpPr>
        <p:grpSpPr>
          <a:xfrm>
            <a:off x="5976086" y="562637"/>
            <a:ext cx="1089271" cy="586788"/>
            <a:chOff x="935595" y="3131567"/>
            <a:chExt cx="1178056" cy="429719"/>
          </a:xfrm>
        </p:grpSpPr>
        <p:sp>
          <p:nvSpPr>
            <p:cNvPr id="20" name="Rectangle : coins arrondis 14">
              <a:extLst>
                <a:ext uri="{FF2B5EF4-FFF2-40B4-BE49-F238E27FC236}">
                  <a16:creationId xmlns:a16="http://schemas.microsoft.com/office/drawing/2014/main" id="{60D0620D-1743-43EC-8F9B-E129F410EF3C}"/>
                </a:ext>
              </a:extLst>
            </p:cNvPr>
            <p:cNvSpPr/>
            <p:nvPr/>
          </p:nvSpPr>
          <p:spPr>
            <a:xfrm>
              <a:off x="935595" y="3293641"/>
              <a:ext cx="1178056" cy="26764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AGGLO</a:t>
              </a:r>
              <a:endParaRPr lang="fr-FR" sz="1050" b="1" dirty="0">
                <a:solidFill>
                  <a:schemeClr val="tx1"/>
                </a:solidFill>
              </a:endParaRPr>
            </a:p>
          </p:txBody>
        </p:sp>
        <p:cxnSp>
          <p:nvCxnSpPr>
            <p:cNvPr id="21" name="Connecteur droit 20">
              <a:extLst>
                <a:ext uri="{FF2B5EF4-FFF2-40B4-BE49-F238E27FC236}">
                  <a16:creationId xmlns:a16="http://schemas.microsoft.com/office/drawing/2014/main" id="{456FC903-A2A3-4FC1-9ECA-845D9A82427E}"/>
                </a:ext>
              </a:extLst>
            </p:cNvPr>
            <p:cNvCxnSpPr>
              <a:cxnSpLocks/>
            </p:cNvCxnSpPr>
            <p:nvPr/>
          </p:nvCxnSpPr>
          <p:spPr>
            <a:xfrm flipV="1">
              <a:off x="935595" y="3293641"/>
              <a:ext cx="1178056" cy="2421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E8BFE05-0E9C-4C21-BE3D-367408928F02}"/>
                </a:ext>
              </a:extLst>
            </p:cNvPr>
            <p:cNvSpPr/>
            <p:nvPr/>
          </p:nvSpPr>
          <p:spPr>
            <a:xfrm>
              <a:off x="1295940" y="3131567"/>
              <a:ext cx="467264" cy="127737"/>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fr-FR" sz="1100" b="1" dirty="0">
                  <a:solidFill>
                    <a:schemeClr val="tx1"/>
                  </a:solidFill>
                </a:rPr>
                <a:t>D1234</a:t>
              </a:r>
            </a:p>
          </p:txBody>
        </p:sp>
      </p:grpSp>
      <p:pic>
        <p:nvPicPr>
          <p:cNvPr id="24" name="Image 23">
            <a:extLst>
              <a:ext uri="{FF2B5EF4-FFF2-40B4-BE49-F238E27FC236}">
                <a16:creationId xmlns:a16="http://schemas.microsoft.com/office/drawing/2014/main" id="{8A7EA888-27C8-41C4-B9B5-E897CB2DC1C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794" y="3317950"/>
            <a:ext cx="7200000" cy="3530502"/>
          </a:xfrm>
          <a:prstGeom prst="rect">
            <a:avLst/>
          </a:prstGeom>
        </p:spPr>
      </p:pic>
      <p:pic>
        <p:nvPicPr>
          <p:cNvPr id="32" name="Image 31">
            <a:extLst>
              <a:ext uri="{FF2B5EF4-FFF2-40B4-BE49-F238E27FC236}">
                <a16:creationId xmlns:a16="http://schemas.microsoft.com/office/drawing/2014/main" id="{25748FF0-28ED-4876-9397-760DB6A71D6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3802" y="3168758"/>
            <a:ext cx="7200000" cy="3526300"/>
          </a:xfrm>
          <a:prstGeom prst="rect">
            <a:avLst/>
          </a:prstGeom>
        </p:spPr>
      </p:pic>
      <p:pic>
        <p:nvPicPr>
          <p:cNvPr id="28" name="Image 27">
            <a:extLst>
              <a:ext uri="{FF2B5EF4-FFF2-40B4-BE49-F238E27FC236}">
                <a16:creationId xmlns:a16="http://schemas.microsoft.com/office/drawing/2014/main" id="{CCDD1F73-AD0E-4F94-8AE4-9465CB7C05E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2106" y="3046548"/>
            <a:ext cx="7200000" cy="3530192"/>
          </a:xfrm>
          <a:prstGeom prst="rect">
            <a:avLst/>
          </a:prstGeom>
        </p:spPr>
      </p:pic>
      <p:pic>
        <p:nvPicPr>
          <p:cNvPr id="34" name="Image 33">
            <a:extLst>
              <a:ext uri="{FF2B5EF4-FFF2-40B4-BE49-F238E27FC236}">
                <a16:creationId xmlns:a16="http://schemas.microsoft.com/office/drawing/2014/main" id="{1B0667EA-FF98-4184-90A9-58ABA2A4C0A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5314" y="2941555"/>
            <a:ext cx="7200000" cy="3506694"/>
          </a:xfrm>
          <a:prstGeom prst="rect">
            <a:avLst/>
          </a:prstGeom>
        </p:spPr>
      </p:pic>
      <p:pic>
        <p:nvPicPr>
          <p:cNvPr id="30" name="Image 29">
            <a:extLst>
              <a:ext uri="{FF2B5EF4-FFF2-40B4-BE49-F238E27FC236}">
                <a16:creationId xmlns:a16="http://schemas.microsoft.com/office/drawing/2014/main" id="{A2E93D80-367D-4876-8CE9-1DF8B0B573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95818" y="2783429"/>
            <a:ext cx="7200000" cy="3538164"/>
          </a:xfrm>
          <a:prstGeom prst="rect">
            <a:avLst/>
          </a:prstGeom>
        </p:spPr>
      </p:pic>
    </p:spTree>
    <p:extLst>
      <p:ext uri="{BB962C8B-B14F-4D97-AF65-F5344CB8AC3E}">
        <p14:creationId xmlns:p14="http://schemas.microsoft.com/office/powerpoint/2010/main" val="17771546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par>
                          <p:cTn id="14" fill="hold">
                            <p:stCondLst>
                              <p:cond delay="3000"/>
                            </p:stCondLst>
                            <p:childTnLst>
                              <p:par>
                                <p:cTn id="15" presetID="2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10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5" name="Titre 1"/>
          <p:cNvSpPr>
            <a:spLocks noGrp="1"/>
          </p:cNvSpPr>
          <p:nvPr>
            <p:ph type="title"/>
          </p:nvPr>
        </p:nvSpPr>
        <p:spPr/>
        <p:txBody>
          <a:bodyPr/>
          <a:lstStyle/>
          <a:p>
            <a:r>
              <a:rPr lang="fr-FR" sz="3200" dirty="0"/>
              <a:t>La réglementation de la publicité </a:t>
            </a:r>
            <a:br>
              <a:rPr lang="fr-FR" sz="3200" dirty="0"/>
            </a:br>
            <a:r>
              <a:rPr lang="fr-FR" sz="2400" i="0" dirty="0">
                <a:solidFill>
                  <a:srgbClr val="7030A0"/>
                </a:solidFill>
              </a:rPr>
              <a:t>abords de monuments historiques</a:t>
            </a:r>
          </a:p>
        </p:txBody>
      </p:sp>
      <p:sp>
        <p:nvSpPr>
          <p:cNvPr id="7" name="Espace réservé du contenu 6"/>
          <p:cNvSpPr>
            <a:spLocks noGrp="1"/>
          </p:cNvSpPr>
          <p:nvPr>
            <p:ph idx="1"/>
          </p:nvPr>
        </p:nvSpPr>
        <p:spPr/>
        <p:txBody>
          <a:bodyPr/>
          <a:lstStyle/>
          <a:p>
            <a:endParaRPr lang="fr-FR"/>
          </a:p>
        </p:txBody>
      </p:sp>
      <p:pic>
        <p:nvPicPr>
          <p:cNvPr id="2355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0827" y="1196752"/>
            <a:ext cx="7351568" cy="5645150"/>
          </a:xfrm>
          <a:prstGeom prst="rect">
            <a:avLst/>
          </a:prstGeom>
          <a:noFill/>
          <a:ln w="9525">
            <a:noFill/>
            <a:miter lim="800000"/>
            <a:headEnd/>
            <a:tailEnd/>
          </a:ln>
        </p:spPr>
      </p:pic>
      <p:grpSp>
        <p:nvGrpSpPr>
          <p:cNvPr id="2" name="Groupe 18"/>
          <p:cNvGrpSpPr>
            <a:grpSpLocks/>
          </p:cNvGrpSpPr>
          <p:nvPr/>
        </p:nvGrpSpPr>
        <p:grpSpPr bwMode="auto">
          <a:xfrm>
            <a:off x="3099562" y="1765300"/>
            <a:ext cx="4602900" cy="4284663"/>
            <a:chOff x="4508892" y="938034"/>
            <a:chExt cx="4248000" cy="4283999"/>
          </a:xfrm>
        </p:grpSpPr>
        <p:sp>
          <p:nvSpPr>
            <p:cNvPr id="12" name="Ellipse 11"/>
            <p:cNvSpPr/>
            <p:nvPr/>
          </p:nvSpPr>
          <p:spPr>
            <a:xfrm>
              <a:off x="4508892" y="938034"/>
              <a:ext cx="4248000" cy="4282411"/>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4" name="Connecteur droit 13"/>
            <p:cNvCxnSpPr>
              <a:stCxn id="12" idx="2"/>
              <a:endCxn id="12" idx="6"/>
            </p:cNvCxnSpPr>
            <p:nvPr/>
          </p:nvCxnSpPr>
          <p:spPr>
            <a:xfrm rot="10800000" flipH="1">
              <a:off x="4508892" y="3079240"/>
              <a:ext cx="4248000" cy="15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stCxn id="12" idx="4"/>
              <a:endCxn id="12" idx="0"/>
            </p:cNvCxnSpPr>
            <p:nvPr/>
          </p:nvCxnSpPr>
          <p:spPr>
            <a:xfrm rot="5400000" flipH="1">
              <a:off x="4491687" y="3079240"/>
              <a:ext cx="4282411" cy="31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 name="Groupe 19"/>
          <p:cNvGrpSpPr>
            <a:grpSpLocks/>
          </p:cNvGrpSpPr>
          <p:nvPr/>
        </p:nvGrpSpPr>
        <p:grpSpPr bwMode="auto">
          <a:xfrm>
            <a:off x="2915515" y="1839914"/>
            <a:ext cx="4602900" cy="4283075"/>
            <a:chOff x="4508892" y="938034"/>
            <a:chExt cx="4248000" cy="4283999"/>
          </a:xfrm>
        </p:grpSpPr>
        <p:sp>
          <p:nvSpPr>
            <p:cNvPr id="21" name="Ellipse 20"/>
            <p:cNvSpPr/>
            <p:nvPr/>
          </p:nvSpPr>
          <p:spPr>
            <a:xfrm>
              <a:off x="4508892" y="938034"/>
              <a:ext cx="4248000" cy="4282411"/>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2" name="Connecteur droit 21"/>
            <p:cNvCxnSpPr>
              <a:stCxn id="21" idx="2"/>
              <a:endCxn id="21" idx="6"/>
            </p:cNvCxnSpPr>
            <p:nvPr/>
          </p:nvCxnSpPr>
          <p:spPr>
            <a:xfrm rot="10800000" flipH="1">
              <a:off x="4508892" y="3080033"/>
              <a:ext cx="42480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21" idx="4"/>
              <a:endCxn id="21" idx="0"/>
            </p:cNvCxnSpPr>
            <p:nvPr/>
          </p:nvCxnSpPr>
          <p:spPr>
            <a:xfrm rot="5400000" flipH="1">
              <a:off x="4491686" y="3079239"/>
              <a:ext cx="4282412" cy="31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4" name="Groupe 23"/>
          <p:cNvGrpSpPr>
            <a:grpSpLocks/>
          </p:cNvGrpSpPr>
          <p:nvPr/>
        </p:nvGrpSpPr>
        <p:grpSpPr bwMode="auto">
          <a:xfrm>
            <a:off x="2881114" y="1909763"/>
            <a:ext cx="4602900" cy="4284662"/>
            <a:chOff x="4508892" y="938034"/>
            <a:chExt cx="4248000" cy="4283999"/>
          </a:xfrm>
        </p:grpSpPr>
        <p:sp>
          <p:nvSpPr>
            <p:cNvPr id="25" name="Ellipse 24"/>
            <p:cNvSpPr/>
            <p:nvPr/>
          </p:nvSpPr>
          <p:spPr>
            <a:xfrm>
              <a:off x="4508892" y="938034"/>
              <a:ext cx="4248000" cy="4282412"/>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6" name="Connecteur droit 25"/>
            <p:cNvCxnSpPr>
              <a:stCxn id="25" idx="2"/>
              <a:endCxn id="25" idx="6"/>
            </p:cNvCxnSpPr>
            <p:nvPr/>
          </p:nvCxnSpPr>
          <p:spPr>
            <a:xfrm rot="10800000" flipH="1">
              <a:off x="4508892" y="3079240"/>
              <a:ext cx="42480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a:stCxn id="25" idx="4"/>
              <a:endCxn id="25" idx="0"/>
            </p:cNvCxnSpPr>
            <p:nvPr/>
          </p:nvCxnSpPr>
          <p:spPr>
            <a:xfrm rot="5400000" flipH="1">
              <a:off x="4491685" y="3079239"/>
              <a:ext cx="4282412" cy="31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 name="Groupe 27"/>
          <p:cNvGrpSpPr>
            <a:grpSpLocks/>
          </p:cNvGrpSpPr>
          <p:nvPr/>
        </p:nvGrpSpPr>
        <p:grpSpPr bwMode="auto">
          <a:xfrm>
            <a:off x="3094402" y="2178051"/>
            <a:ext cx="4602900" cy="4284663"/>
            <a:chOff x="4508892" y="938034"/>
            <a:chExt cx="4248000" cy="4283999"/>
          </a:xfrm>
        </p:grpSpPr>
        <p:sp>
          <p:nvSpPr>
            <p:cNvPr id="29" name="Ellipse 28"/>
            <p:cNvSpPr/>
            <p:nvPr/>
          </p:nvSpPr>
          <p:spPr>
            <a:xfrm>
              <a:off x="4508892" y="938034"/>
              <a:ext cx="4248000" cy="4282411"/>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0" name="Connecteur droit 29"/>
            <p:cNvCxnSpPr>
              <a:stCxn id="29" idx="2"/>
              <a:endCxn id="29" idx="6"/>
            </p:cNvCxnSpPr>
            <p:nvPr/>
          </p:nvCxnSpPr>
          <p:spPr>
            <a:xfrm rot="10800000" flipH="1">
              <a:off x="4508892" y="3079240"/>
              <a:ext cx="4248000" cy="15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a:stCxn id="29" idx="4"/>
              <a:endCxn id="29" idx="0"/>
            </p:cNvCxnSpPr>
            <p:nvPr/>
          </p:nvCxnSpPr>
          <p:spPr>
            <a:xfrm rot="5400000" flipH="1">
              <a:off x="4491686" y="3079240"/>
              <a:ext cx="4282411" cy="3175"/>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6" name="Groupe 31"/>
          <p:cNvGrpSpPr>
            <a:grpSpLocks/>
          </p:cNvGrpSpPr>
          <p:nvPr/>
        </p:nvGrpSpPr>
        <p:grpSpPr bwMode="auto">
          <a:xfrm>
            <a:off x="3240607" y="2122488"/>
            <a:ext cx="4601181" cy="4284662"/>
            <a:chOff x="4508892" y="938034"/>
            <a:chExt cx="4248000" cy="4283999"/>
          </a:xfrm>
        </p:grpSpPr>
        <p:sp>
          <p:nvSpPr>
            <p:cNvPr id="33" name="Ellipse 32"/>
            <p:cNvSpPr/>
            <p:nvPr/>
          </p:nvSpPr>
          <p:spPr>
            <a:xfrm>
              <a:off x="4508892" y="938034"/>
              <a:ext cx="4248000" cy="4282412"/>
            </a:xfrm>
            <a:prstGeom prst="ellipse">
              <a:avLst/>
            </a:prstGeom>
            <a:solidFill>
              <a:srgbClr val="00B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34" name="Connecteur droit 33"/>
            <p:cNvCxnSpPr>
              <a:stCxn id="33" idx="2"/>
              <a:endCxn id="33" idx="6"/>
            </p:cNvCxnSpPr>
            <p:nvPr/>
          </p:nvCxnSpPr>
          <p:spPr>
            <a:xfrm rot="10800000" flipH="1">
              <a:off x="4508892" y="3079240"/>
              <a:ext cx="4248000"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33" idx="4"/>
              <a:endCxn id="33" idx="0"/>
            </p:cNvCxnSpPr>
            <p:nvPr/>
          </p:nvCxnSpPr>
          <p:spPr>
            <a:xfrm rot="5400000" flipH="1">
              <a:off x="4491686" y="3080033"/>
              <a:ext cx="4282412" cy="15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3561" name="Picture 4" descr="http://www.netcomete.com/porteren.gif"/>
          <p:cNvPicPr>
            <a:picLocks noChangeAspect="1" noChangeArrowheads="1"/>
          </p:cNvPicPr>
          <p:nvPr/>
        </p:nvPicPr>
        <p:blipFill>
          <a:blip r:embed="rId4" cstate="print"/>
          <a:srcRect/>
          <a:stretch>
            <a:fillRect/>
          </a:stretch>
        </p:blipFill>
        <p:spPr bwMode="auto">
          <a:xfrm>
            <a:off x="622665" y="1257301"/>
            <a:ext cx="1351973" cy="2124075"/>
          </a:xfrm>
          <a:prstGeom prst="rect">
            <a:avLst/>
          </a:prstGeom>
          <a:noFill/>
          <a:ln w="19050">
            <a:solidFill>
              <a:srgbClr val="00B050"/>
            </a:solidFill>
            <a:miter lim="800000"/>
            <a:headEnd/>
            <a:tailEnd/>
          </a:ln>
        </p:spPr>
      </p:pic>
      <p:pic>
        <p:nvPicPr>
          <p:cNvPr id="23562" name="Picture 6" descr="http://www.netcomete.com/fleckenst.jpg"/>
          <p:cNvPicPr>
            <a:picLocks noChangeAspect="1" noChangeArrowheads="1"/>
          </p:cNvPicPr>
          <p:nvPr/>
        </p:nvPicPr>
        <p:blipFill>
          <a:blip r:embed="rId5" cstate="print"/>
          <a:srcRect/>
          <a:stretch>
            <a:fillRect/>
          </a:stretch>
        </p:blipFill>
        <p:spPr bwMode="auto">
          <a:xfrm>
            <a:off x="638146" y="3448050"/>
            <a:ext cx="1343372" cy="2654300"/>
          </a:xfrm>
          <a:prstGeom prst="rect">
            <a:avLst/>
          </a:prstGeom>
          <a:noFill/>
          <a:ln w="19050">
            <a:solidFill>
              <a:srgbClr val="00B050"/>
            </a:solidFill>
            <a:miter lim="800000"/>
            <a:headEnd/>
            <a:tailEnd/>
          </a:ln>
        </p:spPr>
      </p:pic>
      <p:pic>
        <p:nvPicPr>
          <p:cNvPr id="28" name="Image 27" descr="Panoramique Rue du Se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329" y="8620"/>
            <a:ext cx="9907588" cy="1311276"/>
          </a:xfrm>
          <a:prstGeom prst="rect">
            <a:avLst/>
          </a:prstGeom>
          <a:noFill/>
          <a:ln w="9525">
            <a:noFill/>
            <a:miter lim="800000"/>
            <a:headEnd/>
            <a:tailEnd/>
          </a:ln>
        </p:spPr>
      </p:pic>
    </p:spTree>
    <p:extLst>
      <p:ext uri="{BB962C8B-B14F-4D97-AF65-F5344CB8AC3E}">
        <p14:creationId xmlns:p14="http://schemas.microsoft.com/office/powerpoint/2010/main" val="4751476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out)">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Les interdictions de publicité</a:t>
            </a:r>
            <a:br>
              <a:rPr lang="fr-FR" sz="3200" dirty="0"/>
            </a:br>
            <a:r>
              <a:rPr lang="fr-FR" sz="2400" dirty="0">
                <a:solidFill>
                  <a:srgbClr val="085335"/>
                </a:solidFill>
              </a:rPr>
              <a:t>les supports interdits</a:t>
            </a:r>
          </a:p>
        </p:txBody>
      </p:sp>
      <p:sp>
        <p:nvSpPr>
          <p:cNvPr id="4" name="Espace réservé du contenu 3"/>
          <p:cNvSpPr>
            <a:spLocks noGrp="1"/>
          </p:cNvSpPr>
          <p:nvPr>
            <p:ph idx="1"/>
          </p:nvPr>
        </p:nvSpPr>
        <p:spPr>
          <a:xfrm>
            <a:off x="908195" y="1714488"/>
            <a:ext cx="8421450" cy="4810856"/>
          </a:xfrm>
        </p:spPr>
        <p:txBody>
          <a:bodyPr>
            <a:normAutofit fontScale="62500" lnSpcReduction="20000"/>
          </a:bodyPr>
          <a:lstStyle/>
          <a:p>
            <a:r>
              <a:rPr lang="fr-FR" dirty="0">
                <a:solidFill>
                  <a:srgbClr val="6F0416"/>
                </a:solidFill>
              </a:rPr>
              <a:t>plantations</a:t>
            </a:r>
          </a:p>
          <a:p>
            <a:pPr>
              <a:spcBef>
                <a:spcPts val="1200"/>
              </a:spcBef>
            </a:pPr>
            <a:r>
              <a:rPr lang="fr-FR" dirty="0">
                <a:solidFill>
                  <a:srgbClr val="6F0416"/>
                </a:solidFill>
              </a:rPr>
              <a:t>poteaux</a:t>
            </a:r>
          </a:p>
          <a:p>
            <a:pPr lvl="1">
              <a:spcBef>
                <a:spcPts val="600"/>
              </a:spcBef>
            </a:pPr>
            <a:r>
              <a:rPr lang="fr-FR" dirty="0"/>
              <a:t>transport et distribution électrique</a:t>
            </a:r>
          </a:p>
          <a:p>
            <a:pPr lvl="1">
              <a:spcBef>
                <a:spcPts val="600"/>
              </a:spcBef>
            </a:pPr>
            <a:r>
              <a:rPr lang="fr-FR" dirty="0"/>
              <a:t>télécommunications</a:t>
            </a:r>
          </a:p>
          <a:p>
            <a:pPr lvl="1">
              <a:spcBef>
                <a:spcPts val="600"/>
              </a:spcBef>
            </a:pPr>
            <a:r>
              <a:rPr lang="fr-FR" dirty="0"/>
              <a:t>éclairage public</a:t>
            </a:r>
          </a:p>
          <a:p>
            <a:pPr>
              <a:spcBef>
                <a:spcPts val="1200"/>
              </a:spcBef>
            </a:pPr>
            <a:r>
              <a:rPr lang="fr-FR" dirty="0">
                <a:solidFill>
                  <a:srgbClr val="6F0416"/>
                </a:solidFill>
              </a:rPr>
              <a:t>équipements intéressant la circulation</a:t>
            </a:r>
          </a:p>
          <a:p>
            <a:pPr lvl="1">
              <a:spcBef>
                <a:spcPts val="600"/>
              </a:spcBef>
            </a:pPr>
            <a:r>
              <a:rPr lang="fr-FR" dirty="0"/>
              <a:t>routière, ferroviaire, fluviale, maritime, aérienne</a:t>
            </a:r>
          </a:p>
          <a:p>
            <a:pPr>
              <a:spcBef>
                <a:spcPts val="1200"/>
              </a:spcBef>
            </a:pPr>
            <a:r>
              <a:rPr lang="fr-FR" dirty="0">
                <a:solidFill>
                  <a:srgbClr val="6F0416"/>
                </a:solidFill>
              </a:rPr>
              <a:t>clôtures</a:t>
            </a:r>
          </a:p>
          <a:p>
            <a:pPr lvl="1">
              <a:spcBef>
                <a:spcPts val="600"/>
              </a:spcBef>
            </a:pPr>
            <a:r>
              <a:rPr lang="fr-FR" dirty="0"/>
              <a:t>non aveugles</a:t>
            </a:r>
          </a:p>
          <a:p>
            <a:pPr>
              <a:spcBef>
                <a:spcPts val="1200"/>
              </a:spcBef>
            </a:pPr>
            <a:r>
              <a:rPr lang="fr-FR" dirty="0">
                <a:solidFill>
                  <a:srgbClr val="6F0416"/>
                </a:solidFill>
              </a:rPr>
              <a:t>murs </a:t>
            </a:r>
          </a:p>
          <a:p>
            <a:pPr lvl="1">
              <a:spcBef>
                <a:spcPts val="600"/>
              </a:spcBef>
            </a:pPr>
            <a:r>
              <a:rPr lang="fr-FR" dirty="0"/>
              <a:t>de cimetières</a:t>
            </a:r>
          </a:p>
          <a:p>
            <a:pPr lvl="1">
              <a:spcBef>
                <a:spcPts val="600"/>
              </a:spcBef>
            </a:pPr>
            <a:r>
              <a:rPr lang="fr-FR" dirty="0"/>
              <a:t>de jardins publics</a:t>
            </a:r>
          </a:p>
          <a:p>
            <a:pPr lvl="1">
              <a:spcBef>
                <a:spcPts val="600"/>
              </a:spcBef>
            </a:pPr>
            <a:r>
              <a:rPr lang="fr-FR" dirty="0"/>
              <a:t>non aveugles des bâtiments,</a:t>
            </a:r>
          </a:p>
          <a:p>
            <a:pPr lvl="2"/>
            <a:r>
              <a:rPr lang="fr-FR" dirty="0">
                <a:solidFill>
                  <a:srgbClr val="085335"/>
                </a:solidFill>
              </a:rPr>
              <a:t>sauf si la surface unitaire des ouvertures est inférieure à 50 cm²</a:t>
            </a:r>
          </a:p>
          <a:p>
            <a:pPr lvl="2"/>
            <a:r>
              <a:rPr lang="fr-FR" dirty="0">
                <a:solidFill>
                  <a:srgbClr val="085335"/>
                </a:solidFill>
              </a:rPr>
              <a:t>sauf bâtiments dont la démolition est entreprise ou autorisée</a:t>
            </a:r>
          </a:p>
        </p:txBody>
      </p:sp>
      <p:sp>
        <p:nvSpPr>
          <p:cNvPr id="6" name="ZoneTexte 5">
            <a:hlinkClick r:id="" action="ppaction://noaction"/>
          </p:cNvPr>
          <p:cNvSpPr txBox="1"/>
          <p:nvPr/>
        </p:nvSpPr>
        <p:spPr>
          <a:xfrm>
            <a:off x="7853221" y="1780351"/>
            <a:ext cx="1872300"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R. 581-22</a:t>
            </a:r>
          </a:p>
        </p:txBody>
      </p:sp>
      <p:sp>
        <p:nvSpPr>
          <p:cNvPr id="7" name="ZoneTexte 6">
            <a:hlinkClick r:id="" action="ppaction://noaction"/>
          </p:cNvPr>
          <p:cNvSpPr txBox="1"/>
          <p:nvPr/>
        </p:nvSpPr>
        <p:spPr>
          <a:xfrm>
            <a:off x="7853221" y="5416755"/>
            <a:ext cx="1872300"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R. 581-23</a:t>
            </a:r>
          </a:p>
        </p:txBody>
      </p:sp>
    </p:spTree>
    <p:extLst>
      <p:ext uri="{BB962C8B-B14F-4D97-AF65-F5344CB8AC3E}">
        <p14:creationId xmlns:p14="http://schemas.microsoft.com/office/powerpoint/2010/main" val="3724725054"/>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L’interdiction de publicité </a:t>
            </a:r>
            <a:br>
              <a:rPr lang="fr-FR" sz="3600" dirty="0"/>
            </a:br>
            <a:r>
              <a:rPr lang="fr-FR" sz="3600" dirty="0"/>
              <a:t>en agglomération de PNR</a:t>
            </a:r>
            <a:endParaRPr lang="fr-FR" sz="3600" dirty="0">
              <a:solidFill>
                <a:srgbClr val="085335"/>
              </a:solidFill>
            </a:endParaRPr>
          </a:p>
        </p:txBody>
      </p:sp>
      <p:sp>
        <p:nvSpPr>
          <p:cNvPr id="4" name="Espace réservé du contenu 3"/>
          <p:cNvSpPr>
            <a:spLocks noGrp="1"/>
          </p:cNvSpPr>
          <p:nvPr>
            <p:ph idx="1"/>
          </p:nvPr>
        </p:nvSpPr>
        <p:spPr>
          <a:xfrm>
            <a:off x="908194" y="1772816"/>
            <a:ext cx="8582103" cy="4896544"/>
          </a:xfrm>
        </p:spPr>
        <p:txBody>
          <a:bodyPr>
            <a:normAutofit fontScale="92500" lnSpcReduction="10000"/>
          </a:bodyPr>
          <a:lstStyle/>
          <a:p>
            <a:r>
              <a:rPr lang="fr-FR" sz="2800" dirty="0">
                <a:solidFill>
                  <a:srgbClr val="6F0416"/>
                </a:solidFill>
                <a:latin typeface="Calibri" panose="020F0502020204030204" pitchFamily="34" charset="0"/>
                <a:cs typeface="Calibri" panose="020F0502020204030204" pitchFamily="34" charset="0"/>
              </a:rPr>
              <a:t>Il est interdit d’apposer </a:t>
            </a:r>
            <a:br>
              <a:rPr lang="fr-FR" sz="2800" dirty="0">
                <a:solidFill>
                  <a:srgbClr val="6F0416"/>
                </a:solidFill>
                <a:latin typeface="Calibri" panose="020F0502020204030204" pitchFamily="34" charset="0"/>
                <a:cs typeface="Calibri" panose="020F0502020204030204" pitchFamily="34" charset="0"/>
              </a:rPr>
            </a:br>
            <a:r>
              <a:rPr lang="fr-FR" sz="2800" dirty="0">
                <a:solidFill>
                  <a:srgbClr val="6F0416"/>
                </a:solidFill>
                <a:latin typeface="Calibri" panose="020F0502020204030204" pitchFamily="34" charset="0"/>
                <a:cs typeface="Calibri" panose="020F0502020204030204" pitchFamily="34" charset="0"/>
              </a:rPr>
              <a:t>des publicités ou préenseignes</a:t>
            </a:r>
          </a:p>
          <a:p>
            <a:pPr lvl="1">
              <a:spcBef>
                <a:spcPts val="600"/>
              </a:spcBef>
            </a:pPr>
            <a:r>
              <a:rPr lang="fr-FR" sz="2000" dirty="0">
                <a:latin typeface="Calibri" panose="020F0502020204030204" pitchFamily="34" charset="0"/>
                <a:cs typeface="Calibri" panose="020F0502020204030204" pitchFamily="34" charset="0"/>
              </a:rPr>
              <a:t>sur bâtiment, sur clôture (aveugle ou non)</a:t>
            </a:r>
          </a:p>
          <a:p>
            <a:pPr lvl="1">
              <a:spcBef>
                <a:spcPts val="600"/>
              </a:spcBef>
            </a:pPr>
            <a:r>
              <a:rPr lang="fr-FR" sz="2000" dirty="0">
                <a:latin typeface="Calibri" panose="020F0502020204030204" pitchFamily="34" charset="0"/>
                <a:cs typeface="Calibri" panose="020F0502020204030204" pitchFamily="34" charset="0"/>
              </a:rPr>
              <a:t>scellée au sol ou installée directement sur le sol</a:t>
            </a:r>
          </a:p>
          <a:p>
            <a:pPr lvl="1">
              <a:spcBef>
                <a:spcPts val="600"/>
              </a:spcBef>
            </a:pPr>
            <a:r>
              <a:rPr lang="fr-FR" sz="2000" dirty="0">
                <a:latin typeface="Calibri" panose="020F0502020204030204" pitchFamily="34" charset="0"/>
                <a:cs typeface="Calibri" panose="020F0502020204030204" pitchFamily="34" charset="0"/>
              </a:rPr>
              <a:t>sur mobilier urbain</a:t>
            </a:r>
          </a:p>
          <a:p>
            <a:pPr lvl="1">
              <a:spcBef>
                <a:spcPts val="600"/>
              </a:spcBef>
            </a:pPr>
            <a:r>
              <a:rPr lang="fr-FR" sz="2000" dirty="0">
                <a:latin typeface="Calibri" panose="020F0502020204030204" pitchFamily="34" charset="0"/>
                <a:cs typeface="Calibri" panose="020F0502020204030204" pitchFamily="34" charset="0"/>
              </a:rPr>
              <a:t>sur véhicules publicitaires</a:t>
            </a:r>
          </a:p>
          <a:p>
            <a:r>
              <a:rPr lang="fr-FR" sz="2800" dirty="0">
                <a:solidFill>
                  <a:srgbClr val="6F0416"/>
                </a:solidFill>
                <a:latin typeface="Calibri" panose="020F0502020204030204" pitchFamily="34" charset="0"/>
                <a:cs typeface="Calibri" panose="020F0502020204030204" pitchFamily="34" charset="0"/>
              </a:rPr>
              <a:t>Les seules formes </a:t>
            </a:r>
            <a:br>
              <a:rPr lang="fr-FR" sz="2800" dirty="0">
                <a:solidFill>
                  <a:srgbClr val="6F0416"/>
                </a:solidFill>
                <a:latin typeface="Calibri" panose="020F0502020204030204" pitchFamily="34" charset="0"/>
                <a:cs typeface="Calibri" panose="020F0502020204030204" pitchFamily="34" charset="0"/>
              </a:rPr>
            </a:br>
            <a:r>
              <a:rPr lang="fr-FR" sz="2800" dirty="0">
                <a:solidFill>
                  <a:srgbClr val="6F0416"/>
                </a:solidFill>
                <a:latin typeface="Calibri" panose="020F0502020204030204" pitchFamily="34" charset="0"/>
                <a:cs typeface="Calibri" panose="020F0502020204030204" pitchFamily="34" charset="0"/>
              </a:rPr>
              <a:t>de publicités ou préenseignes admises</a:t>
            </a:r>
          </a:p>
          <a:p>
            <a:pPr lvl="1">
              <a:spcBef>
                <a:spcPts val="600"/>
              </a:spcBef>
            </a:pPr>
            <a:r>
              <a:rPr lang="fr-FR" sz="2000" dirty="0">
                <a:latin typeface="Calibri" panose="020F0502020204030204" pitchFamily="34" charset="0"/>
                <a:cs typeface="Calibri" panose="020F0502020204030204" pitchFamily="34" charset="0"/>
              </a:rPr>
              <a:t>les emplacements définis (par arrêté) et aménagés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par chaque commune pour l’affichage d’opinion ou la publicité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relative aux activités des associations sans but lucratif</a:t>
            </a:r>
          </a:p>
          <a:p>
            <a:pPr lvl="1">
              <a:spcBef>
                <a:spcPts val="600"/>
              </a:spcBef>
            </a:pPr>
            <a:r>
              <a:rPr lang="fr-FR" sz="2000" dirty="0">
                <a:latin typeface="Calibri" panose="020F0502020204030204" pitchFamily="34" charset="0"/>
                <a:cs typeface="Calibri" panose="020F0502020204030204" pitchFamily="34" charset="0"/>
              </a:rPr>
              <a:t>la publicité exécutée en application d’une disposition législative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ou réglementaire ou d’une décision de justice, ou destinée à informer le public sur les dangers qu’il encourt ou les obligations qui pèsent sur lui</a:t>
            </a:r>
          </a:p>
        </p:txBody>
      </p:sp>
      <p:sp>
        <p:nvSpPr>
          <p:cNvPr id="6" name="ZoneTexte 5">
            <a:hlinkClick r:id="" action="ppaction://noaction"/>
          </p:cNvPr>
          <p:cNvSpPr txBox="1"/>
          <p:nvPr/>
        </p:nvSpPr>
        <p:spPr>
          <a:xfrm>
            <a:off x="7546083" y="2521075"/>
            <a:ext cx="2179438"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581-8, § I, 3°</a:t>
            </a:r>
          </a:p>
        </p:txBody>
      </p:sp>
      <p:pic>
        <p:nvPicPr>
          <p:cNvPr id="2050" name="Picture 2" descr="Villes et villages - Parc naturel régional des Alpilles">
            <a:extLst>
              <a:ext uri="{FF2B5EF4-FFF2-40B4-BE49-F238E27FC236}">
                <a16:creationId xmlns:a16="http://schemas.microsoft.com/office/drawing/2014/main" id="{8A86B1B8-4D54-4E00-A8F4-D4754F5973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177" y="260648"/>
            <a:ext cx="3143852" cy="165076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hlinkClick r:id="" action="ppaction://noaction"/>
            <a:extLst>
              <a:ext uri="{FF2B5EF4-FFF2-40B4-BE49-F238E27FC236}">
                <a16:creationId xmlns:a16="http://schemas.microsoft.com/office/drawing/2014/main" id="{84D1733D-C219-70D5-E43A-825B723B857D}"/>
              </a:ext>
            </a:extLst>
          </p:cNvPr>
          <p:cNvSpPr txBox="1"/>
          <p:nvPr/>
        </p:nvSpPr>
        <p:spPr>
          <a:xfrm>
            <a:off x="8194155" y="4905164"/>
            <a:ext cx="1531366"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581-13</a:t>
            </a:r>
          </a:p>
        </p:txBody>
      </p:sp>
      <p:sp>
        <p:nvSpPr>
          <p:cNvPr id="10" name="ZoneTexte 9">
            <a:hlinkClick r:id="" action="ppaction://noaction"/>
            <a:extLst>
              <a:ext uri="{FF2B5EF4-FFF2-40B4-BE49-F238E27FC236}">
                <a16:creationId xmlns:a16="http://schemas.microsoft.com/office/drawing/2014/main" id="{5A260AC1-E044-23BA-C4B4-8E229F1DDC1D}"/>
              </a:ext>
            </a:extLst>
          </p:cNvPr>
          <p:cNvSpPr txBox="1"/>
          <p:nvPr/>
        </p:nvSpPr>
        <p:spPr>
          <a:xfrm>
            <a:off x="8194155" y="5640907"/>
            <a:ext cx="1531366"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581-17</a:t>
            </a:r>
          </a:p>
        </p:txBody>
      </p:sp>
    </p:spTree>
    <p:extLst>
      <p:ext uri="{BB962C8B-B14F-4D97-AF65-F5344CB8AC3E}">
        <p14:creationId xmlns:p14="http://schemas.microsoft.com/office/powerpoint/2010/main" val="365150037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1500"/>
                                        <p:tgtEl>
                                          <p:spTgt spid="4">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1500"/>
                                        <p:tgtEl>
                                          <p:spTgt spid="4">
                                            <p:txEl>
                                              <p:pRg st="1" end="1"/>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1500"/>
                                        <p:tgtEl>
                                          <p:spTgt spid="4">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1500"/>
                                        <p:tgtEl>
                                          <p:spTgt spid="4">
                                            <p:txEl>
                                              <p:pRg st="3" end="3"/>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1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500"/>
                                        <p:tgtEl>
                                          <p:spTgt spid="4">
                                            <p:txEl>
                                              <p:pRg st="5" end="5"/>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wipe(left)">
                                      <p:cBhvr>
                                        <p:cTn id="39" dur="1500"/>
                                        <p:tgtEl>
                                          <p:spTgt spid="4">
                                            <p:txEl>
                                              <p:pRg st="6" end="6"/>
                                            </p:txEl>
                                          </p:spTgt>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left)">
                                      <p:cBhvr>
                                        <p:cTn id="47" dur="1500"/>
                                        <p:tgtEl>
                                          <p:spTgt spid="4">
                                            <p:txEl>
                                              <p:pRg st="7" end="7"/>
                                            </p:txEl>
                                          </p:spTgt>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L’interdiction de publicité </a:t>
            </a:r>
            <a:br>
              <a:rPr lang="fr-FR" sz="3600" dirty="0"/>
            </a:br>
            <a:r>
              <a:rPr lang="fr-FR" sz="3600" dirty="0"/>
              <a:t>hors agglomération</a:t>
            </a:r>
            <a:endParaRPr lang="fr-FR" sz="3600" dirty="0">
              <a:solidFill>
                <a:srgbClr val="085335"/>
              </a:solidFill>
            </a:endParaRPr>
          </a:p>
        </p:txBody>
      </p:sp>
      <p:sp>
        <p:nvSpPr>
          <p:cNvPr id="4" name="Espace réservé du contenu 3"/>
          <p:cNvSpPr>
            <a:spLocks noGrp="1"/>
          </p:cNvSpPr>
          <p:nvPr>
            <p:ph idx="1"/>
          </p:nvPr>
        </p:nvSpPr>
        <p:spPr>
          <a:xfrm>
            <a:off x="908194" y="1714488"/>
            <a:ext cx="8582103" cy="4954872"/>
          </a:xfrm>
        </p:spPr>
        <p:txBody>
          <a:bodyPr>
            <a:normAutofit fontScale="92500" lnSpcReduction="10000"/>
          </a:bodyPr>
          <a:lstStyle/>
          <a:p>
            <a:r>
              <a:rPr lang="fr-FR" sz="2000" dirty="0">
                <a:solidFill>
                  <a:srgbClr val="6F0416"/>
                </a:solidFill>
                <a:latin typeface="Calibri" panose="020F0502020204030204" pitchFamily="34" charset="0"/>
                <a:cs typeface="Calibri" panose="020F0502020204030204" pitchFamily="34" charset="0"/>
              </a:rPr>
              <a:t>Seules quelques préenseignes sont admises</a:t>
            </a:r>
          </a:p>
          <a:p>
            <a:pPr lvl="1">
              <a:spcBef>
                <a:spcPts val="600"/>
              </a:spcBef>
            </a:pPr>
            <a:r>
              <a:rPr lang="fr-FR" sz="1600" dirty="0">
                <a:latin typeface="Calibri" panose="020F0502020204030204" pitchFamily="34" charset="0"/>
                <a:cs typeface="Calibri" panose="020F0502020204030204" pitchFamily="34" charset="0"/>
              </a:rPr>
              <a:t>un nombre limité d’activités</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fabrication ou vente de produits du terroir</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activités culturelles</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monuments historiques ouverts à la visite</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préenseignes temporaires (manifestations exceptionnelles… opérations immobilières)</a:t>
            </a:r>
          </a:p>
          <a:p>
            <a:pPr lvl="1">
              <a:spcBef>
                <a:spcPts val="600"/>
              </a:spcBef>
            </a:pPr>
            <a:r>
              <a:rPr lang="fr-FR" sz="1600" dirty="0">
                <a:latin typeface="Calibri" panose="020F0502020204030204" pitchFamily="34" charset="0"/>
                <a:cs typeface="Calibri" panose="020F0502020204030204" pitchFamily="34" charset="0"/>
              </a:rPr>
              <a:t>des conditions strictes</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maxi 1,50 x 1,00, hauteur &lt; 2,20 m, mât unique &lt; 15 cm, </a:t>
            </a:r>
            <a:br>
              <a:rPr lang="fr-FR" sz="1500" dirty="0">
                <a:solidFill>
                  <a:srgbClr val="085335"/>
                </a:solidFill>
                <a:latin typeface="Calibri" panose="020F0502020204030204" pitchFamily="34" charset="0"/>
                <a:cs typeface="Calibri" panose="020F0502020204030204" pitchFamily="34" charset="0"/>
              </a:rPr>
            </a:br>
            <a:r>
              <a:rPr lang="fr-FR" sz="1500" dirty="0">
                <a:solidFill>
                  <a:srgbClr val="085335"/>
                </a:solidFill>
                <a:latin typeface="Calibri" panose="020F0502020204030204" pitchFamily="34" charset="0"/>
                <a:cs typeface="Calibri" panose="020F0502020204030204" pitchFamily="34" charset="0"/>
              </a:rPr>
              <a:t>possibilité 2 préenseignes sur même mât…</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maxi 5 km (10 km pour monument historique) / lieu ou agglomération</a:t>
            </a:r>
          </a:p>
          <a:p>
            <a:pPr lvl="2">
              <a:spcBef>
                <a:spcPts val="400"/>
              </a:spcBef>
            </a:pPr>
            <a:r>
              <a:rPr lang="fr-FR" sz="1500" dirty="0">
                <a:solidFill>
                  <a:srgbClr val="085335"/>
                </a:solidFill>
                <a:latin typeface="Calibri" panose="020F0502020204030204" pitchFamily="34" charset="0"/>
                <a:cs typeface="Calibri" panose="020F0502020204030204" pitchFamily="34" charset="0"/>
              </a:rPr>
              <a:t>maxi 2/activité (4 par monument historique)</a:t>
            </a:r>
          </a:p>
          <a:p>
            <a:pPr>
              <a:spcBef>
                <a:spcPts val="1200"/>
              </a:spcBef>
            </a:pPr>
            <a:r>
              <a:rPr lang="fr-FR" sz="2600" dirty="0">
                <a:solidFill>
                  <a:srgbClr val="FF0000"/>
                </a:solidFill>
                <a:latin typeface="Calibri" panose="020F0502020204030204" pitchFamily="34" charset="0"/>
                <a:cs typeface="Calibri" panose="020F0502020204030204" pitchFamily="34" charset="0"/>
              </a:rPr>
              <a:t>Aucune particularité liée à la situation en parc naturel régional</a:t>
            </a:r>
          </a:p>
          <a:p>
            <a:pPr>
              <a:spcBef>
                <a:spcPts val="1200"/>
              </a:spcBef>
            </a:pPr>
            <a:r>
              <a:rPr lang="fr-FR" sz="2000" dirty="0">
                <a:solidFill>
                  <a:srgbClr val="6F0416"/>
                </a:solidFill>
                <a:latin typeface="Calibri" panose="020F0502020204030204" pitchFamily="34" charset="0"/>
                <a:cs typeface="Calibri" panose="020F0502020204030204" pitchFamily="34" charset="0"/>
              </a:rPr>
              <a:t>RLP : aucune possibilité d’apporter des restrictions complémentaires </a:t>
            </a:r>
            <a:br>
              <a:rPr lang="fr-FR" sz="2000" dirty="0">
                <a:solidFill>
                  <a:srgbClr val="6F0416"/>
                </a:solidFill>
                <a:latin typeface="Calibri" panose="020F0502020204030204" pitchFamily="34" charset="0"/>
                <a:cs typeface="Calibri" panose="020F0502020204030204" pitchFamily="34" charset="0"/>
              </a:rPr>
            </a:br>
            <a:r>
              <a:rPr lang="fr-FR" sz="2000" dirty="0">
                <a:solidFill>
                  <a:srgbClr val="6F0416"/>
                </a:solidFill>
                <a:latin typeface="Calibri" panose="020F0502020204030204" pitchFamily="34" charset="0"/>
                <a:cs typeface="Calibri" panose="020F0502020204030204" pitchFamily="34" charset="0"/>
              </a:rPr>
              <a:t>pour les préenseignes dérogatoires (« harmonisation » / </a:t>
            </a:r>
            <a:r>
              <a:rPr lang="fr-FR" sz="2000" dirty="0" err="1">
                <a:solidFill>
                  <a:srgbClr val="6F0416"/>
                </a:solidFill>
                <a:latin typeface="Calibri" panose="020F0502020204030204" pitchFamily="34" charset="0"/>
                <a:cs typeface="Calibri" panose="020F0502020204030204" pitchFamily="34" charset="0"/>
              </a:rPr>
              <a:t>coll.gestion.voies</a:t>
            </a:r>
            <a:r>
              <a:rPr lang="fr-FR" sz="2000" dirty="0">
                <a:solidFill>
                  <a:srgbClr val="6F0416"/>
                </a:solidFill>
                <a:latin typeface="Calibri" panose="020F0502020204030204" pitchFamily="34" charset="0"/>
                <a:cs typeface="Calibri" panose="020F0502020204030204" pitchFamily="34" charset="0"/>
              </a:rPr>
              <a:t>)</a:t>
            </a:r>
          </a:p>
          <a:p>
            <a:pPr>
              <a:spcBef>
                <a:spcPts val="1200"/>
              </a:spcBef>
            </a:pPr>
            <a:r>
              <a:rPr lang="fr-FR" sz="2000" dirty="0">
                <a:solidFill>
                  <a:srgbClr val="6F0416"/>
                </a:solidFill>
                <a:latin typeface="Calibri" panose="020F0502020204030204" pitchFamily="34" charset="0"/>
                <a:cs typeface="Calibri" panose="020F0502020204030204" pitchFamily="34" charset="0"/>
              </a:rPr>
              <a:t>RLP : possibilité de « périmètre » de publicité hors agglomération </a:t>
            </a:r>
            <a:br>
              <a:rPr lang="fr-FR" sz="2000" dirty="0">
                <a:solidFill>
                  <a:srgbClr val="6F0416"/>
                </a:solidFill>
                <a:latin typeface="Calibri" panose="020F0502020204030204" pitchFamily="34" charset="0"/>
                <a:cs typeface="Calibri" panose="020F0502020204030204" pitchFamily="34" charset="0"/>
              </a:rPr>
            </a:br>
            <a:r>
              <a:rPr lang="fr-FR" sz="2000" i="0" dirty="0">
                <a:solidFill>
                  <a:srgbClr val="6F0416"/>
                </a:solidFill>
                <a:effectLst/>
                <a:latin typeface="Calibri" panose="020F0502020204030204" pitchFamily="34" charset="0"/>
                <a:cs typeface="Calibri" panose="020F0502020204030204" pitchFamily="34" charset="0"/>
              </a:rPr>
              <a:t>à proximité immédiate des établissements de centres commerciaux </a:t>
            </a:r>
            <a:br>
              <a:rPr lang="fr-FR" sz="2000" i="0" dirty="0">
                <a:solidFill>
                  <a:srgbClr val="6F0416"/>
                </a:solidFill>
                <a:effectLst/>
                <a:latin typeface="Calibri" panose="020F0502020204030204" pitchFamily="34" charset="0"/>
                <a:cs typeface="Calibri" panose="020F0502020204030204" pitchFamily="34" charset="0"/>
              </a:rPr>
            </a:br>
            <a:r>
              <a:rPr lang="fr-FR" sz="2000" i="0" dirty="0">
                <a:solidFill>
                  <a:srgbClr val="6F0416"/>
                </a:solidFill>
                <a:effectLst/>
                <a:latin typeface="Calibri" panose="020F0502020204030204" pitchFamily="34" charset="0"/>
                <a:cs typeface="Calibri" panose="020F0502020204030204" pitchFamily="34" charset="0"/>
              </a:rPr>
              <a:t>exclusifs de toute habitation… si la charte de PNR « l’autorise »</a:t>
            </a:r>
            <a:endParaRPr lang="fr-FR" sz="2000" dirty="0">
              <a:solidFill>
                <a:srgbClr val="6F0416"/>
              </a:solidFill>
              <a:latin typeface="Calibri" panose="020F0502020204030204" pitchFamily="34" charset="0"/>
              <a:cs typeface="Calibri" panose="020F0502020204030204" pitchFamily="34" charset="0"/>
            </a:endParaRPr>
          </a:p>
        </p:txBody>
      </p:sp>
      <p:sp>
        <p:nvSpPr>
          <p:cNvPr id="6" name="ZoneTexte 5">
            <a:hlinkClick r:id="" action="ppaction://noaction"/>
          </p:cNvPr>
          <p:cNvSpPr txBox="1"/>
          <p:nvPr/>
        </p:nvSpPr>
        <p:spPr>
          <a:xfrm>
            <a:off x="8194153" y="2420888"/>
            <a:ext cx="1531367" cy="493084"/>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581-19</a:t>
            </a:r>
          </a:p>
          <a:p>
            <a:pPr algn="r">
              <a:spcBef>
                <a:spcPts val="0"/>
              </a:spcBef>
              <a:spcAft>
                <a:spcPts val="0"/>
              </a:spcAft>
            </a:pPr>
            <a:r>
              <a:rPr lang="fr-FR" sz="1400" b="1" dirty="0">
                <a:solidFill>
                  <a:srgbClr val="6F0416"/>
                </a:solidFill>
              </a:rPr>
              <a:t>article L. 581-20</a:t>
            </a:r>
          </a:p>
        </p:txBody>
      </p:sp>
      <p:sp>
        <p:nvSpPr>
          <p:cNvPr id="7" name="ZoneTexte 6">
            <a:hlinkClick r:id="" action="ppaction://noaction"/>
          </p:cNvPr>
          <p:cNvSpPr txBox="1"/>
          <p:nvPr/>
        </p:nvSpPr>
        <p:spPr>
          <a:xfrm>
            <a:off x="8310579" y="5836591"/>
            <a:ext cx="1414941"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581-7</a:t>
            </a:r>
          </a:p>
        </p:txBody>
      </p:sp>
      <p:sp>
        <p:nvSpPr>
          <p:cNvPr id="8" name="ZoneTexte 7">
            <a:hlinkClick r:id="" action="ppaction://noaction"/>
            <a:extLst>
              <a:ext uri="{FF2B5EF4-FFF2-40B4-BE49-F238E27FC236}">
                <a16:creationId xmlns:a16="http://schemas.microsoft.com/office/drawing/2014/main" id="{2E93FC38-F515-4B32-99DB-3CAC6C506B3D}"/>
              </a:ext>
            </a:extLst>
          </p:cNvPr>
          <p:cNvSpPr txBox="1"/>
          <p:nvPr/>
        </p:nvSpPr>
        <p:spPr>
          <a:xfrm>
            <a:off x="7546082" y="3655996"/>
            <a:ext cx="2171025" cy="493084"/>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articles R. 581-66 et -67</a:t>
            </a:r>
          </a:p>
          <a:p>
            <a:pPr algn="r">
              <a:spcBef>
                <a:spcPts val="0"/>
              </a:spcBef>
              <a:spcAft>
                <a:spcPts val="0"/>
              </a:spcAft>
            </a:pPr>
            <a:r>
              <a:rPr lang="fr-FR" sz="1400" b="1" dirty="0">
                <a:solidFill>
                  <a:srgbClr val="6F0416"/>
                </a:solidFill>
              </a:rPr>
              <a:t>articles R. 581-68 à -71</a:t>
            </a:r>
          </a:p>
        </p:txBody>
      </p:sp>
      <p:pic>
        <p:nvPicPr>
          <p:cNvPr id="1026" name="Picture 2" descr="Le Parc Naturel régional | CC des Portes du Haut-Doubs">
            <a:extLst>
              <a:ext uri="{FF2B5EF4-FFF2-40B4-BE49-F238E27FC236}">
                <a16:creationId xmlns:a16="http://schemas.microsoft.com/office/drawing/2014/main" id="{2E58FB1C-C823-4534-8D60-8F6E00C6C3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177" y="335322"/>
            <a:ext cx="3143852" cy="1688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nneaux publicitaires Condom, Agen, Gers : pré-enseignes, chantier, plexi  - Gascogne Enseignes">
            <a:extLst>
              <a:ext uri="{FF2B5EF4-FFF2-40B4-BE49-F238E27FC236}">
                <a16:creationId xmlns:a16="http://schemas.microsoft.com/office/drawing/2014/main" id="{ACB1747C-9C48-4289-8500-DF7D13DC31A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922834" y="1382202"/>
            <a:ext cx="2171025" cy="1615243"/>
          </a:xfrm>
          <a:prstGeom prst="rect">
            <a:avLst/>
          </a:prstGeom>
          <a:noFill/>
          <a:extLst>
            <a:ext uri="{909E8E84-426E-40DD-AFC4-6F175D3DCCD1}">
              <a14:hiddenFill xmlns:a14="http://schemas.microsoft.com/office/drawing/2010/main">
                <a:solidFill>
                  <a:srgbClr val="FFFFFF"/>
                </a:solidFill>
              </a14:hiddenFill>
            </a:ext>
          </a:extLst>
        </p:spPr>
      </p:pic>
      <p:sp>
        <p:nvSpPr>
          <p:cNvPr id="3" name="Interdiction 2">
            <a:extLst>
              <a:ext uri="{FF2B5EF4-FFF2-40B4-BE49-F238E27FC236}">
                <a16:creationId xmlns:a16="http://schemas.microsoft.com/office/drawing/2014/main" id="{51A513EC-B8D6-4AA8-8808-FDF6DC665BFF}"/>
              </a:ext>
            </a:extLst>
          </p:cNvPr>
          <p:cNvSpPr/>
          <p:nvPr/>
        </p:nvSpPr>
        <p:spPr bwMode="auto">
          <a:xfrm>
            <a:off x="6288346" y="1465836"/>
            <a:ext cx="1440000" cy="1440000"/>
          </a:xfrm>
          <a:prstGeom prst="noSmoking">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19443440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500"/>
                                        <p:tgtEl>
                                          <p:spTgt spid="4">
                                            <p:txEl>
                                              <p:pRg st="0" end="0"/>
                                            </p:txEl>
                                          </p:spTgt>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4500"/>
                            </p:stCondLst>
                            <p:childTnLst>
                              <p:par>
                                <p:cTn id="20" presetID="22" presetClass="entr" presetSubtype="8"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1500"/>
                                        <p:tgtEl>
                                          <p:spTgt spid="4">
                                            <p:txEl>
                                              <p:pRg st="1" end="1"/>
                                            </p:txEl>
                                          </p:spTgt>
                                        </p:tgtEl>
                                      </p:cBhvr>
                                    </p:animEffect>
                                  </p:childTnLst>
                                </p:cTn>
                              </p:par>
                            </p:childTnLst>
                          </p:cTn>
                        </p:par>
                        <p:par>
                          <p:cTn id="23" fill="hold">
                            <p:stCondLst>
                              <p:cond delay="6000"/>
                            </p:stCondLst>
                            <p:childTnLst>
                              <p:par>
                                <p:cTn id="24" presetID="22" presetClass="entr" presetSubtype="8"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wipe(left)">
                                      <p:cBhvr>
                                        <p:cTn id="26" dur="1500"/>
                                        <p:tgtEl>
                                          <p:spTgt spid="4">
                                            <p:txEl>
                                              <p:pRg st="2" end="2"/>
                                            </p:txEl>
                                          </p:spTgt>
                                        </p:tgtEl>
                                      </p:cBhvr>
                                    </p:animEffect>
                                  </p:childTnLst>
                                </p:cTn>
                              </p:par>
                            </p:childTnLst>
                          </p:cTn>
                        </p:par>
                        <p:par>
                          <p:cTn id="27" fill="hold">
                            <p:stCondLst>
                              <p:cond delay="7500"/>
                            </p:stCondLst>
                            <p:childTnLst>
                              <p:par>
                                <p:cTn id="28" presetID="22" presetClass="entr" presetSubtype="8"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1500"/>
                                        <p:tgtEl>
                                          <p:spTgt spid="4">
                                            <p:txEl>
                                              <p:pRg st="3" end="3"/>
                                            </p:txEl>
                                          </p:spTgt>
                                        </p:tgtEl>
                                      </p:cBhvr>
                                    </p:animEffect>
                                  </p:childTnLst>
                                </p:cTn>
                              </p:par>
                            </p:childTnLst>
                          </p:cTn>
                        </p:par>
                        <p:par>
                          <p:cTn id="31" fill="hold">
                            <p:stCondLst>
                              <p:cond delay="9000"/>
                            </p:stCondLst>
                            <p:childTnLst>
                              <p:par>
                                <p:cTn id="32" presetID="22" presetClass="entr" presetSubtype="8" fill="hold" grpId="0"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left)">
                                      <p:cBhvr>
                                        <p:cTn id="34" dur="1500"/>
                                        <p:tgtEl>
                                          <p:spTgt spid="4">
                                            <p:txEl>
                                              <p:pRg st="4" end="4"/>
                                            </p:txEl>
                                          </p:spTgt>
                                        </p:tgtEl>
                                      </p:cBhvr>
                                    </p:animEffect>
                                  </p:childTnLst>
                                </p:cTn>
                              </p:par>
                            </p:childTnLst>
                          </p:cTn>
                        </p:par>
                        <p:par>
                          <p:cTn id="35" fill="hold">
                            <p:stCondLst>
                              <p:cond delay="10500"/>
                            </p:stCondLst>
                            <p:childTnLst>
                              <p:par>
                                <p:cTn id="36" presetID="22" presetClass="entr" presetSubtype="8" fill="hold" grpId="0" nodeType="after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left)">
                                      <p:cBhvr>
                                        <p:cTn id="38" dur="1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20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2000"/>
                                        <p:tgtEl>
                                          <p:spTgt spid="3"/>
                                        </p:tgtEl>
                                      </p:cBhvr>
                                    </p:animEffect>
                                    <p:anim calcmode="lin" valueType="num">
                                      <p:cBhvr>
                                        <p:cTn id="49" dur="2000" fill="hold"/>
                                        <p:tgtEl>
                                          <p:spTgt spid="3"/>
                                        </p:tgtEl>
                                        <p:attrNameLst>
                                          <p:attrName>ppt_w</p:attrName>
                                        </p:attrNameLst>
                                      </p:cBhvr>
                                      <p:tavLst>
                                        <p:tav tm="0" fmla="#ppt_w*sin(2.5*pi*$)">
                                          <p:val>
                                            <p:fltVal val="0"/>
                                          </p:val>
                                        </p:tav>
                                        <p:tav tm="100000">
                                          <p:val>
                                            <p:fltVal val="1"/>
                                          </p:val>
                                        </p:tav>
                                      </p:tavLst>
                                    </p:anim>
                                    <p:anim calcmode="lin" valueType="num">
                                      <p:cBhvr>
                                        <p:cTn id="50"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wipe(left)">
                                      <p:cBhvr>
                                        <p:cTn id="55" dur="1500"/>
                                        <p:tgtEl>
                                          <p:spTgt spid="4">
                                            <p:txEl>
                                              <p:pRg st="6" end="6"/>
                                            </p:txEl>
                                          </p:spTgt>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wipe(left)">
                                      <p:cBhvr>
                                        <p:cTn id="63" dur="1500"/>
                                        <p:tgtEl>
                                          <p:spTgt spid="4">
                                            <p:txEl>
                                              <p:pRg st="7" end="7"/>
                                            </p:txEl>
                                          </p:spTgt>
                                        </p:tgtEl>
                                      </p:cBhvr>
                                    </p:animEffect>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left)">
                                      <p:cBhvr>
                                        <p:cTn id="67" dur="1500"/>
                                        <p:tgtEl>
                                          <p:spTgt spid="4">
                                            <p:txEl>
                                              <p:pRg st="8" end="8"/>
                                            </p:txEl>
                                          </p:spTgt>
                                        </p:tgtEl>
                                      </p:cBhvr>
                                    </p:animEffect>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Effect transition="in" filter="wipe(left)">
                                      <p:cBhvr>
                                        <p:cTn id="71" dur="1500"/>
                                        <p:tgtEl>
                                          <p:spTgt spid="4">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txEl>
                                              <p:pRg st="10" end="10"/>
                                            </p:txEl>
                                          </p:spTgt>
                                        </p:tgtEl>
                                        <p:attrNameLst>
                                          <p:attrName>style.visibility</p:attrName>
                                        </p:attrNameLst>
                                      </p:cBhvr>
                                      <p:to>
                                        <p:strVal val="visible"/>
                                      </p:to>
                                    </p:set>
                                    <p:animEffect transition="in" filter="wipe(left)">
                                      <p:cBhvr>
                                        <p:cTn id="76" dur="1500"/>
                                        <p:tgtEl>
                                          <p:spTgt spid="4">
                                            <p:txEl>
                                              <p:pRg st="10" end="1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animEffect transition="in" filter="wipe(left)">
                                      <p:cBhvr>
                                        <p:cTn id="81" dur="1500"/>
                                        <p:tgtEl>
                                          <p:spTgt spid="4">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
                                            <p:txEl>
                                              <p:pRg st="12" end="12"/>
                                            </p:txEl>
                                          </p:spTgt>
                                        </p:tgtEl>
                                        <p:attrNameLst>
                                          <p:attrName>style.visibility</p:attrName>
                                        </p:attrNameLst>
                                      </p:cBhvr>
                                      <p:to>
                                        <p:strVal val="visible"/>
                                      </p:to>
                                    </p:set>
                                    <p:animEffect transition="in" filter="wipe(left)">
                                      <p:cBhvr>
                                        <p:cTn id="86" dur="1500"/>
                                        <p:tgtEl>
                                          <p:spTgt spid="4">
                                            <p:txEl>
                                              <p:pRg st="12" end="12"/>
                                            </p:txEl>
                                          </p:spTgt>
                                        </p:tgtEl>
                                      </p:cBhvr>
                                    </p:animEffect>
                                  </p:childTnLst>
                                </p:cTn>
                              </p:par>
                            </p:childTnLst>
                          </p:cTn>
                        </p:par>
                        <p:par>
                          <p:cTn id="87" fill="hold">
                            <p:stCondLst>
                              <p:cond delay="1500"/>
                            </p:stCondLst>
                            <p:childTnLst>
                              <p:par>
                                <p:cTn id="88" presetID="10"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3"/>
      <p:bldP spid="6" grpId="0" animBg="1"/>
      <p:bldP spid="7" grpId="0" animBg="1"/>
      <p:bldP spid="8"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Le régime des enseignes</a:t>
            </a:r>
            <a:br>
              <a:rPr lang="fr-FR" sz="3600" dirty="0"/>
            </a:br>
            <a:r>
              <a:rPr lang="fr-FR" sz="3600" dirty="0"/>
              <a:t>en PNR</a:t>
            </a:r>
            <a:endParaRPr lang="fr-FR" sz="3600" dirty="0">
              <a:solidFill>
                <a:srgbClr val="085335"/>
              </a:solidFill>
            </a:endParaRPr>
          </a:p>
        </p:txBody>
      </p:sp>
      <p:sp>
        <p:nvSpPr>
          <p:cNvPr id="4" name="Espace réservé du contenu 3"/>
          <p:cNvSpPr>
            <a:spLocks noGrp="1"/>
          </p:cNvSpPr>
          <p:nvPr>
            <p:ph idx="1"/>
          </p:nvPr>
        </p:nvSpPr>
        <p:spPr>
          <a:xfrm>
            <a:off x="908194" y="2132856"/>
            <a:ext cx="8582103" cy="4536504"/>
          </a:xfrm>
        </p:spPr>
        <p:txBody>
          <a:bodyPr>
            <a:normAutofit/>
          </a:bodyPr>
          <a:lstStyle/>
          <a:p>
            <a:r>
              <a:rPr lang="fr-FR" dirty="0">
                <a:solidFill>
                  <a:srgbClr val="6F0416"/>
                </a:solidFill>
                <a:latin typeface="Calibri" panose="020F0502020204030204" pitchFamily="34" charset="0"/>
                <a:cs typeface="Calibri" panose="020F0502020204030204" pitchFamily="34" charset="0"/>
              </a:rPr>
              <a:t>Aucune spécificité pour les règles </a:t>
            </a:r>
            <a:br>
              <a:rPr lang="fr-FR" dirty="0">
                <a:solidFill>
                  <a:srgbClr val="6F0416"/>
                </a:solidFill>
                <a:latin typeface="Calibri" panose="020F0502020204030204" pitchFamily="34" charset="0"/>
                <a:cs typeface="Calibri" panose="020F0502020204030204" pitchFamily="34" charset="0"/>
              </a:rPr>
            </a:br>
            <a:r>
              <a:rPr lang="fr-FR" dirty="0">
                <a:solidFill>
                  <a:srgbClr val="6F0416"/>
                </a:solidFill>
                <a:latin typeface="Calibri" panose="020F0502020204030204" pitchFamily="34" charset="0"/>
                <a:cs typeface="Calibri" panose="020F0502020204030204" pitchFamily="34" charset="0"/>
              </a:rPr>
              <a:t>applicables aux enseignes en PNR</a:t>
            </a:r>
          </a:p>
          <a:p>
            <a:pPr lvl="1">
              <a:spcBef>
                <a:spcPts val="600"/>
              </a:spcBef>
            </a:pPr>
            <a:r>
              <a:rPr lang="fr-FR" sz="2400" dirty="0">
                <a:latin typeface="Calibri" panose="020F0502020204030204" pitchFamily="34" charset="0"/>
                <a:cs typeface="Calibri" panose="020F0502020204030204" pitchFamily="34" charset="0"/>
              </a:rPr>
              <a:t>les règles nationales post-Grenelle </a:t>
            </a:r>
            <a:br>
              <a:rPr lang="fr-FR" sz="2400" dirty="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sont très largement non respectées !</a:t>
            </a:r>
          </a:p>
          <a:p>
            <a:r>
              <a:rPr lang="fr-FR" dirty="0">
                <a:solidFill>
                  <a:srgbClr val="FF0000"/>
                </a:solidFill>
                <a:latin typeface="Calibri" panose="020F0502020204030204" pitchFamily="34" charset="0"/>
                <a:cs typeface="Calibri" panose="020F0502020204030204" pitchFamily="34" charset="0"/>
              </a:rPr>
              <a:t>En agglomération de PNR</a:t>
            </a:r>
            <a:r>
              <a:rPr lang="fr-FR" dirty="0">
                <a:solidFill>
                  <a:srgbClr val="6F0416"/>
                </a:solidFill>
                <a:latin typeface="Calibri" panose="020F0502020204030204" pitchFamily="34" charset="0"/>
                <a:cs typeface="Calibri" panose="020F0502020204030204" pitchFamily="34" charset="0"/>
              </a:rPr>
              <a:t>, </a:t>
            </a:r>
            <a:br>
              <a:rPr lang="fr-FR" dirty="0">
                <a:solidFill>
                  <a:srgbClr val="6F0416"/>
                </a:solidFill>
                <a:latin typeface="Calibri" panose="020F0502020204030204" pitchFamily="34" charset="0"/>
                <a:cs typeface="Calibri" panose="020F0502020204030204" pitchFamily="34" charset="0"/>
              </a:rPr>
            </a:br>
            <a:r>
              <a:rPr lang="fr-FR" dirty="0">
                <a:solidFill>
                  <a:srgbClr val="6F0416"/>
                </a:solidFill>
                <a:latin typeface="Calibri" panose="020F0502020204030204" pitchFamily="34" charset="0"/>
                <a:cs typeface="Calibri" panose="020F0502020204030204" pitchFamily="34" charset="0"/>
              </a:rPr>
              <a:t>toute enseigne doit être autorisée</a:t>
            </a:r>
          </a:p>
          <a:p>
            <a:pPr lvl="1">
              <a:spcBef>
                <a:spcPts val="600"/>
              </a:spcBef>
            </a:pPr>
            <a:r>
              <a:rPr lang="fr-FR" sz="2400" dirty="0">
                <a:latin typeface="Calibri" panose="020F0502020204030204" pitchFamily="34" charset="0"/>
                <a:cs typeface="Calibri" panose="020F0502020204030204" pitchFamily="34" charset="0"/>
              </a:rPr>
              <a:t>installation, modification</a:t>
            </a:r>
          </a:p>
          <a:p>
            <a:pPr lvl="1">
              <a:spcBef>
                <a:spcPts val="600"/>
              </a:spcBef>
            </a:pPr>
            <a:r>
              <a:rPr lang="fr-FR" sz="2400" dirty="0">
                <a:latin typeface="Calibri" panose="020F0502020204030204" pitchFamily="34" charset="0"/>
                <a:cs typeface="Calibri" panose="020F0502020204030204" pitchFamily="34" charset="0"/>
              </a:rPr>
              <a:t>autorité de police de la publicité (préfet)</a:t>
            </a:r>
            <a:br>
              <a:rPr lang="fr-FR" sz="2400" dirty="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aucune consultation particulière</a:t>
            </a:r>
          </a:p>
        </p:txBody>
      </p:sp>
      <p:sp>
        <p:nvSpPr>
          <p:cNvPr id="6" name="ZoneTexte 5">
            <a:hlinkClick r:id="" action="ppaction://noaction"/>
          </p:cNvPr>
          <p:cNvSpPr txBox="1"/>
          <p:nvPr/>
        </p:nvSpPr>
        <p:spPr>
          <a:xfrm>
            <a:off x="8194153" y="2307709"/>
            <a:ext cx="1531367"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581-18</a:t>
            </a:r>
          </a:p>
        </p:txBody>
      </p:sp>
      <p:pic>
        <p:nvPicPr>
          <p:cNvPr id="3074" name="Picture 2" descr="Atelier des Créations Fantasques | PARC DES VOLCANS D&amp;#39;AUVERGNE">
            <a:extLst>
              <a:ext uri="{FF2B5EF4-FFF2-40B4-BE49-F238E27FC236}">
                <a16:creationId xmlns:a16="http://schemas.microsoft.com/office/drawing/2014/main" id="{D469B257-6301-42E2-9CCC-D7D3D65DAC1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34620" y="4761148"/>
            <a:ext cx="2190900" cy="15344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4 idées de Parc Naturel Régional de la Montagne de Reims | parc naturel  régional, parc naturel, chalons en champagne">
            <a:extLst>
              <a:ext uri="{FF2B5EF4-FFF2-40B4-BE49-F238E27FC236}">
                <a16:creationId xmlns:a16="http://schemas.microsoft.com/office/drawing/2014/main" id="{7F570BD8-87E0-46A5-9B07-F5521CA8C1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71153" y="258394"/>
            <a:ext cx="22479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3096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1500"/>
                                        <p:tgtEl>
                                          <p:spTgt spid="4">
                                            <p:txEl>
                                              <p:pRg st="0" end="0"/>
                                            </p:txEl>
                                          </p:spTgt>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4500"/>
                            </p:stCondLst>
                            <p:childTnLst>
                              <p:par>
                                <p:cTn id="20" presetID="22" presetClass="entr" presetSubtype="8" fill="hold" grpId="0"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1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1500"/>
                                        <p:tgtEl>
                                          <p:spTgt spid="4">
                                            <p:txEl>
                                              <p:pRg st="2" end="2"/>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1500"/>
                                        <p:tgtEl>
                                          <p:spTgt spid="3074"/>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ipe(left)">
                                      <p:cBhvr>
                                        <p:cTn id="35" dur="1500"/>
                                        <p:tgtEl>
                                          <p:spTgt spid="4">
                                            <p:txEl>
                                              <p:pRg st="3" end="3"/>
                                            </p:txEl>
                                          </p:spTgt>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ipe(left)">
                                      <p:cBhvr>
                                        <p:cTn id="39" dur="1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bldLvl="3"/>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Le règlement local </a:t>
            </a:r>
            <a:br>
              <a:rPr lang="fr-FR" sz="3600" dirty="0"/>
            </a:br>
            <a:r>
              <a:rPr lang="fr-FR" sz="3600" dirty="0"/>
              <a:t>de publicité en PNR</a:t>
            </a:r>
            <a:endParaRPr lang="fr-FR" sz="3600" dirty="0">
              <a:solidFill>
                <a:srgbClr val="085335"/>
              </a:solidFill>
            </a:endParaRPr>
          </a:p>
        </p:txBody>
      </p:sp>
      <p:sp>
        <p:nvSpPr>
          <p:cNvPr id="4" name="Espace réservé du contenu 3"/>
          <p:cNvSpPr>
            <a:spLocks noGrp="1"/>
          </p:cNvSpPr>
          <p:nvPr>
            <p:ph idx="1"/>
          </p:nvPr>
        </p:nvSpPr>
        <p:spPr>
          <a:xfrm>
            <a:off x="908194" y="1988840"/>
            <a:ext cx="8582103" cy="4068452"/>
          </a:xfrm>
        </p:spPr>
        <p:txBody>
          <a:bodyPr>
            <a:normAutofit/>
          </a:bodyPr>
          <a:lstStyle/>
          <a:p>
            <a:r>
              <a:rPr lang="fr-FR" sz="2800" dirty="0">
                <a:solidFill>
                  <a:srgbClr val="6F0416"/>
                </a:solidFill>
                <a:latin typeface="Calibri" panose="020F0502020204030204" pitchFamily="34" charset="0"/>
                <a:cs typeface="Calibri" panose="020F0502020204030204" pitchFamily="34" charset="0"/>
              </a:rPr>
              <a:t>peut lever l’interdiction de publicité</a:t>
            </a:r>
          </a:p>
          <a:p>
            <a:pPr lvl="1">
              <a:spcBef>
                <a:spcPts val="600"/>
              </a:spcBef>
            </a:pPr>
            <a:r>
              <a:rPr lang="fr-FR" sz="2000" dirty="0">
                <a:latin typeface="Calibri" panose="020F0502020204030204" pitchFamily="34" charset="0"/>
                <a:cs typeface="Calibri" panose="020F0502020204030204" pitchFamily="34" charset="0"/>
              </a:rPr>
              <a:t>en agglomération des communes du PNR</a:t>
            </a:r>
          </a:p>
          <a:p>
            <a:pPr lvl="1">
              <a:spcBef>
                <a:spcPts val="600"/>
              </a:spcBef>
            </a:pPr>
            <a:r>
              <a:rPr lang="fr-FR" sz="2000" dirty="0">
                <a:latin typeface="Calibri" panose="020F0502020204030204" pitchFamily="34" charset="0"/>
                <a:cs typeface="Calibri" panose="020F0502020204030204" pitchFamily="34" charset="0"/>
              </a:rPr>
              <a:t>dans les zones commerciales non agglomérées</a:t>
            </a:r>
          </a:p>
          <a:p>
            <a:r>
              <a:rPr lang="fr-FR" sz="2800" dirty="0">
                <a:solidFill>
                  <a:srgbClr val="6F0416"/>
                </a:solidFill>
                <a:latin typeface="Calibri" panose="020F0502020204030204" pitchFamily="34" charset="0"/>
                <a:cs typeface="Calibri" panose="020F0502020204030204" pitchFamily="34" charset="0"/>
              </a:rPr>
              <a:t>il définit les conditions auxquelles sont soumises </a:t>
            </a:r>
            <a:br>
              <a:rPr lang="fr-FR" sz="2800" dirty="0">
                <a:solidFill>
                  <a:srgbClr val="6F0416"/>
                </a:solidFill>
                <a:latin typeface="Calibri" panose="020F0502020204030204" pitchFamily="34" charset="0"/>
                <a:cs typeface="Calibri" panose="020F0502020204030204" pitchFamily="34" charset="0"/>
              </a:rPr>
            </a:br>
            <a:r>
              <a:rPr lang="fr-FR" sz="2800" dirty="0">
                <a:solidFill>
                  <a:srgbClr val="6F0416"/>
                </a:solidFill>
                <a:latin typeface="Calibri" panose="020F0502020204030204" pitchFamily="34" charset="0"/>
                <a:cs typeface="Calibri" panose="020F0502020204030204" pitchFamily="34" charset="0"/>
              </a:rPr>
              <a:t>les publicités et préenseignes qu’il autorise</a:t>
            </a:r>
          </a:p>
          <a:p>
            <a:pPr lvl="1">
              <a:spcBef>
                <a:spcPts val="600"/>
              </a:spcBef>
            </a:pPr>
            <a:r>
              <a:rPr lang="fr-FR" sz="2000" dirty="0">
                <a:latin typeface="Calibri" panose="020F0502020204030204" pitchFamily="34" charset="0"/>
                <a:cs typeface="Calibri" panose="020F0502020204030204" pitchFamily="34" charset="0"/>
              </a:rPr>
              <a:t>pm : préenseignes et publicités sont soumises aux mêmes règles</a:t>
            </a:r>
          </a:p>
          <a:p>
            <a:r>
              <a:rPr lang="fr-FR" sz="2800" dirty="0">
                <a:solidFill>
                  <a:srgbClr val="6F0416"/>
                </a:solidFill>
                <a:latin typeface="Calibri" panose="020F0502020204030204" pitchFamily="34" charset="0"/>
                <a:cs typeface="Calibri" panose="020F0502020204030204" pitchFamily="34" charset="0"/>
              </a:rPr>
              <a:t>il « peut » restreindre </a:t>
            </a:r>
            <a:br>
              <a:rPr lang="fr-FR" sz="2800" dirty="0">
                <a:solidFill>
                  <a:srgbClr val="6F0416"/>
                </a:solidFill>
                <a:latin typeface="Calibri" panose="020F0502020204030204" pitchFamily="34" charset="0"/>
                <a:cs typeface="Calibri" panose="020F0502020204030204" pitchFamily="34" charset="0"/>
              </a:rPr>
            </a:br>
            <a:r>
              <a:rPr lang="fr-FR" sz="2800" dirty="0">
                <a:solidFill>
                  <a:srgbClr val="6F0416"/>
                </a:solidFill>
                <a:latin typeface="Calibri" panose="020F0502020204030204" pitchFamily="34" charset="0"/>
                <a:cs typeface="Calibri" panose="020F0502020204030204" pitchFamily="34" charset="0"/>
              </a:rPr>
              <a:t>les conditions d’installation des enseignes</a:t>
            </a:r>
          </a:p>
        </p:txBody>
      </p:sp>
      <p:sp>
        <p:nvSpPr>
          <p:cNvPr id="6" name="ZoneTexte 5">
            <a:hlinkClick r:id="" action="ppaction://noaction"/>
          </p:cNvPr>
          <p:cNvSpPr txBox="1"/>
          <p:nvPr/>
        </p:nvSpPr>
        <p:spPr>
          <a:xfrm>
            <a:off x="7510078" y="2528900"/>
            <a:ext cx="2215443"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581-8, § I, al.9</a:t>
            </a:r>
          </a:p>
        </p:txBody>
      </p:sp>
      <p:sp>
        <p:nvSpPr>
          <p:cNvPr id="7" name="ZoneTexte 6">
            <a:hlinkClick r:id="" action="ppaction://noaction"/>
          </p:cNvPr>
          <p:cNvSpPr txBox="1"/>
          <p:nvPr/>
        </p:nvSpPr>
        <p:spPr>
          <a:xfrm>
            <a:off x="8122147" y="5116511"/>
            <a:ext cx="1603374"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581-18</a:t>
            </a:r>
          </a:p>
        </p:txBody>
      </p:sp>
      <p:sp>
        <p:nvSpPr>
          <p:cNvPr id="8" name="ZoneTexte 7">
            <a:hlinkClick r:id="" action="ppaction://noaction"/>
            <a:extLst>
              <a:ext uri="{FF2B5EF4-FFF2-40B4-BE49-F238E27FC236}">
                <a16:creationId xmlns:a16="http://schemas.microsoft.com/office/drawing/2014/main" id="{2E93FC38-F515-4B32-99DB-3CAC6C506B3D}"/>
              </a:ext>
            </a:extLst>
          </p:cNvPr>
          <p:cNvSpPr txBox="1"/>
          <p:nvPr/>
        </p:nvSpPr>
        <p:spPr>
          <a:xfrm>
            <a:off x="8122146" y="3928379"/>
            <a:ext cx="1594961"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a:t>
            </a:r>
          </a:p>
        </p:txBody>
      </p:sp>
      <p:pic>
        <p:nvPicPr>
          <p:cNvPr id="2050" name="Picture 2" descr="Villes et villages - Parc naturel régional des Alpilles">
            <a:extLst>
              <a:ext uri="{FF2B5EF4-FFF2-40B4-BE49-F238E27FC236}">
                <a16:creationId xmlns:a16="http://schemas.microsoft.com/office/drawing/2014/main" id="{8A86B1B8-4D54-4E00-A8F4-D4754F5973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3177" y="260648"/>
            <a:ext cx="3143852" cy="165076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hlinkClick r:id="" action="ppaction://noaction"/>
            <a:extLst>
              <a:ext uri="{FF2B5EF4-FFF2-40B4-BE49-F238E27FC236}">
                <a16:creationId xmlns:a16="http://schemas.microsoft.com/office/drawing/2014/main" id="{43CAAD71-BDE4-B68B-9665-C433895C18C7}"/>
              </a:ext>
            </a:extLst>
          </p:cNvPr>
          <p:cNvSpPr txBox="1"/>
          <p:nvPr/>
        </p:nvSpPr>
        <p:spPr>
          <a:xfrm>
            <a:off x="8130560" y="2888940"/>
            <a:ext cx="1594961"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581-7</a:t>
            </a:r>
          </a:p>
        </p:txBody>
      </p:sp>
    </p:spTree>
    <p:extLst>
      <p:ext uri="{BB962C8B-B14F-4D97-AF65-F5344CB8AC3E}">
        <p14:creationId xmlns:p14="http://schemas.microsoft.com/office/powerpoint/2010/main" val="90296119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2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1500"/>
                                        <p:tgtEl>
                                          <p:spTgt spid="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1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500"/>
                                        <p:tgtEl>
                                          <p:spTgt spid="4">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500"/>
                                        <p:tgtEl>
                                          <p:spTgt spid="4">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1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left)">
                                      <p:cBhvr>
                                        <p:cTn id="43" dur="1500"/>
                                        <p:tgtEl>
                                          <p:spTgt spid="4">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animBg="1"/>
      <p:bldP spid="7" grpId="0" animBg="1"/>
      <p:bldP spid="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La charte de PNR </a:t>
            </a:r>
            <a:br>
              <a:rPr lang="fr-FR" sz="3600" dirty="0"/>
            </a:br>
            <a:r>
              <a:rPr lang="fr-FR" sz="3600" dirty="0"/>
              <a:t>et le règlement local de publicité</a:t>
            </a:r>
            <a:endParaRPr lang="fr-FR" sz="3600" dirty="0">
              <a:solidFill>
                <a:srgbClr val="085335"/>
              </a:solidFill>
            </a:endParaRPr>
          </a:p>
        </p:txBody>
      </p:sp>
      <p:sp>
        <p:nvSpPr>
          <p:cNvPr id="4" name="Espace réservé du contenu 3"/>
          <p:cNvSpPr>
            <a:spLocks noGrp="1"/>
          </p:cNvSpPr>
          <p:nvPr>
            <p:ph idx="1"/>
          </p:nvPr>
        </p:nvSpPr>
        <p:spPr>
          <a:xfrm>
            <a:off x="908194" y="1772816"/>
            <a:ext cx="8582103" cy="4896544"/>
          </a:xfrm>
        </p:spPr>
        <p:txBody>
          <a:bodyPr>
            <a:normAutofit fontScale="92500"/>
          </a:bodyPr>
          <a:lstStyle/>
          <a:p>
            <a:r>
              <a:rPr lang="fr-FR" sz="2800" dirty="0">
                <a:solidFill>
                  <a:srgbClr val="6F0416"/>
                </a:solidFill>
                <a:latin typeface="Calibri" panose="020F0502020204030204" pitchFamily="34" charset="0"/>
                <a:cs typeface="Calibri" panose="020F0502020204030204" pitchFamily="34" charset="0"/>
              </a:rPr>
              <a:t>La charte de PNR s’impose en termes de </a:t>
            </a:r>
            <a:br>
              <a:rPr lang="fr-FR" sz="2800" dirty="0">
                <a:solidFill>
                  <a:srgbClr val="6F0416"/>
                </a:solidFill>
                <a:latin typeface="Calibri" panose="020F0502020204030204" pitchFamily="34" charset="0"/>
                <a:cs typeface="Calibri" panose="020F0502020204030204" pitchFamily="34" charset="0"/>
              </a:rPr>
            </a:br>
            <a:r>
              <a:rPr lang="fr-FR" sz="2800" dirty="0">
                <a:solidFill>
                  <a:srgbClr val="6F0416"/>
                </a:solidFill>
                <a:latin typeface="Calibri" panose="020F0502020204030204" pitchFamily="34" charset="0"/>
                <a:cs typeface="Calibri" panose="020F0502020204030204" pitchFamily="34" charset="0"/>
              </a:rPr>
              <a:t>« compatibilité » au règlement local de publicité </a:t>
            </a:r>
          </a:p>
          <a:p>
            <a:pPr lvl="1">
              <a:spcBef>
                <a:spcPts val="600"/>
              </a:spcBef>
            </a:pPr>
            <a:r>
              <a:rPr lang="fr-FR" sz="2000" dirty="0">
                <a:latin typeface="Calibri" panose="020F0502020204030204" pitchFamily="34" charset="0"/>
                <a:cs typeface="Calibri" panose="020F0502020204030204" pitchFamily="34" charset="0"/>
              </a:rPr>
              <a:t>qu’il s’agisse des dispositions locales concernant les publicités et préenseignes autorisées « par dérogation » à l’interdiction légale</a:t>
            </a:r>
          </a:p>
          <a:p>
            <a:pPr lvl="1">
              <a:spcBef>
                <a:spcPts val="600"/>
              </a:spcBef>
            </a:pPr>
            <a:r>
              <a:rPr lang="fr-FR" sz="2000" dirty="0">
                <a:latin typeface="Calibri" panose="020F0502020204030204" pitchFamily="34" charset="0"/>
                <a:cs typeface="Calibri" panose="020F0502020204030204" pitchFamily="34" charset="0"/>
              </a:rPr>
              <a:t>(pm : le RLP ne peut pas interdire la publicité sur palissades de chantier)</a:t>
            </a:r>
          </a:p>
          <a:p>
            <a:pPr lvl="1">
              <a:spcBef>
                <a:spcPts val="600"/>
              </a:spcBef>
            </a:pPr>
            <a:r>
              <a:rPr lang="fr-FR" sz="2000" dirty="0">
                <a:latin typeface="Calibri" panose="020F0502020204030204" pitchFamily="34" charset="0"/>
                <a:cs typeface="Calibri" panose="020F0502020204030204" pitchFamily="34" charset="0"/>
              </a:rPr>
              <a:t>ou qu’il s’agisse des enseignes que le RLP « peut » réglementer</a:t>
            </a:r>
          </a:p>
          <a:p>
            <a:r>
              <a:rPr lang="fr-FR" sz="2800" dirty="0">
                <a:solidFill>
                  <a:srgbClr val="6F0416"/>
                </a:solidFill>
                <a:latin typeface="Calibri" panose="020F0502020204030204" pitchFamily="34" charset="0"/>
                <a:cs typeface="Calibri" panose="020F0502020204030204" pitchFamily="34" charset="0"/>
              </a:rPr>
              <a:t>La charte doit contenir des orientations ou mesures relatives à la publicité pour que le RLP puisse l’autoriser</a:t>
            </a:r>
          </a:p>
          <a:p>
            <a:pPr lvl="1">
              <a:spcBef>
                <a:spcPts val="600"/>
              </a:spcBef>
            </a:pPr>
            <a:r>
              <a:rPr lang="fr-FR" sz="2000" dirty="0">
                <a:latin typeface="Calibri" panose="020F0502020204030204" pitchFamily="34" charset="0"/>
                <a:cs typeface="Calibri" panose="020F0502020204030204" pitchFamily="34" charset="0"/>
              </a:rPr>
              <a:t>mais pas d’orientation ou mesure exigée dans la charte pour les enseignes</a:t>
            </a:r>
          </a:p>
          <a:p>
            <a:pPr lvl="1">
              <a:spcBef>
                <a:spcPts val="600"/>
              </a:spcBef>
            </a:pPr>
            <a:r>
              <a:rPr lang="fr-FR" sz="2000" dirty="0">
                <a:latin typeface="Calibri" panose="020F0502020204030204" pitchFamily="34" charset="0"/>
                <a:cs typeface="Calibri" panose="020F0502020204030204" pitchFamily="34" charset="0"/>
              </a:rPr>
              <a:t>cela concerne les chartes soumises à enquête publique après le 10 août 2016 : abrogation ou mise en compatibilité des RLP dans les 3 ans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suivant la publication du décret approuvant la charte</a:t>
            </a:r>
          </a:p>
        </p:txBody>
      </p:sp>
      <p:sp>
        <p:nvSpPr>
          <p:cNvPr id="6" name="ZoneTexte 5">
            <a:hlinkClick r:id="" action="ppaction://noaction"/>
          </p:cNvPr>
          <p:cNvSpPr txBox="1"/>
          <p:nvPr/>
        </p:nvSpPr>
        <p:spPr>
          <a:xfrm>
            <a:off x="7762106" y="1916832"/>
            <a:ext cx="1963415"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 al.7</a:t>
            </a:r>
          </a:p>
        </p:txBody>
      </p:sp>
      <p:sp>
        <p:nvSpPr>
          <p:cNvPr id="7" name="ZoneTexte 6">
            <a:hlinkClick r:id="" action="ppaction://noaction"/>
          </p:cNvPr>
          <p:cNvSpPr txBox="1"/>
          <p:nvPr/>
        </p:nvSpPr>
        <p:spPr>
          <a:xfrm>
            <a:off x="7762106" y="4036391"/>
            <a:ext cx="1963415"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 al.6</a:t>
            </a:r>
          </a:p>
        </p:txBody>
      </p:sp>
      <p:sp>
        <p:nvSpPr>
          <p:cNvPr id="3" name="ZoneTexte 2">
            <a:hlinkClick r:id="" action="ppaction://noaction"/>
            <a:extLst>
              <a:ext uri="{FF2B5EF4-FFF2-40B4-BE49-F238E27FC236}">
                <a16:creationId xmlns:a16="http://schemas.microsoft.com/office/drawing/2014/main" id="{87D4B3D8-77DA-4927-C0F2-98CC5FF02B91}"/>
              </a:ext>
            </a:extLst>
          </p:cNvPr>
          <p:cNvSpPr txBox="1"/>
          <p:nvPr/>
        </p:nvSpPr>
        <p:spPr>
          <a:xfrm>
            <a:off x="7762106" y="6088619"/>
            <a:ext cx="1963415"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 al.8</a:t>
            </a:r>
          </a:p>
        </p:txBody>
      </p:sp>
    </p:spTree>
    <p:extLst>
      <p:ext uri="{BB962C8B-B14F-4D97-AF65-F5344CB8AC3E}">
        <p14:creationId xmlns:p14="http://schemas.microsoft.com/office/powerpoint/2010/main" val="310520764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500"/>
                                        <p:tgtEl>
                                          <p:spTgt spid="4">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4500"/>
                            </p:stCondLst>
                            <p:childTnLst>
                              <p:par>
                                <p:cTn id="18" presetID="22" presetClass="entr" presetSubtype="8"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500"/>
                                        <p:tgtEl>
                                          <p:spTgt spid="4">
                                            <p:txEl>
                                              <p:pRg st="1" end="1"/>
                                            </p:txEl>
                                          </p:spTgt>
                                        </p:tgtEl>
                                      </p:cBhvr>
                                    </p:animEffect>
                                  </p:childTnLst>
                                </p:cTn>
                              </p:par>
                            </p:childTnLst>
                          </p:cTn>
                        </p:par>
                        <p:par>
                          <p:cTn id="21" fill="hold">
                            <p:stCondLst>
                              <p:cond delay="6000"/>
                            </p:stCondLst>
                            <p:childTnLst>
                              <p:par>
                                <p:cTn id="22" presetID="22" presetClass="entr" presetSubtype="8"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1500"/>
                                        <p:tgtEl>
                                          <p:spTgt spid="4">
                                            <p:txEl>
                                              <p:pRg st="2" end="2"/>
                                            </p:txEl>
                                          </p:spTgt>
                                        </p:tgtEl>
                                      </p:cBhvr>
                                    </p:animEffect>
                                  </p:childTnLst>
                                </p:cTn>
                              </p:par>
                            </p:childTnLst>
                          </p:cTn>
                        </p:par>
                        <p:par>
                          <p:cTn id="25" fill="hold">
                            <p:stCondLst>
                              <p:cond delay="7500"/>
                            </p:stCondLst>
                            <p:childTnLst>
                              <p:par>
                                <p:cTn id="26" presetID="22" presetClass="entr" presetSubtype="8" fill="hold" grpId="0"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1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1500"/>
                                        <p:tgtEl>
                                          <p:spTgt spid="4">
                                            <p:txEl>
                                              <p:pRg st="4" end="4"/>
                                            </p:txEl>
                                          </p:spTgt>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wipe(left)">
                                      <p:cBhvr>
                                        <p:cTn id="41" dur="1500"/>
                                        <p:tgtEl>
                                          <p:spTgt spid="4">
                                            <p:txEl>
                                              <p:pRg st="5" end="5"/>
                                            </p:txEl>
                                          </p:spTgt>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wipe(left)">
                                      <p:cBhvr>
                                        <p:cTn id="45" dur="1500"/>
                                        <p:tgtEl>
                                          <p:spTgt spid="4">
                                            <p:txEl>
                                              <p:pRg st="6" end="6"/>
                                            </p:txEl>
                                          </p:spTgt>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6" grpId="0" animBg="1"/>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a:t>La charte de PNR </a:t>
            </a:r>
            <a:br>
              <a:rPr lang="fr-FR" sz="3600" dirty="0"/>
            </a:br>
            <a:r>
              <a:rPr lang="fr-FR" sz="3600" dirty="0"/>
              <a:t>et le règlement local de publicité</a:t>
            </a:r>
            <a:endParaRPr lang="fr-FR" sz="3600" dirty="0">
              <a:solidFill>
                <a:srgbClr val="085335"/>
              </a:solidFill>
            </a:endParaRPr>
          </a:p>
        </p:txBody>
      </p:sp>
      <p:sp>
        <p:nvSpPr>
          <p:cNvPr id="4" name="Espace réservé du contenu 3"/>
          <p:cNvSpPr>
            <a:spLocks noGrp="1"/>
          </p:cNvSpPr>
          <p:nvPr>
            <p:ph idx="1"/>
          </p:nvPr>
        </p:nvSpPr>
        <p:spPr>
          <a:xfrm>
            <a:off x="908194" y="1772816"/>
            <a:ext cx="8582103" cy="4896544"/>
          </a:xfrm>
        </p:spPr>
        <p:txBody>
          <a:bodyPr>
            <a:normAutofit/>
          </a:bodyPr>
          <a:lstStyle/>
          <a:p>
            <a:r>
              <a:rPr lang="fr-FR" dirty="0">
                <a:solidFill>
                  <a:srgbClr val="6F0416"/>
                </a:solidFill>
                <a:latin typeface="Calibri" panose="020F0502020204030204" pitchFamily="34" charset="0"/>
                <a:cs typeface="Calibri" panose="020F0502020204030204" pitchFamily="34" charset="0"/>
              </a:rPr>
              <a:t>Les « orientations ou mesures » de la charte </a:t>
            </a:r>
            <a:br>
              <a:rPr lang="fr-FR" dirty="0">
                <a:solidFill>
                  <a:srgbClr val="6F0416"/>
                </a:solidFill>
                <a:latin typeface="Calibri" panose="020F0502020204030204" pitchFamily="34" charset="0"/>
                <a:cs typeface="Calibri" panose="020F0502020204030204" pitchFamily="34" charset="0"/>
              </a:rPr>
            </a:br>
            <a:r>
              <a:rPr lang="fr-FR" dirty="0">
                <a:solidFill>
                  <a:srgbClr val="6F0416"/>
                </a:solidFill>
                <a:latin typeface="Calibri" panose="020F0502020204030204" pitchFamily="34" charset="0"/>
                <a:cs typeface="Calibri" panose="020F0502020204030204" pitchFamily="34" charset="0"/>
              </a:rPr>
              <a:t>relatives à la publicité </a:t>
            </a:r>
          </a:p>
          <a:p>
            <a:pPr lvl="1">
              <a:spcBef>
                <a:spcPts val="600"/>
              </a:spcBef>
            </a:pPr>
            <a:r>
              <a:rPr lang="fr-FR" dirty="0">
                <a:latin typeface="Calibri" panose="020F0502020204030204" pitchFamily="34" charset="0"/>
                <a:cs typeface="Calibri" panose="020F0502020204030204" pitchFamily="34" charset="0"/>
              </a:rPr>
              <a:t>il ne s’agit pas d’écrire les RLP !</a:t>
            </a:r>
          </a:p>
          <a:p>
            <a:pPr lvl="1">
              <a:spcBef>
                <a:spcPts val="600"/>
              </a:spcBef>
            </a:pPr>
            <a:r>
              <a:rPr lang="fr-FR" dirty="0">
                <a:latin typeface="Calibri" panose="020F0502020204030204" pitchFamily="34" charset="0"/>
                <a:cs typeface="Calibri" panose="020F0502020204030204" pitchFamily="34" charset="0"/>
              </a:rPr>
              <a:t>orientations et mesures :</a:t>
            </a:r>
          </a:p>
          <a:p>
            <a:pPr lvl="2"/>
            <a:r>
              <a:rPr lang="fr-FR" sz="2000" dirty="0">
                <a:latin typeface="Calibri" panose="020F0502020204030204" pitchFamily="34" charset="0"/>
                <a:cs typeface="Calibri" panose="020F0502020204030204" pitchFamily="34" charset="0"/>
              </a:rPr>
              <a:t>secteurs à préserver de toute autorisation de publicité</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(pour des motifs « environnementaux », « paysagers »…)</a:t>
            </a:r>
          </a:p>
          <a:p>
            <a:pPr lvl="2"/>
            <a:r>
              <a:rPr lang="fr-FR" sz="2000" dirty="0">
                <a:latin typeface="Calibri" panose="020F0502020204030204" pitchFamily="34" charset="0"/>
                <a:cs typeface="Calibri" panose="020F0502020204030204" pitchFamily="34" charset="0"/>
              </a:rPr>
              <a:t>supports à favoriser / à éviter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(mobilier urbain, palissades de chantier, clôtures…)</a:t>
            </a:r>
          </a:p>
          <a:p>
            <a:pPr lvl="2"/>
            <a:r>
              <a:rPr lang="fr-FR" sz="2000" dirty="0">
                <a:latin typeface="Calibri" panose="020F0502020204030204" pitchFamily="34" charset="0"/>
                <a:cs typeface="Calibri" panose="020F0502020204030204" pitchFamily="34" charset="0"/>
              </a:rPr>
              <a:t>« formats » à privilégier, à limiter (« grands » formats…)</a:t>
            </a:r>
          </a:p>
          <a:p>
            <a:pPr lvl="2"/>
            <a:r>
              <a:rPr lang="fr-FR" sz="2000" dirty="0">
                <a:latin typeface="Calibri" panose="020F0502020204030204" pitchFamily="34" charset="0"/>
                <a:cs typeface="Calibri" panose="020F0502020204030204" pitchFamily="34" charset="0"/>
              </a:rPr>
              <a:t>éclairage</a:t>
            </a:r>
          </a:p>
          <a:p>
            <a:pPr lvl="2"/>
            <a:r>
              <a:rPr lang="fr-FR" sz="2000" dirty="0">
                <a:latin typeface="Calibri" panose="020F0502020204030204" pitchFamily="34" charset="0"/>
                <a:cs typeface="Calibri" panose="020F0502020204030204" pitchFamily="34" charset="0"/>
              </a:rPr>
              <a:t>traitement des enseignes ?</a:t>
            </a:r>
          </a:p>
        </p:txBody>
      </p:sp>
      <p:sp>
        <p:nvSpPr>
          <p:cNvPr id="7" name="ZoneTexte 6">
            <a:hlinkClick r:id="" action="ppaction://noaction"/>
          </p:cNvPr>
          <p:cNvSpPr txBox="1"/>
          <p:nvPr/>
        </p:nvSpPr>
        <p:spPr>
          <a:xfrm>
            <a:off x="7762106" y="2488219"/>
            <a:ext cx="1963415" cy="292709"/>
          </a:xfrm>
          <a:prstGeom prst="rect">
            <a:avLst/>
          </a:prstGeom>
          <a:solidFill>
            <a:srgbClr val="CCFFCC"/>
          </a:solidFill>
          <a:ln w="25400">
            <a:solidFill>
              <a:srgbClr val="6F0416"/>
            </a:solidFill>
          </a:ln>
        </p:spPr>
        <p:txBody>
          <a:bodyPr wrap="square" rtlCol="0" anchor="ctr">
            <a:spAutoFit/>
          </a:bodyPr>
          <a:lstStyle/>
          <a:p>
            <a:pPr algn="r">
              <a:spcBef>
                <a:spcPts val="0"/>
              </a:spcBef>
              <a:spcAft>
                <a:spcPts val="0"/>
              </a:spcAft>
            </a:pPr>
            <a:r>
              <a:rPr lang="fr-FR" sz="1400" b="1" dirty="0">
                <a:solidFill>
                  <a:srgbClr val="6F0416"/>
                </a:solidFill>
              </a:rPr>
              <a:t>article L. 581-14, al.6</a:t>
            </a:r>
          </a:p>
        </p:txBody>
      </p:sp>
    </p:spTree>
    <p:extLst>
      <p:ext uri="{BB962C8B-B14F-4D97-AF65-F5344CB8AC3E}">
        <p14:creationId xmlns:p14="http://schemas.microsoft.com/office/powerpoint/2010/main" val="88916459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500"/>
                                        <p:tgtEl>
                                          <p:spTgt spid="4">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1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1500"/>
                                        <p:tgtEl>
                                          <p:spTgt spid="4">
                                            <p:txEl>
                                              <p:pRg st="2" end="2"/>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1500"/>
                                        <p:tgtEl>
                                          <p:spTgt spid="4">
                                            <p:txEl>
                                              <p:pRg st="3" end="3"/>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1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wipe(left)">
                                      <p:cBhvr>
                                        <p:cTn id="38" dur="1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wipe(left)">
                                      <p:cBhvr>
                                        <p:cTn id="43" dur="15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wipe(left)">
                                      <p:cBhvr>
                                        <p:cTn id="48" dur="1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7" grpId="0" animBg="1"/>
    </p:bldLst>
  </p:timing>
</p:sld>
</file>

<file path=ppt/theme/theme1.xml><?xml version="1.0" encoding="utf-8"?>
<a:theme xmlns:a="http://schemas.openxmlformats.org/drawingml/2006/main" name="Géomètre">
  <a:themeElements>
    <a:clrScheme name="Géomètr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Géomèt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éomètr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Géomètr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Géomètre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Géomètre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Géomètre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Géomètre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Géomètre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Géomètre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5C8AF0DDF89B4EB9D8BFAF04F5124C" ma:contentTypeVersion="13" ma:contentTypeDescription="Crée un document." ma:contentTypeScope="" ma:versionID="8371d0122c0f9c489fcd2bbde09e8a56">
  <xsd:schema xmlns:xsd="http://www.w3.org/2001/XMLSchema" xmlns:xs="http://www.w3.org/2001/XMLSchema" xmlns:p="http://schemas.microsoft.com/office/2006/metadata/properties" xmlns:ns2="cf828b42-7c41-404e-9990-d2f88d18f799" xmlns:ns3="151e15c8-bd66-4c54-b7ec-1a76d978c708" targetNamespace="http://schemas.microsoft.com/office/2006/metadata/properties" ma:root="true" ma:fieldsID="9b74742692b4482429b31dedd843b77e" ns2:_="" ns3:_="">
    <xsd:import namespace="cf828b42-7c41-404e-9990-d2f88d18f799"/>
    <xsd:import namespace="151e15c8-bd66-4c54-b7ec-1a76d978c7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28b42-7c41-404e-9990-d2f88d18f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77cf4843-3d1a-4b2e-8511-753525b6ff9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51e15c8-bd66-4c54-b7ec-1a76d978c70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2b0ac6e3-b36c-461d-a706-298556ce1908}" ma:internalName="TaxCatchAll" ma:showField="CatchAllData" ma:web="151e15c8-bd66-4c54-b7ec-1a76d978c7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57B40-C734-4323-A3FD-BF8605D81F82}">
  <ds:schemaRefs>
    <ds:schemaRef ds:uri="http://schemas.microsoft.com/sharepoint/v3/contenttype/forms"/>
  </ds:schemaRefs>
</ds:datastoreItem>
</file>

<file path=customXml/itemProps2.xml><?xml version="1.0" encoding="utf-8"?>
<ds:datastoreItem xmlns:ds="http://schemas.openxmlformats.org/officeDocument/2006/customXml" ds:itemID="{BE750080-6A43-4F35-9656-B3AAAA2C9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828b42-7c41-404e-9990-d2f88d18f799"/>
    <ds:schemaRef ds:uri="151e15c8-bd66-4c54-b7ec-1a76d978c7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9823</TotalTime>
  <Words>3226</Words>
  <Application>Microsoft Macintosh PowerPoint</Application>
  <PresentationFormat>Personnalisé</PresentationFormat>
  <Paragraphs>323</Paragraphs>
  <Slides>32</Slides>
  <Notes>21</Notes>
  <HiddenSlides>23</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Calibri</vt:lpstr>
      <vt:lpstr>Century Gothic</vt:lpstr>
      <vt:lpstr>Comic Sans MS</vt:lpstr>
      <vt:lpstr>Tahoma</vt:lpstr>
      <vt:lpstr>Times New Roman</vt:lpstr>
      <vt:lpstr>Wingdings</vt:lpstr>
      <vt:lpstr>Géomètre</vt:lpstr>
      <vt:lpstr>Les chartes de parc naturel régional  et les règlements locaux de publicité</vt:lpstr>
      <vt:lpstr>Problématique générale</vt:lpstr>
      <vt:lpstr>Déroulement</vt:lpstr>
      <vt:lpstr>L’interdiction de publicité  en agglomération de PNR</vt:lpstr>
      <vt:lpstr>L’interdiction de publicité  hors agglomération</vt:lpstr>
      <vt:lpstr>Le régime des enseignes en PNR</vt:lpstr>
      <vt:lpstr>Le règlement local  de publicité en PNR</vt:lpstr>
      <vt:lpstr>La charte de PNR  et le règlement local de publicité</vt:lpstr>
      <vt:lpstr>La charte de PNR  et le règlement local de publicité</vt:lpstr>
      <vt:lpstr>Les trois catégories  de dispositifs</vt:lpstr>
      <vt:lpstr>Les enseignes</vt:lpstr>
      <vt:lpstr>Les préenseignes</vt:lpstr>
      <vt:lpstr>Les préenseignes</vt:lpstr>
      <vt:lpstr>Les publicités</vt:lpstr>
      <vt:lpstr>Les dispositifs</vt:lpstr>
      <vt:lpstr>des réglementations « cumulatives »</vt:lpstr>
      <vt:lpstr>L’espace aggloméré</vt:lpstr>
      <vt:lpstr>La notion d’agglomération</vt:lpstr>
      <vt:lpstr>Les autres lieux ou supports  où la publicité est interdite</vt:lpstr>
      <vt:lpstr>Les autres lieux d’interdiction de  la publicité et des préenseignes</vt:lpstr>
      <vt:lpstr>Les contraintes applicables  en lieux d’interdiction de publicité</vt:lpstr>
      <vt:lpstr>La police administrative  de la publicité</vt:lpstr>
      <vt:lpstr>La loi Climat chamboule la police de la publicité… au 1er janvier 2024</vt:lpstr>
      <vt:lpstr>Les trois catégories de dispositifs</vt:lpstr>
      <vt:lpstr>Les enseignes</vt:lpstr>
      <vt:lpstr>Les enseignes</vt:lpstr>
      <vt:lpstr>Les trois catégories de dispositifs</vt:lpstr>
      <vt:lpstr>Les trois catégories de dispositifs</vt:lpstr>
      <vt:lpstr>Les dispositifs</vt:lpstr>
      <vt:lpstr>L’espace aggloméré</vt:lpstr>
      <vt:lpstr>La réglementation de la publicité  abords de monuments historiques</vt:lpstr>
      <vt:lpstr>Les interdictions de publicité les supports interdits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Lasek</dc:creator>
  <cp:lastModifiedBy>Nicolas Sanaa</cp:lastModifiedBy>
  <cp:revision>442</cp:revision>
  <cp:lastPrinted>2010-07-06T17:11:30Z</cp:lastPrinted>
  <dcterms:created xsi:type="dcterms:W3CDTF">2010-06-19T08:18:39Z</dcterms:created>
  <dcterms:modified xsi:type="dcterms:W3CDTF">2022-11-10T16:38:17Z</dcterms:modified>
</cp:coreProperties>
</file>