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1F5F"/>
                </a:solidFill>
                <a:latin typeface="Palatino Linotype"/>
                <a:cs typeface="Palatino Linotyp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01F5F"/>
                </a:solidFill>
                <a:latin typeface="Palatino Linotype"/>
                <a:cs typeface="Palatino Linotype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1F5F"/>
                </a:solidFill>
                <a:latin typeface="Palatino Linotype"/>
                <a:cs typeface="Palatino Linotyp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151876" y="1685289"/>
            <a:ext cx="3275329" cy="4409440"/>
          </a:xfrm>
          <a:custGeom>
            <a:avLst/>
            <a:gdLst/>
            <a:ahLst/>
            <a:cxnLst/>
            <a:rect l="l" t="t" r="r" b="b"/>
            <a:pathLst>
              <a:path w="3275329" h="4409440">
                <a:moveTo>
                  <a:pt x="3275076" y="0"/>
                </a:moveTo>
                <a:lnTo>
                  <a:pt x="2869311" y="0"/>
                </a:lnTo>
                <a:lnTo>
                  <a:pt x="2869311" y="4023360"/>
                </a:lnTo>
                <a:lnTo>
                  <a:pt x="2869311" y="4024630"/>
                </a:lnTo>
                <a:lnTo>
                  <a:pt x="983754" y="4024630"/>
                </a:lnTo>
                <a:lnTo>
                  <a:pt x="983754" y="4023360"/>
                </a:lnTo>
                <a:lnTo>
                  <a:pt x="0" y="4023360"/>
                </a:lnTo>
                <a:lnTo>
                  <a:pt x="0" y="4024630"/>
                </a:lnTo>
                <a:lnTo>
                  <a:pt x="0" y="4409440"/>
                </a:lnTo>
                <a:lnTo>
                  <a:pt x="3275076" y="4409440"/>
                </a:lnTo>
                <a:lnTo>
                  <a:pt x="3275076" y="4024630"/>
                </a:lnTo>
                <a:lnTo>
                  <a:pt x="3275076" y="4023360"/>
                </a:lnTo>
                <a:lnTo>
                  <a:pt x="3275076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52855" y="743712"/>
            <a:ext cx="3275329" cy="4409440"/>
          </a:xfrm>
          <a:custGeom>
            <a:avLst/>
            <a:gdLst/>
            <a:ahLst/>
            <a:cxnLst/>
            <a:rect l="l" t="t" r="r" b="b"/>
            <a:pathLst>
              <a:path w="3275329" h="4409440">
                <a:moveTo>
                  <a:pt x="3274441" y="0"/>
                </a:moveTo>
                <a:lnTo>
                  <a:pt x="0" y="0"/>
                </a:lnTo>
                <a:lnTo>
                  <a:pt x="0" y="4408932"/>
                </a:lnTo>
                <a:lnTo>
                  <a:pt x="405701" y="4408932"/>
                </a:lnTo>
                <a:lnTo>
                  <a:pt x="405701" y="384428"/>
                </a:lnTo>
                <a:lnTo>
                  <a:pt x="3275076" y="385825"/>
                </a:lnTo>
                <a:lnTo>
                  <a:pt x="3274619" y="288053"/>
                </a:lnTo>
                <a:lnTo>
                  <a:pt x="3274897" y="97700"/>
                </a:lnTo>
                <a:lnTo>
                  <a:pt x="3274441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16579" y="3142488"/>
            <a:ext cx="5958840" cy="179832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1F5F"/>
                </a:solidFill>
                <a:latin typeface="Palatino Linotype"/>
                <a:cs typeface="Palatino Linotyp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78536" y="0"/>
            <a:ext cx="228600" cy="6858000"/>
          </a:xfrm>
          <a:custGeom>
            <a:avLst/>
            <a:gdLst/>
            <a:ahLst/>
            <a:cxnLst/>
            <a:rect l="l" t="t" r="r" b="b"/>
            <a:pathLst>
              <a:path w="228600" h="6858000">
                <a:moveTo>
                  <a:pt x="228600" y="0"/>
                </a:move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2286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53870" y="410082"/>
            <a:ext cx="9684258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001F5F"/>
                </a:solidFill>
                <a:latin typeface="Palatino Linotype"/>
                <a:cs typeface="Palatino Linotyp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53744" y="1111707"/>
            <a:ext cx="9684511" cy="1533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001F5F"/>
                </a:solidFill>
                <a:latin typeface="Palatino Linotype"/>
                <a:cs typeface="Palatino Linotype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0708513" y="6549187"/>
            <a:ext cx="307975" cy="254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1.jpg"/><Relationship Id="rId4" Type="http://schemas.openxmlformats.org/officeDocument/2006/relationships/image" Target="../media/image3.pn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151876" y="1685289"/>
            <a:ext cx="3275329" cy="4409440"/>
          </a:xfrm>
          <a:custGeom>
            <a:avLst/>
            <a:gdLst/>
            <a:ahLst/>
            <a:cxnLst/>
            <a:rect l="l" t="t" r="r" b="b"/>
            <a:pathLst>
              <a:path w="3275329" h="4409440">
                <a:moveTo>
                  <a:pt x="3275076" y="0"/>
                </a:moveTo>
                <a:lnTo>
                  <a:pt x="2869311" y="0"/>
                </a:lnTo>
                <a:lnTo>
                  <a:pt x="2869311" y="4023360"/>
                </a:lnTo>
                <a:lnTo>
                  <a:pt x="2869311" y="4024630"/>
                </a:lnTo>
                <a:lnTo>
                  <a:pt x="983754" y="4024630"/>
                </a:lnTo>
                <a:lnTo>
                  <a:pt x="983754" y="4023360"/>
                </a:lnTo>
                <a:lnTo>
                  <a:pt x="0" y="4023360"/>
                </a:lnTo>
                <a:lnTo>
                  <a:pt x="0" y="4024630"/>
                </a:lnTo>
                <a:lnTo>
                  <a:pt x="0" y="4409440"/>
                </a:lnTo>
                <a:lnTo>
                  <a:pt x="3275076" y="4409440"/>
                </a:lnTo>
                <a:lnTo>
                  <a:pt x="3275076" y="4024630"/>
                </a:lnTo>
                <a:lnTo>
                  <a:pt x="3275076" y="4023360"/>
                </a:lnTo>
                <a:lnTo>
                  <a:pt x="3275076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52855" y="743712"/>
            <a:ext cx="3275329" cy="4409440"/>
          </a:xfrm>
          <a:custGeom>
            <a:avLst/>
            <a:gdLst/>
            <a:ahLst/>
            <a:cxnLst/>
            <a:rect l="l" t="t" r="r" b="b"/>
            <a:pathLst>
              <a:path w="3275329" h="4409440">
                <a:moveTo>
                  <a:pt x="3274441" y="0"/>
                </a:moveTo>
                <a:lnTo>
                  <a:pt x="0" y="0"/>
                </a:lnTo>
                <a:lnTo>
                  <a:pt x="0" y="4408932"/>
                </a:lnTo>
                <a:lnTo>
                  <a:pt x="405701" y="4408932"/>
                </a:lnTo>
                <a:lnTo>
                  <a:pt x="405701" y="384428"/>
                </a:lnTo>
                <a:lnTo>
                  <a:pt x="3275076" y="385825"/>
                </a:lnTo>
                <a:lnTo>
                  <a:pt x="3274619" y="288053"/>
                </a:lnTo>
                <a:lnTo>
                  <a:pt x="3274897" y="97700"/>
                </a:lnTo>
                <a:lnTo>
                  <a:pt x="3274441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6000" y="734568"/>
            <a:ext cx="2679192" cy="45567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116579" y="3535679"/>
            <a:ext cx="5958840" cy="1798320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312035" y="2028189"/>
            <a:ext cx="5894705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Qu’est-ce</a:t>
            </a:r>
            <a:r>
              <a:rPr dirty="0" spc="-45"/>
              <a:t> </a:t>
            </a:r>
            <a:r>
              <a:rPr dirty="0"/>
              <a:t>que la</a:t>
            </a:r>
            <a:r>
              <a:rPr dirty="0" spc="-5"/>
              <a:t> </a:t>
            </a:r>
            <a:r>
              <a:rPr dirty="0"/>
              <a:t>loi</a:t>
            </a:r>
            <a:r>
              <a:rPr dirty="0" spc="-30"/>
              <a:t> </a:t>
            </a:r>
            <a:r>
              <a:rPr dirty="0"/>
              <a:t>« Paysage</a:t>
            </a:r>
            <a:r>
              <a:rPr dirty="0" spc="-20"/>
              <a:t> </a:t>
            </a:r>
            <a:r>
              <a:rPr dirty="0"/>
              <a:t>» pour </a:t>
            </a:r>
            <a:r>
              <a:rPr dirty="0" spc="5"/>
              <a:t>les</a:t>
            </a:r>
            <a:r>
              <a:rPr dirty="0" spc="-25"/>
              <a:t> </a:t>
            </a:r>
            <a:r>
              <a:rPr dirty="0" spc="-5"/>
              <a:t>Parcs</a:t>
            </a:r>
            <a:r>
              <a:rPr dirty="0" spc="-25"/>
              <a:t> </a:t>
            </a:r>
            <a:r>
              <a:rPr dirty="0"/>
              <a:t>natu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151876" y="1685289"/>
            <a:ext cx="2869565" cy="4024629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2400">
              <a:latin typeface="Times New Roman"/>
              <a:cs typeface="Times New Roman"/>
            </a:endParaRPr>
          </a:p>
          <a:p>
            <a:pPr marL="41275">
              <a:lnSpc>
                <a:spcPct val="100000"/>
              </a:lnSpc>
              <a:spcBef>
                <a:spcPts val="5"/>
              </a:spcBef>
            </a:pP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rels</a:t>
            </a:r>
            <a:r>
              <a:rPr dirty="0" sz="2000" spc="-6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régionaux</a:t>
            </a:r>
            <a:r>
              <a:rPr dirty="0" sz="2000" spc="-6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?</a:t>
            </a:r>
            <a:endParaRPr sz="2000">
              <a:latin typeface="Palatino Linotype"/>
              <a:cs typeface="Palatino Linotyp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63036" y="5680354"/>
            <a:ext cx="309943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solidFill>
                  <a:srgbClr val="112F52"/>
                </a:solidFill>
                <a:latin typeface="Palatino Linotype"/>
                <a:cs typeface="Palatino Linotype"/>
              </a:rPr>
              <a:t>Visioconférence</a:t>
            </a:r>
            <a:r>
              <a:rPr dirty="0" sz="1800" spc="-15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112F52"/>
                </a:solidFill>
                <a:latin typeface="Palatino Linotype"/>
                <a:cs typeface="Palatino Linotype"/>
              </a:rPr>
              <a:t>du</a:t>
            </a:r>
            <a:endParaRPr sz="1800">
              <a:latin typeface="Palatino Linotype"/>
              <a:cs typeface="Palatino Linotype"/>
            </a:endParaRPr>
          </a:p>
          <a:p>
            <a:pPr algn="ctr">
              <a:lnSpc>
                <a:spcPct val="100000"/>
              </a:lnSpc>
            </a:pPr>
            <a:r>
              <a:rPr dirty="0" sz="1800">
                <a:solidFill>
                  <a:srgbClr val="112F52"/>
                </a:solidFill>
                <a:latin typeface="Palatino Linotype"/>
                <a:cs typeface="Palatino Linotype"/>
              </a:rPr>
              <a:t>09</a:t>
            </a:r>
            <a:r>
              <a:rPr dirty="0" sz="1800" spc="-25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112F52"/>
                </a:solidFill>
                <a:latin typeface="Palatino Linotype"/>
                <a:cs typeface="Palatino Linotype"/>
              </a:rPr>
              <a:t>mars </a:t>
            </a:r>
            <a:r>
              <a:rPr dirty="0" sz="1800">
                <a:solidFill>
                  <a:srgbClr val="112F52"/>
                </a:solidFill>
                <a:latin typeface="Palatino Linotype"/>
                <a:cs typeface="Palatino Linotype"/>
              </a:rPr>
              <a:t>2023</a:t>
            </a:r>
            <a:r>
              <a:rPr dirty="0" sz="1800" spc="-5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112F52"/>
                </a:solidFill>
                <a:latin typeface="Palatino Linotype"/>
                <a:cs typeface="Palatino Linotype"/>
              </a:rPr>
              <a:t>–</a:t>
            </a:r>
            <a:r>
              <a:rPr dirty="0" sz="1800" spc="-20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112F52"/>
                </a:solidFill>
                <a:latin typeface="Palatino Linotype"/>
                <a:cs typeface="Palatino Linotype"/>
              </a:rPr>
              <a:t>Florian</a:t>
            </a:r>
            <a:r>
              <a:rPr dirty="0" sz="1800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112F52"/>
                </a:solidFill>
                <a:latin typeface="Palatino Linotype"/>
                <a:cs typeface="Palatino Linotype"/>
              </a:rPr>
              <a:t>Ferjoux</a:t>
            </a:r>
            <a:endParaRPr sz="1800">
              <a:latin typeface="Palatino Linotype"/>
              <a:cs typeface="Palatino Linotype"/>
            </a:endParaRPr>
          </a:p>
        </p:txBody>
      </p: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430511" y="541019"/>
            <a:ext cx="1197863" cy="97840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252584" y="410082"/>
            <a:ext cx="1686560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La</a:t>
            </a:r>
            <a:r>
              <a:rPr dirty="0" spc="-45"/>
              <a:t> </a:t>
            </a:r>
            <a:r>
              <a:rPr dirty="0"/>
              <a:t>charte</a:t>
            </a:r>
            <a:r>
              <a:rPr dirty="0" spc="-70"/>
              <a:t> </a:t>
            </a:r>
            <a:r>
              <a:rPr dirty="0" spc="-5"/>
              <a:t>PNR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54911" y="1233296"/>
            <a:ext cx="9544685" cy="15563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96240" indent="-384175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396240" algn="l"/>
                <a:tab pos="396875" algn="l"/>
              </a:tabLst>
            </a:pPr>
            <a:r>
              <a:rPr dirty="0" sz="1800" spc="-15" b="1" i="1">
                <a:solidFill>
                  <a:srgbClr val="001F5F"/>
                </a:solidFill>
                <a:latin typeface="Palatino Linotype"/>
                <a:cs typeface="Palatino Linotype"/>
              </a:rPr>
              <a:t>L’articulation</a:t>
            </a:r>
            <a:r>
              <a:rPr dirty="0" sz="1800" spc="1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b="1" i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 charte</a:t>
            </a:r>
            <a:r>
              <a:rPr dirty="0" sz="1800" spc="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 i="1">
                <a:solidFill>
                  <a:srgbClr val="001F5F"/>
                </a:solidFill>
                <a:latin typeface="Palatino Linotype"/>
                <a:cs typeface="Palatino Linotype"/>
              </a:rPr>
              <a:t>PNR</a:t>
            </a:r>
            <a:r>
              <a:rPr dirty="0" sz="1800" spc="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avec</a:t>
            </a:r>
            <a:r>
              <a:rPr dirty="0" sz="1800" b="1" i="1">
                <a:solidFill>
                  <a:srgbClr val="001F5F"/>
                </a:solidFill>
                <a:latin typeface="Palatino Linotype"/>
                <a:cs typeface="Palatino Linotype"/>
              </a:rPr>
              <a:t> les 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autres</a:t>
            </a:r>
            <a:r>
              <a:rPr dirty="0" sz="1800" spc="1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documents</a:t>
            </a:r>
            <a:r>
              <a:rPr dirty="0" sz="1800" spc="2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d’urbanisme</a:t>
            </a:r>
            <a:r>
              <a:rPr dirty="0" sz="1800" b="1" i="1">
                <a:solidFill>
                  <a:srgbClr val="001F5F"/>
                </a:solidFill>
                <a:latin typeface="Palatino Linotype"/>
                <a:cs typeface="Palatino Linotype"/>
              </a:rPr>
              <a:t> et</a:t>
            </a:r>
            <a:r>
              <a:rPr dirty="0" sz="1800" spc="-2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800" spc="1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planification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endParaRPr sz="2100">
              <a:latin typeface="Palatino Linotype"/>
              <a:cs typeface="Palatino Linotype"/>
            </a:endParaRPr>
          </a:p>
          <a:p>
            <a:pPr algn="ctr" marL="140335">
              <a:lnSpc>
                <a:spcPct val="100000"/>
              </a:lnSpc>
              <a:spcBef>
                <a:spcPts val="1490"/>
              </a:spcBef>
            </a:pPr>
            <a:r>
              <a:rPr dirty="0" sz="2400" b="1">
                <a:solidFill>
                  <a:srgbClr val="001F5F"/>
                </a:solidFill>
                <a:latin typeface="Palatino Linotype"/>
                <a:cs typeface="Palatino Linotype"/>
              </a:rPr>
              <a:t>SRADDET</a:t>
            </a:r>
            <a:endParaRPr sz="2400">
              <a:latin typeface="Palatino Linotype"/>
              <a:cs typeface="Palatino Linotype"/>
            </a:endParaRPr>
          </a:p>
          <a:p>
            <a:pPr algn="ctr" marL="133350">
              <a:lnSpc>
                <a:spcPct val="100000"/>
              </a:lnSpc>
              <a:spcBef>
                <a:spcPts val="525"/>
              </a:spcBef>
            </a:pP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(Schéma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régional</a:t>
            </a:r>
            <a:r>
              <a:rPr dirty="0" sz="18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5">
                <a:solidFill>
                  <a:srgbClr val="001F5F"/>
                </a:solidFill>
                <a:latin typeface="Palatino Linotype"/>
                <a:cs typeface="Palatino Linotype"/>
              </a:rPr>
              <a:t>d’aménagement,</a:t>
            </a:r>
            <a:r>
              <a:rPr dirty="0" sz="1800" spc="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 développement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durable</a:t>
            </a:r>
            <a:r>
              <a:rPr dirty="0" sz="18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5">
                <a:solidFill>
                  <a:srgbClr val="001F5F"/>
                </a:solidFill>
                <a:latin typeface="Palatino Linotype"/>
                <a:cs typeface="Palatino Linotype"/>
              </a:rPr>
              <a:t>d’égalité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territoires)</a:t>
            </a:r>
            <a:endParaRPr sz="1800">
              <a:latin typeface="Palatino Linotype"/>
              <a:cs typeface="Palatino Linotyp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51475" y="3483355"/>
            <a:ext cx="168973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001F5F"/>
                </a:solidFill>
                <a:latin typeface="Palatino Linotype"/>
                <a:cs typeface="Palatino Linotype"/>
              </a:rPr>
              <a:t>Charte</a:t>
            </a:r>
            <a:r>
              <a:rPr dirty="0" sz="2400" spc="-7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400" spc="-5" b="1">
                <a:solidFill>
                  <a:srgbClr val="001F5F"/>
                </a:solidFill>
                <a:latin typeface="Palatino Linotype"/>
                <a:cs typeface="Palatino Linotype"/>
              </a:rPr>
              <a:t>PNR</a:t>
            </a:r>
            <a:endParaRPr sz="2400">
              <a:latin typeface="Palatino Linotype"/>
              <a:cs typeface="Palatino Linotyp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74724" y="4710938"/>
            <a:ext cx="9647555" cy="1671955"/>
          </a:xfrm>
          <a:prstGeom prst="rect">
            <a:avLst/>
          </a:prstGeom>
        </p:spPr>
        <p:txBody>
          <a:bodyPr wrap="square" lIns="0" tIns="1022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805"/>
              </a:spcBef>
            </a:pPr>
            <a:r>
              <a:rPr dirty="0" sz="2400" spc="-5" b="1">
                <a:solidFill>
                  <a:srgbClr val="001F5F"/>
                </a:solidFill>
                <a:latin typeface="Palatino Linotype"/>
                <a:cs typeface="Palatino Linotype"/>
              </a:rPr>
              <a:t>SCoT</a:t>
            </a:r>
            <a:r>
              <a:rPr dirty="0" sz="24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400" b="1">
                <a:solidFill>
                  <a:srgbClr val="001F5F"/>
                </a:solidFill>
                <a:latin typeface="Palatino Linotype"/>
                <a:cs typeface="Palatino Linotype"/>
              </a:rPr>
              <a:t>/</a:t>
            </a:r>
            <a:r>
              <a:rPr dirty="0" sz="24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400" spc="-5" b="1">
                <a:solidFill>
                  <a:srgbClr val="001F5F"/>
                </a:solidFill>
                <a:latin typeface="Palatino Linotype"/>
                <a:cs typeface="Palatino Linotype"/>
              </a:rPr>
              <a:t>PLU</a:t>
            </a:r>
            <a:r>
              <a:rPr dirty="0" sz="2400" spc="-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400" b="1">
                <a:solidFill>
                  <a:srgbClr val="001F5F"/>
                </a:solidFill>
                <a:latin typeface="Palatino Linotype"/>
                <a:cs typeface="Palatino Linotype"/>
              </a:rPr>
              <a:t>/</a:t>
            </a:r>
            <a:r>
              <a:rPr dirty="0" sz="24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400" b="1">
                <a:solidFill>
                  <a:srgbClr val="001F5F"/>
                </a:solidFill>
                <a:latin typeface="Palatino Linotype"/>
                <a:cs typeface="Palatino Linotype"/>
              </a:rPr>
              <a:t>cartes</a:t>
            </a:r>
            <a:r>
              <a:rPr dirty="0" sz="2400" spc="-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400" b="1">
                <a:solidFill>
                  <a:srgbClr val="001F5F"/>
                </a:solidFill>
                <a:latin typeface="Palatino Linotype"/>
                <a:cs typeface="Palatino Linotype"/>
              </a:rPr>
              <a:t>communales</a:t>
            </a:r>
            <a:endParaRPr sz="2400">
              <a:latin typeface="Palatino Linotype"/>
              <a:cs typeface="Palatino Linotype"/>
            </a:endParaRPr>
          </a:p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(Schéma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de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 Cohérence</a:t>
            </a:r>
            <a:r>
              <a:rPr dirty="0" sz="18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5">
                <a:solidFill>
                  <a:srgbClr val="001F5F"/>
                </a:solidFill>
                <a:latin typeface="Palatino Linotype"/>
                <a:cs typeface="Palatino Linotype"/>
              </a:rPr>
              <a:t>Territoriale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/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Plan</a:t>
            </a:r>
            <a:r>
              <a:rPr dirty="0" sz="18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Local d’Urbanisme)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950">
              <a:latin typeface="Palatino Linotype"/>
              <a:cs typeface="Palatino Linotype"/>
            </a:endParaRPr>
          </a:p>
          <a:p>
            <a:pPr algn="ctr" marL="12700" marR="5080">
              <a:lnSpc>
                <a:spcPct val="120100"/>
              </a:lnSpc>
            </a:pP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(Les</a:t>
            </a:r>
            <a:r>
              <a:rPr dirty="0" sz="14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25">
                <a:solidFill>
                  <a:srgbClr val="001F5F"/>
                </a:solidFill>
                <a:latin typeface="Palatino Linotype"/>
                <a:cs typeface="Palatino Linotype"/>
              </a:rPr>
              <a:t>SCoT,</a:t>
            </a:r>
            <a:r>
              <a:rPr dirty="0" sz="14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4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4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15">
                <a:solidFill>
                  <a:srgbClr val="001F5F"/>
                </a:solidFill>
                <a:latin typeface="Palatino Linotype"/>
                <a:cs typeface="Palatino Linotype"/>
              </a:rPr>
              <a:t>l’absence</a:t>
            </a:r>
            <a:r>
              <a:rPr dirty="0" sz="1400" spc="-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4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25">
                <a:solidFill>
                  <a:srgbClr val="001F5F"/>
                </a:solidFill>
                <a:latin typeface="Palatino Linotype"/>
                <a:cs typeface="Palatino Linotype"/>
              </a:rPr>
              <a:t>SCoT,</a:t>
            </a:r>
            <a:r>
              <a:rPr dirty="0" sz="14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4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PLU</a:t>
            </a:r>
            <a:r>
              <a:rPr dirty="0" sz="14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4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cartes</a:t>
            </a:r>
            <a:r>
              <a:rPr dirty="0" sz="14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communales</a:t>
            </a:r>
            <a:r>
              <a:rPr dirty="0" sz="1400" spc="-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doivent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 être</a:t>
            </a:r>
            <a:r>
              <a:rPr dirty="0" sz="14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rendus compatibles </a:t>
            </a:r>
            <a:r>
              <a:rPr dirty="0" sz="1400" spc="-10">
                <a:solidFill>
                  <a:srgbClr val="001F5F"/>
                </a:solidFill>
                <a:latin typeface="Palatino Linotype"/>
                <a:cs typeface="Palatino Linotype"/>
              </a:rPr>
              <a:t>avec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4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chartes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 de</a:t>
            </a:r>
            <a:r>
              <a:rPr dirty="0" sz="14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PNR </a:t>
            </a:r>
            <a:r>
              <a:rPr dirty="0" sz="1400" spc="-33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dans</a:t>
            </a:r>
            <a:r>
              <a:rPr dirty="0" sz="1400" spc="-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un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délai</a:t>
            </a:r>
            <a:r>
              <a:rPr dirty="0" sz="14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 3 ans</a:t>
            </a:r>
            <a:r>
              <a:rPr dirty="0" sz="1400" spc="-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suivant</a:t>
            </a:r>
            <a:r>
              <a:rPr dirty="0" sz="1400" spc="-3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15">
                <a:solidFill>
                  <a:srgbClr val="001F5F"/>
                </a:solidFill>
                <a:latin typeface="Palatino Linotype"/>
                <a:cs typeface="Palatino Linotype"/>
              </a:rPr>
              <a:t>l’approbation</a:t>
            </a:r>
            <a:r>
              <a:rPr dirty="0" sz="1400" spc="-3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4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la charte (art.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L. </a:t>
            </a:r>
            <a:r>
              <a:rPr dirty="0" sz="1400" spc="5">
                <a:solidFill>
                  <a:srgbClr val="001F5F"/>
                </a:solidFill>
                <a:latin typeface="Palatino Linotype"/>
                <a:cs typeface="Palatino Linotype"/>
              </a:rPr>
              <a:t>131-7</a:t>
            </a:r>
            <a:r>
              <a:rPr dirty="0" sz="1400" spc="-3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4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Code</a:t>
            </a:r>
            <a:r>
              <a:rPr dirty="0" sz="14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4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l’urbanisme))</a:t>
            </a:r>
            <a:endParaRPr sz="1400">
              <a:latin typeface="Palatino Linotype"/>
              <a:cs typeface="Palatino Linotype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030467" y="2874264"/>
            <a:ext cx="452755" cy="609600"/>
          </a:xfrm>
          <a:custGeom>
            <a:avLst/>
            <a:gdLst/>
            <a:ahLst/>
            <a:cxnLst/>
            <a:rect l="l" t="t" r="r" b="b"/>
            <a:pathLst>
              <a:path w="452754" h="609600">
                <a:moveTo>
                  <a:pt x="339471" y="0"/>
                </a:moveTo>
                <a:lnTo>
                  <a:pt x="113157" y="0"/>
                </a:lnTo>
                <a:lnTo>
                  <a:pt x="113157" y="386841"/>
                </a:lnTo>
                <a:lnTo>
                  <a:pt x="0" y="386841"/>
                </a:lnTo>
                <a:lnTo>
                  <a:pt x="226314" y="609600"/>
                </a:lnTo>
                <a:lnTo>
                  <a:pt x="452628" y="386841"/>
                </a:lnTo>
                <a:lnTo>
                  <a:pt x="339471" y="386841"/>
                </a:lnTo>
                <a:lnTo>
                  <a:pt x="339471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018276" y="4076700"/>
            <a:ext cx="452755" cy="609600"/>
          </a:xfrm>
          <a:custGeom>
            <a:avLst/>
            <a:gdLst/>
            <a:ahLst/>
            <a:cxnLst/>
            <a:rect l="l" t="t" r="r" b="b"/>
            <a:pathLst>
              <a:path w="452754" h="609600">
                <a:moveTo>
                  <a:pt x="339471" y="0"/>
                </a:moveTo>
                <a:lnTo>
                  <a:pt x="113157" y="0"/>
                </a:lnTo>
                <a:lnTo>
                  <a:pt x="113157" y="386842"/>
                </a:lnTo>
                <a:lnTo>
                  <a:pt x="0" y="386842"/>
                </a:lnTo>
                <a:lnTo>
                  <a:pt x="226313" y="609600"/>
                </a:lnTo>
                <a:lnTo>
                  <a:pt x="452627" y="386842"/>
                </a:lnTo>
                <a:lnTo>
                  <a:pt x="339471" y="386842"/>
                </a:lnTo>
                <a:lnTo>
                  <a:pt x="339471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653154">
              <a:lnSpc>
                <a:spcPct val="100000"/>
              </a:lnSpc>
              <a:spcBef>
                <a:spcPts val="105"/>
              </a:spcBef>
            </a:pPr>
            <a:r>
              <a:rPr dirty="0"/>
              <a:t>La portée</a:t>
            </a:r>
            <a:r>
              <a:rPr dirty="0" spc="-30"/>
              <a:t> </a:t>
            </a:r>
            <a:r>
              <a:rPr dirty="0"/>
              <a:t>juridique</a:t>
            </a:r>
            <a:r>
              <a:rPr dirty="0" spc="-25"/>
              <a:t> </a:t>
            </a:r>
            <a:r>
              <a:rPr dirty="0"/>
              <a:t>de la</a:t>
            </a:r>
            <a:r>
              <a:rPr dirty="0" spc="-15"/>
              <a:t> </a:t>
            </a:r>
            <a:r>
              <a:rPr dirty="0"/>
              <a:t>charte</a:t>
            </a:r>
            <a:r>
              <a:rPr dirty="0" spc="-30"/>
              <a:t> </a:t>
            </a:r>
            <a:r>
              <a:rPr dirty="0"/>
              <a:t>à</a:t>
            </a:r>
            <a:r>
              <a:rPr dirty="0" spc="5"/>
              <a:t> </a:t>
            </a:r>
            <a:r>
              <a:rPr dirty="0"/>
              <a:t>l’égard</a:t>
            </a:r>
            <a:r>
              <a:rPr dirty="0" spc="-35"/>
              <a:t> </a:t>
            </a:r>
            <a:r>
              <a:rPr dirty="0"/>
              <a:t>des projets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1461008" y="1223264"/>
            <a:ext cx="9481185" cy="44792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299720" algn="l"/>
              </a:tabLst>
            </a:pP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8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place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juridique</a:t>
            </a:r>
            <a:r>
              <a:rPr dirty="0" sz="1800" spc="-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de la</a:t>
            </a:r>
            <a:r>
              <a:rPr dirty="0" sz="18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charte</a:t>
            </a:r>
            <a:r>
              <a:rPr dirty="0" sz="18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PNR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vis-à-vis</a:t>
            </a:r>
            <a:r>
              <a:rPr dirty="0" sz="18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projets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500">
              <a:latin typeface="Palatino Linotype"/>
              <a:cs typeface="Palatino Linotype"/>
            </a:endParaRPr>
          </a:p>
          <a:p>
            <a:pPr algn="just" marL="299085" marR="8255" indent="-287020">
              <a:lnSpc>
                <a:spcPct val="106900"/>
              </a:lnSpc>
              <a:buFont typeface="Wingdings"/>
              <a:buChar char=""/>
              <a:tabLst>
                <a:tab pos="299720" algn="l"/>
              </a:tabLst>
            </a:pPr>
            <a:r>
              <a:rPr dirty="0" sz="1600" spc="-35">
                <a:solidFill>
                  <a:srgbClr val="001F5F"/>
                </a:solidFill>
                <a:latin typeface="Palatino Linotype"/>
                <a:cs typeface="Palatino Linotype"/>
              </a:rPr>
              <a:t>Avis</a:t>
            </a:r>
            <a:r>
              <a:rPr dirty="0" sz="1600" spc="4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600" spc="4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parc</a:t>
            </a:r>
            <a:r>
              <a:rPr dirty="0" sz="1600" spc="5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pour</a:t>
            </a:r>
            <a:r>
              <a:rPr dirty="0" sz="1600" spc="5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600" spc="5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projets</a:t>
            </a:r>
            <a:r>
              <a:rPr dirty="0" sz="1600" spc="4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soumis</a:t>
            </a:r>
            <a:r>
              <a:rPr dirty="0" sz="1600" spc="4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600" spc="5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évaluation</a:t>
            </a:r>
            <a:r>
              <a:rPr dirty="0" sz="1600" spc="6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environnementale</a:t>
            </a:r>
            <a:r>
              <a:rPr dirty="0" sz="1600" spc="5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600" spc="4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application</a:t>
            </a:r>
            <a:r>
              <a:rPr dirty="0" sz="1600" spc="5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5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l'article</a:t>
            </a:r>
            <a:r>
              <a:rPr dirty="0" sz="1600" spc="6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R.</a:t>
            </a:r>
            <a:r>
              <a:rPr dirty="0" sz="1600" spc="4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122- </a:t>
            </a:r>
            <a:r>
              <a:rPr dirty="0" sz="1600" spc="-39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2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code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l’environnement</a:t>
            </a:r>
            <a:r>
              <a:rPr dirty="0" sz="1600" spc="5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(Cf.</a:t>
            </a:r>
            <a:r>
              <a:rPr dirty="0" sz="1600" spc="-3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Article</a:t>
            </a:r>
            <a:r>
              <a:rPr dirty="0" sz="1600" spc="3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R.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333-14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 du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code</a:t>
            </a:r>
            <a:r>
              <a:rPr dirty="0" sz="16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l’environnement).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001F5F"/>
              </a:buClr>
              <a:buFont typeface="Wingdings"/>
              <a:buChar char=""/>
            </a:pPr>
            <a:endParaRPr sz="1500">
              <a:latin typeface="Palatino Linotype"/>
              <a:cs typeface="Palatino Linotype"/>
            </a:endParaRPr>
          </a:p>
          <a:p>
            <a:pPr algn="just" marL="299085" marR="5080" indent="-287020">
              <a:lnSpc>
                <a:spcPct val="106900"/>
              </a:lnSpc>
              <a:buFont typeface="Wingdings"/>
              <a:buChar char=""/>
              <a:tabLst>
                <a:tab pos="299720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Précisions apportées par le juge administratif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concernant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 portée</a:t>
            </a:r>
            <a:r>
              <a:rPr dirty="0" sz="1600" spc="39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 la charte à </a:t>
            </a: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l’égard</a:t>
            </a:r>
            <a:r>
              <a:rPr dirty="0" sz="1600" spc="36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 tiers et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projets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buClr>
                <a:srgbClr val="001F5F"/>
              </a:buClr>
              <a:buFont typeface="Wingdings"/>
              <a:buChar char=""/>
            </a:pP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buClr>
                <a:srgbClr val="001F5F"/>
              </a:buClr>
              <a:buFont typeface="Wingdings"/>
              <a:buChar char=""/>
            </a:pPr>
            <a:endParaRPr sz="1550">
              <a:latin typeface="Palatino Linotype"/>
              <a:cs typeface="Palatino Linotype"/>
            </a:endParaRPr>
          </a:p>
          <a:p>
            <a:pPr marL="12700">
              <a:lnSpc>
                <a:spcPct val="100000"/>
              </a:lnSpc>
            </a:pP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CE,</a:t>
            </a:r>
            <a:r>
              <a:rPr dirty="0" sz="16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27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février</a:t>
            </a:r>
            <a:r>
              <a:rPr dirty="0" sz="1600" spc="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2004,</a:t>
            </a:r>
            <a:r>
              <a:rPr dirty="0" sz="16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n°198124 ;</a:t>
            </a:r>
            <a:r>
              <a:rPr dirty="0" sz="16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CE,</a:t>
            </a:r>
            <a:r>
              <a:rPr dirty="0" sz="16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8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février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2012, n°321219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00">
              <a:latin typeface="Palatino Linotype"/>
              <a:cs typeface="Palatino Linotype"/>
            </a:endParaRPr>
          </a:p>
          <a:p>
            <a:pPr algn="just" marL="299085" marR="7620" indent="-287020">
              <a:lnSpc>
                <a:spcPct val="106900"/>
              </a:lnSpc>
              <a:buFont typeface="Wingdings"/>
              <a:buChar char=""/>
              <a:tabLst>
                <a:tab pos="299720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 charte d'un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parc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naturel régional ne peut légalement imposer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par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elle-même des obligations aux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tiers.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001F5F"/>
              </a:buClr>
              <a:buFont typeface="Wingdings"/>
              <a:buChar char=""/>
            </a:pPr>
            <a:endParaRPr sz="1500">
              <a:latin typeface="Palatino Linotype"/>
              <a:cs typeface="Palatino Linotype"/>
            </a:endParaRPr>
          </a:p>
          <a:p>
            <a:pPr algn="just" marL="299085" marR="5080" indent="-287020">
              <a:lnSpc>
                <a:spcPct val="106900"/>
              </a:lnSpc>
              <a:buFont typeface="Wingdings"/>
              <a:buChar char=""/>
              <a:tabLst>
                <a:tab pos="299720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 charte ne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peut davantage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subordonner légalement les demandes d'autorisations d'installations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classées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pour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protection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l'environnement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obligations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procédure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autres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que</a:t>
            </a:r>
            <a:r>
              <a:rPr dirty="0" sz="1600" spc="38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celles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prévues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par</a:t>
            </a:r>
            <a:r>
              <a:rPr dirty="0" sz="16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600" spc="-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différentes</a:t>
            </a:r>
            <a:r>
              <a:rPr dirty="0" sz="1600" spc="3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législations en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vigueur.</a:t>
            </a:r>
            <a:endParaRPr sz="16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653154">
              <a:lnSpc>
                <a:spcPct val="100000"/>
              </a:lnSpc>
              <a:spcBef>
                <a:spcPts val="105"/>
              </a:spcBef>
            </a:pPr>
            <a:r>
              <a:rPr dirty="0"/>
              <a:t>La portée</a:t>
            </a:r>
            <a:r>
              <a:rPr dirty="0" spc="-30"/>
              <a:t> </a:t>
            </a:r>
            <a:r>
              <a:rPr dirty="0"/>
              <a:t>juridique</a:t>
            </a:r>
            <a:r>
              <a:rPr dirty="0" spc="-25"/>
              <a:t> </a:t>
            </a:r>
            <a:r>
              <a:rPr dirty="0"/>
              <a:t>de la</a:t>
            </a:r>
            <a:r>
              <a:rPr dirty="0" spc="-15"/>
              <a:t> </a:t>
            </a:r>
            <a:r>
              <a:rPr dirty="0"/>
              <a:t>charte</a:t>
            </a:r>
            <a:r>
              <a:rPr dirty="0" spc="-30"/>
              <a:t> </a:t>
            </a:r>
            <a:r>
              <a:rPr dirty="0"/>
              <a:t>à</a:t>
            </a:r>
            <a:r>
              <a:rPr dirty="0" spc="5"/>
              <a:t> </a:t>
            </a:r>
            <a:r>
              <a:rPr dirty="0"/>
              <a:t>l’égard</a:t>
            </a:r>
            <a:r>
              <a:rPr dirty="0" spc="-35"/>
              <a:t> </a:t>
            </a:r>
            <a:r>
              <a:rPr dirty="0"/>
              <a:t>des projets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1461008" y="1234185"/>
            <a:ext cx="9482455" cy="31743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299720" algn="l"/>
              </a:tabLst>
            </a:pP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8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place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juridique</a:t>
            </a:r>
            <a:r>
              <a:rPr dirty="0" sz="18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8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charte</a:t>
            </a:r>
            <a:r>
              <a:rPr dirty="0" sz="18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PNR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vis-à-vis</a:t>
            </a:r>
            <a:r>
              <a:rPr dirty="0" sz="18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projets</a:t>
            </a:r>
            <a:r>
              <a:rPr dirty="0" sz="18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(suite)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600">
              <a:latin typeface="Palatino Linotype"/>
              <a:cs typeface="Palatino Linotype"/>
            </a:endParaRPr>
          </a:p>
          <a:p>
            <a:pPr marL="12700">
              <a:lnSpc>
                <a:spcPct val="100000"/>
              </a:lnSpc>
            </a:pP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CE,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21</a:t>
            </a:r>
            <a:r>
              <a:rPr dirty="0" sz="16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avril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2022,</a:t>
            </a:r>
            <a:r>
              <a:rPr dirty="0" sz="1600" spc="-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n°442953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00">
              <a:latin typeface="Palatino Linotype"/>
              <a:cs typeface="Palatino Linotype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Rappel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l’inopposabilité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directe</a:t>
            </a:r>
            <a:r>
              <a:rPr dirty="0" sz="16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charte</a:t>
            </a:r>
            <a:r>
              <a:rPr dirty="0" sz="1600" spc="3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aux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tiers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mais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nuance</a:t>
            </a:r>
            <a:r>
              <a:rPr dirty="0" sz="1600" spc="3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importante</a:t>
            </a:r>
            <a:r>
              <a:rPr dirty="0" sz="1600" spc="3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: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001F5F"/>
              </a:buClr>
              <a:buFont typeface="Wingdings"/>
              <a:buChar char=""/>
            </a:pPr>
            <a:endParaRPr sz="1500">
              <a:latin typeface="Palatino Linotype"/>
              <a:cs typeface="Palatino Linotype"/>
            </a:endParaRPr>
          </a:p>
          <a:p>
            <a:pPr algn="just" marL="299085" marR="5080" indent="-287020">
              <a:lnSpc>
                <a:spcPct val="107000"/>
              </a:lnSpc>
              <a:buFont typeface="Wingdings"/>
              <a:buChar char=""/>
              <a:tabLst>
                <a:tab pos="299720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Lorsque </a:t>
            </a: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l’autorité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administrative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est saisie d’une demande 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d’autorisation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d’implanter ou 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d’exploiter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une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 installation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classée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pour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protection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l’environnement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 (ICPE)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au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sein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d’un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parc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naturel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régional,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elle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doit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s’assurer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cohérence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de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décision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individuelle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ainsi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 sollicitée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avec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les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orientations 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et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mesures fixées dans la charte de ce parc et dans les documents qui y sont annexés, 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eu </a:t>
            </a:r>
            <a:r>
              <a:rPr dirty="0" sz="16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égard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notamment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l’implantation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nature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ouvrages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pour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lesquels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l’autorisation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est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demandée,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aux nuisances</a:t>
            </a:r>
            <a:r>
              <a:rPr dirty="0" sz="16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associées à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leur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exploitation.</a:t>
            </a:r>
            <a:endParaRPr sz="16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53744" y="1061465"/>
            <a:ext cx="9685655" cy="5486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20000"/>
              </a:lnSpc>
              <a:spcBef>
                <a:spcPts val="100"/>
              </a:spcBef>
            </a:pPr>
            <a:r>
              <a:rPr dirty="0" sz="1800" spc="-15" b="1">
                <a:solidFill>
                  <a:srgbClr val="001F5F"/>
                </a:solidFill>
                <a:latin typeface="Palatino Linotype"/>
                <a:cs typeface="Palatino Linotype"/>
              </a:rPr>
              <a:t>L’article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4 de 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la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loi « Paysage » est venu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modifier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l’article L. 421-1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du Code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l’urbanisme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relatif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aux permis de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construire. Désormais,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le permis de construire doit prendre en compte 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les paysages.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Cette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prise en compte des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paysages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est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réalisée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au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stade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l’élaboration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du 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projet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architectural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faisant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l'objet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demande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permis de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construire.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00">
              <a:latin typeface="Palatino Linotype"/>
              <a:cs typeface="Palatino Linotype"/>
            </a:endParaRPr>
          </a:p>
          <a:p>
            <a:pPr algn="just" marL="12700" marR="5080">
              <a:lnSpc>
                <a:spcPct val="120000"/>
              </a:lnSpc>
              <a:spcBef>
                <a:spcPts val="5"/>
              </a:spcBef>
            </a:pPr>
            <a:r>
              <a:rPr dirty="0" u="sng" sz="15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Extrait </a:t>
            </a:r>
            <a:r>
              <a:rPr dirty="0" u="sng" sz="1500" spc="-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 l’article </a:t>
            </a:r>
            <a:r>
              <a:rPr dirty="0" u="sng" sz="15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L. 421-2 </a:t>
            </a:r>
            <a:r>
              <a:rPr dirty="0" u="sng" sz="1500" spc="-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du Code de l’urbanisme (dans sa version </a:t>
            </a:r>
            <a:r>
              <a:rPr dirty="0" u="sng" sz="15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en </a:t>
            </a:r>
            <a:r>
              <a:rPr dirty="0" u="sng" sz="1500" spc="-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vigueur du </a:t>
            </a:r>
            <a:r>
              <a:rPr dirty="0" u="sng" sz="15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09 </a:t>
            </a:r>
            <a:r>
              <a:rPr dirty="0" u="sng" sz="1500" spc="-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janvier 1993 </a:t>
            </a:r>
            <a:r>
              <a:rPr dirty="0" u="sng" sz="15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au 10 </a:t>
            </a:r>
            <a:r>
              <a:rPr dirty="0" u="sng" sz="1500" spc="-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février </a:t>
            </a:r>
            <a:r>
              <a:rPr dirty="0" sz="15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u="sng" sz="15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1994)</a:t>
            </a:r>
            <a:r>
              <a:rPr dirty="0" u="sng" sz="1500" spc="-3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:</a:t>
            </a:r>
            <a:endParaRPr sz="15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endParaRPr sz="1500">
              <a:latin typeface="Palatino Linotype"/>
              <a:cs typeface="Palatino Linotype"/>
            </a:endParaRPr>
          </a:p>
          <a:p>
            <a:pPr algn="just" marL="12700" marR="5080">
              <a:lnSpc>
                <a:spcPct val="94100"/>
              </a:lnSpc>
              <a:spcBef>
                <a:spcPts val="1265"/>
              </a:spcBef>
            </a:pP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1600" spc="6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[…]Conformément</a:t>
            </a:r>
            <a:r>
              <a:rPr dirty="0" sz="1600" spc="6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aux</a:t>
            </a:r>
            <a:r>
              <a:rPr dirty="0" sz="1600" spc="6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dispositions</a:t>
            </a:r>
            <a:r>
              <a:rPr dirty="0" sz="1600" spc="6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6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l'article</a:t>
            </a:r>
            <a:r>
              <a:rPr dirty="0" sz="1600" spc="7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3</a:t>
            </a:r>
            <a:r>
              <a:rPr dirty="0" sz="1600" spc="7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6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6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loi</a:t>
            </a:r>
            <a:r>
              <a:rPr dirty="0" sz="1600" spc="6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n°</a:t>
            </a:r>
            <a:r>
              <a:rPr dirty="0" sz="1600" spc="5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77-2</a:t>
            </a:r>
            <a:r>
              <a:rPr dirty="0" sz="1600" spc="6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600" spc="6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3</a:t>
            </a:r>
            <a:r>
              <a:rPr dirty="0" sz="1600" spc="7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janvier</a:t>
            </a:r>
            <a:r>
              <a:rPr dirty="0" sz="1600" spc="6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1977</a:t>
            </a:r>
            <a:r>
              <a:rPr dirty="0" sz="1600" spc="6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i="1">
                <a:solidFill>
                  <a:srgbClr val="001F5F"/>
                </a:solidFill>
                <a:latin typeface="Palatino Linotype"/>
                <a:cs typeface="Palatino Linotype"/>
              </a:rPr>
              <a:t>sur</a:t>
            </a:r>
            <a:r>
              <a:rPr dirty="0" sz="1600" spc="6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l'architecture,</a:t>
            </a:r>
            <a:r>
              <a:rPr dirty="0" sz="1600" spc="7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6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demande </a:t>
            </a:r>
            <a:r>
              <a:rPr dirty="0" sz="1600" spc="-38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permis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construire ne peut </a:t>
            </a:r>
            <a:r>
              <a:rPr dirty="0" sz="1600" spc="-10" i="1">
                <a:solidFill>
                  <a:srgbClr val="001F5F"/>
                </a:solidFill>
                <a:latin typeface="Palatino Linotype"/>
                <a:cs typeface="Palatino Linotype"/>
              </a:rPr>
              <a:t>être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instruite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que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si la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personne qui </a:t>
            </a:r>
            <a:r>
              <a:rPr dirty="0" sz="1600" spc="-10" i="1">
                <a:solidFill>
                  <a:srgbClr val="001F5F"/>
                </a:solidFill>
                <a:latin typeface="Palatino Linotype"/>
                <a:cs typeface="Palatino Linotype"/>
              </a:rPr>
              <a:t>désire entreprendre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des travaux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soumis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à une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autorisation</a:t>
            </a:r>
            <a:r>
              <a:rPr dirty="0" sz="1600" spc="8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6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i="1">
                <a:solidFill>
                  <a:srgbClr val="001F5F"/>
                </a:solidFill>
                <a:latin typeface="Palatino Linotype"/>
                <a:cs typeface="Palatino Linotype"/>
              </a:rPr>
              <a:t>construire</a:t>
            </a:r>
            <a:r>
              <a:rPr dirty="0" sz="1600" spc="9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a</a:t>
            </a:r>
            <a:r>
              <a:rPr dirty="0" sz="1600" spc="7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fait</a:t>
            </a:r>
            <a:r>
              <a:rPr dirty="0" sz="1600" spc="7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appel</a:t>
            </a:r>
            <a:r>
              <a:rPr dirty="0" sz="1600" spc="8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600" spc="6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un</a:t>
            </a:r>
            <a:r>
              <a:rPr dirty="0" sz="1600" spc="7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architecte</a:t>
            </a:r>
            <a:r>
              <a:rPr dirty="0" sz="1600" spc="9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pour</a:t>
            </a:r>
            <a:r>
              <a:rPr dirty="0" sz="1600" spc="6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établir</a:t>
            </a:r>
            <a:r>
              <a:rPr dirty="0" sz="1600" spc="8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u="sng" sz="1600" spc="-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le</a:t>
            </a:r>
            <a:r>
              <a:rPr dirty="0" u="sng" sz="1600" spc="6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projet</a:t>
            </a:r>
            <a:r>
              <a:rPr dirty="0" u="sng" sz="1600" spc="8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architectural</a:t>
            </a:r>
            <a:r>
              <a:rPr dirty="0" u="sng" sz="1600" spc="7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faisant</a:t>
            </a:r>
            <a:r>
              <a:rPr dirty="0" sz="1600" spc="8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l'objet</a:t>
            </a:r>
            <a:r>
              <a:rPr dirty="0" sz="1600" spc="8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8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7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demande </a:t>
            </a:r>
            <a:r>
              <a:rPr dirty="0" sz="1600" spc="-39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permis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construire,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sans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préjudice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du </a:t>
            </a:r>
            <a:r>
              <a:rPr dirty="0" sz="1600" spc="-10" i="1">
                <a:solidFill>
                  <a:srgbClr val="001F5F"/>
                </a:solidFill>
                <a:latin typeface="Palatino Linotype"/>
                <a:cs typeface="Palatino Linotype"/>
              </a:rPr>
              <a:t>recours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à d'autres personnes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participant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soit individuellement, soit en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équipe,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6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conception.</a:t>
            </a:r>
            <a:r>
              <a:rPr dirty="0" sz="1600" spc="3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Cette</a:t>
            </a:r>
            <a:r>
              <a:rPr dirty="0" sz="1600" spc="2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obligation</a:t>
            </a:r>
            <a:r>
              <a:rPr dirty="0" sz="1600" spc="3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n'exclut</a:t>
            </a:r>
            <a:r>
              <a:rPr dirty="0" sz="1600" spc="2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pas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1600" spc="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i="1">
                <a:solidFill>
                  <a:srgbClr val="001F5F"/>
                </a:solidFill>
                <a:latin typeface="Palatino Linotype"/>
                <a:cs typeface="Palatino Linotype"/>
              </a:rPr>
              <a:t>recours</a:t>
            </a:r>
            <a:r>
              <a:rPr dirty="0" sz="1600" spc="2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6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un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architecte</a:t>
            </a:r>
            <a:r>
              <a:rPr dirty="0" sz="1600" spc="2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pour</a:t>
            </a:r>
            <a:r>
              <a:rPr dirty="0" sz="1600" spc="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missions</a:t>
            </a:r>
            <a:r>
              <a:rPr dirty="0" sz="1600" spc="4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plus</a:t>
            </a:r>
            <a:r>
              <a:rPr dirty="0" sz="1600" spc="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étendues.</a:t>
            </a:r>
            <a:endParaRPr sz="1600">
              <a:latin typeface="Palatino Linotype"/>
              <a:cs typeface="Palatino Linotype"/>
            </a:endParaRPr>
          </a:p>
          <a:p>
            <a:pPr algn="just" marL="12700">
              <a:lnSpc>
                <a:spcPts val="1870"/>
              </a:lnSpc>
              <a:spcBef>
                <a:spcPts val="1080"/>
              </a:spcBef>
            </a:pP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1600" spc="14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projet</a:t>
            </a:r>
            <a:r>
              <a:rPr dirty="0" sz="1600" spc="13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architectural</a:t>
            </a:r>
            <a:r>
              <a:rPr dirty="0" sz="1600" spc="15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mentionné</a:t>
            </a:r>
            <a:r>
              <a:rPr dirty="0" sz="1600" spc="13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ci-dessus</a:t>
            </a:r>
            <a:r>
              <a:rPr dirty="0" sz="1600" spc="14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définit,</a:t>
            </a:r>
            <a:r>
              <a:rPr dirty="0" sz="1600" spc="13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par</a:t>
            </a:r>
            <a:r>
              <a:rPr dirty="0" sz="1600" spc="15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14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plans</a:t>
            </a:r>
            <a:r>
              <a:rPr dirty="0" sz="1600" spc="13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 spc="13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documents</a:t>
            </a:r>
            <a:r>
              <a:rPr dirty="0" sz="1600" spc="14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écrits,</a:t>
            </a:r>
            <a:r>
              <a:rPr dirty="0" sz="1600" spc="14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l'implantation</a:t>
            </a:r>
            <a:r>
              <a:rPr dirty="0" sz="1600" spc="14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14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bâtiments,</a:t>
            </a:r>
            <a:endParaRPr sz="1600">
              <a:latin typeface="Palatino Linotype"/>
              <a:cs typeface="Palatino Linotype"/>
            </a:endParaRPr>
          </a:p>
          <a:p>
            <a:pPr algn="just" marL="12700">
              <a:lnSpc>
                <a:spcPts val="1870"/>
              </a:lnSpc>
            </a:pP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leur</a:t>
            </a:r>
            <a:r>
              <a:rPr dirty="0" sz="1600" spc="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composition,</a:t>
            </a:r>
            <a:r>
              <a:rPr dirty="0" sz="1600" spc="5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leur</a:t>
            </a:r>
            <a:r>
              <a:rPr dirty="0" sz="1600" spc="2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organisation</a:t>
            </a:r>
            <a:r>
              <a:rPr dirty="0" sz="1600" spc="3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l'expression</a:t>
            </a:r>
            <a:r>
              <a:rPr dirty="0" sz="1600" spc="4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leur</a:t>
            </a:r>
            <a:r>
              <a:rPr dirty="0" sz="1600" spc="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volume</a:t>
            </a:r>
            <a:r>
              <a:rPr dirty="0" sz="1600" spc="3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ainsi</a:t>
            </a:r>
            <a:r>
              <a:rPr dirty="0" sz="1600" spc="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que</a:t>
            </a:r>
            <a:r>
              <a:rPr dirty="0" sz="16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1600" spc="2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choix</a:t>
            </a:r>
            <a:r>
              <a:rPr dirty="0" sz="1600" spc="2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matériaux</a:t>
            </a:r>
            <a:r>
              <a:rPr dirty="0" sz="1600" spc="4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 spc="2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couleurs.</a:t>
            </a:r>
            <a:endParaRPr sz="1600">
              <a:latin typeface="Palatino Linotype"/>
              <a:cs typeface="Palatino Linotype"/>
            </a:endParaRPr>
          </a:p>
          <a:p>
            <a:pPr algn="just" marL="12700" marR="5715">
              <a:lnSpc>
                <a:spcPct val="94100"/>
              </a:lnSpc>
              <a:spcBef>
                <a:spcPts val="1195"/>
              </a:spcBef>
            </a:pPr>
            <a:r>
              <a:rPr dirty="0" sz="16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160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projet</a:t>
            </a:r>
            <a:r>
              <a:rPr dirty="0" sz="160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architectural</a:t>
            </a:r>
            <a:r>
              <a:rPr dirty="0" sz="160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précise,</a:t>
            </a:r>
            <a:r>
              <a:rPr dirty="0" sz="160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par</a:t>
            </a:r>
            <a:r>
              <a:rPr dirty="0" sz="160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b="1" i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 documents</a:t>
            </a:r>
            <a:r>
              <a:rPr dirty="0" sz="160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graphiques</a:t>
            </a:r>
            <a:r>
              <a:rPr dirty="0" sz="160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ou</a:t>
            </a:r>
            <a:r>
              <a:rPr dirty="0" sz="160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photographiques,</a:t>
            </a:r>
            <a:r>
              <a:rPr dirty="0" sz="1600" b="1" i="1">
                <a:solidFill>
                  <a:srgbClr val="001F5F"/>
                </a:solidFill>
                <a:latin typeface="Palatino Linotype"/>
                <a:cs typeface="Palatino Linotype"/>
              </a:rPr>
              <a:t> l'insertion</a:t>
            </a:r>
            <a:r>
              <a:rPr dirty="0" sz="1600" spc="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dans </a:t>
            </a:r>
            <a:r>
              <a:rPr dirty="0" sz="160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l'environnement</a:t>
            </a:r>
            <a:r>
              <a:rPr dirty="0" sz="160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l'impact</a:t>
            </a:r>
            <a:r>
              <a:rPr dirty="0" sz="160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visuel</a:t>
            </a:r>
            <a:r>
              <a:rPr dirty="0" sz="160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b="1" i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 bâtiments</a:t>
            </a:r>
            <a:r>
              <a:rPr dirty="0" sz="1600" b="1" i="1">
                <a:solidFill>
                  <a:srgbClr val="001F5F"/>
                </a:solidFill>
                <a:latin typeface="Palatino Linotype"/>
                <a:cs typeface="Palatino Linotype"/>
              </a:rPr>
              <a:t> ainsi</a:t>
            </a:r>
            <a:r>
              <a:rPr dirty="0" sz="1600" spc="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que</a:t>
            </a:r>
            <a:r>
              <a:rPr dirty="0" sz="160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160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traitement</a:t>
            </a:r>
            <a:r>
              <a:rPr dirty="0" sz="1600" spc="39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39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leurs</a:t>
            </a:r>
            <a:r>
              <a:rPr dirty="0" sz="1600" spc="39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accès</a:t>
            </a:r>
            <a:r>
              <a:rPr dirty="0" sz="1600" spc="39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 spc="39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39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 i="1">
                <a:solidFill>
                  <a:srgbClr val="001F5F"/>
                </a:solidFill>
                <a:latin typeface="Palatino Linotype"/>
                <a:cs typeface="Palatino Linotype"/>
              </a:rPr>
              <a:t>leurs </a:t>
            </a:r>
            <a:r>
              <a:rPr dirty="0" sz="1600" spc="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b="1" i="1">
                <a:solidFill>
                  <a:srgbClr val="001F5F"/>
                </a:solidFill>
                <a:latin typeface="Palatino Linotype"/>
                <a:cs typeface="Palatino Linotype"/>
              </a:rPr>
              <a:t>abords*.</a:t>
            </a:r>
            <a:r>
              <a:rPr dirty="0" sz="1600" spc="1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endParaRPr sz="1600">
              <a:latin typeface="Palatino Linotype"/>
              <a:cs typeface="Palatino Linotype"/>
            </a:endParaRPr>
          </a:p>
          <a:p>
            <a:pPr algn="just" marL="6108700">
              <a:lnSpc>
                <a:spcPct val="100000"/>
              </a:lnSpc>
              <a:spcBef>
                <a:spcPts val="430"/>
              </a:spcBef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*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Apports</a:t>
            </a:r>
            <a:r>
              <a:rPr dirty="0" sz="1600" spc="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loi</a:t>
            </a:r>
            <a:r>
              <a:rPr dirty="0" sz="16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« 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Paysage</a:t>
            </a:r>
            <a:r>
              <a:rPr dirty="0" sz="16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» en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gras</a:t>
            </a:r>
            <a:endParaRPr sz="1600">
              <a:latin typeface="Palatino Linotype"/>
              <a:cs typeface="Palatino Linotype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715258" y="410082"/>
            <a:ext cx="7223759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La</a:t>
            </a:r>
            <a:r>
              <a:rPr dirty="0" spc="-5"/>
              <a:t> </a:t>
            </a:r>
            <a:r>
              <a:rPr dirty="0"/>
              <a:t>prise</a:t>
            </a:r>
            <a:r>
              <a:rPr dirty="0" spc="-20"/>
              <a:t> </a:t>
            </a:r>
            <a:r>
              <a:rPr dirty="0"/>
              <a:t>en compte</a:t>
            </a:r>
            <a:r>
              <a:rPr dirty="0" spc="-15"/>
              <a:t> </a:t>
            </a:r>
            <a:r>
              <a:rPr dirty="0"/>
              <a:t>des paysages</a:t>
            </a:r>
            <a:r>
              <a:rPr dirty="0" spc="-35"/>
              <a:t> </a:t>
            </a:r>
            <a:r>
              <a:rPr dirty="0"/>
              <a:t>dans les</a:t>
            </a:r>
            <a:r>
              <a:rPr dirty="0" spc="-20"/>
              <a:t> </a:t>
            </a:r>
            <a:r>
              <a:rPr dirty="0"/>
              <a:t>permis</a:t>
            </a:r>
            <a:r>
              <a:rPr dirty="0" spc="-20"/>
              <a:t> </a:t>
            </a:r>
            <a:r>
              <a:rPr dirty="0"/>
              <a:t>de construire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53744" y="1061465"/>
            <a:ext cx="9688195" cy="531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20000"/>
              </a:lnSpc>
              <a:spcBef>
                <a:spcPts val="100"/>
              </a:spcBef>
            </a:pPr>
            <a:r>
              <a:rPr dirty="0" sz="1800" spc="-15" b="1">
                <a:solidFill>
                  <a:srgbClr val="001F5F"/>
                </a:solidFill>
                <a:latin typeface="Palatino Linotype"/>
                <a:cs typeface="Palatino Linotype"/>
              </a:rPr>
              <a:t>L’article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6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loi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Paysage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est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venu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étendre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l’objet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Zones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de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Protection</a:t>
            </a:r>
            <a:r>
              <a:rPr dirty="0" sz="1800" spc="44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du 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Patrimoine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Architectural et Urbain </a:t>
            </a:r>
            <a:r>
              <a:rPr dirty="0" sz="1800" spc="-25" b="1">
                <a:solidFill>
                  <a:srgbClr val="001F5F"/>
                </a:solidFill>
                <a:latin typeface="Palatino Linotype"/>
                <a:cs typeface="Palatino Linotype"/>
              </a:rPr>
              <a:t>(ZPPAU)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aux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paysages,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par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modification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l’article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70 de </a:t>
            </a:r>
            <a:r>
              <a:rPr dirty="0" sz="1800" spc="-434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8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loi du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7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janvier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1983.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2400">
              <a:latin typeface="Palatino Linotype"/>
              <a:cs typeface="Palatino Linotype"/>
            </a:endParaRPr>
          </a:p>
          <a:p>
            <a:pPr algn="just" marL="12700">
              <a:lnSpc>
                <a:spcPct val="100000"/>
              </a:lnSpc>
            </a:pPr>
            <a:r>
              <a:rPr dirty="0" u="sng" sz="1600" spc="-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Premier</a:t>
            </a:r>
            <a:r>
              <a:rPr dirty="0" u="sng" sz="1600" spc="2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alinéa</a:t>
            </a:r>
            <a:r>
              <a:rPr dirty="0" u="sng" sz="1600" spc="1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</a:t>
            </a:r>
            <a:r>
              <a:rPr dirty="0" u="sng" sz="16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l’article</a:t>
            </a:r>
            <a:r>
              <a:rPr dirty="0" u="sng" sz="1600" spc="4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70</a:t>
            </a:r>
            <a:r>
              <a:rPr dirty="0" u="sng" sz="1600" spc="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</a:t>
            </a:r>
            <a:r>
              <a:rPr dirty="0" u="sng" sz="16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la</a:t>
            </a:r>
            <a:r>
              <a:rPr dirty="0" u="sng" sz="1600" spc="1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loi</a:t>
            </a:r>
            <a:r>
              <a:rPr dirty="0" u="sng" sz="16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n°83-08</a:t>
            </a:r>
            <a:r>
              <a:rPr dirty="0" u="sng" sz="1600" spc="1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du</a:t>
            </a:r>
            <a:r>
              <a:rPr dirty="0" u="sng" sz="1600" spc="-1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7</a:t>
            </a:r>
            <a:r>
              <a:rPr dirty="0" u="sng" sz="16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janvier</a:t>
            </a:r>
            <a:r>
              <a:rPr dirty="0" u="sng" sz="1600" spc="2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1983</a:t>
            </a:r>
            <a:r>
              <a:rPr dirty="0" u="sng" sz="1600" spc="-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du</a:t>
            </a:r>
            <a:r>
              <a:rPr dirty="0" u="sng" sz="1600" spc="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1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Code</a:t>
            </a:r>
            <a:r>
              <a:rPr dirty="0" u="sng" sz="16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</a:t>
            </a:r>
            <a:r>
              <a:rPr dirty="0" u="sng" sz="16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l’urbanisme</a:t>
            </a:r>
            <a:r>
              <a:rPr dirty="0" u="sng" sz="1600" spc="5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:</a:t>
            </a:r>
            <a:endParaRPr sz="1600">
              <a:latin typeface="Palatino Linotype"/>
              <a:cs typeface="Palatino Linotype"/>
            </a:endParaRPr>
          </a:p>
          <a:p>
            <a:pPr algn="just" marL="12700" marR="6350">
              <a:lnSpc>
                <a:spcPct val="93900"/>
              </a:lnSpc>
              <a:spcBef>
                <a:spcPts val="1140"/>
              </a:spcBef>
            </a:pP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Sur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proposition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ou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après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accord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conseil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municipal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des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communes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intéressées,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800" spc="45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zones</a:t>
            </a:r>
            <a:r>
              <a:rPr dirty="0" sz="1800" spc="44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10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spc="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protection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du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patrimoine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architectural,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urbain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paysager*</a:t>
            </a:r>
            <a:r>
              <a:rPr dirty="0" sz="180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peuvent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5" i="1">
                <a:solidFill>
                  <a:srgbClr val="001F5F"/>
                </a:solidFill>
                <a:latin typeface="Palatino Linotype"/>
                <a:cs typeface="Palatino Linotype"/>
              </a:rPr>
              <a:t>être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instituées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autour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des 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monuments historiques et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dans les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quartiers, sites et espaces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à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protéger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ou à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mettre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en valeur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pour des 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motifs</a:t>
            </a:r>
            <a:r>
              <a:rPr dirty="0" sz="1800" spc="-2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d'ordre</a:t>
            </a:r>
            <a:r>
              <a:rPr dirty="0" sz="1800" spc="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esthétique,</a:t>
            </a:r>
            <a:r>
              <a:rPr dirty="0" sz="1800" spc="2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historique</a:t>
            </a:r>
            <a:r>
              <a:rPr dirty="0" sz="18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ou</a:t>
            </a:r>
            <a:r>
              <a:rPr dirty="0" sz="1800" spc="-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culturel.</a:t>
            </a:r>
            <a:r>
              <a:rPr dirty="0" sz="1800" spc="2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endParaRPr sz="1600">
              <a:latin typeface="Palatino Linotype"/>
              <a:cs typeface="Palatino Linotype"/>
            </a:endParaRPr>
          </a:p>
          <a:p>
            <a:pPr algn="just" marL="6801484">
              <a:lnSpc>
                <a:spcPct val="100000"/>
              </a:lnSpc>
              <a:spcBef>
                <a:spcPts val="190"/>
              </a:spcBef>
            </a:pP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*Apports</a:t>
            </a:r>
            <a:r>
              <a:rPr dirty="0" sz="1600" spc="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 la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loi</a:t>
            </a:r>
            <a:r>
              <a:rPr dirty="0" sz="16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« Paysage »</a:t>
            </a:r>
            <a:endParaRPr sz="1600">
              <a:latin typeface="Palatino Linotype"/>
              <a:cs typeface="Palatino Linotype"/>
            </a:endParaRPr>
          </a:p>
          <a:p>
            <a:pPr algn="ctr">
              <a:lnSpc>
                <a:spcPct val="100000"/>
              </a:lnSpc>
              <a:spcBef>
                <a:spcPts val="520"/>
              </a:spcBef>
            </a:pPr>
            <a:r>
              <a:rPr dirty="0" sz="2400" spc="-40" b="1">
                <a:solidFill>
                  <a:srgbClr val="001F5F"/>
                </a:solidFill>
                <a:latin typeface="Palatino Linotype"/>
                <a:cs typeface="Palatino Linotype"/>
              </a:rPr>
              <a:t>ZPPAU</a:t>
            </a:r>
            <a:endParaRPr sz="2400">
              <a:latin typeface="Palatino Linotype"/>
              <a:cs typeface="Palatino Linotype"/>
            </a:endParaRPr>
          </a:p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(Zone de Protection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>
                <a:solidFill>
                  <a:srgbClr val="001F5F"/>
                </a:solidFill>
                <a:latin typeface="Palatino Linotype"/>
                <a:cs typeface="Palatino Linotype"/>
              </a:rPr>
              <a:t>Patrimoine</a:t>
            </a:r>
            <a:r>
              <a:rPr dirty="0" sz="1800" spc="-5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Architectural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 et</a:t>
            </a:r>
            <a:r>
              <a:rPr dirty="0" sz="18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Urbain)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endParaRPr sz="2400">
              <a:latin typeface="Palatino Linotype"/>
              <a:cs typeface="Palatino Linotype"/>
            </a:endParaRPr>
          </a:p>
          <a:p>
            <a:pPr algn="ctr" marL="73660">
              <a:lnSpc>
                <a:spcPct val="100000"/>
              </a:lnSpc>
            </a:pPr>
            <a:r>
              <a:rPr dirty="0" sz="2400" spc="-30" b="1">
                <a:solidFill>
                  <a:srgbClr val="001F5F"/>
                </a:solidFill>
                <a:latin typeface="Palatino Linotype"/>
                <a:cs typeface="Palatino Linotype"/>
              </a:rPr>
              <a:t>ZPPAUP</a:t>
            </a:r>
            <a:endParaRPr sz="2400">
              <a:latin typeface="Palatino Linotype"/>
              <a:cs typeface="Palatino Linotype"/>
            </a:endParaRPr>
          </a:p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(Zone de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Protection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du </a:t>
            </a:r>
            <a:r>
              <a:rPr dirty="0" sz="1800" spc="-10">
                <a:solidFill>
                  <a:srgbClr val="001F5F"/>
                </a:solidFill>
                <a:latin typeface="Palatino Linotype"/>
                <a:cs typeface="Palatino Linotype"/>
              </a:rPr>
              <a:t>Patrimoine</a:t>
            </a:r>
            <a:r>
              <a:rPr dirty="0" sz="1800" spc="-5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Architectural,</a:t>
            </a:r>
            <a:r>
              <a:rPr dirty="0" sz="18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Urbain et</a:t>
            </a:r>
            <a:r>
              <a:rPr dirty="0" sz="18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Paysager</a:t>
            </a:r>
            <a:r>
              <a:rPr dirty="0" sz="1800" spc="-5">
                <a:solidFill>
                  <a:srgbClr val="001F5F"/>
                </a:solidFill>
                <a:latin typeface="Palatino Linotype"/>
                <a:cs typeface="Palatino Linotype"/>
              </a:rPr>
              <a:t>)</a:t>
            </a:r>
            <a:endParaRPr sz="1800">
              <a:latin typeface="Palatino Linotype"/>
              <a:cs typeface="Palatino Linotype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4234180">
              <a:lnSpc>
                <a:spcPct val="100000"/>
              </a:lnSpc>
              <a:spcBef>
                <a:spcPts val="105"/>
              </a:spcBef>
            </a:pPr>
            <a:r>
              <a:rPr dirty="0" spc="-15"/>
              <a:t>L’extension</a:t>
            </a:r>
            <a:r>
              <a:rPr dirty="0" spc="-45"/>
              <a:t> </a:t>
            </a:r>
            <a:r>
              <a:rPr dirty="0"/>
              <a:t>de</a:t>
            </a:r>
            <a:r>
              <a:rPr dirty="0" spc="5"/>
              <a:t> </a:t>
            </a:r>
            <a:r>
              <a:rPr dirty="0"/>
              <a:t>l’objet</a:t>
            </a:r>
            <a:r>
              <a:rPr dirty="0" spc="-40"/>
              <a:t> </a:t>
            </a:r>
            <a:r>
              <a:rPr dirty="0"/>
              <a:t>des </a:t>
            </a:r>
            <a:r>
              <a:rPr dirty="0" spc="-30"/>
              <a:t>ZPPAU</a:t>
            </a:r>
            <a:r>
              <a:rPr dirty="0" spc="-20"/>
              <a:t> </a:t>
            </a:r>
            <a:r>
              <a:rPr dirty="0"/>
              <a:t>aux</a:t>
            </a:r>
            <a:r>
              <a:rPr dirty="0" spc="-10"/>
              <a:t> </a:t>
            </a:r>
            <a:r>
              <a:rPr dirty="0"/>
              <a:t>paysages</a:t>
            </a:r>
          </a:p>
        </p:txBody>
      </p:sp>
      <p:sp>
        <p:nvSpPr>
          <p:cNvPr id="4" name="object 4"/>
          <p:cNvSpPr/>
          <p:nvPr/>
        </p:nvSpPr>
        <p:spPr>
          <a:xfrm>
            <a:off x="5832347" y="4998720"/>
            <a:ext cx="527685" cy="721360"/>
          </a:xfrm>
          <a:custGeom>
            <a:avLst/>
            <a:gdLst/>
            <a:ahLst/>
            <a:cxnLst/>
            <a:rect l="l" t="t" r="r" b="b"/>
            <a:pathLst>
              <a:path w="527685" h="721360">
                <a:moveTo>
                  <a:pt x="395477" y="0"/>
                </a:moveTo>
                <a:lnTo>
                  <a:pt x="131825" y="0"/>
                </a:lnTo>
                <a:lnTo>
                  <a:pt x="131825" y="457453"/>
                </a:lnTo>
                <a:lnTo>
                  <a:pt x="0" y="457453"/>
                </a:lnTo>
                <a:lnTo>
                  <a:pt x="263651" y="720851"/>
                </a:lnTo>
                <a:lnTo>
                  <a:pt x="527303" y="457453"/>
                </a:lnTo>
                <a:lnTo>
                  <a:pt x="395477" y="457453"/>
                </a:lnTo>
                <a:lnTo>
                  <a:pt x="395477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53744" y="1061465"/>
            <a:ext cx="9686290" cy="40170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6985">
              <a:lnSpc>
                <a:spcPct val="120000"/>
              </a:lnSpc>
              <a:spcBef>
                <a:spcPts val="100"/>
              </a:spcBef>
            </a:pP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De nombreux articles de la 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loi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« Paysage » visent à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accroître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la prise en compte des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paysages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en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matière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d’aménagement</a:t>
            </a:r>
            <a:r>
              <a:rPr dirty="0" sz="1800" spc="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5" b="1">
                <a:solidFill>
                  <a:srgbClr val="001F5F"/>
                </a:solidFill>
                <a:latin typeface="Palatino Linotype"/>
                <a:cs typeface="Palatino Linotype"/>
              </a:rPr>
              <a:t>foncier.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200">
              <a:latin typeface="Palatino Linotype"/>
              <a:cs typeface="Palatino Linotype"/>
            </a:endParaRPr>
          </a:p>
          <a:p>
            <a:pPr marL="12700">
              <a:lnSpc>
                <a:spcPct val="100000"/>
              </a:lnSpc>
            </a:pPr>
            <a:r>
              <a:rPr dirty="0" u="sng" sz="16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Illustration</a:t>
            </a:r>
            <a:r>
              <a:rPr dirty="0" u="sng" sz="1600" spc="1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en</a:t>
            </a:r>
            <a:r>
              <a:rPr dirty="0" u="sng" sz="16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matière</a:t>
            </a:r>
            <a:r>
              <a:rPr dirty="0" u="sng" sz="16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1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d’aménagement</a:t>
            </a:r>
            <a:r>
              <a:rPr dirty="0" u="sng" sz="1600" spc="2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foncier</a:t>
            </a:r>
            <a:r>
              <a:rPr dirty="0" u="sng" sz="1600" spc="2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rural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: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900">
              <a:latin typeface="Palatino Linotype"/>
              <a:cs typeface="Palatino Linotype"/>
            </a:endParaRPr>
          </a:p>
          <a:p>
            <a:pPr algn="just" marL="12700" marR="6350">
              <a:lnSpc>
                <a:spcPct val="120000"/>
              </a:lnSpc>
            </a:pP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Pour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les aménagements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fonciers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visés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au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1°,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2°, 5°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et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6°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l’article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L.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121-1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du Code rural, il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est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prévu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que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département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fasse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«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au préalable</a:t>
            </a:r>
            <a:r>
              <a:rPr dirty="0" sz="1600" spc="39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procéder à </a:t>
            </a:r>
            <a:r>
              <a:rPr dirty="0" sz="16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une étude d’aménagement</a:t>
            </a:r>
            <a:r>
              <a:rPr dirty="0" sz="1600" spc="39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comportant une analyse </a:t>
            </a:r>
            <a:r>
              <a:rPr dirty="0" sz="1600" b="1" i="1">
                <a:solidFill>
                  <a:srgbClr val="001F5F"/>
                </a:solidFill>
                <a:latin typeface="Palatino Linotype"/>
                <a:cs typeface="Palatino Linotype"/>
              </a:rPr>
              <a:t>de l’état </a:t>
            </a:r>
            <a:r>
              <a:rPr dirty="0" sz="1600" spc="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initial</a:t>
            </a:r>
            <a:r>
              <a:rPr dirty="0" sz="1600" spc="32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600" spc="32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site</a:t>
            </a:r>
            <a:r>
              <a:rPr dirty="0" sz="1600" spc="33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concerné</a:t>
            </a:r>
            <a:r>
              <a:rPr dirty="0" sz="1600" spc="33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 spc="33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32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 i="1">
                <a:solidFill>
                  <a:srgbClr val="001F5F"/>
                </a:solidFill>
                <a:latin typeface="Palatino Linotype"/>
                <a:cs typeface="Palatino Linotype"/>
              </a:rPr>
              <a:t>son</a:t>
            </a:r>
            <a:r>
              <a:rPr dirty="0" sz="1600" spc="32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environnement</a:t>
            </a:r>
            <a:r>
              <a:rPr dirty="0" sz="1600" spc="33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notamment</a:t>
            </a:r>
            <a:r>
              <a:rPr dirty="0" sz="1600" spc="32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paysager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,</a:t>
            </a:r>
            <a:r>
              <a:rPr dirty="0" sz="1600" spc="32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ainsi</a:t>
            </a:r>
            <a:r>
              <a:rPr dirty="0" sz="1600" spc="3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que</a:t>
            </a:r>
            <a:r>
              <a:rPr dirty="0" sz="1600" spc="33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toutes</a:t>
            </a:r>
            <a:r>
              <a:rPr dirty="0" sz="1600" spc="33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recommandations </a:t>
            </a:r>
            <a:r>
              <a:rPr dirty="0" sz="1600" spc="-38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utiles.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Cette étude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est transmise à la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commission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communale ou intercommunale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et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à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la commission départementale </a:t>
            </a:r>
            <a:r>
              <a:rPr dirty="0" sz="16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d’aménagement</a:t>
            </a:r>
            <a:r>
              <a:rPr dirty="0" sz="1600" spc="4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foncier</a:t>
            </a:r>
            <a:r>
              <a:rPr dirty="0" sz="1600" spc="2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».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950">
              <a:latin typeface="Palatino Linotype"/>
              <a:cs typeface="Palatino Linotype"/>
            </a:endParaRPr>
          </a:p>
          <a:p>
            <a:pPr marL="12700">
              <a:lnSpc>
                <a:spcPct val="100000"/>
              </a:lnSpc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4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personnes</a:t>
            </a:r>
            <a:r>
              <a:rPr dirty="0" sz="1600" spc="7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qualifiées</a:t>
            </a:r>
            <a:r>
              <a:rPr dirty="0" sz="1600" spc="5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600" spc="5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matière</a:t>
            </a:r>
            <a:r>
              <a:rPr dirty="0" sz="1600" spc="6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5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faune,</a:t>
            </a:r>
            <a:r>
              <a:rPr dirty="0" sz="1600" spc="6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6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flore</a:t>
            </a:r>
            <a:r>
              <a:rPr dirty="0" sz="1600" spc="5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 spc="4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5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protection</a:t>
            </a:r>
            <a:r>
              <a:rPr dirty="0" sz="1600" spc="7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5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6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nature</a:t>
            </a:r>
            <a:r>
              <a:rPr dirty="0" sz="1600" spc="6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 spc="4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4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paysages</a:t>
            </a:r>
            <a:r>
              <a:rPr dirty="0" sz="1600" spc="5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siègent</a:t>
            </a:r>
            <a:endParaRPr sz="1600">
              <a:latin typeface="Palatino Linotype"/>
              <a:cs typeface="Palatino Linotype"/>
            </a:endParaRPr>
          </a:p>
          <a:p>
            <a:pPr marL="12700">
              <a:lnSpc>
                <a:spcPct val="100000"/>
              </a:lnSpc>
              <a:spcBef>
                <a:spcPts val="384"/>
              </a:spcBef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désormais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dans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ces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commissions.</a:t>
            </a:r>
            <a:endParaRPr sz="1600">
              <a:latin typeface="Palatino Linotype"/>
              <a:cs typeface="Palatino Linotype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847214">
              <a:lnSpc>
                <a:spcPct val="100000"/>
              </a:lnSpc>
              <a:spcBef>
                <a:spcPts val="105"/>
              </a:spcBef>
            </a:pPr>
            <a:r>
              <a:rPr dirty="0"/>
              <a:t>La prise</a:t>
            </a:r>
            <a:r>
              <a:rPr dirty="0" spc="-20"/>
              <a:t> </a:t>
            </a:r>
            <a:r>
              <a:rPr dirty="0"/>
              <a:t>en compte</a:t>
            </a:r>
            <a:r>
              <a:rPr dirty="0" spc="-15"/>
              <a:t> </a:t>
            </a:r>
            <a:r>
              <a:rPr dirty="0"/>
              <a:t>des paysages</a:t>
            </a:r>
            <a:r>
              <a:rPr dirty="0" spc="-35"/>
              <a:t> </a:t>
            </a:r>
            <a:r>
              <a:rPr dirty="0"/>
              <a:t>en matière</a:t>
            </a:r>
            <a:r>
              <a:rPr dirty="0" spc="-40"/>
              <a:t> </a:t>
            </a:r>
            <a:r>
              <a:rPr dirty="0"/>
              <a:t>d’aménagement</a:t>
            </a:r>
            <a:r>
              <a:rPr dirty="0" spc="-40"/>
              <a:t> </a:t>
            </a:r>
            <a:r>
              <a:rPr dirty="0" spc="-5"/>
              <a:t>foncier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67204" y="410082"/>
            <a:ext cx="8670290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Les</a:t>
            </a:r>
            <a:r>
              <a:rPr dirty="0" spc="-10"/>
              <a:t> </a:t>
            </a:r>
            <a:r>
              <a:rPr dirty="0"/>
              <a:t>commissions</a:t>
            </a:r>
            <a:r>
              <a:rPr dirty="0" spc="-30"/>
              <a:t> </a:t>
            </a:r>
            <a:r>
              <a:rPr dirty="0"/>
              <a:t>compétentes</a:t>
            </a:r>
            <a:r>
              <a:rPr dirty="0" spc="-30"/>
              <a:t> </a:t>
            </a:r>
            <a:r>
              <a:rPr dirty="0"/>
              <a:t>en</a:t>
            </a:r>
            <a:r>
              <a:rPr dirty="0" spc="5"/>
              <a:t> </a:t>
            </a:r>
            <a:r>
              <a:rPr dirty="0"/>
              <a:t>matière</a:t>
            </a:r>
            <a:r>
              <a:rPr dirty="0" spc="-35"/>
              <a:t> </a:t>
            </a:r>
            <a:r>
              <a:rPr dirty="0"/>
              <a:t>de</a:t>
            </a:r>
            <a:r>
              <a:rPr dirty="0" spc="5"/>
              <a:t> </a:t>
            </a:r>
            <a:r>
              <a:rPr dirty="0"/>
              <a:t>sites,</a:t>
            </a:r>
            <a:r>
              <a:rPr dirty="0" spc="-35"/>
              <a:t> </a:t>
            </a:r>
            <a:r>
              <a:rPr dirty="0"/>
              <a:t>perspectives</a:t>
            </a:r>
            <a:r>
              <a:rPr dirty="0" spc="-35"/>
              <a:t> </a:t>
            </a:r>
            <a:r>
              <a:rPr dirty="0"/>
              <a:t>et</a:t>
            </a:r>
            <a:r>
              <a:rPr dirty="0" spc="-10"/>
              <a:t> </a:t>
            </a:r>
            <a:r>
              <a:rPr dirty="0"/>
              <a:t>paysages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1495171" y="1220851"/>
            <a:ext cx="9444990" cy="4672965"/>
          </a:xfrm>
          <a:prstGeom prst="rect">
            <a:avLst/>
          </a:prstGeom>
        </p:spPr>
        <p:txBody>
          <a:bodyPr wrap="square" lIns="0" tIns="80010" rIns="0" bIns="0" rtlCol="0" vert="horz">
            <a:spAutoFit/>
          </a:bodyPr>
          <a:lstStyle/>
          <a:p>
            <a:pPr algn="just" marL="12700" marR="225425">
              <a:lnSpc>
                <a:spcPct val="74200"/>
              </a:lnSpc>
              <a:spcBef>
                <a:spcPts val="630"/>
              </a:spcBef>
            </a:pPr>
            <a:r>
              <a:rPr dirty="0" sz="1700" spc="-15" b="1">
                <a:solidFill>
                  <a:srgbClr val="001F5F"/>
                </a:solidFill>
                <a:latin typeface="Palatino Linotype"/>
                <a:cs typeface="Palatino Linotype"/>
              </a:rPr>
              <a:t>L’article</a:t>
            </a:r>
            <a:r>
              <a:rPr dirty="0" sz="17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22</a:t>
            </a:r>
            <a:r>
              <a:rPr dirty="0" sz="17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700" spc="-5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7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loi</a:t>
            </a:r>
            <a:r>
              <a:rPr dirty="0" sz="17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« Paysage</a:t>
            </a:r>
            <a:r>
              <a:rPr dirty="0" sz="17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r>
              <a:rPr dirty="0" sz="17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est</a:t>
            </a:r>
            <a:r>
              <a:rPr dirty="0" sz="17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venu</a:t>
            </a:r>
            <a:r>
              <a:rPr dirty="0" sz="17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préciser</a:t>
            </a:r>
            <a:r>
              <a:rPr dirty="0" sz="1700" spc="-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7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composition</a:t>
            </a:r>
            <a:r>
              <a:rPr dirty="0" sz="1700" spc="-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de deux</a:t>
            </a:r>
            <a:r>
              <a:rPr dirty="0" sz="17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b="1">
                <a:solidFill>
                  <a:srgbClr val="001F5F"/>
                </a:solidFill>
                <a:latin typeface="Palatino Linotype"/>
                <a:cs typeface="Palatino Linotype"/>
              </a:rPr>
              <a:t>organismes</a:t>
            </a:r>
            <a:r>
              <a:rPr dirty="0" sz="17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institués </a:t>
            </a:r>
            <a:r>
              <a:rPr dirty="0" sz="1700" spc="-409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par</a:t>
            </a:r>
            <a:r>
              <a:rPr dirty="0" sz="17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7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loi</a:t>
            </a:r>
            <a:r>
              <a:rPr dirty="0" sz="17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7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2</a:t>
            </a:r>
            <a:r>
              <a:rPr dirty="0" sz="17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b="1">
                <a:solidFill>
                  <a:srgbClr val="001F5F"/>
                </a:solidFill>
                <a:latin typeface="Palatino Linotype"/>
                <a:cs typeface="Palatino Linotype"/>
              </a:rPr>
              <a:t>mai</a:t>
            </a:r>
            <a:r>
              <a:rPr dirty="0" sz="17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1930</a:t>
            </a:r>
            <a:r>
              <a:rPr dirty="0" sz="17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:</a:t>
            </a:r>
            <a:endParaRPr sz="17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Palatino Linotype"/>
              <a:cs typeface="Palatino Linotype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"/>
              <a:tabLst>
                <a:tab pos="299085" algn="l"/>
                <a:tab pos="299720" algn="l"/>
              </a:tabLst>
            </a:pPr>
            <a:r>
              <a:rPr dirty="0" u="sng" sz="15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Les</a:t>
            </a:r>
            <a:r>
              <a:rPr dirty="0" u="sng" sz="1500" spc="2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Commissions</a:t>
            </a:r>
            <a:r>
              <a:rPr dirty="0" u="sng" sz="1500" spc="3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des</a:t>
            </a:r>
            <a:r>
              <a:rPr dirty="0" u="sng" sz="15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Sites,</a:t>
            </a:r>
            <a:r>
              <a:rPr dirty="0" u="sng" sz="15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Perspectives</a:t>
            </a:r>
            <a:r>
              <a:rPr dirty="0" u="sng" sz="1500" spc="-1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et</a:t>
            </a:r>
            <a:r>
              <a:rPr dirty="0" u="sng" sz="15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Paysages</a:t>
            </a:r>
            <a:r>
              <a:rPr dirty="0" u="sng" sz="1500" spc="-2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(actuelles</a:t>
            </a:r>
            <a:r>
              <a:rPr dirty="0" u="sng" sz="15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CDNPS)</a:t>
            </a:r>
            <a:endParaRPr sz="15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001F5F"/>
              </a:buClr>
              <a:buFont typeface="Wingdings"/>
              <a:buChar char=""/>
            </a:pPr>
            <a:endParaRPr sz="2100">
              <a:latin typeface="Palatino Linotype"/>
              <a:cs typeface="Palatino Linotype"/>
            </a:endParaRPr>
          </a:p>
          <a:p>
            <a:pPr algn="just" marL="12700" marR="6985">
              <a:lnSpc>
                <a:spcPct val="74000"/>
              </a:lnSpc>
            </a:pP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Installées dans chaque département, les 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Commissions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Départementales de la Nature, des </a:t>
            </a:r>
            <a:r>
              <a:rPr dirty="0" sz="1500" spc="-10">
                <a:solidFill>
                  <a:srgbClr val="001F5F"/>
                </a:solidFill>
                <a:latin typeface="Palatino Linotype"/>
                <a:cs typeface="Palatino Linotype"/>
              </a:rPr>
              <a:t>Paysages 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et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des Sites 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(CDNPS) 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visent à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concourir 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à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la </a:t>
            </a:r>
            <a:r>
              <a:rPr dirty="0" sz="1500" spc="-10">
                <a:solidFill>
                  <a:srgbClr val="001F5F"/>
                </a:solidFill>
                <a:latin typeface="Palatino Linotype"/>
                <a:cs typeface="Palatino Linotype"/>
              </a:rPr>
              <a:t>préservation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de la nature, des paysages 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et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des sites 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et à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la gestion équilibrée des 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ressources</a:t>
            </a:r>
            <a:r>
              <a:rPr dirty="0" sz="15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naturelles.</a:t>
            </a:r>
            <a:endParaRPr sz="1500">
              <a:latin typeface="Palatino Linotype"/>
              <a:cs typeface="Palatino Linotype"/>
            </a:endParaRPr>
          </a:p>
          <a:p>
            <a:pPr algn="just" marL="12700" marR="5080">
              <a:lnSpc>
                <a:spcPct val="74000"/>
              </a:lnSpc>
              <a:spcBef>
                <a:spcPts val="1205"/>
              </a:spcBef>
            </a:pP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Elles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 se</a:t>
            </a:r>
            <a:r>
              <a:rPr dirty="0" sz="15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composent</a:t>
            </a:r>
            <a:r>
              <a:rPr dirty="0" sz="15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aujourd’hui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représentants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élus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collectivités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territoriales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(et,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selon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 cas, </a:t>
            </a:r>
            <a:r>
              <a:rPr dirty="0" sz="15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15">
                <a:solidFill>
                  <a:srgbClr val="001F5F"/>
                </a:solidFill>
                <a:latin typeface="Palatino Linotype"/>
                <a:cs typeface="Palatino Linotype"/>
              </a:rPr>
              <a:t>d’établissements</a:t>
            </a:r>
            <a:r>
              <a:rPr dirty="0" sz="1500" spc="8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10">
                <a:solidFill>
                  <a:srgbClr val="001F5F"/>
                </a:solidFill>
                <a:latin typeface="Palatino Linotype"/>
                <a:cs typeface="Palatino Linotype"/>
              </a:rPr>
              <a:t>publics</a:t>
            </a:r>
            <a:r>
              <a:rPr dirty="0" sz="1500" spc="7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500" spc="8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coopération</a:t>
            </a:r>
            <a:r>
              <a:rPr dirty="0" sz="1500" spc="9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intercommunale)</a:t>
            </a:r>
            <a:r>
              <a:rPr dirty="0" sz="1500" spc="8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500" spc="8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10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500" spc="8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personnes</a:t>
            </a:r>
            <a:r>
              <a:rPr dirty="0" sz="1500" spc="8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qualifiées</a:t>
            </a:r>
            <a:r>
              <a:rPr dirty="0" sz="1500" spc="8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500" spc="7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matière</a:t>
            </a:r>
            <a:r>
              <a:rPr dirty="0" sz="1500" spc="7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10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500" spc="8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sciences</a:t>
            </a:r>
            <a:r>
              <a:rPr dirty="0" sz="1500" spc="8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20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500" spc="-36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la nature, de protection des sites ou du cadre de vie, de représentants </a:t>
            </a:r>
            <a:r>
              <a:rPr dirty="0" sz="1500" spc="-15">
                <a:solidFill>
                  <a:srgbClr val="001F5F"/>
                </a:solidFill>
                <a:latin typeface="Palatino Linotype"/>
                <a:cs typeface="Palatino Linotype"/>
              </a:rPr>
              <a:t>d’associations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agréées de protection de 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10">
                <a:solidFill>
                  <a:srgbClr val="001F5F"/>
                </a:solidFill>
                <a:latin typeface="Palatino Linotype"/>
                <a:cs typeface="Palatino Linotype"/>
              </a:rPr>
              <a:t>l’environnement 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et,</a:t>
            </a:r>
            <a:r>
              <a:rPr dirty="0" sz="1500" spc="-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cas</a:t>
            </a:r>
            <a:r>
              <a:rPr dirty="0" sz="15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échéant,</a:t>
            </a:r>
            <a:r>
              <a:rPr dirty="0" sz="1500" spc="-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de représentants</a:t>
            </a:r>
            <a:r>
              <a:rPr dirty="0" sz="1500" spc="-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5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organisations</a:t>
            </a:r>
            <a:r>
              <a:rPr dirty="0" sz="15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agricoles</a:t>
            </a:r>
            <a:r>
              <a:rPr dirty="0" sz="15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ou</a:t>
            </a:r>
            <a:r>
              <a:rPr dirty="0" sz="15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sylvicoles.</a:t>
            </a:r>
            <a:endParaRPr sz="15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50">
              <a:latin typeface="Palatino Linotype"/>
              <a:cs typeface="Palatino Linotype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"/>
              <a:tabLst>
                <a:tab pos="299085" algn="l"/>
                <a:tab pos="299720" algn="l"/>
              </a:tabLst>
            </a:pPr>
            <a:r>
              <a:rPr dirty="0" u="sng" sz="15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La</a:t>
            </a:r>
            <a:r>
              <a:rPr dirty="0" u="sng" sz="1500" spc="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Commission</a:t>
            </a:r>
            <a:r>
              <a:rPr dirty="0" u="sng" sz="1500" spc="3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Supérieure</a:t>
            </a:r>
            <a:r>
              <a:rPr dirty="0" u="sng" sz="1500" spc="-2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des</a:t>
            </a:r>
            <a:r>
              <a:rPr dirty="0" u="sng" sz="15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sites,</a:t>
            </a:r>
            <a:r>
              <a:rPr dirty="0" u="sng" sz="15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perspectives</a:t>
            </a:r>
            <a:r>
              <a:rPr dirty="0" u="sng" sz="15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et</a:t>
            </a:r>
            <a:r>
              <a:rPr dirty="0" u="sng" sz="15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paysages (CSSPP)</a:t>
            </a:r>
            <a:endParaRPr sz="15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100">
              <a:latin typeface="Palatino Linotype"/>
              <a:cs typeface="Palatino Linotype"/>
            </a:endParaRPr>
          </a:p>
          <a:p>
            <a:pPr algn="just" marL="12700" marR="243204">
              <a:lnSpc>
                <a:spcPct val="74000"/>
              </a:lnSpc>
            </a:pP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La 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CSSPP a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pour mission essentielle </a:t>
            </a:r>
            <a:r>
              <a:rPr dirty="0" sz="1500" spc="-15">
                <a:solidFill>
                  <a:srgbClr val="001F5F"/>
                </a:solidFill>
                <a:latin typeface="Palatino Linotype"/>
                <a:cs typeface="Palatino Linotype"/>
              </a:rPr>
              <a:t>d’émettre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un avis sur les projets de classement 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sites 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et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de monuments 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naturels ainsi que sur des projets de </a:t>
            </a:r>
            <a:r>
              <a:rPr dirty="0" sz="1500" spc="-10">
                <a:solidFill>
                  <a:srgbClr val="001F5F"/>
                </a:solidFill>
                <a:latin typeface="Palatino Linotype"/>
                <a:cs typeface="Palatino Linotype"/>
              </a:rPr>
              <a:t>travaux 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en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site classé, lorsqu’ils 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sont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d’une importance particulière 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ou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500" spc="-36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caractère</a:t>
            </a:r>
            <a:r>
              <a:rPr dirty="0" sz="1500" spc="-3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exemplaire.</a:t>
            </a:r>
            <a:endParaRPr sz="1500">
              <a:latin typeface="Palatino Linotype"/>
              <a:cs typeface="Palatino Linotype"/>
            </a:endParaRPr>
          </a:p>
          <a:p>
            <a:pPr algn="just" marL="12700" marR="5080">
              <a:lnSpc>
                <a:spcPct val="74000"/>
              </a:lnSpc>
              <a:spcBef>
                <a:spcPts val="1200"/>
              </a:spcBef>
            </a:pP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Elle conseille le ministre chargé </a:t>
            </a:r>
            <a:r>
              <a:rPr dirty="0" sz="1500" spc="-10">
                <a:solidFill>
                  <a:srgbClr val="001F5F"/>
                </a:solidFill>
                <a:latin typeface="Palatino Linotype"/>
                <a:cs typeface="Palatino Linotype"/>
              </a:rPr>
              <a:t>des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sites pour l'élaboration 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et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l'application sur l'ensemble du territoire d'une 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politique de protection, de conservation 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et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mise en </a:t>
            </a:r>
            <a:r>
              <a:rPr dirty="0" sz="1500" spc="-10">
                <a:solidFill>
                  <a:srgbClr val="001F5F"/>
                </a:solidFill>
                <a:latin typeface="Palatino Linotype"/>
                <a:cs typeface="Palatino Linotype"/>
              </a:rPr>
              <a:t>valeur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des monuments naturels, des sites 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et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des paysages 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urbains </a:t>
            </a:r>
            <a:r>
              <a:rPr dirty="0" sz="1500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5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500" spc="-5">
                <a:solidFill>
                  <a:srgbClr val="001F5F"/>
                </a:solidFill>
                <a:latin typeface="Palatino Linotype"/>
                <a:cs typeface="Palatino Linotype"/>
              </a:rPr>
              <a:t>ruraux.</a:t>
            </a:r>
            <a:endParaRPr sz="15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51705" y="410082"/>
            <a:ext cx="6685915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La</a:t>
            </a:r>
            <a:r>
              <a:rPr dirty="0" spc="-5"/>
              <a:t> </a:t>
            </a:r>
            <a:r>
              <a:rPr dirty="0"/>
              <a:t>prise</a:t>
            </a:r>
            <a:r>
              <a:rPr dirty="0" spc="-20"/>
              <a:t> </a:t>
            </a:r>
            <a:r>
              <a:rPr dirty="0"/>
              <a:t>en compte</a:t>
            </a:r>
            <a:r>
              <a:rPr dirty="0" spc="-15"/>
              <a:t> </a:t>
            </a:r>
            <a:r>
              <a:rPr dirty="0"/>
              <a:t>des</a:t>
            </a:r>
            <a:r>
              <a:rPr dirty="0" spc="-5"/>
              <a:t> </a:t>
            </a:r>
            <a:r>
              <a:rPr dirty="0"/>
              <a:t>paysages</a:t>
            </a:r>
            <a:r>
              <a:rPr dirty="0" spc="-35"/>
              <a:t> </a:t>
            </a:r>
            <a:r>
              <a:rPr dirty="0"/>
              <a:t>au-delà</a:t>
            </a:r>
            <a:r>
              <a:rPr dirty="0" spc="-40"/>
              <a:t> </a:t>
            </a:r>
            <a:r>
              <a:rPr dirty="0"/>
              <a:t>de la</a:t>
            </a:r>
            <a:r>
              <a:rPr dirty="0" spc="-5"/>
              <a:t> </a:t>
            </a:r>
            <a:r>
              <a:rPr dirty="0"/>
              <a:t>loi</a:t>
            </a:r>
            <a:r>
              <a:rPr dirty="0" spc="-35"/>
              <a:t> </a:t>
            </a:r>
            <a:r>
              <a:rPr dirty="0"/>
              <a:t>Paysage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1253744" y="1246377"/>
            <a:ext cx="9689465" cy="4843780"/>
          </a:xfrm>
          <a:prstGeom prst="rect">
            <a:avLst/>
          </a:prstGeom>
        </p:spPr>
        <p:txBody>
          <a:bodyPr wrap="square" lIns="0" tIns="31115" rIns="0" bIns="0" rtlCol="0" vert="horz">
            <a:spAutoFit/>
          </a:bodyPr>
          <a:lstStyle/>
          <a:p>
            <a:pPr algn="just" marL="281940" marR="7620" indent="-269875">
              <a:lnSpc>
                <a:spcPct val="94100"/>
              </a:lnSpc>
              <a:spcBef>
                <a:spcPts val="245"/>
              </a:spcBef>
              <a:buClr>
                <a:srgbClr val="001F5F"/>
              </a:buClr>
              <a:buFont typeface="Wingdings"/>
              <a:buChar char=""/>
              <a:tabLst>
                <a:tab pos="355600" algn="l"/>
              </a:tabLst>
            </a:pPr>
            <a:r>
              <a:rPr dirty="0"/>
              <a:t>	</a:t>
            </a: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La convention européenne 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du </a:t>
            </a: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paysage 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s’impose à </a:t>
            </a: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la France depuis sa publication 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 par le </a:t>
            </a: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décret 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2006-1643 du 20 </a:t>
            </a: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décembre 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2006. </a:t>
            </a: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Elle 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a </a:t>
            </a: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fait 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l’objet </a:t>
            </a: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d’une </a:t>
            </a:r>
            <a:r>
              <a:rPr dirty="0" sz="2000" spc="-10" b="1" i="1">
                <a:solidFill>
                  <a:srgbClr val="001F5F"/>
                </a:solidFill>
                <a:latin typeface="Palatino Linotype"/>
                <a:cs typeface="Palatino Linotype"/>
              </a:rPr>
              <a:t>transposition </a:t>
            </a: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 en</a:t>
            </a:r>
            <a:r>
              <a:rPr dirty="0" sz="2000" spc="-1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droit</a:t>
            </a:r>
            <a:r>
              <a:rPr dirty="0" sz="2000" spc="-2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français</a:t>
            </a:r>
            <a:r>
              <a:rPr dirty="0" sz="2000" spc="-2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2000" spc="-1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l’occasion</a:t>
            </a:r>
            <a:r>
              <a:rPr dirty="0" sz="2000" spc="-1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2000" spc="-1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l’adoption</a:t>
            </a:r>
            <a:r>
              <a:rPr dirty="0" sz="2000" spc="-3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2000" spc="-1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loi</a:t>
            </a:r>
            <a:r>
              <a:rPr dirty="0" sz="2000" spc="-3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2000" spc="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Biodiversité</a:t>
            </a:r>
            <a:r>
              <a:rPr dirty="0" sz="2000" spc="-4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».</a:t>
            </a:r>
            <a:endParaRPr sz="20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001F5F"/>
              </a:buClr>
              <a:buFont typeface="Wingdings"/>
              <a:buChar char=""/>
            </a:pPr>
            <a:endParaRPr sz="2650">
              <a:latin typeface="Palatino Linotype"/>
              <a:cs typeface="Palatino Linotype"/>
            </a:endParaRPr>
          </a:p>
          <a:p>
            <a:pPr lvl="1" marL="927100" indent="-384175">
              <a:lnSpc>
                <a:spcPct val="100000"/>
              </a:lnSpc>
              <a:buFont typeface="Wingdings"/>
              <a:buChar char=""/>
              <a:tabLst>
                <a:tab pos="926465" algn="l"/>
                <a:tab pos="927100" algn="l"/>
              </a:tabLst>
            </a:pPr>
            <a:r>
              <a:rPr dirty="0" u="sng" sz="2000" spc="-5" b="1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La</a:t>
            </a:r>
            <a:r>
              <a:rPr dirty="0" u="sng" sz="2000" spc="-15" b="1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2000" b="1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loi</a:t>
            </a:r>
            <a:r>
              <a:rPr dirty="0" u="sng" sz="2000" spc="-15" b="1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2000" b="1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« </a:t>
            </a:r>
            <a:r>
              <a:rPr dirty="0" u="sng" sz="2000" spc="-5" b="1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Biodiversité</a:t>
            </a:r>
            <a:r>
              <a:rPr dirty="0" u="sng" sz="2000" spc="-40" b="1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2000" b="1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»</a:t>
            </a:r>
            <a:r>
              <a:rPr dirty="0" u="sng" sz="2000" spc="-5" b="1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2000" b="1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du</a:t>
            </a:r>
            <a:r>
              <a:rPr dirty="0" u="sng" sz="2000" spc="-10" b="1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2000" b="1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8 août</a:t>
            </a:r>
            <a:r>
              <a:rPr dirty="0" u="sng" sz="2000" spc="-10" b="1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2000" spc="5" b="1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2016</a:t>
            </a:r>
            <a:endParaRPr sz="20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800">
              <a:latin typeface="Palatino Linotype"/>
              <a:cs typeface="Palatino Linotype"/>
            </a:endParaRPr>
          </a:p>
          <a:p>
            <a:pPr marL="396240" marR="7620" indent="-384175">
              <a:lnSpc>
                <a:spcPts val="2030"/>
              </a:lnSpc>
              <a:spcBef>
                <a:spcPts val="5"/>
              </a:spcBef>
              <a:buFont typeface="Wingdings"/>
              <a:buChar char=""/>
              <a:tabLst>
                <a:tab pos="396240" algn="l"/>
                <a:tab pos="396875" algn="l"/>
              </a:tabLst>
            </a:pPr>
            <a:r>
              <a:rPr dirty="0" sz="1800" spc="-20" b="1">
                <a:solidFill>
                  <a:srgbClr val="001F5F"/>
                </a:solidFill>
                <a:latin typeface="Palatino Linotype"/>
                <a:cs typeface="Palatino Linotype"/>
              </a:rPr>
              <a:t>Transpose</a:t>
            </a:r>
            <a:r>
              <a:rPr dirty="0" sz="18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mot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pour</a:t>
            </a:r>
            <a:r>
              <a:rPr dirty="0" sz="1800" spc="4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mot</a:t>
            </a:r>
            <a:r>
              <a:rPr dirty="0" sz="1800" spc="4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dans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le</a:t>
            </a:r>
            <a:r>
              <a:rPr dirty="0" sz="1800" spc="4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Code</a:t>
            </a:r>
            <a:r>
              <a:rPr dirty="0" sz="1800" spc="4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800" spc="4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l'environnement</a:t>
            </a:r>
            <a:r>
              <a:rPr dirty="0" sz="1800" spc="434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800" spc="434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définition</a:t>
            </a:r>
            <a:r>
              <a:rPr dirty="0" sz="1800" spc="4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800" spc="4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paysage </a:t>
            </a:r>
            <a:r>
              <a:rPr dirty="0" sz="1800" spc="-434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donnée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par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convention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européenne du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paysage</a:t>
            </a:r>
            <a:r>
              <a:rPr dirty="0" sz="18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(L. 350-1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A)</a:t>
            </a:r>
            <a:endParaRPr sz="1800">
              <a:latin typeface="Palatino Linotype"/>
              <a:cs typeface="Palatino Linotype"/>
            </a:endParaRPr>
          </a:p>
          <a:p>
            <a:pPr marL="396240" marR="5080" indent="-384175">
              <a:lnSpc>
                <a:spcPts val="2030"/>
              </a:lnSpc>
              <a:spcBef>
                <a:spcPts val="1000"/>
              </a:spcBef>
              <a:buFont typeface="Wingdings"/>
              <a:buChar char=""/>
              <a:tabLst>
                <a:tab pos="396240" algn="l"/>
                <a:tab pos="396875" algn="l"/>
              </a:tabLst>
            </a:pP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Reconnait</a:t>
            </a:r>
            <a:r>
              <a:rPr dirty="0" sz="1800" spc="39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aux</a:t>
            </a:r>
            <a:r>
              <a:rPr dirty="0" sz="1800" spc="39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PNR</a:t>
            </a:r>
            <a:r>
              <a:rPr dirty="0" sz="1800" spc="38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un</a:t>
            </a:r>
            <a:r>
              <a:rPr dirty="0" sz="1800" spc="38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rôle</a:t>
            </a:r>
            <a:r>
              <a:rPr dirty="0" sz="1800" spc="39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800" spc="38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mise</a:t>
            </a:r>
            <a:r>
              <a:rPr dirty="0" sz="1800" spc="39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800" spc="38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cohérence</a:t>
            </a:r>
            <a:r>
              <a:rPr dirty="0" sz="1800" spc="4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800" spc="39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politiques</a:t>
            </a:r>
            <a:r>
              <a:rPr dirty="0" sz="1800" spc="39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publiques</a:t>
            </a:r>
            <a:r>
              <a:rPr dirty="0" sz="1800" spc="39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sur</a:t>
            </a:r>
            <a:r>
              <a:rPr dirty="0" sz="1800" spc="39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leur </a:t>
            </a:r>
            <a:r>
              <a:rPr dirty="0" sz="1800" spc="-434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territoire</a:t>
            </a:r>
            <a:r>
              <a:rPr dirty="0" sz="18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application de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leur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charte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(art.</a:t>
            </a:r>
            <a:r>
              <a:rPr dirty="0" sz="18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L.</a:t>
            </a:r>
            <a:r>
              <a:rPr dirty="0" sz="18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333-3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 Code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de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l’environnement)</a:t>
            </a:r>
            <a:endParaRPr sz="1800">
              <a:latin typeface="Palatino Linotype"/>
              <a:cs typeface="Palatino Linotype"/>
            </a:endParaRPr>
          </a:p>
          <a:p>
            <a:pPr marL="396240" indent="-384175">
              <a:lnSpc>
                <a:spcPct val="100000"/>
              </a:lnSpc>
              <a:spcBef>
                <a:spcPts val="835"/>
              </a:spcBef>
              <a:buFont typeface="Wingdings"/>
              <a:buChar char=""/>
              <a:tabLst>
                <a:tab pos="396240" algn="l"/>
                <a:tab pos="396875" algn="l"/>
              </a:tabLst>
            </a:pP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Porte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leur</a:t>
            </a:r>
            <a:r>
              <a:rPr dirty="0" sz="18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durée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de</a:t>
            </a:r>
            <a:r>
              <a:rPr dirty="0" sz="18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classement</a:t>
            </a:r>
            <a:r>
              <a:rPr dirty="0" sz="18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15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ans</a:t>
            </a:r>
            <a:endParaRPr sz="1800">
              <a:latin typeface="Palatino Linotype"/>
              <a:cs typeface="Palatino Linotype"/>
            </a:endParaRPr>
          </a:p>
          <a:p>
            <a:pPr marL="396240" indent="-384175">
              <a:lnSpc>
                <a:spcPct val="100000"/>
              </a:lnSpc>
              <a:spcBef>
                <a:spcPts val="860"/>
              </a:spcBef>
              <a:buFont typeface="Wingdings"/>
              <a:buChar char=""/>
              <a:tabLst>
                <a:tab pos="396240" algn="l"/>
                <a:tab pos="396875" algn="l"/>
              </a:tabLst>
            </a:pP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Prévoit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la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possibilité</a:t>
            </a:r>
            <a:r>
              <a:rPr dirty="0" sz="18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d’intégrer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communes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cours de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classement</a:t>
            </a:r>
            <a:endParaRPr sz="1800">
              <a:latin typeface="Palatino Linotype"/>
              <a:cs typeface="Palatino Linotype"/>
            </a:endParaRPr>
          </a:p>
          <a:p>
            <a:pPr marL="396240" indent="-384175">
              <a:lnSpc>
                <a:spcPct val="100000"/>
              </a:lnSpc>
              <a:spcBef>
                <a:spcPts val="880"/>
              </a:spcBef>
              <a:buFont typeface="Wingdings"/>
              <a:buChar char=""/>
              <a:tabLst>
                <a:tab pos="396240" algn="l"/>
                <a:tab pos="396875" algn="l"/>
              </a:tabLst>
            </a:pP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Renforce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dispositions</a:t>
            </a:r>
            <a:r>
              <a:rPr dirty="0" sz="1800" spc="-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en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matière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d’affichage</a:t>
            </a:r>
            <a:r>
              <a:rPr dirty="0" sz="18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publicitaire</a:t>
            </a:r>
            <a:endParaRPr sz="1800">
              <a:latin typeface="Palatino Linotype"/>
              <a:cs typeface="Palatino Linotype"/>
            </a:endParaRPr>
          </a:p>
          <a:p>
            <a:pPr marL="396240" indent="-384175">
              <a:lnSpc>
                <a:spcPct val="100000"/>
              </a:lnSpc>
              <a:spcBef>
                <a:spcPts val="860"/>
              </a:spcBef>
              <a:buFont typeface="Wingdings"/>
              <a:buChar char=""/>
              <a:tabLst>
                <a:tab pos="396240" algn="l"/>
                <a:tab pos="396875" algn="l"/>
              </a:tabLst>
            </a:pP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Révise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les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dispositions</a:t>
            </a:r>
            <a:r>
              <a:rPr dirty="0" sz="18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matière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de circulation</a:t>
            </a:r>
            <a:r>
              <a:rPr dirty="0" sz="1800" spc="-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véhicules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8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8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paysages</a:t>
            </a:r>
            <a:endParaRPr sz="18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51705" y="410082"/>
            <a:ext cx="6685915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La</a:t>
            </a:r>
            <a:r>
              <a:rPr dirty="0" spc="-5"/>
              <a:t> </a:t>
            </a:r>
            <a:r>
              <a:rPr dirty="0"/>
              <a:t>prise</a:t>
            </a:r>
            <a:r>
              <a:rPr dirty="0" spc="-20"/>
              <a:t> </a:t>
            </a:r>
            <a:r>
              <a:rPr dirty="0"/>
              <a:t>en compte</a:t>
            </a:r>
            <a:r>
              <a:rPr dirty="0" spc="-15"/>
              <a:t> </a:t>
            </a:r>
            <a:r>
              <a:rPr dirty="0"/>
              <a:t>des</a:t>
            </a:r>
            <a:r>
              <a:rPr dirty="0" spc="-5"/>
              <a:t> </a:t>
            </a:r>
            <a:r>
              <a:rPr dirty="0"/>
              <a:t>paysages</a:t>
            </a:r>
            <a:r>
              <a:rPr dirty="0" spc="-35"/>
              <a:t> </a:t>
            </a:r>
            <a:r>
              <a:rPr dirty="0"/>
              <a:t>au-delà</a:t>
            </a:r>
            <a:r>
              <a:rPr dirty="0" spc="-40"/>
              <a:t> </a:t>
            </a:r>
            <a:r>
              <a:rPr dirty="0"/>
              <a:t>de la</a:t>
            </a:r>
            <a:r>
              <a:rPr dirty="0" spc="-5"/>
              <a:t> </a:t>
            </a:r>
            <a:r>
              <a:rPr dirty="0"/>
              <a:t>loi</a:t>
            </a:r>
            <a:r>
              <a:rPr dirty="0" spc="-35"/>
              <a:t> </a:t>
            </a:r>
            <a:r>
              <a:rPr dirty="0"/>
              <a:t>Paysage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1253744" y="1246377"/>
            <a:ext cx="9688830" cy="465582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indent="-342900">
              <a:lnSpc>
                <a:spcPts val="2330"/>
              </a:lnSpc>
              <a:spcBef>
                <a:spcPts val="105"/>
              </a:spcBef>
              <a:buFont typeface="Wingdings"/>
              <a:buChar char=""/>
              <a:tabLst>
                <a:tab pos="355600" algn="l"/>
              </a:tabLst>
            </a:pP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2000" spc="9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droit</a:t>
            </a:r>
            <a:r>
              <a:rPr dirty="0" sz="2000" spc="9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2000" spc="7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installations</a:t>
            </a:r>
            <a:r>
              <a:rPr dirty="0" sz="2000" spc="8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classées</a:t>
            </a:r>
            <a:r>
              <a:rPr dirty="0" sz="2000" spc="7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vise</a:t>
            </a:r>
            <a:r>
              <a:rPr dirty="0" sz="2000" spc="8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aussi</a:t>
            </a:r>
            <a:r>
              <a:rPr dirty="0" sz="2000" spc="7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2000" spc="8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protection</a:t>
            </a:r>
            <a:r>
              <a:rPr dirty="0" sz="2000" spc="9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2000" spc="9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paysages</a:t>
            </a:r>
            <a:r>
              <a:rPr dirty="0" sz="2000" spc="8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2000" spc="8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l’article</a:t>
            </a:r>
            <a:endParaRPr sz="2000">
              <a:latin typeface="Palatino Linotype"/>
              <a:cs typeface="Palatino Linotype"/>
            </a:endParaRPr>
          </a:p>
          <a:p>
            <a:pPr marL="281940">
              <a:lnSpc>
                <a:spcPts val="2330"/>
              </a:lnSpc>
            </a:pP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L.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 511-1</a:t>
            </a:r>
            <a:r>
              <a:rPr dirty="0" sz="2000" spc="-2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du </a:t>
            </a: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Code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 de </a:t>
            </a: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l’environnement</a:t>
            </a:r>
            <a:r>
              <a:rPr dirty="0" sz="2000" spc="-3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(depuis</a:t>
            </a:r>
            <a:r>
              <a:rPr dirty="0" sz="2000" spc="-3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la loi</a:t>
            </a:r>
            <a:r>
              <a:rPr dirty="0" sz="2000" spc="-2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2009-179</a:t>
            </a:r>
            <a:r>
              <a:rPr dirty="0" sz="2000" spc="-3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du 17</a:t>
            </a: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février</a:t>
            </a:r>
            <a:r>
              <a:rPr dirty="0" sz="2000" spc="-3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5" b="1" i="1">
                <a:solidFill>
                  <a:srgbClr val="001F5F"/>
                </a:solidFill>
                <a:latin typeface="Palatino Linotype"/>
                <a:cs typeface="Palatino Linotype"/>
              </a:rPr>
              <a:t>2009)</a:t>
            </a:r>
            <a:endParaRPr sz="20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endParaRPr sz="2000">
              <a:latin typeface="Palatino Linotype"/>
              <a:cs typeface="Palatino Linotype"/>
            </a:endParaRPr>
          </a:p>
          <a:p>
            <a:pPr algn="just" marL="12700">
              <a:lnSpc>
                <a:spcPct val="100000"/>
              </a:lnSpc>
              <a:spcBef>
                <a:spcPts val="1470"/>
              </a:spcBef>
            </a:pPr>
            <a:r>
              <a:rPr dirty="0" u="sng" sz="15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Article</a:t>
            </a:r>
            <a:r>
              <a:rPr dirty="0" u="sng" sz="1500" spc="-1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L. 511-1</a:t>
            </a:r>
            <a:r>
              <a:rPr dirty="0" u="sng" sz="1500" spc="-2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 spc="-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du</a:t>
            </a:r>
            <a:r>
              <a:rPr dirty="0" u="sng" sz="15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 spc="-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Code</a:t>
            </a:r>
            <a:r>
              <a:rPr dirty="0" u="sng" sz="15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 spc="-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 l’environnement</a:t>
            </a:r>
            <a:r>
              <a:rPr dirty="0" u="sng" sz="1500" spc="-2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(alinéa</a:t>
            </a:r>
            <a:r>
              <a:rPr dirty="0" u="sng" sz="1500" spc="-2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 spc="-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1er)</a:t>
            </a:r>
            <a:r>
              <a:rPr dirty="0" u="sng" sz="1500" spc="-1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:</a:t>
            </a:r>
            <a:endParaRPr sz="1500">
              <a:latin typeface="Palatino Linotype"/>
              <a:cs typeface="Palatino Linotype"/>
            </a:endParaRPr>
          </a:p>
          <a:p>
            <a:pPr algn="just" marL="12700" marR="5080">
              <a:lnSpc>
                <a:spcPct val="94000"/>
              </a:lnSpc>
              <a:spcBef>
                <a:spcPts val="1195"/>
              </a:spcBef>
            </a:pP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17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Sont</a:t>
            </a:r>
            <a:r>
              <a:rPr dirty="0" sz="17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soumis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 aux</a:t>
            </a:r>
            <a:r>
              <a:rPr dirty="0" sz="17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dispositions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 du</a:t>
            </a:r>
            <a:r>
              <a:rPr dirty="0" sz="17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présent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10" i="1">
                <a:solidFill>
                  <a:srgbClr val="001F5F"/>
                </a:solidFill>
                <a:latin typeface="Palatino Linotype"/>
                <a:cs typeface="Palatino Linotype"/>
              </a:rPr>
              <a:t>titre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 les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usines,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ateliers,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dépôts,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chantiers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et,</a:t>
            </a:r>
            <a:r>
              <a:rPr dirty="0" sz="1700" spc="4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d'une</a:t>
            </a:r>
            <a:r>
              <a:rPr dirty="0" sz="1700" spc="42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10" i="1">
                <a:solidFill>
                  <a:srgbClr val="001F5F"/>
                </a:solidFill>
                <a:latin typeface="Palatino Linotype"/>
                <a:cs typeface="Palatino Linotype"/>
              </a:rPr>
              <a:t>manière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 générale,</a:t>
            </a:r>
            <a:r>
              <a:rPr dirty="0" sz="1700" spc="19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700" spc="18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installations</a:t>
            </a:r>
            <a:r>
              <a:rPr dirty="0" sz="1700" spc="19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exploitées</a:t>
            </a:r>
            <a:r>
              <a:rPr dirty="0" sz="1700" spc="19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ou</a:t>
            </a:r>
            <a:r>
              <a:rPr dirty="0" sz="1700" spc="17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détenues</a:t>
            </a:r>
            <a:r>
              <a:rPr dirty="0" sz="1700" spc="19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par</a:t>
            </a:r>
            <a:r>
              <a:rPr dirty="0" sz="1700" spc="19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toute</a:t>
            </a:r>
            <a:r>
              <a:rPr dirty="0" sz="1700" spc="18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personne</a:t>
            </a:r>
            <a:r>
              <a:rPr dirty="0" sz="1700" spc="19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physique</a:t>
            </a:r>
            <a:r>
              <a:rPr dirty="0" sz="1700" spc="17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ou</a:t>
            </a:r>
            <a:r>
              <a:rPr dirty="0" sz="1700" spc="18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10" i="1">
                <a:solidFill>
                  <a:srgbClr val="001F5F"/>
                </a:solidFill>
                <a:latin typeface="Palatino Linotype"/>
                <a:cs typeface="Palatino Linotype"/>
              </a:rPr>
              <a:t>morale,</a:t>
            </a:r>
            <a:r>
              <a:rPr dirty="0" sz="1700" spc="19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publique</a:t>
            </a:r>
            <a:r>
              <a:rPr dirty="0" sz="1700" spc="19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ou</a:t>
            </a:r>
            <a:r>
              <a:rPr dirty="0" sz="1700" spc="18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privée, </a:t>
            </a:r>
            <a:r>
              <a:rPr dirty="0" sz="1700" spc="-4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qui</a:t>
            </a:r>
            <a:r>
              <a:rPr dirty="0" sz="1700" spc="28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peuvent</a:t>
            </a:r>
            <a:r>
              <a:rPr dirty="0" sz="1700" spc="28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présenter</a:t>
            </a:r>
            <a:r>
              <a:rPr dirty="0" sz="1700" spc="28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700" spc="28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dangers</a:t>
            </a:r>
            <a:r>
              <a:rPr dirty="0" sz="1700" spc="28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ou</a:t>
            </a:r>
            <a:r>
              <a:rPr dirty="0" sz="1700" spc="28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700" spc="28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inconvénients</a:t>
            </a:r>
            <a:r>
              <a:rPr dirty="0" sz="1700" spc="29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soit</a:t>
            </a:r>
            <a:r>
              <a:rPr dirty="0" sz="1700" spc="29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pour</a:t>
            </a:r>
            <a:r>
              <a:rPr dirty="0" sz="1700" spc="27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700" spc="29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commodité</a:t>
            </a:r>
            <a:r>
              <a:rPr dirty="0" sz="1700" spc="28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700" spc="28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voisinage,</a:t>
            </a:r>
            <a:r>
              <a:rPr dirty="0" sz="1700" spc="28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soit</a:t>
            </a:r>
            <a:r>
              <a:rPr dirty="0" sz="1700" spc="29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pour</a:t>
            </a:r>
            <a:r>
              <a:rPr dirty="0" sz="1700" spc="28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10" i="1">
                <a:solidFill>
                  <a:srgbClr val="001F5F"/>
                </a:solidFill>
                <a:latin typeface="Palatino Linotype"/>
                <a:cs typeface="Palatino Linotype"/>
              </a:rPr>
              <a:t>la </a:t>
            </a:r>
            <a:r>
              <a:rPr dirty="0" sz="1700" spc="-4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santé, la sécurité, la </a:t>
            </a:r>
            <a:r>
              <a:rPr dirty="0" sz="1700" spc="-10" i="1">
                <a:solidFill>
                  <a:srgbClr val="001F5F"/>
                </a:solidFill>
                <a:latin typeface="Palatino Linotype"/>
                <a:cs typeface="Palatino Linotype"/>
              </a:rPr>
              <a:t>salubrité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publiques, soit pour l'agriculture, soit pour </a:t>
            </a:r>
            <a:r>
              <a:rPr dirty="0" sz="17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la protection </a:t>
            </a:r>
            <a:r>
              <a:rPr dirty="0" sz="1700" b="1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7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la nature, </a:t>
            </a:r>
            <a:r>
              <a:rPr dirty="0" sz="1700" b="1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700" spc="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 i="1">
                <a:solidFill>
                  <a:srgbClr val="001F5F"/>
                </a:solidFill>
                <a:latin typeface="Palatino Linotype"/>
                <a:cs typeface="Palatino Linotype"/>
              </a:rPr>
              <a:t>l'environnement</a:t>
            </a:r>
            <a:r>
              <a:rPr dirty="0" sz="1700" spc="18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700" spc="20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700" spc="19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paysages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,</a:t>
            </a:r>
            <a:r>
              <a:rPr dirty="0" sz="1700" spc="19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soit</a:t>
            </a:r>
            <a:r>
              <a:rPr dirty="0" sz="1700" spc="19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pour</a:t>
            </a:r>
            <a:r>
              <a:rPr dirty="0" sz="1700" spc="2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l'utilisation</a:t>
            </a:r>
            <a:r>
              <a:rPr dirty="0" sz="1700" spc="204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économe</a:t>
            </a:r>
            <a:r>
              <a:rPr dirty="0" sz="1700" spc="18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700" spc="2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sols</a:t>
            </a:r>
            <a:r>
              <a:rPr dirty="0" sz="1700" spc="2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10" i="1">
                <a:solidFill>
                  <a:srgbClr val="001F5F"/>
                </a:solidFill>
                <a:latin typeface="Palatino Linotype"/>
                <a:cs typeface="Palatino Linotype"/>
              </a:rPr>
              <a:t>naturels,</a:t>
            </a:r>
            <a:r>
              <a:rPr dirty="0" sz="1700" spc="22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agricoles</a:t>
            </a:r>
            <a:r>
              <a:rPr dirty="0" sz="1700" spc="19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ou</a:t>
            </a:r>
            <a:r>
              <a:rPr dirty="0" sz="1700" spc="204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10" i="1">
                <a:solidFill>
                  <a:srgbClr val="001F5F"/>
                </a:solidFill>
                <a:latin typeface="Palatino Linotype"/>
                <a:cs typeface="Palatino Linotype"/>
              </a:rPr>
              <a:t>forestiers, </a:t>
            </a:r>
            <a:r>
              <a:rPr dirty="0" sz="1700" spc="-4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soit</a:t>
            </a:r>
            <a:r>
              <a:rPr dirty="0" sz="1700" spc="14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pour</a:t>
            </a:r>
            <a:r>
              <a:rPr dirty="0" sz="1700" spc="14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l'utilisation</a:t>
            </a:r>
            <a:r>
              <a:rPr dirty="0" sz="1700" spc="15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rationnelle</a:t>
            </a:r>
            <a:r>
              <a:rPr dirty="0" sz="1700" spc="14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5" i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700" spc="14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10" i="1">
                <a:solidFill>
                  <a:srgbClr val="001F5F"/>
                </a:solidFill>
                <a:latin typeface="Palatino Linotype"/>
                <a:cs typeface="Palatino Linotype"/>
              </a:rPr>
              <a:t>l'énergie,</a:t>
            </a:r>
            <a:r>
              <a:rPr dirty="0" sz="1700" spc="15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soit</a:t>
            </a:r>
            <a:r>
              <a:rPr dirty="0" sz="1700" spc="14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pour</a:t>
            </a:r>
            <a:r>
              <a:rPr dirty="0" sz="1700" spc="14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700" spc="14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conservation</a:t>
            </a:r>
            <a:r>
              <a:rPr dirty="0" sz="1700" spc="14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700" spc="13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sites</a:t>
            </a:r>
            <a:r>
              <a:rPr dirty="0" sz="1700" spc="14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700" spc="14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700" spc="14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monuments</a:t>
            </a:r>
            <a:r>
              <a:rPr dirty="0" sz="1700" spc="14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ainsi</a:t>
            </a:r>
            <a:r>
              <a:rPr dirty="0" sz="1700" spc="13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5" i="1">
                <a:solidFill>
                  <a:srgbClr val="001F5F"/>
                </a:solidFill>
                <a:latin typeface="Palatino Linotype"/>
                <a:cs typeface="Palatino Linotype"/>
              </a:rPr>
              <a:t>que </a:t>
            </a:r>
            <a:r>
              <a:rPr dirty="0" sz="1700" spc="-409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 éléments</a:t>
            </a:r>
            <a:r>
              <a:rPr dirty="0" sz="1700" spc="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 patrimoine</a:t>
            </a:r>
            <a:r>
              <a:rPr dirty="0" sz="1700" spc="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archéologique</a:t>
            </a:r>
            <a:r>
              <a:rPr dirty="0" sz="1700" spc="-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».</a:t>
            </a:r>
            <a:endParaRPr sz="17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endParaRPr sz="17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00">
              <a:latin typeface="Palatino Linotype"/>
              <a:cs typeface="Palatino Linotype"/>
            </a:endParaRPr>
          </a:p>
          <a:p>
            <a:pPr algn="just" marL="281940" marR="5080" indent="-269875">
              <a:lnSpc>
                <a:spcPts val="2260"/>
              </a:lnSpc>
              <a:spcBef>
                <a:spcPts val="5"/>
              </a:spcBef>
              <a:buClr>
                <a:srgbClr val="001F5F"/>
              </a:buClr>
              <a:buFont typeface="Wingdings"/>
              <a:buChar char=""/>
              <a:tabLst>
                <a:tab pos="355600" algn="l"/>
              </a:tabLst>
            </a:pPr>
            <a:r>
              <a:rPr dirty="0"/>
              <a:t>	</a:t>
            </a:r>
            <a:r>
              <a:rPr dirty="0" sz="2000" spc="-15" b="1" i="1">
                <a:solidFill>
                  <a:srgbClr val="001F5F"/>
                </a:solidFill>
                <a:latin typeface="Palatino Linotype"/>
                <a:cs typeface="Palatino Linotype"/>
              </a:rPr>
              <a:t>L’évaluation </a:t>
            </a: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environnementale des projets comme des plans doit comporter </a:t>
            </a:r>
            <a:r>
              <a:rPr dirty="0" sz="2000" spc="-10" b="1" i="1">
                <a:solidFill>
                  <a:srgbClr val="001F5F"/>
                </a:solidFill>
                <a:latin typeface="Palatino Linotype"/>
                <a:cs typeface="Palatino Linotype"/>
              </a:rPr>
              <a:t>une </a:t>
            </a: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 analyse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effets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sur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paysages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(art.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 R.</a:t>
            </a:r>
            <a:r>
              <a:rPr dirty="0" sz="2000" spc="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122-5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 R.</a:t>
            </a:r>
            <a:r>
              <a:rPr dirty="0" sz="2000" spc="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122-20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 du</a:t>
            </a:r>
            <a:r>
              <a:rPr dirty="0" sz="2000" spc="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Code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 de </a:t>
            </a:r>
            <a:r>
              <a:rPr dirty="0" sz="2000" spc="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l’environnement)</a:t>
            </a:r>
            <a:endParaRPr sz="20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07484" y="2149601"/>
            <a:ext cx="3082925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Merci</a:t>
            </a:r>
            <a:r>
              <a:rPr dirty="0" spc="-55"/>
              <a:t> </a:t>
            </a:r>
            <a:r>
              <a:rPr dirty="0"/>
              <a:t>pour</a:t>
            </a:r>
            <a:r>
              <a:rPr dirty="0" spc="-30"/>
              <a:t> </a:t>
            </a:r>
            <a:r>
              <a:rPr dirty="0"/>
              <a:t>votre</a:t>
            </a:r>
            <a:r>
              <a:rPr dirty="0" spc="-50"/>
              <a:t> </a:t>
            </a:r>
            <a:r>
              <a:rPr dirty="0"/>
              <a:t>attention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6000" y="734568"/>
            <a:ext cx="2679192" cy="4556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1063" y="410718"/>
            <a:ext cx="2688590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Plan</a:t>
            </a:r>
            <a:r>
              <a:rPr dirty="0" spc="-45"/>
              <a:t> </a:t>
            </a:r>
            <a:r>
              <a:rPr dirty="0"/>
              <a:t>de</a:t>
            </a:r>
            <a:r>
              <a:rPr dirty="0" spc="-30"/>
              <a:t> </a:t>
            </a:r>
            <a:r>
              <a:rPr dirty="0"/>
              <a:t>la</a:t>
            </a:r>
            <a:r>
              <a:rPr dirty="0" spc="-35"/>
              <a:t> </a:t>
            </a:r>
            <a:r>
              <a:rPr dirty="0"/>
              <a:t>présentation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1253439" y="1541145"/>
            <a:ext cx="7016115" cy="440690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354965" algn="l"/>
                <a:tab pos="356235" algn="l"/>
              </a:tabLst>
            </a:pPr>
            <a:r>
              <a:rPr dirty="0" sz="1700" spc="-5" b="1">
                <a:solidFill>
                  <a:srgbClr val="001F5F"/>
                </a:solidFill>
                <a:latin typeface="Palatino Linotype"/>
                <a:cs typeface="Palatino Linotype"/>
              </a:rPr>
              <a:t>Propos</a:t>
            </a:r>
            <a:r>
              <a:rPr dirty="0" sz="1700" spc="-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b="1">
                <a:solidFill>
                  <a:srgbClr val="001F5F"/>
                </a:solidFill>
                <a:latin typeface="Palatino Linotype"/>
                <a:cs typeface="Palatino Linotype"/>
              </a:rPr>
              <a:t>introductifs</a:t>
            </a:r>
            <a:r>
              <a:rPr dirty="0" sz="1700" spc="-3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sur</a:t>
            </a:r>
            <a:r>
              <a:rPr dirty="0" sz="17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7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loi</a:t>
            </a:r>
            <a:r>
              <a:rPr dirty="0" sz="17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17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Paysage</a:t>
            </a:r>
            <a:r>
              <a:rPr dirty="0" sz="17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endParaRPr sz="17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001F5F"/>
              </a:buClr>
              <a:buFont typeface="Palatino Linotype"/>
              <a:buAutoNum type="arabicPeriod"/>
            </a:pPr>
            <a:endParaRPr sz="1450">
              <a:latin typeface="Palatino Linotype"/>
              <a:cs typeface="Palatino Linotype"/>
            </a:endParaRPr>
          </a:p>
          <a:p>
            <a:pPr marL="355600" indent="-343535">
              <a:lnSpc>
                <a:spcPct val="100000"/>
              </a:lnSpc>
              <a:buAutoNum type="arabicPeriod"/>
              <a:tabLst>
                <a:tab pos="354965" algn="l"/>
                <a:tab pos="356235" algn="l"/>
              </a:tabLst>
            </a:pP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7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première</a:t>
            </a:r>
            <a:r>
              <a:rPr dirty="0" sz="17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consécration</a:t>
            </a:r>
            <a:r>
              <a:rPr dirty="0" sz="1700" spc="-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b="1">
                <a:solidFill>
                  <a:srgbClr val="001F5F"/>
                </a:solidFill>
                <a:latin typeface="Palatino Linotype"/>
                <a:cs typeface="Palatino Linotype"/>
              </a:rPr>
              <a:t>législative</a:t>
            </a:r>
            <a:r>
              <a:rPr dirty="0" sz="17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7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b="1">
                <a:solidFill>
                  <a:srgbClr val="001F5F"/>
                </a:solidFill>
                <a:latin typeface="Palatino Linotype"/>
                <a:cs typeface="Palatino Linotype"/>
              </a:rPr>
              <a:t>Parcs</a:t>
            </a:r>
            <a:r>
              <a:rPr dirty="0" sz="1700" spc="-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Naturels</a:t>
            </a:r>
            <a:r>
              <a:rPr dirty="0" sz="17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b="1">
                <a:solidFill>
                  <a:srgbClr val="001F5F"/>
                </a:solidFill>
                <a:latin typeface="Palatino Linotype"/>
                <a:cs typeface="Palatino Linotype"/>
              </a:rPr>
              <a:t>Régionaux</a:t>
            </a:r>
            <a:endParaRPr sz="17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60"/>
              </a:spcBef>
              <a:buClr>
                <a:srgbClr val="001F5F"/>
              </a:buClr>
              <a:buFont typeface="Palatino Linotype"/>
              <a:buAutoNum type="arabicPeriod"/>
            </a:pPr>
            <a:endParaRPr sz="1450">
              <a:latin typeface="Palatino Linotype"/>
              <a:cs typeface="Palatino Linotype"/>
            </a:endParaRPr>
          </a:p>
          <a:p>
            <a:pPr marL="355600" indent="-343535">
              <a:lnSpc>
                <a:spcPct val="100000"/>
              </a:lnSpc>
              <a:buAutoNum type="arabicPeriod"/>
              <a:tabLst>
                <a:tab pos="354965" algn="l"/>
                <a:tab pos="356235" algn="l"/>
              </a:tabLst>
            </a:pP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700" spc="-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b="1">
                <a:solidFill>
                  <a:srgbClr val="001F5F"/>
                </a:solidFill>
                <a:latin typeface="Palatino Linotype"/>
                <a:cs typeface="Palatino Linotype"/>
              </a:rPr>
              <a:t>Parcs</a:t>
            </a:r>
            <a:r>
              <a:rPr dirty="0" sz="17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b="1">
                <a:solidFill>
                  <a:srgbClr val="001F5F"/>
                </a:solidFill>
                <a:latin typeface="Palatino Linotype"/>
                <a:cs typeface="Palatino Linotype"/>
              </a:rPr>
              <a:t>Naturels</a:t>
            </a:r>
            <a:r>
              <a:rPr dirty="0" sz="17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b="1">
                <a:solidFill>
                  <a:srgbClr val="001F5F"/>
                </a:solidFill>
                <a:latin typeface="Palatino Linotype"/>
                <a:cs typeface="Palatino Linotype"/>
              </a:rPr>
              <a:t>Régionaux</a:t>
            </a:r>
            <a:r>
              <a:rPr dirty="0" sz="17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7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leur</a:t>
            </a:r>
            <a:r>
              <a:rPr dirty="0" sz="17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charte</a:t>
            </a:r>
            <a:r>
              <a:rPr dirty="0" sz="1700" spc="-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7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droit</a:t>
            </a:r>
            <a:r>
              <a:rPr dirty="0" sz="17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positif</a:t>
            </a:r>
            <a:endParaRPr sz="17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65"/>
              </a:spcBef>
              <a:buClr>
                <a:srgbClr val="001F5F"/>
              </a:buClr>
              <a:buFont typeface="Palatino Linotype"/>
              <a:buAutoNum type="arabicPeriod"/>
            </a:pPr>
            <a:endParaRPr sz="1450">
              <a:latin typeface="Palatino Linotype"/>
              <a:cs typeface="Palatino Linotype"/>
            </a:endParaRPr>
          </a:p>
          <a:p>
            <a:pPr marL="355600" indent="-343535">
              <a:lnSpc>
                <a:spcPct val="100000"/>
              </a:lnSpc>
              <a:buAutoNum type="arabicPeriod"/>
              <a:tabLst>
                <a:tab pos="354965" algn="l"/>
                <a:tab pos="356235" algn="l"/>
              </a:tabLst>
            </a:pP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700" spc="-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charte</a:t>
            </a:r>
            <a:r>
              <a:rPr dirty="0" sz="1700" spc="-4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700" spc="-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b="1">
                <a:solidFill>
                  <a:srgbClr val="001F5F"/>
                </a:solidFill>
                <a:latin typeface="Palatino Linotype"/>
                <a:cs typeface="Palatino Linotype"/>
              </a:rPr>
              <a:t>PNR</a:t>
            </a:r>
            <a:endParaRPr sz="17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60"/>
              </a:spcBef>
              <a:buClr>
                <a:srgbClr val="001F5F"/>
              </a:buClr>
              <a:buFont typeface="Palatino Linotype"/>
              <a:buAutoNum type="arabicPeriod"/>
            </a:pPr>
            <a:endParaRPr sz="1450">
              <a:latin typeface="Palatino Linotype"/>
              <a:cs typeface="Palatino Linotype"/>
            </a:endParaRPr>
          </a:p>
          <a:p>
            <a:pPr marL="355600" indent="-343535">
              <a:lnSpc>
                <a:spcPct val="100000"/>
              </a:lnSpc>
              <a:buAutoNum type="arabicPeriod"/>
              <a:tabLst>
                <a:tab pos="354965" algn="l"/>
                <a:tab pos="356235" algn="l"/>
              </a:tabLst>
            </a:pP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7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prise</a:t>
            </a:r>
            <a:r>
              <a:rPr dirty="0" sz="1700" spc="-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7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compte</a:t>
            </a:r>
            <a:r>
              <a:rPr dirty="0" sz="17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7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paysages</a:t>
            </a:r>
            <a:r>
              <a:rPr dirty="0" sz="17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dans</a:t>
            </a:r>
            <a:r>
              <a:rPr dirty="0" sz="1700" spc="-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700" spc="-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permis</a:t>
            </a:r>
            <a:r>
              <a:rPr dirty="0" sz="17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7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construire</a:t>
            </a:r>
            <a:endParaRPr sz="17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60"/>
              </a:spcBef>
              <a:buClr>
                <a:srgbClr val="001F5F"/>
              </a:buClr>
              <a:buFont typeface="Palatino Linotype"/>
              <a:buAutoNum type="arabicPeriod"/>
            </a:pPr>
            <a:endParaRPr sz="1450">
              <a:latin typeface="Palatino Linotype"/>
              <a:cs typeface="Palatino Linotype"/>
            </a:endParaRPr>
          </a:p>
          <a:p>
            <a:pPr marL="355600" indent="-343535">
              <a:lnSpc>
                <a:spcPct val="100000"/>
              </a:lnSpc>
              <a:buAutoNum type="arabicPeriod"/>
              <a:tabLst>
                <a:tab pos="354965" algn="l"/>
                <a:tab pos="356235" algn="l"/>
              </a:tabLst>
            </a:pPr>
            <a:r>
              <a:rPr dirty="0" sz="1700" spc="-15" b="1">
                <a:solidFill>
                  <a:srgbClr val="001F5F"/>
                </a:solidFill>
                <a:latin typeface="Palatino Linotype"/>
                <a:cs typeface="Palatino Linotype"/>
              </a:rPr>
              <a:t>L’extension</a:t>
            </a:r>
            <a:r>
              <a:rPr dirty="0" sz="1700" spc="-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7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b="1">
                <a:solidFill>
                  <a:srgbClr val="001F5F"/>
                </a:solidFill>
                <a:latin typeface="Palatino Linotype"/>
                <a:cs typeface="Palatino Linotype"/>
              </a:rPr>
              <a:t>l’objet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 des</a:t>
            </a:r>
            <a:r>
              <a:rPr dirty="0" sz="17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25" b="1">
                <a:solidFill>
                  <a:srgbClr val="001F5F"/>
                </a:solidFill>
                <a:latin typeface="Palatino Linotype"/>
                <a:cs typeface="Palatino Linotype"/>
              </a:rPr>
              <a:t>ZPPAU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aux</a:t>
            </a:r>
            <a:r>
              <a:rPr dirty="0" sz="17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paysages</a:t>
            </a:r>
            <a:endParaRPr sz="17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60"/>
              </a:spcBef>
              <a:buClr>
                <a:srgbClr val="001F5F"/>
              </a:buClr>
              <a:buFont typeface="Palatino Linotype"/>
              <a:buAutoNum type="arabicPeriod"/>
            </a:pPr>
            <a:endParaRPr sz="1450">
              <a:latin typeface="Palatino Linotype"/>
              <a:cs typeface="Palatino Linotype"/>
            </a:endParaRPr>
          </a:p>
          <a:p>
            <a:pPr marL="355600" indent="-343535">
              <a:lnSpc>
                <a:spcPct val="100000"/>
              </a:lnSpc>
              <a:buAutoNum type="arabicPeriod"/>
              <a:tabLst>
                <a:tab pos="354965" algn="l"/>
                <a:tab pos="356235" algn="l"/>
              </a:tabLst>
            </a:pP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7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prise</a:t>
            </a:r>
            <a:r>
              <a:rPr dirty="0" sz="1700" spc="-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en compte</a:t>
            </a:r>
            <a:r>
              <a:rPr dirty="0" sz="17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7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paysages</a:t>
            </a:r>
            <a:r>
              <a:rPr dirty="0" sz="17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7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b="1">
                <a:solidFill>
                  <a:srgbClr val="001F5F"/>
                </a:solidFill>
                <a:latin typeface="Palatino Linotype"/>
                <a:cs typeface="Palatino Linotype"/>
              </a:rPr>
              <a:t>matière</a:t>
            </a:r>
            <a:r>
              <a:rPr dirty="0" sz="17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d’aménagement</a:t>
            </a:r>
            <a:r>
              <a:rPr dirty="0" sz="1700" spc="-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b="1">
                <a:solidFill>
                  <a:srgbClr val="001F5F"/>
                </a:solidFill>
                <a:latin typeface="Palatino Linotype"/>
                <a:cs typeface="Palatino Linotype"/>
              </a:rPr>
              <a:t>foncier</a:t>
            </a:r>
            <a:endParaRPr sz="17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60"/>
              </a:spcBef>
              <a:buClr>
                <a:srgbClr val="001F5F"/>
              </a:buClr>
              <a:buFont typeface="Palatino Linotype"/>
              <a:buAutoNum type="arabicPeriod"/>
            </a:pPr>
            <a:endParaRPr sz="1450">
              <a:latin typeface="Palatino Linotype"/>
              <a:cs typeface="Palatino Linotype"/>
            </a:endParaRPr>
          </a:p>
          <a:p>
            <a:pPr marL="355600" indent="-343535">
              <a:lnSpc>
                <a:spcPct val="100000"/>
              </a:lnSpc>
              <a:buAutoNum type="arabicPeriod"/>
              <a:tabLst>
                <a:tab pos="354965" algn="l"/>
                <a:tab pos="356235" algn="l"/>
              </a:tabLst>
            </a:pP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7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b="1">
                <a:solidFill>
                  <a:srgbClr val="001F5F"/>
                </a:solidFill>
                <a:latin typeface="Palatino Linotype"/>
                <a:cs typeface="Palatino Linotype"/>
              </a:rPr>
              <a:t>commissions</a:t>
            </a:r>
            <a:r>
              <a:rPr dirty="0" sz="1700" spc="-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consultatives</a:t>
            </a:r>
            <a:r>
              <a:rPr dirty="0" sz="1700" spc="-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b="1">
                <a:solidFill>
                  <a:srgbClr val="001F5F"/>
                </a:solidFill>
                <a:latin typeface="Palatino Linotype"/>
                <a:cs typeface="Palatino Linotype"/>
              </a:rPr>
              <a:t>relatives</a:t>
            </a:r>
            <a:r>
              <a:rPr dirty="0" sz="17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aux paysages</a:t>
            </a:r>
            <a:endParaRPr sz="17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60"/>
              </a:spcBef>
              <a:buClr>
                <a:srgbClr val="001F5F"/>
              </a:buClr>
              <a:buFont typeface="Palatino Linotype"/>
              <a:buAutoNum type="arabicPeriod"/>
            </a:pPr>
            <a:endParaRPr sz="1450">
              <a:latin typeface="Palatino Linotype"/>
              <a:cs typeface="Palatino Linotype"/>
            </a:endParaRPr>
          </a:p>
          <a:p>
            <a:pPr marL="355600" indent="-343535">
              <a:lnSpc>
                <a:spcPct val="100000"/>
              </a:lnSpc>
              <a:buAutoNum type="arabicPeriod"/>
              <a:tabLst>
                <a:tab pos="354965" algn="l"/>
                <a:tab pos="356235" algn="l"/>
              </a:tabLst>
            </a:pP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7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prise</a:t>
            </a:r>
            <a:r>
              <a:rPr dirty="0" sz="1700" spc="-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7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compte</a:t>
            </a:r>
            <a:r>
              <a:rPr dirty="0" sz="17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7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paysages</a:t>
            </a:r>
            <a:r>
              <a:rPr dirty="0" sz="17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au-delà</a:t>
            </a:r>
            <a:r>
              <a:rPr dirty="0" sz="1700" spc="-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7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7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loi</a:t>
            </a:r>
            <a:r>
              <a:rPr dirty="0" sz="1700" spc="-5" b="1">
                <a:solidFill>
                  <a:srgbClr val="001F5F"/>
                </a:solidFill>
                <a:latin typeface="Palatino Linotype"/>
                <a:cs typeface="Palatino Linotype"/>
              </a:rPr>
              <a:t> Paysage</a:t>
            </a:r>
            <a:endParaRPr sz="17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674734" y="410718"/>
            <a:ext cx="2265045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Propos</a:t>
            </a:r>
            <a:r>
              <a:rPr dirty="0" spc="-85"/>
              <a:t> </a:t>
            </a:r>
            <a:r>
              <a:rPr dirty="0"/>
              <a:t>introductifs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993647" y="2729483"/>
            <a:ext cx="10886440" cy="2359660"/>
            <a:chOff x="993647" y="2729483"/>
            <a:chExt cx="10886440" cy="2359660"/>
          </a:xfrm>
        </p:grpSpPr>
        <p:sp>
          <p:nvSpPr>
            <p:cNvPr id="4" name="object 4"/>
            <p:cNvSpPr/>
            <p:nvPr/>
          </p:nvSpPr>
          <p:spPr>
            <a:xfrm>
              <a:off x="993647" y="2729483"/>
              <a:ext cx="10886440" cy="2359660"/>
            </a:xfrm>
            <a:custGeom>
              <a:avLst/>
              <a:gdLst/>
              <a:ahLst/>
              <a:cxnLst/>
              <a:rect l="l" t="t" r="r" b="b"/>
              <a:pathLst>
                <a:path w="10886440" h="2359660">
                  <a:moveTo>
                    <a:pt x="9706356" y="0"/>
                  </a:moveTo>
                  <a:lnTo>
                    <a:pt x="9706356" y="589788"/>
                  </a:lnTo>
                  <a:lnTo>
                    <a:pt x="0" y="589788"/>
                  </a:lnTo>
                  <a:lnTo>
                    <a:pt x="589788" y="1179576"/>
                  </a:lnTo>
                  <a:lnTo>
                    <a:pt x="0" y="1769364"/>
                  </a:lnTo>
                  <a:lnTo>
                    <a:pt x="9706356" y="1769364"/>
                  </a:lnTo>
                  <a:lnTo>
                    <a:pt x="9706356" y="2359152"/>
                  </a:lnTo>
                  <a:lnTo>
                    <a:pt x="10885932" y="1179576"/>
                  </a:lnTo>
                  <a:lnTo>
                    <a:pt x="9706356" y="0"/>
                  </a:lnTo>
                  <a:close/>
                </a:path>
              </a:pathLst>
            </a:custGeom>
            <a:solidFill>
              <a:srgbClr val="CFD4E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287779" y="3605783"/>
              <a:ext cx="605155" cy="589915"/>
            </a:xfrm>
            <a:custGeom>
              <a:avLst/>
              <a:gdLst/>
              <a:ahLst/>
              <a:cxnLst/>
              <a:rect l="l" t="t" r="r" b="b"/>
              <a:pathLst>
                <a:path w="605155" h="589914">
                  <a:moveTo>
                    <a:pt x="302513" y="0"/>
                  </a:moveTo>
                  <a:lnTo>
                    <a:pt x="253430" y="3861"/>
                  </a:lnTo>
                  <a:lnTo>
                    <a:pt x="206873" y="15038"/>
                  </a:lnTo>
                  <a:lnTo>
                    <a:pt x="163465" y="32925"/>
                  </a:lnTo>
                  <a:lnTo>
                    <a:pt x="123828" y="56912"/>
                  </a:lnTo>
                  <a:lnTo>
                    <a:pt x="88582" y="86391"/>
                  </a:lnTo>
                  <a:lnTo>
                    <a:pt x="58350" y="120755"/>
                  </a:lnTo>
                  <a:lnTo>
                    <a:pt x="33755" y="159395"/>
                  </a:lnTo>
                  <a:lnTo>
                    <a:pt x="15416" y="201704"/>
                  </a:lnTo>
                  <a:lnTo>
                    <a:pt x="3957" y="247073"/>
                  </a:lnTo>
                  <a:lnTo>
                    <a:pt x="0" y="294893"/>
                  </a:lnTo>
                  <a:lnTo>
                    <a:pt x="3957" y="342714"/>
                  </a:lnTo>
                  <a:lnTo>
                    <a:pt x="15416" y="388083"/>
                  </a:lnTo>
                  <a:lnTo>
                    <a:pt x="33755" y="430392"/>
                  </a:lnTo>
                  <a:lnTo>
                    <a:pt x="58350" y="469032"/>
                  </a:lnTo>
                  <a:lnTo>
                    <a:pt x="88582" y="503396"/>
                  </a:lnTo>
                  <a:lnTo>
                    <a:pt x="123828" y="532875"/>
                  </a:lnTo>
                  <a:lnTo>
                    <a:pt x="163465" y="556862"/>
                  </a:lnTo>
                  <a:lnTo>
                    <a:pt x="206873" y="574749"/>
                  </a:lnTo>
                  <a:lnTo>
                    <a:pt x="253430" y="585926"/>
                  </a:lnTo>
                  <a:lnTo>
                    <a:pt x="302513" y="589788"/>
                  </a:lnTo>
                  <a:lnTo>
                    <a:pt x="351597" y="585926"/>
                  </a:lnTo>
                  <a:lnTo>
                    <a:pt x="398154" y="574749"/>
                  </a:lnTo>
                  <a:lnTo>
                    <a:pt x="441562" y="556862"/>
                  </a:lnTo>
                  <a:lnTo>
                    <a:pt x="481199" y="532875"/>
                  </a:lnTo>
                  <a:lnTo>
                    <a:pt x="516445" y="503396"/>
                  </a:lnTo>
                  <a:lnTo>
                    <a:pt x="546677" y="469032"/>
                  </a:lnTo>
                  <a:lnTo>
                    <a:pt x="571272" y="430392"/>
                  </a:lnTo>
                  <a:lnTo>
                    <a:pt x="589611" y="388083"/>
                  </a:lnTo>
                  <a:lnTo>
                    <a:pt x="601070" y="342714"/>
                  </a:lnTo>
                  <a:lnTo>
                    <a:pt x="605027" y="294893"/>
                  </a:lnTo>
                  <a:lnTo>
                    <a:pt x="601070" y="247073"/>
                  </a:lnTo>
                  <a:lnTo>
                    <a:pt x="589611" y="201704"/>
                  </a:lnTo>
                  <a:lnTo>
                    <a:pt x="571272" y="159395"/>
                  </a:lnTo>
                  <a:lnTo>
                    <a:pt x="546677" y="120755"/>
                  </a:lnTo>
                  <a:lnTo>
                    <a:pt x="516445" y="86391"/>
                  </a:lnTo>
                  <a:lnTo>
                    <a:pt x="481199" y="56912"/>
                  </a:lnTo>
                  <a:lnTo>
                    <a:pt x="441562" y="32925"/>
                  </a:lnTo>
                  <a:lnTo>
                    <a:pt x="398154" y="15038"/>
                  </a:lnTo>
                  <a:lnTo>
                    <a:pt x="351597" y="3861"/>
                  </a:lnTo>
                  <a:lnTo>
                    <a:pt x="302513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287779" y="3605783"/>
              <a:ext cx="605155" cy="589915"/>
            </a:xfrm>
            <a:custGeom>
              <a:avLst/>
              <a:gdLst/>
              <a:ahLst/>
              <a:cxnLst/>
              <a:rect l="l" t="t" r="r" b="b"/>
              <a:pathLst>
                <a:path w="605155" h="589914">
                  <a:moveTo>
                    <a:pt x="0" y="294893"/>
                  </a:moveTo>
                  <a:lnTo>
                    <a:pt x="3957" y="247073"/>
                  </a:lnTo>
                  <a:lnTo>
                    <a:pt x="15416" y="201704"/>
                  </a:lnTo>
                  <a:lnTo>
                    <a:pt x="33755" y="159395"/>
                  </a:lnTo>
                  <a:lnTo>
                    <a:pt x="58350" y="120755"/>
                  </a:lnTo>
                  <a:lnTo>
                    <a:pt x="88582" y="86391"/>
                  </a:lnTo>
                  <a:lnTo>
                    <a:pt x="123828" y="56912"/>
                  </a:lnTo>
                  <a:lnTo>
                    <a:pt x="163465" y="32925"/>
                  </a:lnTo>
                  <a:lnTo>
                    <a:pt x="206873" y="15038"/>
                  </a:lnTo>
                  <a:lnTo>
                    <a:pt x="253430" y="3861"/>
                  </a:lnTo>
                  <a:lnTo>
                    <a:pt x="302513" y="0"/>
                  </a:lnTo>
                  <a:lnTo>
                    <a:pt x="351597" y="3861"/>
                  </a:lnTo>
                  <a:lnTo>
                    <a:pt x="398154" y="15038"/>
                  </a:lnTo>
                  <a:lnTo>
                    <a:pt x="441562" y="32925"/>
                  </a:lnTo>
                  <a:lnTo>
                    <a:pt x="481199" y="56912"/>
                  </a:lnTo>
                  <a:lnTo>
                    <a:pt x="516445" y="86391"/>
                  </a:lnTo>
                  <a:lnTo>
                    <a:pt x="546677" y="120755"/>
                  </a:lnTo>
                  <a:lnTo>
                    <a:pt x="571272" y="159395"/>
                  </a:lnTo>
                  <a:lnTo>
                    <a:pt x="589611" y="201704"/>
                  </a:lnTo>
                  <a:lnTo>
                    <a:pt x="601070" y="247073"/>
                  </a:lnTo>
                  <a:lnTo>
                    <a:pt x="605027" y="294893"/>
                  </a:lnTo>
                  <a:lnTo>
                    <a:pt x="601070" y="342714"/>
                  </a:lnTo>
                  <a:lnTo>
                    <a:pt x="589611" y="388083"/>
                  </a:lnTo>
                  <a:lnTo>
                    <a:pt x="571272" y="430392"/>
                  </a:lnTo>
                  <a:lnTo>
                    <a:pt x="546677" y="469032"/>
                  </a:lnTo>
                  <a:lnTo>
                    <a:pt x="516445" y="503396"/>
                  </a:lnTo>
                  <a:lnTo>
                    <a:pt x="481199" y="532875"/>
                  </a:lnTo>
                  <a:lnTo>
                    <a:pt x="441562" y="556862"/>
                  </a:lnTo>
                  <a:lnTo>
                    <a:pt x="398154" y="574749"/>
                  </a:lnTo>
                  <a:lnTo>
                    <a:pt x="351597" y="585926"/>
                  </a:lnTo>
                  <a:lnTo>
                    <a:pt x="302513" y="589788"/>
                  </a:lnTo>
                  <a:lnTo>
                    <a:pt x="253430" y="585926"/>
                  </a:lnTo>
                  <a:lnTo>
                    <a:pt x="206873" y="574749"/>
                  </a:lnTo>
                  <a:lnTo>
                    <a:pt x="163465" y="556862"/>
                  </a:lnTo>
                  <a:lnTo>
                    <a:pt x="123828" y="532875"/>
                  </a:lnTo>
                  <a:lnTo>
                    <a:pt x="88582" y="503396"/>
                  </a:lnTo>
                  <a:lnTo>
                    <a:pt x="58350" y="469032"/>
                  </a:lnTo>
                  <a:lnTo>
                    <a:pt x="33755" y="430392"/>
                  </a:lnTo>
                  <a:lnTo>
                    <a:pt x="15416" y="388083"/>
                  </a:lnTo>
                  <a:lnTo>
                    <a:pt x="3957" y="342714"/>
                  </a:lnTo>
                  <a:lnTo>
                    <a:pt x="0" y="294893"/>
                  </a:lnTo>
                  <a:close/>
                </a:path>
              </a:pathLst>
            </a:custGeom>
            <a:ln w="1270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2267711" y="3605783"/>
              <a:ext cx="605155" cy="589915"/>
            </a:xfrm>
            <a:custGeom>
              <a:avLst/>
              <a:gdLst/>
              <a:ahLst/>
              <a:cxnLst/>
              <a:rect l="l" t="t" r="r" b="b"/>
              <a:pathLst>
                <a:path w="605155" h="589914">
                  <a:moveTo>
                    <a:pt x="302513" y="0"/>
                  </a:moveTo>
                  <a:lnTo>
                    <a:pt x="253430" y="3861"/>
                  </a:lnTo>
                  <a:lnTo>
                    <a:pt x="206873" y="15038"/>
                  </a:lnTo>
                  <a:lnTo>
                    <a:pt x="163465" y="32925"/>
                  </a:lnTo>
                  <a:lnTo>
                    <a:pt x="123828" y="56912"/>
                  </a:lnTo>
                  <a:lnTo>
                    <a:pt x="88582" y="86391"/>
                  </a:lnTo>
                  <a:lnTo>
                    <a:pt x="58350" y="120755"/>
                  </a:lnTo>
                  <a:lnTo>
                    <a:pt x="33755" y="159395"/>
                  </a:lnTo>
                  <a:lnTo>
                    <a:pt x="15416" y="201704"/>
                  </a:lnTo>
                  <a:lnTo>
                    <a:pt x="3957" y="247073"/>
                  </a:lnTo>
                  <a:lnTo>
                    <a:pt x="0" y="294893"/>
                  </a:lnTo>
                  <a:lnTo>
                    <a:pt x="3957" y="342714"/>
                  </a:lnTo>
                  <a:lnTo>
                    <a:pt x="15416" y="388083"/>
                  </a:lnTo>
                  <a:lnTo>
                    <a:pt x="33755" y="430392"/>
                  </a:lnTo>
                  <a:lnTo>
                    <a:pt x="58350" y="469032"/>
                  </a:lnTo>
                  <a:lnTo>
                    <a:pt x="88582" y="503396"/>
                  </a:lnTo>
                  <a:lnTo>
                    <a:pt x="123828" y="532875"/>
                  </a:lnTo>
                  <a:lnTo>
                    <a:pt x="163465" y="556862"/>
                  </a:lnTo>
                  <a:lnTo>
                    <a:pt x="206873" y="574749"/>
                  </a:lnTo>
                  <a:lnTo>
                    <a:pt x="253430" y="585926"/>
                  </a:lnTo>
                  <a:lnTo>
                    <a:pt x="302513" y="589788"/>
                  </a:lnTo>
                  <a:lnTo>
                    <a:pt x="351597" y="585926"/>
                  </a:lnTo>
                  <a:lnTo>
                    <a:pt x="398154" y="574749"/>
                  </a:lnTo>
                  <a:lnTo>
                    <a:pt x="441562" y="556862"/>
                  </a:lnTo>
                  <a:lnTo>
                    <a:pt x="481199" y="532875"/>
                  </a:lnTo>
                  <a:lnTo>
                    <a:pt x="516445" y="503396"/>
                  </a:lnTo>
                  <a:lnTo>
                    <a:pt x="546677" y="469032"/>
                  </a:lnTo>
                  <a:lnTo>
                    <a:pt x="571272" y="430392"/>
                  </a:lnTo>
                  <a:lnTo>
                    <a:pt x="589611" y="388083"/>
                  </a:lnTo>
                  <a:lnTo>
                    <a:pt x="601070" y="342714"/>
                  </a:lnTo>
                  <a:lnTo>
                    <a:pt x="605027" y="294893"/>
                  </a:lnTo>
                  <a:lnTo>
                    <a:pt x="601070" y="247073"/>
                  </a:lnTo>
                  <a:lnTo>
                    <a:pt x="589611" y="201704"/>
                  </a:lnTo>
                  <a:lnTo>
                    <a:pt x="571272" y="159395"/>
                  </a:lnTo>
                  <a:lnTo>
                    <a:pt x="546677" y="120755"/>
                  </a:lnTo>
                  <a:lnTo>
                    <a:pt x="516445" y="86391"/>
                  </a:lnTo>
                  <a:lnTo>
                    <a:pt x="481199" y="56912"/>
                  </a:lnTo>
                  <a:lnTo>
                    <a:pt x="441562" y="32925"/>
                  </a:lnTo>
                  <a:lnTo>
                    <a:pt x="398154" y="15038"/>
                  </a:lnTo>
                  <a:lnTo>
                    <a:pt x="351597" y="3861"/>
                  </a:lnTo>
                  <a:lnTo>
                    <a:pt x="302513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2267711" y="3605783"/>
              <a:ext cx="605155" cy="589915"/>
            </a:xfrm>
            <a:custGeom>
              <a:avLst/>
              <a:gdLst/>
              <a:ahLst/>
              <a:cxnLst/>
              <a:rect l="l" t="t" r="r" b="b"/>
              <a:pathLst>
                <a:path w="605155" h="589914">
                  <a:moveTo>
                    <a:pt x="0" y="294893"/>
                  </a:moveTo>
                  <a:lnTo>
                    <a:pt x="3957" y="247073"/>
                  </a:lnTo>
                  <a:lnTo>
                    <a:pt x="15416" y="201704"/>
                  </a:lnTo>
                  <a:lnTo>
                    <a:pt x="33755" y="159395"/>
                  </a:lnTo>
                  <a:lnTo>
                    <a:pt x="58350" y="120755"/>
                  </a:lnTo>
                  <a:lnTo>
                    <a:pt x="88582" y="86391"/>
                  </a:lnTo>
                  <a:lnTo>
                    <a:pt x="123828" y="56912"/>
                  </a:lnTo>
                  <a:lnTo>
                    <a:pt x="163465" y="32925"/>
                  </a:lnTo>
                  <a:lnTo>
                    <a:pt x="206873" y="15038"/>
                  </a:lnTo>
                  <a:lnTo>
                    <a:pt x="253430" y="3861"/>
                  </a:lnTo>
                  <a:lnTo>
                    <a:pt x="302513" y="0"/>
                  </a:lnTo>
                  <a:lnTo>
                    <a:pt x="351597" y="3861"/>
                  </a:lnTo>
                  <a:lnTo>
                    <a:pt x="398154" y="15038"/>
                  </a:lnTo>
                  <a:lnTo>
                    <a:pt x="441562" y="32925"/>
                  </a:lnTo>
                  <a:lnTo>
                    <a:pt x="481199" y="56912"/>
                  </a:lnTo>
                  <a:lnTo>
                    <a:pt x="516445" y="86391"/>
                  </a:lnTo>
                  <a:lnTo>
                    <a:pt x="546677" y="120755"/>
                  </a:lnTo>
                  <a:lnTo>
                    <a:pt x="571272" y="159395"/>
                  </a:lnTo>
                  <a:lnTo>
                    <a:pt x="589611" y="201704"/>
                  </a:lnTo>
                  <a:lnTo>
                    <a:pt x="601070" y="247073"/>
                  </a:lnTo>
                  <a:lnTo>
                    <a:pt x="605027" y="294893"/>
                  </a:lnTo>
                  <a:lnTo>
                    <a:pt x="601070" y="342714"/>
                  </a:lnTo>
                  <a:lnTo>
                    <a:pt x="589611" y="388083"/>
                  </a:lnTo>
                  <a:lnTo>
                    <a:pt x="571272" y="430392"/>
                  </a:lnTo>
                  <a:lnTo>
                    <a:pt x="546677" y="469032"/>
                  </a:lnTo>
                  <a:lnTo>
                    <a:pt x="516445" y="503396"/>
                  </a:lnTo>
                  <a:lnTo>
                    <a:pt x="481199" y="532875"/>
                  </a:lnTo>
                  <a:lnTo>
                    <a:pt x="441562" y="556862"/>
                  </a:lnTo>
                  <a:lnTo>
                    <a:pt x="398154" y="574749"/>
                  </a:lnTo>
                  <a:lnTo>
                    <a:pt x="351597" y="585926"/>
                  </a:lnTo>
                  <a:lnTo>
                    <a:pt x="302513" y="589788"/>
                  </a:lnTo>
                  <a:lnTo>
                    <a:pt x="253430" y="585926"/>
                  </a:lnTo>
                  <a:lnTo>
                    <a:pt x="206873" y="574749"/>
                  </a:lnTo>
                  <a:lnTo>
                    <a:pt x="163465" y="556862"/>
                  </a:lnTo>
                  <a:lnTo>
                    <a:pt x="123828" y="532875"/>
                  </a:lnTo>
                  <a:lnTo>
                    <a:pt x="88582" y="503396"/>
                  </a:lnTo>
                  <a:lnTo>
                    <a:pt x="58350" y="469032"/>
                  </a:lnTo>
                  <a:lnTo>
                    <a:pt x="33755" y="430392"/>
                  </a:lnTo>
                  <a:lnTo>
                    <a:pt x="15416" y="388083"/>
                  </a:lnTo>
                  <a:lnTo>
                    <a:pt x="3957" y="342714"/>
                  </a:lnTo>
                  <a:lnTo>
                    <a:pt x="0" y="294893"/>
                  </a:lnTo>
                  <a:close/>
                </a:path>
              </a:pathLst>
            </a:custGeom>
            <a:ln w="1270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3255263" y="3605783"/>
              <a:ext cx="605155" cy="589915"/>
            </a:xfrm>
            <a:custGeom>
              <a:avLst/>
              <a:gdLst/>
              <a:ahLst/>
              <a:cxnLst/>
              <a:rect l="l" t="t" r="r" b="b"/>
              <a:pathLst>
                <a:path w="605154" h="589914">
                  <a:moveTo>
                    <a:pt x="302513" y="0"/>
                  </a:moveTo>
                  <a:lnTo>
                    <a:pt x="253430" y="3861"/>
                  </a:lnTo>
                  <a:lnTo>
                    <a:pt x="206873" y="15038"/>
                  </a:lnTo>
                  <a:lnTo>
                    <a:pt x="163465" y="32925"/>
                  </a:lnTo>
                  <a:lnTo>
                    <a:pt x="123828" y="56912"/>
                  </a:lnTo>
                  <a:lnTo>
                    <a:pt x="88582" y="86391"/>
                  </a:lnTo>
                  <a:lnTo>
                    <a:pt x="58350" y="120755"/>
                  </a:lnTo>
                  <a:lnTo>
                    <a:pt x="33755" y="159395"/>
                  </a:lnTo>
                  <a:lnTo>
                    <a:pt x="15416" y="201704"/>
                  </a:lnTo>
                  <a:lnTo>
                    <a:pt x="3957" y="247073"/>
                  </a:lnTo>
                  <a:lnTo>
                    <a:pt x="0" y="294893"/>
                  </a:lnTo>
                  <a:lnTo>
                    <a:pt x="3957" y="342714"/>
                  </a:lnTo>
                  <a:lnTo>
                    <a:pt x="15416" y="388083"/>
                  </a:lnTo>
                  <a:lnTo>
                    <a:pt x="33755" y="430392"/>
                  </a:lnTo>
                  <a:lnTo>
                    <a:pt x="58350" y="469032"/>
                  </a:lnTo>
                  <a:lnTo>
                    <a:pt x="88582" y="503396"/>
                  </a:lnTo>
                  <a:lnTo>
                    <a:pt x="123828" y="532875"/>
                  </a:lnTo>
                  <a:lnTo>
                    <a:pt x="163465" y="556862"/>
                  </a:lnTo>
                  <a:lnTo>
                    <a:pt x="206873" y="574749"/>
                  </a:lnTo>
                  <a:lnTo>
                    <a:pt x="253430" y="585926"/>
                  </a:lnTo>
                  <a:lnTo>
                    <a:pt x="302513" y="589788"/>
                  </a:lnTo>
                  <a:lnTo>
                    <a:pt x="351597" y="585926"/>
                  </a:lnTo>
                  <a:lnTo>
                    <a:pt x="398154" y="574749"/>
                  </a:lnTo>
                  <a:lnTo>
                    <a:pt x="441562" y="556862"/>
                  </a:lnTo>
                  <a:lnTo>
                    <a:pt x="481199" y="532875"/>
                  </a:lnTo>
                  <a:lnTo>
                    <a:pt x="516445" y="503396"/>
                  </a:lnTo>
                  <a:lnTo>
                    <a:pt x="546677" y="469032"/>
                  </a:lnTo>
                  <a:lnTo>
                    <a:pt x="571272" y="430392"/>
                  </a:lnTo>
                  <a:lnTo>
                    <a:pt x="589611" y="388083"/>
                  </a:lnTo>
                  <a:lnTo>
                    <a:pt x="601070" y="342714"/>
                  </a:lnTo>
                  <a:lnTo>
                    <a:pt x="605027" y="294893"/>
                  </a:lnTo>
                  <a:lnTo>
                    <a:pt x="601070" y="247073"/>
                  </a:lnTo>
                  <a:lnTo>
                    <a:pt x="589611" y="201704"/>
                  </a:lnTo>
                  <a:lnTo>
                    <a:pt x="571272" y="159395"/>
                  </a:lnTo>
                  <a:lnTo>
                    <a:pt x="546677" y="120755"/>
                  </a:lnTo>
                  <a:lnTo>
                    <a:pt x="516445" y="86391"/>
                  </a:lnTo>
                  <a:lnTo>
                    <a:pt x="481199" y="56912"/>
                  </a:lnTo>
                  <a:lnTo>
                    <a:pt x="441562" y="32925"/>
                  </a:lnTo>
                  <a:lnTo>
                    <a:pt x="398154" y="15038"/>
                  </a:lnTo>
                  <a:lnTo>
                    <a:pt x="351597" y="3861"/>
                  </a:lnTo>
                  <a:lnTo>
                    <a:pt x="302513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3255263" y="3605783"/>
              <a:ext cx="605155" cy="589915"/>
            </a:xfrm>
            <a:custGeom>
              <a:avLst/>
              <a:gdLst/>
              <a:ahLst/>
              <a:cxnLst/>
              <a:rect l="l" t="t" r="r" b="b"/>
              <a:pathLst>
                <a:path w="605154" h="589914">
                  <a:moveTo>
                    <a:pt x="0" y="294893"/>
                  </a:moveTo>
                  <a:lnTo>
                    <a:pt x="3957" y="247073"/>
                  </a:lnTo>
                  <a:lnTo>
                    <a:pt x="15416" y="201704"/>
                  </a:lnTo>
                  <a:lnTo>
                    <a:pt x="33755" y="159395"/>
                  </a:lnTo>
                  <a:lnTo>
                    <a:pt x="58350" y="120755"/>
                  </a:lnTo>
                  <a:lnTo>
                    <a:pt x="88582" y="86391"/>
                  </a:lnTo>
                  <a:lnTo>
                    <a:pt x="123828" y="56912"/>
                  </a:lnTo>
                  <a:lnTo>
                    <a:pt x="163465" y="32925"/>
                  </a:lnTo>
                  <a:lnTo>
                    <a:pt x="206873" y="15038"/>
                  </a:lnTo>
                  <a:lnTo>
                    <a:pt x="253430" y="3861"/>
                  </a:lnTo>
                  <a:lnTo>
                    <a:pt x="302513" y="0"/>
                  </a:lnTo>
                  <a:lnTo>
                    <a:pt x="351597" y="3861"/>
                  </a:lnTo>
                  <a:lnTo>
                    <a:pt x="398154" y="15038"/>
                  </a:lnTo>
                  <a:lnTo>
                    <a:pt x="441562" y="32925"/>
                  </a:lnTo>
                  <a:lnTo>
                    <a:pt x="481199" y="56912"/>
                  </a:lnTo>
                  <a:lnTo>
                    <a:pt x="516445" y="86391"/>
                  </a:lnTo>
                  <a:lnTo>
                    <a:pt x="546677" y="120755"/>
                  </a:lnTo>
                  <a:lnTo>
                    <a:pt x="571272" y="159395"/>
                  </a:lnTo>
                  <a:lnTo>
                    <a:pt x="589611" y="201704"/>
                  </a:lnTo>
                  <a:lnTo>
                    <a:pt x="601070" y="247073"/>
                  </a:lnTo>
                  <a:lnTo>
                    <a:pt x="605027" y="294893"/>
                  </a:lnTo>
                  <a:lnTo>
                    <a:pt x="601070" y="342714"/>
                  </a:lnTo>
                  <a:lnTo>
                    <a:pt x="589611" y="388083"/>
                  </a:lnTo>
                  <a:lnTo>
                    <a:pt x="571272" y="430392"/>
                  </a:lnTo>
                  <a:lnTo>
                    <a:pt x="546677" y="469032"/>
                  </a:lnTo>
                  <a:lnTo>
                    <a:pt x="516445" y="503396"/>
                  </a:lnTo>
                  <a:lnTo>
                    <a:pt x="481199" y="532875"/>
                  </a:lnTo>
                  <a:lnTo>
                    <a:pt x="441562" y="556862"/>
                  </a:lnTo>
                  <a:lnTo>
                    <a:pt x="398154" y="574749"/>
                  </a:lnTo>
                  <a:lnTo>
                    <a:pt x="351597" y="585926"/>
                  </a:lnTo>
                  <a:lnTo>
                    <a:pt x="302513" y="589788"/>
                  </a:lnTo>
                  <a:lnTo>
                    <a:pt x="253430" y="585926"/>
                  </a:lnTo>
                  <a:lnTo>
                    <a:pt x="206873" y="574749"/>
                  </a:lnTo>
                  <a:lnTo>
                    <a:pt x="163465" y="556862"/>
                  </a:lnTo>
                  <a:lnTo>
                    <a:pt x="123828" y="532875"/>
                  </a:lnTo>
                  <a:lnTo>
                    <a:pt x="88582" y="503396"/>
                  </a:lnTo>
                  <a:lnTo>
                    <a:pt x="58350" y="469032"/>
                  </a:lnTo>
                  <a:lnTo>
                    <a:pt x="33755" y="430392"/>
                  </a:lnTo>
                  <a:lnTo>
                    <a:pt x="15416" y="388083"/>
                  </a:lnTo>
                  <a:lnTo>
                    <a:pt x="3957" y="342714"/>
                  </a:lnTo>
                  <a:lnTo>
                    <a:pt x="0" y="294893"/>
                  </a:lnTo>
                  <a:close/>
                </a:path>
              </a:pathLst>
            </a:custGeom>
            <a:ln w="1270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4242815" y="3605783"/>
              <a:ext cx="605155" cy="589915"/>
            </a:xfrm>
            <a:custGeom>
              <a:avLst/>
              <a:gdLst/>
              <a:ahLst/>
              <a:cxnLst/>
              <a:rect l="l" t="t" r="r" b="b"/>
              <a:pathLst>
                <a:path w="605154" h="589914">
                  <a:moveTo>
                    <a:pt x="302513" y="0"/>
                  </a:moveTo>
                  <a:lnTo>
                    <a:pt x="253430" y="3861"/>
                  </a:lnTo>
                  <a:lnTo>
                    <a:pt x="206873" y="15038"/>
                  </a:lnTo>
                  <a:lnTo>
                    <a:pt x="163465" y="32925"/>
                  </a:lnTo>
                  <a:lnTo>
                    <a:pt x="123828" y="56912"/>
                  </a:lnTo>
                  <a:lnTo>
                    <a:pt x="88582" y="86391"/>
                  </a:lnTo>
                  <a:lnTo>
                    <a:pt x="58350" y="120755"/>
                  </a:lnTo>
                  <a:lnTo>
                    <a:pt x="33755" y="159395"/>
                  </a:lnTo>
                  <a:lnTo>
                    <a:pt x="15416" y="201704"/>
                  </a:lnTo>
                  <a:lnTo>
                    <a:pt x="3957" y="247073"/>
                  </a:lnTo>
                  <a:lnTo>
                    <a:pt x="0" y="294893"/>
                  </a:lnTo>
                  <a:lnTo>
                    <a:pt x="3957" y="342714"/>
                  </a:lnTo>
                  <a:lnTo>
                    <a:pt x="15416" y="388083"/>
                  </a:lnTo>
                  <a:lnTo>
                    <a:pt x="33755" y="430392"/>
                  </a:lnTo>
                  <a:lnTo>
                    <a:pt x="58350" y="469032"/>
                  </a:lnTo>
                  <a:lnTo>
                    <a:pt x="88582" y="503396"/>
                  </a:lnTo>
                  <a:lnTo>
                    <a:pt x="123828" y="532875"/>
                  </a:lnTo>
                  <a:lnTo>
                    <a:pt x="163465" y="556862"/>
                  </a:lnTo>
                  <a:lnTo>
                    <a:pt x="206873" y="574749"/>
                  </a:lnTo>
                  <a:lnTo>
                    <a:pt x="253430" y="585926"/>
                  </a:lnTo>
                  <a:lnTo>
                    <a:pt x="302513" y="589788"/>
                  </a:lnTo>
                  <a:lnTo>
                    <a:pt x="351597" y="585926"/>
                  </a:lnTo>
                  <a:lnTo>
                    <a:pt x="398154" y="574749"/>
                  </a:lnTo>
                  <a:lnTo>
                    <a:pt x="441562" y="556862"/>
                  </a:lnTo>
                  <a:lnTo>
                    <a:pt x="481199" y="532875"/>
                  </a:lnTo>
                  <a:lnTo>
                    <a:pt x="516445" y="503396"/>
                  </a:lnTo>
                  <a:lnTo>
                    <a:pt x="546677" y="469032"/>
                  </a:lnTo>
                  <a:lnTo>
                    <a:pt x="571272" y="430392"/>
                  </a:lnTo>
                  <a:lnTo>
                    <a:pt x="589611" y="388083"/>
                  </a:lnTo>
                  <a:lnTo>
                    <a:pt x="601070" y="342714"/>
                  </a:lnTo>
                  <a:lnTo>
                    <a:pt x="605028" y="294893"/>
                  </a:lnTo>
                  <a:lnTo>
                    <a:pt x="601070" y="247073"/>
                  </a:lnTo>
                  <a:lnTo>
                    <a:pt x="589611" y="201704"/>
                  </a:lnTo>
                  <a:lnTo>
                    <a:pt x="571272" y="159395"/>
                  </a:lnTo>
                  <a:lnTo>
                    <a:pt x="546677" y="120755"/>
                  </a:lnTo>
                  <a:lnTo>
                    <a:pt x="516445" y="86391"/>
                  </a:lnTo>
                  <a:lnTo>
                    <a:pt x="481199" y="56912"/>
                  </a:lnTo>
                  <a:lnTo>
                    <a:pt x="441562" y="32925"/>
                  </a:lnTo>
                  <a:lnTo>
                    <a:pt x="398154" y="15038"/>
                  </a:lnTo>
                  <a:lnTo>
                    <a:pt x="351597" y="3861"/>
                  </a:lnTo>
                  <a:lnTo>
                    <a:pt x="302513" y="0"/>
                  </a:lnTo>
                  <a:close/>
                </a:path>
              </a:pathLst>
            </a:custGeom>
            <a:solidFill>
              <a:srgbClr val="B5525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4242815" y="3605783"/>
              <a:ext cx="605155" cy="589915"/>
            </a:xfrm>
            <a:custGeom>
              <a:avLst/>
              <a:gdLst/>
              <a:ahLst/>
              <a:cxnLst/>
              <a:rect l="l" t="t" r="r" b="b"/>
              <a:pathLst>
                <a:path w="605154" h="589914">
                  <a:moveTo>
                    <a:pt x="0" y="294893"/>
                  </a:moveTo>
                  <a:lnTo>
                    <a:pt x="3957" y="247073"/>
                  </a:lnTo>
                  <a:lnTo>
                    <a:pt x="15416" y="201704"/>
                  </a:lnTo>
                  <a:lnTo>
                    <a:pt x="33755" y="159395"/>
                  </a:lnTo>
                  <a:lnTo>
                    <a:pt x="58350" y="120755"/>
                  </a:lnTo>
                  <a:lnTo>
                    <a:pt x="88582" y="86391"/>
                  </a:lnTo>
                  <a:lnTo>
                    <a:pt x="123828" y="56912"/>
                  </a:lnTo>
                  <a:lnTo>
                    <a:pt x="163465" y="32925"/>
                  </a:lnTo>
                  <a:lnTo>
                    <a:pt x="206873" y="15038"/>
                  </a:lnTo>
                  <a:lnTo>
                    <a:pt x="253430" y="3861"/>
                  </a:lnTo>
                  <a:lnTo>
                    <a:pt x="302513" y="0"/>
                  </a:lnTo>
                  <a:lnTo>
                    <a:pt x="351597" y="3861"/>
                  </a:lnTo>
                  <a:lnTo>
                    <a:pt x="398154" y="15038"/>
                  </a:lnTo>
                  <a:lnTo>
                    <a:pt x="441562" y="32925"/>
                  </a:lnTo>
                  <a:lnTo>
                    <a:pt x="481199" y="56912"/>
                  </a:lnTo>
                  <a:lnTo>
                    <a:pt x="516445" y="86391"/>
                  </a:lnTo>
                  <a:lnTo>
                    <a:pt x="546677" y="120755"/>
                  </a:lnTo>
                  <a:lnTo>
                    <a:pt x="571272" y="159395"/>
                  </a:lnTo>
                  <a:lnTo>
                    <a:pt x="589611" y="201704"/>
                  </a:lnTo>
                  <a:lnTo>
                    <a:pt x="601070" y="247073"/>
                  </a:lnTo>
                  <a:lnTo>
                    <a:pt x="605028" y="294893"/>
                  </a:lnTo>
                  <a:lnTo>
                    <a:pt x="601070" y="342714"/>
                  </a:lnTo>
                  <a:lnTo>
                    <a:pt x="589611" y="388083"/>
                  </a:lnTo>
                  <a:lnTo>
                    <a:pt x="571272" y="430392"/>
                  </a:lnTo>
                  <a:lnTo>
                    <a:pt x="546677" y="469032"/>
                  </a:lnTo>
                  <a:lnTo>
                    <a:pt x="516445" y="503396"/>
                  </a:lnTo>
                  <a:lnTo>
                    <a:pt x="481199" y="532875"/>
                  </a:lnTo>
                  <a:lnTo>
                    <a:pt x="441562" y="556862"/>
                  </a:lnTo>
                  <a:lnTo>
                    <a:pt x="398154" y="574749"/>
                  </a:lnTo>
                  <a:lnTo>
                    <a:pt x="351597" y="585926"/>
                  </a:lnTo>
                  <a:lnTo>
                    <a:pt x="302513" y="589788"/>
                  </a:lnTo>
                  <a:lnTo>
                    <a:pt x="253430" y="585926"/>
                  </a:lnTo>
                  <a:lnTo>
                    <a:pt x="206873" y="574749"/>
                  </a:lnTo>
                  <a:lnTo>
                    <a:pt x="163465" y="556862"/>
                  </a:lnTo>
                  <a:lnTo>
                    <a:pt x="123828" y="532875"/>
                  </a:lnTo>
                  <a:lnTo>
                    <a:pt x="88582" y="503396"/>
                  </a:lnTo>
                  <a:lnTo>
                    <a:pt x="58350" y="469032"/>
                  </a:lnTo>
                  <a:lnTo>
                    <a:pt x="33755" y="430392"/>
                  </a:lnTo>
                  <a:lnTo>
                    <a:pt x="15416" y="388083"/>
                  </a:lnTo>
                  <a:lnTo>
                    <a:pt x="3957" y="342714"/>
                  </a:lnTo>
                  <a:lnTo>
                    <a:pt x="0" y="294893"/>
                  </a:lnTo>
                  <a:close/>
                </a:path>
              </a:pathLst>
            </a:custGeom>
            <a:ln w="1270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5228844" y="3593591"/>
              <a:ext cx="605155" cy="589915"/>
            </a:xfrm>
            <a:custGeom>
              <a:avLst/>
              <a:gdLst/>
              <a:ahLst/>
              <a:cxnLst/>
              <a:rect l="l" t="t" r="r" b="b"/>
              <a:pathLst>
                <a:path w="605154" h="589914">
                  <a:moveTo>
                    <a:pt x="302513" y="0"/>
                  </a:moveTo>
                  <a:lnTo>
                    <a:pt x="253430" y="3861"/>
                  </a:lnTo>
                  <a:lnTo>
                    <a:pt x="206873" y="15038"/>
                  </a:lnTo>
                  <a:lnTo>
                    <a:pt x="163465" y="32925"/>
                  </a:lnTo>
                  <a:lnTo>
                    <a:pt x="123828" y="56912"/>
                  </a:lnTo>
                  <a:lnTo>
                    <a:pt x="88582" y="86391"/>
                  </a:lnTo>
                  <a:lnTo>
                    <a:pt x="58350" y="120755"/>
                  </a:lnTo>
                  <a:lnTo>
                    <a:pt x="33755" y="159395"/>
                  </a:lnTo>
                  <a:lnTo>
                    <a:pt x="15416" y="201704"/>
                  </a:lnTo>
                  <a:lnTo>
                    <a:pt x="3957" y="247073"/>
                  </a:lnTo>
                  <a:lnTo>
                    <a:pt x="0" y="294894"/>
                  </a:lnTo>
                  <a:lnTo>
                    <a:pt x="3957" y="342714"/>
                  </a:lnTo>
                  <a:lnTo>
                    <a:pt x="15416" y="388083"/>
                  </a:lnTo>
                  <a:lnTo>
                    <a:pt x="33755" y="430392"/>
                  </a:lnTo>
                  <a:lnTo>
                    <a:pt x="58350" y="469032"/>
                  </a:lnTo>
                  <a:lnTo>
                    <a:pt x="88582" y="503396"/>
                  </a:lnTo>
                  <a:lnTo>
                    <a:pt x="123828" y="532875"/>
                  </a:lnTo>
                  <a:lnTo>
                    <a:pt x="163465" y="556862"/>
                  </a:lnTo>
                  <a:lnTo>
                    <a:pt x="206873" y="574749"/>
                  </a:lnTo>
                  <a:lnTo>
                    <a:pt x="253430" y="585926"/>
                  </a:lnTo>
                  <a:lnTo>
                    <a:pt x="302513" y="589788"/>
                  </a:lnTo>
                  <a:lnTo>
                    <a:pt x="351597" y="585926"/>
                  </a:lnTo>
                  <a:lnTo>
                    <a:pt x="398154" y="574749"/>
                  </a:lnTo>
                  <a:lnTo>
                    <a:pt x="441562" y="556862"/>
                  </a:lnTo>
                  <a:lnTo>
                    <a:pt x="481199" y="532875"/>
                  </a:lnTo>
                  <a:lnTo>
                    <a:pt x="516445" y="503396"/>
                  </a:lnTo>
                  <a:lnTo>
                    <a:pt x="546677" y="469032"/>
                  </a:lnTo>
                  <a:lnTo>
                    <a:pt x="571272" y="430392"/>
                  </a:lnTo>
                  <a:lnTo>
                    <a:pt x="589611" y="388083"/>
                  </a:lnTo>
                  <a:lnTo>
                    <a:pt x="601070" y="342714"/>
                  </a:lnTo>
                  <a:lnTo>
                    <a:pt x="605027" y="294894"/>
                  </a:lnTo>
                  <a:lnTo>
                    <a:pt x="601070" y="247073"/>
                  </a:lnTo>
                  <a:lnTo>
                    <a:pt x="589611" y="201704"/>
                  </a:lnTo>
                  <a:lnTo>
                    <a:pt x="571272" y="159395"/>
                  </a:lnTo>
                  <a:lnTo>
                    <a:pt x="546677" y="120755"/>
                  </a:lnTo>
                  <a:lnTo>
                    <a:pt x="516445" y="86391"/>
                  </a:lnTo>
                  <a:lnTo>
                    <a:pt x="481199" y="56912"/>
                  </a:lnTo>
                  <a:lnTo>
                    <a:pt x="441562" y="32925"/>
                  </a:lnTo>
                  <a:lnTo>
                    <a:pt x="398154" y="15038"/>
                  </a:lnTo>
                  <a:lnTo>
                    <a:pt x="351597" y="3861"/>
                  </a:lnTo>
                  <a:lnTo>
                    <a:pt x="302513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5228844" y="3593591"/>
              <a:ext cx="605155" cy="589915"/>
            </a:xfrm>
            <a:custGeom>
              <a:avLst/>
              <a:gdLst/>
              <a:ahLst/>
              <a:cxnLst/>
              <a:rect l="l" t="t" r="r" b="b"/>
              <a:pathLst>
                <a:path w="605154" h="589914">
                  <a:moveTo>
                    <a:pt x="0" y="294894"/>
                  </a:moveTo>
                  <a:lnTo>
                    <a:pt x="3957" y="247073"/>
                  </a:lnTo>
                  <a:lnTo>
                    <a:pt x="15416" y="201704"/>
                  </a:lnTo>
                  <a:lnTo>
                    <a:pt x="33755" y="159395"/>
                  </a:lnTo>
                  <a:lnTo>
                    <a:pt x="58350" y="120755"/>
                  </a:lnTo>
                  <a:lnTo>
                    <a:pt x="88582" y="86391"/>
                  </a:lnTo>
                  <a:lnTo>
                    <a:pt x="123828" y="56912"/>
                  </a:lnTo>
                  <a:lnTo>
                    <a:pt x="163465" y="32925"/>
                  </a:lnTo>
                  <a:lnTo>
                    <a:pt x="206873" y="15038"/>
                  </a:lnTo>
                  <a:lnTo>
                    <a:pt x="253430" y="3861"/>
                  </a:lnTo>
                  <a:lnTo>
                    <a:pt x="302513" y="0"/>
                  </a:lnTo>
                  <a:lnTo>
                    <a:pt x="351597" y="3861"/>
                  </a:lnTo>
                  <a:lnTo>
                    <a:pt x="398154" y="15038"/>
                  </a:lnTo>
                  <a:lnTo>
                    <a:pt x="441562" y="32925"/>
                  </a:lnTo>
                  <a:lnTo>
                    <a:pt x="481199" y="56912"/>
                  </a:lnTo>
                  <a:lnTo>
                    <a:pt x="516445" y="86391"/>
                  </a:lnTo>
                  <a:lnTo>
                    <a:pt x="546677" y="120755"/>
                  </a:lnTo>
                  <a:lnTo>
                    <a:pt x="571272" y="159395"/>
                  </a:lnTo>
                  <a:lnTo>
                    <a:pt x="589611" y="201704"/>
                  </a:lnTo>
                  <a:lnTo>
                    <a:pt x="601070" y="247073"/>
                  </a:lnTo>
                  <a:lnTo>
                    <a:pt x="605027" y="294894"/>
                  </a:lnTo>
                  <a:lnTo>
                    <a:pt x="601070" y="342714"/>
                  </a:lnTo>
                  <a:lnTo>
                    <a:pt x="589611" y="388083"/>
                  </a:lnTo>
                  <a:lnTo>
                    <a:pt x="571272" y="430392"/>
                  </a:lnTo>
                  <a:lnTo>
                    <a:pt x="546677" y="469032"/>
                  </a:lnTo>
                  <a:lnTo>
                    <a:pt x="516445" y="503396"/>
                  </a:lnTo>
                  <a:lnTo>
                    <a:pt x="481199" y="532875"/>
                  </a:lnTo>
                  <a:lnTo>
                    <a:pt x="441562" y="556862"/>
                  </a:lnTo>
                  <a:lnTo>
                    <a:pt x="398154" y="574749"/>
                  </a:lnTo>
                  <a:lnTo>
                    <a:pt x="351597" y="585926"/>
                  </a:lnTo>
                  <a:lnTo>
                    <a:pt x="302513" y="589788"/>
                  </a:lnTo>
                  <a:lnTo>
                    <a:pt x="253430" y="585926"/>
                  </a:lnTo>
                  <a:lnTo>
                    <a:pt x="206873" y="574749"/>
                  </a:lnTo>
                  <a:lnTo>
                    <a:pt x="163465" y="556862"/>
                  </a:lnTo>
                  <a:lnTo>
                    <a:pt x="123828" y="532875"/>
                  </a:lnTo>
                  <a:lnTo>
                    <a:pt x="88582" y="503396"/>
                  </a:lnTo>
                  <a:lnTo>
                    <a:pt x="58350" y="469032"/>
                  </a:lnTo>
                  <a:lnTo>
                    <a:pt x="33755" y="430392"/>
                  </a:lnTo>
                  <a:lnTo>
                    <a:pt x="15416" y="388083"/>
                  </a:lnTo>
                  <a:lnTo>
                    <a:pt x="3957" y="342714"/>
                  </a:lnTo>
                  <a:lnTo>
                    <a:pt x="0" y="294894"/>
                  </a:lnTo>
                  <a:close/>
                </a:path>
              </a:pathLst>
            </a:custGeom>
            <a:ln w="1270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6217919" y="3578351"/>
              <a:ext cx="605155" cy="589915"/>
            </a:xfrm>
            <a:custGeom>
              <a:avLst/>
              <a:gdLst/>
              <a:ahLst/>
              <a:cxnLst/>
              <a:rect l="l" t="t" r="r" b="b"/>
              <a:pathLst>
                <a:path w="605154" h="589914">
                  <a:moveTo>
                    <a:pt x="302513" y="0"/>
                  </a:moveTo>
                  <a:lnTo>
                    <a:pt x="253430" y="3861"/>
                  </a:lnTo>
                  <a:lnTo>
                    <a:pt x="206873" y="15038"/>
                  </a:lnTo>
                  <a:lnTo>
                    <a:pt x="163465" y="32925"/>
                  </a:lnTo>
                  <a:lnTo>
                    <a:pt x="123828" y="56912"/>
                  </a:lnTo>
                  <a:lnTo>
                    <a:pt x="88582" y="86391"/>
                  </a:lnTo>
                  <a:lnTo>
                    <a:pt x="58350" y="120755"/>
                  </a:lnTo>
                  <a:lnTo>
                    <a:pt x="33755" y="159395"/>
                  </a:lnTo>
                  <a:lnTo>
                    <a:pt x="15416" y="201704"/>
                  </a:lnTo>
                  <a:lnTo>
                    <a:pt x="3957" y="247073"/>
                  </a:lnTo>
                  <a:lnTo>
                    <a:pt x="0" y="294894"/>
                  </a:lnTo>
                  <a:lnTo>
                    <a:pt x="3957" y="342714"/>
                  </a:lnTo>
                  <a:lnTo>
                    <a:pt x="15416" y="388083"/>
                  </a:lnTo>
                  <a:lnTo>
                    <a:pt x="33755" y="430392"/>
                  </a:lnTo>
                  <a:lnTo>
                    <a:pt x="58350" y="469032"/>
                  </a:lnTo>
                  <a:lnTo>
                    <a:pt x="88582" y="503396"/>
                  </a:lnTo>
                  <a:lnTo>
                    <a:pt x="123828" y="532875"/>
                  </a:lnTo>
                  <a:lnTo>
                    <a:pt x="163465" y="556862"/>
                  </a:lnTo>
                  <a:lnTo>
                    <a:pt x="206873" y="574749"/>
                  </a:lnTo>
                  <a:lnTo>
                    <a:pt x="253430" y="585926"/>
                  </a:lnTo>
                  <a:lnTo>
                    <a:pt x="302513" y="589788"/>
                  </a:lnTo>
                  <a:lnTo>
                    <a:pt x="351597" y="585926"/>
                  </a:lnTo>
                  <a:lnTo>
                    <a:pt x="398154" y="574749"/>
                  </a:lnTo>
                  <a:lnTo>
                    <a:pt x="441562" y="556862"/>
                  </a:lnTo>
                  <a:lnTo>
                    <a:pt x="481199" y="532875"/>
                  </a:lnTo>
                  <a:lnTo>
                    <a:pt x="516445" y="503396"/>
                  </a:lnTo>
                  <a:lnTo>
                    <a:pt x="546677" y="469032"/>
                  </a:lnTo>
                  <a:lnTo>
                    <a:pt x="571272" y="430392"/>
                  </a:lnTo>
                  <a:lnTo>
                    <a:pt x="589611" y="388083"/>
                  </a:lnTo>
                  <a:lnTo>
                    <a:pt x="601070" y="342714"/>
                  </a:lnTo>
                  <a:lnTo>
                    <a:pt x="605027" y="294894"/>
                  </a:lnTo>
                  <a:lnTo>
                    <a:pt x="601070" y="247073"/>
                  </a:lnTo>
                  <a:lnTo>
                    <a:pt x="589611" y="201704"/>
                  </a:lnTo>
                  <a:lnTo>
                    <a:pt x="571272" y="159395"/>
                  </a:lnTo>
                  <a:lnTo>
                    <a:pt x="546677" y="120755"/>
                  </a:lnTo>
                  <a:lnTo>
                    <a:pt x="516445" y="86391"/>
                  </a:lnTo>
                  <a:lnTo>
                    <a:pt x="481199" y="56912"/>
                  </a:lnTo>
                  <a:lnTo>
                    <a:pt x="441562" y="32925"/>
                  </a:lnTo>
                  <a:lnTo>
                    <a:pt x="398154" y="15038"/>
                  </a:lnTo>
                  <a:lnTo>
                    <a:pt x="351597" y="3861"/>
                  </a:lnTo>
                  <a:lnTo>
                    <a:pt x="302513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6217919" y="3578351"/>
              <a:ext cx="605155" cy="589915"/>
            </a:xfrm>
            <a:custGeom>
              <a:avLst/>
              <a:gdLst/>
              <a:ahLst/>
              <a:cxnLst/>
              <a:rect l="l" t="t" r="r" b="b"/>
              <a:pathLst>
                <a:path w="605154" h="589914">
                  <a:moveTo>
                    <a:pt x="0" y="294894"/>
                  </a:moveTo>
                  <a:lnTo>
                    <a:pt x="3957" y="247073"/>
                  </a:lnTo>
                  <a:lnTo>
                    <a:pt x="15416" y="201704"/>
                  </a:lnTo>
                  <a:lnTo>
                    <a:pt x="33755" y="159395"/>
                  </a:lnTo>
                  <a:lnTo>
                    <a:pt x="58350" y="120755"/>
                  </a:lnTo>
                  <a:lnTo>
                    <a:pt x="88582" y="86391"/>
                  </a:lnTo>
                  <a:lnTo>
                    <a:pt x="123828" y="56912"/>
                  </a:lnTo>
                  <a:lnTo>
                    <a:pt x="163465" y="32925"/>
                  </a:lnTo>
                  <a:lnTo>
                    <a:pt x="206873" y="15038"/>
                  </a:lnTo>
                  <a:lnTo>
                    <a:pt x="253430" y="3861"/>
                  </a:lnTo>
                  <a:lnTo>
                    <a:pt x="302513" y="0"/>
                  </a:lnTo>
                  <a:lnTo>
                    <a:pt x="351597" y="3861"/>
                  </a:lnTo>
                  <a:lnTo>
                    <a:pt x="398154" y="15038"/>
                  </a:lnTo>
                  <a:lnTo>
                    <a:pt x="441562" y="32925"/>
                  </a:lnTo>
                  <a:lnTo>
                    <a:pt x="481199" y="56912"/>
                  </a:lnTo>
                  <a:lnTo>
                    <a:pt x="516445" y="86391"/>
                  </a:lnTo>
                  <a:lnTo>
                    <a:pt x="546677" y="120755"/>
                  </a:lnTo>
                  <a:lnTo>
                    <a:pt x="571272" y="159395"/>
                  </a:lnTo>
                  <a:lnTo>
                    <a:pt x="589611" y="201704"/>
                  </a:lnTo>
                  <a:lnTo>
                    <a:pt x="601070" y="247073"/>
                  </a:lnTo>
                  <a:lnTo>
                    <a:pt x="605027" y="294894"/>
                  </a:lnTo>
                  <a:lnTo>
                    <a:pt x="601070" y="342714"/>
                  </a:lnTo>
                  <a:lnTo>
                    <a:pt x="589611" y="388083"/>
                  </a:lnTo>
                  <a:lnTo>
                    <a:pt x="571272" y="430392"/>
                  </a:lnTo>
                  <a:lnTo>
                    <a:pt x="546677" y="469032"/>
                  </a:lnTo>
                  <a:lnTo>
                    <a:pt x="516445" y="503396"/>
                  </a:lnTo>
                  <a:lnTo>
                    <a:pt x="481199" y="532875"/>
                  </a:lnTo>
                  <a:lnTo>
                    <a:pt x="441562" y="556862"/>
                  </a:lnTo>
                  <a:lnTo>
                    <a:pt x="398154" y="574749"/>
                  </a:lnTo>
                  <a:lnTo>
                    <a:pt x="351597" y="585926"/>
                  </a:lnTo>
                  <a:lnTo>
                    <a:pt x="302513" y="589788"/>
                  </a:lnTo>
                  <a:lnTo>
                    <a:pt x="253430" y="585926"/>
                  </a:lnTo>
                  <a:lnTo>
                    <a:pt x="206873" y="574749"/>
                  </a:lnTo>
                  <a:lnTo>
                    <a:pt x="163465" y="556862"/>
                  </a:lnTo>
                  <a:lnTo>
                    <a:pt x="123828" y="532875"/>
                  </a:lnTo>
                  <a:lnTo>
                    <a:pt x="88582" y="503396"/>
                  </a:lnTo>
                  <a:lnTo>
                    <a:pt x="58350" y="469032"/>
                  </a:lnTo>
                  <a:lnTo>
                    <a:pt x="33755" y="430392"/>
                  </a:lnTo>
                  <a:lnTo>
                    <a:pt x="15416" y="388083"/>
                  </a:lnTo>
                  <a:lnTo>
                    <a:pt x="3957" y="342714"/>
                  </a:lnTo>
                  <a:lnTo>
                    <a:pt x="0" y="294894"/>
                  </a:lnTo>
                  <a:close/>
                </a:path>
              </a:pathLst>
            </a:custGeom>
            <a:ln w="1270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7205471" y="3605783"/>
              <a:ext cx="605155" cy="589915"/>
            </a:xfrm>
            <a:custGeom>
              <a:avLst/>
              <a:gdLst/>
              <a:ahLst/>
              <a:cxnLst/>
              <a:rect l="l" t="t" r="r" b="b"/>
              <a:pathLst>
                <a:path w="605154" h="589914">
                  <a:moveTo>
                    <a:pt x="302513" y="0"/>
                  </a:moveTo>
                  <a:lnTo>
                    <a:pt x="253430" y="3861"/>
                  </a:lnTo>
                  <a:lnTo>
                    <a:pt x="206873" y="15038"/>
                  </a:lnTo>
                  <a:lnTo>
                    <a:pt x="163465" y="32925"/>
                  </a:lnTo>
                  <a:lnTo>
                    <a:pt x="123828" y="56912"/>
                  </a:lnTo>
                  <a:lnTo>
                    <a:pt x="88582" y="86391"/>
                  </a:lnTo>
                  <a:lnTo>
                    <a:pt x="58350" y="120755"/>
                  </a:lnTo>
                  <a:lnTo>
                    <a:pt x="33755" y="159395"/>
                  </a:lnTo>
                  <a:lnTo>
                    <a:pt x="15416" y="201704"/>
                  </a:lnTo>
                  <a:lnTo>
                    <a:pt x="3957" y="247073"/>
                  </a:lnTo>
                  <a:lnTo>
                    <a:pt x="0" y="294893"/>
                  </a:lnTo>
                  <a:lnTo>
                    <a:pt x="3957" y="342714"/>
                  </a:lnTo>
                  <a:lnTo>
                    <a:pt x="15416" y="388083"/>
                  </a:lnTo>
                  <a:lnTo>
                    <a:pt x="33755" y="430392"/>
                  </a:lnTo>
                  <a:lnTo>
                    <a:pt x="58350" y="469032"/>
                  </a:lnTo>
                  <a:lnTo>
                    <a:pt x="88582" y="503396"/>
                  </a:lnTo>
                  <a:lnTo>
                    <a:pt x="123828" y="532875"/>
                  </a:lnTo>
                  <a:lnTo>
                    <a:pt x="163465" y="556862"/>
                  </a:lnTo>
                  <a:lnTo>
                    <a:pt x="206873" y="574749"/>
                  </a:lnTo>
                  <a:lnTo>
                    <a:pt x="253430" y="585926"/>
                  </a:lnTo>
                  <a:lnTo>
                    <a:pt x="302513" y="589788"/>
                  </a:lnTo>
                  <a:lnTo>
                    <a:pt x="351597" y="585926"/>
                  </a:lnTo>
                  <a:lnTo>
                    <a:pt x="398154" y="574749"/>
                  </a:lnTo>
                  <a:lnTo>
                    <a:pt x="441562" y="556862"/>
                  </a:lnTo>
                  <a:lnTo>
                    <a:pt x="481199" y="532875"/>
                  </a:lnTo>
                  <a:lnTo>
                    <a:pt x="516445" y="503396"/>
                  </a:lnTo>
                  <a:lnTo>
                    <a:pt x="546677" y="469032"/>
                  </a:lnTo>
                  <a:lnTo>
                    <a:pt x="571272" y="430392"/>
                  </a:lnTo>
                  <a:lnTo>
                    <a:pt x="589611" y="388083"/>
                  </a:lnTo>
                  <a:lnTo>
                    <a:pt x="601070" y="342714"/>
                  </a:lnTo>
                  <a:lnTo>
                    <a:pt x="605027" y="294893"/>
                  </a:lnTo>
                  <a:lnTo>
                    <a:pt x="601070" y="247073"/>
                  </a:lnTo>
                  <a:lnTo>
                    <a:pt x="589611" y="201704"/>
                  </a:lnTo>
                  <a:lnTo>
                    <a:pt x="571272" y="159395"/>
                  </a:lnTo>
                  <a:lnTo>
                    <a:pt x="546677" y="120755"/>
                  </a:lnTo>
                  <a:lnTo>
                    <a:pt x="516445" y="86391"/>
                  </a:lnTo>
                  <a:lnTo>
                    <a:pt x="481199" y="56912"/>
                  </a:lnTo>
                  <a:lnTo>
                    <a:pt x="441562" y="32925"/>
                  </a:lnTo>
                  <a:lnTo>
                    <a:pt x="398154" y="15038"/>
                  </a:lnTo>
                  <a:lnTo>
                    <a:pt x="351597" y="3861"/>
                  </a:lnTo>
                  <a:lnTo>
                    <a:pt x="302513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7205471" y="3605783"/>
              <a:ext cx="605155" cy="589915"/>
            </a:xfrm>
            <a:custGeom>
              <a:avLst/>
              <a:gdLst/>
              <a:ahLst/>
              <a:cxnLst/>
              <a:rect l="l" t="t" r="r" b="b"/>
              <a:pathLst>
                <a:path w="605154" h="589914">
                  <a:moveTo>
                    <a:pt x="0" y="294893"/>
                  </a:moveTo>
                  <a:lnTo>
                    <a:pt x="3957" y="247073"/>
                  </a:lnTo>
                  <a:lnTo>
                    <a:pt x="15416" y="201704"/>
                  </a:lnTo>
                  <a:lnTo>
                    <a:pt x="33755" y="159395"/>
                  </a:lnTo>
                  <a:lnTo>
                    <a:pt x="58350" y="120755"/>
                  </a:lnTo>
                  <a:lnTo>
                    <a:pt x="88582" y="86391"/>
                  </a:lnTo>
                  <a:lnTo>
                    <a:pt x="123828" y="56912"/>
                  </a:lnTo>
                  <a:lnTo>
                    <a:pt x="163465" y="32925"/>
                  </a:lnTo>
                  <a:lnTo>
                    <a:pt x="206873" y="15038"/>
                  </a:lnTo>
                  <a:lnTo>
                    <a:pt x="253430" y="3861"/>
                  </a:lnTo>
                  <a:lnTo>
                    <a:pt x="302513" y="0"/>
                  </a:lnTo>
                  <a:lnTo>
                    <a:pt x="351597" y="3861"/>
                  </a:lnTo>
                  <a:lnTo>
                    <a:pt x="398154" y="15038"/>
                  </a:lnTo>
                  <a:lnTo>
                    <a:pt x="441562" y="32925"/>
                  </a:lnTo>
                  <a:lnTo>
                    <a:pt x="481199" y="56912"/>
                  </a:lnTo>
                  <a:lnTo>
                    <a:pt x="516445" y="86391"/>
                  </a:lnTo>
                  <a:lnTo>
                    <a:pt x="546677" y="120755"/>
                  </a:lnTo>
                  <a:lnTo>
                    <a:pt x="571272" y="159395"/>
                  </a:lnTo>
                  <a:lnTo>
                    <a:pt x="589611" y="201704"/>
                  </a:lnTo>
                  <a:lnTo>
                    <a:pt x="601070" y="247073"/>
                  </a:lnTo>
                  <a:lnTo>
                    <a:pt x="605027" y="294893"/>
                  </a:lnTo>
                  <a:lnTo>
                    <a:pt x="601070" y="342714"/>
                  </a:lnTo>
                  <a:lnTo>
                    <a:pt x="589611" y="388083"/>
                  </a:lnTo>
                  <a:lnTo>
                    <a:pt x="571272" y="430392"/>
                  </a:lnTo>
                  <a:lnTo>
                    <a:pt x="546677" y="469032"/>
                  </a:lnTo>
                  <a:lnTo>
                    <a:pt x="516445" y="503396"/>
                  </a:lnTo>
                  <a:lnTo>
                    <a:pt x="481199" y="532875"/>
                  </a:lnTo>
                  <a:lnTo>
                    <a:pt x="441562" y="556862"/>
                  </a:lnTo>
                  <a:lnTo>
                    <a:pt x="398154" y="574749"/>
                  </a:lnTo>
                  <a:lnTo>
                    <a:pt x="351597" y="585926"/>
                  </a:lnTo>
                  <a:lnTo>
                    <a:pt x="302513" y="589788"/>
                  </a:lnTo>
                  <a:lnTo>
                    <a:pt x="253430" y="585926"/>
                  </a:lnTo>
                  <a:lnTo>
                    <a:pt x="206873" y="574749"/>
                  </a:lnTo>
                  <a:lnTo>
                    <a:pt x="163465" y="556862"/>
                  </a:lnTo>
                  <a:lnTo>
                    <a:pt x="123828" y="532875"/>
                  </a:lnTo>
                  <a:lnTo>
                    <a:pt x="88582" y="503396"/>
                  </a:lnTo>
                  <a:lnTo>
                    <a:pt x="58350" y="469032"/>
                  </a:lnTo>
                  <a:lnTo>
                    <a:pt x="33755" y="430392"/>
                  </a:lnTo>
                  <a:lnTo>
                    <a:pt x="15416" y="388083"/>
                  </a:lnTo>
                  <a:lnTo>
                    <a:pt x="3957" y="342714"/>
                  </a:lnTo>
                  <a:lnTo>
                    <a:pt x="0" y="294893"/>
                  </a:lnTo>
                  <a:close/>
                </a:path>
              </a:pathLst>
            </a:custGeom>
            <a:ln w="1270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8194547" y="3595116"/>
              <a:ext cx="605155" cy="589915"/>
            </a:xfrm>
            <a:custGeom>
              <a:avLst/>
              <a:gdLst/>
              <a:ahLst/>
              <a:cxnLst/>
              <a:rect l="l" t="t" r="r" b="b"/>
              <a:pathLst>
                <a:path w="605154" h="589914">
                  <a:moveTo>
                    <a:pt x="302513" y="0"/>
                  </a:moveTo>
                  <a:lnTo>
                    <a:pt x="253430" y="3861"/>
                  </a:lnTo>
                  <a:lnTo>
                    <a:pt x="206873" y="15038"/>
                  </a:lnTo>
                  <a:lnTo>
                    <a:pt x="163465" y="32925"/>
                  </a:lnTo>
                  <a:lnTo>
                    <a:pt x="123828" y="56912"/>
                  </a:lnTo>
                  <a:lnTo>
                    <a:pt x="88582" y="86391"/>
                  </a:lnTo>
                  <a:lnTo>
                    <a:pt x="58350" y="120755"/>
                  </a:lnTo>
                  <a:lnTo>
                    <a:pt x="33755" y="159395"/>
                  </a:lnTo>
                  <a:lnTo>
                    <a:pt x="15416" y="201704"/>
                  </a:lnTo>
                  <a:lnTo>
                    <a:pt x="3957" y="247073"/>
                  </a:lnTo>
                  <a:lnTo>
                    <a:pt x="0" y="294894"/>
                  </a:lnTo>
                  <a:lnTo>
                    <a:pt x="3957" y="342714"/>
                  </a:lnTo>
                  <a:lnTo>
                    <a:pt x="15416" y="388083"/>
                  </a:lnTo>
                  <a:lnTo>
                    <a:pt x="33755" y="430392"/>
                  </a:lnTo>
                  <a:lnTo>
                    <a:pt x="58350" y="469032"/>
                  </a:lnTo>
                  <a:lnTo>
                    <a:pt x="88582" y="503396"/>
                  </a:lnTo>
                  <a:lnTo>
                    <a:pt x="123828" y="532875"/>
                  </a:lnTo>
                  <a:lnTo>
                    <a:pt x="163465" y="556862"/>
                  </a:lnTo>
                  <a:lnTo>
                    <a:pt x="206873" y="574749"/>
                  </a:lnTo>
                  <a:lnTo>
                    <a:pt x="253430" y="585926"/>
                  </a:lnTo>
                  <a:lnTo>
                    <a:pt x="302513" y="589788"/>
                  </a:lnTo>
                  <a:lnTo>
                    <a:pt x="351597" y="585926"/>
                  </a:lnTo>
                  <a:lnTo>
                    <a:pt x="398154" y="574749"/>
                  </a:lnTo>
                  <a:lnTo>
                    <a:pt x="441562" y="556862"/>
                  </a:lnTo>
                  <a:lnTo>
                    <a:pt x="481199" y="532875"/>
                  </a:lnTo>
                  <a:lnTo>
                    <a:pt x="516445" y="503396"/>
                  </a:lnTo>
                  <a:lnTo>
                    <a:pt x="546677" y="469032"/>
                  </a:lnTo>
                  <a:lnTo>
                    <a:pt x="571272" y="430392"/>
                  </a:lnTo>
                  <a:lnTo>
                    <a:pt x="589611" y="388083"/>
                  </a:lnTo>
                  <a:lnTo>
                    <a:pt x="601070" y="342714"/>
                  </a:lnTo>
                  <a:lnTo>
                    <a:pt x="605027" y="294894"/>
                  </a:lnTo>
                  <a:lnTo>
                    <a:pt x="601070" y="247073"/>
                  </a:lnTo>
                  <a:lnTo>
                    <a:pt x="589611" y="201704"/>
                  </a:lnTo>
                  <a:lnTo>
                    <a:pt x="571272" y="159395"/>
                  </a:lnTo>
                  <a:lnTo>
                    <a:pt x="546677" y="120755"/>
                  </a:lnTo>
                  <a:lnTo>
                    <a:pt x="516445" y="86391"/>
                  </a:lnTo>
                  <a:lnTo>
                    <a:pt x="481199" y="56912"/>
                  </a:lnTo>
                  <a:lnTo>
                    <a:pt x="441562" y="32925"/>
                  </a:lnTo>
                  <a:lnTo>
                    <a:pt x="398154" y="15038"/>
                  </a:lnTo>
                  <a:lnTo>
                    <a:pt x="351597" y="3861"/>
                  </a:lnTo>
                  <a:lnTo>
                    <a:pt x="302513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8194547" y="3595116"/>
              <a:ext cx="605155" cy="589915"/>
            </a:xfrm>
            <a:custGeom>
              <a:avLst/>
              <a:gdLst/>
              <a:ahLst/>
              <a:cxnLst/>
              <a:rect l="l" t="t" r="r" b="b"/>
              <a:pathLst>
                <a:path w="605154" h="589914">
                  <a:moveTo>
                    <a:pt x="0" y="294894"/>
                  </a:moveTo>
                  <a:lnTo>
                    <a:pt x="3957" y="247073"/>
                  </a:lnTo>
                  <a:lnTo>
                    <a:pt x="15416" y="201704"/>
                  </a:lnTo>
                  <a:lnTo>
                    <a:pt x="33755" y="159395"/>
                  </a:lnTo>
                  <a:lnTo>
                    <a:pt x="58350" y="120755"/>
                  </a:lnTo>
                  <a:lnTo>
                    <a:pt x="88582" y="86391"/>
                  </a:lnTo>
                  <a:lnTo>
                    <a:pt x="123828" y="56912"/>
                  </a:lnTo>
                  <a:lnTo>
                    <a:pt x="163465" y="32925"/>
                  </a:lnTo>
                  <a:lnTo>
                    <a:pt x="206873" y="15038"/>
                  </a:lnTo>
                  <a:lnTo>
                    <a:pt x="253430" y="3861"/>
                  </a:lnTo>
                  <a:lnTo>
                    <a:pt x="302513" y="0"/>
                  </a:lnTo>
                  <a:lnTo>
                    <a:pt x="351597" y="3861"/>
                  </a:lnTo>
                  <a:lnTo>
                    <a:pt x="398154" y="15038"/>
                  </a:lnTo>
                  <a:lnTo>
                    <a:pt x="441562" y="32925"/>
                  </a:lnTo>
                  <a:lnTo>
                    <a:pt x="481199" y="56912"/>
                  </a:lnTo>
                  <a:lnTo>
                    <a:pt x="516445" y="86391"/>
                  </a:lnTo>
                  <a:lnTo>
                    <a:pt x="546677" y="120755"/>
                  </a:lnTo>
                  <a:lnTo>
                    <a:pt x="571272" y="159395"/>
                  </a:lnTo>
                  <a:lnTo>
                    <a:pt x="589611" y="201704"/>
                  </a:lnTo>
                  <a:lnTo>
                    <a:pt x="601070" y="247073"/>
                  </a:lnTo>
                  <a:lnTo>
                    <a:pt x="605027" y="294894"/>
                  </a:lnTo>
                  <a:lnTo>
                    <a:pt x="601070" y="342714"/>
                  </a:lnTo>
                  <a:lnTo>
                    <a:pt x="589611" y="388083"/>
                  </a:lnTo>
                  <a:lnTo>
                    <a:pt x="571272" y="430392"/>
                  </a:lnTo>
                  <a:lnTo>
                    <a:pt x="546677" y="469032"/>
                  </a:lnTo>
                  <a:lnTo>
                    <a:pt x="516445" y="503396"/>
                  </a:lnTo>
                  <a:lnTo>
                    <a:pt x="481199" y="532875"/>
                  </a:lnTo>
                  <a:lnTo>
                    <a:pt x="441562" y="556862"/>
                  </a:lnTo>
                  <a:lnTo>
                    <a:pt x="398154" y="574749"/>
                  </a:lnTo>
                  <a:lnTo>
                    <a:pt x="351597" y="585926"/>
                  </a:lnTo>
                  <a:lnTo>
                    <a:pt x="302513" y="589788"/>
                  </a:lnTo>
                  <a:lnTo>
                    <a:pt x="253430" y="585926"/>
                  </a:lnTo>
                  <a:lnTo>
                    <a:pt x="206873" y="574749"/>
                  </a:lnTo>
                  <a:lnTo>
                    <a:pt x="163465" y="556862"/>
                  </a:lnTo>
                  <a:lnTo>
                    <a:pt x="123828" y="532875"/>
                  </a:lnTo>
                  <a:lnTo>
                    <a:pt x="88582" y="503396"/>
                  </a:lnTo>
                  <a:lnTo>
                    <a:pt x="58350" y="469032"/>
                  </a:lnTo>
                  <a:lnTo>
                    <a:pt x="33755" y="430392"/>
                  </a:lnTo>
                  <a:lnTo>
                    <a:pt x="15416" y="388083"/>
                  </a:lnTo>
                  <a:lnTo>
                    <a:pt x="3957" y="342714"/>
                  </a:lnTo>
                  <a:lnTo>
                    <a:pt x="0" y="294894"/>
                  </a:lnTo>
                  <a:close/>
                </a:path>
              </a:pathLst>
            </a:custGeom>
            <a:ln w="1270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" name="object 21"/>
          <p:cNvSpPr txBox="1"/>
          <p:nvPr/>
        </p:nvSpPr>
        <p:spPr>
          <a:xfrm>
            <a:off x="1049223" y="1175131"/>
            <a:ext cx="131572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Loi</a:t>
            </a:r>
            <a:r>
              <a:rPr dirty="0" sz="1400" spc="-1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du</a:t>
            </a:r>
            <a:r>
              <a:rPr dirty="0" sz="1400" spc="-2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2</a:t>
            </a:r>
            <a:r>
              <a:rPr dirty="0" sz="1400" spc="-2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mai</a:t>
            </a:r>
            <a:r>
              <a:rPr dirty="0" sz="1400" spc="-2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1930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82523" y="1604594"/>
            <a:ext cx="1847214" cy="1306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56515" marR="50800" indent="190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- </a:t>
            </a:r>
            <a:r>
              <a:rPr dirty="0" sz="1200" spc="-5">
                <a:latin typeface="Calibri"/>
                <a:cs typeface="Calibri"/>
              </a:rPr>
              <a:t>Protection </a:t>
            </a:r>
            <a:r>
              <a:rPr dirty="0" sz="1200">
                <a:latin typeface="Calibri"/>
                <a:cs typeface="Calibri"/>
              </a:rPr>
              <a:t>du patrimoine 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naturel</a:t>
            </a:r>
            <a:r>
              <a:rPr dirty="0" sz="1200" spc="-6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avec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deux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degrés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 </a:t>
            </a:r>
            <a:r>
              <a:rPr dirty="0" sz="1200" spc="-254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préservation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à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savoir</a:t>
            </a:r>
            <a:r>
              <a:rPr dirty="0" sz="1200">
                <a:latin typeface="Calibri"/>
                <a:cs typeface="Calibri"/>
              </a:rPr>
              <a:t> le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1200" spc="-5">
                <a:latin typeface="Calibri"/>
                <a:cs typeface="Calibri"/>
              </a:rPr>
              <a:t>classement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et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l’inscription</a:t>
            </a:r>
            <a:endParaRPr sz="1200">
              <a:latin typeface="Calibri"/>
              <a:cs typeface="Calibri"/>
            </a:endParaRPr>
          </a:p>
          <a:p>
            <a:pPr marL="12700" marR="5080" indent="199390">
              <a:lnSpc>
                <a:spcPct val="100000"/>
              </a:lnSpc>
            </a:pPr>
            <a:r>
              <a:rPr dirty="0" sz="1200">
                <a:latin typeface="Calibri"/>
                <a:cs typeface="Calibri"/>
              </a:rPr>
              <a:t>- </a:t>
            </a:r>
            <a:r>
              <a:rPr dirty="0" sz="1200" spc="-5">
                <a:latin typeface="Calibri"/>
                <a:cs typeface="Calibri"/>
              </a:rPr>
              <a:t>Création </a:t>
            </a:r>
            <a:r>
              <a:rPr dirty="0" sz="1200" spc="-10">
                <a:latin typeface="Calibri"/>
                <a:cs typeface="Calibri"/>
              </a:rPr>
              <a:t>d’un </a:t>
            </a:r>
            <a:r>
              <a:rPr dirty="0" sz="1200">
                <a:latin typeface="Calibri"/>
                <a:cs typeface="Calibri"/>
              </a:rPr>
              <a:t>outil de 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contrôle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: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la </a:t>
            </a:r>
            <a:r>
              <a:rPr dirty="0" sz="1200" spc="-5">
                <a:latin typeface="Calibri"/>
                <a:cs typeface="Calibri"/>
              </a:rPr>
              <a:t>Commission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des 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sites,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perspectives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et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paysage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680717" y="4666234"/>
            <a:ext cx="1701164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16535" marR="5080" indent="-20447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Loi</a:t>
            </a:r>
            <a:r>
              <a:rPr dirty="0" sz="1400" spc="-3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de</a:t>
            </a:r>
            <a:r>
              <a:rPr dirty="0" sz="1400" spc="-4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décentralisation </a:t>
            </a:r>
            <a:r>
              <a:rPr dirty="0" sz="1400" spc="-30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du</a:t>
            </a:r>
            <a:r>
              <a:rPr dirty="0" sz="1400" spc="-2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7</a:t>
            </a:r>
            <a:r>
              <a:rPr dirty="0" sz="1400" spc="-2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janvier</a:t>
            </a:r>
            <a:r>
              <a:rPr dirty="0" sz="1400" spc="-2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1983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229664" y="5309361"/>
            <a:ext cx="2601595" cy="1123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- </a:t>
            </a:r>
            <a:r>
              <a:rPr dirty="0" sz="1200" spc="-5">
                <a:latin typeface="Calibri"/>
                <a:cs typeface="Calibri"/>
              </a:rPr>
              <a:t>Implication </a:t>
            </a:r>
            <a:r>
              <a:rPr dirty="0" sz="1200">
                <a:latin typeface="Calibri"/>
                <a:cs typeface="Calibri"/>
              </a:rPr>
              <a:t>des </a:t>
            </a:r>
            <a:r>
              <a:rPr dirty="0" sz="1200" spc="-5">
                <a:latin typeface="Calibri"/>
                <a:cs typeface="Calibri"/>
              </a:rPr>
              <a:t>collectivités locales </a:t>
            </a:r>
            <a:r>
              <a:rPr dirty="0" sz="1200">
                <a:latin typeface="Calibri"/>
                <a:cs typeface="Calibri"/>
              </a:rPr>
              <a:t>dans </a:t>
            </a:r>
            <a:r>
              <a:rPr dirty="0" sz="1200" spc="-26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le </a:t>
            </a:r>
            <a:r>
              <a:rPr dirty="0" sz="1200" spc="-10">
                <a:latin typeface="Calibri"/>
                <a:cs typeface="Calibri"/>
              </a:rPr>
              <a:t>processus </a:t>
            </a:r>
            <a:r>
              <a:rPr dirty="0" sz="1200">
                <a:latin typeface="Calibri"/>
                <a:cs typeface="Calibri"/>
              </a:rPr>
              <a:t>de </a:t>
            </a:r>
            <a:r>
              <a:rPr dirty="0" sz="1200" spc="-5">
                <a:latin typeface="Calibri"/>
                <a:cs typeface="Calibri"/>
              </a:rPr>
              <a:t>préservation et </a:t>
            </a:r>
            <a:r>
              <a:rPr dirty="0" sz="1200">
                <a:latin typeface="Calibri"/>
                <a:cs typeface="Calibri"/>
              </a:rPr>
              <a:t>de mise 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en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valeur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des</a:t>
            </a:r>
            <a:r>
              <a:rPr dirty="0" sz="1200" spc="-10">
                <a:latin typeface="Calibri"/>
                <a:cs typeface="Calibri"/>
              </a:rPr>
              <a:t> paysages</a:t>
            </a:r>
            <a:r>
              <a:rPr dirty="0" sz="1200">
                <a:latin typeface="Calibri"/>
                <a:cs typeface="Calibri"/>
              </a:rPr>
              <a:t> via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notamment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200" spc="-10">
                <a:latin typeface="Calibri"/>
                <a:cs typeface="Calibri"/>
              </a:rPr>
              <a:t>l’élaboration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documents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d’urbanisme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200">
                <a:latin typeface="Calibri"/>
                <a:cs typeface="Calibri"/>
              </a:rPr>
              <a:t>-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Création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d’un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outil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protection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et </a:t>
            </a:r>
            <a:r>
              <a:rPr dirty="0" sz="1200">
                <a:latin typeface="Calibri"/>
                <a:cs typeface="Calibri"/>
              </a:rPr>
              <a:t>de</a:t>
            </a:r>
            <a:endParaRPr sz="1200">
              <a:latin typeface="Calibri"/>
              <a:cs typeface="Calibri"/>
            </a:endParaRPr>
          </a:p>
          <a:p>
            <a:pPr algn="ctr" marL="635">
              <a:lnSpc>
                <a:spcPct val="100000"/>
              </a:lnSpc>
            </a:pPr>
            <a:r>
              <a:rPr dirty="0" sz="1200">
                <a:latin typeface="Calibri"/>
                <a:cs typeface="Calibri"/>
              </a:rPr>
              <a:t>mise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en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valeur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: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la </a:t>
            </a:r>
            <a:r>
              <a:rPr dirty="0" sz="1200" spc="-5">
                <a:latin typeface="Calibri"/>
                <a:cs typeface="Calibri"/>
              </a:rPr>
              <a:t>ZPPAU*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805554" y="4666234"/>
            <a:ext cx="1547495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2069" marR="5080" indent="-40005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B55252"/>
                </a:solidFill>
                <a:latin typeface="Calibri"/>
                <a:cs typeface="Calibri"/>
              </a:rPr>
              <a:t>Loi</a:t>
            </a:r>
            <a:r>
              <a:rPr dirty="0" sz="1400" spc="-20" b="1">
                <a:solidFill>
                  <a:srgbClr val="B55252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B55252"/>
                </a:solidFill>
                <a:latin typeface="Calibri"/>
                <a:cs typeface="Calibri"/>
              </a:rPr>
              <a:t>du</a:t>
            </a:r>
            <a:r>
              <a:rPr dirty="0" sz="1400" spc="-30" b="1">
                <a:solidFill>
                  <a:srgbClr val="B55252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B55252"/>
                </a:solidFill>
                <a:latin typeface="Calibri"/>
                <a:cs typeface="Calibri"/>
              </a:rPr>
              <a:t>8</a:t>
            </a:r>
            <a:r>
              <a:rPr dirty="0" sz="1400" spc="-25" b="1">
                <a:solidFill>
                  <a:srgbClr val="B55252"/>
                </a:solidFill>
                <a:latin typeface="Calibri"/>
                <a:cs typeface="Calibri"/>
              </a:rPr>
              <a:t> </a:t>
            </a:r>
            <a:r>
              <a:rPr dirty="0" sz="1400" spc="-5" b="1">
                <a:solidFill>
                  <a:srgbClr val="B55252"/>
                </a:solidFill>
                <a:latin typeface="Calibri"/>
                <a:cs typeface="Calibri"/>
              </a:rPr>
              <a:t>janvier</a:t>
            </a:r>
            <a:r>
              <a:rPr dirty="0" sz="1400" spc="-30" b="1">
                <a:solidFill>
                  <a:srgbClr val="B55252"/>
                </a:solidFill>
                <a:latin typeface="Calibri"/>
                <a:cs typeface="Calibri"/>
              </a:rPr>
              <a:t> </a:t>
            </a:r>
            <a:r>
              <a:rPr dirty="0" sz="1400" spc="-5" b="1">
                <a:solidFill>
                  <a:srgbClr val="B55252"/>
                </a:solidFill>
                <a:latin typeface="Calibri"/>
                <a:cs typeface="Calibri"/>
              </a:rPr>
              <a:t>1993 </a:t>
            </a:r>
            <a:r>
              <a:rPr dirty="0" sz="1400" spc="-300" b="1">
                <a:solidFill>
                  <a:srgbClr val="B55252"/>
                </a:solidFill>
                <a:latin typeface="Calibri"/>
                <a:cs typeface="Calibri"/>
              </a:rPr>
              <a:t> </a:t>
            </a:r>
            <a:r>
              <a:rPr dirty="0" sz="1400" spc="-5" b="1">
                <a:solidFill>
                  <a:srgbClr val="B55252"/>
                </a:solidFill>
                <a:latin typeface="Calibri"/>
                <a:cs typeface="Calibri"/>
              </a:rPr>
              <a:t>dite</a:t>
            </a:r>
            <a:r>
              <a:rPr dirty="0" sz="1400" spc="-40" b="1">
                <a:solidFill>
                  <a:srgbClr val="B55252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B55252"/>
                </a:solidFill>
                <a:latin typeface="Calibri"/>
                <a:cs typeface="Calibri"/>
              </a:rPr>
              <a:t>«</a:t>
            </a:r>
            <a:r>
              <a:rPr dirty="0" sz="1400" spc="-15" b="1">
                <a:solidFill>
                  <a:srgbClr val="B55252"/>
                </a:solidFill>
                <a:latin typeface="Calibri"/>
                <a:cs typeface="Calibri"/>
              </a:rPr>
              <a:t> </a:t>
            </a:r>
            <a:r>
              <a:rPr dirty="0" sz="1400" spc="-5" b="1">
                <a:solidFill>
                  <a:srgbClr val="B55252"/>
                </a:solidFill>
                <a:latin typeface="Calibri"/>
                <a:cs typeface="Calibri"/>
              </a:rPr>
              <a:t>Loi</a:t>
            </a:r>
            <a:r>
              <a:rPr dirty="0" sz="1400" spc="-25" b="1">
                <a:solidFill>
                  <a:srgbClr val="B55252"/>
                </a:solidFill>
                <a:latin typeface="Calibri"/>
                <a:cs typeface="Calibri"/>
              </a:rPr>
              <a:t> </a:t>
            </a:r>
            <a:r>
              <a:rPr dirty="0" sz="1400" spc="-15" b="1">
                <a:solidFill>
                  <a:srgbClr val="B55252"/>
                </a:solidFill>
                <a:latin typeface="Calibri"/>
                <a:cs typeface="Calibri"/>
              </a:rPr>
              <a:t>Paysage</a:t>
            </a:r>
            <a:r>
              <a:rPr dirty="0" sz="1400" spc="-20" b="1">
                <a:solidFill>
                  <a:srgbClr val="B55252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B55252"/>
                </a:solidFill>
                <a:latin typeface="Calibri"/>
                <a:cs typeface="Calibri"/>
              </a:rPr>
              <a:t>»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802763" y="1177544"/>
            <a:ext cx="1638300" cy="1092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Loi </a:t>
            </a:r>
            <a:r>
              <a:rPr dirty="0" sz="1400" b="1">
                <a:latin typeface="Calibri"/>
                <a:cs typeface="Calibri"/>
              </a:rPr>
              <a:t>du 9 </a:t>
            </a:r>
            <a:r>
              <a:rPr dirty="0" sz="1400" spc="-5" b="1">
                <a:latin typeface="Calibri"/>
                <a:cs typeface="Calibri"/>
              </a:rPr>
              <a:t>janvier 1985 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dite</a:t>
            </a:r>
            <a:r>
              <a:rPr dirty="0" sz="1400" spc="-4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«</a:t>
            </a:r>
            <a:r>
              <a:rPr dirty="0" sz="1400" spc="-1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Loi</a:t>
            </a:r>
            <a:r>
              <a:rPr dirty="0" sz="1400" spc="-2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Montagne</a:t>
            </a:r>
            <a:r>
              <a:rPr dirty="0" sz="1400" spc="-5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» </a:t>
            </a:r>
            <a:r>
              <a:rPr dirty="0" sz="1400" spc="-30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&amp;</a:t>
            </a:r>
            <a:endParaRPr sz="1400">
              <a:latin typeface="Calibri"/>
              <a:cs typeface="Calibri"/>
            </a:endParaRPr>
          </a:p>
          <a:p>
            <a:pPr algn="ctr" marL="58419" marR="50165">
              <a:lnSpc>
                <a:spcPct val="100000"/>
              </a:lnSpc>
            </a:pPr>
            <a:r>
              <a:rPr dirty="0" sz="1400" spc="-5" b="1">
                <a:latin typeface="Calibri"/>
                <a:cs typeface="Calibri"/>
              </a:rPr>
              <a:t>Loi</a:t>
            </a:r>
            <a:r>
              <a:rPr dirty="0" sz="1400" spc="-2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du</a:t>
            </a:r>
            <a:r>
              <a:rPr dirty="0" sz="1400" spc="-3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3</a:t>
            </a:r>
            <a:r>
              <a:rPr dirty="0" sz="1400" spc="-2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janvier</a:t>
            </a:r>
            <a:r>
              <a:rPr dirty="0" sz="1400" spc="-3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1986 </a:t>
            </a:r>
            <a:r>
              <a:rPr dirty="0" sz="1400" spc="-3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dite</a:t>
            </a:r>
            <a:r>
              <a:rPr dirty="0" sz="1400" spc="-3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«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Loi</a:t>
            </a:r>
            <a:r>
              <a:rPr dirty="0" sz="1400" spc="-2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Littoral</a:t>
            </a:r>
            <a:r>
              <a:rPr dirty="0" sz="1400" spc="-3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»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790570" y="2460447"/>
            <a:ext cx="1661160" cy="574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Aménagement,</a:t>
            </a:r>
            <a:r>
              <a:rPr dirty="0" sz="1200" spc="-5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protection </a:t>
            </a:r>
            <a:r>
              <a:rPr dirty="0" sz="1200" spc="-254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et </a:t>
            </a:r>
            <a:r>
              <a:rPr dirty="0" sz="1200">
                <a:latin typeface="Calibri"/>
                <a:cs typeface="Calibri"/>
              </a:rPr>
              <a:t>mise en </a:t>
            </a:r>
            <a:r>
              <a:rPr dirty="0" sz="1200" spc="-5">
                <a:latin typeface="Calibri"/>
                <a:cs typeface="Calibri"/>
              </a:rPr>
              <a:t>valeur </a:t>
            </a:r>
            <a:r>
              <a:rPr dirty="0" sz="1200">
                <a:latin typeface="Calibri"/>
                <a:cs typeface="Calibri"/>
              </a:rPr>
              <a:t>de la 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montagne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et</a:t>
            </a:r>
            <a:r>
              <a:rPr dirty="0" sz="1200">
                <a:latin typeface="Calibri"/>
                <a:cs typeface="Calibri"/>
              </a:rPr>
              <a:t> du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littoral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943091" y="4667758"/>
            <a:ext cx="11328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1er</a:t>
            </a:r>
            <a:r>
              <a:rPr dirty="0" sz="1400" spc="-4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juillet</a:t>
            </a:r>
            <a:r>
              <a:rPr dirty="0" sz="1400" spc="-2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2006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947664" y="5097907"/>
            <a:ext cx="1122045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En</a:t>
            </a:r>
            <a:r>
              <a:rPr dirty="0" sz="1200">
                <a:latin typeface="Calibri"/>
                <a:cs typeface="Calibri"/>
              </a:rPr>
              <a:t>t</a:t>
            </a:r>
            <a:r>
              <a:rPr dirty="0" sz="1200" spc="-15">
                <a:latin typeface="Calibri"/>
                <a:cs typeface="Calibri"/>
              </a:rPr>
              <a:t>r</a:t>
            </a:r>
            <a:r>
              <a:rPr dirty="0" sz="1200">
                <a:latin typeface="Calibri"/>
                <a:cs typeface="Calibri"/>
              </a:rPr>
              <a:t>ée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en vi</a:t>
            </a:r>
            <a:r>
              <a:rPr dirty="0" sz="1200" spc="-5">
                <a:latin typeface="Calibri"/>
                <a:cs typeface="Calibri"/>
              </a:rPr>
              <a:t>g</a:t>
            </a:r>
            <a:r>
              <a:rPr dirty="0" sz="1200">
                <a:latin typeface="Calibri"/>
                <a:cs typeface="Calibri"/>
              </a:rPr>
              <a:t>ue</a:t>
            </a:r>
            <a:r>
              <a:rPr dirty="0" sz="1200" spc="5">
                <a:latin typeface="Calibri"/>
                <a:cs typeface="Calibri"/>
              </a:rPr>
              <a:t>u</a:t>
            </a:r>
            <a:r>
              <a:rPr dirty="0" sz="1200">
                <a:latin typeface="Calibri"/>
                <a:cs typeface="Calibri"/>
              </a:rPr>
              <a:t>r  </a:t>
            </a:r>
            <a:r>
              <a:rPr dirty="0" sz="1200">
                <a:latin typeface="Calibri"/>
                <a:cs typeface="Calibri"/>
              </a:rPr>
              <a:t>en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France</a:t>
            </a:r>
            <a:endParaRPr sz="1200">
              <a:latin typeface="Calibri"/>
              <a:cs typeface="Calibri"/>
            </a:endParaRPr>
          </a:p>
          <a:p>
            <a:pPr algn="ctr" marL="38100" marR="32384">
              <a:lnSpc>
                <a:spcPct val="100000"/>
              </a:lnSpc>
            </a:pPr>
            <a:r>
              <a:rPr dirty="0" sz="1200">
                <a:latin typeface="Calibri"/>
                <a:cs typeface="Calibri"/>
              </a:rPr>
              <a:t>de</a:t>
            </a:r>
            <a:r>
              <a:rPr dirty="0" sz="1200" spc="-5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la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Convention </a:t>
            </a:r>
            <a:r>
              <a:rPr dirty="0" sz="1200" spc="-254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européenne </a:t>
            </a:r>
            <a:r>
              <a:rPr dirty="0" sz="1200">
                <a:latin typeface="Calibri"/>
                <a:cs typeface="Calibri"/>
              </a:rPr>
              <a:t>du 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paysage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308219" y="1175131"/>
            <a:ext cx="3854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2000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616322" y="1604594"/>
            <a:ext cx="1767839" cy="1306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3345" indent="-93980">
              <a:lnSpc>
                <a:spcPct val="100000"/>
              </a:lnSpc>
              <a:spcBef>
                <a:spcPts val="100"/>
              </a:spcBef>
              <a:buChar char="-"/>
              <a:tabLst>
                <a:tab pos="93980" algn="l"/>
              </a:tabLst>
            </a:pPr>
            <a:r>
              <a:rPr dirty="0" sz="1200" spc="-10">
                <a:latin typeface="Calibri"/>
                <a:cs typeface="Calibri"/>
              </a:rPr>
              <a:t>Signature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la </a:t>
            </a:r>
            <a:r>
              <a:rPr dirty="0" sz="1200" spc="-10">
                <a:latin typeface="Calibri"/>
                <a:cs typeface="Calibri"/>
              </a:rPr>
              <a:t>Convention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1200" spc="-5">
                <a:latin typeface="Calibri"/>
                <a:cs typeface="Calibri"/>
              </a:rPr>
              <a:t>européenne</a:t>
            </a:r>
            <a:r>
              <a:rPr dirty="0" sz="1200" spc="-5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du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paysage</a:t>
            </a:r>
            <a:endParaRPr sz="1200">
              <a:latin typeface="Calibri"/>
              <a:cs typeface="Calibri"/>
            </a:endParaRPr>
          </a:p>
          <a:p>
            <a:pPr lvl="1" marL="18415" marR="10160" indent="-635">
              <a:lnSpc>
                <a:spcPct val="100000"/>
              </a:lnSpc>
              <a:buChar char="-"/>
              <a:tabLst>
                <a:tab pos="186690" algn="l"/>
              </a:tabLst>
            </a:pPr>
            <a:r>
              <a:rPr dirty="0" sz="1200" spc="-5">
                <a:latin typeface="Calibri"/>
                <a:cs typeface="Calibri"/>
              </a:rPr>
              <a:t>Loi sur </a:t>
            </a:r>
            <a:r>
              <a:rPr dirty="0" sz="1200">
                <a:latin typeface="Calibri"/>
                <a:cs typeface="Calibri"/>
              </a:rPr>
              <a:t>la </a:t>
            </a:r>
            <a:r>
              <a:rPr dirty="0" sz="1200" spc="-5">
                <a:latin typeface="Calibri"/>
                <a:cs typeface="Calibri"/>
              </a:rPr>
              <a:t>Solidarité et </a:t>
            </a:r>
            <a:r>
              <a:rPr dirty="0" sz="1200">
                <a:latin typeface="Calibri"/>
                <a:cs typeface="Calibri"/>
              </a:rPr>
              <a:t>le 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Renouvellement </a:t>
            </a:r>
            <a:r>
              <a:rPr dirty="0" sz="1200">
                <a:latin typeface="Calibri"/>
                <a:cs typeface="Calibri"/>
              </a:rPr>
              <a:t>Urbain 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(SRU) </a:t>
            </a:r>
            <a:r>
              <a:rPr dirty="0" sz="1200">
                <a:latin typeface="Calibri"/>
                <a:cs typeface="Calibri"/>
              </a:rPr>
              <a:t>du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13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décembre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2000</a:t>
            </a:r>
            <a:endParaRPr sz="1200">
              <a:latin typeface="Calibri"/>
              <a:cs typeface="Calibri"/>
            </a:endParaRPr>
          </a:p>
          <a:p>
            <a:pPr lvl="1" marL="71755" marR="62230">
              <a:lnSpc>
                <a:spcPct val="100000"/>
              </a:lnSpc>
              <a:buChar char="-"/>
              <a:tabLst>
                <a:tab pos="153035" algn="l"/>
              </a:tabLst>
            </a:pPr>
            <a:r>
              <a:rPr dirty="0" sz="1200" spc="-5">
                <a:latin typeface="Calibri"/>
                <a:cs typeface="Calibri"/>
              </a:rPr>
              <a:t>Création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des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SCOT</a:t>
            </a:r>
            <a:r>
              <a:rPr dirty="0" sz="1200" spc="-5">
                <a:latin typeface="Calibri"/>
                <a:cs typeface="Calibri"/>
              </a:rPr>
              <a:t> et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des </a:t>
            </a:r>
            <a:r>
              <a:rPr dirty="0" sz="1200" spc="-254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PLU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918706" y="1172718"/>
            <a:ext cx="1069975" cy="4527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 indent="1524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Loi Grenelle </a:t>
            </a:r>
            <a:r>
              <a:rPr dirty="0" sz="1400" b="1">
                <a:latin typeface="Calibri"/>
                <a:cs typeface="Calibri"/>
              </a:rPr>
              <a:t>II </a:t>
            </a:r>
            <a:r>
              <a:rPr dirty="0" sz="1400" spc="-30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12</a:t>
            </a:r>
            <a:r>
              <a:rPr dirty="0" sz="1400" spc="-3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juillet</a:t>
            </a:r>
            <a:r>
              <a:rPr dirty="0" sz="1400" spc="-3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2010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467602" y="1785365"/>
            <a:ext cx="1970405" cy="1123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34950" marR="5080" indent="-22288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-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Réaffirmation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la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dimension </a:t>
            </a:r>
            <a:r>
              <a:rPr dirty="0" sz="1200" spc="-254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paysage </a:t>
            </a:r>
            <a:r>
              <a:rPr dirty="0" sz="1200">
                <a:latin typeface="Calibri"/>
                <a:cs typeface="Calibri"/>
              </a:rPr>
              <a:t>dans </a:t>
            </a:r>
            <a:r>
              <a:rPr dirty="0" sz="1200" spc="-5">
                <a:latin typeface="Calibri"/>
                <a:cs typeface="Calibri"/>
              </a:rPr>
              <a:t>tous </a:t>
            </a:r>
            <a:r>
              <a:rPr dirty="0" sz="1200">
                <a:latin typeface="Calibri"/>
                <a:cs typeface="Calibri"/>
              </a:rPr>
              <a:t>les 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documents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d’urbanisme</a:t>
            </a:r>
            <a:endParaRPr sz="1200">
              <a:latin typeface="Calibri"/>
              <a:cs typeface="Calibri"/>
            </a:endParaRPr>
          </a:p>
          <a:p>
            <a:pPr algn="ctr" marL="59690" marR="50800" indent="1270">
              <a:lnSpc>
                <a:spcPct val="100000"/>
              </a:lnSpc>
            </a:pPr>
            <a:r>
              <a:rPr dirty="0" sz="1200">
                <a:latin typeface="Calibri"/>
                <a:cs typeface="Calibri"/>
              </a:rPr>
              <a:t>- </a:t>
            </a:r>
            <a:r>
              <a:rPr dirty="0" sz="1200" spc="-10">
                <a:latin typeface="Calibri"/>
                <a:cs typeface="Calibri"/>
              </a:rPr>
              <a:t>Intégration </a:t>
            </a:r>
            <a:r>
              <a:rPr dirty="0" sz="1200">
                <a:latin typeface="Calibri"/>
                <a:cs typeface="Calibri"/>
              </a:rPr>
              <a:t>de la </a:t>
            </a:r>
            <a:r>
              <a:rPr dirty="0" sz="1200" spc="-5">
                <a:latin typeface="Calibri"/>
                <a:cs typeface="Calibri"/>
              </a:rPr>
              <a:t>qualité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paysagère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pour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les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entrées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 </a:t>
            </a:r>
            <a:r>
              <a:rPr dirty="0" sz="1200" spc="-26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ville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875523" y="4646421"/>
            <a:ext cx="1010919" cy="453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Loi</a:t>
            </a:r>
            <a:r>
              <a:rPr dirty="0" sz="1400" spc="-30" b="1">
                <a:latin typeface="Calibri"/>
                <a:cs typeface="Calibri"/>
              </a:rPr>
              <a:t> </a:t>
            </a:r>
            <a:r>
              <a:rPr dirty="0" sz="1400" spc="-15" b="1">
                <a:latin typeface="Calibri"/>
                <a:cs typeface="Calibri"/>
              </a:rPr>
              <a:t>ALUR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1400" b="1">
                <a:latin typeface="Calibri"/>
                <a:cs typeface="Calibri"/>
              </a:rPr>
              <a:t>24</a:t>
            </a:r>
            <a:r>
              <a:rPr dirty="0" sz="1400" spc="-3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mars</a:t>
            </a:r>
            <a:r>
              <a:rPr dirty="0" sz="1400" spc="-5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2014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306818" y="5289930"/>
            <a:ext cx="2149475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-317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-</a:t>
            </a:r>
            <a:r>
              <a:rPr dirty="0" sz="1200" spc="4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Changement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</a:t>
            </a:r>
            <a:r>
              <a:rPr dirty="0" sz="1200" spc="5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terminologie</a:t>
            </a:r>
            <a:r>
              <a:rPr dirty="0" sz="1200" spc="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: 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«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Insertion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à</a:t>
            </a:r>
            <a:r>
              <a:rPr dirty="0" sz="1200" spc="-10">
                <a:latin typeface="Calibri"/>
                <a:cs typeface="Calibri"/>
              </a:rPr>
              <a:t> l’environnement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» </a:t>
            </a:r>
            <a:r>
              <a:rPr dirty="0" sz="1200" spc="-254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à « </a:t>
            </a:r>
            <a:r>
              <a:rPr dirty="0" sz="1200" spc="-5">
                <a:latin typeface="Calibri"/>
                <a:cs typeface="Calibri"/>
              </a:rPr>
              <a:t>qualité architecturale et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paysagère</a:t>
            </a:r>
            <a:r>
              <a:rPr dirty="0" sz="1200">
                <a:latin typeface="Calibri"/>
                <a:cs typeface="Calibri"/>
              </a:rPr>
              <a:t> »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425943" y="6021425"/>
            <a:ext cx="1943735" cy="574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18745" marR="14668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-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Les objectifs </a:t>
            </a:r>
            <a:r>
              <a:rPr dirty="0" sz="1200">
                <a:latin typeface="Calibri"/>
                <a:cs typeface="Calibri"/>
              </a:rPr>
              <a:t>de </a:t>
            </a:r>
            <a:r>
              <a:rPr dirty="0" sz="1200" spc="-5">
                <a:latin typeface="Calibri"/>
                <a:cs typeface="Calibri"/>
              </a:rPr>
              <a:t>qualité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paysagère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sont </a:t>
            </a:r>
            <a:r>
              <a:rPr dirty="0" sz="1200" spc="-10">
                <a:latin typeface="Calibri"/>
                <a:cs typeface="Calibri"/>
              </a:rPr>
              <a:t>introduits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à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200" spc="-10">
                <a:latin typeface="Calibri"/>
                <a:cs typeface="Calibri"/>
              </a:rPr>
              <a:t>l’ensemble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du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territoire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du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PLU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1583311" y="3174492"/>
            <a:ext cx="9137015" cy="1397000"/>
            <a:chOff x="1583311" y="3174492"/>
            <a:chExt cx="9137015" cy="1397000"/>
          </a:xfrm>
        </p:grpSpPr>
        <p:sp>
          <p:nvSpPr>
            <p:cNvPr id="38" name="object 38"/>
            <p:cNvSpPr/>
            <p:nvPr/>
          </p:nvSpPr>
          <p:spPr>
            <a:xfrm>
              <a:off x="2564891" y="4139184"/>
              <a:ext cx="5934710" cy="432434"/>
            </a:xfrm>
            <a:custGeom>
              <a:avLst/>
              <a:gdLst/>
              <a:ahLst/>
              <a:cxnLst/>
              <a:rect l="l" t="t" r="r" b="b"/>
              <a:pathLst>
                <a:path w="5934709" h="432435">
                  <a:moveTo>
                    <a:pt x="0" y="22860"/>
                  </a:moveTo>
                  <a:lnTo>
                    <a:pt x="0" y="390652"/>
                  </a:lnTo>
                </a:path>
                <a:path w="5934709" h="432435">
                  <a:moveTo>
                    <a:pt x="3942587" y="0"/>
                  </a:moveTo>
                  <a:lnTo>
                    <a:pt x="3942587" y="418211"/>
                  </a:lnTo>
                </a:path>
                <a:path w="5934709" h="432435">
                  <a:moveTo>
                    <a:pt x="5934456" y="13716"/>
                  </a:moveTo>
                  <a:lnTo>
                    <a:pt x="5934456" y="431927"/>
                  </a:lnTo>
                </a:path>
              </a:pathLst>
            </a:custGeom>
            <a:ln w="6345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4536948" y="4152900"/>
              <a:ext cx="0" cy="418465"/>
            </a:xfrm>
            <a:custGeom>
              <a:avLst/>
              <a:gdLst/>
              <a:ahLst/>
              <a:cxnLst/>
              <a:rect l="l" t="t" r="r" b="b"/>
              <a:pathLst>
                <a:path w="0" h="418464">
                  <a:moveTo>
                    <a:pt x="0" y="0"/>
                  </a:moveTo>
                  <a:lnTo>
                    <a:pt x="0" y="418211"/>
                  </a:lnTo>
                </a:path>
              </a:pathLst>
            </a:custGeom>
            <a:ln w="6345">
              <a:solidFill>
                <a:srgbClr val="B5525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1586484" y="3174492"/>
              <a:ext cx="5923915" cy="442595"/>
            </a:xfrm>
            <a:custGeom>
              <a:avLst/>
              <a:gdLst/>
              <a:ahLst/>
              <a:cxnLst/>
              <a:rect l="l" t="t" r="r" b="b"/>
              <a:pathLst>
                <a:path w="5923915" h="442595">
                  <a:moveTo>
                    <a:pt x="0" y="24384"/>
                  </a:moveTo>
                  <a:lnTo>
                    <a:pt x="0" y="442595"/>
                  </a:lnTo>
                </a:path>
                <a:path w="5923915" h="442595">
                  <a:moveTo>
                    <a:pt x="1970531" y="24384"/>
                  </a:moveTo>
                  <a:lnTo>
                    <a:pt x="1970531" y="442595"/>
                  </a:lnTo>
                </a:path>
                <a:path w="5923915" h="442595">
                  <a:moveTo>
                    <a:pt x="3945636" y="0"/>
                  </a:moveTo>
                  <a:lnTo>
                    <a:pt x="3945636" y="418211"/>
                  </a:lnTo>
                </a:path>
                <a:path w="5923915" h="442595">
                  <a:moveTo>
                    <a:pt x="5923788" y="24384"/>
                  </a:moveTo>
                  <a:lnTo>
                    <a:pt x="5923788" y="442595"/>
                  </a:lnTo>
                </a:path>
              </a:pathLst>
            </a:custGeom>
            <a:ln w="6345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9150096" y="3613404"/>
              <a:ext cx="589915" cy="589915"/>
            </a:xfrm>
            <a:custGeom>
              <a:avLst/>
              <a:gdLst/>
              <a:ahLst/>
              <a:cxnLst/>
              <a:rect l="l" t="t" r="r" b="b"/>
              <a:pathLst>
                <a:path w="589915" h="589914">
                  <a:moveTo>
                    <a:pt x="294894" y="0"/>
                  </a:moveTo>
                  <a:lnTo>
                    <a:pt x="247073" y="3861"/>
                  </a:lnTo>
                  <a:lnTo>
                    <a:pt x="201704" y="15038"/>
                  </a:lnTo>
                  <a:lnTo>
                    <a:pt x="159395" y="32925"/>
                  </a:lnTo>
                  <a:lnTo>
                    <a:pt x="120755" y="56912"/>
                  </a:lnTo>
                  <a:lnTo>
                    <a:pt x="86391" y="86391"/>
                  </a:lnTo>
                  <a:lnTo>
                    <a:pt x="56912" y="120755"/>
                  </a:lnTo>
                  <a:lnTo>
                    <a:pt x="32925" y="159395"/>
                  </a:lnTo>
                  <a:lnTo>
                    <a:pt x="15038" y="201704"/>
                  </a:lnTo>
                  <a:lnTo>
                    <a:pt x="3861" y="247073"/>
                  </a:lnTo>
                  <a:lnTo>
                    <a:pt x="0" y="294894"/>
                  </a:lnTo>
                  <a:lnTo>
                    <a:pt x="3861" y="342714"/>
                  </a:lnTo>
                  <a:lnTo>
                    <a:pt x="15038" y="388083"/>
                  </a:lnTo>
                  <a:lnTo>
                    <a:pt x="32925" y="430392"/>
                  </a:lnTo>
                  <a:lnTo>
                    <a:pt x="56912" y="469032"/>
                  </a:lnTo>
                  <a:lnTo>
                    <a:pt x="86391" y="503396"/>
                  </a:lnTo>
                  <a:lnTo>
                    <a:pt x="120755" y="532875"/>
                  </a:lnTo>
                  <a:lnTo>
                    <a:pt x="159395" y="556862"/>
                  </a:lnTo>
                  <a:lnTo>
                    <a:pt x="201704" y="574749"/>
                  </a:lnTo>
                  <a:lnTo>
                    <a:pt x="247073" y="585926"/>
                  </a:lnTo>
                  <a:lnTo>
                    <a:pt x="294894" y="589788"/>
                  </a:lnTo>
                  <a:lnTo>
                    <a:pt x="342714" y="585926"/>
                  </a:lnTo>
                  <a:lnTo>
                    <a:pt x="388083" y="574749"/>
                  </a:lnTo>
                  <a:lnTo>
                    <a:pt x="430392" y="556862"/>
                  </a:lnTo>
                  <a:lnTo>
                    <a:pt x="469032" y="532875"/>
                  </a:lnTo>
                  <a:lnTo>
                    <a:pt x="503396" y="503396"/>
                  </a:lnTo>
                  <a:lnTo>
                    <a:pt x="532875" y="469032"/>
                  </a:lnTo>
                  <a:lnTo>
                    <a:pt x="556862" y="430392"/>
                  </a:lnTo>
                  <a:lnTo>
                    <a:pt x="574749" y="388083"/>
                  </a:lnTo>
                  <a:lnTo>
                    <a:pt x="585926" y="342714"/>
                  </a:lnTo>
                  <a:lnTo>
                    <a:pt x="589787" y="294894"/>
                  </a:lnTo>
                  <a:lnTo>
                    <a:pt x="585926" y="247073"/>
                  </a:lnTo>
                  <a:lnTo>
                    <a:pt x="574749" y="201704"/>
                  </a:lnTo>
                  <a:lnTo>
                    <a:pt x="556862" y="159395"/>
                  </a:lnTo>
                  <a:lnTo>
                    <a:pt x="532875" y="120755"/>
                  </a:lnTo>
                  <a:lnTo>
                    <a:pt x="503396" y="86391"/>
                  </a:lnTo>
                  <a:lnTo>
                    <a:pt x="469032" y="56912"/>
                  </a:lnTo>
                  <a:lnTo>
                    <a:pt x="430392" y="32925"/>
                  </a:lnTo>
                  <a:lnTo>
                    <a:pt x="388083" y="15038"/>
                  </a:lnTo>
                  <a:lnTo>
                    <a:pt x="342714" y="3861"/>
                  </a:lnTo>
                  <a:lnTo>
                    <a:pt x="294894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9150096" y="3613404"/>
              <a:ext cx="589915" cy="589915"/>
            </a:xfrm>
            <a:custGeom>
              <a:avLst/>
              <a:gdLst/>
              <a:ahLst/>
              <a:cxnLst/>
              <a:rect l="l" t="t" r="r" b="b"/>
              <a:pathLst>
                <a:path w="589915" h="589914">
                  <a:moveTo>
                    <a:pt x="0" y="294894"/>
                  </a:moveTo>
                  <a:lnTo>
                    <a:pt x="3861" y="247073"/>
                  </a:lnTo>
                  <a:lnTo>
                    <a:pt x="15038" y="201704"/>
                  </a:lnTo>
                  <a:lnTo>
                    <a:pt x="32925" y="159395"/>
                  </a:lnTo>
                  <a:lnTo>
                    <a:pt x="56912" y="120755"/>
                  </a:lnTo>
                  <a:lnTo>
                    <a:pt x="86391" y="86391"/>
                  </a:lnTo>
                  <a:lnTo>
                    <a:pt x="120755" y="56912"/>
                  </a:lnTo>
                  <a:lnTo>
                    <a:pt x="159395" y="32925"/>
                  </a:lnTo>
                  <a:lnTo>
                    <a:pt x="201704" y="15038"/>
                  </a:lnTo>
                  <a:lnTo>
                    <a:pt x="247073" y="3861"/>
                  </a:lnTo>
                  <a:lnTo>
                    <a:pt x="294894" y="0"/>
                  </a:lnTo>
                  <a:lnTo>
                    <a:pt x="342714" y="3861"/>
                  </a:lnTo>
                  <a:lnTo>
                    <a:pt x="388083" y="15038"/>
                  </a:lnTo>
                  <a:lnTo>
                    <a:pt x="430392" y="32925"/>
                  </a:lnTo>
                  <a:lnTo>
                    <a:pt x="469032" y="56912"/>
                  </a:lnTo>
                  <a:lnTo>
                    <a:pt x="503396" y="86391"/>
                  </a:lnTo>
                  <a:lnTo>
                    <a:pt x="532875" y="120755"/>
                  </a:lnTo>
                  <a:lnTo>
                    <a:pt x="556862" y="159395"/>
                  </a:lnTo>
                  <a:lnTo>
                    <a:pt x="574749" y="201704"/>
                  </a:lnTo>
                  <a:lnTo>
                    <a:pt x="585926" y="247073"/>
                  </a:lnTo>
                  <a:lnTo>
                    <a:pt x="589787" y="294894"/>
                  </a:lnTo>
                  <a:lnTo>
                    <a:pt x="585926" y="342714"/>
                  </a:lnTo>
                  <a:lnTo>
                    <a:pt x="574749" y="388083"/>
                  </a:lnTo>
                  <a:lnTo>
                    <a:pt x="556862" y="430392"/>
                  </a:lnTo>
                  <a:lnTo>
                    <a:pt x="532875" y="469032"/>
                  </a:lnTo>
                  <a:lnTo>
                    <a:pt x="503396" y="503396"/>
                  </a:lnTo>
                  <a:lnTo>
                    <a:pt x="469032" y="532875"/>
                  </a:lnTo>
                  <a:lnTo>
                    <a:pt x="430392" y="556862"/>
                  </a:lnTo>
                  <a:lnTo>
                    <a:pt x="388083" y="574749"/>
                  </a:lnTo>
                  <a:lnTo>
                    <a:pt x="342714" y="585926"/>
                  </a:lnTo>
                  <a:lnTo>
                    <a:pt x="294894" y="589788"/>
                  </a:lnTo>
                  <a:lnTo>
                    <a:pt x="247073" y="585926"/>
                  </a:lnTo>
                  <a:lnTo>
                    <a:pt x="201704" y="574749"/>
                  </a:lnTo>
                  <a:lnTo>
                    <a:pt x="159395" y="556862"/>
                  </a:lnTo>
                  <a:lnTo>
                    <a:pt x="120755" y="532875"/>
                  </a:lnTo>
                  <a:lnTo>
                    <a:pt x="86391" y="503396"/>
                  </a:lnTo>
                  <a:lnTo>
                    <a:pt x="56912" y="469032"/>
                  </a:lnTo>
                  <a:lnTo>
                    <a:pt x="32925" y="430392"/>
                  </a:lnTo>
                  <a:lnTo>
                    <a:pt x="15038" y="388083"/>
                  </a:lnTo>
                  <a:lnTo>
                    <a:pt x="3861" y="342714"/>
                  </a:lnTo>
                  <a:lnTo>
                    <a:pt x="0" y="294894"/>
                  </a:lnTo>
                  <a:close/>
                </a:path>
              </a:pathLst>
            </a:custGeom>
            <a:ln w="1270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10123932" y="3616452"/>
              <a:ext cx="589915" cy="589915"/>
            </a:xfrm>
            <a:custGeom>
              <a:avLst/>
              <a:gdLst/>
              <a:ahLst/>
              <a:cxnLst/>
              <a:rect l="l" t="t" r="r" b="b"/>
              <a:pathLst>
                <a:path w="589915" h="589914">
                  <a:moveTo>
                    <a:pt x="294894" y="0"/>
                  </a:moveTo>
                  <a:lnTo>
                    <a:pt x="247073" y="3861"/>
                  </a:lnTo>
                  <a:lnTo>
                    <a:pt x="201704" y="15038"/>
                  </a:lnTo>
                  <a:lnTo>
                    <a:pt x="159395" y="32925"/>
                  </a:lnTo>
                  <a:lnTo>
                    <a:pt x="120755" y="56912"/>
                  </a:lnTo>
                  <a:lnTo>
                    <a:pt x="86391" y="86391"/>
                  </a:lnTo>
                  <a:lnTo>
                    <a:pt x="56912" y="120755"/>
                  </a:lnTo>
                  <a:lnTo>
                    <a:pt x="32925" y="159395"/>
                  </a:lnTo>
                  <a:lnTo>
                    <a:pt x="15038" y="201704"/>
                  </a:lnTo>
                  <a:lnTo>
                    <a:pt x="3861" y="247073"/>
                  </a:lnTo>
                  <a:lnTo>
                    <a:pt x="0" y="294894"/>
                  </a:lnTo>
                  <a:lnTo>
                    <a:pt x="3861" y="342714"/>
                  </a:lnTo>
                  <a:lnTo>
                    <a:pt x="15038" y="388083"/>
                  </a:lnTo>
                  <a:lnTo>
                    <a:pt x="32925" y="430392"/>
                  </a:lnTo>
                  <a:lnTo>
                    <a:pt x="56912" y="469032"/>
                  </a:lnTo>
                  <a:lnTo>
                    <a:pt x="86391" y="503396"/>
                  </a:lnTo>
                  <a:lnTo>
                    <a:pt x="120755" y="532875"/>
                  </a:lnTo>
                  <a:lnTo>
                    <a:pt x="159395" y="556862"/>
                  </a:lnTo>
                  <a:lnTo>
                    <a:pt x="201704" y="574749"/>
                  </a:lnTo>
                  <a:lnTo>
                    <a:pt x="247073" y="585926"/>
                  </a:lnTo>
                  <a:lnTo>
                    <a:pt x="294894" y="589788"/>
                  </a:lnTo>
                  <a:lnTo>
                    <a:pt x="342714" y="585926"/>
                  </a:lnTo>
                  <a:lnTo>
                    <a:pt x="388083" y="574749"/>
                  </a:lnTo>
                  <a:lnTo>
                    <a:pt x="430392" y="556862"/>
                  </a:lnTo>
                  <a:lnTo>
                    <a:pt x="469032" y="532875"/>
                  </a:lnTo>
                  <a:lnTo>
                    <a:pt x="503396" y="503396"/>
                  </a:lnTo>
                  <a:lnTo>
                    <a:pt x="532875" y="469032"/>
                  </a:lnTo>
                  <a:lnTo>
                    <a:pt x="556862" y="430392"/>
                  </a:lnTo>
                  <a:lnTo>
                    <a:pt x="574749" y="388083"/>
                  </a:lnTo>
                  <a:lnTo>
                    <a:pt x="585926" y="342714"/>
                  </a:lnTo>
                  <a:lnTo>
                    <a:pt x="589788" y="294894"/>
                  </a:lnTo>
                  <a:lnTo>
                    <a:pt x="585926" y="247073"/>
                  </a:lnTo>
                  <a:lnTo>
                    <a:pt x="574749" y="201704"/>
                  </a:lnTo>
                  <a:lnTo>
                    <a:pt x="556862" y="159395"/>
                  </a:lnTo>
                  <a:lnTo>
                    <a:pt x="532875" y="120755"/>
                  </a:lnTo>
                  <a:lnTo>
                    <a:pt x="503396" y="86391"/>
                  </a:lnTo>
                  <a:lnTo>
                    <a:pt x="469032" y="56912"/>
                  </a:lnTo>
                  <a:lnTo>
                    <a:pt x="430392" y="32925"/>
                  </a:lnTo>
                  <a:lnTo>
                    <a:pt x="388083" y="15038"/>
                  </a:lnTo>
                  <a:lnTo>
                    <a:pt x="342714" y="3861"/>
                  </a:lnTo>
                  <a:lnTo>
                    <a:pt x="294894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/>
            <p:cNvSpPr/>
            <p:nvPr/>
          </p:nvSpPr>
          <p:spPr>
            <a:xfrm>
              <a:off x="10123932" y="3616452"/>
              <a:ext cx="589915" cy="589915"/>
            </a:xfrm>
            <a:custGeom>
              <a:avLst/>
              <a:gdLst/>
              <a:ahLst/>
              <a:cxnLst/>
              <a:rect l="l" t="t" r="r" b="b"/>
              <a:pathLst>
                <a:path w="589915" h="589914">
                  <a:moveTo>
                    <a:pt x="0" y="294894"/>
                  </a:moveTo>
                  <a:lnTo>
                    <a:pt x="3861" y="247073"/>
                  </a:lnTo>
                  <a:lnTo>
                    <a:pt x="15038" y="201704"/>
                  </a:lnTo>
                  <a:lnTo>
                    <a:pt x="32925" y="159395"/>
                  </a:lnTo>
                  <a:lnTo>
                    <a:pt x="56912" y="120755"/>
                  </a:lnTo>
                  <a:lnTo>
                    <a:pt x="86391" y="86391"/>
                  </a:lnTo>
                  <a:lnTo>
                    <a:pt x="120755" y="56912"/>
                  </a:lnTo>
                  <a:lnTo>
                    <a:pt x="159395" y="32925"/>
                  </a:lnTo>
                  <a:lnTo>
                    <a:pt x="201704" y="15038"/>
                  </a:lnTo>
                  <a:lnTo>
                    <a:pt x="247073" y="3861"/>
                  </a:lnTo>
                  <a:lnTo>
                    <a:pt x="294894" y="0"/>
                  </a:lnTo>
                  <a:lnTo>
                    <a:pt x="342714" y="3861"/>
                  </a:lnTo>
                  <a:lnTo>
                    <a:pt x="388083" y="15038"/>
                  </a:lnTo>
                  <a:lnTo>
                    <a:pt x="430392" y="32925"/>
                  </a:lnTo>
                  <a:lnTo>
                    <a:pt x="469032" y="56912"/>
                  </a:lnTo>
                  <a:lnTo>
                    <a:pt x="503396" y="86391"/>
                  </a:lnTo>
                  <a:lnTo>
                    <a:pt x="532875" y="120755"/>
                  </a:lnTo>
                  <a:lnTo>
                    <a:pt x="556862" y="159395"/>
                  </a:lnTo>
                  <a:lnTo>
                    <a:pt x="574749" y="201704"/>
                  </a:lnTo>
                  <a:lnTo>
                    <a:pt x="585926" y="247073"/>
                  </a:lnTo>
                  <a:lnTo>
                    <a:pt x="589788" y="294894"/>
                  </a:lnTo>
                  <a:lnTo>
                    <a:pt x="585926" y="342714"/>
                  </a:lnTo>
                  <a:lnTo>
                    <a:pt x="574749" y="388083"/>
                  </a:lnTo>
                  <a:lnTo>
                    <a:pt x="556862" y="430392"/>
                  </a:lnTo>
                  <a:lnTo>
                    <a:pt x="532875" y="469032"/>
                  </a:lnTo>
                  <a:lnTo>
                    <a:pt x="503396" y="503396"/>
                  </a:lnTo>
                  <a:lnTo>
                    <a:pt x="469032" y="532875"/>
                  </a:lnTo>
                  <a:lnTo>
                    <a:pt x="430392" y="556862"/>
                  </a:lnTo>
                  <a:lnTo>
                    <a:pt x="388083" y="574749"/>
                  </a:lnTo>
                  <a:lnTo>
                    <a:pt x="342714" y="585926"/>
                  </a:lnTo>
                  <a:lnTo>
                    <a:pt x="294894" y="589788"/>
                  </a:lnTo>
                  <a:lnTo>
                    <a:pt x="247073" y="585926"/>
                  </a:lnTo>
                  <a:lnTo>
                    <a:pt x="201704" y="574749"/>
                  </a:lnTo>
                  <a:lnTo>
                    <a:pt x="159395" y="556862"/>
                  </a:lnTo>
                  <a:lnTo>
                    <a:pt x="120755" y="532875"/>
                  </a:lnTo>
                  <a:lnTo>
                    <a:pt x="86391" y="503396"/>
                  </a:lnTo>
                  <a:lnTo>
                    <a:pt x="56912" y="469032"/>
                  </a:lnTo>
                  <a:lnTo>
                    <a:pt x="32925" y="430392"/>
                  </a:lnTo>
                  <a:lnTo>
                    <a:pt x="15038" y="388083"/>
                  </a:lnTo>
                  <a:lnTo>
                    <a:pt x="3861" y="342714"/>
                  </a:lnTo>
                  <a:lnTo>
                    <a:pt x="0" y="294894"/>
                  </a:lnTo>
                  <a:close/>
                </a:path>
              </a:pathLst>
            </a:custGeom>
            <a:ln w="1270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/>
            <p:cNvSpPr/>
            <p:nvPr/>
          </p:nvSpPr>
          <p:spPr>
            <a:xfrm>
              <a:off x="9435084" y="3220212"/>
              <a:ext cx="982980" cy="1351280"/>
            </a:xfrm>
            <a:custGeom>
              <a:avLst/>
              <a:gdLst/>
              <a:ahLst/>
              <a:cxnLst/>
              <a:rect l="l" t="t" r="r" b="b"/>
              <a:pathLst>
                <a:path w="982979" h="1351279">
                  <a:moveTo>
                    <a:pt x="0" y="0"/>
                  </a:moveTo>
                  <a:lnTo>
                    <a:pt x="0" y="418211"/>
                  </a:lnTo>
                </a:path>
                <a:path w="982979" h="1351279">
                  <a:moveTo>
                    <a:pt x="982980" y="982980"/>
                  </a:moveTo>
                  <a:lnTo>
                    <a:pt x="982980" y="1350771"/>
                  </a:lnTo>
                </a:path>
              </a:pathLst>
            </a:custGeom>
            <a:ln w="6345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6" name="object 46"/>
          <p:cNvSpPr txBox="1"/>
          <p:nvPr/>
        </p:nvSpPr>
        <p:spPr>
          <a:xfrm>
            <a:off x="8679560" y="1176020"/>
            <a:ext cx="1711960" cy="453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Loi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du</a:t>
            </a:r>
            <a:r>
              <a:rPr dirty="0" sz="1400" spc="-2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8</a:t>
            </a:r>
            <a:r>
              <a:rPr dirty="0" sz="1400" spc="-2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août</a:t>
            </a:r>
            <a:r>
              <a:rPr dirty="0" sz="1400" spc="-3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2016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dite</a:t>
            </a:r>
            <a:endParaRPr sz="1400">
              <a:latin typeface="Calibri"/>
              <a:cs typeface="Calibri"/>
            </a:endParaRPr>
          </a:p>
          <a:p>
            <a:pPr algn="ctr" marL="635">
              <a:lnSpc>
                <a:spcPct val="100000"/>
              </a:lnSpc>
            </a:pPr>
            <a:r>
              <a:rPr dirty="0" sz="1400" b="1">
                <a:latin typeface="Calibri"/>
                <a:cs typeface="Calibri"/>
              </a:rPr>
              <a:t>«</a:t>
            </a:r>
            <a:r>
              <a:rPr dirty="0" sz="1400" spc="-1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Loi</a:t>
            </a:r>
            <a:r>
              <a:rPr dirty="0" sz="1400" spc="-2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Biodiversité</a:t>
            </a:r>
            <a:r>
              <a:rPr dirty="0" sz="1400" spc="-5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»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1" name="object 5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47" name="object 47"/>
          <p:cNvSpPr txBox="1"/>
          <p:nvPr/>
        </p:nvSpPr>
        <p:spPr>
          <a:xfrm>
            <a:off x="8557641" y="1788921"/>
            <a:ext cx="1956435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635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Introduction </a:t>
            </a:r>
            <a:r>
              <a:rPr dirty="0" sz="1200" spc="-10">
                <a:latin typeface="Calibri"/>
                <a:cs typeface="Calibri"/>
              </a:rPr>
              <a:t>d’évolutions </a:t>
            </a:r>
            <a:r>
              <a:rPr dirty="0" sz="1200" spc="-5">
                <a:latin typeface="Calibri"/>
                <a:cs typeface="Calibri"/>
              </a:rPr>
              <a:t> importantes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pour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le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réseau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des </a:t>
            </a:r>
            <a:r>
              <a:rPr dirty="0" sz="1200" spc="-254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PNR </a:t>
            </a:r>
            <a:r>
              <a:rPr dirty="0" sz="1200" spc="-5">
                <a:latin typeface="Calibri"/>
                <a:cs typeface="Calibri"/>
              </a:rPr>
              <a:t>(</a:t>
            </a:r>
            <a:r>
              <a:rPr dirty="0" u="sng" sz="12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ex</a:t>
            </a:r>
            <a:r>
              <a:rPr dirty="0" sz="1200" spc="-5">
                <a:latin typeface="Calibri"/>
                <a:cs typeface="Calibri"/>
              </a:rPr>
              <a:t>: allongement </a:t>
            </a:r>
            <a:r>
              <a:rPr dirty="0" sz="1200">
                <a:latin typeface="Calibri"/>
                <a:cs typeface="Calibri"/>
              </a:rPr>
              <a:t>de la 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durée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la </a:t>
            </a:r>
            <a:r>
              <a:rPr dirty="0" sz="1200" spc="-5">
                <a:latin typeface="Calibri"/>
                <a:cs typeface="Calibri"/>
              </a:rPr>
              <a:t>charte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à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15 </a:t>
            </a:r>
            <a:r>
              <a:rPr dirty="0" sz="1200" spc="-5">
                <a:latin typeface="Calibri"/>
                <a:cs typeface="Calibri"/>
              </a:rPr>
              <a:t>ans)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9542144" y="4664455"/>
            <a:ext cx="1540510" cy="10350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Décret</a:t>
            </a:r>
            <a:r>
              <a:rPr dirty="0" sz="1400" spc="-6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du</a:t>
            </a:r>
            <a:endParaRPr sz="1400">
              <a:latin typeface="Calibri"/>
              <a:cs typeface="Calibri"/>
            </a:endParaRPr>
          </a:p>
          <a:p>
            <a:pPr algn="ctr" marL="82550" marR="116839">
              <a:lnSpc>
                <a:spcPct val="100000"/>
              </a:lnSpc>
              <a:spcBef>
                <a:spcPts val="5"/>
              </a:spcBef>
            </a:pPr>
            <a:r>
              <a:rPr dirty="0" sz="1400" b="1">
                <a:latin typeface="Calibri"/>
                <a:cs typeface="Calibri"/>
              </a:rPr>
              <a:t>10</a:t>
            </a:r>
            <a:r>
              <a:rPr dirty="0" sz="1400" spc="-3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juillet</a:t>
            </a:r>
            <a:r>
              <a:rPr dirty="0" sz="1400" spc="-4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2017</a:t>
            </a:r>
            <a:r>
              <a:rPr dirty="0" sz="1100" spc="-5" b="1">
                <a:solidFill>
                  <a:srgbClr val="FFFFFF"/>
                </a:solidFill>
                <a:latin typeface="Calibri"/>
                <a:cs typeface="Calibri"/>
              </a:rPr>
              <a:t>…</a:t>
            </a:r>
            <a:r>
              <a:rPr dirty="0" sz="1200" spc="-5" b="1">
                <a:solidFill>
                  <a:srgbClr val="FFFFFF"/>
                </a:solidFill>
                <a:latin typeface="Calibri"/>
                <a:cs typeface="Calibri"/>
              </a:rPr>
              <a:t>….. </a:t>
            </a:r>
            <a:r>
              <a:rPr dirty="0" sz="1200" spc="-26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relatif</a:t>
            </a:r>
            <a:r>
              <a:rPr dirty="0" sz="1400" spc="-5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aux</a:t>
            </a:r>
            <a:r>
              <a:rPr dirty="0" sz="1400" spc="-4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PNR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dirty="0" sz="1200" spc="-5">
                <a:latin typeface="Calibri"/>
                <a:cs typeface="Calibri"/>
              </a:rPr>
              <a:t>(pris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en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application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la</a:t>
            </a:r>
            <a:endParaRPr sz="1200">
              <a:latin typeface="Calibri"/>
              <a:cs typeface="Calibri"/>
            </a:endParaRPr>
          </a:p>
          <a:p>
            <a:pPr algn="ctr" marL="1905">
              <a:lnSpc>
                <a:spcPct val="100000"/>
              </a:lnSpc>
            </a:pPr>
            <a:r>
              <a:rPr dirty="0" sz="1200">
                <a:latin typeface="Calibri"/>
                <a:cs typeface="Calibri"/>
              </a:rPr>
              <a:t>«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Loi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Biodiversité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»)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9461372" y="5887008"/>
            <a:ext cx="17024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Modification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des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articles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R.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9403460" y="6069888"/>
            <a:ext cx="181800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333-1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et suivants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du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Code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</a:t>
            </a:r>
            <a:endParaRPr sz="1200">
              <a:latin typeface="Calibri"/>
              <a:cs typeface="Calibri"/>
            </a:endParaRPr>
          </a:p>
          <a:p>
            <a:pPr algn="ctr" marL="635">
              <a:lnSpc>
                <a:spcPct val="100000"/>
              </a:lnSpc>
            </a:pPr>
            <a:r>
              <a:rPr dirty="0" sz="1200" spc="-10">
                <a:latin typeface="Calibri"/>
                <a:cs typeface="Calibri"/>
              </a:rPr>
              <a:t>l’environnement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674734" y="410718"/>
            <a:ext cx="2265045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Propos</a:t>
            </a:r>
            <a:r>
              <a:rPr dirty="0" spc="-85"/>
              <a:t> </a:t>
            </a:r>
            <a:r>
              <a:rPr dirty="0"/>
              <a:t>introductifs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1253439" y="1569465"/>
            <a:ext cx="9688195" cy="42456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Font typeface="Wingdings"/>
              <a:buChar char=""/>
              <a:tabLst>
                <a:tab pos="356235" algn="l"/>
              </a:tabLst>
            </a:pP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Quels</a:t>
            </a:r>
            <a:r>
              <a:rPr dirty="0" sz="2000" spc="-2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étaient</a:t>
            </a:r>
            <a:r>
              <a:rPr dirty="0" sz="2000" spc="-3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2000" spc="-1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objectifs</a:t>
            </a:r>
            <a:r>
              <a:rPr dirty="0" sz="2000" spc="-5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initiaux</a:t>
            </a:r>
            <a:r>
              <a:rPr dirty="0" sz="2000" spc="-3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2000" spc="-1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2000" spc="-1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loi</a:t>
            </a:r>
            <a:r>
              <a:rPr dirty="0" sz="2000" spc="-3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Paysage</a:t>
            </a:r>
            <a:r>
              <a:rPr dirty="0" sz="2000" spc="-1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?</a:t>
            </a:r>
            <a:endParaRPr sz="20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3150">
              <a:latin typeface="Palatino Linotype"/>
              <a:cs typeface="Palatino Linotype"/>
            </a:endParaRPr>
          </a:p>
          <a:p>
            <a:pPr algn="just" marL="281940" marR="5080" indent="-269875">
              <a:lnSpc>
                <a:spcPts val="2260"/>
              </a:lnSpc>
              <a:buClr>
                <a:srgbClr val="001F5F"/>
              </a:buClr>
              <a:buFont typeface="Wingdings"/>
              <a:buChar char=""/>
              <a:tabLst>
                <a:tab pos="356235" algn="l"/>
              </a:tabLst>
            </a:pPr>
            <a:r>
              <a:rPr dirty="0"/>
              <a:t>	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Accroître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la 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prise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en 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compte des paysages dans les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diverses 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réglementations de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l'occupation de l'espace,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par les 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documents d'urbanisme et d'aménagement,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les </a:t>
            </a:r>
            <a:r>
              <a:rPr dirty="0" sz="20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autorisations de construire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ou </a:t>
            </a:r>
            <a:r>
              <a:rPr dirty="0" sz="2000" spc="-10" b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travaux, la protection des boisements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ou 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encore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 dans</a:t>
            </a:r>
            <a:r>
              <a:rPr dirty="0" sz="20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2000" spc="-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parcs</a:t>
            </a:r>
            <a:r>
              <a:rPr dirty="0" sz="20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naturels</a:t>
            </a:r>
            <a:r>
              <a:rPr dirty="0" sz="2000" spc="-4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régionaux.</a:t>
            </a:r>
            <a:endParaRPr sz="20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buClr>
                <a:srgbClr val="001F5F"/>
              </a:buClr>
              <a:buFont typeface="Wingdings"/>
              <a:buChar char=""/>
            </a:pPr>
            <a:endParaRPr sz="2000">
              <a:latin typeface="Palatino Linotype"/>
              <a:cs typeface="Palatino Linotype"/>
            </a:endParaRPr>
          </a:p>
          <a:p>
            <a:pPr algn="just" marL="281940" marR="6350" indent="-269875">
              <a:lnSpc>
                <a:spcPts val="2260"/>
              </a:lnSpc>
              <a:spcBef>
                <a:spcPts val="1535"/>
              </a:spcBef>
              <a:buClr>
                <a:srgbClr val="001F5F"/>
              </a:buClr>
              <a:buFont typeface="Wingdings"/>
              <a:buChar char=""/>
              <a:tabLst>
                <a:tab pos="356235" algn="l"/>
              </a:tabLst>
            </a:pPr>
            <a:r>
              <a:rPr dirty="0"/>
              <a:t>	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Protéger et mettre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en 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valeur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les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paysages 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qu'ils soient naturels,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urbains, 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ruraux,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 banals</a:t>
            </a:r>
            <a:r>
              <a:rPr dirty="0" sz="20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ou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exceptionnels.</a:t>
            </a:r>
            <a:r>
              <a:rPr dirty="0" sz="2000" spc="-4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Elle</a:t>
            </a:r>
            <a:r>
              <a:rPr dirty="0" sz="20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vient</a:t>
            </a:r>
            <a:r>
              <a:rPr dirty="0" sz="20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compléter</a:t>
            </a:r>
            <a:r>
              <a:rPr dirty="0" sz="2000" spc="-3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20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lois</a:t>
            </a:r>
            <a:r>
              <a:rPr dirty="0" sz="20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« Montagne</a:t>
            </a:r>
            <a:r>
              <a:rPr dirty="0" sz="20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» et</a:t>
            </a:r>
            <a:r>
              <a:rPr dirty="0" sz="20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20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Littoral</a:t>
            </a:r>
            <a:r>
              <a:rPr dirty="0" sz="2000" spc="-3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».</a:t>
            </a:r>
            <a:endParaRPr sz="20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buClr>
                <a:srgbClr val="001F5F"/>
              </a:buClr>
              <a:buFont typeface="Wingdings"/>
              <a:buChar char=""/>
            </a:pPr>
            <a:endParaRPr sz="2000">
              <a:latin typeface="Palatino Linotype"/>
              <a:cs typeface="Palatino Linotype"/>
            </a:endParaRPr>
          </a:p>
          <a:p>
            <a:pPr algn="just" marL="281940" marR="6350" indent="-269875">
              <a:lnSpc>
                <a:spcPts val="2260"/>
              </a:lnSpc>
              <a:spcBef>
                <a:spcPts val="1555"/>
              </a:spcBef>
              <a:buClr>
                <a:srgbClr val="001F5F"/>
              </a:buClr>
              <a:buFont typeface="Wingdings"/>
              <a:buChar char=""/>
              <a:tabLst>
                <a:tab pos="356235" algn="l"/>
              </a:tabLst>
            </a:pPr>
            <a:r>
              <a:rPr dirty="0"/>
              <a:t>	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Créer de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nouveaux 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instruments juridiques dont les directives </a:t>
            </a:r>
            <a:r>
              <a:rPr dirty="0" sz="2000" spc="-10" b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protection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et 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2000" spc="-484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mise</a:t>
            </a:r>
            <a:r>
              <a:rPr dirty="0" sz="2000" spc="-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20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valeur</a:t>
            </a:r>
            <a:r>
              <a:rPr dirty="0" sz="2000" spc="-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paysages.</a:t>
            </a:r>
            <a:endParaRPr sz="20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674734" y="410718"/>
            <a:ext cx="2265045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Propos</a:t>
            </a:r>
            <a:r>
              <a:rPr dirty="0" spc="-85"/>
              <a:t> </a:t>
            </a:r>
            <a:r>
              <a:rPr dirty="0"/>
              <a:t>introductifs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1253439" y="1583182"/>
            <a:ext cx="9222740" cy="31311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03530" indent="-291465">
              <a:lnSpc>
                <a:spcPct val="100000"/>
              </a:lnSpc>
              <a:spcBef>
                <a:spcPts val="105"/>
              </a:spcBef>
              <a:buFont typeface="Wingdings"/>
              <a:buChar char=""/>
              <a:tabLst>
                <a:tab pos="304165" algn="l"/>
              </a:tabLst>
            </a:pP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2000" spc="-1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notion</a:t>
            </a:r>
            <a:r>
              <a:rPr dirty="0" sz="2000" spc="-3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20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 paysage</a:t>
            </a:r>
            <a:r>
              <a:rPr dirty="0" sz="2000" spc="-2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dans</a:t>
            </a:r>
            <a:r>
              <a:rPr dirty="0" sz="2000" spc="-2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2000" spc="-1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 i="1">
                <a:solidFill>
                  <a:srgbClr val="001F5F"/>
                </a:solidFill>
                <a:latin typeface="Palatino Linotype"/>
                <a:cs typeface="Palatino Linotype"/>
              </a:rPr>
              <a:t>loi</a:t>
            </a:r>
            <a:endParaRPr sz="20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endParaRPr sz="3050">
              <a:latin typeface="Palatino Linotype"/>
              <a:cs typeface="Palatino Linotype"/>
            </a:endParaRPr>
          </a:p>
          <a:p>
            <a:pPr marL="355600" indent="-343535">
              <a:lnSpc>
                <a:spcPct val="100000"/>
              </a:lnSpc>
              <a:buFont typeface="Wingdings"/>
              <a:buChar char=""/>
              <a:tabLst>
                <a:tab pos="354965" algn="l"/>
                <a:tab pos="356235" algn="l"/>
              </a:tabLst>
            </a:pP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La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loi</a:t>
            </a:r>
            <a:r>
              <a:rPr dirty="0" sz="20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« Paysage</a:t>
            </a:r>
            <a:r>
              <a:rPr dirty="0" sz="20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 ne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 comporte</a:t>
            </a:r>
            <a:r>
              <a:rPr dirty="0" sz="2000" spc="-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pas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 de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définition</a:t>
            </a:r>
            <a:r>
              <a:rPr dirty="0" sz="2000" spc="-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20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paysage.</a:t>
            </a:r>
            <a:endParaRPr sz="20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buClr>
                <a:srgbClr val="001F5F"/>
              </a:buClr>
              <a:buFont typeface="Wingdings"/>
              <a:buChar char=""/>
            </a:pPr>
            <a:endParaRPr sz="3150">
              <a:latin typeface="Palatino Linotype"/>
              <a:cs typeface="Palatino Linotype"/>
            </a:endParaRPr>
          </a:p>
          <a:p>
            <a:pPr algn="just" marL="355600" marR="5080" indent="-343535">
              <a:lnSpc>
                <a:spcPct val="94000"/>
              </a:lnSpc>
              <a:buFont typeface="Wingdings"/>
              <a:buChar char=""/>
              <a:tabLst>
                <a:tab pos="356235" algn="l"/>
              </a:tabLst>
            </a:pPr>
            <a:r>
              <a:rPr dirty="0" sz="2000" spc="-5">
                <a:solidFill>
                  <a:srgbClr val="001F5F"/>
                </a:solidFill>
                <a:latin typeface="Palatino Linotype"/>
                <a:cs typeface="Palatino Linotype"/>
              </a:rPr>
              <a:t>Il</a:t>
            </a:r>
            <a:r>
              <a:rPr dirty="0" sz="2000">
                <a:solidFill>
                  <a:srgbClr val="001F5F"/>
                </a:solidFill>
                <a:latin typeface="Palatino Linotype"/>
                <a:cs typeface="Palatino Linotype"/>
              </a:rPr>
              <a:t> est</a:t>
            </a:r>
            <a:r>
              <a:rPr dirty="0" sz="20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>
                <a:solidFill>
                  <a:srgbClr val="001F5F"/>
                </a:solidFill>
                <a:latin typeface="Palatino Linotype"/>
                <a:cs typeface="Palatino Linotype"/>
              </a:rPr>
              <a:t>possible</a:t>
            </a:r>
            <a:r>
              <a:rPr dirty="0" sz="20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2000">
                <a:solidFill>
                  <a:srgbClr val="001F5F"/>
                </a:solidFill>
                <a:latin typeface="Palatino Linotype"/>
                <a:cs typeface="Palatino Linotype"/>
              </a:rPr>
              <a:t> se</a:t>
            </a:r>
            <a:r>
              <a:rPr dirty="0" sz="20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>
                <a:solidFill>
                  <a:srgbClr val="001F5F"/>
                </a:solidFill>
                <a:latin typeface="Palatino Linotype"/>
                <a:cs typeface="Palatino Linotype"/>
              </a:rPr>
              <a:t>reporter</a:t>
            </a:r>
            <a:r>
              <a:rPr dirty="0" sz="20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20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20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>
                <a:solidFill>
                  <a:srgbClr val="001F5F"/>
                </a:solidFill>
                <a:latin typeface="Palatino Linotype"/>
                <a:cs typeface="Palatino Linotype"/>
              </a:rPr>
              <a:t>définition</a:t>
            </a:r>
            <a:r>
              <a:rPr dirty="0" sz="20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>
                <a:solidFill>
                  <a:srgbClr val="001F5F"/>
                </a:solidFill>
                <a:latin typeface="Palatino Linotype"/>
                <a:cs typeface="Palatino Linotype"/>
              </a:rPr>
              <a:t>donnée</a:t>
            </a:r>
            <a:r>
              <a:rPr dirty="0" sz="20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>
                <a:solidFill>
                  <a:srgbClr val="001F5F"/>
                </a:solidFill>
                <a:latin typeface="Palatino Linotype"/>
                <a:cs typeface="Palatino Linotype"/>
              </a:rPr>
              <a:t>par</a:t>
            </a:r>
            <a:r>
              <a:rPr dirty="0" sz="20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20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>
                <a:solidFill>
                  <a:srgbClr val="001F5F"/>
                </a:solidFill>
                <a:latin typeface="Palatino Linotype"/>
                <a:cs typeface="Palatino Linotype"/>
              </a:rPr>
              <a:t>convention </a:t>
            </a:r>
            <a:r>
              <a:rPr dirty="0" sz="2000">
                <a:solidFill>
                  <a:srgbClr val="001F5F"/>
                </a:solidFill>
                <a:latin typeface="Palatino Linotype"/>
                <a:cs typeface="Palatino Linotype"/>
              </a:rPr>
              <a:t> européenne</a:t>
            </a:r>
            <a:r>
              <a:rPr dirty="0" sz="20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20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>
                <a:solidFill>
                  <a:srgbClr val="001F5F"/>
                </a:solidFill>
                <a:latin typeface="Palatino Linotype"/>
                <a:cs typeface="Palatino Linotype"/>
              </a:rPr>
              <a:t>paysage</a:t>
            </a:r>
            <a:r>
              <a:rPr dirty="0" sz="20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20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>
                <a:solidFill>
                  <a:srgbClr val="001F5F"/>
                </a:solidFill>
                <a:latin typeface="Palatino Linotype"/>
                <a:cs typeface="Palatino Linotype"/>
              </a:rPr>
              <a:t>Conseil</a:t>
            </a:r>
            <a:r>
              <a:rPr dirty="0" sz="20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20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>
                <a:solidFill>
                  <a:srgbClr val="001F5F"/>
                </a:solidFill>
                <a:latin typeface="Palatino Linotype"/>
                <a:cs typeface="Palatino Linotype"/>
              </a:rPr>
              <a:t>l’Europe</a:t>
            </a:r>
            <a:r>
              <a:rPr dirty="0" sz="2000">
                <a:solidFill>
                  <a:srgbClr val="001F5F"/>
                </a:solidFill>
                <a:latin typeface="Palatino Linotype"/>
                <a:cs typeface="Palatino Linotype"/>
              </a:rPr>
              <a:t> de</a:t>
            </a:r>
            <a:r>
              <a:rPr dirty="0" sz="20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>
                <a:solidFill>
                  <a:srgbClr val="001F5F"/>
                </a:solidFill>
                <a:latin typeface="Palatino Linotype"/>
                <a:cs typeface="Palatino Linotype"/>
              </a:rPr>
              <a:t>2000</a:t>
            </a:r>
            <a:r>
              <a:rPr dirty="0" sz="20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>
                <a:solidFill>
                  <a:srgbClr val="001F5F"/>
                </a:solidFill>
                <a:latin typeface="Palatino Linotype"/>
                <a:cs typeface="Palatino Linotype"/>
              </a:rPr>
              <a:t>selon</a:t>
            </a:r>
            <a:r>
              <a:rPr dirty="0" sz="2000">
                <a:solidFill>
                  <a:srgbClr val="001F5F"/>
                </a:solidFill>
                <a:latin typeface="Palatino Linotype"/>
                <a:cs typeface="Palatino Linotype"/>
              </a:rPr>
              <a:t> laquelle</a:t>
            </a:r>
            <a:r>
              <a:rPr dirty="0" sz="20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10">
                <a:solidFill>
                  <a:srgbClr val="001F5F"/>
                </a:solidFill>
                <a:latin typeface="Palatino Linotype"/>
                <a:cs typeface="Palatino Linotype"/>
              </a:rPr>
              <a:t>le </a:t>
            </a:r>
            <a:r>
              <a:rPr dirty="0" sz="2000" spc="-5">
                <a:solidFill>
                  <a:srgbClr val="001F5F"/>
                </a:solidFill>
                <a:latin typeface="Palatino Linotype"/>
                <a:cs typeface="Palatino Linotype"/>
              </a:rPr>
              <a:t> paysage </a:t>
            </a:r>
            <a:r>
              <a:rPr dirty="0" sz="2000">
                <a:solidFill>
                  <a:srgbClr val="001F5F"/>
                </a:solidFill>
                <a:latin typeface="Palatino Linotype"/>
                <a:cs typeface="Palatino Linotype"/>
              </a:rPr>
              <a:t>est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« 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une partie du territoire telle que perçue par les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populations </a:t>
            </a:r>
            <a:r>
              <a:rPr dirty="0" sz="20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dont 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le caractère résulte </a:t>
            </a:r>
            <a:r>
              <a:rPr dirty="0" sz="2000" spc="-10" b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l’action </a:t>
            </a:r>
            <a:r>
              <a:rPr dirty="0" sz="2000" spc="-10" b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facteurs naturels et/ou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humains et </a:t>
            </a:r>
            <a:r>
              <a:rPr dirty="0" sz="2000" spc="-15" b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20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leurs</a:t>
            </a:r>
            <a:r>
              <a:rPr dirty="0" sz="2000" spc="-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interactions</a:t>
            </a:r>
            <a:r>
              <a:rPr dirty="0" sz="2000" spc="-4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».</a:t>
            </a:r>
            <a:endParaRPr sz="20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674734" y="410718"/>
            <a:ext cx="2265045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Propos</a:t>
            </a:r>
            <a:r>
              <a:rPr dirty="0" spc="-85"/>
              <a:t> </a:t>
            </a:r>
            <a:r>
              <a:rPr dirty="0"/>
              <a:t>introductifs</a:t>
            </a:r>
          </a:p>
        </p:txBody>
      </p:sp>
      <p:sp>
        <p:nvSpPr>
          <p:cNvPr id="3" name="object 3"/>
          <p:cNvSpPr/>
          <p:nvPr/>
        </p:nvSpPr>
        <p:spPr>
          <a:xfrm>
            <a:off x="1997964" y="3880103"/>
            <a:ext cx="8196580" cy="984885"/>
          </a:xfrm>
          <a:custGeom>
            <a:avLst/>
            <a:gdLst/>
            <a:ahLst/>
            <a:cxnLst/>
            <a:rect l="l" t="t" r="r" b="b"/>
            <a:pathLst>
              <a:path w="8196580" h="984885">
                <a:moveTo>
                  <a:pt x="7703819" y="0"/>
                </a:moveTo>
                <a:lnTo>
                  <a:pt x="7703819" y="246126"/>
                </a:lnTo>
                <a:lnTo>
                  <a:pt x="0" y="246126"/>
                </a:lnTo>
                <a:lnTo>
                  <a:pt x="246125" y="492252"/>
                </a:lnTo>
                <a:lnTo>
                  <a:pt x="0" y="738378"/>
                </a:lnTo>
                <a:lnTo>
                  <a:pt x="7703819" y="738378"/>
                </a:lnTo>
                <a:lnTo>
                  <a:pt x="7703819" y="984504"/>
                </a:lnTo>
                <a:lnTo>
                  <a:pt x="8196071" y="492252"/>
                </a:lnTo>
                <a:lnTo>
                  <a:pt x="7703819" y="0"/>
                </a:lnTo>
                <a:close/>
              </a:path>
            </a:pathLst>
          </a:custGeom>
          <a:solidFill>
            <a:srgbClr val="CFD4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43073" y="3219094"/>
            <a:ext cx="1246505" cy="861060"/>
          </a:xfrm>
          <a:prstGeom prst="rect">
            <a:avLst/>
          </a:prstGeom>
        </p:spPr>
        <p:txBody>
          <a:bodyPr wrap="square" lIns="0" tIns="76835" rIns="0" bIns="0" rtlCol="0" vert="horz">
            <a:spAutoFit/>
          </a:bodyPr>
          <a:lstStyle/>
          <a:p>
            <a:pPr marL="12700" indent="17780">
              <a:lnSpc>
                <a:spcPct val="100000"/>
              </a:lnSpc>
              <a:spcBef>
                <a:spcPts val="605"/>
              </a:spcBef>
            </a:pPr>
            <a:r>
              <a:rPr dirty="0" sz="1600" spc="-5" b="1">
                <a:solidFill>
                  <a:srgbClr val="1F3863"/>
                </a:solidFill>
                <a:latin typeface="Calibri"/>
                <a:cs typeface="Calibri"/>
              </a:rPr>
              <a:t>8</a:t>
            </a:r>
            <a:r>
              <a:rPr dirty="0" sz="1600" spc="-25" b="1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10" b="1">
                <a:solidFill>
                  <a:srgbClr val="1F3863"/>
                </a:solidFill>
                <a:latin typeface="Calibri"/>
                <a:cs typeface="Calibri"/>
              </a:rPr>
              <a:t>janvier 1993</a:t>
            </a:r>
            <a:endParaRPr sz="1600">
              <a:latin typeface="Calibri"/>
              <a:cs typeface="Calibri"/>
            </a:endParaRPr>
          </a:p>
          <a:p>
            <a:pPr marL="300355" marR="5080" indent="-288290">
              <a:lnSpc>
                <a:spcPts val="1730"/>
              </a:lnSpc>
              <a:spcBef>
                <a:spcPts val="720"/>
              </a:spcBef>
            </a:pPr>
            <a:r>
              <a:rPr dirty="0" sz="1600" spc="-25">
                <a:solidFill>
                  <a:srgbClr val="1F3863"/>
                </a:solidFill>
                <a:latin typeface="Calibri"/>
                <a:cs typeface="Calibri"/>
              </a:rPr>
              <a:t>Version</a:t>
            </a:r>
            <a:r>
              <a:rPr dirty="0" sz="1600" spc="-1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1F3863"/>
                </a:solidFill>
                <a:latin typeface="Calibri"/>
                <a:cs typeface="Calibri"/>
              </a:rPr>
              <a:t>initiale </a:t>
            </a:r>
            <a:r>
              <a:rPr dirty="0" sz="1600" spc="-34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1F3863"/>
                </a:solidFill>
                <a:latin typeface="Calibri"/>
                <a:cs typeface="Calibri"/>
              </a:rPr>
              <a:t>de</a:t>
            </a:r>
            <a:r>
              <a:rPr dirty="0" sz="1600" spc="-1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1F3863"/>
                </a:solidFill>
                <a:latin typeface="Calibri"/>
                <a:cs typeface="Calibri"/>
              </a:rPr>
              <a:t>la</a:t>
            </a:r>
            <a:r>
              <a:rPr dirty="0" sz="1600" spc="-2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1F3863"/>
                </a:solidFill>
                <a:latin typeface="Calibri"/>
                <a:cs typeface="Calibri"/>
              </a:rPr>
              <a:t>loi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639313" y="4263897"/>
            <a:ext cx="5197475" cy="210820"/>
            <a:chOff x="2639313" y="4263897"/>
            <a:chExt cx="5197475" cy="21082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639313" y="4263897"/>
              <a:ext cx="210821" cy="189485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307837" y="4274565"/>
              <a:ext cx="210821" cy="200153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650225" y="4274565"/>
              <a:ext cx="186437" cy="195581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3185922" y="4590225"/>
            <a:ext cx="4409440" cy="1081405"/>
          </a:xfrm>
          <a:prstGeom prst="rect">
            <a:avLst/>
          </a:prstGeom>
        </p:spPr>
        <p:txBody>
          <a:bodyPr wrap="square" lIns="0" tIns="774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10"/>
              </a:spcBef>
            </a:pPr>
            <a:r>
              <a:rPr dirty="0" sz="1600" spc="-15" b="1">
                <a:solidFill>
                  <a:srgbClr val="1F3863"/>
                </a:solidFill>
                <a:latin typeface="Calibri"/>
                <a:cs typeface="Calibri"/>
              </a:rPr>
              <a:t>1995</a:t>
            </a:r>
            <a:endParaRPr sz="1600">
              <a:latin typeface="Calibri"/>
              <a:cs typeface="Calibri"/>
            </a:endParaRPr>
          </a:p>
          <a:p>
            <a:pPr algn="ctr" marL="12700" marR="5080">
              <a:lnSpc>
                <a:spcPts val="1730"/>
              </a:lnSpc>
              <a:spcBef>
                <a:spcPts val="720"/>
              </a:spcBef>
            </a:pPr>
            <a:r>
              <a:rPr dirty="0" sz="1600" spc="-15">
                <a:solidFill>
                  <a:srgbClr val="1F3863"/>
                </a:solidFill>
                <a:latin typeface="Calibri"/>
                <a:cs typeface="Calibri"/>
              </a:rPr>
              <a:t>Première</a:t>
            </a:r>
            <a:r>
              <a:rPr dirty="0" sz="1600" spc="4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1F3863"/>
                </a:solidFill>
                <a:latin typeface="Calibri"/>
                <a:cs typeface="Calibri"/>
              </a:rPr>
              <a:t>modification</a:t>
            </a:r>
            <a:r>
              <a:rPr dirty="0" sz="1600" spc="-2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1F3863"/>
                </a:solidFill>
                <a:latin typeface="Calibri"/>
                <a:cs typeface="Calibri"/>
              </a:rPr>
              <a:t>par</a:t>
            </a:r>
            <a:r>
              <a:rPr dirty="0" sz="1600" spc="-1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1F3863"/>
                </a:solidFill>
                <a:latin typeface="Calibri"/>
                <a:cs typeface="Calibri"/>
              </a:rPr>
              <a:t>la</a:t>
            </a:r>
            <a:r>
              <a:rPr dirty="0" sz="1600" spc="-1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1F3863"/>
                </a:solidFill>
                <a:latin typeface="Calibri"/>
                <a:cs typeface="Calibri"/>
              </a:rPr>
              <a:t>loi</a:t>
            </a:r>
            <a:r>
              <a:rPr dirty="0" sz="160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1F3863"/>
                </a:solidFill>
                <a:latin typeface="Calibri"/>
                <a:cs typeface="Calibri"/>
              </a:rPr>
              <a:t>n°95-115</a:t>
            </a:r>
            <a:r>
              <a:rPr dirty="0" sz="1600" spc="2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1F3863"/>
                </a:solidFill>
                <a:latin typeface="Calibri"/>
                <a:cs typeface="Calibri"/>
              </a:rPr>
              <a:t>du</a:t>
            </a:r>
            <a:r>
              <a:rPr dirty="0" sz="1600" spc="-1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1F3863"/>
                </a:solidFill>
                <a:latin typeface="Calibri"/>
                <a:cs typeface="Calibri"/>
              </a:rPr>
              <a:t>4</a:t>
            </a:r>
            <a:r>
              <a:rPr dirty="0" sz="160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15">
                <a:solidFill>
                  <a:srgbClr val="1F3863"/>
                </a:solidFill>
                <a:latin typeface="Calibri"/>
                <a:cs typeface="Calibri"/>
              </a:rPr>
              <a:t>février </a:t>
            </a:r>
            <a:r>
              <a:rPr dirty="0" sz="1600" spc="-34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1F3863"/>
                </a:solidFill>
                <a:latin typeface="Calibri"/>
                <a:cs typeface="Calibri"/>
              </a:rPr>
              <a:t>1995</a:t>
            </a:r>
            <a:r>
              <a:rPr dirty="0" sz="1600" spc="2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20">
                <a:solidFill>
                  <a:srgbClr val="1F3863"/>
                </a:solidFill>
                <a:latin typeface="Calibri"/>
                <a:cs typeface="Calibri"/>
              </a:rPr>
              <a:t>d’orientation</a:t>
            </a:r>
            <a:r>
              <a:rPr dirty="0" sz="1600" spc="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1F3863"/>
                </a:solidFill>
                <a:latin typeface="Calibri"/>
                <a:cs typeface="Calibri"/>
              </a:rPr>
              <a:t>pour</a:t>
            </a:r>
            <a:r>
              <a:rPr dirty="0" sz="1600" spc="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15">
                <a:solidFill>
                  <a:srgbClr val="1F3863"/>
                </a:solidFill>
                <a:latin typeface="Calibri"/>
                <a:cs typeface="Calibri"/>
              </a:rPr>
              <a:t>l’aménagement</a:t>
            </a:r>
            <a:r>
              <a:rPr dirty="0" sz="1600" spc="1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1F3863"/>
                </a:solidFill>
                <a:latin typeface="Calibri"/>
                <a:cs typeface="Calibri"/>
              </a:rPr>
              <a:t>et</a:t>
            </a:r>
            <a:r>
              <a:rPr dirty="0" sz="1600" spc="1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1F3863"/>
                </a:solidFill>
                <a:latin typeface="Calibri"/>
                <a:cs typeface="Calibri"/>
              </a:rPr>
              <a:t>le </a:t>
            </a:r>
            <a:r>
              <a:rPr dirty="0" sz="160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1F3863"/>
                </a:solidFill>
                <a:latin typeface="Calibri"/>
                <a:cs typeface="Calibri"/>
              </a:rPr>
              <a:t>développement</a:t>
            </a:r>
            <a:r>
              <a:rPr dirty="0" sz="1600" spc="1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1F3863"/>
                </a:solidFill>
                <a:latin typeface="Calibri"/>
                <a:cs typeface="Calibri"/>
              </a:rPr>
              <a:t>du </a:t>
            </a:r>
            <a:r>
              <a:rPr dirty="0" sz="1600" spc="-10">
                <a:solidFill>
                  <a:srgbClr val="1F3863"/>
                </a:solidFill>
                <a:latin typeface="Calibri"/>
                <a:cs typeface="Calibri"/>
              </a:rPr>
              <a:t>territoire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10" name="object 10"/>
          <p:cNvSpPr txBox="1"/>
          <p:nvPr/>
        </p:nvSpPr>
        <p:spPr>
          <a:xfrm>
            <a:off x="1253439" y="1239088"/>
            <a:ext cx="8377555" cy="192658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Font typeface="Wingdings"/>
              <a:buChar char=""/>
              <a:tabLst>
                <a:tab pos="356235" algn="l"/>
              </a:tabLst>
            </a:pP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20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évolutions</a:t>
            </a:r>
            <a:r>
              <a:rPr dirty="0" sz="2000" spc="-4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successives</a:t>
            </a:r>
            <a:r>
              <a:rPr dirty="0" sz="2000" spc="-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20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20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loi</a:t>
            </a:r>
            <a:r>
              <a:rPr dirty="0" sz="20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« Paysage</a:t>
            </a:r>
            <a:r>
              <a:rPr dirty="0" sz="2000" spc="-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endParaRPr sz="20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endParaRPr sz="2300">
              <a:latin typeface="Palatino Linotype"/>
              <a:cs typeface="Palatino Linotype"/>
            </a:endParaRPr>
          </a:p>
          <a:p>
            <a:pPr algn="ctr" marL="4431665">
              <a:lnSpc>
                <a:spcPct val="100000"/>
              </a:lnSpc>
              <a:spcBef>
                <a:spcPts val="1660"/>
              </a:spcBef>
            </a:pPr>
            <a:r>
              <a:rPr dirty="0" sz="1600" spc="-10" b="1">
                <a:solidFill>
                  <a:srgbClr val="1F3863"/>
                </a:solidFill>
                <a:latin typeface="Calibri"/>
                <a:cs typeface="Calibri"/>
              </a:rPr>
              <a:t>2000</a:t>
            </a:r>
            <a:endParaRPr sz="1600">
              <a:latin typeface="Calibri"/>
              <a:cs typeface="Calibri"/>
            </a:endParaRPr>
          </a:p>
          <a:p>
            <a:pPr algn="ctr" marL="4442460" marR="5080">
              <a:lnSpc>
                <a:spcPts val="1730"/>
              </a:lnSpc>
              <a:spcBef>
                <a:spcPts val="720"/>
              </a:spcBef>
            </a:pPr>
            <a:r>
              <a:rPr dirty="0" sz="1600" spc="-10">
                <a:solidFill>
                  <a:srgbClr val="1F3863"/>
                </a:solidFill>
                <a:latin typeface="Calibri"/>
                <a:cs typeface="Calibri"/>
              </a:rPr>
              <a:t>Seconde</a:t>
            </a:r>
            <a:r>
              <a:rPr dirty="0" sz="1600" spc="2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1F3863"/>
                </a:solidFill>
                <a:latin typeface="Calibri"/>
                <a:cs typeface="Calibri"/>
              </a:rPr>
              <a:t>modification</a:t>
            </a:r>
            <a:r>
              <a:rPr dirty="0" sz="1600" spc="-3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1F3863"/>
                </a:solidFill>
                <a:latin typeface="Calibri"/>
                <a:cs typeface="Calibri"/>
              </a:rPr>
              <a:t>par</a:t>
            </a:r>
            <a:r>
              <a:rPr dirty="0" sz="1600" spc="-1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20">
                <a:solidFill>
                  <a:srgbClr val="1F3863"/>
                </a:solidFill>
                <a:latin typeface="Calibri"/>
                <a:cs typeface="Calibri"/>
              </a:rPr>
              <a:t>l’ordonnance</a:t>
            </a:r>
            <a:r>
              <a:rPr dirty="0" sz="1600" spc="2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1F3863"/>
                </a:solidFill>
                <a:latin typeface="Calibri"/>
                <a:cs typeface="Calibri"/>
              </a:rPr>
              <a:t>n°2000- </a:t>
            </a:r>
            <a:r>
              <a:rPr dirty="0" sz="1600" spc="-35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1F3863"/>
                </a:solidFill>
                <a:latin typeface="Calibri"/>
                <a:cs typeface="Calibri"/>
              </a:rPr>
              <a:t>914</a:t>
            </a:r>
            <a:r>
              <a:rPr dirty="0" sz="1600" spc="1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1F3863"/>
                </a:solidFill>
                <a:latin typeface="Calibri"/>
                <a:cs typeface="Calibri"/>
              </a:rPr>
              <a:t>du 18</a:t>
            </a:r>
            <a:r>
              <a:rPr dirty="0" sz="1600" spc="1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15">
                <a:solidFill>
                  <a:srgbClr val="1F3863"/>
                </a:solidFill>
                <a:latin typeface="Calibri"/>
                <a:cs typeface="Calibri"/>
              </a:rPr>
              <a:t>septembre</a:t>
            </a:r>
            <a:r>
              <a:rPr dirty="0" sz="1600" spc="3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1F3863"/>
                </a:solidFill>
                <a:latin typeface="Calibri"/>
                <a:cs typeface="Calibri"/>
              </a:rPr>
              <a:t>2000</a:t>
            </a:r>
            <a:r>
              <a:rPr dirty="0" sz="1600" spc="2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1F3863"/>
                </a:solidFill>
                <a:latin typeface="Calibri"/>
                <a:cs typeface="Calibri"/>
              </a:rPr>
              <a:t>relative</a:t>
            </a:r>
            <a:r>
              <a:rPr dirty="0" sz="160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1F3863"/>
                </a:solidFill>
                <a:latin typeface="Calibri"/>
                <a:cs typeface="Calibri"/>
              </a:rPr>
              <a:t>à la partie </a:t>
            </a:r>
            <a:r>
              <a:rPr dirty="0" sz="160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1F3863"/>
                </a:solidFill>
                <a:latin typeface="Calibri"/>
                <a:cs typeface="Calibri"/>
              </a:rPr>
              <a:t>Législative</a:t>
            </a:r>
            <a:r>
              <a:rPr dirty="0" sz="1600" spc="-3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1F3863"/>
                </a:solidFill>
                <a:latin typeface="Calibri"/>
                <a:cs typeface="Calibri"/>
              </a:rPr>
              <a:t>du </a:t>
            </a:r>
            <a:r>
              <a:rPr dirty="0" sz="1600" spc="-10">
                <a:solidFill>
                  <a:srgbClr val="1F3863"/>
                </a:solidFill>
                <a:latin typeface="Calibri"/>
                <a:cs typeface="Calibri"/>
              </a:rPr>
              <a:t>code</a:t>
            </a:r>
            <a:r>
              <a:rPr dirty="0" sz="1600" spc="1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1F3863"/>
                </a:solidFill>
                <a:latin typeface="Calibri"/>
                <a:cs typeface="Calibri"/>
              </a:rPr>
              <a:t>de </a:t>
            </a:r>
            <a:r>
              <a:rPr dirty="0" sz="1600" spc="-20">
                <a:solidFill>
                  <a:srgbClr val="1F3863"/>
                </a:solidFill>
                <a:latin typeface="Calibri"/>
                <a:cs typeface="Calibri"/>
              </a:rPr>
              <a:t>l’environnement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838190" y="3206242"/>
            <a:ext cx="3637915" cy="4883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1825"/>
              </a:lnSpc>
              <a:spcBef>
                <a:spcPts val="95"/>
              </a:spcBef>
            </a:pPr>
            <a:r>
              <a:rPr dirty="0" sz="1600" spc="-5" i="1">
                <a:solidFill>
                  <a:srgbClr val="1F3863"/>
                </a:solidFill>
                <a:latin typeface="Calibri"/>
                <a:cs typeface="Calibri"/>
              </a:rPr>
              <a:t>→ Codification</a:t>
            </a:r>
            <a:r>
              <a:rPr dirty="0" sz="1600" spc="5" i="1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5" i="1">
                <a:solidFill>
                  <a:srgbClr val="1F3863"/>
                </a:solidFill>
                <a:latin typeface="Calibri"/>
                <a:cs typeface="Calibri"/>
              </a:rPr>
              <a:t>de</a:t>
            </a:r>
            <a:r>
              <a:rPr dirty="0" sz="1600" i="1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5" i="1">
                <a:solidFill>
                  <a:srgbClr val="1F3863"/>
                </a:solidFill>
                <a:latin typeface="Calibri"/>
                <a:cs typeface="Calibri"/>
              </a:rPr>
              <a:t>l’article</a:t>
            </a:r>
            <a:r>
              <a:rPr dirty="0" sz="1600" spc="-30" i="1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10" i="1">
                <a:solidFill>
                  <a:srgbClr val="1F3863"/>
                </a:solidFill>
                <a:latin typeface="Calibri"/>
                <a:cs typeface="Calibri"/>
              </a:rPr>
              <a:t>1</a:t>
            </a:r>
            <a:r>
              <a:rPr dirty="0" baseline="26455" sz="1575" spc="15" i="1">
                <a:solidFill>
                  <a:srgbClr val="1F3863"/>
                </a:solidFill>
                <a:latin typeface="Calibri"/>
                <a:cs typeface="Calibri"/>
              </a:rPr>
              <a:t>er</a:t>
            </a:r>
            <a:r>
              <a:rPr dirty="0" baseline="26455" sz="1575" spc="179" i="1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5" i="1">
                <a:solidFill>
                  <a:srgbClr val="1F3863"/>
                </a:solidFill>
                <a:latin typeface="Calibri"/>
                <a:cs typeface="Calibri"/>
              </a:rPr>
              <a:t>de</a:t>
            </a:r>
            <a:r>
              <a:rPr dirty="0" sz="1600" spc="-10" i="1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5" i="1">
                <a:solidFill>
                  <a:srgbClr val="1F3863"/>
                </a:solidFill>
                <a:latin typeface="Calibri"/>
                <a:cs typeface="Calibri"/>
              </a:rPr>
              <a:t>la</a:t>
            </a:r>
            <a:r>
              <a:rPr dirty="0" sz="1600" spc="-15" i="1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5" i="1">
                <a:solidFill>
                  <a:srgbClr val="1F3863"/>
                </a:solidFill>
                <a:latin typeface="Calibri"/>
                <a:cs typeface="Calibri"/>
              </a:rPr>
              <a:t>«</a:t>
            </a:r>
            <a:r>
              <a:rPr dirty="0" sz="1600" spc="5" i="1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10" i="1">
                <a:solidFill>
                  <a:srgbClr val="1F3863"/>
                </a:solidFill>
                <a:latin typeface="Calibri"/>
                <a:cs typeface="Calibri"/>
              </a:rPr>
              <a:t>Loi</a:t>
            </a:r>
            <a:endParaRPr sz="1600">
              <a:latin typeface="Calibri"/>
              <a:cs typeface="Calibri"/>
            </a:endParaRPr>
          </a:p>
          <a:p>
            <a:pPr algn="ctr">
              <a:lnSpc>
                <a:spcPts val="1825"/>
              </a:lnSpc>
            </a:pPr>
            <a:r>
              <a:rPr dirty="0" sz="1600" spc="-10" i="1">
                <a:solidFill>
                  <a:srgbClr val="1F3863"/>
                </a:solidFill>
                <a:latin typeface="Calibri"/>
                <a:cs typeface="Calibri"/>
              </a:rPr>
              <a:t>Paysage</a:t>
            </a:r>
            <a:r>
              <a:rPr dirty="0" sz="1600" spc="25" i="1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5" i="1">
                <a:solidFill>
                  <a:srgbClr val="1F3863"/>
                </a:solidFill>
                <a:latin typeface="Calibri"/>
                <a:cs typeface="Calibri"/>
              </a:rPr>
              <a:t>»</a:t>
            </a:r>
            <a:r>
              <a:rPr dirty="0" sz="1600" spc="5" i="1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10" i="1">
                <a:solidFill>
                  <a:srgbClr val="1F3863"/>
                </a:solidFill>
                <a:latin typeface="Calibri"/>
                <a:cs typeface="Calibri"/>
              </a:rPr>
              <a:t>dans</a:t>
            </a:r>
            <a:r>
              <a:rPr dirty="0" sz="1600" spc="30" i="1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5" i="1">
                <a:solidFill>
                  <a:srgbClr val="1F3863"/>
                </a:solidFill>
                <a:latin typeface="Calibri"/>
                <a:cs typeface="Calibri"/>
              </a:rPr>
              <a:t>le</a:t>
            </a:r>
            <a:r>
              <a:rPr dirty="0" sz="1600" spc="-10" i="1">
                <a:solidFill>
                  <a:srgbClr val="1F3863"/>
                </a:solidFill>
                <a:latin typeface="Calibri"/>
                <a:cs typeface="Calibri"/>
              </a:rPr>
              <a:t> Code</a:t>
            </a:r>
            <a:r>
              <a:rPr dirty="0" sz="1600" spc="30" i="1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10" i="1">
                <a:solidFill>
                  <a:srgbClr val="1F3863"/>
                </a:solidFill>
                <a:latin typeface="Calibri"/>
                <a:cs typeface="Calibri"/>
              </a:rPr>
              <a:t>de</a:t>
            </a:r>
            <a:r>
              <a:rPr dirty="0" sz="1600" i="1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5" i="1">
                <a:solidFill>
                  <a:srgbClr val="1F3863"/>
                </a:solidFill>
                <a:latin typeface="Calibri"/>
                <a:cs typeface="Calibri"/>
              </a:rPr>
              <a:t>l’environnement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25"/>
              </a:lnSpc>
              <a:spcBef>
                <a:spcPts val="95"/>
              </a:spcBef>
            </a:pPr>
            <a:r>
              <a:rPr dirty="0" spc="-15"/>
              <a:t>L’article</a:t>
            </a:r>
            <a:r>
              <a:rPr dirty="0" spc="185"/>
              <a:t> </a:t>
            </a:r>
            <a:r>
              <a:rPr dirty="0" spc="-5"/>
              <a:t>2</a:t>
            </a:r>
            <a:r>
              <a:rPr dirty="0" spc="190"/>
              <a:t> </a:t>
            </a:r>
            <a:r>
              <a:rPr dirty="0" spc="-5"/>
              <a:t>de</a:t>
            </a:r>
            <a:r>
              <a:rPr dirty="0" spc="185"/>
              <a:t> </a:t>
            </a:r>
            <a:r>
              <a:rPr dirty="0" spc="-5"/>
              <a:t>la</a:t>
            </a:r>
            <a:r>
              <a:rPr dirty="0" spc="200"/>
              <a:t> </a:t>
            </a:r>
            <a:r>
              <a:rPr dirty="0" spc="-5"/>
              <a:t>loi</a:t>
            </a:r>
            <a:r>
              <a:rPr dirty="0" spc="180"/>
              <a:t> </a:t>
            </a:r>
            <a:r>
              <a:rPr dirty="0" spc="-5"/>
              <a:t>«</a:t>
            </a:r>
            <a:r>
              <a:rPr dirty="0" spc="190"/>
              <a:t> </a:t>
            </a:r>
            <a:r>
              <a:rPr dirty="0" spc="-10"/>
              <a:t>Paysage</a:t>
            </a:r>
            <a:r>
              <a:rPr dirty="0" spc="195"/>
              <a:t> </a:t>
            </a:r>
            <a:r>
              <a:rPr dirty="0" spc="-5"/>
              <a:t>»</a:t>
            </a:r>
            <a:r>
              <a:rPr dirty="0" spc="185"/>
              <a:t> </a:t>
            </a:r>
            <a:r>
              <a:rPr dirty="0" spc="-5"/>
              <a:t>est</a:t>
            </a:r>
            <a:r>
              <a:rPr dirty="0" spc="180"/>
              <a:t> </a:t>
            </a:r>
            <a:r>
              <a:rPr dirty="0" spc="-5"/>
              <a:t>venu</a:t>
            </a:r>
            <a:r>
              <a:rPr dirty="0" spc="175"/>
              <a:t> </a:t>
            </a:r>
            <a:r>
              <a:rPr dirty="0"/>
              <a:t>conférer</a:t>
            </a:r>
            <a:r>
              <a:rPr dirty="0" spc="190"/>
              <a:t> </a:t>
            </a:r>
            <a:r>
              <a:rPr dirty="0" spc="-5"/>
              <a:t>pour</a:t>
            </a:r>
            <a:r>
              <a:rPr dirty="0" spc="180"/>
              <a:t> </a:t>
            </a:r>
            <a:r>
              <a:rPr dirty="0" spc="-5"/>
              <a:t>la</a:t>
            </a:r>
            <a:r>
              <a:rPr dirty="0" spc="185"/>
              <a:t> </a:t>
            </a:r>
            <a:r>
              <a:rPr dirty="0" spc="-5"/>
              <a:t>première</a:t>
            </a:r>
            <a:r>
              <a:rPr dirty="0" spc="200"/>
              <a:t> </a:t>
            </a:r>
            <a:r>
              <a:rPr dirty="0" spc="-5"/>
              <a:t>fois</a:t>
            </a:r>
            <a:r>
              <a:rPr dirty="0" spc="175"/>
              <a:t> </a:t>
            </a:r>
            <a:r>
              <a:rPr dirty="0" spc="-5"/>
              <a:t>une</a:t>
            </a:r>
            <a:r>
              <a:rPr dirty="0" spc="190"/>
              <a:t> </a:t>
            </a:r>
            <a:r>
              <a:rPr dirty="0"/>
              <a:t>base</a:t>
            </a:r>
            <a:r>
              <a:rPr dirty="0" spc="185"/>
              <a:t> </a:t>
            </a:r>
            <a:r>
              <a:rPr dirty="0" spc="-5"/>
              <a:t>législative</a:t>
            </a:r>
            <a:r>
              <a:rPr dirty="0" spc="195"/>
              <a:t> </a:t>
            </a:r>
            <a:r>
              <a:rPr dirty="0" spc="-5"/>
              <a:t>aux</a:t>
            </a:r>
            <a:r>
              <a:rPr dirty="0" spc="195"/>
              <a:t> </a:t>
            </a:r>
            <a:r>
              <a:rPr dirty="0" spc="-10"/>
              <a:t>Parcs</a:t>
            </a:r>
          </a:p>
          <a:p>
            <a:pPr marL="12700">
              <a:lnSpc>
                <a:spcPts val="1825"/>
              </a:lnSpc>
            </a:pPr>
            <a:r>
              <a:rPr dirty="0" spc="-5"/>
              <a:t>Naturels</a:t>
            </a:r>
            <a:r>
              <a:rPr dirty="0" spc="15"/>
              <a:t> </a:t>
            </a:r>
            <a:r>
              <a:rPr dirty="0" spc="-5"/>
              <a:t>Régionaux</a:t>
            </a:r>
            <a:r>
              <a:rPr dirty="0" spc="15"/>
              <a:t> </a:t>
            </a:r>
            <a:r>
              <a:rPr dirty="0" spc="-5"/>
              <a:t>(PNR)</a:t>
            </a:r>
            <a:r>
              <a:rPr dirty="0" spc="20"/>
              <a:t> </a:t>
            </a:r>
            <a:r>
              <a:rPr dirty="0"/>
              <a:t>en</a:t>
            </a:r>
            <a:r>
              <a:rPr dirty="0" spc="-5"/>
              <a:t> insérant</a:t>
            </a:r>
            <a:r>
              <a:rPr dirty="0" spc="30"/>
              <a:t> </a:t>
            </a:r>
            <a:r>
              <a:rPr dirty="0" spc="-5"/>
              <a:t>un</a:t>
            </a:r>
            <a:r>
              <a:rPr dirty="0" spc="-10"/>
              <a:t> </a:t>
            </a:r>
            <a:r>
              <a:rPr dirty="0" spc="-5"/>
              <a:t>nouvel</a:t>
            </a:r>
            <a:r>
              <a:rPr dirty="0" spc="25"/>
              <a:t> </a:t>
            </a:r>
            <a:r>
              <a:rPr dirty="0" spc="-10"/>
              <a:t>article</a:t>
            </a:r>
            <a:r>
              <a:rPr dirty="0" spc="30"/>
              <a:t> </a:t>
            </a:r>
            <a:r>
              <a:rPr dirty="0" spc="-5"/>
              <a:t>dans</a:t>
            </a:r>
            <a:r>
              <a:rPr dirty="0" spc="10"/>
              <a:t> </a:t>
            </a:r>
            <a:r>
              <a:rPr dirty="0" spc="-5"/>
              <a:t>le</a:t>
            </a:r>
            <a:r>
              <a:rPr dirty="0" spc="15"/>
              <a:t> </a:t>
            </a:r>
            <a:r>
              <a:rPr dirty="0" spc="-10"/>
              <a:t>Code</a:t>
            </a:r>
            <a:r>
              <a:rPr dirty="0" spc="5"/>
              <a:t> </a:t>
            </a:r>
            <a:r>
              <a:rPr dirty="0" spc="-5"/>
              <a:t>rural</a:t>
            </a:r>
            <a:r>
              <a:rPr dirty="0" spc="10"/>
              <a:t> </a:t>
            </a:r>
            <a:r>
              <a:rPr dirty="0" spc="-5"/>
              <a:t>-</a:t>
            </a:r>
            <a:r>
              <a:rPr dirty="0"/>
              <a:t> </a:t>
            </a:r>
            <a:r>
              <a:rPr dirty="0" spc="-10"/>
              <a:t>Article</a:t>
            </a:r>
            <a:r>
              <a:rPr dirty="0" spc="55"/>
              <a:t> </a:t>
            </a:r>
            <a:r>
              <a:rPr dirty="0" spc="-5"/>
              <a:t>L.</a:t>
            </a:r>
            <a:r>
              <a:rPr dirty="0" spc="10"/>
              <a:t> </a:t>
            </a:r>
            <a:r>
              <a:rPr dirty="0"/>
              <a:t>244-1</a:t>
            </a:r>
            <a:r>
              <a:rPr dirty="0" spc="10"/>
              <a:t> </a:t>
            </a:r>
            <a:r>
              <a:rPr dirty="0" spc="-5"/>
              <a:t>du</a:t>
            </a:r>
            <a:r>
              <a:rPr dirty="0" spc="10"/>
              <a:t> </a:t>
            </a:r>
            <a:r>
              <a:rPr dirty="0" spc="-5"/>
              <a:t>C. rural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50"/>
          </a:p>
          <a:p>
            <a:pPr marL="396240" indent="-384175">
              <a:lnSpc>
                <a:spcPct val="100000"/>
              </a:lnSpc>
              <a:spcBef>
                <a:spcPts val="5"/>
              </a:spcBef>
              <a:buFont typeface="Wingdings"/>
              <a:buChar char=""/>
              <a:tabLst>
                <a:tab pos="396240" algn="l"/>
                <a:tab pos="396875" algn="l"/>
              </a:tabLst>
            </a:pPr>
            <a:r>
              <a:rPr dirty="0" sz="1800" i="1">
                <a:latin typeface="Palatino Linotype"/>
                <a:cs typeface="Palatino Linotype"/>
              </a:rPr>
              <a:t>Quels</a:t>
            </a:r>
            <a:r>
              <a:rPr dirty="0" sz="1800" spc="-5" i="1">
                <a:latin typeface="Palatino Linotype"/>
                <a:cs typeface="Palatino Linotype"/>
              </a:rPr>
              <a:t> </a:t>
            </a:r>
            <a:r>
              <a:rPr dirty="0" sz="1800" i="1">
                <a:latin typeface="Palatino Linotype"/>
                <a:cs typeface="Palatino Linotype"/>
              </a:rPr>
              <a:t>étaient</a:t>
            </a:r>
            <a:r>
              <a:rPr dirty="0" sz="1800" spc="-10" i="1">
                <a:latin typeface="Palatino Linotype"/>
                <a:cs typeface="Palatino Linotype"/>
              </a:rPr>
              <a:t> </a:t>
            </a:r>
            <a:r>
              <a:rPr dirty="0" sz="1800" i="1">
                <a:latin typeface="Palatino Linotype"/>
                <a:cs typeface="Palatino Linotype"/>
              </a:rPr>
              <a:t>les</a:t>
            </a:r>
            <a:r>
              <a:rPr dirty="0" sz="1800" spc="-5" i="1">
                <a:latin typeface="Palatino Linotype"/>
                <a:cs typeface="Palatino Linotype"/>
              </a:rPr>
              <a:t> </a:t>
            </a:r>
            <a:r>
              <a:rPr dirty="0" sz="1800" spc="-10" i="1">
                <a:latin typeface="Palatino Linotype"/>
                <a:cs typeface="Palatino Linotype"/>
              </a:rPr>
              <a:t>apports</a:t>
            </a:r>
            <a:r>
              <a:rPr dirty="0" sz="1800" spc="15" i="1">
                <a:latin typeface="Palatino Linotype"/>
                <a:cs typeface="Palatino Linotype"/>
              </a:rPr>
              <a:t> </a:t>
            </a:r>
            <a:r>
              <a:rPr dirty="0" sz="1800" spc="-5" i="1">
                <a:latin typeface="Palatino Linotype"/>
                <a:cs typeface="Palatino Linotype"/>
              </a:rPr>
              <a:t>de</a:t>
            </a:r>
            <a:r>
              <a:rPr dirty="0" sz="1800" spc="5" i="1">
                <a:latin typeface="Palatino Linotype"/>
                <a:cs typeface="Palatino Linotype"/>
              </a:rPr>
              <a:t> </a:t>
            </a:r>
            <a:r>
              <a:rPr dirty="0" sz="1800" spc="-5" i="1">
                <a:latin typeface="Palatino Linotype"/>
                <a:cs typeface="Palatino Linotype"/>
              </a:rPr>
              <a:t>l’article </a:t>
            </a:r>
            <a:r>
              <a:rPr dirty="0" sz="1800" i="1">
                <a:latin typeface="Palatino Linotype"/>
                <a:cs typeface="Palatino Linotype"/>
              </a:rPr>
              <a:t>2 </a:t>
            </a:r>
            <a:r>
              <a:rPr dirty="0" sz="1800" spc="-5" i="1">
                <a:latin typeface="Palatino Linotype"/>
                <a:cs typeface="Palatino Linotype"/>
              </a:rPr>
              <a:t>de</a:t>
            </a:r>
            <a:r>
              <a:rPr dirty="0" sz="1800" spc="-10" i="1">
                <a:latin typeface="Palatino Linotype"/>
                <a:cs typeface="Palatino Linotype"/>
              </a:rPr>
              <a:t> </a:t>
            </a:r>
            <a:r>
              <a:rPr dirty="0" sz="1800" i="1">
                <a:latin typeface="Palatino Linotype"/>
                <a:cs typeface="Palatino Linotype"/>
              </a:rPr>
              <a:t>la</a:t>
            </a:r>
            <a:r>
              <a:rPr dirty="0" sz="1800" spc="-5" i="1">
                <a:latin typeface="Palatino Linotype"/>
                <a:cs typeface="Palatino Linotype"/>
              </a:rPr>
              <a:t> </a:t>
            </a:r>
            <a:r>
              <a:rPr dirty="0" sz="1800" i="1">
                <a:latin typeface="Palatino Linotype"/>
                <a:cs typeface="Palatino Linotype"/>
              </a:rPr>
              <a:t>loi</a:t>
            </a:r>
            <a:r>
              <a:rPr dirty="0" sz="1800" spc="-5" i="1">
                <a:latin typeface="Palatino Linotype"/>
                <a:cs typeface="Palatino Linotype"/>
              </a:rPr>
              <a:t> Paysage?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800">
              <a:latin typeface="Palatino Linotype"/>
              <a:cs typeface="Palatino Linotype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"/>
              <a:tabLst>
                <a:tab pos="299720" algn="l"/>
              </a:tabLst>
            </a:pPr>
            <a:r>
              <a:rPr dirty="0" u="heavy" sz="1800" b="0"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Préciser</a:t>
            </a:r>
            <a:r>
              <a:rPr dirty="0" u="heavy" sz="1800" spc="-20" b="0"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b="0"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les</a:t>
            </a:r>
            <a:r>
              <a:rPr dirty="0" u="heavy" sz="1800" spc="-25" b="0"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b="0"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objectifs </a:t>
            </a:r>
            <a:r>
              <a:rPr dirty="0" u="heavy" sz="1800" spc="-5" b="0"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généraux </a:t>
            </a:r>
            <a:r>
              <a:rPr dirty="0" u="heavy" sz="1800" b="0"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des</a:t>
            </a:r>
            <a:r>
              <a:rPr dirty="0" u="heavy" sz="1800" spc="-25" b="0"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b="0"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PNR</a:t>
            </a:r>
            <a:endParaRPr sz="1800">
              <a:latin typeface="Palatino Linotype"/>
              <a:cs typeface="Palatino Linotype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1253744" y="2728086"/>
            <a:ext cx="968375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9085" algn="l"/>
                <a:tab pos="774065" algn="l"/>
                <a:tab pos="1428115" algn="l"/>
                <a:tab pos="2356485" algn="l"/>
                <a:tab pos="3455035" algn="l"/>
                <a:tab pos="4648835" algn="l"/>
                <a:tab pos="4921885" algn="l"/>
                <a:tab pos="5258435" algn="l"/>
                <a:tab pos="6234430" algn="l"/>
                <a:tab pos="6609080" algn="l"/>
                <a:tab pos="7707630" algn="l"/>
                <a:tab pos="8082915" algn="l"/>
              </a:tabLst>
            </a:pP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«	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s	pa</a:t>
            </a:r>
            <a:r>
              <a:rPr dirty="0" sz="1800" spc="-40" i="1">
                <a:solidFill>
                  <a:srgbClr val="001F5F"/>
                </a:solidFill>
                <a:latin typeface="Palatino Linotype"/>
                <a:cs typeface="Palatino Linotype"/>
              </a:rPr>
              <a:t>r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cs	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natu</a:t>
            </a:r>
            <a:r>
              <a:rPr dirty="0" sz="1800" spc="-50" i="1">
                <a:solidFill>
                  <a:srgbClr val="001F5F"/>
                </a:solidFill>
                <a:latin typeface="Palatino Linotype"/>
                <a:cs typeface="Palatino Linotype"/>
              </a:rPr>
              <a:t>r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el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s	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r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é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gi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o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nau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x	concou</a:t>
            </a:r>
            <a:r>
              <a:rPr dirty="0" sz="1800" spc="-30" i="1">
                <a:solidFill>
                  <a:srgbClr val="001F5F"/>
                </a:solidFill>
                <a:latin typeface="Palatino Linotype"/>
                <a:cs typeface="Palatino Linotype"/>
              </a:rPr>
              <a:t>r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e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n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t	à	la	p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o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l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i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tiq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u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e	de	p</a:t>
            </a:r>
            <a:r>
              <a:rPr dirty="0" sz="1800" spc="-40" i="1">
                <a:solidFill>
                  <a:srgbClr val="001F5F"/>
                </a:solidFill>
                <a:latin typeface="Palatino Linotype"/>
                <a:cs typeface="Palatino Linotype"/>
              </a:rPr>
              <a:t>r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otecti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o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n	de	l'envi</a:t>
            </a:r>
            <a:r>
              <a:rPr dirty="0" sz="1800" spc="-45" i="1">
                <a:solidFill>
                  <a:srgbClr val="001F5F"/>
                </a:solidFill>
                <a:latin typeface="Palatino Linotype"/>
                <a:cs typeface="Palatino Linotype"/>
              </a:rPr>
              <a:t>r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onn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e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me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n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t,</a:t>
            </a:r>
            <a:endParaRPr sz="1800">
              <a:latin typeface="Palatino Linotype"/>
              <a:cs typeface="Palatino Linotyp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53744" y="2903346"/>
            <a:ext cx="9686925" cy="650240"/>
          </a:xfrm>
          <a:prstGeom prst="rect">
            <a:avLst/>
          </a:prstGeom>
        </p:spPr>
        <p:txBody>
          <a:bodyPr wrap="square" lIns="0" tIns="111760" rIns="0" bIns="0" rtlCol="0" vert="horz">
            <a:spAutoFit/>
          </a:bodyPr>
          <a:lstStyle/>
          <a:p>
            <a:pPr algn="just" marL="12700" marR="5080">
              <a:lnSpc>
                <a:spcPct val="63900"/>
              </a:lnSpc>
              <a:spcBef>
                <a:spcPts val="880"/>
              </a:spcBef>
            </a:pP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d'aménagement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du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territoire,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développement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économique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et social et d'éducation et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formation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du 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public.</a:t>
            </a:r>
            <a:r>
              <a:rPr dirty="0" sz="1800" spc="10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Ils</a:t>
            </a:r>
            <a:r>
              <a:rPr dirty="0" sz="1800" spc="10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constituent</a:t>
            </a:r>
            <a:r>
              <a:rPr dirty="0" sz="1800" spc="1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un</a:t>
            </a:r>
            <a:r>
              <a:rPr dirty="0" sz="1800" spc="9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cadre</a:t>
            </a:r>
            <a:r>
              <a:rPr dirty="0" sz="1800" spc="1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privilégié</a:t>
            </a:r>
            <a:r>
              <a:rPr dirty="0" sz="1800" spc="1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800" spc="1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actions</a:t>
            </a:r>
            <a:r>
              <a:rPr dirty="0" sz="1800" spc="9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menées</a:t>
            </a:r>
            <a:r>
              <a:rPr dirty="0" sz="1800" spc="1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par</a:t>
            </a:r>
            <a:r>
              <a:rPr dirty="0" sz="1800" spc="10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800" spc="9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collectivités</a:t>
            </a:r>
            <a:r>
              <a:rPr dirty="0" sz="1800" spc="1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publiques</a:t>
            </a:r>
            <a:r>
              <a:rPr dirty="0" sz="1800" spc="10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800" spc="1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faveur</a:t>
            </a:r>
            <a:r>
              <a:rPr dirty="0" sz="1800" spc="9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spc="-434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 préservation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8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paysages</a:t>
            </a:r>
            <a:r>
              <a:rPr dirty="0" sz="1800" spc="-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du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patrimoine </a:t>
            </a:r>
            <a:r>
              <a:rPr dirty="0" sz="1800" spc="-15" i="1">
                <a:solidFill>
                  <a:srgbClr val="001F5F"/>
                </a:solidFill>
                <a:latin typeface="Palatino Linotype"/>
                <a:cs typeface="Palatino Linotype"/>
              </a:rPr>
              <a:t>naturel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culturel.</a:t>
            </a:r>
            <a:r>
              <a:rPr dirty="0" sz="1800" spc="2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endParaRPr sz="1800">
              <a:latin typeface="Palatino Linotype"/>
              <a:cs typeface="Palatino Linotyp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3744" y="3783964"/>
            <a:ext cx="9686925" cy="245872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95"/>
              </a:spcBef>
              <a:buFont typeface="Wingdings"/>
              <a:buChar char=""/>
              <a:tabLst>
                <a:tab pos="299720" algn="l"/>
              </a:tabLst>
            </a:pP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Préciser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le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contenu</a:t>
            </a:r>
            <a:r>
              <a:rPr dirty="0" u="heavy" sz="1800" spc="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la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charte 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constitutive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de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chaque</a:t>
            </a:r>
            <a:r>
              <a:rPr dirty="0" u="heavy" sz="1800" spc="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PNR</a:t>
            </a:r>
            <a:endParaRPr sz="1800">
              <a:latin typeface="Palatino Linotype"/>
              <a:cs typeface="Palatino Linotype"/>
            </a:endParaRPr>
          </a:p>
          <a:p>
            <a:pPr algn="just" marL="12700" marR="5080">
              <a:lnSpc>
                <a:spcPct val="63900"/>
              </a:lnSpc>
              <a:spcBef>
                <a:spcPts val="1780"/>
              </a:spcBef>
            </a:pP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1800" spc="7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800" spc="8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charte</a:t>
            </a:r>
            <a:r>
              <a:rPr dirty="0" sz="1800" spc="7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800" spc="7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parc</a:t>
            </a:r>
            <a:r>
              <a:rPr dirty="0" sz="1800" spc="8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détermine</a:t>
            </a:r>
            <a:r>
              <a:rPr dirty="0" sz="1800" spc="7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pour</a:t>
            </a:r>
            <a:r>
              <a:rPr dirty="0" sz="1800" spc="7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1800" spc="7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territoire</a:t>
            </a:r>
            <a:r>
              <a:rPr dirty="0" sz="1800" spc="7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800" spc="7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parc</a:t>
            </a:r>
            <a:r>
              <a:rPr dirty="0" sz="1800" spc="7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800" spc="7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orientations</a:t>
            </a:r>
            <a:r>
              <a:rPr dirty="0" sz="1800" spc="7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800" spc="7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protection,</a:t>
            </a:r>
            <a:r>
              <a:rPr dirty="0" sz="1800" spc="8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800" spc="7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mise</a:t>
            </a:r>
            <a:r>
              <a:rPr dirty="0" sz="1800" spc="7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800" spc="7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valeur </a:t>
            </a:r>
            <a:r>
              <a:rPr dirty="0" sz="1800" spc="-434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et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développement et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les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mesures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permettant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 les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mettre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en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œuvre.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Elle comporte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un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plan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élaboré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à 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partir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d'un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inventaire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patrimoine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indiquant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les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différentes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 zones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du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parc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 et</a:t>
            </a:r>
            <a:r>
              <a:rPr dirty="0" sz="1800" spc="44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leur</a:t>
            </a:r>
            <a:r>
              <a:rPr dirty="0" sz="1800" spc="44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vocation, 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accompagné d'un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document déterminant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les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orientations et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les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principes fondamentaux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protection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des 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structures</a:t>
            </a:r>
            <a:r>
              <a:rPr dirty="0" sz="1800" spc="2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paysagères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sur</a:t>
            </a:r>
            <a:r>
              <a:rPr dirty="0" sz="18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1800" spc="-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territoire</a:t>
            </a:r>
            <a:r>
              <a:rPr dirty="0" sz="1800" spc="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du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parc.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00">
              <a:latin typeface="Palatino Linotype"/>
              <a:cs typeface="Palatino Linotype"/>
            </a:endParaRPr>
          </a:p>
          <a:p>
            <a:pPr algn="just" marL="12700" marR="5715">
              <a:lnSpc>
                <a:spcPct val="64100"/>
              </a:lnSpc>
            </a:pP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La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charte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constitutive est élaborée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par la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région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avec l’accord de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l’ensemble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des collectivités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territoriales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concernées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concertation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avec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partenaires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intéressés.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 Elle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est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 adoptée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par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décret</a:t>
            </a:r>
            <a:r>
              <a:rPr dirty="0" sz="1800" spc="43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portant 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classement en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parc naturel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régional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pour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une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durée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maximale de dix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ans. La révision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 la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charte est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assurée</a:t>
            </a:r>
            <a:r>
              <a:rPr dirty="0" sz="18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par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l’organisme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gestion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du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parc</a:t>
            </a:r>
            <a:r>
              <a:rPr dirty="0" sz="1800" spc="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5" i="1">
                <a:solidFill>
                  <a:srgbClr val="001F5F"/>
                </a:solidFill>
                <a:latin typeface="Palatino Linotype"/>
                <a:cs typeface="Palatino Linotype"/>
              </a:rPr>
              <a:t>naturel</a:t>
            </a:r>
            <a:r>
              <a:rPr dirty="0" sz="18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régional.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»</a:t>
            </a:r>
            <a:endParaRPr sz="1800">
              <a:latin typeface="Palatino Linotype"/>
              <a:cs typeface="Palatino Linotype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678551" y="410082"/>
            <a:ext cx="5261610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La</a:t>
            </a:r>
            <a:r>
              <a:rPr dirty="0" spc="-10"/>
              <a:t> </a:t>
            </a:r>
            <a:r>
              <a:rPr dirty="0"/>
              <a:t>première</a:t>
            </a:r>
            <a:r>
              <a:rPr dirty="0" spc="-45"/>
              <a:t> </a:t>
            </a:r>
            <a:r>
              <a:rPr dirty="0"/>
              <a:t>consécration</a:t>
            </a:r>
            <a:r>
              <a:rPr dirty="0" spc="-40"/>
              <a:t> </a:t>
            </a:r>
            <a:r>
              <a:rPr dirty="0"/>
              <a:t>législative</a:t>
            </a:r>
            <a:r>
              <a:rPr dirty="0" spc="-45"/>
              <a:t> </a:t>
            </a:r>
            <a:r>
              <a:rPr dirty="0"/>
              <a:t>des</a:t>
            </a:r>
            <a:r>
              <a:rPr dirty="0" spc="-10"/>
              <a:t> </a:t>
            </a:r>
            <a:r>
              <a:rPr dirty="0" spc="-5"/>
              <a:t>PNR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53744" y="1319529"/>
            <a:ext cx="9686925" cy="21050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96240" indent="-384175">
              <a:lnSpc>
                <a:spcPct val="100000"/>
              </a:lnSpc>
              <a:spcBef>
                <a:spcPts val="100"/>
              </a:spcBef>
              <a:buClr>
                <a:srgbClr val="001F5F"/>
              </a:buClr>
              <a:buFont typeface="Wingdings"/>
              <a:buChar char=""/>
              <a:tabLst>
                <a:tab pos="396240" algn="l"/>
                <a:tab pos="396875" algn="l"/>
              </a:tabLst>
            </a:pPr>
            <a:r>
              <a:rPr dirty="0" sz="1800" b="1" i="1">
                <a:solidFill>
                  <a:srgbClr val="001F5F"/>
                </a:solidFill>
                <a:latin typeface="Palatino Linotype"/>
                <a:cs typeface="Palatino Linotype"/>
              </a:rPr>
              <a:t>Quels</a:t>
            </a:r>
            <a:r>
              <a:rPr dirty="0" sz="1800" spc="-1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 i="1">
                <a:solidFill>
                  <a:srgbClr val="001F5F"/>
                </a:solidFill>
                <a:latin typeface="Palatino Linotype"/>
                <a:cs typeface="Palatino Linotype"/>
              </a:rPr>
              <a:t>étaient</a:t>
            </a:r>
            <a:r>
              <a:rPr dirty="0" sz="1800" spc="-1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 i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800" spc="-10" b="1" i="1">
                <a:solidFill>
                  <a:srgbClr val="001F5F"/>
                </a:solidFill>
                <a:latin typeface="Palatino Linotype"/>
                <a:cs typeface="Palatino Linotype"/>
              </a:rPr>
              <a:t> apports</a:t>
            </a:r>
            <a:r>
              <a:rPr dirty="0" sz="1800" spc="1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b="1" i="1">
                <a:solidFill>
                  <a:srgbClr val="001F5F"/>
                </a:solidFill>
                <a:latin typeface="Palatino Linotype"/>
                <a:cs typeface="Palatino Linotype"/>
              </a:rPr>
              <a:t>cet</a:t>
            </a:r>
            <a:r>
              <a:rPr dirty="0" sz="1800" spc="-2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article?</a:t>
            </a:r>
            <a:r>
              <a:rPr dirty="0" sz="1800" spc="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 i="1">
                <a:solidFill>
                  <a:srgbClr val="001F5F"/>
                </a:solidFill>
                <a:latin typeface="Palatino Linotype"/>
                <a:cs typeface="Palatino Linotype"/>
              </a:rPr>
              <a:t>(suite)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200">
              <a:latin typeface="Palatino Linotype"/>
              <a:cs typeface="Palatino Linotype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"/>
              <a:tabLst>
                <a:tab pos="299720" algn="l"/>
              </a:tabLst>
            </a:pP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Préciser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la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portée</a:t>
            </a:r>
            <a:r>
              <a:rPr dirty="0" u="heavy" sz="1800" spc="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la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charte</a:t>
            </a:r>
            <a:r>
              <a:rPr dirty="0" u="heavy" sz="1800" spc="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constitutive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</a:t>
            </a:r>
            <a:r>
              <a:rPr dirty="0" u="heavy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chaque</a:t>
            </a:r>
            <a:r>
              <a:rPr dirty="0" u="heavy" sz="1800" spc="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heavy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PNR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2550">
              <a:latin typeface="Palatino Linotype"/>
              <a:cs typeface="Palatino Linotype"/>
            </a:endParaRPr>
          </a:p>
          <a:p>
            <a:pPr algn="just" marL="12700" marR="5080">
              <a:lnSpc>
                <a:spcPct val="64100"/>
              </a:lnSpc>
            </a:pP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1800" spc="7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L’Etat</a:t>
            </a:r>
            <a:r>
              <a:rPr dirty="0" sz="1800" spc="8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800" spc="7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800" spc="7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collectivités</a:t>
            </a:r>
            <a:r>
              <a:rPr dirty="0" sz="1800" spc="7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territoriales</a:t>
            </a:r>
            <a:r>
              <a:rPr dirty="0" sz="1800" spc="7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adhérant</a:t>
            </a:r>
            <a:r>
              <a:rPr dirty="0" sz="1800" spc="7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800" spc="8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800" spc="8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charte</a:t>
            </a:r>
            <a:r>
              <a:rPr dirty="0" sz="1800" spc="7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appliquent</a:t>
            </a:r>
            <a:r>
              <a:rPr dirty="0" sz="1800" spc="8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800" spc="7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orientations</a:t>
            </a:r>
            <a:r>
              <a:rPr dirty="0" sz="1800" spc="7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800" spc="7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800" spc="7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mesures</a:t>
            </a:r>
            <a:r>
              <a:rPr dirty="0" sz="1800" spc="6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10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spc="-434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la charte dans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l’exercice 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leurs compétences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sur le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territoire 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du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parc.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Ils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assurent, en conséquence,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la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 cohérence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leurs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actions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et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des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moyens qu’ils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y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consacrent. </a:t>
            </a:r>
            <a:r>
              <a:rPr dirty="0" sz="1800" b="1" i="1">
                <a:solidFill>
                  <a:srgbClr val="001F5F"/>
                </a:solidFill>
                <a:latin typeface="Palatino Linotype"/>
                <a:cs typeface="Palatino Linotype"/>
              </a:rPr>
              <a:t>Les 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documents d'urbanisme doivent </a:t>
            </a:r>
            <a:r>
              <a:rPr dirty="0" sz="1800" b="1" i="1">
                <a:solidFill>
                  <a:srgbClr val="001F5F"/>
                </a:solidFill>
                <a:latin typeface="Palatino Linotype"/>
                <a:cs typeface="Palatino Linotype"/>
              </a:rPr>
              <a:t>être </a:t>
            </a:r>
            <a:r>
              <a:rPr dirty="0" sz="1800" spc="-434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compatibles avec</a:t>
            </a:r>
            <a:r>
              <a:rPr dirty="0" sz="1800" spc="1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 i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800" spc="-1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orientations</a:t>
            </a:r>
            <a:r>
              <a:rPr dirty="0" sz="1800" spc="3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 i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800" spc="-1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 i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800" spc="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 i="1">
                <a:solidFill>
                  <a:srgbClr val="001F5F"/>
                </a:solidFill>
                <a:latin typeface="Palatino Linotype"/>
                <a:cs typeface="Palatino Linotype"/>
              </a:rPr>
              <a:t>mesures 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800" spc="1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 i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800" spc="-1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charte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.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endParaRPr sz="1800">
              <a:latin typeface="Palatino Linotype"/>
              <a:cs typeface="Palatino Linotype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678551" y="410082"/>
            <a:ext cx="5261610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La</a:t>
            </a:r>
            <a:r>
              <a:rPr dirty="0" spc="-10"/>
              <a:t> </a:t>
            </a:r>
            <a:r>
              <a:rPr dirty="0"/>
              <a:t>première</a:t>
            </a:r>
            <a:r>
              <a:rPr dirty="0" spc="-45"/>
              <a:t> </a:t>
            </a:r>
            <a:r>
              <a:rPr dirty="0"/>
              <a:t>consécration</a:t>
            </a:r>
            <a:r>
              <a:rPr dirty="0" spc="-40"/>
              <a:t> </a:t>
            </a:r>
            <a:r>
              <a:rPr dirty="0"/>
              <a:t>législative</a:t>
            </a:r>
            <a:r>
              <a:rPr dirty="0" spc="-45"/>
              <a:t> </a:t>
            </a:r>
            <a:r>
              <a:rPr dirty="0"/>
              <a:t>des</a:t>
            </a:r>
            <a:r>
              <a:rPr dirty="0" spc="-10"/>
              <a:t> </a:t>
            </a:r>
            <a:r>
              <a:rPr dirty="0" spc="-5"/>
              <a:t>PNR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53439" y="1018159"/>
            <a:ext cx="9687560" cy="54508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15" b="1">
                <a:solidFill>
                  <a:srgbClr val="001F5F"/>
                </a:solidFill>
                <a:latin typeface="Palatino Linotype"/>
                <a:cs typeface="Palatino Linotype"/>
              </a:rPr>
              <a:t>L’article 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L.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244-1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du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Code 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rural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a depuis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été abrogé. Désormais,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les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PNR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et leur charte sont 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traités aux articles L. 333-1 à L. 333-4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du 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Code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l’environnement. </a:t>
            </a:r>
            <a:r>
              <a:rPr dirty="0" sz="1800" spc="-25" b="1">
                <a:solidFill>
                  <a:srgbClr val="001F5F"/>
                </a:solidFill>
                <a:latin typeface="Palatino Linotype"/>
                <a:cs typeface="Palatino Linotype"/>
              </a:rPr>
              <a:t>Toutefois,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l’héritage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de la 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loi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Paysage »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est</a:t>
            </a:r>
            <a:r>
              <a:rPr dirty="0" sz="18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encore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bien visible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dans les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textes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actuels.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endParaRPr sz="1350">
              <a:latin typeface="Palatino Linotype"/>
              <a:cs typeface="Palatino Linotype"/>
            </a:endParaRPr>
          </a:p>
          <a:p>
            <a:pPr algn="just" marL="12700">
              <a:lnSpc>
                <a:spcPct val="100000"/>
              </a:lnSpc>
            </a:pPr>
            <a:r>
              <a:rPr dirty="0" u="sng" sz="15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Extrait</a:t>
            </a:r>
            <a:r>
              <a:rPr dirty="0" u="sng" sz="1500" spc="-2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 spc="-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</a:t>
            </a:r>
            <a:r>
              <a:rPr dirty="0" u="sng" sz="15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l’article</a:t>
            </a:r>
            <a:r>
              <a:rPr dirty="0" u="sng" sz="1500" spc="-2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L.</a:t>
            </a:r>
            <a:r>
              <a:rPr dirty="0" u="sng" sz="1500" spc="-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333-1</a:t>
            </a:r>
            <a:r>
              <a:rPr dirty="0" u="sng" sz="1500" spc="-2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 spc="-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du</a:t>
            </a:r>
            <a:r>
              <a:rPr dirty="0" u="sng" sz="1500" spc="-1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 spc="-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Code</a:t>
            </a:r>
            <a:r>
              <a:rPr dirty="0" u="sng" sz="1500" spc="1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 spc="-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</a:t>
            </a:r>
            <a:r>
              <a:rPr dirty="0" u="sng" sz="1500" spc="-1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500" spc="-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l’environnement </a:t>
            </a:r>
            <a:r>
              <a:rPr dirty="0" u="sng" sz="15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:</a:t>
            </a:r>
            <a:endParaRPr sz="15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100">
              <a:latin typeface="Palatino Linotype"/>
              <a:cs typeface="Palatino Linotype"/>
            </a:endParaRPr>
          </a:p>
          <a:p>
            <a:pPr algn="just" marL="12700" marR="7620">
              <a:lnSpc>
                <a:spcPct val="74100"/>
              </a:lnSpc>
            </a:pP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1700" spc="9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10" i="1">
                <a:solidFill>
                  <a:srgbClr val="001F5F"/>
                </a:solidFill>
                <a:latin typeface="Palatino Linotype"/>
                <a:cs typeface="Palatino Linotype"/>
              </a:rPr>
              <a:t>I.</a:t>
            </a:r>
            <a:r>
              <a:rPr dirty="0" sz="1700" spc="9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–</a:t>
            </a:r>
            <a:r>
              <a:rPr dirty="0" sz="1700" spc="8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Un</a:t>
            </a:r>
            <a:r>
              <a:rPr dirty="0" sz="1700" spc="8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10" i="1">
                <a:solidFill>
                  <a:srgbClr val="001F5F"/>
                </a:solidFill>
                <a:latin typeface="Palatino Linotype"/>
                <a:cs typeface="Palatino Linotype"/>
              </a:rPr>
              <a:t>parc</a:t>
            </a:r>
            <a:r>
              <a:rPr dirty="0" sz="1700" spc="8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10" i="1">
                <a:solidFill>
                  <a:srgbClr val="001F5F"/>
                </a:solidFill>
                <a:latin typeface="Palatino Linotype"/>
                <a:cs typeface="Palatino Linotype"/>
              </a:rPr>
              <a:t>naturel</a:t>
            </a:r>
            <a:r>
              <a:rPr dirty="0" sz="1700" spc="8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régional</a:t>
            </a:r>
            <a:r>
              <a:rPr dirty="0" sz="1700" spc="8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peut</a:t>
            </a:r>
            <a:r>
              <a:rPr dirty="0" sz="1700" spc="9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15" i="1">
                <a:solidFill>
                  <a:srgbClr val="001F5F"/>
                </a:solidFill>
                <a:latin typeface="Palatino Linotype"/>
                <a:cs typeface="Palatino Linotype"/>
              </a:rPr>
              <a:t>être</a:t>
            </a:r>
            <a:r>
              <a:rPr dirty="0" sz="1700" spc="8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créé</a:t>
            </a:r>
            <a:r>
              <a:rPr dirty="0" sz="1700" spc="9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sur</a:t>
            </a:r>
            <a:r>
              <a:rPr dirty="0" sz="1700" spc="8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un</a:t>
            </a:r>
            <a:r>
              <a:rPr dirty="0" sz="1700" spc="9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10" i="1">
                <a:solidFill>
                  <a:srgbClr val="001F5F"/>
                </a:solidFill>
                <a:latin typeface="Palatino Linotype"/>
                <a:cs typeface="Palatino Linotype"/>
              </a:rPr>
              <a:t>territoire</a:t>
            </a:r>
            <a:r>
              <a:rPr dirty="0" sz="1700" spc="9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dont</a:t>
            </a:r>
            <a:r>
              <a:rPr dirty="0" sz="1700" spc="8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1700" spc="9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patrimoine</a:t>
            </a:r>
            <a:r>
              <a:rPr dirty="0" sz="1700" spc="9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10" i="1">
                <a:solidFill>
                  <a:srgbClr val="001F5F"/>
                </a:solidFill>
                <a:latin typeface="Palatino Linotype"/>
                <a:cs typeface="Palatino Linotype"/>
              </a:rPr>
              <a:t>naturel</a:t>
            </a:r>
            <a:r>
              <a:rPr dirty="0" sz="1700" spc="9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700" spc="8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10" i="1">
                <a:solidFill>
                  <a:srgbClr val="001F5F"/>
                </a:solidFill>
                <a:latin typeface="Palatino Linotype"/>
                <a:cs typeface="Palatino Linotype"/>
              </a:rPr>
              <a:t>culturel</a:t>
            </a:r>
            <a:r>
              <a:rPr dirty="0" sz="1700" spc="9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ainsi</a:t>
            </a:r>
            <a:r>
              <a:rPr dirty="0" sz="1700" spc="8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que </a:t>
            </a:r>
            <a:r>
              <a:rPr dirty="0" sz="1700" spc="-4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les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paysages</a:t>
            </a:r>
            <a:r>
              <a:rPr dirty="0" sz="1700" spc="-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présentent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 un</a:t>
            </a:r>
            <a:r>
              <a:rPr dirty="0" sz="17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intérêt</a:t>
            </a:r>
            <a:r>
              <a:rPr dirty="0" sz="17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15" i="1">
                <a:solidFill>
                  <a:srgbClr val="001F5F"/>
                </a:solidFill>
                <a:latin typeface="Palatino Linotype"/>
                <a:cs typeface="Palatino Linotype"/>
              </a:rPr>
              <a:t>particulier.</a:t>
            </a:r>
            <a:endParaRPr sz="1700">
              <a:latin typeface="Palatino Linotype"/>
              <a:cs typeface="Palatino Linotype"/>
            </a:endParaRPr>
          </a:p>
          <a:p>
            <a:pPr algn="just" marL="12700" marR="5080">
              <a:lnSpc>
                <a:spcPct val="74000"/>
              </a:lnSpc>
              <a:spcBef>
                <a:spcPts val="1000"/>
              </a:spcBef>
            </a:pPr>
            <a:r>
              <a:rPr dirty="0" sz="17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70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parcs</a:t>
            </a:r>
            <a:r>
              <a:rPr dirty="0" sz="170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naturels</a:t>
            </a:r>
            <a:r>
              <a:rPr dirty="0" sz="170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régionaux</a:t>
            </a:r>
            <a:r>
              <a:rPr dirty="0" sz="1700" b="1" i="1">
                <a:solidFill>
                  <a:srgbClr val="001F5F"/>
                </a:solidFill>
                <a:latin typeface="Palatino Linotype"/>
                <a:cs typeface="Palatino Linotype"/>
              </a:rPr>
              <a:t> concourent</a:t>
            </a:r>
            <a:r>
              <a:rPr dirty="0" sz="1700" spc="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 i="1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700" spc="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70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politique</a:t>
            </a:r>
            <a:r>
              <a:rPr dirty="0" sz="1700" b="1" i="1">
                <a:solidFill>
                  <a:srgbClr val="001F5F"/>
                </a:solidFill>
                <a:latin typeface="Palatino Linotype"/>
                <a:cs typeface="Palatino Linotype"/>
              </a:rPr>
              <a:t> de</a:t>
            </a:r>
            <a:r>
              <a:rPr dirty="0" sz="1700" spc="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protection</a:t>
            </a:r>
            <a:r>
              <a:rPr dirty="0" sz="1700" b="1" i="1">
                <a:solidFill>
                  <a:srgbClr val="001F5F"/>
                </a:solidFill>
                <a:latin typeface="Palatino Linotype"/>
                <a:cs typeface="Palatino Linotype"/>
              </a:rPr>
              <a:t> de</a:t>
            </a:r>
            <a:r>
              <a:rPr dirty="0" sz="1700" spc="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l'environnement, </a:t>
            </a:r>
            <a:r>
              <a:rPr dirty="0" sz="170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d'aménagement </a:t>
            </a:r>
            <a:r>
              <a:rPr dirty="0" sz="1700" b="1" i="1">
                <a:solidFill>
                  <a:srgbClr val="001F5F"/>
                </a:solidFill>
                <a:latin typeface="Palatino Linotype"/>
                <a:cs typeface="Palatino Linotype"/>
              </a:rPr>
              <a:t>du </a:t>
            </a:r>
            <a:r>
              <a:rPr dirty="0" sz="17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territoire, </a:t>
            </a:r>
            <a:r>
              <a:rPr dirty="0" sz="1700" spc="-10" b="1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7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développement économique et </a:t>
            </a:r>
            <a:r>
              <a:rPr dirty="0" sz="1700" b="1" i="1">
                <a:solidFill>
                  <a:srgbClr val="001F5F"/>
                </a:solidFill>
                <a:latin typeface="Palatino Linotype"/>
                <a:cs typeface="Palatino Linotype"/>
              </a:rPr>
              <a:t>social </a:t>
            </a:r>
            <a:r>
              <a:rPr dirty="0" sz="17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et d'éducation et </a:t>
            </a:r>
            <a:r>
              <a:rPr dirty="0" sz="1700" b="1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7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formation </a:t>
            </a:r>
            <a:r>
              <a:rPr dirty="0" sz="1700" b="1" i="1">
                <a:solidFill>
                  <a:srgbClr val="001F5F"/>
                </a:solidFill>
                <a:latin typeface="Palatino Linotype"/>
                <a:cs typeface="Palatino Linotype"/>
              </a:rPr>
              <a:t> du </a:t>
            </a:r>
            <a:r>
              <a:rPr dirty="0" sz="17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public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.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A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cette fin, ils ont vocation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à </a:t>
            </a:r>
            <a:r>
              <a:rPr dirty="0" sz="1700" spc="-15" i="1">
                <a:solidFill>
                  <a:srgbClr val="001F5F"/>
                </a:solidFill>
                <a:latin typeface="Palatino Linotype"/>
                <a:cs typeface="Palatino Linotype"/>
              </a:rPr>
              <a:t>être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des </a:t>
            </a:r>
            <a:r>
              <a:rPr dirty="0" sz="1700" spc="-10" i="1">
                <a:solidFill>
                  <a:srgbClr val="001F5F"/>
                </a:solidFill>
                <a:latin typeface="Palatino Linotype"/>
                <a:cs typeface="Palatino Linotype"/>
              </a:rPr>
              <a:t>territoires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d'expérimentation </a:t>
            </a:r>
            <a:r>
              <a:rPr dirty="0" sz="1700" spc="-10" i="1">
                <a:solidFill>
                  <a:srgbClr val="001F5F"/>
                </a:solidFill>
                <a:latin typeface="Palatino Linotype"/>
                <a:cs typeface="Palatino Linotype"/>
              </a:rPr>
              <a:t>locale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pour l'innovation au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service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du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développement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durable des </a:t>
            </a:r>
            <a:r>
              <a:rPr dirty="0" sz="1700" spc="-10" i="1">
                <a:solidFill>
                  <a:srgbClr val="001F5F"/>
                </a:solidFill>
                <a:latin typeface="Palatino Linotype"/>
                <a:cs typeface="Palatino Linotype"/>
              </a:rPr>
              <a:t>territoires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ruraux. </a:t>
            </a:r>
            <a:r>
              <a:rPr dirty="0" sz="17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Ils constituent </a:t>
            </a:r>
            <a:r>
              <a:rPr dirty="0" sz="1700" b="1" i="1">
                <a:solidFill>
                  <a:srgbClr val="001F5F"/>
                </a:solidFill>
                <a:latin typeface="Palatino Linotype"/>
                <a:cs typeface="Palatino Linotype"/>
              </a:rPr>
              <a:t>un cadre </a:t>
            </a:r>
            <a:r>
              <a:rPr dirty="0" sz="17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privilégié des actions </a:t>
            </a:r>
            <a:r>
              <a:rPr dirty="0" sz="170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menées </a:t>
            </a:r>
            <a:r>
              <a:rPr dirty="0" sz="1700" b="1" i="1">
                <a:solidFill>
                  <a:srgbClr val="001F5F"/>
                </a:solidFill>
                <a:latin typeface="Palatino Linotype"/>
                <a:cs typeface="Palatino Linotype"/>
              </a:rPr>
              <a:t>par </a:t>
            </a:r>
            <a:r>
              <a:rPr dirty="0" sz="17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les collectivités publiques en faveur </a:t>
            </a:r>
            <a:r>
              <a:rPr dirty="0" sz="1700" b="1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7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la préservation des paysages et </a:t>
            </a:r>
            <a:r>
              <a:rPr dirty="0" sz="1700" b="1" i="1">
                <a:solidFill>
                  <a:srgbClr val="001F5F"/>
                </a:solidFill>
                <a:latin typeface="Palatino Linotype"/>
                <a:cs typeface="Palatino Linotype"/>
              </a:rPr>
              <a:t>du </a:t>
            </a:r>
            <a:r>
              <a:rPr dirty="0" sz="17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patrimoine </a:t>
            </a:r>
            <a:r>
              <a:rPr dirty="0" sz="170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naturel</a:t>
            </a:r>
            <a:r>
              <a:rPr dirty="0" sz="1700" spc="-1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700" spc="-1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culturel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.</a:t>
            </a:r>
            <a:endParaRPr sz="1700">
              <a:latin typeface="Palatino Linotype"/>
              <a:cs typeface="Palatino Linotype"/>
            </a:endParaRPr>
          </a:p>
          <a:p>
            <a:pPr algn="just" marL="12700">
              <a:lnSpc>
                <a:spcPct val="100000"/>
              </a:lnSpc>
              <a:spcBef>
                <a:spcPts val="465"/>
              </a:spcBef>
            </a:pP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II.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 –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700" spc="-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charte</a:t>
            </a:r>
            <a:r>
              <a:rPr dirty="0" sz="1700" spc="-3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constitue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10" i="1">
                <a:solidFill>
                  <a:srgbClr val="001F5F"/>
                </a:solidFill>
                <a:latin typeface="Palatino Linotype"/>
                <a:cs typeface="Palatino Linotype"/>
              </a:rPr>
              <a:t>projet</a:t>
            </a:r>
            <a:r>
              <a:rPr dirty="0" sz="17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10" i="1">
                <a:solidFill>
                  <a:srgbClr val="001F5F"/>
                </a:solidFill>
                <a:latin typeface="Palatino Linotype"/>
                <a:cs typeface="Palatino Linotype"/>
              </a:rPr>
              <a:t>parc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10" i="1">
                <a:solidFill>
                  <a:srgbClr val="001F5F"/>
                </a:solidFill>
                <a:latin typeface="Palatino Linotype"/>
                <a:cs typeface="Palatino Linotype"/>
              </a:rPr>
              <a:t>naturel</a:t>
            </a:r>
            <a:r>
              <a:rPr dirty="0" sz="17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régional.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Elle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comprend</a:t>
            </a:r>
            <a:r>
              <a:rPr dirty="0" sz="17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:</a:t>
            </a:r>
            <a:endParaRPr sz="1700">
              <a:latin typeface="Palatino Linotype"/>
              <a:cs typeface="Palatino Linotype"/>
            </a:endParaRPr>
          </a:p>
          <a:p>
            <a:pPr algn="just" marL="12700" marR="5715">
              <a:lnSpc>
                <a:spcPct val="73800"/>
              </a:lnSpc>
              <a:spcBef>
                <a:spcPts val="1210"/>
              </a:spcBef>
            </a:pP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1°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Un rapport </a:t>
            </a:r>
            <a:r>
              <a:rPr dirty="0" sz="17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déterminant les orientations </a:t>
            </a:r>
            <a:r>
              <a:rPr dirty="0" sz="1700" b="1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7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protection, </a:t>
            </a:r>
            <a:r>
              <a:rPr dirty="0" sz="1700" spc="-10" b="1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7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mise en valeur et </a:t>
            </a:r>
            <a:r>
              <a:rPr dirty="0" sz="1700" spc="-10" b="1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7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développement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,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notamment </a:t>
            </a:r>
            <a:r>
              <a:rPr dirty="0" sz="17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les objectifs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de qualité </a:t>
            </a:r>
            <a:r>
              <a:rPr dirty="0" sz="1700" spc="-10" i="1">
                <a:solidFill>
                  <a:srgbClr val="001F5F"/>
                </a:solidFill>
                <a:latin typeface="Palatino Linotype"/>
                <a:cs typeface="Palatino Linotype"/>
              </a:rPr>
              <a:t>paysagère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définis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à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l'article </a:t>
            </a:r>
            <a:r>
              <a:rPr dirty="0" sz="1700" spc="-10" i="1">
                <a:solidFill>
                  <a:srgbClr val="001F5F"/>
                </a:solidFill>
                <a:latin typeface="Palatino Linotype"/>
                <a:cs typeface="Palatino Linotype"/>
              </a:rPr>
              <a:t>L.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350-1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C,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ainsi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que </a:t>
            </a:r>
            <a:r>
              <a:rPr dirty="0" sz="17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les mesures permettant </a:t>
            </a:r>
            <a:r>
              <a:rPr dirty="0" sz="1700" b="1" i="1">
                <a:solidFill>
                  <a:srgbClr val="001F5F"/>
                </a:solidFill>
                <a:latin typeface="Palatino Linotype"/>
                <a:cs typeface="Palatino Linotype"/>
              </a:rPr>
              <a:t> de</a:t>
            </a:r>
            <a:r>
              <a:rPr dirty="0" sz="1700" spc="-1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700" spc="-2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mettre</a:t>
            </a:r>
            <a:r>
              <a:rPr dirty="0" sz="1700" spc="-1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 i="1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700" spc="-1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œuvre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les engagements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correspondants</a:t>
            </a:r>
            <a:r>
              <a:rPr dirty="0" sz="1700" spc="-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;</a:t>
            </a:r>
            <a:endParaRPr sz="1700">
              <a:latin typeface="Palatino Linotype"/>
              <a:cs typeface="Palatino Linotype"/>
            </a:endParaRPr>
          </a:p>
          <a:p>
            <a:pPr algn="just" marL="12700" marR="7620">
              <a:lnSpc>
                <a:spcPct val="74100"/>
              </a:lnSpc>
              <a:spcBef>
                <a:spcPts val="1200"/>
              </a:spcBef>
            </a:pP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2° </a:t>
            </a:r>
            <a:r>
              <a:rPr dirty="0" sz="17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Un plan, élaboré </a:t>
            </a:r>
            <a:r>
              <a:rPr dirty="0" sz="1700" b="1" i="1">
                <a:solidFill>
                  <a:srgbClr val="001F5F"/>
                </a:solidFill>
                <a:latin typeface="Palatino Linotype"/>
                <a:cs typeface="Palatino Linotype"/>
              </a:rPr>
              <a:t>à </a:t>
            </a:r>
            <a:r>
              <a:rPr dirty="0" sz="17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partir d'un inventaire </a:t>
            </a:r>
            <a:r>
              <a:rPr dirty="0" sz="1700" b="1" i="1">
                <a:solidFill>
                  <a:srgbClr val="001F5F"/>
                </a:solidFill>
                <a:latin typeface="Palatino Linotype"/>
                <a:cs typeface="Palatino Linotype"/>
              </a:rPr>
              <a:t>du </a:t>
            </a:r>
            <a:r>
              <a:rPr dirty="0" sz="17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patrimoine, indiquant </a:t>
            </a:r>
            <a:r>
              <a:rPr dirty="0" sz="1700" b="1" i="1">
                <a:solidFill>
                  <a:srgbClr val="001F5F"/>
                </a:solidFill>
                <a:latin typeface="Palatino Linotype"/>
                <a:cs typeface="Palatino Linotype"/>
              </a:rPr>
              <a:t>les </a:t>
            </a:r>
            <a:r>
              <a:rPr dirty="0" sz="17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différentes </a:t>
            </a:r>
            <a:r>
              <a:rPr dirty="0" sz="1700" b="1" i="1">
                <a:solidFill>
                  <a:srgbClr val="001F5F"/>
                </a:solidFill>
                <a:latin typeface="Palatino Linotype"/>
                <a:cs typeface="Palatino Linotype"/>
              </a:rPr>
              <a:t>zones du </a:t>
            </a:r>
            <a:r>
              <a:rPr dirty="0" sz="17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parc et </a:t>
            </a:r>
            <a:r>
              <a:rPr dirty="0" sz="1700" b="1" i="1">
                <a:solidFill>
                  <a:srgbClr val="001F5F"/>
                </a:solidFill>
                <a:latin typeface="Palatino Linotype"/>
                <a:cs typeface="Palatino Linotype"/>
              </a:rPr>
              <a:t> leur</a:t>
            </a:r>
            <a:r>
              <a:rPr dirty="0" sz="1700" spc="-20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b="1" i="1">
                <a:solidFill>
                  <a:srgbClr val="001F5F"/>
                </a:solidFill>
                <a:latin typeface="Palatino Linotype"/>
                <a:cs typeface="Palatino Linotype"/>
              </a:rPr>
              <a:t>vocation</a:t>
            </a:r>
            <a:r>
              <a:rPr dirty="0" sz="1700" spc="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;</a:t>
            </a:r>
            <a:endParaRPr sz="1700">
              <a:latin typeface="Palatino Linotype"/>
              <a:cs typeface="Palatino Linotype"/>
            </a:endParaRPr>
          </a:p>
          <a:p>
            <a:pPr algn="just" marL="12700" marR="6985">
              <a:lnSpc>
                <a:spcPct val="74100"/>
              </a:lnSpc>
              <a:spcBef>
                <a:spcPts val="1190"/>
              </a:spcBef>
            </a:pP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3°</a:t>
            </a:r>
            <a:r>
              <a:rPr dirty="0" sz="17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 annexes</a:t>
            </a:r>
            <a:r>
              <a:rPr dirty="0" sz="17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10" i="1">
                <a:solidFill>
                  <a:srgbClr val="001F5F"/>
                </a:solidFill>
                <a:latin typeface="Palatino Linotype"/>
                <a:cs typeface="Palatino Linotype"/>
              </a:rPr>
              <a:t>comprenant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 notamment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10" i="1">
                <a:solidFill>
                  <a:srgbClr val="001F5F"/>
                </a:solidFill>
                <a:latin typeface="Palatino Linotype"/>
                <a:cs typeface="Palatino Linotype"/>
              </a:rPr>
              <a:t>projet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7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statuts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initiaux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ou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modifiés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 du</a:t>
            </a:r>
            <a:r>
              <a:rPr dirty="0" sz="17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syndicat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mixte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d'aménagement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700" spc="-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7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i="1">
                <a:solidFill>
                  <a:srgbClr val="001F5F"/>
                </a:solidFill>
                <a:latin typeface="Palatino Linotype"/>
                <a:cs typeface="Palatino Linotype"/>
              </a:rPr>
              <a:t>gestion</a:t>
            </a:r>
            <a:r>
              <a:rPr dirty="0" sz="1700" spc="-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7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10" i="1">
                <a:solidFill>
                  <a:srgbClr val="001F5F"/>
                </a:solidFill>
                <a:latin typeface="Palatino Linotype"/>
                <a:cs typeface="Palatino Linotype"/>
              </a:rPr>
              <a:t>parc.</a:t>
            </a:r>
            <a:r>
              <a:rPr dirty="0" sz="1700" spc="-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[…]</a:t>
            </a:r>
            <a:r>
              <a:rPr dirty="0" sz="1700" spc="-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i="1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endParaRPr sz="1700">
              <a:latin typeface="Palatino Linotype"/>
              <a:cs typeface="Palatino Linotype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4439920">
              <a:lnSpc>
                <a:spcPct val="100000"/>
              </a:lnSpc>
              <a:spcBef>
                <a:spcPts val="105"/>
              </a:spcBef>
            </a:pPr>
            <a:r>
              <a:rPr dirty="0"/>
              <a:t>Les</a:t>
            </a:r>
            <a:r>
              <a:rPr dirty="0" spc="-10"/>
              <a:t> </a:t>
            </a:r>
            <a:r>
              <a:rPr dirty="0" spc="-5"/>
              <a:t>Parcs</a:t>
            </a:r>
            <a:r>
              <a:rPr dirty="0" spc="-15"/>
              <a:t> </a:t>
            </a:r>
            <a:r>
              <a:rPr dirty="0"/>
              <a:t>Naturels</a:t>
            </a:r>
            <a:r>
              <a:rPr dirty="0" spc="-35"/>
              <a:t> </a:t>
            </a:r>
            <a:r>
              <a:rPr dirty="0"/>
              <a:t>Régionaux</a:t>
            </a:r>
            <a:r>
              <a:rPr dirty="0" spc="-40"/>
              <a:t> </a:t>
            </a:r>
            <a:r>
              <a:rPr dirty="0"/>
              <a:t>en droit</a:t>
            </a:r>
            <a:r>
              <a:rPr dirty="0" spc="-25"/>
              <a:t> </a:t>
            </a:r>
            <a:r>
              <a:rPr dirty="0"/>
              <a:t>positif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Session libre à configurer</dc:creator>
  <dc:title>Présentation PowerPoint</dc:title>
  <dcterms:created xsi:type="dcterms:W3CDTF">2023-05-16T09:06:44Z</dcterms:created>
  <dcterms:modified xsi:type="dcterms:W3CDTF">2023-05-16T09:06:44Z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2023-03-09T00:00:00Z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2023-05-16T00:00:00Z</vt:filetime>
  </property>
</Properties>
</file>