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slide" Target="slides/slide38.xml"/><Relationship Id="rId44" Type="http://schemas.openxmlformats.org/officeDocument/2006/relationships/slide" Target="slides/slide39.xml"/><Relationship Id="rId45" Type="http://schemas.openxmlformats.org/officeDocument/2006/relationships/slide" Target="slides/slide40.xml"/><Relationship Id="rId46" Type="http://schemas.openxmlformats.org/officeDocument/2006/relationships/slide" Target="slides/slide41.xml"/><Relationship Id="rId47" Type="http://schemas.openxmlformats.org/officeDocument/2006/relationships/slide" Target="slides/slide42.xml"/><Relationship Id="rId48" Type="http://schemas.openxmlformats.org/officeDocument/2006/relationships/slide" Target="slides/slide43.xml"/><Relationship Id="rId49" Type="http://schemas.openxmlformats.org/officeDocument/2006/relationships/slide" Target="slides/slide44.xml"/><Relationship Id="rId50" Type="http://schemas.openxmlformats.org/officeDocument/2006/relationships/slide" Target="slides/slide45.xml"/><Relationship Id="rId51" Type="http://schemas.openxmlformats.org/officeDocument/2006/relationships/slide" Target="slides/slide46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72000" y="734568"/>
            <a:ext cx="2679192" cy="455675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815083" y="3723132"/>
            <a:ext cx="5958840" cy="179831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75410" y="1526895"/>
            <a:ext cx="6743065" cy="1168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rgbClr val="001F5F"/>
                </a:solidFill>
                <a:latin typeface="Palatino Linotype"/>
                <a:cs typeface="Palatino Linotype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001F5F"/>
                </a:solidFill>
                <a:latin typeface="Palatino Linotype"/>
                <a:cs typeface="Palatino Linotype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001F5F"/>
                </a:solidFill>
                <a:latin typeface="Palatino Linotype"/>
                <a:cs typeface="Palatino Linotype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001F5F"/>
                </a:solidFill>
                <a:latin typeface="Palatino Linotype"/>
                <a:cs typeface="Palatino Linotype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72000" y="734568"/>
            <a:ext cx="2679192" cy="455675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749551" y="4209288"/>
            <a:ext cx="5958840" cy="179832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001F5F"/>
                </a:solidFill>
                <a:latin typeface="Palatino Linotype"/>
                <a:cs typeface="Palatino Linotype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72000" y="734568"/>
            <a:ext cx="2679192" cy="455675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592580" y="3788664"/>
            <a:ext cx="5958840" cy="179832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08279" y="666343"/>
            <a:ext cx="7727441" cy="678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rgbClr val="001F5F"/>
                </a:solidFill>
                <a:latin typeface="Palatino Linotype"/>
                <a:cs typeface="Palatino Linotype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05967" y="2517089"/>
            <a:ext cx="7732064" cy="2098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1" i="0">
                <a:solidFill>
                  <a:srgbClr val="001F5F"/>
                </a:solidFill>
                <a:latin typeface="Palatino Linotype"/>
                <a:cs typeface="Palatino Linotype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230234" y="6465214"/>
            <a:ext cx="231775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
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
</file>

<file path=ppt/slides/_rels/slide2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

</file>

<file path=ppt/slides/_rels/slide2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

</file>

<file path=ppt/slides/_rels/slide2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

</file>

<file path=ppt/slides/_rels/slide3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3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

</file>

<file path=ppt/slides/_rels/slide3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

</file>

<file path=ppt/slides/_rels/slide4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06571" y="5955893"/>
            <a:ext cx="2845435" cy="3314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spc="-15" b="1">
                <a:solidFill>
                  <a:srgbClr val="112F52"/>
                </a:solidFill>
                <a:latin typeface="Palatino Linotype"/>
                <a:cs typeface="Palatino Linotype"/>
              </a:rPr>
              <a:t>Webinaire</a:t>
            </a:r>
            <a:r>
              <a:rPr dirty="0" sz="2000" spc="-50" b="1">
                <a:solidFill>
                  <a:srgbClr val="112F52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112F52"/>
                </a:solidFill>
                <a:latin typeface="Palatino Linotype"/>
                <a:cs typeface="Palatino Linotype"/>
              </a:rPr>
              <a:t>–</a:t>
            </a:r>
            <a:r>
              <a:rPr dirty="0" sz="2000" spc="-20" b="1">
                <a:solidFill>
                  <a:srgbClr val="112F52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112F52"/>
                </a:solidFill>
                <a:latin typeface="Palatino Linotype"/>
                <a:cs typeface="Palatino Linotype"/>
              </a:rPr>
              <a:t>30</a:t>
            </a:r>
            <a:r>
              <a:rPr dirty="0" sz="2000" spc="-30" b="1">
                <a:solidFill>
                  <a:srgbClr val="112F52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112F52"/>
                </a:solidFill>
                <a:latin typeface="Palatino Linotype"/>
                <a:cs typeface="Palatino Linotype"/>
              </a:rPr>
              <a:t>juin</a:t>
            </a:r>
            <a:r>
              <a:rPr dirty="0" sz="2000" spc="-15" b="1">
                <a:solidFill>
                  <a:srgbClr val="112F52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112F52"/>
                </a:solidFill>
                <a:latin typeface="Palatino Linotype"/>
                <a:cs typeface="Palatino Linotype"/>
              </a:rPr>
              <a:t>2022</a:t>
            </a:r>
            <a:endParaRPr sz="2000">
              <a:latin typeface="Palatino Linotype"/>
              <a:cs typeface="Palatino Linotype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07958" y="6465214"/>
            <a:ext cx="15367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 sz="1200">
                <a:solidFill>
                  <a:srgbClr val="888888"/>
                </a:solidFill>
                <a:latin typeface="Calibri"/>
                <a:cs typeface="Calibri"/>
              </a:rPr>
              <a:t>1</a:t>
            </a:fld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97635" y="2529077"/>
            <a:ext cx="6348730" cy="6362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« Zéro</a:t>
            </a:r>
            <a:r>
              <a:rPr dirty="0" sz="2000" spc="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spc="-5" b="1">
                <a:solidFill>
                  <a:srgbClr val="001F5F"/>
                </a:solidFill>
                <a:latin typeface="Palatino Linotype"/>
                <a:cs typeface="Palatino Linotype"/>
              </a:rPr>
              <a:t>Artificialisation</a:t>
            </a:r>
            <a:r>
              <a:rPr dirty="0" sz="2000" spc="-2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Nette,</a:t>
            </a:r>
            <a:r>
              <a:rPr dirty="0" sz="2000" spc="-3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le</a:t>
            </a:r>
            <a:r>
              <a:rPr dirty="0" sz="2000" spc="-5" b="1">
                <a:solidFill>
                  <a:srgbClr val="001F5F"/>
                </a:solidFill>
                <a:latin typeface="Palatino Linotype"/>
                <a:cs typeface="Palatino Linotype"/>
              </a:rPr>
              <a:t> rôle</a:t>
            </a:r>
            <a:r>
              <a:rPr dirty="0" sz="2000" spc="-2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des</a:t>
            </a:r>
            <a:r>
              <a:rPr dirty="0" sz="2000" spc="1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spc="-5" b="1">
                <a:solidFill>
                  <a:srgbClr val="001F5F"/>
                </a:solidFill>
                <a:latin typeface="Palatino Linotype"/>
                <a:cs typeface="Palatino Linotype"/>
              </a:rPr>
              <a:t>Parcs</a:t>
            </a:r>
            <a:r>
              <a:rPr dirty="0" sz="2000" spc="-2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naturels</a:t>
            </a:r>
            <a:endParaRPr sz="2000">
              <a:latin typeface="Palatino Linotype"/>
              <a:cs typeface="Palatino Linotype"/>
            </a:endParaRPr>
          </a:p>
          <a:p>
            <a:pPr algn="ctr">
              <a:lnSpc>
                <a:spcPct val="100000"/>
              </a:lnSpc>
            </a:pPr>
            <a:r>
              <a:rPr dirty="0" sz="2000" spc="-5" b="1">
                <a:solidFill>
                  <a:srgbClr val="001F5F"/>
                </a:solidFill>
                <a:latin typeface="Palatino Linotype"/>
                <a:cs typeface="Palatino Linotype"/>
              </a:rPr>
              <a:t>régionaux</a:t>
            </a:r>
            <a:r>
              <a:rPr dirty="0" sz="2000" spc="-6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»</a:t>
            </a:r>
            <a:endParaRPr sz="2000">
              <a:latin typeface="Palatino Linotype"/>
              <a:cs typeface="Palatino Linotype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34</a:t>
            </a:fld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algn="r" marL="32384" marR="5080">
              <a:lnSpc>
                <a:spcPts val="2280"/>
              </a:lnSpc>
              <a:spcBef>
                <a:spcPts val="105"/>
              </a:spcBef>
            </a:pPr>
            <a:r>
              <a:rPr dirty="0"/>
              <a:t>Cinq</a:t>
            </a:r>
            <a:r>
              <a:rPr dirty="0" spc="-30"/>
              <a:t> </a:t>
            </a:r>
            <a:r>
              <a:rPr dirty="0"/>
              <a:t>définitions</a:t>
            </a:r>
            <a:r>
              <a:rPr dirty="0" spc="-70"/>
              <a:t> </a:t>
            </a:r>
            <a:r>
              <a:rPr dirty="0"/>
              <a:t>des</a:t>
            </a:r>
            <a:r>
              <a:rPr dirty="0" spc="-20"/>
              <a:t> </a:t>
            </a:r>
            <a:r>
              <a:rPr dirty="0"/>
              <a:t>notions</a:t>
            </a:r>
          </a:p>
          <a:p>
            <a:pPr algn="r" marL="32384" marR="5080">
              <a:lnSpc>
                <a:spcPts val="2280"/>
              </a:lnSpc>
            </a:pPr>
            <a:r>
              <a:rPr dirty="0"/>
              <a:t>pour</a:t>
            </a:r>
            <a:r>
              <a:rPr dirty="0" spc="-5"/>
              <a:t> </a:t>
            </a:r>
            <a:r>
              <a:rPr dirty="0"/>
              <a:t>préciser</a:t>
            </a:r>
            <a:r>
              <a:rPr dirty="0" spc="-25"/>
              <a:t> </a:t>
            </a:r>
            <a:r>
              <a:rPr dirty="0"/>
              <a:t>le</a:t>
            </a:r>
            <a:r>
              <a:rPr dirty="0" spc="-5"/>
              <a:t> </a:t>
            </a:r>
            <a:r>
              <a:rPr dirty="0"/>
              <a:t>contenu</a:t>
            </a:r>
            <a:r>
              <a:rPr dirty="0" spc="-20"/>
              <a:t> </a:t>
            </a:r>
            <a:r>
              <a:rPr dirty="0"/>
              <a:t>de</a:t>
            </a:r>
            <a:r>
              <a:rPr dirty="0" spc="10"/>
              <a:t> </a:t>
            </a:r>
            <a:r>
              <a:rPr dirty="0"/>
              <a:t>l’objectif</a:t>
            </a:r>
            <a:r>
              <a:rPr dirty="0" spc="-45"/>
              <a:t> </a:t>
            </a:r>
            <a:r>
              <a:rPr dirty="0"/>
              <a:t>«</a:t>
            </a:r>
            <a:r>
              <a:rPr dirty="0" spc="10"/>
              <a:t> </a:t>
            </a:r>
            <a:r>
              <a:rPr dirty="0"/>
              <a:t>zéro</a:t>
            </a:r>
            <a:r>
              <a:rPr dirty="0" spc="-15"/>
              <a:t> </a:t>
            </a:r>
            <a:r>
              <a:rPr dirty="0" spc="-5"/>
              <a:t>artificialisation</a:t>
            </a:r>
            <a:r>
              <a:rPr dirty="0" spc="-35"/>
              <a:t> </a:t>
            </a:r>
            <a:r>
              <a:rPr dirty="0"/>
              <a:t>nette</a:t>
            </a:r>
            <a:r>
              <a:rPr dirty="0" spc="-5"/>
              <a:t> </a:t>
            </a:r>
            <a:r>
              <a:rPr dirty="0"/>
              <a:t>»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07542" y="1838299"/>
            <a:ext cx="7730490" cy="36836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7620">
              <a:lnSpc>
                <a:spcPct val="107100"/>
              </a:lnSpc>
              <a:spcBef>
                <a:spcPts val="100"/>
              </a:spcBef>
            </a:pPr>
            <a:r>
              <a:rPr dirty="0" sz="1400" spc="-25" b="1">
                <a:solidFill>
                  <a:srgbClr val="001F5F"/>
                </a:solidFill>
                <a:latin typeface="Palatino Linotype"/>
                <a:cs typeface="Palatino Linotype"/>
              </a:rPr>
              <a:t>Trois </a:t>
            </a:r>
            <a:r>
              <a:rPr dirty="0" sz="1400" spc="-10" b="1">
                <a:solidFill>
                  <a:srgbClr val="001F5F"/>
                </a:solidFill>
                <a:latin typeface="Palatino Linotype"/>
                <a:cs typeface="Palatino Linotype"/>
              </a:rPr>
              <a:t>notions </a:t>
            </a:r>
            <a:r>
              <a:rPr dirty="0" sz="1400" spc="-5" b="1">
                <a:solidFill>
                  <a:srgbClr val="001F5F"/>
                </a:solidFill>
                <a:latin typeface="Palatino Linotype"/>
                <a:cs typeface="Palatino Linotype"/>
              </a:rPr>
              <a:t>sont définies, de manière générale (</a:t>
            </a:r>
            <a:r>
              <a:rPr dirty="0" sz="1400" spc="-5">
                <a:solidFill>
                  <a:srgbClr val="001F5F"/>
                </a:solidFill>
                <a:latin typeface="Palatino Linotype"/>
                <a:cs typeface="Palatino Linotype"/>
              </a:rPr>
              <a:t>article L. 101-2-2 du </a:t>
            </a:r>
            <a:r>
              <a:rPr dirty="0" sz="1400">
                <a:solidFill>
                  <a:srgbClr val="001F5F"/>
                </a:solidFill>
                <a:latin typeface="Palatino Linotype"/>
                <a:cs typeface="Palatino Linotype"/>
              </a:rPr>
              <a:t>code </a:t>
            </a:r>
            <a:r>
              <a:rPr dirty="0" sz="1400" spc="-5">
                <a:solidFill>
                  <a:srgbClr val="001F5F"/>
                </a:solidFill>
                <a:latin typeface="Palatino Linotype"/>
                <a:cs typeface="Palatino Linotype"/>
              </a:rPr>
              <a:t>de </a:t>
            </a:r>
            <a:r>
              <a:rPr dirty="0" sz="1400">
                <a:solidFill>
                  <a:srgbClr val="001F5F"/>
                </a:solidFill>
                <a:latin typeface="Palatino Linotype"/>
                <a:cs typeface="Palatino Linotype"/>
              </a:rPr>
              <a:t>l’urbanisme inséré </a:t>
            </a:r>
            <a:r>
              <a:rPr dirty="0" sz="14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 spc="-5">
                <a:solidFill>
                  <a:srgbClr val="001F5F"/>
                </a:solidFill>
                <a:latin typeface="Palatino Linotype"/>
                <a:cs typeface="Palatino Linotype"/>
              </a:rPr>
              <a:t>par </a:t>
            </a:r>
            <a:r>
              <a:rPr dirty="0" sz="1400" spc="-15">
                <a:solidFill>
                  <a:srgbClr val="001F5F"/>
                </a:solidFill>
                <a:latin typeface="Palatino Linotype"/>
                <a:cs typeface="Palatino Linotype"/>
              </a:rPr>
              <a:t>l’article</a:t>
            </a:r>
            <a:r>
              <a:rPr dirty="0" sz="1400" spc="-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 spc="5">
                <a:solidFill>
                  <a:srgbClr val="001F5F"/>
                </a:solidFill>
                <a:latin typeface="Palatino Linotype"/>
                <a:cs typeface="Palatino Linotype"/>
              </a:rPr>
              <a:t>192 </a:t>
            </a:r>
            <a:r>
              <a:rPr dirty="0" sz="1400" spc="-5">
                <a:solidFill>
                  <a:srgbClr val="001F5F"/>
                </a:solidFill>
                <a:latin typeface="Palatino Linotype"/>
                <a:cs typeface="Palatino Linotype"/>
              </a:rPr>
              <a:t>de la</a:t>
            </a:r>
            <a:r>
              <a:rPr dirty="0" sz="1400" spc="34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>
                <a:solidFill>
                  <a:srgbClr val="001F5F"/>
                </a:solidFill>
                <a:latin typeface="Palatino Linotype"/>
                <a:cs typeface="Palatino Linotype"/>
              </a:rPr>
              <a:t>loi « climat </a:t>
            </a:r>
            <a:r>
              <a:rPr dirty="0" sz="1400" spc="5">
                <a:solidFill>
                  <a:srgbClr val="001F5F"/>
                </a:solidFill>
                <a:latin typeface="Palatino Linotype"/>
                <a:cs typeface="Palatino Linotype"/>
              </a:rPr>
              <a:t>et </a:t>
            </a:r>
            <a:r>
              <a:rPr dirty="0" sz="1400">
                <a:solidFill>
                  <a:srgbClr val="001F5F"/>
                </a:solidFill>
                <a:latin typeface="Palatino Linotype"/>
                <a:cs typeface="Palatino Linotype"/>
              </a:rPr>
              <a:t>résilience </a:t>
            </a:r>
            <a:r>
              <a:rPr dirty="0" sz="1400" spc="-5">
                <a:solidFill>
                  <a:srgbClr val="001F5F"/>
                </a:solidFill>
                <a:latin typeface="Palatino Linotype"/>
                <a:cs typeface="Palatino Linotype"/>
              </a:rPr>
              <a:t>du</a:t>
            </a:r>
            <a:r>
              <a:rPr dirty="0" sz="1400" spc="34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>
                <a:solidFill>
                  <a:srgbClr val="001F5F"/>
                </a:solidFill>
                <a:latin typeface="Palatino Linotype"/>
                <a:cs typeface="Palatino Linotype"/>
              </a:rPr>
              <a:t>22 août </a:t>
            </a:r>
            <a:r>
              <a:rPr dirty="0" sz="1400" spc="-5">
                <a:solidFill>
                  <a:srgbClr val="001F5F"/>
                </a:solidFill>
                <a:latin typeface="Palatino Linotype"/>
                <a:cs typeface="Palatino Linotype"/>
              </a:rPr>
              <a:t>2021) pour préciser le </a:t>
            </a:r>
            <a:r>
              <a:rPr dirty="0" sz="1400">
                <a:solidFill>
                  <a:srgbClr val="001F5F"/>
                </a:solidFill>
                <a:latin typeface="Palatino Linotype"/>
                <a:cs typeface="Palatino Linotype"/>
              </a:rPr>
              <a:t>contenu </a:t>
            </a:r>
            <a:r>
              <a:rPr dirty="0" sz="1400" spc="-10">
                <a:solidFill>
                  <a:srgbClr val="001F5F"/>
                </a:solidFill>
                <a:latin typeface="Palatino Linotype"/>
                <a:cs typeface="Palatino Linotype"/>
              </a:rPr>
              <a:t>de </a:t>
            </a:r>
            <a:r>
              <a:rPr dirty="0" sz="1400" spc="-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 spc="-10">
                <a:solidFill>
                  <a:srgbClr val="001F5F"/>
                </a:solidFill>
                <a:latin typeface="Palatino Linotype"/>
                <a:cs typeface="Palatino Linotype"/>
              </a:rPr>
              <a:t>l’objectif</a:t>
            </a:r>
            <a:r>
              <a:rPr dirty="0" sz="1400" spc="-2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>
                <a:solidFill>
                  <a:srgbClr val="001F5F"/>
                </a:solidFill>
                <a:latin typeface="Palatino Linotype"/>
                <a:cs typeface="Palatino Linotype"/>
              </a:rPr>
              <a:t>« zéro</a:t>
            </a:r>
            <a:r>
              <a:rPr dirty="0" sz="1400" spc="-1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>
                <a:solidFill>
                  <a:srgbClr val="001F5F"/>
                </a:solidFill>
                <a:latin typeface="Palatino Linotype"/>
                <a:cs typeface="Palatino Linotype"/>
              </a:rPr>
              <a:t>artificialisation</a:t>
            </a:r>
            <a:r>
              <a:rPr dirty="0" sz="1400" spc="-1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 spc="-5">
                <a:solidFill>
                  <a:srgbClr val="001F5F"/>
                </a:solidFill>
                <a:latin typeface="Palatino Linotype"/>
                <a:cs typeface="Palatino Linotype"/>
              </a:rPr>
              <a:t>nette</a:t>
            </a:r>
            <a:r>
              <a:rPr dirty="0" sz="1400" spc="2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>
                <a:solidFill>
                  <a:srgbClr val="001F5F"/>
                </a:solidFill>
                <a:latin typeface="Palatino Linotype"/>
                <a:cs typeface="Palatino Linotype"/>
              </a:rPr>
              <a:t>»</a:t>
            </a:r>
            <a:r>
              <a:rPr dirty="0" sz="1400" spc="-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>
                <a:solidFill>
                  <a:srgbClr val="001F5F"/>
                </a:solidFill>
                <a:latin typeface="Palatino Linotype"/>
                <a:cs typeface="Palatino Linotype"/>
              </a:rPr>
              <a:t>:</a:t>
            </a:r>
            <a:endParaRPr sz="14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400">
              <a:latin typeface="Palatino Linotype"/>
              <a:cs typeface="Palatino Linotype"/>
            </a:endParaRPr>
          </a:p>
          <a:p>
            <a:pPr marL="241300" indent="-228600">
              <a:lnSpc>
                <a:spcPct val="100000"/>
              </a:lnSpc>
              <a:spcBef>
                <a:spcPts val="5"/>
              </a:spcBef>
              <a:buFont typeface="Wingdings"/>
              <a:buChar char=""/>
              <a:tabLst>
                <a:tab pos="240665" algn="l"/>
                <a:tab pos="241300" algn="l"/>
              </a:tabLst>
            </a:pPr>
            <a:r>
              <a:rPr dirty="0" sz="1400" spc="-5">
                <a:solidFill>
                  <a:srgbClr val="001F5F"/>
                </a:solidFill>
                <a:latin typeface="Palatino Linotype"/>
                <a:cs typeface="Palatino Linotype"/>
              </a:rPr>
              <a:t>La</a:t>
            </a:r>
            <a:r>
              <a:rPr dirty="0" sz="1400" spc="-1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>
                <a:solidFill>
                  <a:srgbClr val="001F5F"/>
                </a:solidFill>
                <a:latin typeface="Palatino Linotype"/>
                <a:cs typeface="Palatino Linotype"/>
              </a:rPr>
              <a:t>définition</a:t>
            </a:r>
            <a:r>
              <a:rPr dirty="0" sz="14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 spc="-5">
                <a:solidFill>
                  <a:srgbClr val="001F5F"/>
                </a:solidFill>
                <a:latin typeface="Palatino Linotype"/>
                <a:cs typeface="Palatino Linotype"/>
              </a:rPr>
              <a:t>de la </a:t>
            </a:r>
            <a:r>
              <a:rPr dirty="0" sz="1400">
                <a:solidFill>
                  <a:srgbClr val="001F5F"/>
                </a:solidFill>
                <a:latin typeface="Palatino Linotype"/>
                <a:cs typeface="Palatino Linotype"/>
              </a:rPr>
              <a:t>notion</a:t>
            </a:r>
            <a:r>
              <a:rPr dirty="0" sz="1400" spc="-2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 spc="-5">
                <a:solidFill>
                  <a:srgbClr val="001F5F"/>
                </a:solidFill>
                <a:latin typeface="Palatino Linotype"/>
                <a:cs typeface="Palatino Linotype"/>
              </a:rPr>
              <a:t>d’«</a:t>
            </a:r>
            <a:r>
              <a:rPr dirty="0" sz="1400" spc="-1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>
                <a:solidFill>
                  <a:srgbClr val="001F5F"/>
                </a:solidFill>
                <a:latin typeface="Palatino Linotype"/>
                <a:cs typeface="Palatino Linotype"/>
              </a:rPr>
              <a:t>artificialisation</a:t>
            </a:r>
            <a:r>
              <a:rPr dirty="0" sz="1400" spc="-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 spc="-5">
                <a:solidFill>
                  <a:srgbClr val="001F5F"/>
                </a:solidFill>
                <a:latin typeface="Palatino Linotype"/>
                <a:cs typeface="Palatino Linotype"/>
              </a:rPr>
              <a:t>des</a:t>
            </a:r>
            <a:r>
              <a:rPr dirty="0" sz="1400" spc="-1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>
                <a:solidFill>
                  <a:srgbClr val="001F5F"/>
                </a:solidFill>
                <a:latin typeface="Palatino Linotype"/>
                <a:cs typeface="Palatino Linotype"/>
              </a:rPr>
              <a:t>sols</a:t>
            </a:r>
            <a:r>
              <a:rPr dirty="0" sz="1400" spc="-2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>
                <a:solidFill>
                  <a:srgbClr val="001F5F"/>
                </a:solidFill>
                <a:latin typeface="Palatino Linotype"/>
                <a:cs typeface="Palatino Linotype"/>
              </a:rPr>
              <a:t>»</a:t>
            </a:r>
            <a:endParaRPr sz="1400">
              <a:latin typeface="Palatino Linotype"/>
              <a:cs typeface="Palatino Linotype"/>
            </a:endParaRPr>
          </a:p>
          <a:p>
            <a:pPr marL="241300" indent="-228600">
              <a:lnSpc>
                <a:spcPct val="100000"/>
              </a:lnSpc>
              <a:spcBef>
                <a:spcPts val="120"/>
              </a:spcBef>
              <a:buFont typeface="Wingdings"/>
              <a:buChar char=""/>
              <a:tabLst>
                <a:tab pos="240665" algn="l"/>
                <a:tab pos="241300" algn="l"/>
              </a:tabLst>
            </a:pPr>
            <a:r>
              <a:rPr dirty="0" sz="1400" spc="-5">
                <a:solidFill>
                  <a:srgbClr val="001F5F"/>
                </a:solidFill>
                <a:latin typeface="Palatino Linotype"/>
                <a:cs typeface="Palatino Linotype"/>
              </a:rPr>
              <a:t>La</a:t>
            </a:r>
            <a:r>
              <a:rPr dirty="0" sz="1400" spc="-1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>
                <a:solidFill>
                  <a:srgbClr val="001F5F"/>
                </a:solidFill>
                <a:latin typeface="Palatino Linotype"/>
                <a:cs typeface="Palatino Linotype"/>
              </a:rPr>
              <a:t>définition</a:t>
            </a:r>
            <a:r>
              <a:rPr dirty="0" sz="1400" spc="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 spc="-5">
                <a:solidFill>
                  <a:srgbClr val="001F5F"/>
                </a:solidFill>
                <a:latin typeface="Palatino Linotype"/>
                <a:cs typeface="Palatino Linotype"/>
              </a:rPr>
              <a:t>de la</a:t>
            </a:r>
            <a:r>
              <a:rPr dirty="0" sz="1400">
                <a:solidFill>
                  <a:srgbClr val="001F5F"/>
                </a:solidFill>
                <a:latin typeface="Palatino Linotype"/>
                <a:cs typeface="Palatino Linotype"/>
              </a:rPr>
              <a:t> notion</a:t>
            </a:r>
            <a:r>
              <a:rPr dirty="0" sz="1400" spc="-2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 spc="-5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400">
                <a:solidFill>
                  <a:srgbClr val="001F5F"/>
                </a:solidFill>
                <a:latin typeface="Palatino Linotype"/>
                <a:cs typeface="Palatino Linotype"/>
              </a:rPr>
              <a:t> «</a:t>
            </a:r>
            <a:r>
              <a:rPr dirty="0" sz="1400" spc="-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 spc="-5">
                <a:solidFill>
                  <a:srgbClr val="001F5F"/>
                </a:solidFill>
                <a:latin typeface="Palatino Linotype"/>
                <a:cs typeface="Palatino Linotype"/>
              </a:rPr>
              <a:t>renaturation</a:t>
            </a:r>
            <a:r>
              <a:rPr dirty="0" sz="1400" spc="-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>
                <a:solidFill>
                  <a:srgbClr val="001F5F"/>
                </a:solidFill>
                <a:latin typeface="Palatino Linotype"/>
                <a:cs typeface="Palatino Linotype"/>
              </a:rPr>
              <a:t>»</a:t>
            </a:r>
            <a:endParaRPr sz="1400">
              <a:latin typeface="Palatino Linotype"/>
              <a:cs typeface="Palatino Linotype"/>
            </a:endParaRPr>
          </a:p>
          <a:p>
            <a:pPr marL="241300" indent="-228600">
              <a:lnSpc>
                <a:spcPct val="100000"/>
              </a:lnSpc>
              <a:spcBef>
                <a:spcPts val="120"/>
              </a:spcBef>
              <a:buFont typeface="Wingdings"/>
              <a:buChar char=""/>
              <a:tabLst>
                <a:tab pos="240665" algn="l"/>
                <a:tab pos="241300" algn="l"/>
              </a:tabLst>
            </a:pPr>
            <a:r>
              <a:rPr dirty="0" sz="1400" spc="-5">
                <a:solidFill>
                  <a:srgbClr val="001F5F"/>
                </a:solidFill>
                <a:latin typeface="Palatino Linotype"/>
                <a:cs typeface="Palatino Linotype"/>
              </a:rPr>
              <a:t>La</a:t>
            </a:r>
            <a:r>
              <a:rPr dirty="0" sz="1400" spc="-1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>
                <a:solidFill>
                  <a:srgbClr val="001F5F"/>
                </a:solidFill>
                <a:latin typeface="Palatino Linotype"/>
                <a:cs typeface="Palatino Linotype"/>
              </a:rPr>
              <a:t>définition</a:t>
            </a:r>
            <a:r>
              <a:rPr dirty="0" sz="1400" spc="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 spc="-5">
                <a:solidFill>
                  <a:srgbClr val="001F5F"/>
                </a:solidFill>
                <a:latin typeface="Palatino Linotype"/>
                <a:cs typeface="Palatino Linotype"/>
              </a:rPr>
              <a:t>de la</a:t>
            </a:r>
            <a:r>
              <a:rPr dirty="0" sz="1400">
                <a:solidFill>
                  <a:srgbClr val="001F5F"/>
                </a:solidFill>
                <a:latin typeface="Palatino Linotype"/>
                <a:cs typeface="Palatino Linotype"/>
              </a:rPr>
              <a:t> notion</a:t>
            </a:r>
            <a:r>
              <a:rPr dirty="0" sz="1400" spc="-2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 spc="-5">
                <a:solidFill>
                  <a:srgbClr val="001F5F"/>
                </a:solidFill>
                <a:latin typeface="Palatino Linotype"/>
                <a:cs typeface="Palatino Linotype"/>
              </a:rPr>
              <a:t>d’«</a:t>
            </a:r>
            <a:r>
              <a:rPr dirty="0" sz="1400" spc="-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>
                <a:solidFill>
                  <a:srgbClr val="001F5F"/>
                </a:solidFill>
                <a:latin typeface="Palatino Linotype"/>
                <a:cs typeface="Palatino Linotype"/>
              </a:rPr>
              <a:t>artificialisation</a:t>
            </a:r>
            <a:r>
              <a:rPr dirty="0" sz="1400" spc="-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 spc="-5">
                <a:solidFill>
                  <a:srgbClr val="001F5F"/>
                </a:solidFill>
                <a:latin typeface="Palatino Linotype"/>
                <a:cs typeface="Palatino Linotype"/>
              </a:rPr>
              <a:t>nette</a:t>
            </a:r>
            <a:r>
              <a:rPr dirty="0" sz="1400" spc="2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 spc="-5">
                <a:solidFill>
                  <a:srgbClr val="001F5F"/>
                </a:solidFill>
                <a:latin typeface="Palatino Linotype"/>
                <a:cs typeface="Palatino Linotype"/>
              </a:rPr>
              <a:t>des</a:t>
            </a:r>
            <a:r>
              <a:rPr dirty="0" sz="1400" spc="-1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>
                <a:solidFill>
                  <a:srgbClr val="001F5F"/>
                </a:solidFill>
                <a:latin typeface="Palatino Linotype"/>
                <a:cs typeface="Palatino Linotype"/>
              </a:rPr>
              <a:t>sols</a:t>
            </a:r>
            <a:r>
              <a:rPr dirty="0" sz="1400" spc="-2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>
                <a:solidFill>
                  <a:srgbClr val="001F5F"/>
                </a:solidFill>
                <a:latin typeface="Palatino Linotype"/>
                <a:cs typeface="Palatino Linotype"/>
              </a:rPr>
              <a:t>»</a:t>
            </a:r>
            <a:endParaRPr sz="14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001F5F"/>
              </a:buClr>
              <a:buFont typeface="Wingdings"/>
              <a:buChar char=""/>
            </a:pPr>
            <a:endParaRPr sz="1300">
              <a:latin typeface="Palatino Linotype"/>
              <a:cs typeface="Palatino Linotype"/>
            </a:endParaRPr>
          </a:p>
          <a:p>
            <a:pPr algn="just" marL="12700" marR="5080">
              <a:lnSpc>
                <a:spcPct val="107100"/>
              </a:lnSpc>
            </a:pPr>
            <a:r>
              <a:rPr dirty="0" sz="1400" spc="-5" b="1">
                <a:solidFill>
                  <a:srgbClr val="001F5F"/>
                </a:solidFill>
                <a:latin typeface="Palatino Linotype"/>
                <a:cs typeface="Palatino Linotype"/>
              </a:rPr>
              <a:t>Deux </a:t>
            </a:r>
            <a:r>
              <a:rPr dirty="0" sz="1400" spc="-10" b="1">
                <a:solidFill>
                  <a:srgbClr val="001F5F"/>
                </a:solidFill>
                <a:latin typeface="Palatino Linotype"/>
                <a:cs typeface="Palatino Linotype"/>
              </a:rPr>
              <a:t>notions </a:t>
            </a:r>
            <a:r>
              <a:rPr dirty="0" sz="1400" spc="-5" b="1">
                <a:solidFill>
                  <a:srgbClr val="001F5F"/>
                </a:solidFill>
                <a:latin typeface="Palatino Linotype"/>
                <a:cs typeface="Palatino Linotype"/>
              </a:rPr>
              <a:t>sont définies, </a:t>
            </a:r>
            <a:r>
              <a:rPr dirty="0" sz="1400" spc="-10" b="1">
                <a:solidFill>
                  <a:srgbClr val="001F5F"/>
                </a:solidFill>
                <a:latin typeface="Palatino Linotype"/>
                <a:cs typeface="Palatino Linotype"/>
              </a:rPr>
              <a:t>pour la </a:t>
            </a:r>
            <a:r>
              <a:rPr dirty="0" sz="1400" spc="-5" b="1">
                <a:solidFill>
                  <a:srgbClr val="001F5F"/>
                </a:solidFill>
                <a:latin typeface="Palatino Linotype"/>
                <a:cs typeface="Palatino Linotype"/>
              </a:rPr>
              <a:t>traduction de l’objectif </a:t>
            </a:r>
            <a:r>
              <a:rPr dirty="0" sz="1400" b="1">
                <a:solidFill>
                  <a:srgbClr val="001F5F"/>
                </a:solidFill>
                <a:latin typeface="Palatino Linotype"/>
                <a:cs typeface="Palatino Linotype"/>
              </a:rPr>
              <a:t>« </a:t>
            </a:r>
            <a:r>
              <a:rPr dirty="0" sz="1400" spc="-5" b="1">
                <a:solidFill>
                  <a:srgbClr val="001F5F"/>
                </a:solidFill>
                <a:latin typeface="Palatino Linotype"/>
                <a:cs typeface="Palatino Linotype"/>
              </a:rPr>
              <a:t>zéro artificialisation </a:t>
            </a:r>
            <a:r>
              <a:rPr dirty="0" sz="1400" spc="-10" b="1">
                <a:solidFill>
                  <a:srgbClr val="001F5F"/>
                </a:solidFill>
                <a:latin typeface="Palatino Linotype"/>
                <a:cs typeface="Palatino Linotype"/>
              </a:rPr>
              <a:t>nette </a:t>
            </a:r>
            <a:r>
              <a:rPr dirty="0" sz="1400" b="1">
                <a:solidFill>
                  <a:srgbClr val="001F5F"/>
                </a:solidFill>
                <a:latin typeface="Palatino Linotype"/>
                <a:cs typeface="Palatino Linotype"/>
              </a:rPr>
              <a:t>» </a:t>
            </a:r>
            <a:r>
              <a:rPr dirty="0" sz="1400" spc="-10" b="1">
                <a:solidFill>
                  <a:srgbClr val="001F5F"/>
                </a:solidFill>
                <a:latin typeface="Palatino Linotype"/>
                <a:cs typeface="Palatino Linotype"/>
              </a:rPr>
              <a:t>dans </a:t>
            </a:r>
            <a:r>
              <a:rPr dirty="0" sz="1400" spc="-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 b="1">
                <a:solidFill>
                  <a:srgbClr val="001F5F"/>
                </a:solidFill>
                <a:latin typeface="Palatino Linotype"/>
                <a:cs typeface="Palatino Linotype"/>
              </a:rPr>
              <a:t>les</a:t>
            </a:r>
            <a:r>
              <a:rPr dirty="0" sz="1400" spc="-1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 spc="-5" b="1">
                <a:solidFill>
                  <a:srgbClr val="001F5F"/>
                </a:solidFill>
                <a:latin typeface="Palatino Linotype"/>
                <a:cs typeface="Palatino Linotype"/>
              </a:rPr>
              <a:t>documents</a:t>
            </a:r>
            <a:r>
              <a:rPr dirty="0" sz="1400" spc="-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 spc="-5" b="1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400" spc="-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 spc="-5" b="1">
                <a:solidFill>
                  <a:srgbClr val="001F5F"/>
                </a:solidFill>
                <a:latin typeface="Palatino Linotype"/>
                <a:cs typeface="Palatino Linotype"/>
              </a:rPr>
              <a:t>planification</a:t>
            </a:r>
            <a:r>
              <a:rPr dirty="0" sz="1400" spc="-4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 b="1">
                <a:solidFill>
                  <a:srgbClr val="001F5F"/>
                </a:solidFill>
                <a:latin typeface="Palatino Linotype"/>
                <a:cs typeface="Palatino Linotype"/>
              </a:rPr>
              <a:t>et</a:t>
            </a:r>
            <a:r>
              <a:rPr dirty="0" sz="1400" spc="-5" b="1">
                <a:solidFill>
                  <a:srgbClr val="001F5F"/>
                </a:solidFill>
                <a:latin typeface="Palatino Linotype"/>
                <a:cs typeface="Palatino Linotype"/>
              </a:rPr>
              <a:t> d’urbanisme</a:t>
            </a:r>
            <a:endParaRPr sz="14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00">
              <a:latin typeface="Palatino Linotype"/>
              <a:cs typeface="Palatino Linotype"/>
            </a:endParaRPr>
          </a:p>
          <a:p>
            <a:pPr marL="241300" marR="5080" indent="-228600">
              <a:lnSpc>
                <a:spcPct val="107100"/>
              </a:lnSpc>
              <a:spcBef>
                <a:spcPts val="5"/>
              </a:spcBef>
              <a:buFont typeface="Wingdings"/>
              <a:buChar char=""/>
              <a:tabLst>
                <a:tab pos="240665" algn="l"/>
                <a:tab pos="241300" algn="l"/>
              </a:tabLst>
            </a:pPr>
            <a:r>
              <a:rPr dirty="0" sz="1400" spc="-5">
                <a:solidFill>
                  <a:srgbClr val="001F5F"/>
                </a:solidFill>
                <a:latin typeface="Palatino Linotype"/>
                <a:cs typeface="Palatino Linotype"/>
              </a:rPr>
              <a:t>La</a:t>
            </a:r>
            <a:r>
              <a:rPr dirty="0" sz="1400" spc="2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>
                <a:solidFill>
                  <a:srgbClr val="001F5F"/>
                </a:solidFill>
                <a:latin typeface="Palatino Linotype"/>
                <a:cs typeface="Palatino Linotype"/>
              </a:rPr>
              <a:t>définition</a:t>
            </a:r>
            <a:r>
              <a:rPr dirty="0" sz="1400" spc="2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 spc="-5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400" spc="2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 spc="-10">
                <a:solidFill>
                  <a:srgbClr val="001F5F"/>
                </a:solidFill>
                <a:latin typeface="Palatino Linotype"/>
                <a:cs typeface="Palatino Linotype"/>
              </a:rPr>
              <a:t>la</a:t>
            </a:r>
            <a:r>
              <a:rPr dirty="0" sz="1400" spc="2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>
                <a:solidFill>
                  <a:srgbClr val="001F5F"/>
                </a:solidFill>
                <a:latin typeface="Palatino Linotype"/>
                <a:cs typeface="Palatino Linotype"/>
              </a:rPr>
              <a:t>notion</a:t>
            </a:r>
            <a:r>
              <a:rPr dirty="0" sz="1400" spc="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>
                <a:solidFill>
                  <a:srgbClr val="001F5F"/>
                </a:solidFill>
                <a:latin typeface="Palatino Linotype"/>
                <a:cs typeface="Palatino Linotype"/>
              </a:rPr>
              <a:t>«</a:t>
            </a:r>
            <a:r>
              <a:rPr dirty="0" sz="1400" spc="2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>
                <a:solidFill>
                  <a:srgbClr val="001F5F"/>
                </a:solidFill>
                <a:latin typeface="Palatino Linotype"/>
                <a:cs typeface="Palatino Linotype"/>
              </a:rPr>
              <a:t>surface</a:t>
            </a:r>
            <a:r>
              <a:rPr dirty="0" sz="1400" spc="2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>
                <a:solidFill>
                  <a:srgbClr val="001F5F"/>
                </a:solidFill>
                <a:latin typeface="Palatino Linotype"/>
                <a:cs typeface="Palatino Linotype"/>
              </a:rPr>
              <a:t>artificialisée</a:t>
            </a:r>
            <a:r>
              <a:rPr dirty="0" sz="1400" spc="3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>
                <a:solidFill>
                  <a:srgbClr val="001F5F"/>
                </a:solidFill>
                <a:latin typeface="Palatino Linotype"/>
                <a:cs typeface="Palatino Linotype"/>
              </a:rPr>
              <a:t>»</a:t>
            </a:r>
            <a:r>
              <a:rPr dirty="0" sz="1400" spc="2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>
                <a:solidFill>
                  <a:srgbClr val="001F5F"/>
                </a:solidFill>
                <a:latin typeface="Palatino Linotype"/>
                <a:cs typeface="Palatino Linotype"/>
              </a:rPr>
              <a:t>à</a:t>
            </a:r>
            <a:r>
              <a:rPr dirty="0" sz="1400" spc="3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>
                <a:solidFill>
                  <a:srgbClr val="001F5F"/>
                </a:solidFill>
                <a:latin typeface="Palatino Linotype"/>
                <a:cs typeface="Palatino Linotype"/>
              </a:rPr>
              <a:t>retenir</a:t>
            </a:r>
            <a:r>
              <a:rPr dirty="0" sz="1400" spc="2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 spc="-10">
                <a:solidFill>
                  <a:srgbClr val="001F5F"/>
                </a:solidFill>
                <a:latin typeface="Palatino Linotype"/>
                <a:cs typeface="Palatino Linotype"/>
              </a:rPr>
              <a:t>dans</a:t>
            </a:r>
            <a:r>
              <a:rPr dirty="0" sz="1400" spc="3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 spc="-5">
                <a:solidFill>
                  <a:srgbClr val="001F5F"/>
                </a:solidFill>
                <a:latin typeface="Palatino Linotype"/>
                <a:cs typeface="Palatino Linotype"/>
              </a:rPr>
              <a:t>les</a:t>
            </a:r>
            <a:r>
              <a:rPr dirty="0" sz="1400" spc="2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 spc="-5">
                <a:solidFill>
                  <a:srgbClr val="001F5F"/>
                </a:solidFill>
                <a:latin typeface="Palatino Linotype"/>
                <a:cs typeface="Palatino Linotype"/>
              </a:rPr>
              <a:t>documents</a:t>
            </a:r>
            <a:r>
              <a:rPr dirty="0" sz="1400" spc="3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 spc="-5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400" spc="2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 spc="-5">
                <a:solidFill>
                  <a:srgbClr val="001F5F"/>
                </a:solidFill>
                <a:latin typeface="Palatino Linotype"/>
                <a:cs typeface="Palatino Linotype"/>
              </a:rPr>
              <a:t>planification </a:t>
            </a:r>
            <a:r>
              <a:rPr dirty="0" sz="1400" spc="-33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 spc="-5">
                <a:solidFill>
                  <a:srgbClr val="001F5F"/>
                </a:solidFill>
                <a:latin typeface="Palatino Linotype"/>
                <a:cs typeface="Palatino Linotype"/>
              </a:rPr>
              <a:t>et</a:t>
            </a:r>
            <a:r>
              <a:rPr dirty="0" sz="1400" spc="29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>
                <a:solidFill>
                  <a:srgbClr val="001F5F"/>
                </a:solidFill>
                <a:latin typeface="Palatino Linotype"/>
                <a:cs typeface="Palatino Linotype"/>
              </a:rPr>
              <a:t>d’urbanisme</a:t>
            </a:r>
            <a:r>
              <a:rPr dirty="0" sz="1400" spc="3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 spc="-5">
                <a:solidFill>
                  <a:srgbClr val="001F5F"/>
                </a:solidFill>
                <a:latin typeface="Palatino Linotype"/>
                <a:cs typeface="Palatino Linotype"/>
              </a:rPr>
              <a:t>(article</a:t>
            </a:r>
            <a:r>
              <a:rPr dirty="0" sz="1400" spc="3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 spc="-5">
                <a:solidFill>
                  <a:srgbClr val="001F5F"/>
                </a:solidFill>
                <a:latin typeface="Palatino Linotype"/>
                <a:cs typeface="Palatino Linotype"/>
              </a:rPr>
              <a:t>L.</a:t>
            </a:r>
            <a:r>
              <a:rPr dirty="0" sz="1400" spc="29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>
                <a:solidFill>
                  <a:srgbClr val="001F5F"/>
                </a:solidFill>
                <a:latin typeface="Palatino Linotype"/>
                <a:cs typeface="Palatino Linotype"/>
              </a:rPr>
              <a:t>101-2-2</a:t>
            </a:r>
            <a:r>
              <a:rPr dirty="0" sz="1400" spc="30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 spc="-5">
                <a:solidFill>
                  <a:srgbClr val="001F5F"/>
                </a:solidFill>
                <a:latin typeface="Palatino Linotype"/>
                <a:cs typeface="Palatino Linotype"/>
              </a:rPr>
              <a:t>du</a:t>
            </a:r>
            <a:r>
              <a:rPr dirty="0" sz="1400" spc="29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>
                <a:solidFill>
                  <a:srgbClr val="001F5F"/>
                </a:solidFill>
                <a:latin typeface="Palatino Linotype"/>
                <a:cs typeface="Palatino Linotype"/>
              </a:rPr>
              <a:t>code</a:t>
            </a:r>
            <a:r>
              <a:rPr dirty="0" sz="1400" spc="29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 spc="-5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400" spc="29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>
                <a:solidFill>
                  <a:srgbClr val="001F5F"/>
                </a:solidFill>
                <a:latin typeface="Palatino Linotype"/>
                <a:cs typeface="Palatino Linotype"/>
              </a:rPr>
              <a:t>l’urbanisme</a:t>
            </a:r>
            <a:r>
              <a:rPr dirty="0" sz="1400" spc="29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>
                <a:solidFill>
                  <a:srgbClr val="001F5F"/>
                </a:solidFill>
                <a:latin typeface="Palatino Linotype"/>
                <a:cs typeface="Palatino Linotype"/>
              </a:rPr>
              <a:t>inséré</a:t>
            </a:r>
            <a:r>
              <a:rPr dirty="0" sz="1400" spc="29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 spc="-5">
                <a:solidFill>
                  <a:srgbClr val="001F5F"/>
                </a:solidFill>
                <a:latin typeface="Palatino Linotype"/>
                <a:cs typeface="Palatino Linotype"/>
              </a:rPr>
              <a:t>par</a:t>
            </a:r>
            <a:r>
              <a:rPr dirty="0" sz="1400" spc="29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 spc="-15">
                <a:solidFill>
                  <a:srgbClr val="001F5F"/>
                </a:solidFill>
                <a:latin typeface="Palatino Linotype"/>
                <a:cs typeface="Palatino Linotype"/>
              </a:rPr>
              <a:t>l’article</a:t>
            </a:r>
            <a:r>
              <a:rPr dirty="0" sz="1400" spc="3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 spc="5">
                <a:solidFill>
                  <a:srgbClr val="001F5F"/>
                </a:solidFill>
                <a:latin typeface="Palatino Linotype"/>
                <a:cs typeface="Palatino Linotype"/>
              </a:rPr>
              <a:t>192</a:t>
            </a:r>
            <a:r>
              <a:rPr dirty="0" sz="1400" spc="3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 spc="-5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400" spc="29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 spc="-5">
                <a:solidFill>
                  <a:srgbClr val="001F5F"/>
                </a:solidFill>
                <a:latin typeface="Palatino Linotype"/>
                <a:cs typeface="Palatino Linotype"/>
              </a:rPr>
              <a:t>la</a:t>
            </a:r>
            <a:r>
              <a:rPr dirty="0" sz="1400" spc="3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>
                <a:solidFill>
                  <a:srgbClr val="001F5F"/>
                </a:solidFill>
                <a:latin typeface="Palatino Linotype"/>
                <a:cs typeface="Palatino Linotype"/>
              </a:rPr>
              <a:t>loi</a:t>
            </a:r>
            <a:endParaRPr sz="1400">
              <a:latin typeface="Palatino Linotype"/>
              <a:cs typeface="Palatino Linotype"/>
            </a:endParaRPr>
          </a:p>
          <a:p>
            <a:pPr marL="241300">
              <a:lnSpc>
                <a:spcPct val="100000"/>
              </a:lnSpc>
              <a:spcBef>
                <a:spcPts val="120"/>
              </a:spcBef>
            </a:pPr>
            <a:r>
              <a:rPr dirty="0" sz="1400">
                <a:solidFill>
                  <a:srgbClr val="001F5F"/>
                </a:solidFill>
                <a:latin typeface="Palatino Linotype"/>
                <a:cs typeface="Palatino Linotype"/>
              </a:rPr>
              <a:t>«</a:t>
            </a:r>
            <a:r>
              <a:rPr dirty="0" sz="1400" spc="-1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>
                <a:solidFill>
                  <a:srgbClr val="001F5F"/>
                </a:solidFill>
                <a:latin typeface="Palatino Linotype"/>
                <a:cs typeface="Palatino Linotype"/>
              </a:rPr>
              <a:t>climat </a:t>
            </a:r>
            <a:r>
              <a:rPr dirty="0" sz="1400" spc="-5">
                <a:solidFill>
                  <a:srgbClr val="001F5F"/>
                </a:solidFill>
                <a:latin typeface="Palatino Linotype"/>
                <a:cs typeface="Palatino Linotype"/>
              </a:rPr>
              <a:t>et</a:t>
            </a:r>
            <a:r>
              <a:rPr dirty="0" sz="14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>
                <a:solidFill>
                  <a:srgbClr val="001F5F"/>
                </a:solidFill>
                <a:latin typeface="Palatino Linotype"/>
                <a:cs typeface="Palatino Linotype"/>
              </a:rPr>
              <a:t>résilience</a:t>
            </a:r>
            <a:r>
              <a:rPr dirty="0" sz="14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>
                <a:solidFill>
                  <a:srgbClr val="001F5F"/>
                </a:solidFill>
                <a:latin typeface="Palatino Linotype"/>
                <a:cs typeface="Palatino Linotype"/>
              </a:rPr>
              <a:t>»</a:t>
            </a:r>
            <a:r>
              <a:rPr dirty="0" sz="1400" spc="-5">
                <a:solidFill>
                  <a:srgbClr val="001F5F"/>
                </a:solidFill>
                <a:latin typeface="Palatino Linotype"/>
                <a:cs typeface="Palatino Linotype"/>
              </a:rPr>
              <a:t> du</a:t>
            </a:r>
            <a:r>
              <a:rPr dirty="0" sz="1400" spc="-1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>
                <a:solidFill>
                  <a:srgbClr val="001F5F"/>
                </a:solidFill>
                <a:latin typeface="Palatino Linotype"/>
                <a:cs typeface="Palatino Linotype"/>
              </a:rPr>
              <a:t>22</a:t>
            </a:r>
            <a:r>
              <a:rPr dirty="0" sz="1400" spc="-1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>
                <a:solidFill>
                  <a:srgbClr val="001F5F"/>
                </a:solidFill>
                <a:latin typeface="Palatino Linotype"/>
                <a:cs typeface="Palatino Linotype"/>
              </a:rPr>
              <a:t>août</a:t>
            </a:r>
            <a:r>
              <a:rPr dirty="0" sz="1400" spc="-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 spc="5">
                <a:solidFill>
                  <a:srgbClr val="001F5F"/>
                </a:solidFill>
                <a:latin typeface="Palatino Linotype"/>
                <a:cs typeface="Palatino Linotype"/>
              </a:rPr>
              <a:t>2021)</a:t>
            </a:r>
            <a:endParaRPr sz="14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400">
              <a:latin typeface="Palatino Linotype"/>
              <a:cs typeface="Palatino Linotype"/>
            </a:endParaRPr>
          </a:p>
          <a:p>
            <a:pPr marL="241300" indent="-228600">
              <a:lnSpc>
                <a:spcPct val="100000"/>
              </a:lnSpc>
              <a:buFont typeface="Wingdings"/>
              <a:buChar char=""/>
              <a:tabLst>
                <a:tab pos="240665" algn="l"/>
                <a:tab pos="241300" algn="l"/>
              </a:tabLst>
            </a:pPr>
            <a:r>
              <a:rPr dirty="0" sz="1400" spc="-5">
                <a:solidFill>
                  <a:srgbClr val="001F5F"/>
                </a:solidFill>
                <a:latin typeface="Palatino Linotype"/>
                <a:cs typeface="Palatino Linotype"/>
              </a:rPr>
              <a:t>La</a:t>
            </a:r>
            <a:r>
              <a:rPr dirty="0" sz="1400" spc="-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>
                <a:solidFill>
                  <a:srgbClr val="001F5F"/>
                </a:solidFill>
                <a:latin typeface="Palatino Linotype"/>
                <a:cs typeface="Palatino Linotype"/>
              </a:rPr>
              <a:t>définition</a:t>
            </a:r>
            <a:r>
              <a:rPr dirty="0" sz="1400" spc="1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 spc="-5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4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 spc="-5">
                <a:solidFill>
                  <a:srgbClr val="001F5F"/>
                </a:solidFill>
                <a:latin typeface="Palatino Linotype"/>
                <a:cs typeface="Palatino Linotype"/>
              </a:rPr>
              <a:t>la</a:t>
            </a:r>
            <a:r>
              <a:rPr dirty="0" sz="1400">
                <a:solidFill>
                  <a:srgbClr val="001F5F"/>
                </a:solidFill>
                <a:latin typeface="Palatino Linotype"/>
                <a:cs typeface="Palatino Linotype"/>
              </a:rPr>
              <a:t> notion</a:t>
            </a:r>
            <a:r>
              <a:rPr dirty="0" sz="1400" spc="-1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 spc="-5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400" spc="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>
                <a:solidFill>
                  <a:srgbClr val="001F5F"/>
                </a:solidFill>
                <a:latin typeface="Palatino Linotype"/>
                <a:cs typeface="Palatino Linotype"/>
              </a:rPr>
              <a:t>«</a:t>
            </a:r>
            <a:r>
              <a:rPr dirty="0" sz="1400" spc="-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>
                <a:solidFill>
                  <a:srgbClr val="001F5F"/>
                </a:solidFill>
                <a:latin typeface="Palatino Linotype"/>
                <a:cs typeface="Palatino Linotype"/>
              </a:rPr>
              <a:t>consommation</a:t>
            </a:r>
            <a:r>
              <a:rPr dirty="0" sz="1400" spc="-2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 spc="-5">
                <a:solidFill>
                  <a:srgbClr val="001F5F"/>
                </a:solidFill>
                <a:latin typeface="Palatino Linotype"/>
                <a:cs typeface="Palatino Linotype"/>
              </a:rPr>
              <a:t>des </a:t>
            </a:r>
            <a:r>
              <a:rPr dirty="0" sz="1400">
                <a:solidFill>
                  <a:srgbClr val="001F5F"/>
                </a:solidFill>
                <a:latin typeface="Palatino Linotype"/>
                <a:cs typeface="Palatino Linotype"/>
              </a:rPr>
              <a:t>espaces</a:t>
            </a:r>
            <a:r>
              <a:rPr dirty="0" sz="1400" spc="-1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 spc="-5">
                <a:solidFill>
                  <a:srgbClr val="001F5F"/>
                </a:solidFill>
                <a:latin typeface="Palatino Linotype"/>
                <a:cs typeface="Palatino Linotype"/>
              </a:rPr>
              <a:t>naturels,</a:t>
            </a:r>
            <a:r>
              <a:rPr dirty="0" sz="1400" spc="-1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 spc="-5">
                <a:solidFill>
                  <a:srgbClr val="001F5F"/>
                </a:solidFill>
                <a:latin typeface="Palatino Linotype"/>
                <a:cs typeface="Palatino Linotype"/>
              </a:rPr>
              <a:t>agricoles et</a:t>
            </a:r>
            <a:r>
              <a:rPr dirty="0" sz="1400" spc="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>
                <a:solidFill>
                  <a:srgbClr val="001F5F"/>
                </a:solidFill>
                <a:latin typeface="Palatino Linotype"/>
                <a:cs typeface="Palatino Linotype"/>
              </a:rPr>
              <a:t>forestiers</a:t>
            </a:r>
            <a:r>
              <a:rPr dirty="0" sz="1400" spc="-1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>
                <a:solidFill>
                  <a:srgbClr val="001F5F"/>
                </a:solidFill>
                <a:latin typeface="Palatino Linotype"/>
                <a:cs typeface="Palatino Linotype"/>
              </a:rPr>
              <a:t>»</a:t>
            </a:r>
            <a:endParaRPr sz="1400">
              <a:latin typeface="Palatino Linotype"/>
              <a:cs typeface="Palatino Linotype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34</a:t>
            </a:fld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93192" rIns="0" bIns="0" rtlCol="0" vert="horz">
            <a:spAutoFit/>
          </a:bodyPr>
          <a:lstStyle/>
          <a:p>
            <a:pPr marL="2534285">
              <a:lnSpc>
                <a:spcPct val="100000"/>
              </a:lnSpc>
              <a:spcBef>
                <a:spcPts val="105"/>
              </a:spcBef>
            </a:pPr>
            <a:r>
              <a:rPr dirty="0"/>
              <a:t>La définition</a:t>
            </a:r>
            <a:r>
              <a:rPr dirty="0" spc="-50"/>
              <a:t> </a:t>
            </a:r>
            <a:r>
              <a:rPr dirty="0"/>
              <a:t>de</a:t>
            </a:r>
            <a:r>
              <a:rPr dirty="0" spc="10"/>
              <a:t> </a:t>
            </a:r>
            <a:r>
              <a:rPr dirty="0"/>
              <a:t>la</a:t>
            </a:r>
            <a:r>
              <a:rPr dirty="0" spc="-15"/>
              <a:t> </a:t>
            </a:r>
            <a:r>
              <a:rPr dirty="0"/>
              <a:t>notion</a:t>
            </a:r>
            <a:r>
              <a:rPr dirty="0" spc="-35"/>
              <a:t> </a:t>
            </a:r>
            <a:r>
              <a:rPr dirty="0"/>
              <a:t>«</a:t>
            </a:r>
            <a:r>
              <a:rPr dirty="0" spc="10"/>
              <a:t> </a:t>
            </a:r>
            <a:r>
              <a:rPr dirty="0" spc="-5"/>
              <a:t>artificialisation</a:t>
            </a:r>
            <a:r>
              <a:rPr dirty="0" spc="-25"/>
              <a:t> </a:t>
            </a:r>
            <a:r>
              <a:rPr dirty="0"/>
              <a:t>»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07542" y="1785619"/>
            <a:ext cx="7728584" cy="18389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 b="1">
                <a:solidFill>
                  <a:srgbClr val="001F5F"/>
                </a:solidFill>
                <a:latin typeface="Palatino Linotype"/>
                <a:cs typeface="Palatino Linotype"/>
              </a:rPr>
              <a:t>Article</a:t>
            </a:r>
            <a:r>
              <a:rPr dirty="0" sz="1600" spc="5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192</a:t>
            </a:r>
            <a:r>
              <a:rPr dirty="0" sz="1600" spc="-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600" spc="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la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loi</a:t>
            </a:r>
            <a:r>
              <a:rPr dirty="0" sz="1600" spc="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«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10" b="1">
                <a:solidFill>
                  <a:srgbClr val="001F5F"/>
                </a:solidFill>
                <a:latin typeface="Palatino Linotype"/>
                <a:cs typeface="Palatino Linotype"/>
              </a:rPr>
              <a:t>climat</a:t>
            </a:r>
            <a:r>
              <a:rPr dirty="0" sz="1600" spc="4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et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résilience</a:t>
            </a:r>
            <a:r>
              <a:rPr dirty="0" sz="1600" spc="3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»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du</a:t>
            </a:r>
            <a:r>
              <a:rPr dirty="0" sz="1600" spc="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22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août</a:t>
            </a:r>
            <a:r>
              <a:rPr dirty="0" sz="1600" spc="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2021</a:t>
            </a:r>
            <a:endParaRPr sz="16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Palatino Linotype"/>
              <a:cs typeface="Palatino Linotype"/>
            </a:endParaRPr>
          </a:p>
          <a:p>
            <a:pPr marL="12700">
              <a:lnSpc>
                <a:spcPct val="100000"/>
              </a:lnSpc>
            </a:pPr>
            <a:r>
              <a:rPr dirty="0" sz="1600" spc="-10" b="1">
                <a:solidFill>
                  <a:srgbClr val="001F5F"/>
                </a:solidFill>
                <a:latin typeface="Palatino Linotype"/>
                <a:cs typeface="Palatino Linotype"/>
              </a:rPr>
              <a:t>Définition</a:t>
            </a:r>
            <a:r>
              <a:rPr dirty="0" sz="1600" spc="3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codifiée</a:t>
            </a:r>
            <a:r>
              <a:rPr dirty="0" sz="1600" spc="3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à</a:t>
            </a:r>
            <a:r>
              <a:rPr dirty="0" sz="1600" spc="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l’article</a:t>
            </a:r>
            <a:r>
              <a:rPr dirty="0" sz="1600" spc="5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L.</a:t>
            </a:r>
            <a:r>
              <a:rPr dirty="0" sz="1600" spc="1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101-2-1</a:t>
            </a:r>
            <a:r>
              <a:rPr dirty="0" sz="1600" spc="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du</a:t>
            </a:r>
            <a:r>
              <a:rPr dirty="0" sz="1600" spc="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code</a:t>
            </a:r>
            <a:r>
              <a:rPr dirty="0" sz="1600" spc="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600" spc="1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l’urbanisme</a:t>
            </a:r>
            <a:r>
              <a:rPr dirty="0" sz="1600" spc="3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:</a:t>
            </a:r>
            <a:endParaRPr sz="16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000">
              <a:latin typeface="Palatino Linotype"/>
              <a:cs typeface="Palatino Linotype"/>
            </a:endParaRPr>
          </a:p>
          <a:p>
            <a:pPr algn="just" marL="12700" marR="5080">
              <a:lnSpc>
                <a:spcPts val="1730"/>
              </a:lnSpc>
            </a:pP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« 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L’artificialisation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est définie comme 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l’altération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durable 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de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tout ou partie des 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fonctions </a:t>
            </a:r>
            <a:r>
              <a:rPr dirty="0" sz="16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écologiques</a:t>
            </a:r>
            <a:r>
              <a:rPr dirty="0" sz="1600" spc="31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d’un</a:t>
            </a:r>
            <a:r>
              <a:rPr dirty="0" sz="1600" spc="33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10" i="1">
                <a:solidFill>
                  <a:srgbClr val="001F5F"/>
                </a:solidFill>
                <a:latin typeface="Palatino Linotype"/>
                <a:cs typeface="Palatino Linotype"/>
              </a:rPr>
              <a:t>sol,</a:t>
            </a:r>
            <a:r>
              <a:rPr dirty="0" sz="1600" spc="31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en</a:t>
            </a:r>
            <a:r>
              <a:rPr dirty="0" sz="1600" spc="31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particulier</a:t>
            </a:r>
            <a:r>
              <a:rPr dirty="0" sz="1600" spc="33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600" spc="31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ses</a:t>
            </a:r>
            <a:r>
              <a:rPr dirty="0" sz="1600" spc="33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fonctions</a:t>
            </a:r>
            <a:r>
              <a:rPr dirty="0" sz="1600" spc="33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biologiques,</a:t>
            </a:r>
            <a:r>
              <a:rPr dirty="0" sz="1600" spc="32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hydriques</a:t>
            </a:r>
            <a:r>
              <a:rPr dirty="0" sz="1600" spc="31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et</a:t>
            </a:r>
            <a:r>
              <a:rPr dirty="0" sz="1600" spc="31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climatiques, </a:t>
            </a:r>
            <a:r>
              <a:rPr dirty="0" sz="1600" spc="-38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ainsi</a:t>
            </a:r>
            <a:r>
              <a:rPr dirty="0" sz="1600" spc="2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que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 de </a:t>
            </a:r>
            <a:r>
              <a:rPr dirty="0" sz="1600" spc="-10" i="1">
                <a:solidFill>
                  <a:srgbClr val="001F5F"/>
                </a:solidFill>
                <a:latin typeface="Palatino Linotype"/>
                <a:cs typeface="Palatino Linotype"/>
              </a:rPr>
              <a:t>son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potentiel</a:t>
            </a:r>
            <a:r>
              <a:rPr dirty="0" sz="1600" spc="4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10" i="1">
                <a:solidFill>
                  <a:srgbClr val="001F5F"/>
                </a:solidFill>
                <a:latin typeface="Palatino Linotype"/>
                <a:cs typeface="Palatino Linotype"/>
              </a:rPr>
              <a:t>agronomique</a:t>
            </a:r>
            <a:r>
              <a:rPr dirty="0" sz="1600" spc="1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par</a:t>
            </a:r>
            <a:r>
              <a:rPr dirty="0" sz="1600" spc="1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10" i="1">
                <a:solidFill>
                  <a:srgbClr val="001F5F"/>
                </a:solidFill>
                <a:latin typeface="Palatino Linotype"/>
                <a:cs typeface="Palatino Linotype"/>
              </a:rPr>
              <a:t>son</a:t>
            </a:r>
            <a:r>
              <a:rPr dirty="0" sz="1600" spc="1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occupation</a:t>
            </a:r>
            <a:r>
              <a:rPr dirty="0" sz="1600" spc="2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ou</a:t>
            </a:r>
            <a:r>
              <a:rPr dirty="0" sz="16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10" i="1">
                <a:solidFill>
                  <a:srgbClr val="001F5F"/>
                </a:solidFill>
                <a:latin typeface="Palatino Linotype"/>
                <a:cs typeface="Palatino Linotype"/>
              </a:rPr>
              <a:t>son</a:t>
            </a:r>
            <a:r>
              <a:rPr dirty="0" sz="1600" spc="1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usage.</a:t>
            </a:r>
            <a:r>
              <a:rPr dirty="0" sz="16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»</a:t>
            </a:r>
            <a:endParaRPr sz="1600">
              <a:latin typeface="Palatino Linotype"/>
              <a:cs typeface="Palatino Linotype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34</a:t>
            </a:fld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51354" y="830961"/>
            <a:ext cx="5984875" cy="33083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342765" algn="l"/>
              </a:tabLst>
            </a:pPr>
            <a:r>
              <a:rPr dirty="0"/>
              <a:t>La</a:t>
            </a:r>
            <a:r>
              <a:rPr dirty="0" spc="10"/>
              <a:t> </a:t>
            </a:r>
            <a:r>
              <a:rPr dirty="0"/>
              <a:t>définition</a:t>
            </a:r>
            <a:r>
              <a:rPr dirty="0" spc="-45"/>
              <a:t> </a:t>
            </a:r>
            <a:r>
              <a:rPr dirty="0"/>
              <a:t>générale</a:t>
            </a:r>
            <a:r>
              <a:rPr dirty="0" spc="-25"/>
              <a:t> </a:t>
            </a:r>
            <a:r>
              <a:rPr dirty="0"/>
              <a:t>de</a:t>
            </a:r>
            <a:r>
              <a:rPr dirty="0" spc="10"/>
              <a:t> </a:t>
            </a:r>
            <a:r>
              <a:rPr dirty="0"/>
              <a:t>la</a:t>
            </a:r>
            <a:r>
              <a:rPr dirty="0" spc="-5"/>
              <a:t> </a:t>
            </a:r>
            <a:r>
              <a:rPr dirty="0"/>
              <a:t>notion</a:t>
            </a:r>
            <a:r>
              <a:rPr dirty="0" spc="-10"/>
              <a:t> </a:t>
            </a:r>
            <a:r>
              <a:rPr dirty="0"/>
              <a:t>«	renaturation</a:t>
            </a:r>
            <a:r>
              <a:rPr dirty="0" spc="-105"/>
              <a:t> </a:t>
            </a:r>
            <a:r>
              <a:rPr dirty="0"/>
              <a:t>»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07542" y="1816353"/>
            <a:ext cx="7731759" cy="20364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Article</a:t>
            </a:r>
            <a:r>
              <a:rPr dirty="0" sz="1800" spc="-1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192 de</a:t>
            </a:r>
            <a:r>
              <a:rPr dirty="0" sz="1800" spc="-1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la</a:t>
            </a:r>
            <a:r>
              <a:rPr dirty="0" sz="1800" spc="-1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loi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« 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Climat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 et</a:t>
            </a:r>
            <a:r>
              <a:rPr dirty="0" sz="1800" spc="-1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résilience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» du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22</a:t>
            </a:r>
            <a:r>
              <a:rPr dirty="0" sz="1800" spc="-1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août 2021</a:t>
            </a:r>
            <a:r>
              <a:rPr dirty="0" sz="1800" spc="-1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:</a:t>
            </a:r>
            <a:endParaRPr sz="18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000">
              <a:latin typeface="Palatino Linotype"/>
              <a:cs typeface="Palatino Linotype"/>
            </a:endParaRPr>
          </a:p>
          <a:p>
            <a:pPr marL="12700">
              <a:lnSpc>
                <a:spcPct val="100000"/>
              </a:lnSpc>
            </a:pP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Définition</a:t>
            </a:r>
            <a:r>
              <a:rPr dirty="0" sz="1800" spc="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générale</a:t>
            </a:r>
            <a:r>
              <a:rPr dirty="0" sz="1800" spc="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codifiée</a:t>
            </a:r>
            <a:r>
              <a:rPr dirty="0" sz="1800" spc="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à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l’article</a:t>
            </a:r>
            <a:r>
              <a:rPr dirty="0" sz="1800" spc="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L.</a:t>
            </a:r>
            <a:r>
              <a:rPr dirty="0" sz="1800" spc="-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101-2-1</a:t>
            </a:r>
            <a:r>
              <a:rPr dirty="0" sz="1800" spc="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du</a:t>
            </a:r>
            <a:r>
              <a:rPr dirty="0" sz="1800" spc="-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code</a:t>
            </a:r>
            <a:r>
              <a:rPr dirty="0" sz="1800" spc="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 l’urbanisme</a:t>
            </a:r>
            <a:endParaRPr sz="18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200">
              <a:latin typeface="Palatino Linotype"/>
              <a:cs typeface="Palatino Linotype"/>
            </a:endParaRPr>
          </a:p>
          <a:p>
            <a:pPr algn="just" marL="469900" marR="5080">
              <a:lnSpc>
                <a:spcPts val="1939"/>
              </a:lnSpc>
              <a:spcBef>
                <a:spcPts val="5"/>
              </a:spcBef>
            </a:pP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«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La renaturation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d’un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sol,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ou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désartificialisation,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consiste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en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des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fonctions </a:t>
            </a:r>
            <a:r>
              <a:rPr dirty="0" sz="1800" spc="5" i="1">
                <a:solidFill>
                  <a:srgbClr val="001F5F"/>
                </a:solidFill>
                <a:latin typeface="Palatino Linotype"/>
                <a:cs typeface="Palatino Linotype"/>
              </a:rPr>
              <a:t>ou </a:t>
            </a:r>
            <a:r>
              <a:rPr dirty="0" sz="1800" spc="1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des opérations de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restauration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ou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d’amélioration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de la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fonctionnalité d’un sol,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 ayant</a:t>
            </a:r>
            <a:r>
              <a:rPr dirty="0" sz="1800" spc="-1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pour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effet</a:t>
            </a:r>
            <a:r>
              <a:rPr dirty="0" sz="1800" spc="-1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de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transformer</a:t>
            </a:r>
            <a:r>
              <a:rPr dirty="0" sz="1800" spc="1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un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sol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artificialisé</a:t>
            </a:r>
            <a:r>
              <a:rPr dirty="0" sz="1800" spc="-2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en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un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sol</a:t>
            </a:r>
            <a:r>
              <a:rPr dirty="0" sz="1800" spc="1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non</a:t>
            </a:r>
            <a:r>
              <a:rPr dirty="0" sz="1800" spc="-1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artificialisé.</a:t>
            </a:r>
            <a:r>
              <a:rPr dirty="0" sz="1800" spc="-1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»</a:t>
            </a:r>
            <a:endParaRPr sz="1800">
              <a:latin typeface="Palatino Linotype"/>
              <a:cs typeface="Palatino Linotype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34</a:t>
            </a:fld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93192" rIns="0" bIns="0" rtlCol="0" vert="horz">
            <a:spAutoFit/>
          </a:bodyPr>
          <a:lstStyle/>
          <a:p>
            <a:pPr marL="920115">
              <a:lnSpc>
                <a:spcPct val="100000"/>
              </a:lnSpc>
              <a:spcBef>
                <a:spcPts val="105"/>
              </a:spcBef>
            </a:pPr>
            <a:r>
              <a:rPr dirty="0"/>
              <a:t>La définition</a:t>
            </a:r>
            <a:r>
              <a:rPr dirty="0" spc="-45"/>
              <a:t> </a:t>
            </a:r>
            <a:r>
              <a:rPr dirty="0"/>
              <a:t>de</a:t>
            </a:r>
            <a:r>
              <a:rPr dirty="0" spc="10"/>
              <a:t> </a:t>
            </a:r>
            <a:r>
              <a:rPr dirty="0"/>
              <a:t>la</a:t>
            </a:r>
            <a:r>
              <a:rPr dirty="0" spc="-10"/>
              <a:t> </a:t>
            </a:r>
            <a:r>
              <a:rPr dirty="0"/>
              <a:t>notion</a:t>
            </a:r>
            <a:r>
              <a:rPr dirty="0" spc="-30"/>
              <a:t> </a:t>
            </a:r>
            <a:r>
              <a:rPr dirty="0"/>
              <a:t>«</a:t>
            </a:r>
            <a:r>
              <a:rPr dirty="0" spc="10"/>
              <a:t> </a:t>
            </a:r>
            <a:r>
              <a:rPr dirty="0" spc="-5"/>
              <a:t>artificialisation</a:t>
            </a:r>
            <a:r>
              <a:rPr dirty="0" spc="-30"/>
              <a:t> </a:t>
            </a:r>
            <a:r>
              <a:rPr dirty="0"/>
              <a:t>nette</a:t>
            </a:r>
            <a:r>
              <a:rPr dirty="0" spc="-35"/>
              <a:t> </a:t>
            </a:r>
            <a:r>
              <a:rPr dirty="0"/>
              <a:t>des</a:t>
            </a:r>
            <a:r>
              <a:rPr dirty="0" spc="5"/>
              <a:t> </a:t>
            </a:r>
            <a:r>
              <a:rPr dirty="0" spc="-5"/>
              <a:t>sols</a:t>
            </a:r>
            <a:r>
              <a:rPr dirty="0" spc="5"/>
              <a:t> </a:t>
            </a:r>
            <a:r>
              <a:rPr dirty="0"/>
              <a:t>»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07542" y="1816353"/>
            <a:ext cx="7729855" cy="20364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Article</a:t>
            </a:r>
            <a:r>
              <a:rPr dirty="0" sz="1800" spc="-2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194 de</a:t>
            </a:r>
            <a:r>
              <a:rPr dirty="0" sz="1800" spc="-1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la</a:t>
            </a:r>
            <a:r>
              <a:rPr dirty="0" sz="1800" spc="-1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loi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« 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Climat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 et</a:t>
            </a:r>
            <a:r>
              <a:rPr dirty="0" sz="1800" spc="-1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résilience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» du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22</a:t>
            </a:r>
            <a:r>
              <a:rPr dirty="0" sz="1800" spc="-1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août 2021</a:t>
            </a:r>
            <a:endParaRPr sz="18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000">
              <a:latin typeface="Palatino Linotype"/>
              <a:cs typeface="Palatino Linotype"/>
            </a:endParaRPr>
          </a:p>
          <a:p>
            <a:pPr marL="12700">
              <a:lnSpc>
                <a:spcPct val="100000"/>
              </a:lnSpc>
            </a:pP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Définition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codifiée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 à</a:t>
            </a:r>
            <a:r>
              <a:rPr dirty="0" sz="1800" spc="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l’article</a:t>
            </a:r>
            <a:r>
              <a:rPr dirty="0" sz="1800" spc="-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L.</a:t>
            </a:r>
            <a:r>
              <a:rPr dirty="0" sz="1800" spc="-1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101-2-1</a:t>
            </a:r>
            <a:r>
              <a:rPr dirty="0" sz="1800" spc="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du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code</a:t>
            </a:r>
            <a:r>
              <a:rPr dirty="0" sz="1800" spc="-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 l’urbanisme</a:t>
            </a:r>
            <a:endParaRPr sz="18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200">
              <a:latin typeface="Palatino Linotype"/>
              <a:cs typeface="Palatino Linotype"/>
            </a:endParaRPr>
          </a:p>
          <a:p>
            <a:pPr algn="just" marL="469900" marR="5080">
              <a:lnSpc>
                <a:spcPts val="1939"/>
              </a:lnSpc>
              <a:spcBef>
                <a:spcPts val="5"/>
              </a:spcBef>
            </a:pP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«</a:t>
            </a:r>
            <a:r>
              <a:rPr dirty="0" sz="18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L’artificialisation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nette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 des</a:t>
            </a:r>
            <a:r>
              <a:rPr dirty="0" sz="18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sols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est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 définie</a:t>
            </a:r>
            <a:r>
              <a:rPr dirty="0" sz="18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comme</a:t>
            </a:r>
            <a:r>
              <a:rPr dirty="0" sz="18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le</a:t>
            </a:r>
            <a:r>
              <a:rPr dirty="0" sz="1800" spc="44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solde</a:t>
            </a:r>
            <a:r>
              <a:rPr dirty="0" sz="1800" spc="44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de </a:t>
            </a:r>
            <a:r>
              <a:rPr dirty="0" sz="18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l’artificialisation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et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de la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renaturation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des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sols constatées sur un </a:t>
            </a:r>
            <a:r>
              <a:rPr dirty="0" sz="1800" spc="-10" i="1">
                <a:solidFill>
                  <a:srgbClr val="001F5F"/>
                </a:solidFill>
                <a:latin typeface="Palatino Linotype"/>
                <a:cs typeface="Palatino Linotype"/>
              </a:rPr>
              <a:t>périmètre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et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sur </a:t>
            </a:r>
            <a:r>
              <a:rPr dirty="0" sz="1800" spc="-10" i="1">
                <a:solidFill>
                  <a:srgbClr val="001F5F"/>
                </a:solidFill>
                <a:latin typeface="Palatino Linotype"/>
                <a:cs typeface="Palatino Linotype"/>
              </a:rPr>
              <a:t>une</a:t>
            </a:r>
            <a:r>
              <a:rPr dirty="0" sz="1800" spc="1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période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donnés.</a:t>
            </a:r>
            <a:r>
              <a:rPr dirty="0" sz="1800" spc="1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»</a:t>
            </a:r>
            <a:endParaRPr sz="1800">
              <a:latin typeface="Palatino Linotype"/>
              <a:cs typeface="Palatino Linotype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34</a:t>
            </a:fld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73857" y="389001"/>
            <a:ext cx="5761990" cy="33083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La définition</a:t>
            </a:r>
            <a:r>
              <a:rPr dirty="0" spc="-50"/>
              <a:t> </a:t>
            </a:r>
            <a:r>
              <a:rPr dirty="0"/>
              <a:t>de</a:t>
            </a:r>
            <a:r>
              <a:rPr dirty="0" spc="10"/>
              <a:t> </a:t>
            </a:r>
            <a:r>
              <a:rPr dirty="0"/>
              <a:t>la</a:t>
            </a:r>
            <a:r>
              <a:rPr dirty="0" spc="-15"/>
              <a:t> </a:t>
            </a:r>
            <a:r>
              <a:rPr dirty="0"/>
              <a:t>notion</a:t>
            </a:r>
            <a:r>
              <a:rPr dirty="0" spc="-30"/>
              <a:t> </a:t>
            </a:r>
            <a:r>
              <a:rPr dirty="0"/>
              <a:t>«</a:t>
            </a:r>
            <a:r>
              <a:rPr dirty="0" spc="5"/>
              <a:t> </a:t>
            </a:r>
            <a:r>
              <a:rPr dirty="0"/>
              <a:t>surface</a:t>
            </a:r>
            <a:r>
              <a:rPr dirty="0" spc="-15"/>
              <a:t> </a:t>
            </a:r>
            <a:r>
              <a:rPr dirty="0" spc="-5"/>
              <a:t>artificialisée</a:t>
            </a:r>
            <a:r>
              <a:rPr dirty="0" spc="-30"/>
              <a:t> </a:t>
            </a:r>
            <a:r>
              <a:rPr dirty="0"/>
              <a:t>»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07542" y="998601"/>
            <a:ext cx="7728584" cy="45504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r" marR="6350">
              <a:lnSpc>
                <a:spcPct val="100000"/>
              </a:lnSpc>
              <a:spcBef>
                <a:spcPts val="105"/>
              </a:spcBef>
            </a:pP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à</a:t>
            </a:r>
            <a:r>
              <a:rPr dirty="0" sz="2000" spc="-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retenir</a:t>
            </a:r>
            <a:r>
              <a:rPr dirty="0" sz="2000" spc="-5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lors</a:t>
            </a:r>
            <a:r>
              <a:rPr dirty="0" sz="2000" spc="-3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2000" spc="-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la</a:t>
            </a:r>
            <a:r>
              <a:rPr dirty="0" sz="2000" spc="-2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traduction</a:t>
            </a:r>
            <a:r>
              <a:rPr dirty="0" sz="2000" spc="-4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2000" spc="-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l’objectif</a:t>
            </a:r>
            <a:r>
              <a:rPr dirty="0" sz="2000" spc="-4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ZAN</a:t>
            </a:r>
            <a:endParaRPr sz="2000">
              <a:latin typeface="Palatino Linotype"/>
              <a:cs typeface="Palatino Linotype"/>
            </a:endParaRPr>
          </a:p>
          <a:p>
            <a:pPr algn="r" marR="6350">
              <a:lnSpc>
                <a:spcPct val="100000"/>
              </a:lnSpc>
            </a:pP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dans</a:t>
            </a:r>
            <a:r>
              <a:rPr dirty="0" sz="2000" spc="-1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les</a:t>
            </a:r>
            <a:r>
              <a:rPr dirty="0" sz="2000" spc="-2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documents</a:t>
            </a:r>
            <a:r>
              <a:rPr dirty="0" sz="2000" spc="-2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2000" spc="-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planification</a:t>
            </a:r>
            <a:r>
              <a:rPr dirty="0" sz="2000" spc="-5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et</a:t>
            </a:r>
            <a:r>
              <a:rPr dirty="0" sz="2000" spc="-1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d’urbanisme</a:t>
            </a:r>
            <a:endParaRPr sz="2000">
              <a:latin typeface="Palatino Linotype"/>
              <a:cs typeface="Palatino Linotype"/>
            </a:endParaRPr>
          </a:p>
          <a:p>
            <a:pPr marL="12700" marR="1880870">
              <a:lnSpc>
                <a:spcPct val="231900"/>
              </a:lnSpc>
              <a:spcBef>
                <a:spcPts val="1635"/>
              </a:spcBef>
            </a:pPr>
            <a:r>
              <a:rPr dirty="0" sz="1600" spc="-10" b="1">
                <a:solidFill>
                  <a:srgbClr val="001F5F"/>
                </a:solidFill>
                <a:latin typeface="Palatino Linotype"/>
                <a:cs typeface="Palatino Linotype"/>
              </a:rPr>
              <a:t>Article</a:t>
            </a:r>
            <a:r>
              <a:rPr dirty="0" sz="1600" spc="4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192</a:t>
            </a:r>
            <a:r>
              <a:rPr dirty="0" sz="1600" spc="-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600" spc="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la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loi</a:t>
            </a:r>
            <a:r>
              <a:rPr dirty="0" sz="1600" spc="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«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10" b="1">
                <a:solidFill>
                  <a:srgbClr val="001F5F"/>
                </a:solidFill>
                <a:latin typeface="Palatino Linotype"/>
                <a:cs typeface="Palatino Linotype"/>
              </a:rPr>
              <a:t>Climat</a:t>
            </a:r>
            <a:r>
              <a:rPr dirty="0" sz="1600" spc="3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et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résilience</a:t>
            </a:r>
            <a:r>
              <a:rPr dirty="0" sz="1600" spc="4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»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du</a:t>
            </a:r>
            <a:r>
              <a:rPr dirty="0" sz="1600" spc="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22</a:t>
            </a:r>
            <a:r>
              <a:rPr dirty="0" sz="1600" spc="-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août</a:t>
            </a:r>
            <a:r>
              <a:rPr dirty="0" sz="1600" spc="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2021 </a:t>
            </a:r>
            <a:r>
              <a:rPr dirty="0" sz="1600" spc="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10" b="1">
                <a:solidFill>
                  <a:srgbClr val="001F5F"/>
                </a:solidFill>
                <a:latin typeface="Palatino Linotype"/>
                <a:cs typeface="Palatino Linotype"/>
              </a:rPr>
              <a:t>Définition</a:t>
            </a:r>
            <a:r>
              <a:rPr dirty="0" sz="1600" spc="3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codifiée</a:t>
            </a:r>
            <a:r>
              <a:rPr dirty="0" sz="1600" spc="3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à</a:t>
            </a:r>
            <a:r>
              <a:rPr dirty="0" sz="1600" spc="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l’article</a:t>
            </a:r>
            <a:r>
              <a:rPr dirty="0" sz="1600" spc="5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L.</a:t>
            </a:r>
            <a:r>
              <a:rPr dirty="0" sz="1600" spc="1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101-2-1</a:t>
            </a:r>
            <a:r>
              <a:rPr dirty="0" sz="1600" spc="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du</a:t>
            </a:r>
            <a:r>
              <a:rPr dirty="0" sz="1600" spc="1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code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600" spc="2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l’urbanisme</a:t>
            </a:r>
            <a:endParaRPr sz="16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000">
              <a:latin typeface="Palatino Linotype"/>
              <a:cs typeface="Palatino Linotype"/>
            </a:endParaRPr>
          </a:p>
          <a:p>
            <a:pPr algn="just" marL="12700" marR="5080">
              <a:lnSpc>
                <a:spcPct val="90100"/>
              </a:lnSpc>
            </a:pP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«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Au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sein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des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documents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 planification</a:t>
            </a:r>
            <a:r>
              <a:rPr dirty="0" sz="16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et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d’urbanisme,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lorsque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la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 loi</a:t>
            </a:r>
            <a:r>
              <a:rPr dirty="0" sz="1600" spc="4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ou</a:t>
            </a:r>
            <a:r>
              <a:rPr dirty="0" sz="1600" spc="39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le</a:t>
            </a:r>
            <a:r>
              <a:rPr dirty="0" sz="1600" spc="4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règlement </a:t>
            </a:r>
            <a:r>
              <a:rPr dirty="0" sz="1600" spc="-38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prévoit des 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objectifs de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réduction 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de l’artificialisation des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sols ou 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de son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rythme, ces 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objectifs </a:t>
            </a:r>
            <a:r>
              <a:rPr dirty="0" sz="16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10" i="1">
                <a:solidFill>
                  <a:srgbClr val="001F5F"/>
                </a:solidFill>
                <a:latin typeface="Palatino Linotype"/>
                <a:cs typeface="Palatino Linotype"/>
              </a:rPr>
              <a:t>sont</a:t>
            </a:r>
            <a:r>
              <a:rPr dirty="0" sz="1600" spc="2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fixés</a:t>
            </a:r>
            <a:r>
              <a:rPr dirty="0" sz="1600" spc="1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et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évalués</a:t>
            </a:r>
            <a:r>
              <a:rPr dirty="0" sz="1600" spc="1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en considérant</a:t>
            </a:r>
            <a:r>
              <a:rPr dirty="0" sz="1600" spc="2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comme</a:t>
            </a:r>
            <a:r>
              <a:rPr dirty="0" sz="1600" spc="2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:</a:t>
            </a:r>
            <a:endParaRPr sz="16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65"/>
              </a:spcBef>
            </a:pPr>
            <a:endParaRPr sz="2000">
              <a:latin typeface="Palatino Linotype"/>
              <a:cs typeface="Palatino Linotype"/>
            </a:endParaRPr>
          </a:p>
          <a:p>
            <a:pPr algn="just" marL="12700" marR="5080">
              <a:lnSpc>
                <a:spcPts val="1730"/>
              </a:lnSpc>
              <a:buAutoNum type="alphaLcParenR"/>
              <a:tabLst>
                <a:tab pos="233679" algn="l"/>
              </a:tabLst>
            </a:pPr>
            <a:r>
              <a:rPr dirty="0" u="sng" sz="1600" i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Artificialisée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une </a:t>
            </a:r>
            <a:r>
              <a:rPr dirty="0" u="sng" sz="1600" spc="-5" i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surface </a:t>
            </a:r>
            <a:r>
              <a:rPr dirty="0" u="sng" sz="1600" i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dont </a:t>
            </a:r>
            <a:r>
              <a:rPr dirty="0" u="sng" sz="1600" spc="-5" i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les </a:t>
            </a:r>
            <a:r>
              <a:rPr dirty="0" u="sng" sz="1600" spc="-10" i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sols </a:t>
            </a:r>
            <a:r>
              <a:rPr dirty="0" u="sng" sz="1600" spc="-5" i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sont </a:t>
            </a:r>
            <a:r>
              <a:rPr dirty="0" u="sng" sz="1600" i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soit imperméabilisés </a:t>
            </a:r>
            <a:r>
              <a:rPr dirty="0" u="sng" sz="1600" spc="-5" i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en </a:t>
            </a:r>
            <a:r>
              <a:rPr dirty="0" u="sng" sz="1600" i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raison du </a:t>
            </a:r>
            <a:r>
              <a:rPr dirty="0" u="sng" sz="1600" spc="-5" i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bâti ou </a:t>
            </a:r>
            <a:r>
              <a:rPr dirty="0" u="sng" sz="1600" i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d’un </a:t>
            </a:r>
            <a:r>
              <a:rPr dirty="0" sz="16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u="sng" sz="1600" spc="-10" i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revêtement,</a:t>
            </a:r>
            <a:r>
              <a:rPr dirty="0" u="sng" sz="1600" spc="25" i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sng" sz="1600" spc="-10" i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soit</a:t>
            </a:r>
            <a:r>
              <a:rPr dirty="0" u="sng" sz="1600" spc="20" i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sng" sz="1600" spc="-5" i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stabilisés</a:t>
            </a:r>
            <a:r>
              <a:rPr dirty="0" u="sng" sz="1600" spc="40" i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sng" sz="1600" spc="-5" i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et</a:t>
            </a:r>
            <a:r>
              <a:rPr dirty="0" u="sng" sz="1600" spc="5" i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sng" sz="1600" spc="-5" i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compactés,</a:t>
            </a:r>
            <a:r>
              <a:rPr dirty="0" u="sng" sz="1600" spc="45" i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sng" sz="1600" spc="-10" i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soit</a:t>
            </a:r>
            <a:r>
              <a:rPr dirty="0" u="sng" sz="1600" spc="20" i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sng" sz="1600" spc="-5" i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constitués</a:t>
            </a:r>
            <a:r>
              <a:rPr dirty="0" u="sng" sz="1600" spc="40" i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sng" sz="1600" i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de</a:t>
            </a:r>
            <a:r>
              <a:rPr dirty="0" u="sng" sz="1600" spc="-5" i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matériaux</a:t>
            </a:r>
            <a:r>
              <a:rPr dirty="0" u="sng" sz="1600" spc="35" i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sng" sz="1600" spc="-5" i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composites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.</a:t>
            </a:r>
            <a:endParaRPr sz="16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001F5F"/>
              </a:buClr>
              <a:buFont typeface="Palatino Linotype"/>
              <a:buAutoNum type="alphaLcParenR"/>
            </a:pPr>
            <a:endParaRPr sz="2000">
              <a:latin typeface="Palatino Linotype"/>
              <a:cs typeface="Palatino Linotype"/>
            </a:endParaRPr>
          </a:p>
          <a:p>
            <a:pPr algn="just" marL="12700" marR="5080">
              <a:lnSpc>
                <a:spcPts val="1730"/>
              </a:lnSpc>
              <a:buAutoNum type="alphaLcParenR"/>
              <a:tabLst>
                <a:tab pos="284480" algn="l"/>
              </a:tabLst>
            </a:pPr>
            <a:r>
              <a:rPr dirty="0" u="sng" sz="1600" spc="-10" i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Non</a:t>
            </a:r>
            <a:r>
              <a:rPr dirty="0" u="sng" sz="1600" spc="-5" i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sng" sz="1600" i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artificialisée</a:t>
            </a:r>
            <a:r>
              <a:rPr dirty="0" sz="16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une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u="sng" sz="1600" spc="-5" i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surface</a:t>
            </a:r>
            <a:r>
              <a:rPr dirty="0" u="sng" sz="1600" i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soit</a:t>
            </a:r>
            <a:r>
              <a:rPr dirty="0" u="sng" sz="1600" spc="5" i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sng" sz="1600" spc="-5" i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naturelle,</a:t>
            </a:r>
            <a:r>
              <a:rPr dirty="0" u="sng" sz="1600" i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sng" sz="1600" spc="-5" i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nue</a:t>
            </a:r>
            <a:r>
              <a:rPr dirty="0" u="sng" sz="1600" i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sng" sz="1600" spc="-5" i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ou</a:t>
            </a:r>
            <a:r>
              <a:rPr dirty="0" u="sng" sz="1600" i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couverte</a:t>
            </a:r>
            <a:r>
              <a:rPr dirty="0" u="sng" sz="1600" spc="5" i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sng" sz="1600" i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d’eau,</a:t>
            </a:r>
            <a:r>
              <a:rPr dirty="0" u="sng" sz="1600" spc="5" i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sng" sz="1600" i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soit</a:t>
            </a:r>
            <a:r>
              <a:rPr dirty="0" u="sng" sz="1600" spc="5" i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sng" sz="1600" i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végétalisée, </a:t>
            </a:r>
            <a:r>
              <a:rPr dirty="0" sz="16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u="sng" sz="1600" spc="-5" i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constituant</a:t>
            </a:r>
            <a:r>
              <a:rPr dirty="0" u="sng" sz="1600" spc="35" i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sng" sz="1600" spc="-5" i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un habitat</a:t>
            </a:r>
            <a:r>
              <a:rPr dirty="0" u="sng" sz="1600" spc="30" i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sng" sz="1600" spc="-10" i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naturel</a:t>
            </a:r>
            <a:r>
              <a:rPr dirty="0" u="sng" sz="1600" spc="10" i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sng" sz="1600" spc="-5" i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ou</a:t>
            </a:r>
            <a:r>
              <a:rPr dirty="0" u="sng" sz="1600" spc="5" i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sng" sz="1600" spc="-10" i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utilisé</a:t>
            </a:r>
            <a:r>
              <a:rPr dirty="0" u="sng" sz="1600" spc="35" i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sng" sz="1600" spc="-5" i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à usage</a:t>
            </a:r>
            <a:r>
              <a:rPr dirty="0" u="sng" sz="1600" spc="10" i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sng" sz="1600" i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de</a:t>
            </a:r>
            <a:r>
              <a:rPr dirty="0" u="sng" sz="1600" spc="-5" i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sng" sz="1600" spc="-10" i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culture</a:t>
            </a:r>
            <a:r>
              <a:rPr dirty="0" sz="1600" spc="1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».</a:t>
            </a:r>
            <a:endParaRPr sz="1600">
              <a:latin typeface="Palatino Linotype"/>
              <a:cs typeface="Palatino Linotype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34</a:t>
            </a:fld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73857" y="419481"/>
            <a:ext cx="5761990" cy="33083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La définition</a:t>
            </a:r>
            <a:r>
              <a:rPr dirty="0" spc="-50"/>
              <a:t> </a:t>
            </a:r>
            <a:r>
              <a:rPr dirty="0"/>
              <a:t>de</a:t>
            </a:r>
            <a:r>
              <a:rPr dirty="0" spc="10"/>
              <a:t> </a:t>
            </a:r>
            <a:r>
              <a:rPr dirty="0"/>
              <a:t>la</a:t>
            </a:r>
            <a:r>
              <a:rPr dirty="0" spc="-15"/>
              <a:t> </a:t>
            </a:r>
            <a:r>
              <a:rPr dirty="0"/>
              <a:t>notion</a:t>
            </a:r>
            <a:r>
              <a:rPr dirty="0" spc="-30"/>
              <a:t> </a:t>
            </a:r>
            <a:r>
              <a:rPr dirty="0"/>
              <a:t>«</a:t>
            </a:r>
            <a:r>
              <a:rPr dirty="0" spc="5"/>
              <a:t> </a:t>
            </a:r>
            <a:r>
              <a:rPr dirty="0"/>
              <a:t>surface</a:t>
            </a:r>
            <a:r>
              <a:rPr dirty="0" spc="-15"/>
              <a:t> </a:t>
            </a:r>
            <a:r>
              <a:rPr dirty="0" spc="-5"/>
              <a:t>artificialisée</a:t>
            </a:r>
            <a:r>
              <a:rPr dirty="0" spc="-30"/>
              <a:t> </a:t>
            </a:r>
            <a:r>
              <a:rPr dirty="0"/>
              <a:t>»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95934" y="968120"/>
            <a:ext cx="7642859" cy="42348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r" marR="8890">
              <a:lnSpc>
                <a:spcPts val="2280"/>
              </a:lnSpc>
              <a:spcBef>
                <a:spcPts val="105"/>
              </a:spcBef>
            </a:pP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à</a:t>
            </a:r>
            <a:r>
              <a:rPr dirty="0" sz="2000" spc="-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retenir</a:t>
            </a:r>
            <a:r>
              <a:rPr dirty="0" sz="2000" spc="-5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lors</a:t>
            </a:r>
            <a:r>
              <a:rPr dirty="0" sz="2000" spc="-3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2000" spc="-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la</a:t>
            </a:r>
            <a:r>
              <a:rPr dirty="0" sz="2000" spc="-2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traduction</a:t>
            </a:r>
            <a:r>
              <a:rPr dirty="0" sz="2000" spc="-4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2000" spc="-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l’objectif</a:t>
            </a:r>
            <a:r>
              <a:rPr dirty="0" sz="2000" spc="-4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ZAN</a:t>
            </a:r>
            <a:endParaRPr sz="2000">
              <a:latin typeface="Palatino Linotype"/>
              <a:cs typeface="Palatino Linotype"/>
            </a:endParaRPr>
          </a:p>
          <a:p>
            <a:pPr algn="r" marR="8890">
              <a:lnSpc>
                <a:spcPts val="2280"/>
              </a:lnSpc>
            </a:pP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dans</a:t>
            </a:r>
            <a:r>
              <a:rPr dirty="0" sz="2000" spc="-1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les</a:t>
            </a:r>
            <a:r>
              <a:rPr dirty="0" sz="2000" spc="-2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documents</a:t>
            </a:r>
            <a:r>
              <a:rPr dirty="0" sz="2000" spc="-2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2000" spc="-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planification</a:t>
            </a:r>
            <a:r>
              <a:rPr dirty="0" sz="2000" spc="-5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et</a:t>
            </a:r>
            <a:r>
              <a:rPr dirty="0" sz="2000" spc="-1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d’urbanisme</a:t>
            </a:r>
            <a:endParaRPr sz="20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</a:pPr>
            <a:endParaRPr sz="20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1400">
              <a:latin typeface="Palatino Linotype"/>
              <a:cs typeface="Palatino Linotype"/>
            </a:endParaRPr>
          </a:p>
          <a:p>
            <a:pPr algn="just" marL="12700">
              <a:lnSpc>
                <a:spcPct val="100000"/>
              </a:lnSpc>
            </a:pPr>
            <a:r>
              <a:rPr dirty="0" sz="1600" spc="-10" b="1">
                <a:solidFill>
                  <a:srgbClr val="001F5F"/>
                </a:solidFill>
                <a:latin typeface="Palatino Linotype"/>
                <a:cs typeface="Palatino Linotype"/>
              </a:rPr>
              <a:t>Article</a:t>
            </a:r>
            <a:r>
              <a:rPr dirty="0" sz="1600" spc="5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192</a:t>
            </a:r>
            <a:r>
              <a:rPr dirty="0" sz="1600" spc="-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600" spc="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la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loi</a:t>
            </a:r>
            <a:r>
              <a:rPr dirty="0" sz="1600" spc="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«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10" b="1">
                <a:solidFill>
                  <a:srgbClr val="001F5F"/>
                </a:solidFill>
                <a:latin typeface="Palatino Linotype"/>
                <a:cs typeface="Palatino Linotype"/>
              </a:rPr>
              <a:t>climat</a:t>
            </a:r>
            <a:r>
              <a:rPr dirty="0" sz="1600" spc="4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et</a:t>
            </a:r>
            <a:r>
              <a:rPr dirty="0" sz="1600" spc="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résilience</a:t>
            </a:r>
            <a:r>
              <a:rPr dirty="0" sz="1600" spc="3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»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du</a:t>
            </a:r>
            <a:r>
              <a:rPr dirty="0" sz="1600" spc="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22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août</a:t>
            </a:r>
            <a:r>
              <a:rPr dirty="0" sz="1600" spc="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2021</a:t>
            </a:r>
            <a:endParaRPr sz="16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000">
              <a:latin typeface="Palatino Linotype"/>
              <a:cs typeface="Palatino Linotype"/>
            </a:endParaRPr>
          </a:p>
          <a:p>
            <a:pPr algn="just" marL="12700" marR="5080">
              <a:lnSpc>
                <a:spcPts val="1730"/>
              </a:lnSpc>
              <a:spcBef>
                <a:spcPts val="5"/>
              </a:spcBef>
            </a:pP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Exception : une installation de production </a:t>
            </a:r>
            <a:r>
              <a:rPr dirty="0" sz="1600" spc="-20">
                <a:solidFill>
                  <a:srgbClr val="001F5F"/>
                </a:solidFill>
                <a:latin typeface="Palatino Linotype"/>
                <a:cs typeface="Palatino Linotype"/>
              </a:rPr>
              <a:t>d’énergie 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photovoltaïque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située 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sur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des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espaces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naturels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ou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agricoles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ne</a:t>
            </a:r>
            <a:r>
              <a:rPr dirty="0" sz="16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sera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pas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considérée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comme</a:t>
            </a:r>
            <a:r>
              <a:rPr dirty="0" sz="1600" spc="39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consommant</a:t>
            </a:r>
            <a:r>
              <a:rPr dirty="0" sz="1600" spc="39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des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espaces naturels,</a:t>
            </a:r>
            <a:r>
              <a:rPr dirty="0" sz="1600" spc="2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agricoles</a:t>
            </a:r>
            <a:r>
              <a:rPr dirty="0" sz="1600" spc="-1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ou</a:t>
            </a:r>
            <a:r>
              <a:rPr dirty="0" sz="16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forestiers</a:t>
            </a:r>
            <a:r>
              <a:rPr dirty="0" sz="1600" spc="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si :</a:t>
            </a:r>
            <a:endParaRPr sz="16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000">
              <a:latin typeface="Palatino Linotype"/>
              <a:cs typeface="Palatino Linotype"/>
            </a:endParaRPr>
          </a:p>
          <a:p>
            <a:pPr algn="just" marL="754380" marR="6350" indent="-285115">
              <a:lnSpc>
                <a:spcPts val="1730"/>
              </a:lnSpc>
              <a:buFont typeface="Wingdings"/>
              <a:buChar char=""/>
              <a:tabLst>
                <a:tab pos="755015" algn="l"/>
              </a:tabLst>
            </a:pP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Cette installation </a:t>
            </a:r>
            <a:r>
              <a:rPr dirty="0" sz="1600" spc="-20">
                <a:solidFill>
                  <a:srgbClr val="001F5F"/>
                </a:solidFill>
                <a:latin typeface="Palatino Linotype"/>
                <a:cs typeface="Palatino Linotype"/>
              </a:rPr>
              <a:t>n’affecte</a:t>
            </a:r>
            <a:r>
              <a:rPr dirty="0" sz="1600" spc="36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pas durablement les fonctions écologiques des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sols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(fonctions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biologiques,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hydriques,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5">
                <a:solidFill>
                  <a:srgbClr val="001F5F"/>
                </a:solidFill>
                <a:latin typeface="Palatino Linotype"/>
                <a:cs typeface="Palatino Linotype"/>
              </a:rPr>
              <a:t>et</a:t>
            </a:r>
            <a:r>
              <a:rPr dirty="0" sz="1600" spc="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climatiques,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5">
                <a:solidFill>
                  <a:srgbClr val="001F5F"/>
                </a:solidFill>
                <a:latin typeface="Palatino Linotype"/>
                <a:cs typeface="Palatino Linotype"/>
              </a:rPr>
              <a:t>et</a:t>
            </a:r>
            <a:r>
              <a:rPr dirty="0" sz="1600" spc="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potentiel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 agronomique)</a:t>
            </a:r>
            <a:r>
              <a:rPr dirty="0" sz="1600" spc="3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;</a:t>
            </a:r>
            <a:endParaRPr sz="16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001F5F"/>
              </a:buClr>
              <a:buFont typeface="Wingdings"/>
              <a:buChar char=""/>
            </a:pPr>
            <a:endParaRPr sz="1850">
              <a:latin typeface="Palatino Linotype"/>
              <a:cs typeface="Palatino Linotype"/>
            </a:endParaRPr>
          </a:p>
          <a:p>
            <a:pPr marL="754380" indent="-285115">
              <a:lnSpc>
                <a:spcPts val="1825"/>
              </a:lnSpc>
              <a:buFont typeface="Wingdings"/>
              <a:buChar char=""/>
              <a:tabLst>
                <a:tab pos="754380" algn="l"/>
                <a:tab pos="755015" algn="l"/>
                <a:tab pos="1364615" algn="l"/>
                <a:tab pos="2510790" algn="l"/>
                <a:tab pos="3058160" algn="l"/>
                <a:tab pos="3505835" algn="l"/>
                <a:tab pos="4822825" algn="l"/>
                <a:tab pos="5360670" algn="l"/>
                <a:tab pos="6316345" algn="l"/>
                <a:tab pos="6973570" algn="l"/>
              </a:tabLst>
            </a:pP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Cette	installation	</a:t>
            </a:r>
            <a:r>
              <a:rPr dirty="0" sz="1600" spc="-30">
                <a:solidFill>
                  <a:srgbClr val="001F5F"/>
                </a:solidFill>
                <a:latin typeface="Palatino Linotype"/>
                <a:cs typeface="Palatino Linotype"/>
              </a:rPr>
              <a:t>n’est	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pas	incompatible	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avec	</a:t>
            </a:r>
            <a:r>
              <a:rPr dirty="0" sz="1600" spc="-15">
                <a:solidFill>
                  <a:srgbClr val="001F5F"/>
                </a:solidFill>
                <a:latin typeface="Palatino Linotype"/>
                <a:cs typeface="Palatino Linotype"/>
              </a:rPr>
              <a:t>l’exercice	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d’une	activité</a:t>
            </a:r>
            <a:endParaRPr sz="1600">
              <a:latin typeface="Palatino Linotype"/>
              <a:cs typeface="Palatino Linotype"/>
            </a:endParaRPr>
          </a:p>
          <a:p>
            <a:pPr marL="754380">
              <a:lnSpc>
                <a:spcPts val="1825"/>
              </a:lnSpc>
            </a:pP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agricole</a:t>
            </a:r>
            <a:r>
              <a:rPr dirty="0" sz="1600" spc="-2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ou</a:t>
            </a:r>
            <a:r>
              <a:rPr dirty="0" sz="1600" spc="-2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pastorale.</a:t>
            </a:r>
            <a:endParaRPr sz="1600">
              <a:latin typeface="Palatino Linotype"/>
              <a:cs typeface="Palatino Linotype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34</a:t>
            </a:fld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78304" y="282320"/>
            <a:ext cx="6757670" cy="60515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ts val="2280"/>
              </a:lnSpc>
              <a:spcBef>
                <a:spcPts val="100"/>
              </a:spcBef>
            </a:pPr>
            <a:r>
              <a:rPr dirty="0"/>
              <a:t>La</a:t>
            </a:r>
            <a:r>
              <a:rPr dirty="0" spc="-10"/>
              <a:t> </a:t>
            </a:r>
            <a:r>
              <a:rPr dirty="0"/>
              <a:t>définition</a:t>
            </a:r>
            <a:r>
              <a:rPr dirty="0" spc="-40"/>
              <a:t> </a:t>
            </a:r>
            <a:r>
              <a:rPr dirty="0"/>
              <a:t>de</a:t>
            </a:r>
            <a:r>
              <a:rPr dirty="0" spc="5"/>
              <a:t> </a:t>
            </a:r>
            <a:r>
              <a:rPr dirty="0"/>
              <a:t>la</a:t>
            </a:r>
            <a:r>
              <a:rPr dirty="0" spc="-20"/>
              <a:t> </a:t>
            </a:r>
            <a:r>
              <a:rPr dirty="0"/>
              <a:t>notion</a:t>
            </a:r>
            <a:r>
              <a:rPr dirty="0" spc="-30"/>
              <a:t> </a:t>
            </a:r>
            <a:r>
              <a:rPr dirty="0"/>
              <a:t>de «</a:t>
            </a:r>
            <a:r>
              <a:rPr dirty="0" spc="480"/>
              <a:t> </a:t>
            </a:r>
            <a:r>
              <a:rPr dirty="0"/>
              <a:t>consommation</a:t>
            </a:r>
            <a:r>
              <a:rPr dirty="0" spc="-35"/>
              <a:t> </a:t>
            </a:r>
            <a:r>
              <a:rPr dirty="0"/>
              <a:t>des espaces</a:t>
            </a:r>
          </a:p>
          <a:p>
            <a:pPr algn="r" marR="5080">
              <a:lnSpc>
                <a:spcPts val="2280"/>
              </a:lnSpc>
            </a:pPr>
            <a:r>
              <a:rPr dirty="0"/>
              <a:t>naturels,</a:t>
            </a:r>
            <a:r>
              <a:rPr dirty="0" spc="-60"/>
              <a:t> </a:t>
            </a:r>
            <a:r>
              <a:rPr dirty="0"/>
              <a:t>agricoles</a:t>
            </a:r>
            <a:r>
              <a:rPr dirty="0" spc="-50"/>
              <a:t> </a:t>
            </a:r>
            <a:r>
              <a:rPr dirty="0"/>
              <a:t>et</a:t>
            </a:r>
            <a:r>
              <a:rPr dirty="0" spc="-30"/>
              <a:t> </a:t>
            </a:r>
            <a:r>
              <a:rPr dirty="0"/>
              <a:t>forestiers</a:t>
            </a:r>
            <a:r>
              <a:rPr dirty="0" spc="-50"/>
              <a:t> </a:t>
            </a:r>
            <a:r>
              <a:rPr dirty="0"/>
              <a:t>»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426970" y="1105281"/>
            <a:ext cx="6008370" cy="605790"/>
          </a:xfrm>
          <a:prstGeom prst="rect">
            <a:avLst/>
          </a:prstGeom>
        </p:spPr>
        <p:txBody>
          <a:bodyPr wrap="square" lIns="0" tIns="47625" rIns="0" bIns="0" rtlCol="0" vert="horz">
            <a:spAutoFit/>
          </a:bodyPr>
          <a:lstStyle/>
          <a:p>
            <a:pPr marL="12700" marR="5080" indent="541020">
              <a:lnSpc>
                <a:spcPts val="2160"/>
              </a:lnSpc>
              <a:spcBef>
                <a:spcPts val="375"/>
              </a:spcBef>
            </a:pP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à</a:t>
            </a:r>
            <a:r>
              <a:rPr dirty="0" sz="2000" spc="-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retenir</a:t>
            </a:r>
            <a:r>
              <a:rPr dirty="0" sz="2000" spc="-5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lors</a:t>
            </a:r>
            <a:r>
              <a:rPr dirty="0" sz="2000" spc="-3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2000" spc="-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la</a:t>
            </a:r>
            <a:r>
              <a:rPr dirty="0" sz="2000" spc="-2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traduction</a:t>
            </a:r>
            <a:r>
              <a:rPr dirty="0" sz="2000" spc="-4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2000" spc="-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l’objectif</a:t>
            </a:r>
            <a:r>
              <a:rPr dirty="0" sz="2000" spc="-4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ZAN </a:t>
            </a:r>
            <a:r>
              <a:rPr dirty="0" sz="2000" spc="-484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dans</a:t>
            </a:r>
            <a:r>
              <a:rPr dirty="0" sz="2000" spc="-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les</a:t>
            </a:r>
            <a:r>
              <a:rPr dirty="0" sz="2000" spc="-2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documents</a:t>
            </a:r>
            <a:r>
              <a:rPr dirty="0" sz="2000" spc="-3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de planification</a:t>
            </a:r>
            <a:r>
              <a:rPr dirty="0" sz="2000" spc="-5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et</a:t>
            </a:r>
            <a:r>
              <a:rPr dirty="0" sz="2000" spc="-2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d’urbanisme</a:t>
            </a:r>
            <a:endParaRPr sz="2000">
              <a:latin typeface="Palatino Linotype"/>
              <a:cs typeface="Palatino Linotype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07542" y="2505836"/>
            <a:ext cx="7730490" cy="15424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Article</a:t>
            </a:r>
            <a:r>
              <a:rPr dirty="0" sz="1800" spc="-1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194 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III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 de</a:t>
            </a:r>
            <a:r>
              <a:rPr dirty="0" sz="1800" spc="-1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la loi «</a:t>
            </a:r>
            <a:r>
              <a:rPr dirty="0" sz="1800" spc="-1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climat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 et</a:t>
            </a:r>
            <a:r>
              <a:rPr dirty="0" sz="1800" spc="-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résilience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» du</a:t>
            </a:r>
            <a:r>
              <a:rPr dirty="0" sz="1800" spc="-1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22 août</a:t>
            </a:r>
            <a:r>
              <a:rPr dirty="0" sz="1800" spc="-1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2021</a:t>
            </a:r>
            <a:endParaRPr sz="18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</a:pPr>
            <a:endParaRPr sz="1800">
              <a:latin typeface="Palatino Linotype"/>
              <a:cs typeface="Palatino Linotype"/>
            </a:endParaRPr>
          </a:p>
          <a:p>
            <a:pPr algn="just" marL="12700" marR="5080">
              <a:lnSpc>
                <a:spcPct val="90100"/>
              </a:lnSpc>
              <a:spcBef>
                <a:spcPts val="1515"/>
              </a:spcBef>
            </a:pP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«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5° Au </a:t>
            </a:r>
            <a:r>
              <a:rPr dirty="0" sz="1800" spc="-10" i="1">
                <a:solidFill>
                  <a:srgbClr val="001F5F"/>
                </a:solidFill>
                <a:latin typeface="Palatino Linotype"/>
                <a:cs typeface="Palatino Linotype"/>
              </a:rPr>
              <a:t>sens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du </a:t>
            </a:r>
            <a:r>
              <a:rPr dirty="0" sz="1800" spc="-10" i="1">
                <a:solidFill>
                  <a:srgbClr val="001F5F"/>
                </a:solidFill>
                <a:latin typeface="Palatino Linotype"/>
                <a:cs typeface="Palatino Linotype"/>
              </a:rPr>
              <a:t>présent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article, la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consommation des espaces </a:t>
            </a:r>
            <a:r>
              <a:rPr dirty="0" sz="1800" spc="-10" i="1">
                <a:solidFill>
                  <a:srgbClr val="001F5F"/>
                </a:solidFill>
                <a:latin typeface="Palatino Linotype"/>
                <a:cs typeface="Palatino Linotype"/>
              </a:rPr>
              <a:t>naturels,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agricoles </a:t>
            </a:r>
            <a:r>
              <a:rPr dirty="0" sz="1800" spc="-10" i="1">
                <a:solidFill>
                  <a:srgbClr val="001F5F"/>
                </a:solidFill>
                <a:latin typeface="Palatino Linotype"/>
                <a:cs typeface="Palatino Linotype"/>
              </a:rPr>
              <a:t>et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 forestiers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est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entendue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 comme</a:t>
            </a:r>
            <a:r>
              <a:rPr dirty="0" sz="18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la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création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ou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l’extension</a:t>
            </a:r>
            <a:r>
              <a:rPr dirty="0" sz="1800" spc="44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effective</a:t>
            </a:r>
            <a:r>
              <a:rPr dirty="0" sz="1800" spc="44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d’espaces </a:t>
            </a:r>
            <a:r>
              <a:rPr dirty="0" sz="18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urbanisés</a:t>
            </a:r>
            <a:r>
              <a:rPr dirty="0" sz="1800" spc="1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sur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 le </a:t>
            </a:r>
            <a:r>
              <a:rPr dirty="0" sz="1800" spc="-10" i="1">
                <a:solidFill>
                  <a:srgbClr val="001F5F"/>
                </a:solidFill>
                <a:latin typeface="Palatino Linotype"/>
                <a:cs typeface="Palatino Linotype"/>
              </a:rPr>
              <a:t>territoire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concerné</a:t>
            </a:r>
            <a:r>
              <a:rPr dirty="0" sz="1800" spc="2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»</a:t>
            </a:r>
            <a:endParaRPr sz="1800">
              <a:latin typeface="Palatino Linotype"/>
              <a:cs typeface="Palatino Linotype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72000" y="734568"/>
            <a:ext cx="2679192" cy="455675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815083" y="3723132"/>
            <a:ext cx="5958840" cy="1798319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3577209" y="5772708"/>
            <a:ext cx="247840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5">
                <a:solidFill>
                  <a:srgbClr val="112F52"/>
                </a:solidFill>
                <a:latin typeface="Palatino Linotype"/>
                <a:cs typeface="Palatino Linotype"/>
              </a:rPr>
              <a:t>Webinaire</a:t>
            </a:r>
            <a:r>
              <a:rPr dirty="0" sz="1800" spc="-10">
                <a:solidFill>
                  <a:srgbClr val="112F52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112F52"/>
                </a:solidFill>
                <a:latin typeface="Palatino Linotype"/>
                <a:cs typeface="Palatino Linotype"/>
              </a:rPr>
              <a:t>–</a:t>
            </a:r>
            <a:r>
              <a:rPr dirty="0" sz="1800" spc="-15">
                <a:solidFill>
                  <a:srgbClr val="112F52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112F52"/>
                </a:solidFill>
                <a:latin typeface="Palatino Linotype"/>
                <a:cs typeface="Palatino Linotype"/>
              </a:rPr>
              <a:t>30</a:t>
            </a:r>
            <a:r>
              <a:rPr dirty="0" sz="1800" spc="-25">
                <a:solidFill>
                  <a:srgbClr val="112F52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>
                <a:solidFill>
                  <a:srgbClr val="112F52"/>
                </a:solidFill>
                <a:latin typeface="Palatino Linotype"/>
                <a:cs typeface="Palatino Linotype"/>
              </a:rPr>
              <a:t>juin</a:t>
            </a:r>
            <a:r>
              <a:rPr dirty="0" sz="1800">
                <a:solidFill>
                  <a:srgbClr val="112F52"/>
                </a:solidFill>
                <a:latin typeface="Palatino Linotype"/>
                <a:cs typeface="Palatino Linotype"/>
              </a:rPr>
              <a:t> 2022</a:t>
            </a:r>
            <a:endParaRPr sz="1800">
              <a:latin typeface="Palatino Linotype"/>
              <a:cs typeface="Palatino Linotype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34</a:t>
            </a:fld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653910" y="1744218"/>
            <a:ext cx="1464310" cy="33083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Chapitre</a:t>
            </a:r>
            <a:r>
              <a:rPr dirty="0" spc="-105"/>
              <a:t> </a:t>
            </a:r>
            <a:r>
              <a:rPr dirty="0" spc="-5"/>
              <a:t>III.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633171" y="2353818"/>
            <a:ext cx="7485380" cy="94106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r" marL="12700" marR="5080" indent="243840">
              <a:lnSpc>
                <a:spcPct val="100000"/>
              </a:lnSpc>
              <a:spcBef>
                <a:spcPts val="105"/>
              </a:spcBef>
            </a:pP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Décret</a:t>
            </a:r>
            <a:r>
              <a:rPr dirty="0" sz="2000" spc="-2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n°</a:t>
            </a:r>
            <a:r>
              <a:rPr dirty="0" sz="2000" spc="-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2022-763</a:t>
            </a:r>
            <a:r>
              <a:rPr dirty="0" sz="2000" spc="-3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du 29</a:t>
            </a:r>
            <a:r>
              <a:rPr dirty="0" sz="2000" spc="-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avril</a:t>
            </a:r>
            <a:r>
              <a:rPr dirty="0" sz="2000" spc="-2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2022</a:t>
            </a:r>
            <a:r>
              <a:rPr dirty="0" sz="2000" spc="-2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relatif</a:t>
            </a:r>
            <a:r>
              <a:rPr dirty="0" sz="2000" spc="-4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à la</a:t>
            </a:r>
            <a:r>
              <a:rPr dirty="0" sz="2000" spc="-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nomenclature</a:t>
            </a:r>
            <a:r>
              <a:rPr dirty="0" sz="2000" spc="-3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de </a:t>
            </a:r>
            <a:r>
              <a:rPr dirty="0" sz="2000" spc="-484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spc="-5" b="1">
                <a:solidFill>
                  <a:srgbClr val="001F5F"/>
                </a:solidFill>
                <a:latin typeface="Palatino Linotype"/>
                <a:cs typeface="Palatino Linotype"/>
              </a:rPr>
              <a:t>l'artificialisation</a:t>
            </a:r>
            <a:r>
              <a:rPr dirty="0" sz="2000" spc="-3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des</a:t>
            </a:r>
            <a:r>
              <a:rPr dirty="0" sz="2000" spc="-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sols</a:t>
            </a:r>
            <a:r>
              <a:rPr dirty="0" sz="2000" spc="-1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pour</a:t>
            </a:r>
            <a:r>
              <a:rPr dirty="0" sz="2000" spc="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la</a:t>
            </a:r>
            <a:r>
              <a:rPr dirty="0" sz="2000" spc="-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fixation</a:t>
            </a:r>
            <a:r>
              <a:rPr dirty="0" sz="2000" spc="-3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et</a:t>
            </a:r>
            <a:r>
              <a:rPr dirty="0" sz="2000" spc="-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le suivi</a:t>
            </a:r>
            <a:r>
              <a:rPr dirty="0" sz="2000" spc="-2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des</a:t>
            </a:r>
            <a:r>
              <a:rPr dirty="0" sz="2000" spc="-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objectifs </a:t>
            </a:r>
            <a:r>
              <a:rPr dirty="0" sz="2000" spc="-484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dans</a:t>
            </a:r>
            <a:r>
              <a:rPr dirty="0" sz="2000" spc="-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les</a:t>
            </a:r>
            <a:r>
              <a:rPr dirty="0" sz="2000" spc="-2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documents</a:t>
            </a:r>
            <a:r>
              <a:rPr dirty="0" sz="2000" spc="-2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de planification</a:t>
            </a:r>
            <a:r>
              <a:rPr dirty="0" sz="2000" spc="-5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et</a:t>
            </a:r>
            <a:r>
              <a:rPr dirty="0" sz="2000" spc="-1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d'urbanisme</a:t>
            </a:r>
            <a:endParaRPr sz="2000">
              <a:latin typeface="Palatino Linotype"/>
              <a:cs typeface="Palatino Linotype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34</a:t>
            </a:fld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10659" y="556640"/>
            <a:ext cx="4425315" cy="33083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La nomenclature</a:t>
            </a:r>
            <a:r>
              <a:rPr dirty="0" spc="-40"/>
              <a:t> </a:t>
            </a:r>
            <a:r>
              <a:rPr dirty="0"/>
              <a:t>des </a:t>
            </a:r>
            <a:r>
              <a:rPr dirty="0" spc="-5"/>
              <a:t>sols</a:t>
            </a:r>
            <a:r>
              <a:rPr dirty="0" spc="-25"/>
              <a:t> </a:t>
            </a:r>
            <a:r>
              <a:rPr dirty="0" spc="-5"/>
              <a:t>artificialisés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07542" y="1487169"/>
            <a:ext cx="7730490" cy="4478655"/>
          </a:xfrm>
          <a:prstGeom prst="rect">
            <a:avLst/>
          </a:prstGeom>
        </p:spPr>
        <p:txBody>
          <a:bodyPr wrap="square" lIns="0" tIns="39370" rIns="0" bIns="0" rtlCol="0" vert="horz">
            <a:spAutoFit/>
          </a:bodyPr>
          <a:lstStyle/>
          <a:p>
            <a:pPr algn="just" marL="12700" marR="6350">
              <a:lnSpc>
                <a:spcPts val="1730"/>
              </a:lnSpc>
              <a:spcBef>
                <a:spcPts val="310"/>
              </a:spcBef>
            </a:pPr>
            <a:r>
              <a:rPr dirty="0" sz="1600" spc="-15" b="1">
                <a:solidFill>
                  <a:srgbClr val="001F5F"/>
                </a:solidFill>
                <a:latin typeface="Palatino Linotype"/>
                <a:cs typeface="Palatino Linotype"/>
              </a:rPr>
              <a:t>L’article</a:t>
            </a:r>
            <a:r>
              <a:rPr dirty="0" sz="1600" spc="-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192</a:t>
            </a:r>
            <a:r>
              <a:rPr dirty="0" sz="1600" spc="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600" spc="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la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loi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«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Climat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 et</a:t>
            </a:r>
            <a:r>
              <a:rPr dirty="0" sz="1600" spc="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résilience</a:t>
            </a:r>
            <a:r>
              <a:rPr dirty="0" sz="1600" spc="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»,</a:t>
            </a:r>
            <a:r>
              <a:rPr dirty="0" sz="1600" spc="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relatif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à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l’objectif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«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zéro 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artificialisation nette « renvoie à un 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décret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l’établissement d’une nomenclature 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des </a:t>
            </a:r>
            <a:r>
              <a:rPr dirty="0" sz="1600" spc="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sols</a:t>
            </a:r>
            <a:r>
              <a:rPr dirty="0" sz="1600" spc="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:</a:t>
            </a:r>
            <a:endParaRPr sz="16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350">
              <a:latin typeface="Palatino Linotype"/>
              <a:cs typeface="Palatino Linotype"/>
            </a:endParaRPr>
          </a:p>
          <a:p>
            <a:pPr algn="just" marL="469900" marR="5080">
              <a:lnSpc>
                <a:spcPct val="90100"/>
              </a:lnSpc>
            </a:pP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«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10" i="1">
                <a:solidFill>
                  <a:srgbClr val="001F5F"/>
                </a:solidFill>
                <a:latin typeface="Palatino Linotype"/>
                <a:cs typeface="Palatino Linotype"/>
              </a:rPr>
              <a:t>Un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 décret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en Conseil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d'Etat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 fixe</a:t>
            </a:r>
            <a:r>
              <a:rPr dirty="0" sz="16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les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conditions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 d'application du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présent</a:t>
            </a:r>
            <a:r>
              <a:rPr dirty="0" sz="1600" spc="39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article. </a:t>
            </a:r>
            <a:r>
              <a:rPr dirty="0" sz="1600" spc="-10" i="1">
                <a:solidFill>
                  <a:srgbClr val="001F5F"/>
                </a:solidFill>
                <a:latin typeface="Palatino Linotype"/>
                <a:cs typeface="Palatino Linotype"/>
              </a:rPr>
              <a:t>Il </a:t>
            </a:r>
            <a:r>
              <a:rPr dirty="0" sz="1600" spc="-38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établit 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notamment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une nomenclature des 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sols artificialisés ainsi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que l'échelle à 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laquelle </a:t>
            </a:r>
            <a:r>
              <a:rPr dirty="0" sz="16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l'artificialisation</a:t>
            </a:r>
            <a:r>
              <a:rPr dirty="0" sz="16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des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10" i="1">
                <a:solidFill>
                  <a:srgbClr val="001F5F"/>
                </a:solidFill>
                <a:latin typeface="Palatino Linotype"/>
                <a:cs typeface="Palatino Linotype"/>
              </a:rPr>
              <a:t>sols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 doit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15" i="1">
                <a:solidFill>
                  <a:srgbClr val="001F5F"/>
                </a:solidFill>
                <a:latin typeface="Palatino Linotype"/>
                <a:cs typeface="Palatino Linotype"/>
              </a:rPr>
              <a:t>être</a:t>
            </a:r>
            <a:r>
              <a:rPr dirty="0" sz="1600" spc="-1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appréciée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dans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 les</a:t>
            </a:r>
            <a:r>
              <a:rPr dirty="0" sz="16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documents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 de</a:t>
            </a:r>
            <a:r>
              <a:rPr dirty="0" sz="16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planification</a:t>
            </a:r>
            <a:r>
              <a:rPr dirty="0" sz="16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et </a:t>
            </a:r>
            <a:r>
              <a:rPr dirty="0" sz="1600" spc="-38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d'urbanisme.</a:t>
            </a:r>
            <a:r>
              <a:rPr dirty="0" sz="1600" spc="2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»</a:t>
            </a:r>
            <a:endParaRPr sz="16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</a:pPr>
            <a:endParaRPr sz="16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50">
              <a:latin typeface="Palatino Linotype"/>
              <a:cs typeface="Palatino Linotype"/>
            </a:endParaRPr>
          </a:p>
          <a:p>
            <a:pPr algn="just" marL="12700" marR="7620">
              <a:lnSpc>
                <a:spcPts val="1730"/>
              </a:lnSpc>
            </a:pP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Décret n° 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2022-763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du 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29 avril 2022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relatif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à la</a:t>
            </a:r>
            <a:r>
              <a:rPr dirty="0" sz="1600" spc="39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nomenclature</a:t>
            </a:r>
            <a:r>
              <a:rPr dirty="0" sz="1600" spc="39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de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l'artificialisation 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des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 sols</a:t>
            </a:r>
            <a:r>
              <a:rPr dirty="0" sz="1600" spc="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pour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la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 fixation</a:t>
            </a:r>
            <a:r>
              <a:rPr dirty="0" sz="1600" spc="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et</a:t>
            </a:r>
            <a:r>
              <a:rPr dirty="0" sz="1600" spc="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le</a:t>
            </a:r>
            <a:r>
              <a:rPr dirty="0" sz="1600" spc="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suivi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 des</a:t>
            </a:r>
            <a:r>
              <a:rPr dirty="0" sz="1600" spc="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objectifs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dans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les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documents</a:t>
            </a:r>
            <a:r>
              <a:rPr dirty="0" sz="1600" spc="39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10" b="1">
                <a:solidFill>
                  <a:srgbClr val="001F5F"/>
                </a:solidFill>
                <a:latin typeface="Palatino Linotype"/>
                <a:cs typeface="Palatino Linotype"/>
              </a:rPr>
              <a:t>de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10" b="1">
                <a:solidFill>
                  <a:srgbClr val="001F5F"/>
                </a:solidFill>
                <a:latin typeface="Palatino Linotype"/>
                <a:cs typeface="Palatino Linotype"/>
              </a:rPr>
              <a:t>planification</a:t>
            </a:r>
            <a:r>
              <a:rPr dirty="0" sz="1600" spc="5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et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d'urbanisme</a:t>
            </a:r>
            <a:endParaRPr sz="16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</a:pPr>
            <a:endParaRPr sz="16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150">
              <a:latin typeface="Palatino Linotype"/>
              <a:cs typeface="Palatino Linotype"/>
            </a:endParaRPr>
          </a:p>
          <a:p>
            <a:pPr algn="just" marL="376555" marR="5080">
              <a:lnSpc>
                <a:spcPct val="89800"/>
              </a:lnSpc>
            </a:pPr>
            <a:r>
              <a:rPr dirty="0" sz="1600" spc="-5">
                <a:solidFill>
                  <a:srgbClr val="001F5F"/>
                </a:solidFill>
                <a:latin typeface="Wingdings"/>
                <a:cs typeface="Wingdings"/>
              </a:rPr>
              <a:t></a:t>
            </a:r>
            <a:r>
              <a:rPr dirty="0" sz="1600" spc="-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Cette nomenclature permet de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calculer la réduction de 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l’artificialisation</a:t>
            </a:r>
            <a:r>
              <a:rPr dirty="0" sz="1600" spc="38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nette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au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regard du solde entre les surfaces 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nouvellement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artificialisées et les surfaces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désartificialisées 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sur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le périmètre du document de planification, sur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une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période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donnée.</a:t>
            </a:r>
            <a:endParaRPr sz="1600">
              <a:latin typeface="Palatino Linotype"/>
              <a:cs typeface="Palatino Linotype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34</a:t>
            </a:fld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89685" y="693801"/>
            <a:ext cx="7145020" cy="33083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Décret</a:t>
            </a:r>
            <a:r>
              <a:rPr dirty="0" spc="-25"/>
              <a:t> </a:t>
            </a:r>
            <a:r>
              <a:rPr dirty="0"/>
              <a:t>d’application</a:t>
            </a:r>
            <a:r>
              <a:rPr dirty="0" spc="-30"/>
              <a:t> </a:t>
            </a:r>
            <a:r>
              <a:rPr dirty="0"/>
              <a:t>de </a:t>
            </a:r>
            <a:r>
              <a:rPr dirty="0" spc="-5"/>
              <a:t>l’article</a:t>
            </a:r>
            <a:r>
              <a:rPr dirty="0" spc="-35"/>
              <a:t> </a:t>
            </a:r>
            <a:r>
              <a:rPr dirty="0" spc="5"/>
              <a:t>192</a:t>
            </a:r>
            <a:r>
              <a:rPr dirty="0" spc="-10"/>
              <a:t> </a:t>
            </a:r>
            <a:r>
              <a:rPr dirty="0"/>
              <a:t>: la</a:t>
            </a:r>
            <a:r>
              <a:rPr dirty="0" spc="-15"/>
              <a:t> </a:t>
            </a:r>
            <a:r>
              <a:rPr dirty="0"/>
              <a:t>nomenclature</a:t>
            </a:r>
            <a:r>
              <a:rPr dirty="0" spc="-35"/>
              <a:t> </a:t>
            </a:r>
            <a:r>
              <a:rPr dirty="0"/>
              <a:t>des</a:t>
            </a:r>
            <a:r>
              <a:rPr dirty="0" spc="5"/>
              <a:t> </a:t>
            </a:r>
            <a:r>
              <a:rPr dirty="0" spc="-5"/>
              <a:t>sols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07542" y="1584452"/>
            <a:ext cx="7730490" cy="4576445"/>
          </a:xfrm>
          <a:prstGeom prst="rect">
            <a:avLst/>
          </a:prstGeom>
        </p:spPr>
        <p:txBody>
          <a:bodyPr wrap="square" lIns="0" tIns="39370" rIns="0" bIns="0" rtlCol="0" vert="horz">
            <a:spAutoFit/>
          </a:bodyPr>
          <a:lstStyle/>
          <a:p>
            <a:pPr algn="just" marL="241300" marR="5080" indent="-228600">
              <a:lnSpc>
                <a:spcPts val="1730"/>
              </a:lnSpc>
              <a:spcBef>
                <a:spcPts val="310"/>
              </a:spcBef>
              <a:buFont typeface="Wingdings"/>
              <a:buChar char=""/>
              <a:tabLst>
                <a:tab pos="241300" algn="l"/>
              </a:tabLst>
            </a:pP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Les surfaces artificialisées ne sont pas appréciées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au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regard des zones délimitées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dans les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documents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d’urbanisme mais «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compte 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tenu de l’occupation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des </a:t>
            </a:r>
            <a:r>
              <a:rPr dirty="0" sz="1600" spc="-10" i="1">
                <a:solidFill>
                  <a:srgbClr val="001F5F"/>
                </a:solidFill>
                <a:latin typeface="Palatino Linotype"/>
                <a:cs typeface="Palatino Linotype"/>
              </a:rPr>
              <a:t>sols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observée 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qui </a:t>
            </a:r>
            <a:r>
              <a:rPr dirty="0" sz="1600" spc="-10" i="1">
                <a:solidFill>
                  <a:srgbClr val="001F5F"/>
                </a:solidFill>
                <a:latin typeface="Palatino Linotype"/>
                <a:cs typeface="Palatino Linotype"/>
              </a:rPr>
              <a:t>résulte</a:t>
            </a:r>
            <a:r>
              <a:rPr dirty="0" sz="1600" spc="2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à</a:t>
            </a:r>
            <a:r>
              <a:rPr dirty="0" sz="1600" spc="1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la</a:t>
            </a:r>
            <a:r>
              <a:rPr dirty="0" sz="16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fois</a:t>
            </a:r>
            <a:r>
              <a:rPr dirty="0" sz="1600" spc="2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de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leur</a:t>
            </a:r>
            <a:r>
              <a:rPr dirty="0" sz="1600" spc="1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10" i="1">
                <a:solidFill>
                  <a:srgbClr val="001F5F"/>
                </a:solidFill>
                <a:latin typeface="Palatino Linotype"/>
                <a:cs typeface="Palatino Linotype"/>
              </a:rPr>
              <a:t>couverture</a:t>
            </a:r>
            <a:r>
              <a:rPr dirty="0" sz="1600" spc="1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mais</a:t>
            </a:r>
            <a:r>
              <a:rPr dirty="0" sz="1600" spc="4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également</a:t>
            </a:r>
            <a:r>
              <a:rPr dirty="0" sz="1600" spc="2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de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leur</a:t>
            </a:r>
            <a:r>
              <a:rPr dirty="0" sz="1600" spc="1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usage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».</a:t>
            </a:r>
            <a:endParaRPr sz="1600">
              <a:latin typeface="Palatino Linotype"/>
              <a:cs typeface="Palatino Linotype"/>
            </a:endParaRPr>
          </a:p>
          <a:p>
            <a:pPr marL="659765" marR="8255" indent="-285115">
              <a:lnSpc>
                <a:spcPts val="1730"/>
              </a:lnSpc>
              <a:spcBef>
                <a:spcPts val="995"/>
              </a:spcBef>
            </a:pPr>
            <a:r>
              <a:rPr dirty="0" sz="1600" spc="-5">
                <a:solidFill>
                  <a:srgbClr val="001F5F"/>
                </a:solidFill>
                <a:latin typeface="Wingdings"/>
                <a:cs typeface="Wingdings"/>
              </a:rPr>
              <a:t></a:t>
            </a:r>
            <a:r>
              <a:rPr dirty="0" sz="1600" spc="28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Cette</a:t>
            </a:r>
            <a:r>
              <a:rPr dirty="0" sz="1600" spc="23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appréciation</a:t>
            </a:r>
            <a:r>
              <a:rPr dirty="0" sz="1600" spc="229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est</a:t>
            </a:r>
            <a:r>
              <a:rPr dirty="0" sz="1600" spc="229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réalisée</a:t>
            </a:r>
            <a:r>
              <a:rPr dirty="0" sz="1600" spc="22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en</a:t>
            </a:r>
            <a:r>
              <a:rPr dirty="0" sz="1600" spc="24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fonction</a:t>
            </a:r>
            <a:r>
              <a:rPr dirty="0" sz="1600" spc="229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600" spc="23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seuils</a:t>
            </a:r>
            <a:r>
              <a:rPr dirty="0" sz="1600" spc="229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600" spc="23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référence</a:t>
            </a:r>
            <a:r>
              <a:rPr dirty="0" sz="1600" spc="23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définis</a:t>
            </a:r>
            <a:r>
              <a:rPr dirty="0" sz="1600" spc="23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par </a:t>
            </a:r>
            <a:r>
              <a:rPr dirty="0" sz="1600" spc="-38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arrêté.</a:t>
            </a:r>
            <a:endParaRPr sz="16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</a:pPr>
            <a:endParaRPr sz="1600">
              <a:latin typeface="Palatino Linotype"/>
              <a:cs typeface="Palatino Linotype"/>
            </a:endParaRPr>
          </a:p>
          <a:p>
            <a:pPr marL="241300" indent="-228600">
              <a:lnSpc>
                <a:spcPct val="100000"/>
              </a:lnSpc>
              <a:spcBef>
                <a:spcPts val="1350"/>
              </a:spcBef>
              <a:buFont typeface="Wingdings"/>
              <a:buChar char=""/>
              <a:tabLst>
                <a:tab pos="240665" algn="l"/>
                <a:tab pos="241300" algn="l"/>
              </a:tabLst>
            </a:pP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Application</a:t>
            </a:r>
            <a:r>
              <a:rPr dirty="0" sz="1600" spc="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600" spc="-1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la</a:t>
            </a:r>
            <a:r>
              <a:rPr dirty="0" sz="1600" spc="-1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nomenclature</a:t>
            </a:r>
            <a:r>
              <a:rPr dirty="0" sz="1600" spc="3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:</a:t>
            </a:r>
            <a:endParaRPr sz="16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001F5F"/>
              </a:buClr>
              <a:buFont typeface="Wingdings"/>
              <a:buChar char=""/>
            </a:pPr>
            <a:endParaRPr sz="2600">
              <a:latin typeface="Palatino Linotype"/>
              <a:cs typeface="Palatino Linotype"/>
            </a:endParaRPr>
          </a:p>
          <a:p>
            <a:pPr lvl="1" marL="728345" indent="-229235">
              <a:lnSpc>
                <a:spcPct val="100000"/>
              </a:lnSpc>
              <a:buFont typeface="Wingdings"/>
              <a:buChar char=""/>
              <a:tabLst>
                <a:tab pos="728345" algn="l"/>
                <a:tab pos="728980" algn="l"/>
              </a:tabLst>
            </a:pP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Elle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ne</a:t>
            </a:r>
            <a:r>
              <a:rPr dirty="0" sz="1600" spc="1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20">
                <a:solidFill>
                  <a:srgbClr val="001F5F"/>
                </a:solidFill>
                <a:latin typeface="Palatino Linotype"/>
                <a:cs typeface="Palatino Linotype"/>
              </a:rPr>
              <a:t>s’applique</a:t>
            </a:r>
            <a:r>
              <a:rPr dirty="0" sz="1600" spc="1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pas</a:t>
            </a:r>
            <a:r>
              <a:rPr dirty="0" sz="16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pour</a:t>
            </a:r>
            <a:r>
              <a:rPr dirty="0" sz="16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les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objectifs</a:t>
            </a:r>
            <a:r>
              <a:rPr dirty="0" sz="1600" spc="1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la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première</a:t>
            </a:r>
            <a:r>
              <a:rPr dirty="0" sz="16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tranche</a:t>
            </a:r>
            <a:r>
              <a:rPr dirty="0" sz="1600" spc="4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dix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ans.</a:t>
            </a:r>
            <a:endParaRPr sz="1600">
              <a:latin typeface="Palatino Linotype"/>
              <a:cs typeface="Palatino Linotype"/>
            </a:endParaRPr>
          </a:p>
          <a:p>
            <a:pPr algn="just" marL="1195070" marR="5080" indent="-285750">
              <a:lnSpc>
                <a:spcPts val="1730"/>
              </a:lnSpc>
              <a:spcBef>
                <a:spcPts val="1030"/>
              </a:spcBef>
            </a:pPr>
            <a:r>
              <a:rPr dirty="0" sz="1600" spc="-5">
                <a:solidFill>
                  <a:srgbClr val="001F5F"/>
                </a:solidFill>
                <a:latin typeface="Wingdings"/>
                <a:cs typeface="Wingdings"/>
              </a:rPr>
              <a:t></a:t>
            </a:r>
            <a:r>
              <a:rPr dirty="0" sz="1600" spc="-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Pendant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cette période transitoire, les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objectifs porteront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uniquement 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sur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 la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réduction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la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consommation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des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espaces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naturels,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agricoles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et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forestiers.</a:t>
            </a:r>
            <a:endParaRPr sz="16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</a:pPr>
            <a:endParaRPr sz="16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150">
              <a:latin typeface="Palatino Linotype"/>
              <a:cs typeface="Palatino Linotype"/>
            </a:endParaRPr>
          </a:p>
          <a:p>
            <a:pPr algn="just" marL="728345" marR="5715" indent="-285115">
              <a:lnSpc>
                <a:spcPts val="1730"/>
              </a:lnSpc>
              <a:buFont typeface="Wingdings"/>
              <a:buChar char=""/>
              <a:tabLst>
                <a:tab pos="728980" algn="l"/>
              </a:tabLst>
            </a:pP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Elle </a:t>
            </a:r>
            <a:r>
              <a:rPr dirty="0" sz="1600" spc="-55">
                <a:solidFill>
                  <a:srgbClr val="001F5F"/>
                </a:solidFill>
                <a:latin typeface="Palatino Linotype"/>
                <a:cs typeface="Palatino Linotype"/>
              </a:rPr>
              <a:t>n’a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pas 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vocation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à </a:t>
            </a:r>
            <a:r>
              <a:rPr dirty="0" sz="1600" spc="-15">
                <a:solidFill>
                  <a:srgbClr val="001F5F"/>
                </a:solidFill>
                <a:latin typeface="Palatino Linotype"/>
                <a:cs typeface="Palatino Linotype"/>
              </a:rPr>
              <a:t>s’appliquer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au 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niveau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du projet : 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l’artificialisation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est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appréciée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au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regard de </a:t>
            </a:r>
            <a:r>
              <a:rPr dirty="0" sz="1600" spc="-15">
                <a:solidFill>
                  <a:srgbClr val="001F5F"/>
                </a:solidFill>
                <a:latin typeface="Palatino Linotype"/>
                <a:cs typeface="Palatino Linotype"/>
              </a:rPr>
              <a:t>l’altération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durable des fonctions écologiques et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du </a:t>
            </a:r>
            <a:r>
              <a:rPr dirty="0" sz="16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potentiel</a:t>
            </a:r>
            <a:r>
              <a:rPr dirty="0" sz="1600" spc="1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agronomique.</a:t>
            </a:r>
            <a:endParaRPr sz="1600">
              <a:latin typeface="Palatino Linotype"/>
              <a:cs typeface="Palatino Linotype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8307958" y="6465214"/>
            <a:ext cx="15367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 sz="1200">
                <a:solidFill>
                  <a:srgbClr val="888888"/>
                </a:solidFill>
                <a:latin typeface="Calibri"/>
                <a:cs typeface="Calibri"/>
              </a:rPr>
              <a:t>1</a:t>
            </a:fld>
            <a:endParaRPr sz="1200">
              <a:latin typeface="Calibri"/>
              <a:cs typeface="Calibri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799833" y="830961"/>
            <a:ext cx="1635760" cy="33083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Ordre</a:t>
            </a:r>
            <a:r>
              <a:rPr dirty="0" spc="-55"/>
              <a:t> </a:t>
            </a:r>
            <a:r>
              <a:rPr dirty="0"/>
              <a:t>du</a:t>
            </a:r>
            <a:r>
              <a:rPr dirty="0" spc="-30"/>
              <a:t> </a:t>
            </a:r>
            <a:r>
              <a:rPr dirty="0" spc="-5"/>
              <a:t>jour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397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Partie</a:t>
            </a:r>
            <a:r>
              <a:rPr dirty="0" spc="15"/>
              <a:t> </a:t>
            </a:r>
            <a:r>
              <a:rPr dirty="0" spc="-5"/>
              <a:t>I.</a:t>
            </a:r>
            <a:r>
              <a:rPr dirty="0" spc="-15"/>
              <a:t> L’objectif</a:t>
            </a:r>
            <a:r>
              <a:rPr dirty="0" spc="35"/>
              <a:t> </a:t>
            </a:r>
            <a:r>
              <a:rPr dirty="0" spc="-5"/>
              <a:t>« zéro</a:t>
            </a:r>
            <a:r>
              <a:rPr dirty="0"/>
              <a:t> </a:t>
            </a:r>
            <a:r>
              <a:rPr dirty="0" spc="-5"/>
              <a:t>artificialisation</a:t>
            </a:r>
            <a:r>
              <a:rPr dirty="0" spc="65"/>
              <a:t> </a:t>
            </a:r>
            <a:r>
              <a:rPr dirty="0" spc="-5"/>
              <a:t>nette</a:t>
            </a:r>
            <a:r>
              <a:rPr dirty="0" spc="5"/>
              <a:t> </a:t>
            </a:r>
            <a:r>
              <a:rPr dirty="0" spc="-5"/>
              <a:t>»</a:t>
            </a:r>
          </a:p>
          <a:p>
            <a:pPr marL="1270">
              <a:lnSpc>
                <a:spcPct val="100000"/>
              </a:lnSpc>
            </a:pPr>
          </a:p>
          <a:p>
            <a:pPr marL="1270">
              <a:lnSpc>
                <a:spcPct val="100000"/>
              </a:lnSpc>
            </a:pPr>
            <a:endParaRPr sz="1100"/>
          </a:p>
          <a:p>
            <a:pPr marL="13970" marR="5080">
              <a:lnSpc>
                <a:spcPts val="1800"/>
              </a:lnSpc>
            </a:pPr>
            <a:r>
              <a:rPr dirty="0" spc="-5"/>
              <a:t>Partie</a:t>
            </a:r>
            <a:r>
              <a:rPr dirty="0" spc="75"/>
              <a:t> </a:t>
            </a:r>
            <a:r>
              <a:rPr dirty="0" spc="-5"/>
              <a:t>II.</a:t>
            </a:r>
            <a:r>
              <a:rPr dirty="0" spc="75"/>
              <a:t> </a:t>
            </a:r>
            <a:r>
              <a:rPr dirty="0" spc="-5"/>
              <a:t>La</a:t>
            </a:r>
            <a:r>
              <a:rPr dirty="0" spc="90"/>
              <a:t> </a:t>
            </a:r>
            <a:r>
              <a:rPr dirty="0" spc="-5"/>
              <a:t>traduction</a:t>
            </a:r>
            <a:r>
              <a:rPr dirty="0" spc="85"/>
              <a:t> </a:t>
            </a:r>
            <a:r>
              <a:rPr dirty="0" spc="-5"/>
              <a:t>de</a:t>
            </a:r>
            <a:r>
              <a:rPr dirty="0" spc="75"/>
              <a:t> </a:t>
            </a:r>
            <a:r>
              <a:rPr dirty="0"/>
              <a:t>l’objectif</a:t>
            </a:r>
            <a:r>
              <a:rPr dirty="0" spc="85"/>
              <a:t> </a:t>
            </a:r>
            <a:r>
              <a:rPr dirty="0" spc="-5"/>
              <a:t>«</a:t>
            </a:r>
            <a:r>
              <a:rPr dirty="0" spc="75"/>
              <a:t> </a:t>
            </a:r>
            <a:r>
              <a:rPr dirty="0" spc="-5"/>
              <a:t>zéro</a:t>
            </a:r>
            <a:r>
              <a:rPr dirty="0" spc="80"/>
              <a:t> </a:t>
            </a:r>
            <a:r>
              <a:rPr dirty="0" spc="-5"/>
              <a:t>artificialisation</a:t>
            </a:r>
            <a:r>
              <a:rPr dirty="0" spc="80"/>
              <a:t> </a:t>
            </a:r>
            <a:r>
              <a:rPr dirty="0"/>
              <a:t>nette</a:t>
            </a:r>
            <a:r>
              <a:rPr dirty="0" spc="80"/>
              <a:t> </a:t>
            </a:r>
            <a:r>
              <a:rPr dirty="0" spc="-5"/>
              <a:t>des</a:t>
            </a:r>
            <a:r>
              <a:rPr dirty="0" spc="70"/>
              <a:t> </a:t>
            </a:r>
            <a:r>
              <a:rPr dirty="0" spc="-5"/>
              <a:t>sols</a:t>
            </a:r>
            <a:r>
              <a:rPr dirty="0" spc="80"/>
              <a:t> </a:t>
            </a:r>
            <a:r>
              <a:rPr dirty="0" spc="-5"/>
              <a:t>»</a:t>
            </a:r>
            <a:r>
              <a:rPr dirty="0" spc="75"/>
              <a:t> </a:t>
            </a:r>
            <a:r>
              <a:rPr dirty="0" spc="-5"/>
              <a:t>dans</a:t>
            </a:r>
            <a:r>
              <a:rPr dirty="0" spc="85"/>
              <a:t> </a:t>
            </a:r>
            <a:r>
              <a:rPr dirty="0"/>
              <a:t>les </a:t>
            </a:r>
            <a:r>
              <a:rPr dirty="0" spc="-385"/>
              <a:t> </a:t>
            </a:r>
            <a:r>
              <a:rPr dirty="0" spc="-10"/>
              <a:t>documents</a:t>
            </a:r>
            <a:r>
              <a:rPr dirty="0" spc="25"/>
              <a:t> </a:t>
            </a:r>
            <a:r>
              <a:rPr dirty="0" spc="-5"/>
              <a:t>de</a:t>
            </a:r>
            <a:r>
              <a:rPr dirty="0"/>
              <a:t> </a:t>
            </a:r>
            <a:r>
              <a:rPr dirty="0" spc="-10"/>
              <a:t>planification</a:t>
            </a:r>
            <a:r>
              <a:rPr dirty="0" spc="55"/>
              <a:t> </a:t>
            </a:r>
            <a:r>
              <a:rPr dirty="0"/>
              <a:t>et </a:t>
            </a:r>
            <a:r>
              <a:rPr dirty="0" spc="-5"/>
              <a:t>d’urbanisme</a:t>
            </a:r>
            <a:r>
              <a:rPr dirty="0" spc="25"/>
              <a:t> </a:t>
            </a:r>
            <a:r>
              <a:rPr dirty="0"/>
              <a:t>en</a:t>
            </a:r>
            <a:r>
              <a:rPr dirty="0" spc="-10"/>
              <a:t> </a:t>
            </a:r>
            <a:r>
              <a:rPr dirty="0" spc="-5"/>
              <a:t>synthèse</a:t>
            </a:r>
          </a:p>
          <a:p>
            <a:pPr marL="1270">
              <a:lnSpc>
                <a:spcPct val="100000"/>
              </a:lnSpc>
            </a:pPr>
          </a:p>
          <a:p>
            <a:pPr marL="1270">
              <a:lnSpc>
                <a:spcPct val="100000"/>
              </a:lnSpc>
              <a:spcBef>
                <a:spcPts val="30"/>
              </a:spcBef>
            </a:pPr>
            <a:endParaRPr sz="1050"/>
          </a:p>
          <a:p>
            <a:pPr marL="13970" marR="6985">
              <a:lnSpc>
                <a:spcPts val="1800"/>
              </a:lnSpc>
            </a:pPr>
            <a:r>
              <a:rPr dirty="0" spc="-5"/>
              <a:t>Partie</a:t>
            </a:r>
            <a:r>
              <a:rPr dirty="0" spc="15"/>
              <a:t> </a:t>
            </a:r>
            <a:r>
              <a:rPr dirty="0" spc="-5"/>
              <a:t>III.</a:t>
            </a:r>
            <a:r>
              <a:rPr dirty="0" spc="20"/>
              <a:t> </a:t>
            </a:r>
            <a:r>
              <a:rPr dirty="0" spc="-5"/>
              <a:t>La</a:t>
            </a:r>
            <a:r>
              <a:rPr dirty="0" spc="25"/>
              <a:t> </a:t>
            </a:r>
            <a:r>
              <a:rPr dirty="0" spc="-5"/>
              <a:t>portée</a:t>
            </a:r>
            <a:r>
              <a:rPr dirty="0" spc="20"/>
              <a:t> </a:t>
            </a:r>
            <a:r>
              <a:rPr dirty="0" spc="-5"/>
              <a:t>juridique</a:t>
            </a:r>
            <a:r>
              <a:rPr dirty="0" spc="25"/>
              <a:t> </a:t>
            </a:r>
            <a:r>
              <a:rPr dirty="0" spc="-5"/>
              <a:t>de</a:t>
            </a:r>
            <a:r>
              <a:rPr dirty="0" spc="30"/>
              <a:t> </a:t>
            </a:r>
            <a:r>
              <a:rPr dirty="0" spc="-5"/>
              <a:t>la</a:t>
            </a:r>
            <a:r>
              <a:rPr dirty="0" spc="15"/>
              <a:t> </a:t>
            </a:r>
            <a:r>
              <a:rPr dirty="0"/>
              <a:t>charte</a:t>
            </a:r>
            <a:r>
              <a:rPr dirty="0" spc="20"/>
              <a:t> </a:t>
            </a:r>
            <a:r>
              <a:rPr dirty="0" spc="-5"/>
              <a:t>des</a:t>
            </a:r>
            <a:r>
              <a:rPr dirty="0" spc="25"/>
              <a:t> </a:t>
            </a:r>
            <a:r>
              <a:rPr dirty="0" spc="-5"/>
              <a:t>PNR</a:t>
            </a:r>
            <a:r>
              <a:rPr dirty="0" spc="20"/>
              <a:t> </a:t>
            </a:r>
            <a:r>
              <a:rPr dirty="0"/>
              <a:t>et</a:t>
            </a:r>
            <a:r>
              <a:rPr dirty="0" spc="20"/>
              <a:t> </a:t>
            </a:r>
            <a:r>
              <a:rPr dirty="0" spc="-5"/>
              <a:t>les</a:t>
            </a:r>
            <a:r>
              <a:rPr dirty="0" spc="25"/>
              <a:t> </a:t>
            </a:r>
            <a:r>
              <a:rPr dirty="0" spc="-5"/>
              <a:t>liens</a:t>
            </a:r>
            <a:r>
              <a:rPr dirty="0" spc="15"/>
              <a:t> </a:t>
            </a:r>
            <a:r>
              <a:rPr dirty="0"/>
              <a:t>avec</a:t>
            </a:r>
            <a:r>
              <a:rPr dirty="0" spc="25"/>
              <a:t> </a:t>
            </a:r>
            <a:r>
              <a:rPr dirty="0" spc="-5"/>
              <a:t>l’objectif</a:t>
            </a:r>
            <a:r>
              <a:rPr dirty="0" spc="25"/>
              <a:t> </a:t>
            </a:r>
            <a:r>
              <a:rPr dirty="0" spc="-5"/>
              <a:t>«</a:t>
            </a:r>
            <a:r>
              <a:rPr dirty="0" spc="15"/>
              <a:t> </a:t>
            </a:r>
            <a:r>
              <a:rPr dirty="0"/>
              <a:t>zéro </a:t>
            </a:r>
            <a:r>
              <a:rPr dirty="0" spc="-385"/>
              <a:t> </a:t>
            </a:r>
            <a:r>
              <a:rPr dirty="0" spc="-5"/>
              <a:t>artificialisation</a:t>
            </a:r>
            <a:r>
              <a:rPr dirty="0" spc="65"/>
              <a:t> </a:t>
            </a:r>
            <a:r>
              <a:rPr dirty="0" spc="-5"/>
              <a:t>nette</a:t>
            </a:r>
            <a:r>
              <a:rPr dirty="0" spc="5"/>
              <a:t> </a:t>
            </a:r>
            <a:r>
              <a:rPr dirty="0" spc="-5"/>
              <a:t>»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34</a:t>
            </a:fld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89685" y="693801"/>
            <a:ext cx="7145020" cy="33083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Décret</a:t>
            </a:r>
            <a:r>
              <a:rPr dirty="0" spc="-25"/>
              <a:t> </a:t>
            </a:r>
            <a:r>
              <a:rPr dirty="0"/>
              <a:t>d’application</a:t>
            </a:r>
            <a:r>
              <a:rPr dirty="0" spc="-30"/>
              <a:t> </a:t>
            </a:r>
            <a:r>
              <a:rPr dirty="0"/>
              <a:t>de </a:t>
            </a:r>
            <a:r>
              <a:rPr dirty="0" spc="-5"/>
              <a:t>l’article</a:t>
            </a:r>
            <a:r>
              <a:rPr dirty="0" spc="-35"/>
              <a:t> </a:t>
            </a:r>
            <a:r>
              <a:rPr dirty="0" spc="5"/>
              <a:t>192</a:t>
            </a:r>
            <a:r>
              <a:rPr dirty="0" spc="-10"/>
              <a:t> </a:t>
            </a:r>
            <a:r>
              <a:rPr dirty="0"/>
              <a:t>: la</a:t>
            </a:r>
            <a:r>
              <a:rPr dirty="0" spc="-15"/>
              <a:t> </a:t>
            </a:r>
            <a:r>
              <a:rPr dirty="0"/>
              <a:t>nomenclature</a:t>
            </a:r>
            <a:r>
              <a:rPr dirty="0" spc="-35"/>
              <a:t> </a:t>
            </a:r>
            <a:r>
              <a:rPr dirty="0"/>
              <a:t>des</a:t>
            </a:r>
            <a:r>
              <a:rPr dirty="0" spc="5"/>
              <a:t> </a:t>
            </a:r>
            <a:r>
              <a:rPr dirty="0" spc="-5"/>
              <a:t>sols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31342" y="1534413"/>
            <a:ext cx="7855584" cy="34397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88900">
              <a:lnSpc>
                <a:spcPct val="100000"/>
              </a:lnSpc>
              <a:spcBef>
                <a:spcPts val="95"/>
              </a:spcBef>
            </a:pPr>
            <a:r>
              <a:rPr dirty="0" sz="1600" spc="-10" b="1">
                <a:solidFill>
                  <a:srgbClr val="001F5F"/>
                </a:solidFill>
                <a:latin typeface="Palatino Linotype"/>
                <a:cs typeface="Palatino Linotype"/>
              </a:rPr>
              <a:t>Article</a:t>
            </a:r>
            <a:r>
              <a:rPr dirty="0" sz="1600" spc="5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5" b="1">
                <a:solidFill>
                  <a:srgbClr val="001F5F"/>
                </a:solidFill>
                <a:latin typeface="Palatino Linotype"/>
                <a:cs typeface="Palatino Linotype"/>
              </a:rPr>
              <a:t>1</a:t>
            </a:r>
            <a:r>
              <a:rPr dirty="0" baseline="26455" sz="1575" spc="7" b="1">
                <a:solidFill>
                  <a:srgbClr val="001F5F"/>
                </a:solidFill>
                <a:latin typeface="Palatino Linotype"/>
                <a:cs typeface="Palatino Linotype"/>
              </a:rPr>
              <a:t>er</a:t>
            </a:r>
            <a:r>
              <a:rPr dirty="0" baseline="26455" sz="1575" spc="187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du</a:t>
            </a:r>
            <a:r>
              <a:rPr dirty="0" sz="1600" spc="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décret</a:t>
            </a:r>
            <a:r>
              <a:rPr dirty="0" sz="1600" spc="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créant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un</a:t>
            </a:r>
            <a:r>
              <a:rPr dirty="0" sz="1600" spc="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10" b="1">
                <a:solidFill>
                  <a:srgbClr val="001F5F"/>
                </a:solidFill>
                <a:latin typeface="Palatino Linotype"/>
                <a:cs typeface="Palatino Linotype"/>
              </a:rPr>
              <a:t>article</a:t>
            </a:r>
            <a:r>
              <a:rPr dirty="0" sz="1600" spc="4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R.</a:t>
            </a:r>
            <a:r>
              <a:rPr dirty="0" sz="1600" spc="-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101-1</a:t>
            </a:r>
            <a:r>
              <a:rPr dirty="0" sz="1600" spc="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du</a:t>
            </a:r>
            <a:r>
              <a:rPr dirty="0" sz="1600" spc="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code</a:t>
            </a:r>
            <a:r>
              <a:rPr dirty="0" sz="1600" spc="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600" spc="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l’urbanisme:</a:t>
            </a:r>
            <a:endParaRPr sz="16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400">
              <a:latin typeface="Palatino Linotype"/>
              <a:cs typeface="Palatino Linotype"/>
            </a:endParaRPr>
          </a:p>
          <a:p>
            <a:pPr algn="just" marL="546100" marR="55880">
              <a:lnSpc>
                <a:spcPts val="1730"/>
              </a:lnSpc>
            </a:pP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« -I.-Les 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objectifs de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lutte contre 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l'artificialisation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des </a:t>
            </a:r>
            <a:r>
              <a:rPr dirty="0" sz="1600" spc="-10" i="1">
                <a:solidFill>
                  <a:srgbClr val="001F5F"/>
                </a:solidFill>
                <a:latin typeface="Palatino Linotype"/>
                <a:cs typeface="Palatino Linotype"/>
              </a:rPr>
              <a:t>sols 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fixés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dans les documents 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de </a:t>
            </a:r>
            <a:r>
              <a:rPr dirty="0" sz="16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planification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et d'urbanisme 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portent </a:t>
            </a:r>
            <a:r>
              <a:rPr dirty="0" sz="1600" spc="-10" i="1">
                <a:solidFill>
                  <a:srgbClr val="001F5F"/>
                </a:solidFill>
                <a:latin typeface="Palatino Linotype"/>
                <a:cs typeface="Palatino Linotype"/>
              </a:rPr>
              <a:t>sur 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les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surfaces </a:t>
            </a:r>
            <a:r>
              <a:rPr dirty="0" sz="1600" spc="-10" i="1">
                <a:solidFill>
                  <a:srgbClr val="001F5F"/>
                </a:solidFill>
                <a:latin typeface="Palatino Linotype"/>
                <a:cs typeface="Palatino Linotype"/>
              </a:rPr>
              <a:t>terrestres 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jusqu'à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la 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limite haute du </a:t>
            </a:r>
            <a:r>
              <a:rPr dirty="0" sz="1600" spc="-38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rivage</a:t>
            </a:r>
            <a:r>
              <a:rPr dirty="0" sz="16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de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la</a:t>
            </a:r>
            <a:r>
              <a:rPr dirty="0" sz="16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35" i="1">
                <a:solidFill>
                  <a:srgbClr val="001F5F"/>
                </a:solidFill>
                <a:latin typeface="Palatino Linotype"/>
                <a:cs typeface="Palatino Linotype"/>
              </a:rPr>
              <a:t>mer.</a:t>
            </a:r>
            <a:endParaRPr sz="16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600">
              <a:latin typeface="Palatino Linotype"/>
              <a:cs typeface="Palatino Linotype"/>
            </a:endParaRPr>
          </a:p>
          <a:p>
            <a:pPr algn="just" marL="546100" marR="54610">
              <a:lnSpc>
                <a:spcPts val="1730"/>
              </a:lnSpc>
            </a:pP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« II.-Les surfaces 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sont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classées dans 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les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catégories 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de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la </a:t>
            </a:r>
            <a:r>
              <a:rPr dirty="0" sz="1600" spc="-10" i="1">
                <a:solidFill>
                  <a:srgbClr val="001F5F"/>
                </a:solidFill>
                <a:latin typeface="Palatino Linotype"/>
                <a:cs typeface="Palatino Linotype"/>
              </a:rPr>
              <a:t>nomenclature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annexée au présent 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 article.</a:t>
            </a:r>
            <a:r>
              <a:rPr dirty="0" sz="1600" spc="26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Le</a:t>
            </a:r>
            <a:r>
              <a:rPr dirty="0" sz="1600" spc="27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classement</a:t>
            </a:r>
            <a:r>
              <a:rPr dirty="0" sz="1600" spc="27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est</a:t>
            </a:r>
            <a:r>
              <a:rPr dirty="0" sz="1600" spc="27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effectué</a:t>
            </a:r>
            <a:r>
              <a:rPr dirty="0" sz="1600" spc="27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selon</a:t>
            </a:r>
            <a:r>
              <a:rPr dirty="0" sz="1600" spc="27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l'occupation</a:t>
            </a:r>
            <a:r>
              <a:rPr dirty="0" sz="1600" spc="28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effective</a:t>
            </a:r>
            <a:r>
              <a:rPr dirty="0" sz="1600" spc="28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du</a:t>
            </a:r>
            <a:r>
              <a:rPr dirty="0" sz="1600" spc="26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sol</a:t>
            </a:r>
            <a:r>
              <a:rPr dirty="0" sz="1600" spc="27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observée,</a:t>
            </a:r>
            <a:r>
              <a:rPr dirty="0" sz="1600" spc="27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et</a:t>
            </a:r>
            <a:r>
              <a:rPr dirty="0" sz="1600" spc="26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non </a:t>
            </a:r>
            <a:r>
              <a:rPr dirty="0" sz="1600" spc="-38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selon</a:t>
            </a:r>
            <a:r>
              <a:rPr dirty="0" sz="1600" spc="1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les</a:t>
            </a:r>
            <a:r>
              <a:rPr dirty="0" sz="1600" spc="2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zones</a:t>
            </a:r>
            <a:r>
              <a:rPr dirty="0" sz="1600" spc="3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ou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secteurs</a:t>
            </a:r>
            <a:r>
              <a:rPr dirty="0" sz="1600" spc="3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10" i="1">
                <a:solidFill>
                  <a:srgbClr val="001F5F"/>
                </a:solidFill>
                <a:latin typeface="Palatino Linotype"/>
                <a:cs typeface="Palatino Linotype"/>
              </a:rPr>
              <a:t>délimités</a:t>
            </a:r>
            <a:r>
              <a:rPr dirty="0" sz="1600" spc="6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par</a:t>
            </a:r>
            <a:r>
              <a:rPr dirty="0" sz="16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les</a:t>
            </a:r>
            <a:r>
              <a:rPr dirty="0" sz="1600" spc="1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documents</a:t>
            </a:r>
            <a:r>
              <a:rPr dirty="0" sz="1600" spc="4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de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planification</a:t>
            </a:r>
            <a:r>
              <a:rPr dirty="0" sz="1600" spc="4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et</a:t>
            </a:r>
            <a:r>
              <a:rPr dirty="0" sz="1600" spc="1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d'urbanisme.</a:t>
            </a:r>
            <a:endParaRPr sz="1600">
              <a:latin typeface="Palatino Linotype"/>
              <a:cs typeface="Palatino Linotype"/>
            </a:endParaRPr>
          </a:p>
          <a:p>
            <a:pPr algn="just" marL="546100" marR="54610">
              <a:lnSpc>
                <a:spcPct val="90000"/>
              </a:lnSpc>
              <a:spcBef>
                <a:spcPts val="475"/>
              </a:spcBef>
            </a:pP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L'occupation 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effective est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mesurée à 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l'échelle de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polygones 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dont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la surface 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est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définie en 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fonction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 de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seuils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 de </a:t>
            </a:r>
            <a:r>
              <a:rPr dirty="0" sz="1600" spc="-10" i="1">
                <a:solidFill>
                  <a:srgbClr val="001F5F"/>
                </a:solidFill>
                <a:latin typeface="Palatino Linotype"/>
                <a:cs typeface="Palatino Linotype"/>
              </a:rPr>
              <a:t>référence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 précisés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par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 arrêté</a:t>
            </a:r>
            <a:r>
              <a:rPr dirty="0" sz="16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du</a:t>
            </a:r>
            <a:r>
              <a:rPr dirty="0" sz="16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ministre</a:t>
            </a:r>
            <a:r>
              <a:rPr dirty="0" sz="1600" spc="39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10" i="1">
                <a:solidFill>
                  <a:srgbClr val="001F5F"/>
                </a:solidFill>
                <a:latin typeface="Palatino Linotype"/>
                <a:cs typeface="Palatino Linotype"/>
              </a:rPr>
              <a:t>chargé</a:t>
            </a:r>
            <a:r>
              <a:rPr dirty="0" sz="1600" spc="38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de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l'urbanisme </a:t>
            </a:r>
            <a:r>
              <a:rPr dirty="0" sz="1600" spc="-38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selon</a:t>
            </a:r>
            <a:r>
              <a:rPr dirty="0" sz="1600" spc="108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les</a:t>
            </a:r>
            <a:r>
              <a:rPr dirty="0" sz="1600" spc="106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standards  </a:t>
            </a:r>
            <a:r>
              <a:rPr dirty="0" sz="1600" spc="26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du</a:t>
            </a:r>
            <a:r>
              <a:rPr dirty="0" sz="1600" spc="52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52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Conseil</a:t>
            </a:r>
            <a:r>
              <a:rPr dirty="0" sz="1600" spc="52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52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national   </a:t>
            </a:r>
            <a:r>
              <a:rPr dirty="0" sz="1600" spc="254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600" spc="53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53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l'information   </a:t>
            </a:r>
            <a:r>
              <a:rPr dirty="0" sz="1600" spc="26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géographique. </a:t>
            </a:r>
            <a:r>
              <a:rPr dirty="0" sz="1600" spc="-39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Le solde </a:t>
            </a:r>
            <a:r>
              <a:rPr dirty="0" sz="1600" spc="-10" i="1">
                <a:solidFill>
                  <a:srgbClr val="001F5F"/>
                </a:solidFill>
                <a:latin typeface="Palatino Linotype"/>
                <a:cs typeface="Palatino Linotype"/>
              </a:rPr>
              <a:t>entre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les surfaces 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artificialisées et les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surfaces désartificialisées est évalué </a:t>
            </a:r>
            <a:r>
              <a:rPr dirty="0" sz="1600" spc="5" i="1">
                <a:solidFill>
                  <a:srgbClr val="001F5F"/>
                </a:solidFill>
                <a:latin typeface="Palatino Linotype"/>
                <a:cs typeface="Palatino Linotype"/>
              </a:rPr>
              <a:t>au </a:t>
            </a:r>
            <a:r>
              <a:rPr dirty="0" sz="1600" spc="1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10" i="1">
                <a:solidFill>
                  <a:srgbClr val="001F5F"/>
                </a:solidFill>
                <a:latin typeface="Palatino Linotype"/>
                <a:cs typeface="Palatino Linotype"/>
              </a:rPr>
              <a:t>regard</a:t>
            </a:r>
            <a:r>
              <a:rPr dirty="0" sz="16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des</a:t>
            </a:r>
            <a:r>
              <a:rPr dirty="0" sz="16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catégories</a:t>
            </a:r>
            <a:r>
              <a:rPr dirty="0" sz="1600" spc="3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indiquées</a:t>
            </a:r>
            <a:r>
              <a:rPr dirty="0" sz="16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dans</a:t>
            </a:r>
            <a:r>
              <a:rPr dirty="0" sz="1600" spc="1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la</a:t>
            </a:r>
            <a:r>
              <a:rPr dirty="0" sz="16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10" i="1">
                <a:solidFill>
                  <a:srgbClr val="001F5F"/>
                </a:solidFill>
                <a:latin typeface="Palatino Linotype"/>
                <a:cs typeface="Palatino Linotype"/>
              </a:rPr>
              <a:t>nomenclature.</a:t>
            </a:r>
            <a:endParaRPr sz="1600">
              <a:latin typeface="Palatino Linotype"/>
              <a:cs typeface="Palatino Linotype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89280" y="854710"/>
            <a:ext cx="566610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97815" indent="-285750">
              <a:lnSpc>
                <a:spcPct val="100000"/>
              </a:lnSpc>
              <a:spcBef>
                <a:spcPts val="95"/>
              </a:spcBef>
              <a:buFont typeface="Wingdings"/>
              <a:buChar char=""/>
              <a:tabLst>
                <a:tab pos="297815" algn="l"/>
                <a:tab pos="298450" algn="l"/>
              </a:tabLst>
            </a:pP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La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nomenclature</a:t>
            </a:r>
            <a:r>
              <a:rPr dirty="0" sz="1600" spc="4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détaille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la notion</a:t>
            </a:r>
            <a:r>
              <a:rPr dirty="0" sz="1600" spc="2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surfaces</a:t>
            </a:r>
            <a:r>
              <a:rPr dirty="0" sz="1600" spc="2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artificialisées</a:t>
            </a:r>
            <a:endParaRPr sz="1600">
              <a:latin typeface="Palatino Linotype"/>
              <a:cs typeface="Palatino Linotype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296799" y="1275207"/>
            <a:ext cx="8550910" cy="5260340"/>
            <a:chOff x="296799" y="1275207"/>
            <a:chExt cx="8550910" cy="526034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06324" y="1284732"/>
              <a:ext cx="8531352" cy="5241036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301561" y="1279969"/>
              <a:ext cx="8541385" cy="5250815"/>
            </a:xfrm>
            <a:custGeom>
              <a:avLst/>
              <a:gdLst/>
              <a:ahLst/>
              <a:cxnLst/>
              <a:rect l="l" t="t" r="r" b="b"/>
              <a:pathLst>
                <a:path w="8541385" h="5250815">
                  <a:moveTo>
                    <a:pt x="0" y="5250561"/>
                  </a:moveTo>
                  <a:lnTo>
                    <a:pt x="8540877" y="5250561"/>
                  </a:lnTo>
                  <a:lnTo>
                    <a:pt x="8540877" y="0"/>
                  </a:lnTo>
                  <a:lnTo>
                    <a:pt x="0" y="0"/>
                  </a:lnTo>
                  <a:lnTo>
                    <a:pt x="0" y="5250561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573530" y="307086"/>
            <a:ext cx="7214870" cy="3308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Décret</a:t>
            </a:r>
            <a:r>
              <a:rPr dirty="0" spc="-25"/>
              <a:t> </a:t>
            </a:r>
            <a:r>
              <a:rPr dirty="0"/>
              <a:t>d’application</a:t>
            </a:r>
            <a:r>
              <a:rPr dirty="0" spc="-30"/>
              <a:t> </a:t>
            </a:r>
            <a:r>
              <a:rPr dirty="0"/>
              <a:t>de </a:t>
            </a:r>
            <a:r>
              <a:rPr dirty="0" spc="-5"/>
              <a:t>l’article</a:t>
            </a:r>
            <a:r>
              <a:rPr dirty="0" spc="-35"/>
              <a:t> </a:t>
            </a:r>
            <a:r>
              <a:rPr dirty="0" spc="5"/>
              <a:t>192</a:t>
            </a:r>
            <a:r>
              <a:rPr dirty="0" spc="-15"/>
              <a:t> </a:t>
            </a:r>
            <a:r>
              <a:rPr dirty="0"/>
              <a:t>:</a:t>
            </a:r>
            <a:r>
              <a:rPr dirty="0" spc="5"/>
              <a:t> </a:t>
            </a:r>
            <a:r>
              <a:rPr dirty="0" spc="-5"/>
              <a:t>La</a:t>
            </a:r>
            <a:r>
              <a:rPr dirty="0"/>
              <a:t> nomenclature</a:t>
            </a:r>
            <a:r>
              <a:rPr dirty="0" spc="-35"/>
              <a:t> </a:t>
            </a:r>
            <a:r>
              <a:rPr dirty="0"/>
              <a:t>des </a:t>
            </a:r>
            <a:r>
              <a:rPr dirty="0" spc="-5"/>
              <a:t>sols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34</a:t>
            </a:fld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72000" y="734568"/>
            <a:ext cx="2679192" cy="455675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815083" y="3723132"/>
            <a:ext cx="5958840" cy="1798319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3577209" y="5772708"/>
            <a:ext cx="247840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5">
                <a:solidFill>
                  <a:srgbClr val="112F52"/>
                </a:solidFill>
                <a:latin typeface="Palatino Linotype"/>
                <a:cs typeface="Palatino Linotype"/>
              </a:rPr>
              <a:t>Webinaire</a:t>
            </a:r>
            <a:r>
              <a:rPr dirty="0" sz="1800" spc="-10">
                <a:solidFill>
                  <a:srgbClr val="112F52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112F52"/>
                </a:solidFill>
                <a:latin typeface="Palatino Linotype"/>
                <a:cs typeface="Palatino Linotype"/>
              </a:rPr>
              <a:t>–</a:t>
            </a:r>
            <a:r>
              <a:rPr dirty="0" sz="1800" spc="-15">
                <a:solidFill>
                  <a:srgbClr val="112F52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112F52"/>
                </a:solidFill>
                <a:latin typeface="Palatino Linotype"/>
                <a:cs typeface="Palatino Linotype"/>
              </a:rPr>
              <a:t>30</a:t>
            </a:r>
            <a:r>
              <a:rPr dirty="0" sz="1800" spc="-25">
                <a:solidFill>
                  <a:srgbClr val="112F52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>
                <a:solidFill>
                  <a:srgbClr val="112F52"/>
                </a:solidFill>
                <a:latin typeface="Palatino Linotype"/>
                <a:cs typeface="Palatino Linotype"/>
              </a:rPr>
              <a:t>juin</a:t>
            </a:r>
            <a:r>
              <a:rPr dirty="0" sz="1800">
                <a:solidFill>
                  <a:srgbClr val="112F52"/>
                </a:solidFill>
                <a:latin typeface="Palatino Linotype"/>
                <a:cs typeface="Palatino Linotype"/>
              </a:rPr>
              <a:t> 2022</a:t>
            </a:r>
            <a:endParaRPr sz="1800">
              <a:latin typeface="Palatino Linotype"/>
              <a:cs typeface="Palatino Linotype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34</a:t>
            </a:fld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7410068" y="1949957"/>
            <a:ext cx="1026160" cy="33083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Partie</a:t>
            </a:r>
            <a:r>
              <a:rPr dirty="0" spc="-110"/>
              <a:t> </a:t>
            </a:r>
            <a:r>
              <a:rPr dirty="0" spc="-5"/>
              <a:t>II.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026667" y="2559557"/>
            <a:ext cx="7409815" cy="6362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05"/>
              </a:spcBef>
            </a:pP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La</a:t>
            </a:r>
            <a:r>
              <a:rPr dirty="0" sz="2000" spc="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traduction</a:t>
            </a:r>
            <a:r>
              <a:rPr dirty="0" sz="2000" spc="-3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2000" spc="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l’objectif</a:t>
            </a:r>
            <a:r>
              <a:rPr dirty="0" sz="2000" spc="-4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«</a:t>
            </a:r>
            <a:r>
              <a:rPr dirty="0" sz="2000" spc="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zéro</a:t>
            </a:r>
            <a:r>
              <a:rPr dirty="0" sz="2000" spc="-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spc="-5" b="1">
                <a:solidFill>
                  <a:srgbClr val="001F5F"/>
                </a:solidFill>
                <a:latin typeface="Palatino Linotype"/>
                <a:cs typeface="Palatino Linotype"/>
              </a:rPr>
              <a:t>artificialisation</a:t>
            </a:r>
            <a:r>
              <a:rPr dirty="0" sz="2000" spc="-3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nette</a:t>
            </a:r>
            <a:r>
              <a:rPr dirty="0" sz="2000" spc="-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des</a:t>
            </a:r>
            <a:r>
              <a:rPr dirty="0" sz="2000" spc="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spc="-5" b="1">
                <a:solidFill>
                  <a:srgbClr val="001F5F"/>
                </a:solidFill>
                <a:latin typeface="Palatino Linotype"/>
                <a:cs typeface="Palatino Linotype"/>
              </a:rPr>
              <a:t>sols</a:t>
            </a:r>
            <a:r>
              <a:rPr dirty="0" sz="2000" spc="-2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»</a:t>
            </a:r>
            <a:endParaRPr sz="2000">
              <a:latin typeface="Palatino Linotype"/>
              <a:cs typeface="Palatino Linotype"/>
            </a:endParaRPr>
          </a:p>
          <a:p>
            <a:pPr algn="r" marR="5715">
              <a:lnSpc>
                <a:spcPct val="100000"/>
              </a:lnSpc>
            </a:pP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dans</a:t>
            </a:r>
            <a:r>
              <a:rPr dirty="0" sz="2000" spc="-1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les</a:t>
            </a:r>
            <a:r>
              <a:rPr dirty="0" sz="2000" spc="-2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documents</a:t>
            </a:r>
            <a:r>
              <a:rPr dirty="0" sz="2000" spc="-2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2000" spc="-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planification</a:t>
            </a:r>
            <a:r>
              <a:rPr dirty="0" sz="2000" spc="-5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et</a:t>
            </a:r>
            <a:r>
              <a:rPr dirty="0" sz="2000" spc="-1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d’urbanisme</a:t>
            </a:r>
            <a:endParaRPr sz="2000">
              <a:latin typeface="Palatino Linotype"/>
              <a:cs typeface="Palatino Linotype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34</a:t>
            </a:fld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65173" y="465836"/>
            <a:ext cx="6676390" cy="33083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Les</a:t>
            </a:r>
            <a:r>
              <a:rPr dirty="0" spc="-5"/>
              <a:t> </a:t>
            </a:r>
            <a:r>
              <a:rPr dirty="0"/>
              <a:t>documents</a:t>
            </a:r>
            <a:r>
              <a:rPr dirty="0" spc="-10"/>
              <a:t> </a:t>
            </a:r>
            <a:r>
              <a:rPr dirty="0"/>
              <a:t>de</a:t>
            </a:r>
            <a:r>
              <a:rPr dirty="0" spc="10"/>
              <a:t> </a:t>
            </a:r>
            <a:r>
              <a:rPr dirty="0" spc="-5"/>
              <a:t>planification</a:t>
            </a:r>
            <a:r>
              <a:rPr dirty="0" spc="-25"/>
              <a:t> </a:t>
            </a:r>
            <a:r>
              <a:rPr dirty="0"/>
              <a:t>et</a:t>
            </a:r>
            <a:r>
              <a:rPr dirty="0" spc="-10"/>
              <a:t> </a:t>
            </a:r>
            <a:r>
              <a:rPr dirty="0"/>
              <a:t>d’urbanisme</a:t>
            </a:r>
            <a:r>
              <a:rPr dirty="0" spc="-20"/>
              <a:t> </a:t>
            </a:r>
            <a:r>
              <a:rPr dirty="0"/>
              <a:t>concernés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07542" y="1204341"/>
            <a:ext cx="7731125" cy="4888865"/>
          </a:xfrm>
          <a:prstGeom prst="rect">
            <a:avLst/>
          </a:prstGeom>
        </p:spPr>
        <p:txBody>
          <a:bodyPr wrap="square" lIns="0" tIns="36195" rIns="0" bIns="0" rtlCol="0" vert="horz">
            <a:spAutoFit/>
          </a:bodyPr>
          <a:lstStyle/>
          <a:p>
            <a:pPr algn="just" marL="12700" marR="6985">
              <a:lnSpc>
                <a:spcPct val="90100"/>
              </a:lnSpc>
              <a:spcBef>
                <a:spcPts val="285"/>
              </a:spcBef>
            </a:pP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La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traduction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 l’objectif</a:t>
            </a:r>
            <a:r>
              <a:rPr dirty="0" sz="1600" spc="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«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zéro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artificialisation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nette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des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 sols</a:t>
            </a:r>
            <a:r>
              <a:rPr dirty="0" sz="1600" spc="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»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dans</a:t>
            </a:r>
            <a:r>
              <a:rPr dirty="0" sz="1600" spc="39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les 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documents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planification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et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d’urbanisme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(article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194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 la</a:t>
            </a:r>
            <a:r>
              <a:rPr dirty="0" sz="1600" spc="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loi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«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 climat</a:t>
            </a:r>
            <a:r>
              <a:rPr dirty="0" sz="1600" spc="40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et 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résilience</a:t>
            </a:r>
            <a:r>
              <a:rPr dirty="0" sz="1600" spc="3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»</a:t>
            </a:r>
            <a:r>
              <a:rPr dirty="0" sz="1600" spc="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du</a:t>
            </a:r>
            <a:r>
              <a:rPr dirty="0" sz="1600" spc="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22</a:t>
            </a:r>
            <a:r>
              <a:rPr dirty="0" sz="1600" spc="-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août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 2021)</a:t>
            </a:r>
            <a:r>
              <a:rPr dirty="0" sz="1600" spc="-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:</a:t>
            </a:r>
            <a:endParaRPr sz="1600">
              <a:latin typeface="Palatino Linotype"/>
              <a:cs typeface="Palatino Linotype"/>
            </a:endParaRPr>
          </a:p>
          <a:p>
            <a:pPr algn="just" marL="241300" marR="5080" indent="-228600">
              <a:lnSpc>
                <a:spcPts val="1730"/>
              </a:lnSpc>
              <a:spcBef>
                <a:spcPts val="1019"/>
              </a:spcBef>
              <a:buFont typeface="Wingdings"/>
              <a:buChar char=""/>
              <a:tabLst>
                <a:tab pos="241300" algn="l"/>
              </a:tabLst>
            </a:pP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Dans le schéma régional d'aménagement, de 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développement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durable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et d'égalité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des territoires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(SRADDET) : il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fixe 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une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 trajectoire</a:t>
            </a:r>
            <a:r>
              <a:rPr dirty="0" sz="1600" spc="39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permettant d'aboutir à l'absence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 toute artificialisation nette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des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sols ainsi que, par tranches de dix années,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un </a:t>
            </a:r>
            <a:r>
              <a:rPr dirty="0" sz="16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objectif</a:t>
            </a:r>
            <a:r>
              <a:rPr dirty="0" sz="16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600" spc="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réduction</a:t>
            </a:r>
            <a:r>
              <a:rPr dirty="0" sz="1600" spc="1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du</a:t>
            </a:r>
            <a:r>
              <a:rPr dirty="0" sz="16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rythme</a:t>
            </a:r>
            <a:r>
              <a:rPr dirty="0" sz="1600" spc="2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 l'artificialisation</a:t>
            </a:r>
            <a:endParaRPr sz="1600">
              <a:latin typeface="Palatino Linotype"/>
              <a:cs typeface="Palatino Linotype"/>
            </a:endParaRPr>
          </a:p>
          <a:p>
            <a:pPr algn="just" marL="241300" indent="-228600">
              <a:lnSpc>
                <a:spcPct val="100000"/>
              </a:lnSpc>
              <a:spcBef>
                <a:spcPts val="770"/>
              </a:spcBef>
              <a:buFont typeface="Wingdings"/>
              <a:buChar char=""/>
              <a:tabLst>
                <a:tab pos="241300" algn="l"/>
              </a:tabLst>
            </a:pP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Dans le plan</a:t>
            </a:r>
            <a:r>
              <a:rPr dirty="0" sz="1600" spc="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d'aménagement</a:t>
            </a:r>
            <a:r>
              <a:rPr dirty="0" sz="1600" spc="2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et de</a:t>
            </a:r>
            <a:r>
              <a:rPr dirty="0" sz="1600" spc="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développement</a:t>
            </a:r>
            <a:r>
              <a:rPr dirty="0" sz="16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durable</a:t>
            </a:r>
            <a:r>
              <a:rPr dirty="0" sz="1600" spc="-1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Corse</a:t>
            </a:r>
            <a:r>
              <a:rPr dirty="0" sz="1600" spc="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20">
                <a:solidFill>
                  <a:srgbClr val="001F5F"/>
                </a:solidFill>
                <a:latin typeface="Palatino Linotype"/>
                <a:cs typeface="Palatino Linotype"/>
              </a:rPr>
              <a:t>(PADDUC)</a:t>
            </a:r>
            <a:endParaRPr sz="1600">
              <a:latin typeface="Palatino Linotype"/>
              <a:cs typeface="Palatino Linotype"/>
            </a:endParaRPr>
          </a:p>
          <a:p>
            <a:pPr algn="just" marL="241300" marR="7620" indent="-228600">
              <a:lnSpc>
                <a:spcPts val="1730"/>
              </a:lnSpc>
              <a:spcBef>
                <a:spcPts val="1035"/>
              </a:spcBef>
              <a:buFont typeface="Wingdings"/>
              <a:buChar char=""/>
              <a:tabLst>
                <a:tab pos="241300" algn="l"/>
              </a:tabLst>
            </a:pP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Dans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le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schéma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d'aménagement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régional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(SAR)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élaboré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par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les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régions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de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 Guadeloupe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et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La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Réunion,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les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collectivités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territoriales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15">
                <a:solidFill>
                  <a:srgbClr val="001F5F"/>
                </a:solidFill>
                <a:latin typeface="Palatino Linotype"/>
                <a:cs typeface="Palatino Linotype"/>
              </a:rPr>
              <a:t>Guyane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et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de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 Martinique</a:t>
            </a:r>
            <a:r>
              <a:rPr dirty="0" sz="1600" spc="2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et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le Département</a:t>
            </a:r>
            <a:r>
              <a:rPr dirty="0" sz="1600" spc="2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 Mayotte</a:t>
            </a:r>
            <a:endParaRPr sz="1600">
              <a:latin typeface="Palatino Linotype"/>
              <a:cs typeface="Palatino Linotype"/>
            </a:endParaRPr>
          </a:p>
          <a:p>
            <a:pPr algn="just" marL="241300" indent="-228600">
              <a:lnSpc>
                <a:spcPct val="100000"/>
              </a:lnSpc>
              <a:spcBef>
                <a:spcPts val="775"/>
              </a:spcBef>
              <a:buFont typeface="Wingdings"/>
              <a:buChar char=""/>
              <a:tabLst>
                <a:tab pos="241300" algn="l"/>
              </a:tabLst>
            </a:pP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Dans</a:t>
            </a:r>
            <a:r>
              <a:rPr dirty="0" sz="16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le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Schéma</a:t>
            </a:r>
            <a:r>
              <a:rPr dirty="0" sz="1600" spc="2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directeur</a:t>
            </a:r>
            <a:r>
              <a:rPr dirty="0" sz="1600" spc="1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la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région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d'Ile-de-France</a:t>
            </a:r>
            <a:r>
              <a:rPr dirty="0" sz="1600" spc="3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(SDRIF)</a:t>
            </a:r>
            <a:endParaRPr sz="1600">
              <a:latin typeface="Palatino Linotype"/>
              <a:cs typeface="Palatino Linotype"/>
            </a:endParaRPr>
          </a:p>
          <a:p>
            <a:pPr algn="just" marL="241300" indent="-228600">
              <a:lnSpc>
                <a:spcPts val="1825"/>
              </a:lnSpc>
              <a:spcBef>
                <a:spcPts val="805"/>
              </a:spcBef>
              <a:buFont typeface="Wingdings"/>
              <a:buChar char=""/>
              <a:tabLst>
                <a:tab pos="241300" algn="l"/>
              </a:tabLst>
            </a:pP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Dans</a:t>
            </a:r>
            <a:r>
              <a:rPr dirty="0" sz="1600" spc="38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le</a:t>
            </a:r>
            <a:r>
              <a:rPr dirty="0" sz="1600" spc="39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Schéma</a:t>
            </a:r>
            <a:r>
              <a:rPr dirty="0" sz="1600" spc="39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600" spc="39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cohérence</a:t>
            </a:r>
            <a:r>
              <a:rPr dirty="0" sz="1600" spc="39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territoriale</a:t>
            </a:r>
            <a:r>
              <a:rPr dirty="0" sz="1600" spc="40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(SCOT)</a:t>
            </a:r>
            <a:r>
              <a:rPr dirty="0" sz="1600" spc="39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:</a:t>
            </a:r>
            <a:r>
              <a:rPr dirty="0" sz="1600" spc="38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il</a:t>
            </a:r>
            <a:r>
              <a:rPr dirty="0" sz="1600" spc="39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fixe,</a:t>
            </a:r>
            <a:r>
              <a:rPr dirty="0" sz="1600" spc="39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par</a:t>
            </a:r>
            <a:r>
              <a:rPr dirty="0" sz="1600" spc="38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tranches</a:t>
            </a:r>
            <a:r>
              <a:rPr dirty="0" sz="1600" spc="39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600" spc="39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dix</a:t>
            </a:r>
            <a:endParaRPr sz="1600">
              <a:latin typeface="Palatino Linotype"/>
              <a:cs typeface="Palatino Linotype"/>
            </a:endParaRPr>
          </a:p>
          <a:p>
            <a:pPr algn="just" marL="241300">
              <a:lnSpc>
                <a:spcPts val="1825"/>
              </a:lnSpc>
            </a:pP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années,</a:t>
            </a:r>
            <a:r>
              <a:rPr dirty="0" sz="1600" spc="1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un</a:t>
            </a:r>
            <a:r>
              <a:rPr dirty="0" sz="1600" spc="2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objectif</a:t>
            </a:r>
            <a:r>
              <a:rPr dirty="0" sz="1600" spc="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réduction</a:t>
            </a:r>
            <a:r>
              <a:rPr dirty="0" sz="1600" spc="2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du</a:t>
            </a:r>
            <a:r>
              <a:rPr dirty="0" sz="16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rythme</a:t>
            </a:r>
            <a:r>
              <a:rPr dirty="0" sz="1600" spc="4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l'artificialisation</a:t>
            </a:r>
            <a:endParaRPr sz="1600">
              <a:latin typeface="Palatino Linotype"/>
              <a:cs typeface="Palatino Linotype"/>
            </a:endParaRPr>
          </a:p>
          <a:p>
            <a:pPr algn="just" marL="241300" marR="8890" indent="-228600">
              <a:lnSpc>
                <a:spcPts val="1730"/>
              </a:lnSpc>
              <a:spcBef>
                <a:spcPts val="1030"/>
              </a:spcBef>
              <a:buFont typeface="Wingdings"/>
              <a:buChar char=""/>
              <a:tabLst>
                <a:tab pos="241300" algn="l"/>
              </a:tabLst>
            </a:pP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Dans le Plan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local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d’urbanisme (PLU)</a:t>
            </a:r>
            <a:r>
              <a:rPr dirty="0" sz="1600" spc="39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: il fixe des objectifs chiffrés de modération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 la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consommation</a:t>
            </a:r>
            <a:r>
              <a:rPr dirty="0" sz="1600" spc="5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 l'espace</a:t>
            </a:r>
            <a:r>
              <a:rPr dirty="0" sz="16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et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lutte</a:t>
            </a:r>
            <a:r>
              <a:rPr dirty="0" sz="1600" spc="2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contre</a:t>
            </a:r>
            <a:r>
              <a:rPr dirty="0" sz="1600" spc="2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l'étalement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urbain</a:t>
            </a:r>
            <a:endParaRPr sz="1600">
              <a:latin typeface="Palatino Linotype"/>
              <a:cs typeface="Palatino Linotype"/>
            </a:endParaRPr>
          </a:p>
          <a:p>
            <a:pPr algn="just" marL="241300" marR="8890" indent="-228600">
              <a:lnSpc>
                <a:spcPts val="1730"/>
              </a:lnSpc>
              <a:spcBef>
                <a:spcPts val="995"/>
              </a:spcBef>
              <a:buFont typeface="Wingdings"/>
              <a:buChar char=""/>
              <a:tabLst>
                <a:tab pos="241300" algn="l"/>
              </a:tabLst>
            </a:pP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Dans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la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carte</a:t>
            </a:r>
            <a:r>
              <a:rPr dirty="0" sz="16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communale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: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elle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permet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d'atteindre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les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objectifs</a:t>
            </a:r>
            <a:r>
              <a:rPr dirty="0" sz="16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réduction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d'artificialisation</a:t>
            </a:r>
            <a:endParaRPr sz="1600">
              <a:latin typeface="Palatino Linotype"/>
              <a:cs typeface="Palatino Linotype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34</a:t>
            </a:fld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16400" y="830961"/>
            <a:ext cx="4218940" cy="33083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Délai</a:t>
            </a:r>
            <a:r>
              <a:rPr dirty="0" spc="-50"/>
              <a:t> </a:t>
            </a:r>
            <a:r>
              <a:rPr dirty="0"/>
              <a:t>pour</a:t>
            </a:r>
            <a:r>
              <a:rPr dirty="0" spc="-20"/>
              <a:t> </a:t>
            </a:r>
            <a:r>
              <a:rPr dirty="0"/>
              <a:t>les</a:t>
            </a:r>
            <a:r>
              <a:rPr dirty="0" spc="-20"/>
              <a:t> </a:t>
            </a:r>
            <a:r>
              <a:rPr dirty="0"/>
              <a:t>documents</a:t>
            </a:r>
            <a:r>
              <a:rPr dirty="0" spc="-35"/>
              <a:t> </a:t>
            </a:r>
            <a:r>
              <a:rPr dirty="0"/>
              <a:t>régionaux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41654" y="1596339"/>
            <a:ext cx="7597140" cy="26396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97180" indent="-285115">
              <a:lnSpc>
                <a:spcPts val="1939"/>
              </a:lnSpc>
              <a:spcBef>
                <a:spcPts val="105"/>
              </a:spcBef>
              <a:buFont typeface="Wingdings"/>
              <a:buChar char=""/>
              <a:tabLst>
                <a:tab pos="297180" algn="l"/>
                <a:tab pos="297815" algn="l"/>
              </a:tabLst>
            </a:pPr>
            <a:r>
              <a:rPr dirty="0" sz="1700" spc="-35">
                <a:solidFill>
                  <a:srgbClr val="001F5F"/>
                </a:solidFill>
                <a:latin typeface="Palatino Linotype"/>
                <a:cs typeface="Palatino Linotype"/>
              </a:rPr>
              <a:t>L’article</a:t>
            </a:r>
            <a:r>
              <a:rPr dirty="0" sz="1700" spc="29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spc="-5">
                <a:solidFill>
                  <a:srgbClr val="001F5F"/>
                </a:solidFill>
                <a:latin typeface="Palatino Linotype"/>
                <a:cs typeface="Palatino Linotype"/>
              </a:rPr>
              <a:t>194</a:t>
            </a:r>
            <a:r>
              <a:rPr dirty="0" sz="1700" spc="29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700" spc="28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>
                <a:solidFill>
                  <a:srgbClr val="001F5F"/>
                </a:solidFill>
                <a:latin typeface="Palatino Linotype"/>
                <a:cs typeface="Palatino Linotype"/>
              </a:rPr>
              <a:t>la</a:t>
            </a:r>
            <a:r>
              <a:rPr dirty="0" sz="1700" spc="29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>
                <a:solidFill>
                  <a:srgbClr val="001F5F"/>
                </a:solidFill>
                <a:latin typeface="Palatino Linotype"/>
                <a:cs typeface="Palatino Linotype"/>
              </a:rPr>
              <a:t>loi</a:t>
            </a:r>
            <a:r>
              <a:rPr dirty="0" sz="1700" spc="3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spc="-5">
                <a:solidFill>
                  <a:srgbClr val="001F5F"/>
                </a:solidFill>
                <a:latin typeface="Palatino Linotype"/>
                <a:cs typeface="Palatino Linotype"/>
              </a:rPr>
              <a:t>Climat</a:t>
            </a:r>
            <a:r>
              <a:rPr dirty="0" sz="1700" spc="29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>
                <a:solidFill>
                  <a:srgbClr val="001F5F"/>
                </a:solidFill>
                <a:latin typeface="Palatino Linotype"/>
                <a:cs typeface="Palatino Linotype"/>
              </a:rPr>
              <a:t>et</a:t>
            </a:r>
            <a:r>
              <a:rPr dirty="0" sz="1700" spc="29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>
                <a:solidFill>
                  <a:srgbClr val="001F5F"/>
                </a:solidFill>
                <a:latin typeface="Palatino Linotype"/>
                <a:cs typeface="Palatino Linotype"/>
              </a:rPr>
              <a:t>résilience</a:t>
            </a:r>
            <a:r>
              <a:rPr dirty="0" sz="1700" spc="29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spc="-5">
                <a:solidFill>
                  <a:srgbClr val="001F5F"/>
                </a:solidFill>
                <a:latin typeface="Palatino Linotype"/>
                <a:cs typeface="Palatino Linotype"/>
              </a:rPr>
              <a:t>(partie</a:t>
            </a:r>
            <a:r>
              <a:rPr dirty="0" sz="1700" spc="29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700" spc="3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spc="-20">
                <a:solidFill>
                  <a:srgbClr val="001F5F"/>
                </a:solidFill>
                <a:latin typeface="Palatino Linotype"/>
                <a:cs typeface="Palatino Linotype"/>
              </a:rPr>
              <a:t>l’article</a:t>
            </a:r>
            <a:r>
              <a:rPr dirty="0" sz="1700" spc="30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>
                <a:solidFill>
                  <a:srgbClr val="001F5F"/>
                </a:solidFill>
                <a:latin typeface="Palatino Linotype"/>
                <a:cs typeface="Palatino Linotype"/>
              </a:rPr>
              <a:t>non</a:t>
            </a:r>
            <a:r>
              <a:rPr dirty="0" sz="1700" spc="29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spc="-5">
                <a:solidFill>
                  <a:srgbClr val="001F5F"/>
                </a:solidFill>
                <a:latin typeface="Palatino Linotype"/>
                <a:cs typeface="Palatino Linotype"/>
              </a:rPr>
              <a:t>codifiée)</a:t>
            </a:r>
            <a:endParaRPr sz="1700">
              <a:latin typeface="Palatino Linotype"/>
              <a:cs typeface="Palatino Linotype"/>
            </a:endParaRPr>
          </a:p>
          <a:p>
            <a:pPr marL="297180">
              <a:lnSpc>
                <a:spcPts val="1939"/>
              </a:lnSpc>
            </a:pPr>
            <a:r>
              <a:rPr dirty="0" sz="1700" spc="-5">
                <a:solidFill>
                  <a:srgbClr val="001F5F"/>
                </a:solidFill>
                <a:latin typeface="Palatino Linotype"/>
                <a:cs typeface="Palatino Linotype"/>
              </a:rPr>
              <a:t>précise</a:t>
            </a:r>
            <a:r>
              <a:rPr dirty="0" sz="1700" spc="-2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>
                <a:solidFill>
                  <a:srgbClr val="001F5F"/>
                </a:solidFill>
                <a:latin typeface="Palatino Linotype"/>
                <a:cs typeface="Palatino Linotype"/>
              </a:rPr>
              <a:t>que</a:t>
            </a:r>
            <a:r>
              <a:rPr dirty="0" sz="1700" spc="-3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>
                <a:solidFill>
                  <a:srgbClr val="001F5F"/>
                </a:solidFill>
                <a:latin typeface="Palatino Linotype"/>
                <a:cs typeface="Palatino Linotype"/>
              </a:rPr>
              <a:t>:</a:t>
            </a:r>
            <a:endParaRPr sz="17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100">
              <a:latin typeface="Palatino Linotype"/>
              <a:cs typeface="Palatino Linotype"/>
            </a:endParaRPr>
          </a:p>
          <a:p>
            <a:pPr algn="just" lvl="1" marL="754380" marR="5080" indent="-285115">
              <a:lnSpc>
                <a:spcPts val="1839"/>
              </a:lnSpc>
              <a:buFont typeface="Wingdings"/>
              <a:buChar char=""/>
              <a:tabLst>
                <a:tab pos="755015" algn="l"/>
              </a:tabLst>
            </a:pPr>
            <a:r>
              <a:rPr dirty="0" sz="1700">
                <a:solidFill>
                  <a:srgbClr val="001F5F"/>
                </a:solidFill>
                <a:latin typeface="Palatino Linotype"/>
                <a:cs typeface="Palatino Linotype"/>
              </a:rPr>
              <a:t>Les </a:t>
            </a:r>
            <a:r>
              <a:rPr dirty="0" sz="1700" spc="-5">
                <a:solidFill>
                  <a:srgbClr val="001F5F"/>
                </a:solidFill>
                <a:latin typeface="Palatino Linotype"/>
                <a:cs typeface="Palatino Linotype"/>
              </a:rPr>
              <a:t>modifications du </a:t>
            </a:r>
            <a:r>
              <a:rPr dirty="0" sz="1700" spc="-20">
                <a:solidFill>
                  <a:srgbClr val="001F5F"/>
                </a:solidFill>
                <a:latin typeface="Palatino Linotype"/>
                <a:cs typeface="Palatino Linotype"/>
              </a:rPr>
              <a:t>SRADDET, PADDUC, </a:t>
            </a:r>
            <a:r>
              <a:rPr dirty="0" sz="1700">
                <a:solidFill>
                  <a:srgbClr val="001F5F"/>
                </a:solidFill>
                <a:latin typeface="Palatino Linotype"/>
                <a:cs typeface="Palatino Linotype"/>
              </a:rPr>
              <a:t>SDRIF </a:t>
            </a:r>
            <a:r>
              <a:rPr dirty="0" sz="1700" spc="-10">
                <a:solidFill>
                  <a:srgbClr val="001F5F"/>
                </a:solidFill>
                <a:latin typeface="Palatino Linotype"/>
                <a:cs typeface="Palatino Linotype"/>
              </a:rPr>
              <a:t>et </a:t>
            </a:r>
            <a:r>
              <a:rPr dirty="0" sz="1700">
                <a:solidFill>
                  <a:srgbClr val="001F5F"/>
                </a:solidFill>
                <a:latin typeface="Palatino Linotype"/>
                <a:cs typeface="Palatino Linotype"/>
              </a:rPr>
              <a:t>SAR </a:t>
            </a:r>
            <a:r>
              <a:rPr dirty="0" sz="1700" spc="-5">
                <a:solidFill>
                  <a:srgbClr val="001F5F"/>
                </a:solidFill>
                <a:latin typeface="Palatino Linotype"/>
                <a:cs typeface="Palatino Linotype"/>
              </a:rPr>
              <a:t>doivent être </a:t>
            </a:r>
            <a:r>
              <a:rPr dirty="0" sz="1700">
                <a:solidFill>
                  <a:srgbClr val="001F5F"/>
                </a:solidFill>
                <a:latin typeface="Palatino Linotype"/>
                <a:cs typeface="Palatino Linotype"/>
              </a:rPr>
              <a:t> engagées </a:t>
            </a:r>
            <a:r>
              <a:rPr dirty="0" sz="1700" spc="-5">
                <a:solidFill>
                  <a:srgbClr val="001F5F"/>
                </a:solidFill>
                <a:latin typeface="Palatino Linotype"/>
                <a:cs typeface="Palatino Linotype"/>
              </a:rPr>
              <a:t>dans </a:t>
            </a:r>
            <a:r>
              <a:rPr dirty="0" sz="1700">
                <a:solidFill>
                  <a:srgbClr val="001F5F"/>
                </a:solidFill>
                <a:latin typeface="Palatino Linotype"/>
                <a:cs typeface="Palatino Linotype"/>
              </a:rPr>
              <a:t>un </a:t>
            </a:r>
            <a:r>
              <a:rPr dirty="0" sz="1700" b="1">
                <a:solidFill>
                  <a:srgbClr val="001F5F"/>
                </a:solidFill>
                <a:latin typeface="Palatino Linotype"/>
                <a:cs typeface="Palatino Linotype"/>
              </a:rPr>
              <a:t>délai d’un </a:t>
            </a:r>
            <a:r>
              <a:rPr dirty="0" sz="1700" spc="-10" b="1">
                <a:solidFill>
                  <a:srgbClr val="001F5F"/>
                </a:solidFill>
                <a:latin typeface="Palatino Linotype"/>
                <a:cs typeface="Palatino Linotype"/>
              </a:rPr>
              <a:t>an </a:t>
            </a:r>
            <a:r>
              <a:rPr dirty="0" sz="1700">
                <a:solidFill>
                  <a:srgbClr val="001F5F"/>
                </a:solidFill>
                <a:latin typeface="Palatino Linotype"/>
                <a:cs typeface="Palatino Linotype"/>
              </a:rPr>
              <a:t>à </a:t>
            </a:r>
            <a:r>
              <a:rPr dirty="0" sz="1700" spc="-5">
                <a:solidFill>
                  <a:srgbClr val="001F5F"/>
                </a:solidFill>
                <a:latin typeface="Palatino Linotype"/>
                <a:cs typeface="Palatino Linotype"/>
              </a:rPr>
              <a:t>compter </a:t>
            </a:r>
            <a:r>
              <a:rPr dirty="0" sz="1700">
                <a:solidFill>
                  <a:srgbClr val="001F5F"/>
                </a:solidFill>
                <a:latin typeface="Palatino Linotype"/>
                <a:cs typeface="Palatino Linotype"/>
              </a:rPr>
              <a:t>de </a:t>
            </a:r>
            <a:r>
              <a:rPr dirty="0" sz="1700" spc="-5">
                <a:solidFill>
                  <a:srgbClr val="001F5F"/>
                </a:solidFill>
                <a:latin typeface="Palatino Linotype"/>
                <a:cs typeface="Palatino Linotype"/>
              </a:rPr>
              <a:t>la promulgation </a:t>
            </a:r>
            <a:r>
              <a:rPr dirty="0" sz="1700">
                <a:solidFill>
                  <a:srgbClr val="001F5F"/>
                </a:solidFill>
                <a:latin typeface="Palatino Linotype"/>
                <a:cs typeface="Palatino Linotype"/>
              </a:rPr>
              <a:t>de </a:t>
            </a:r>
            <a:r>
              <a:rPr dirty="0" sz="1700" spc="-5">
                <a:solidFill>
                  <a:srgbClr val="001F5F"/>
                </a:solidFill>
                <a:latin typeface="Palatino Linotype"/>
                <a:cs typeface="Palatino Linotype"/>
              </a:rPr>
              <a:t>la </a:t>
            </a:r>
            <a:r>
              <a:rPr dirty="0" sz="1700">
                <a:solidFill>
                  <a:srgbClr val="001F5F"/>
                </a:solidFill>
                <a:latin typeface="Palatino Linotype"/>
                <a:cs typeface="Palatino Linotype"/>
              </a:rPr>
              <a:t>loi, </a:t>
            </a:r>
            <a:r>
              <a:rPr dirty="0" sz="1700" spc="-409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b="1">
                <a:solidFill>
                  <a:srgbClr val="001F5F"/>
                </a:solidFill>
                <a:latin typeface="Palatino Linotype"/>
                <a:cs typeface="Palatino Linotype"/>
              </a:rPr>
              <a:t>soit</a:t>
            </a:r>
            <a:r>
              <a:rPr dirty="0" sz="1700" spc="-1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b="1">
                <a:solidFill>
                  <a:srgbClr val="001F5F"/>
                </a:solidFill>
                <a:latin typeface="Palatino Linotype"/>
                <a:cs typeface="Palatino Linotype"/>
              </a:rPr>
              <a:t>avant</a:t>
            </a:r>
            <a:r>
              <a:rPr dirty="0" sz="1700" spc="-2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spc="-5" b="1">
                <a:solidFill>
                  <a:srgbClr val="001F5F"/>
                </a:solidFill>
                <a:latin typeface="Palatino Linotype"/>
                <a:cs typeface="Palatino Linotype"/>
              </a:rPr>
              <a:t>le</a:t>
            </a:r>
            <a:r>
              <a:rPr dirty="0" sz="1700" spc="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b="1">
                <a:solidFill>
                  <a:srgbClr val="001F5F"/>
                </a:solidFill>
                <a:latin typeface="Palatino Linotype"/>
                <a:cs typeface="Palatino Linotype"/>
              </a:rPr>
              <a:t>22</a:t>
            </a:r>
            <a:r>
              <a:rPr dirty="0" sz="1700" spc="-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b="1">
                <a:solidFill>
                  <a:srgbClr val="001F5F"/>
                </a:solidFill>
                <a:latin typeface="Palatino Linotype"/>
                <a:cs typeface="Palatino Linotype"/>
              </a:rPr>
              <a:t>août</a:t>
            </a:r>
            <a:r>
              <a:rPr dirty="0" sz="1700" spc="-2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b="1">
                <a:solidFill>
                  <a:srgbClr val="001F5F"/>
                </a:solidFill>
                <a:latin typeface="Palatino Linotype"/>
                <a:cs typeface="Palatino Linotype"/>
              </a:rPr>
              <a:t>2022</a:t>
            </a:r>
            <a:endParaRPr sz="1700">
              <a:latin typeface="Palatino Linotype"/>
              <a:cs typeface="Palatino Linotype"/>
            </a:endParaRPr>
          </a:p>
          <a:p>
            <a:pPr lvl="1">
              <a:lnSpc>
                <a:spcPct val="100000"/>
              </a:lnSpc>
              <a:spcBef>
                <a:spcPts val="55"/>
              </a:spcBef>
              <a:buClr>
                <a:srgbClr val="001F5F"/>
              </a:buClr>
              <a:buFont typeface="Wingdings"/>
              <a:buChar char=""/>
            </a:pPr>
            <a:endParaRPr sz="2050">
              <a:latin typeface="Palatino Linotype"/>
              <a:cs typeface="Palatino Linotype"/>
            </a:endParaRPr>
          </a:p>
          <a:p>
            <a:pPr algn="just" lvl="1" marL="754380" marR="5080" indent="-285115">
              <a:lnSpc>
                <a:spcPts val="1839"/>
              </a:lnSpc>
              <a:buFont typeface="Wingdings"/>
              <a:buChar char=""/>
              <a:tabLst>
                <a:tab pos="755015" algn="l"/>
              </a:tabLst>
            </a:pPr>
            <a:r>
              <a:rPr dirty="0" sz="1700">
                <a:solidFill>
                  <a:srgbClr val="001F5F"/>
                </a:solidFill>
                <a:latin typeface="Palatino Linotype"/>
                <a:cs typeface="Palatino Linotype"/>
              </a:rPr>
              <a:t>Les </a:t>
            </a:r>
            <a:r>
              <a:rPr dirty="0" sz="1700" spc="-5">
                <a:solidFill>
                  <a:srgbClr val="001F5F"/>
                </a:solidFill>
                <a:latin typeface="Palatino Linotype"/>
                <a:cs typeface="Palatino Linotype"/>
              </a:rPr>
              <a:t>documents </a:t>
            </a:r>
            <a:r>
              <a:rPr dirty="0" sz="1700">
                <a:solidFill>
                  <a:srgbClr val="001F5F"/>
                </a:solidFill>
                <a:latin typeface="Palatino Linotype"/>
                <a:cs typeface="Palatino Linotype"/>
              </a:rPr>
              <a:t>modifiés </a:t>
            </a:r>
            <a:r>
              <a:rPr dirty="0" sz="1700" spc="-10">
                <a:solidFill>
                  <a:srgbClr val="001F5F"/>
                </a:solidFill>
                <a:latin typeface="Palatino Linotype"/>
                <a:cs typeface="Palatino Linotype"/>
              </a:rPr>
              <a:t>doivent </a:t>
            </a:r>
            <a:r>
              <a:rPr dirty="0" sz="1700" spc="-5">
                <a:solidFill>
                  <a:srgbClr val="001F5F"/>
                </a:solidFill>
                <a:latin typeface="Palatino Linotype"/>
                <a:cs typeface="Palatino Linotype"/>
              </a:rPr>
              <a:t>entrer en vigueur dans un </a:t>
            </a:r>
            <a:r>
              <a:rPr dirty="0" sz="1700" b="1">
                <a:solidFill>
                  <a:srgbClr val="001F5F"/>
                </a:solidFill>
                <a:latin typeface="Palatino Linotype"/>
                <a:cs typeface="Palatino Linotype"/>
              </a:rPr>
              <a:t>délai de </a:t>
            </a:r>
            <a:r>
              <a:rPr dirty="0" sz="1700" spc="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b="1">
                <a:solidFill>
                  <a:srgbClr val="001F5F"/>
                </a:solidFill>
                <a:latin typeface="Palatino Linotype"/>
                <a:cs typeface="Palatino Linotype"/>
              </a:rPr>
              <a:t>deux </a:t>
            </a:r>
            <a:r>
              <a:rPr dirty="0" sz="1700" spc="-5" b="1">
                <a:solidFill>
                  <a:srgbClr val="001F5F"/>
                </a:solidFill>
                <a:latin typeface="Palatino Linotype"/>
                <a:cs typeface="Palatino Linotype"/>
              </a:rPr>
              <a:t>ans </a:t>
            </a:r>
            <a:r>
              <a:rPr dirty="0" sz="1700" b="1">
                <a:solidFill>
                  <a:srgbClr val="001F5F"/>
                </a:solidFill>
                <a:latin typeface="Palatino Linotype"/>
                <a:cs typeface="Palatino Linotype"/>
              </a:rPr>
              <a:t>et </a:t>
            </a:r>
            <a:r>
              <a:rPr dirty="0" sz="1700" spc="-5" b="1">
                <a:solidFill>
                  <a:srgbClr val="001F5F"/>
                </a:solidFill>
                <a:latin typeface="Palatino Linotype"/>
                <a:cs typeface="Palatino Linotype"/>
              </a:rPr>
              <a:t>demi </a:t>
            </a:r>
            <a:r>
              <a:rPr dirty="0" sz="1700">
                <a:solidFill>
                  <a:srgbClr val="001F5F"/>
                </a:solidFill>
                <a:latin typeface="Palatino Linotype"/>
                <a:cs typeface="Palatino Linotype"/>
              </a:rPr>
              <a:t>à </a:t>
            </a:r>
            <a:r>
              <a:rPr dirty="0" sz="1700" spc="-5">
                <a:solidFill>
                  <a:srgbClr val="001F5F"/>
                </a:solidFill>
                <a:latin typeface="Palatino Linotype"/>
                <a:cs typeface="Palatino Linotype"/>
              </a:rPr>
              <a:t>compter de la promulgation </a:t>
            </a:r>
            <a:r>
              <a:rPr dirty="0" sz="1700">
                <a:solidFill>
                  <a:srgbClr val="001F5F"/>
                </a:solidFill>
                <a:latin typeface="Palatino Linotype"/>
                <a:cs typeface="Palatino Linotype"/>
              </a:rPr>
              <a:t>de </a:t>
            </a:r>
            <a:r>
              <a:rPr dirty="0" sz="1700" spc="-5">
                <a:solidFill>
                  <a:srgbClr val="001F5F"/>
                </a:solidFill>
                <a:latin typeface="Palatino Linotype"/>
                <a:cs typeface="Palatino Linotype"/>
              </a:rPr>
              <a:t>la </a:t>
            </a:r>
            <a:r>
              <a:rPr dirty="0" sz="1700">
                <a:solidFill>
                  <a:srgbClr val="001F5F"/>
                </a:solidFill>
                <a:latin typeface="Palatino Linotype"/>
                <a:cs typeface="Palatino Linotype"/>
              </a:rPr>
              <a:t>loi , </a:t>
            </a:r>
            <a:r>
              <a:rPr dirty="0" sz="1700" spc="-5" b="1">
                <a:solidFill>
                  <a:srgbClr val="001F5F"/>
                </a:solidFill>
                <a:latin typeface="Palatino Linotype"/>
                <a:cs typeface="Palatino Linotype"/>
              </a:rPr>
              <a:t>soit </a:t>
            </a:r>
            <a:r>
              <a:rPr dirty="0" sz="1700" spc="-10" b="1">
                <a:solidFill>
                  <a:srgbClr val="001F5F"/>
                </a:solidFill>
                <a:latin typeface="Palatino Linotype"/>
                <a:cs typeface="Palatino Linotype"/>
              </a:rPr>
              <a:t>au </a:t>
            </a:r>
            <a:r>
              <a:rPr dirty="0" sz="1700" spc="-5" b="1">
                <a:solidFill>
                  <a:srgbClr val="001F5F"/>
                </a:solidFill>
                <a:latin typeface="Palatino Linotype"/>
                <a:cs typeface="Palatino Linotype"/>
              </a:rPr>
              <a:t>plus </a:t>
            </a:r>
            <a:r>
              <a:rPr dirty="0" sz="170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spc="-5" b="1">
                <a:solidFill>
                  <a:srgbClr val="001F5F"/>
                </a:solidFill>
                <a:latin typeface="Palatino Linotype"/>
                <a:cs typeface="Palatino Linotype"/>
              </a:rPr>
              <a:t>tard </a:t>
            </a:r>
            <a:r>
              <a:rPr dirty="0" sz="1700" b="1">
                <a:solidFill>
                  <a:srgbClr val="001F5F"/>
                </a:solidFill>
                <a:latin typeface="Palatino Linotype"/>
                <a:cs typeface="Palatino Linotype"/>
              </a:rPr>
              <a:t>avant</a:t>
            </a:r>
            <a:r>
              <a:rPr dirty="0" sz="1700" spc="-2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spc="-5" b="1">
                <a:solidFill>
                  <a:srgbClr val="001F5F"/>
                </a:solidFill>
                <a:latin typeface="Palatino Linotype"/>
                <a:cs typeface="Palatino Linotype"/>
              </a:rPr>
              <a:t>le </a:t>
            </a:r>
            <a:r>
              <a:rPr dirty="0" sz="1700" b="1">
                <a:solidFill>
                  <a:srgbClr val="001F5F"/>
                </a:solidFill>
                <a:latin typeface="Palatino Linotype"/>
                <a:cs typeface="Palatino Linotype"/>
              </a:rPr>
              <a:t>22</a:t>
            </a:r>
            <a:r>
              <a:rPr dirty="0" sz="1700" spc="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spc="-5" b="1">
                <a:solidFill>
                  <a:srgbClr val="001F5F"/>
                </a:solidFill>
                <a:latin typeface="Palatino Linotype"/>
                <a:cs typeface="Palatino Linotype"/>
              </a:rPr>
              <a:t>février</a:t>
            </a:r>
            <a:r>
              <a:rPr dirty="0" sz="1700" spc="-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b="1">
                <a:solidFill>
                  <a:srgbClr val="001F5F"/>
                </a:solidFill>
                <a:latin typeface="Palatino Linotype"/>
                <a:cs typeface="Palatino Linotype"/>
              </a:rPr>
              <a:t>2024</a:t>
            </a:r>
            <a:endParaRPr sz="1700">
              <a:latin typeface="Palatino Linotype"/>
              <a:cs typeface="Palatino Linotype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34</a:t>
            </a:fld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98902" y="681355"/>
            <a:ext cx="6037580" cy="33083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>
                <a:solidFill>
                  <a:srgbClr val="1F4E79"/>
                </a:solidFill>
              </a:rPr>
              <a:t>Délai</a:t>
            </a:r>
            <a:r>
              <a:rPr dirty="0" spc="-45">
                <a:solidFill>
                  <a:srgbClr val="1F4E79"/>
                </a:solidFill>
              </a:rPr>
              <a:t> </a:t>
            </a:r>
            <a:r>
              <a:rPr dirty="0">
                <a:solidFill>
                  <a:srgbClr val="1F4E79"/>
                </a:solidFill>
              </a:rPr>
              <a:t>et</a:t>
            </a:r>
            <a:r>
              <a:rPr dirty="0" spc="-15">
                <a:solidFill>
                  <a:srgbClr val="1F4E79"/>
                </a:solidFill>
              </a:rPr>
              <a:t> </a:t>
            </a:r>
            <a:r>
              <a:rPr dirty="0">
                <a:solidFill>
                  <a:srgbClr val="1F4E79"/>
                </a:solidFill>
              </a:rPr>
              <a:t>procédure</a:t>
            </a:r>
            <a:r>
              <a:rPr dirty="0" spc="-10">
                <a:solidFill>
                  <a:srgbClr val="1F4E79"/>
                </a:solidFill>
              </a:rPr>
              <a:t> </a:t>
            </a:r>
            <a:r>
              <a:rPr dirty="0">
                <a:solidFill>
                  <a:srgbClr val="1F4E79"/>
                </a:solidFill>
              </a:rPr>
              <a:t>pour</a:t>
            </a:r>
            <a:r>
              <a:rPr dirty="0" spc="-10">
                <a:solidFill>
                  <a:srgbClr val="1F4E79"/>
                </a:solidFill>
              </a:rPr>
              <a:t> </a:t>
            </a:r>
            <a:r>
              <a:rPr dirty="0">
                <a:solidFill>
                  <a:srgbClr val="1F4E79"/>
                </a:solidFill>
              </a:rPr>
              <a:t>les</a:t>
            </a:r>
            <a:r>
              <a:rPr dirty="0" spc="-25">
                <a:solidFill>
                  <a:srgbClr val="1F4E79"/>
                </a:solidFill>
              </a:rPr>
              <a:t> </a:t>
            </a:r>
            <a:r>
              <a:rPr dirty="0">
                <a:solidFill>
                  <a:srgbClr val="1F4E79"/>
                </a:solidFill>
              </a:rPr>
              <a:t>documents</a:t>
            </a:r>
            <a:r>
              <a:rPr dirty="0" spc="-30">
                <a:solidFill>
                  <a:srgbClr val="1F4E79"/>
                </a:solidFill>
              </a:rPr>
              <a:t> </a:t>
            </a:r>
            <a:r>
              <a:rPr dirty="0">
                <a:solidFill>
                  <a:srgbClr val="1F4E79"/>
                </a:solidFill>
              </a:rPr>
              <a:t>d’urbanisme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94105" y="1599056"/>
            <a:ext cx="7644765" cy="424307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Si le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20">
                <a:solidFill>
                  <a:srgbClr val="001F5F"/>
                </a:solidFill>
                <a:latin typeface="Palatino Linotype"/>
                <a:cs typeface="Palatino Linotype"/>
              </a:rPr>
              <a:t>SRADDET,</a:t>
            </a:r>
            <a:r>
              <a:rPr dirty="0" sz="1600" spc="2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25">
                <a:solidFill>
                  <a:srgbClr val="001F5F"/>
                </a:solidFill>
                <a:latin typeface="Palatino Linotype"/>
                <a:cs typeface="Palatino Linotype"/>
              </a:rPr>
              <a:t>PADDUC,</a:t>
            </a:r>
            <a:r>
              <a:rPr dirty="0" sz="1600" spc="5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SDRIF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ou</a:t>
            </a:r>
            <a:r>
              <a:rPr dirty="0" sz="1600" spc="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SAR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10" b="1">
                <a:solidFill>
                  <a:srgbClr val="001F5F"/>
                </a:solidFill>
                <a:latin typeface="Palatino Linotype"/>
                <a:cs typeface="Palatino Linotype"/>
              </a:rPr>
              <a:t>ont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évolué</a:t>
            </a:r>
            <a:r>
              <a:rPr dirty="0" sz="1600" spc="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(article</a:t>
            </a:r>
            <a:r>
              <a:rPr dirty="0" sz="1600" spc="2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194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600" spc="1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la loi)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:</a:t>
            </a:r>
            <a:endParaRPr sz="16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000">
              <a:latin typeface="Palatino Linotype"/>
              <a:cs typeface="Palatino Linotype"/>
            </a:endParaRPr>
          </a:p>
          <a:p>
            <a:pPr marL="756285" marR="6985" indent="-287020">
              <a:lnSpc>
                <a:spcPts val="1730"/>
              </a:lnSpc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SCOT</a:t>
            </a:r>
            <a:r>
              <a:rPr dirty="0" sz="1600" spc="16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:</a:t>
            </a:r>
            <a:r>
              <a:rPr dirty="0" sz="1600" spc="14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intégration</a:t>
            </a:r>
            <a:r>
              <a:rPr dirty="0" sz="1600" spc="15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des</a:t>
            </a:r>
            <a:r>
              <a:rPr dirty="0" sz="1600" spc="14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objectifs</a:t>
            </a:r>
            <a:r>
              <a:rPr dirty="0" sz="1600" spc="15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avec</a:t>
            </a:r>
            <a:r>
              <a:rPr dirty="0" sz="1600" spc="16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une</a:t>
            </a:r>
            <a:r>
              <a:rPr dirty="0" sz="1600" spc="16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entrée</a:t>
            </a:r>
            <a:r>
              <a:rPr dirty="0" sz="1600" spc="16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en</a:t>
            </a:r>
            <a:r>
              <a:rPr dirty="0" sz="1600" spc="14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vigueur</a:t>
            </a:r>
            <a:r>
              <a:rPr dirty="0" sz="1600" spc="15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cinq</a:t>
            </a:r>
            <a:r>
              <a:rPr dirty="0" sz="1600" spc="15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ans </a:t>
            </a:r>
            <a:r>
              <a:rPr dirty="0" sz="1600" spc="-38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maximum</a:t>
            </a:r>
            <a:r>
              <a:rPr dirty="0" sz="1600" spc="2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à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compter</a:t>
            </a:r>
            <a:r>
              <a:rPr dirty="0" sz="1600" spc="2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 la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promulgation</a:t>
            </a:r>
            <a:r>
              <a:rPr dirty="0" sz="1600" spc="2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 la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loi,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soit</a:t>
            </a:r>
            <a:r>
              <a:rPr dirty="0" sz="1600" spc="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le</a:t>
            </a:r>
            <a:r>
              <a:rPr dirty="0" sz="1600" spc="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22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août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 2026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.</a:t>
            </a:r>
            <a:endParaRPr sz="16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001F5F"/>
              </a:buClr>
              <a:buFont typeface="Wingdings"/>
              <a:buChar char=""/>
            </a:pPr>
            <a:endParaRPr sz="1850">
              <a:latin typeface="Palatino Linotype"/>
              <a:cs typeface="Palatino Linotype"/>
            </a:endParaRPr>
          </a:p>
          <a:p>
            <a:pPr marL="756285" indent="-287020">
              <a:lnSpc>
                <a:spcPts val="1825"/>
              </a:lnSpc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PLU,</a:t>
            </a:r>
            <a:r>
              <a:rPr dirty="0" sz="1600" spc="4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carte</a:t>
            </a:r>
            <a:r>
              <a:rPr dirty="0" sz="1600" spc="3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communale</a:t>
            </a:r>
            <a:r>
              <a:rPr dirty="0" sz="1600" spc="4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:</a:t>
            </a:r>
            <a:r>
              <a:rPr dirty="0" sz="1600" spc="4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intégration</a:t>
            </a:r>
            <a:r>
              <a:rPr dirty="0" sz="1600" spc="6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des</a:t>
            </a:r>
            <a:r>
              <a:rPr dirty="0" sz="1600" spc="3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objectifs</a:t>
            </a:r>
            <a:r>
              <a:rPr dirty="0" sz="1600" spc="5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avec</a:t>
            </a:r>
            <a:r>
              <a:rPr dirty="0" sz="1600" spc="4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une</a:t>
            </a:r>
            <a:r>
              <a:rPr dirty="0" sz="1600" spc="5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entrée</a:t>
            </a:r>
            <a:r>
              <a:rPr dirty="0" sz="1600" spc="6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en</a:t>
            </a:r>
            <a:r>
              <a:rPr dirty="0" sz="1600" spc="3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vigueur</a:t>
            </a:r>
            <a:endParaRPr sz="1600">
              <a:latin typeface="Palatino Linotype"/>
              <a:cs typeface="Palatino Linotype"/>
            </a:endParaRPr>
          </a:p>
          <a:p>
            <a:pPr marL="756285">
              <a:lnSpc>
                <a:spcPts val="1825"/>
              </a:lnSpc>
            </a:pP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au</a:t>
            </a:r>
            <a:r>
              <a:rPr dirty="0" sz="1600" spc="-10" b="1">
                <a:solidFill>
                  <a:srgbClr val="001F5F"/>
                </a:solidFill>
                <a:latin typeface="Palatino Linotype"/>
                <a:cs typeface="Palatino Linotype"/>
              </a:rPr>
              <a:t> plus</a:t>
            </a:r>
            <a:r>
              <a:rPr dirty="0" sz="1600" spc="2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tard</a:t>
            </a:r>
            <a:r>
              <a:rPr dirty="0" sz="1600" spc="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six</a:t>
            </a:r>
            <a:r>
              <a:rPr dirty="0" sz="1600" spc="2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ans</a:t>
            </a:r>
            <a:r>
              <a:rPr dirty="0" sz="1600" spc="-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après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la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promulgation</a:t>
            </a:r>
            <a:r>
              <a:rPr dirty="0" sz="1600" spc="3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 la</a:t>
            </a:r>
            <a:r>
              <a:rPr dirty="0" sz="16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loi,</a:t>
            </a:r>
            <a:r>
              <a:rPr dirty="0" sz="1600" spc="-1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soit</a:t>
            </a:r>
            <a:r>
              <a:rPr dirty="0" sz="1600" spc="1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le</a:t>
            </a:r>
            <a:r>
              <a:rPr dirty="0" sz="1600" spc="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22</a:t>
            </a:r>
            <a:r>
              <a:rPr dirty="0" sz="1600" spc="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août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 2027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.</a:t>
            </a:r>
            <a:endParaRPr sz="16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850">
              <a:latin typeface="Palatino Linotype"/>
              <a:cs typeface="Palatino Linotype"/>
            </a:endParaRPr>
          </a:p>
          <a:p>
            <a:pPr marL="12700">
              <a:lnSpc>
                <a:spcPct val="100000"/>
              </a:lnSpc>
            </a:pP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Si le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20">
                <a:solidFill>
                  <a:srgbClr val="001F5F"/>
                </a:solidFill>
                <a:latin typeface="Palatino Linotype"/>
                <a:cs typeface="Palatino Linotype"/>
              </a:rPr>
              <a:t>SRADDET,</a:t>
            </a:r>
            <a:r>
              <a:rPr dirty="0" sz="1600" spc="2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25">
                <a:solidFill>
                  <a:srgbClr val="001F5F"/>
                </a:solidFill>
                <a:latin typeface="Palatino Linotype"/>
                <a:cs typeface="Palatino Linotype"/>
              </a:rPr>
              <a:t>PADDUC,</a:t>
            </a:r>
            <a:r>
              <a:rPr dirty="0" sz="1600" spc="6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SDRIF ou</a:t>
            </a:r>
            <a:r>
              <a:rPr dirty="0" sz="1600" spc="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SAR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n’ont</a:t>
            </a:r>
            <a:r>
              <a:rPr dirty="0" sz="1600" spc="1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pas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évolué</a:t>
            </a:r>
            <a:r>
              <a:rPr dirty="0" sz="1600" spc="1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(article</a:t>
            </a:r>
            <a:r>
              <a:rPr dirty="0" sz="1600" spc="2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194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la</a:t>
            </a:r>
            <a:r>
              <a:rPr dirty="0" sz="16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loi)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:</a:t>
            </a:r>
            <a:endParaRPr sz="16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550">
              <a:latin typeface="Palatino Linotype"/>
              <a:cs typeface="Palatino Linotype"/>
            </a:endParaRPr>
          </a:p>
          <a:p>
            <a:pPr algn="just" lvl="1" marL="1069975" marR="5080" indent="-228600">
              <a:lnSpc>
                <a:spcPct val="107000"/>
              </a:lnSpc>
              <a:spcBef>
                <a:spcPts val="5"/>
              </a:spcBef>
              <a:buFont typeface="Wingdings"/>
              <a:buChar char=""/>
              <a:tabLst>
                <a:tab pos="1070610" algn="l"/>
              </a:tabLst>
            </a:pP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Le schéma de cohérence territoriale (SCOT) ou, en </a:t>
            </a:r>
            <a:r>
              <a:rPr dirty="0" sz="1600" spc="-20">
                <a:solidFill>
                  <a:srgbClr val="001F5F"/>
                </a:solidFill>
                <a:latin typeface="Palatino Linotype"/>
                <a:cs typeface="Palatino Linotype"/>
              </a:rPr>
              <a:t>l’absence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 </a:t>
            </a:r>
            <a:r>
              <a:rPr dirty="0" sz="1600" spc="-25">
                <a:solidFill>
                  <a:srgbClr val="001F5F"/>
                </a:solidFill>
                <a:latin typeface="Palatino Linotype"/>
                <a:cs typeface="Palatino Linotype"/>
              </a:rPr>
              <a:t>SCOT,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le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plan local d’urbanisme (PLU), </a:t>
            </a:r>
            <a:r>
              <a:rPr dirty="0" sz="1600" spc="5">
                <a:solidFill>
                  <a:srgbClr val="001F5F"/>
                </a:solidFill>
                <a:latin typeface="Palatino Linotype"/>
                <a:cs typeface="Palatino Linotype"/>
              </a:rPr>
              <a:t>le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document </a:t>
            </a:r>
            <a:r>
              <a:rPr dirty="0" sz="1600" spc="5">
                <a:solidFill>
                  <a:srgbClr val="001F5F"/>
                </a:solidFill>
                <a:latin typeface="Palatino Linotype"/>
                <a:cs typeface="Palatino Linotype"/>
              </a:rPr>
              <a:t>en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tenant lieu ou la carte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communale, engagent l’intégration de </a:t>
            </a:r>
            <a:r>
              <a:rPr dirty="0" sz="1600" spc="-15">
                <a:solidFill>
                  <a:srgbClr val="001F5F"/>
                </a:solidFill>
                <a:latin typeface="Palatino Linotype"/>
                <a:cs typeface="Palatino Linotype"/>
              </a:rPr>
              <a:t>l’objectif,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sur les dix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ans 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suivant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la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promulgation de la loi, de réduction de moitié de la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consommation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des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espaces NAF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par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rapport à celle observée 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sur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la période des dix ans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précédant</a:t>
            </a:r>
            <a:r>
              <a:rPr dirty="0" sz="1600" spc="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la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promulgation</a:t>
            </a:r>
            <a:r>
              <a:rPr dirty="0" sz="1600" spc="2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600" spc="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la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loi.</a:t>
            </a:r>
            <a:endParaRPr sz="1600">
              <a:latin typeface="Palatino Linotype"/>
              <a:cs typeface="Palatino Linotype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72000" y="734568"/>
            <a:ext cx="2679192" cy="455675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592580" y="3142488"/>
            <a:ext cx="5958840" cy="1798320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3332734" y="5688888"/>
            <a:ext cx="247777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0">
                <a:solidFill>
                  <a:srgbClr val="112F52"/>
                </a:solidFill>
                <a:latin typeface="Palatino Linotype"/>
                <a:cs typeface="Palatino Linotype"/>
              </a:rPr>
              <a:t>Webinaire</a:t>
            </a:r>
            <a:r>
              <a:rPr dirty="0" sz="1800" spc="-10">
                <a:solidFill>
                  <a:srgbClr val="112F52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112F52"/>
                </a:solidFill>
                <a:latin typeface="Palatino Linotype"/>
                <a:cs typeface="Palatino Linotype"/>
              </a:rPr>
              <a:t>–</a:t>
            </a:r>
            <a:r>
              <a:rPr dirty="0" sz="1800" spc="-10">
                <a:solidFill>
                  <a:srgbClr val="112F52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112F52"/>
                </a:solidFill>
                <a:latin typeface="Palatino Linotype"/>
                <a:cs typeface="Palatino Linotype"/>
              </a:rPr>
              <a:t>30</a:t>
            </a:r>
            <a:r>
              <a:rPr dirty="0" sz="1800" spc="-20">
                <a:solidFill>
                  <a:srgbClr val="112F52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>
                <a:solidFill>
                  <a:srgbClr val="112F52"/>
                </a:solidFill>
                <a:latin typeface="Palatino Linotype"/>
                <a:cs typeface="Palatino Linotype"/>
              </a:rPr>
              <a:t>juin</a:t>
            </a:r>
            <a:r>
              <a:rPr dirty="0" sz="1800">
                <a:solidFill>
                  <a:srgbClr val="112F52"/>
                </a:solidFill>
                <a:latin typeface="Palatino Linotype"/>
                <a:cs typeface="Palatino Linotype"/>
              </a:rPr>
              <a:t> 2022</a:t>
            </a:r>
            <a:endParaRPr sz="1800">
              <a:latin typeface="Palatino Linotype"/>
              <a:cs typeface="Palatino Linotype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34</a:t>
            </a:fld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993763" y="1450594"/>
            <a:ext cx="1124585" cy="33083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Partie</a:t>
            </a:r>
            <a:r>
              <a:rPr dirty="0" spc="-110"/>
              <a:t> </a:t>
            </a:r>
            <a:r>
              <a:rPr dirty="0" spc="-5"/>
              <a:t>III.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991360" y="2060194"/>
            <a:ext cx="6128385" cy="94106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r" marR="6985">
              <a:lnSpc>
                <a:spcPct val="100000"/>
              </a:lnSpc>
              <a:spcBef>
                <a:spcPts val="105"/>
              </a:spcBef>
            </a:pP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La portée</a:t>
            </a:r>
            <a:r>
              <a:rPr dirty="0" sz="2000" spc="-2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de la</a:t>
            </a:r>
            <a:r>
              <a:rPr dirty="0" sz="2000" spc="-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charte</a:t>
            </a:r>
            <a:r>
              <a:rPr dirty="0" sz="2000" spc="-2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des parcs</a:t>
            </a:r>
            <a:r>
              <a:rPr dirty="0" sz="2000" spc="-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naturels</a:t>
            </a:r>
            <a:r>
              <a:rPr dirty="0" sz="2000" spc="-3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spc="-5" b="1">
                <a:solidFill>
                  <a:srgbClr val="001F5F"/>
                </a:solidFill>
                <a:latin typeface="Palatino Linotype"/>
                <a:cs typeface="Palatino Linotype"/>
              </a:rPr>
              <a:t>régionaux</a:t>
            </a:r>
            <a:r>
              <a:rPr dirty="0" sz="2000" spc="-3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et</a:t>
            </a:r>
            <a:endParaRPr sz="2000">
              <a:latin typeface="Palatino Linotype"/>
              <a:cs typeface="Palatino Linotype"/>
            </a:endParaRPr>
          </a:p>
          <a:p>
            <a:pPr algn="r" marR="5080">
              <a:lnSpc>
                <a:spcPct val="100000"/>
              </a:lnSpc>
            </a:pP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leur</a:t>
            </a:r>
            <a:r>
              <a:rPr dirty="0" sz="2000" spc="-2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spc="-5" b="1">
                <a:solidFill>
                  <a:srgbClr val="001F5F"/>
                </a:solidFill>
                <a:latin typeface="Palatino Linotype"/>
                <a:cs typeface="Palatino Linotype"/>
              </a:rPr>
              <a:t>rôle</a:t>
            </a:r>
            <a:r>
              <a:rPr dirty="0" sz="2000" spc="-3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potentiel</a:t>
            </a:r>
            <a:r>
              <a:rPr dirty="0" sz="2000" spc="-5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à l’égard</a:t>
            </a:r>
            <a:r>
              <a:rPr dirty="0" sz="2000" spc="-3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2000" spc="-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l’objectif</a:t>
            </a:r>
            <a:r>
              <a:rPr dirty="0" sz="2000" spc="-4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«</a:t>
            </a:r>
            <a:r>
              <a:rPr dirty="0" sz="2000" spc="1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zéro</a:t>
            </a:r>
            <a:endParaRPr sz="2000">
              <a:latin typeface="Palatino Linotype"/>
              <a:cs typeface="Palatino Linotype"/>
            </a:endParaRPr>
          </a:p>
          <a:p>
            <a:pPr algn="r" marR="5080">
              <a:lnSpc>
                <a:spcPct val="100000"/>
              </a:lnSpc>
            </a:pPr>
            <a:r>
              <a:rPr dirty="0" sz="2000" spc="-5" b="1">
                <a:solidFill>
                  <a:srgbClr val="001F5F"/>
                </a:solidFill>
                <a:latin typeface="Palatino Linotype"/>
                <a:cs typeface="Palatino Linotype"/>
              </a:rPr>
              <a:t>artificialisation</a:t>
            </a:r>
            <a:r>
              <a:rPr dirty="0" sz="2000" spc="-5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nette</a:t>
            </a:r>
            <a:r>
              <a:rPr dirty="0" sz="2000" spc="-3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»</a:t>
            </a:r>
            <a:endParaRPr sz="2000">
              <a:latin typeface="Palatino Linotype"/>
              <a:cs typeface="Palatino Linotype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77209" y="5772708"/>
            <a:ext cx="247840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5">
                <a:solidFill>
                  <a:srgbClr val="112F52"/>
                </a:solidFill>
                <a:latin typeface="Palatino Linotype"/>
                <a:cs typeface="Palatino Linotype"/>
              </a:rPr>
              <a:t>Webinaire</a:t>
            </a:r>
            <a:r>
              <a:rPr dirty="0" sz="1800" spc="-10">
                <a:solidFill>
                  <a:srgbClr val="112F52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112F52"/>
                </a:solidFill>
                <a:latin typeface="Palatino Linotype"/>
                <a:cs typeface="Palatino Linotype"/>
              </a:rPr>
              <a:t>–</a:t>
            </a:r>
            <a:r>
              <a:rPr dirty="0" sz="1800" spc="-15">
                <a:solidFill>
                  <a:srgbClr val="112F52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112F52"/>
                </a:solidFill>
                <a:latin typeface="Palatino Linotype"/>
                <a:cs typeface="Palatino Linotype"/>
              </a:rPr>
              <a:t>30</a:t>
            </a:r>
            <a:r>
              <a:rPr dirty="0" sz="1800" spc="-25">
                <a:solidFill>
                  <a:srgbClr val="112F52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>
                <a:solidFill>
                  <a:srgbClr val="112F52"/>
                </a:solidFill>
                <a:latin typeface="Palatino Linotype"/>
                <a:cs typeface="Palatino Linotype"/>
              </a:rPr>
              <a:t>juin</a:t>
            </a:r>
            <a:r>
              <a:rPr dirty="0" sz="1800">
                <a:solidFill>
                  <a:srgbClr val="112F52"/>
                </a:solidFill>
                <a:latin typeface="Palatino Linotype"/>
                <a:cs typeface="Palatino Linotype"/>
              </a:rPr>
              <a:t> 2022</a:t>
            </a:r>
            <a:endParaRPr sz="1800">
              <a:latin typeface="Palatino Linotype"/>
              <a:cs typeface="Palatino Linotype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34</a:t>
            </a:fld>
          </a:p>
        </p:txBody>
      </p:sp>
      <p:sp>
        <p:nvSpPr>
          <p:cNvPr id="3" name="object 3"/>
          <p:cNvSpPr txBox="1">
            <a:spLocks noGrp="1"/>
          </p:cNvSpPr>
          <p:nvPr>
            <p:ph type="ctrTitle"/>
          </p:nvPr>
        </p:nvSpPr>
        <p:spPr>
          <a:prstGeom prst="rect"/>
        </p:spPr>
        <p:txBody>
          <a:bodyPr wrap="square" lIns="0" tIns="53340" rIns="0" bIns="0" rtlCol="0" vert="horz">
            <a:spAutoFit/>
          </a:bodyPr>
          <a:lstStyle/>
          <a:p>
            <a:pPr marL="83820" marR="5080" indent="5404485">
              <a:lnSpc>
                <a:spcPts val="3600"/>
              </a:lnSpc>
              <a:spcBef>
                <a:spcPts val="420"/>
              </a:spcBef>
            </a:pPr>
            <a:r>
              <a:rPr dirty="0"/>
              <a:t>Chapitre</a:t>
            </a:r>
            <a:r>
              <a:rPr dirty="0" spc="-120"/>
              <a:t> </a:t>
            </a:r>
            <a:r>
              <a:rPr dirty="0" spc="-5"/>
              <a:t>I. </a:t>
            </a:r>
            <a:r>
              <a:rPr dirty="0" spc="-484"/>
              <a:t> </a:t>
            </a:r>
            <a:r>
              <a:rPr dirty="0"/>
              <a:t>Place</a:t>
            </a:r>
            <a:r>
              <a:rPr dirty="0" spc="-20"/>
              <a:t> </a:t>
            </a:r>
            <a:r>
              <a:rPr dirty="0"/>
              <a:t>de la</a:t>
            </a:r>
            <a:r>
              <a:rPr dirty="0" spc="-15"/>
              <a:t> </a:t>
            </a:r>
            <a:r>
              <a:rPr dirty="0"/>
              <a:t>charte</a:t>
            </a:r>
            <a:r>
              <a:rPr dirty="0" spc="-35"/>
              <a:t> </a:t>
            </a:r>
            <a:r>
              <a:rPr dirty="0"/>
              <a:t>des parcs</a:t>
            </a:r>
            <a:r>
              <a:rPr dirty="0" spc="-15"/>
              <a:t> </a:t>
            </a:r>
            <a:r>
              <a:rPr dirty="0"/>
              <a:t>par</a:t>
            </a:r>
            <a:r>
              <a:rPr dirty="0" spc="-20"/>
              <a:t> </a:t>
            </a:r>
            <a:r>
              <a:rPr dirty="0"/>
              <a:t>rapport</a:t>
            </a:r>
            <a:r>
              <a:rPr dirty="0" spc="-15"/>
              <a:t> </a:t>
            </a:r>
            <a:r>
              <a:rPr dirty="0"/>
              <a:t>aux</a:t>
            </a:r>
            <a:r>
              <a:rPr dirty="0" spc="-10"/>
              <a:t> </a:t>
            </a:r>
            <a:r>
              <a:rPr dirty="0"/>
              <a:t>documents</a:t>
            </a:r>
            <a:r>
              <a:rPr dirty="0" spc="-30"/>
              <a:t> </a:t>
            </a:r>
            <a:r>
              <a:rPr dirty="0"/>
              <a:t>de</a:t>
            </a:r>
          </a:p>
          <a:p>
            <a:pPr marL="12700">
              <a:lnSpc>
                <a:spcPts val="1480"/>
              </a:lnSpc>
            </a:pPr>
            <a:r>
              <a:rPr dirty="0" spc="-5"/>
              <a:t>planification</a:t>
            </a:r>
            <a:r>
              <a:rPr dirty="0" spc="-30"/>
              <a:t> </a:t>
            </a:r>
            <a:r>
              <a:rPr dirty="0"/>
              <a:t>et</a:t>
            </a:r>
            <a:r>
              <a:rPr dirty="0" spc="-5"/>
              <a:t> </a:t>
            </a:r>
            <a:r>
              <a:rPr dirty="0"/>
              <a:t>d’urbanisme</a:t>
            </a:r>
            <a:r>
              <a:rPr dirty="0" spc="-20"/>
              <a:t> </a:t>
            </a:r>
            <a:r>
              <a:rPr dirty="0"/>
              <a:t>devant</a:t>
            </a:r>
            <a:r>
              <a:rPr dirty="0" spc="-5"/>
              <a:t> </a:t>
            </a:r>
            <a:r>
              <a:rPr dirty="0"/>
              <a:t>évoluer</a:t>
            </a:r>
            <a:r>
              <a:rPr dirty="0" spc="-30"/>
              <a:t> </a:t>
            </a:r>
            <a:r>
              <a:rPr dirty="0"/>
              <a:t>pour décliner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634232" y="2592781"/>
            <a:ext cx="4485005" cy="3314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l’objectif</a:t>
            </a:r>
            <a:r>
              <a:rPr dirty="0" sz="2000" spc="-4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« zéro</a:t>
            </a:r>
            <a:r>
              <a:rPr dirty="0" sz="2000" spc="-2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spc="-5" b="1">
                <a:solidFill>
                  <a:srgbClr val="001F5F"/>
                </a:solidFill>
                <a:latin typeface="Palatino Linotype"/>
                <a:cs typeface="Palatino Linotype"/>
              </a:rPr>
              <a:t>artificialisation</a:t>
            </a:r>
            <a:r>
              <a:rPr dirty="0" sz="2000" spc="-3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nette</a:t>
            </a:r>
            <a:r>
              <a:rPr dirty="0" sz="2000" spc="-1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»</a:t>
            </a:r>
            <a:endParaRPr sz="2000">
              <a:latin typeface="Palatino Linotype"/>
              <a:cs typeface="Palatino Linotype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34</a:t>
            </a:fld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82038" y="419226"/>
            <a:ext cx="6857365" cy="605155"/>
          </a:xfrm>
          <a:prstGeom prst="rect"/>
        </p:spPr>
        <p:txBody>
          <a:bodyPr wrap="square" lIns="0" tIns="47625" rIns="0" bIns="0" rtlCol="0" vert="horz">
            <a:spAutoFit/>
          </a:bodyPr>
          <a:lstStyle/>
          <a:p>
            <a:pPr marL="1744980" marR="5080" indent="-1732914">
              <a:lnSpc>
                <a:spcPts val="2160"/>
              </a:lnSpc>
              <a:spcBef>
                <a:spcPts val="375"/>
              </a:spcBef>
            </a:pPr>
            <a:r>
              <a:rPr dirty="0"/>
              <a:t>La portée</a:t>
            </a:r>
            <a:r>
              <a:rPr dirty="0" spc="-25"/>
              <a:t> </a:t>
            </a:r>
            <a:r>
              <a:rPr dirty="0"/>
              <a:t>juridique</a:t>
            </a:r>
            <a:r>
              <a:rPr dirty="0" spc="-25"/>
              <a:t> </a:t>
            </a:r>
            <a:r>
              <a:rPr dirty="0"/>
              <a:t>de</a:t>
            </a:r>
            <a:r>
              <a:rPr dirty="0" spc="5"/>
              <a:t> </a:t>
            </a:r>
            <a:r>
              <a:rPr dirty="0"/>
              <a:t>la</a:t>
            </a:r>
            <a:r>
              <a:rPr dirty="0" spc="-15"/>
              <a:t> </a:t>
            </a:r>
            <a:r>
              <a:rPr dirty="0"/>
              <a:t>charte</a:t>
            </a:r>
            <a:r>
              <a:rPr dirty="0" spc="-25"/>
              <a:t> </a:t>
            </a:r>
            <a:r>
              <a:rPr dirty="0"/>
              <a:t>à l’égard</a:t>
            </a:r>
            <a:r>
              <a:rPr dirty="0" spc="-30"/>
              <a:t> </a:t>
            </a:r>
            <a:r>
              <a:rPr dirty="0"/>
              <a:t>des </a:t>
            </a:r>
            <a:r>
              <a:rPr dirty="0" spc="-5"/>
              <a:t>documents</a:t>
            </a:r>
            <a:r>
              <a:rPr dirty="0" spc="-15"/>
              <a:t> </a:t>
            </a:r>
            <a:r>
              <a:rPr dirty="0"/>
              <a:t>de </a:t>
            </a:r>
            <a:r>
              <a:rPr dirty="0" spc="-484"/>
              <a:t> </a:t>
            </a:r>
            <a:r>
              <a:rPr dirty="0" spc="-5"/>
              <a:t>planification</a:t>
            </a:r>
            <a:r>
              <a:rPr dirty="0" spc="-25"/>
              <a:t> </a:t>
            </a:r>
            <a:r>
              <a:rPr dirty="0"/>
              <a:t>et</a:t>
            </a:r>
            <a:r>
              <a:rPr dirty="0" spc="-15"/>
              <a:t> </a:t>
            </a:r>
            <a:r>
              <a:rPr dirty="0"/>
              <a:t>des</a:t>
            </a:r>
            <a:r>
              <a:rPr dirty="0" spc="-5"/>
              <a:t> </a:t>
            </a:r>
            <a:r>
              <a:rPr dirty="0"/>
              <a:t>documents</a:t>
            </a:r>
            <a:r>
              <a:rPr dirty="0" spc="-15"/>
              <a:t> </a:t>
            </a:r>
            <a:r>
              <a:rPr dirty="0"/>
              <a:t>d’urbanisme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19734" y="1827428"/>
            <a:ext cx="7717790" cy="315976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12700" marR="6350">
              <a:lnSpc>
                <a:spcPct val="107200"/>
              </a:lnSpc>
              <a:spcBef>
                <a:spcPts val="105"/>
              </a:spcBef>
            </a:pPr>
            <a:r>
              <a:rPr dirty="0" sz="1600" spc="-10" b="1">
                <a:solidFill>
                  <a:srgbClr val="001F5F"/>
                </a:solidFill>
                <a:latin typeface="Palatino Linotype"/>
                <a:cs typeface="Palatino Linotype"/>
              </a:rPr>
              <a:t>Propos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 liminaires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sur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la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 charte</a:t>
            </a:r>
            <a:r>
              <a:rPr dirty="0" sz="1600" spc="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des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parcs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naturels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régionaux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 au</a:t>
            </a:r>
            <a:r>
              <a:rPr dirty="0" sz="1600" spc="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sein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600" spc="39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la</a:t>
            </a:r>
            <a:r>
              <a:rPr dirty="0" sz="1600" spc="39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loi 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Climat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 et</a:t>
            </a:r>
            <a:r>
              <a:rPr dirty="0" sz="1600" spc="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résilience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concernant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les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dispositions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relatives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à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l’objectif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«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 zéro </a:t>
            </a:r>
            <a:r>
              <a:rPr dirty="0" sz="1600" spc="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artificialisation</a:t>
            </a:r>
            <a:r>
              <a:rPr dirty="0" sz="1600" spc="6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nette</a:t>
            </a:r>
            <a:r>
              <a:rPr dirty="0" sz="1600" spc="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»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des</a:t>
            </a:r>
            <a:r>
              <a:rPr dirty="0" sz="1600" spc="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sols</a:t>
            </a:r>
            <a:endParaRPr sz="16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</a:pPr>
            <a:endParaRPr sz="16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400">
              <a:latin typeface="Palatino Linotype"/>
              <a:cs typeface="Palatino Linotype"/>
            </a:endParaRPr>
          </a:p>
          <a:p>
            <a:pPr algn="just" marL="297180" marR="5080" indent="-285115">
              <a:lnSpc>
                <a:spcPct val="107100"/>
              </a:lnSpc>
              <a:buFont typeface="Wingdings"/>
              <a:buChar char=""/>
              <a:tabLst>
                <a:tab pos="297815" algn="l"/>
              </a:tabLst>
            </a:pPr>
            <a:r>
              <a:rPr dirty="0" sz="1600" spc="-25">
                <a:solidFill>
                  <a:srgbClr val="001F5F"/>
                </a:solidFill>
                <a:latin typeface="Palatino Linotype"/>
                <a:cs typeface="Palatino Linotype"/>
              </a:rPr>
              <a:t>Pas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 dispositions expresses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dans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la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loi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Climat et résilience 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sur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la déclinaison 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de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15">
                <a:solidFill>
                  <a:srgbClr val="001F5F"/>
                </a:solidFill>
                <a:latin typeface="Palatino Linotype"/>
                <a:cs typeface="Palatino Linotype"/>
              </a:rPr>
              <a:t>l’objectif</a:t>
            </a:r>
            <a:r>
              <a:rPr dirty="0" sz="1600" spc="37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« ZAN » au sein des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chartes 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ni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 précisions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concernant un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délai 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pour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une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évolution de la charte 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devant tenir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compte des évolution du SRADDET ou 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du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 document</a:t>
            </a:r>
            <a:r>
              <a:rPr dirty="0" sz="1600" spc="2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régional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équivalent.</a:t>
            </a:r>
            <a:endParaRPr sz="16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001F5F"/>
              </a:buClr>
              <a:buFont typeface="Wingdings"/>
              <a:buChar char=""/>
            </a:pPr>
            <a:endParaRPr sz="1600">
              <a:latin typeface="Palatino Linotype"/>
              <a:cs typeface="Palatino Linotype"/>
            </a:endParaRPr>
          </a:p>
          <a:p>
            <a:pPr marL="297180" indent="-285115">
              <a:lnSpc>
                <a:spcPct val="100000"/>
              </a:lnSpc>
              <a:buFont typeface="Wingdings"/>
              <a:buChar char=""/>
              <a:tabLst>
                <a:tab pos="297180" algn="l"/>
                <a:tab pos="297815" algn="l"/>
              </a:tabLst>
            </a:pP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Absence</a:t>
            </a:r>
            <a:r>
              <a:rPr dirty="0" sz="1600" spc="29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600" spc="29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déclinaison</a:t>
            </a:r>
            <a:r>
              <a:rPr dirty="0" sz="1600" spc="29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imposée</a:t>
            </a:r>
            <a:r>
              <a:rPr dirty="0" sz="1600" spc="29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par</a:t>
            </a:r>
            <a:r>
              <a:rPr dirty="0" sz="1600" spc="29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la</a:t>
            </a:r>
            <a:r>
              <a:rPr dirty="0" sz="1600" spc="28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loi.</a:t>
            </a:r>
            <a:r>
              <a:rPr dirty="0" sz="1600" spc="28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Absence</a:t>
            </a:r>
            <a:r>
              <a:rPr dirty="0" sz="1600" spc="29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600" spc="29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respect</a:t>
            </a:r>
            <a:r>
              <a:rPr dirty="0" sz="1600" spc="3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d’un</a:t>
            </a:r>
            <a:r>
              <a:rPr dirty="0" sz="1600" spc="28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calendrier</a:t>
            </a:r>
            <a:endParaRPr sz="1600">
              <a:latin typeface="Palatino Linotype"/>
              <a:cs typeface="Palatino Linotype"/>
            </a:endParaRPr>
          </a:p>
          <a:p>
            <a:pPr marL="297180">
              <a:lnSpc>
                <a:spcPct val="100000"/>
              </a:lnSpc>
              <a:spcBef>
                <a:spcPts val="135"/>
              </a:spcBef>
            </a:pPr>
            <a:r>
              <a:rPr dirty="0" sz="1600" spc="-20">
                <a:solidFill>
                  <a:srgbClr val="001F5F"/>
                </a:solidFill>
                <a:latin typeface="Palatino Linotype"/>
                <a:cs typeface="Palatino Linotype"/>
              </a:rPr>
              <a:t>d’évolution</a:t>
            </a:r>
            <a:r>
              <a:rPr dirty="0" sz="1600" spc="1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 la</a:t>
            </a:r>
            <a:r>
              <a:rPr dirty="0" sz="1600" spc="-1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charte</a:t>
            </a:r>
            <a:r>
              <a:rPr dirty="0" sz="1600" spc="2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à </a:t>
            </a:r>
            <a:r>
              <a:rPr dirty="0" sz="1600" spc="-20">
                <a:solidFill>
                  <a:srgbClr val="001F5F"/>
                </a:solidFill>
                <a:latin typeface="Palatino Linotype"/>
                <a:cs typeface="Palatino Linotype"/>
              </a:rPr>
              <a:t>l’égard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 de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15">
                <a:solidFill>
                  <a:srgbClr val="001F5F"/>
                </a:solidFill>
                <a:latin typeface="Palatino Linotype"/>
                <a:cs typeface="Palatino Linotype"/>
              </a:rPr>
              <a:t>l’objectif</a:t>
            </a:r>
            <a:r>
              <a:rPr dirty="0" sz="1600" spc="1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ZAN</a:t>
            </a:r>
            <a:endParaRPr sz="1600">
              <a:latin typeface="Palatino Linotype"/>
              <a:cs typeface="Palatino Linotype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34</a:t>
            </a:fld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82038" y="419226"/>
            <a:ext cx="6857365" cy="605155"/>
          </a:xfrm>
          <a:prstGeom prst="rect"/>
        </p:spPr>
        <p:txBody>
          <a:bodyPr wrap="square" lIns="0" tIns="47625" rIns="0" bIns="0" rtlCol="0" vert="horz">
            <a:spAutoFit/>
          </a:bodyPr>
          <a:lstStyle/>
          <a:p>
            <a:pPr marL="1744980" marR="5080" indent="-1732914">
              <a:lnSpc>
                <a:spcPts val="2160"/>
              </a:lnSpc>
              <a:spcBef>
                <a:spcPts val="375"/>
              </a:spcBef>
            </a:pPr>
            <a:r>
              <a:rPr dirty="0"/>
              <a:t>La portée</a:t>
            </a:r>
            <a:r>
              <a:rPr dirty="0" spc="-25"/>
              <a:t> </a:t>
            </a:r>
            <a:r>
              <a:rPr dirty="0"/>
              <a:t>juridique</a:t>
            </a:r>
            <a:r>
              <a:rPr dirty="0" spc="-25"/>
              <a:t> </a:t>
            </a:r>
            <a:r>
              <a:rPr dirty="0"/>
              <a:t>de</a:t>
            </a:r>
            <a:r>
              <a:rPr dirty="0" spc="5"/>
              <a:t> </a:t>
            </a:r>
            <a:r>
              <a:rPr dirty="0"/>
              <a:t>la</a:t>
            </a:r>
            <a:r>
              <a:rPr dirty="0" spc="-15"/>
              <a:t> </a:t>
            </a:r>
            <a:r>
              <a:rPr dirty="0"/>
              <a:t>charte</a:t>
            </a:r>
            <a:r>
              <a:rPr dirty="0" spc="-25"/>
              <a:t> </a:t>
            </a:r>
            <a:r>
              <a:rPr dirty="0"/>
              <a:t>à l’égard</a:t>
            </a:r>
            <a:r>
              <a:rPr dirty="0" spc="-30"/>
              <a:t> </a:t>
            </a:r>
            <a:r>
              <a:rPr dirty="0"/>
              <a:t>des </a:t>
            </a:r>
            <a:r>
              <a:rPr dirty="0" spc="-5"/>
              <a:t>documents</a:t>
            </a:r>
            <a:r>
              <a:rPr dirty="0" spc="-15"/>
              <a:t> </a:t>
            </a:r>
            <a:r>
              <a:rPr dirty="0"/>
              <a:t>de </a:t>
            </a:r>
            <a:r>
              <a:rPr dirty="0" spc="-484"/>
              <a:t> </a:t>
            </a:r>
            <a:r>
              <a:rPr dirty="0" spc="-5"/>
              <a:t>planification</a:t>
            </a:r>
            <a:r>
              <a:rPr dirty="0" spc="-25"/>
              <a:t> </a:t>
            </a:r>
            <a:r>
              <a:rPr dirty="0"/>
              <a:t>et</a:t>
            </a:r>
            <a:r>
              <a:rPr dirty="0" spc="-15"/>
              <a:t> </a:t>
            </a:r>
            <a:r>
              <a:rPr dirty="0"/>
              <a:t>des</a:t>
            </a:r>
            <a:r>
              <a:rPr dirty="0" spc="-5"/>
              <a:t> </a:t>
            </a:r>
            <a:r>
              <a:rPr dirty="0"/>
              <a:t>documents</a:t>
            </a:r>
            <a:r>
              <a:rPr dirty="0" spc="-15"/>
              <a:t> </a:t>
            </a:r>
            <a:r>
              <a:rPr dirty="0"/>
              <a:t>d’urbanisme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19734" y="1682318"/>
            <a:ext cx="7717790" cy="444563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Place</a:t>
            </a:r>
            <a:r>
              <a:rPr dirty="0" sz="1600" spc="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10" b="1">
                <a:solidFill>
                  <a:srgbClr val="001F5F"/>
                </a:solidFill>
                <a:latin typeface="Palatino Linotype"/>
                <a:cs typeface="Palatino Linotype"/>
              </a:rPr>
              <a:t>juridique</a:t>
            </a:r>
            <a:r>
              <a:rPr dirty="0" sz="1600" spc="5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600" spc="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la</a:t>
            </a:r>
            <a:r>
              <a:rPr dirty="0" sz="1600" spc="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charte</a:t>
            </a:r>
            <a:r>
              <a:rPr dirty="0" sz="1600" spc="1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des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parcs</a:t>
            </a:r>
            <a:r>
              <a:rPr dirty="0" sz="1600" spc="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naturels</a:t>
            </a:r>
            <a:r>
              <a:rPr dirty="0" sz="1600" spc="2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régionaux</a:t>
            </a:r>
            <a:r>
              <a:rPr dirty="0" sz="1600" spc="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:</a:t>
            </a:r>
            <a:endParaRPr sz="16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600">
              <a:latin typeface="Palatino Linotype"/>
              <a:cs typeface="Palatino Linotype"/>
            </a:endParaRPr>
          </a:p>
          <a:p>
            <a:pPr marL="297180" indent="-285115">
              <a:lnSpc>
                <a:spcPct val="100000"/>
              </a:lnSpc>
              <a:buFont typeface="Wingdings"/>
              <a:buChar char=""/>
              <a:tabLst>
                <a:tab pos="297180" algn="l"/>
                <a:tab pos="297815" algn="l"/>
              </a:tabLst>
            </a:pP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Rapport</a:t>
            </a:r>
            <a:r>
              <a:rPr dirty="0" sz="1600" spc="2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 compatibilité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avec</a:t>
            </a:r>
            <a:r>
              <a:rPr dirty="0" sz="16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les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règles</a:t>
            </a:r>
            <a:r>
              <a:rPr dirty="0" sz="1600" spc="-1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générales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du SRADDET</a:t>
            </a:r>
            <a:r>
              <a:rPr dirty="0" sz="1600" spc="2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;</a:t>
            </a:r>
            <a:endParaRPr sz="16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001F5F"/>
              </a:buClr>
              <a:buFont typeface="Wingdings"/>
              <a:buChar char=""/>
            </a:pPr>
            <a:endParaRPr sz="1500">
              <a:latin typeface="Palatino Linotype"/>
              <a:cs typeface="Palatino Linotype"/>
            </a:endParaRPr>
          </a:p>
          <a:p>
            <a:pPr algn="just" marL="297180" marR="5080" indent="-285115">
              <a:lnSpc>
                <a:spcPct val="107300"/>
              </a:lnSpc>
              <a:buFont typeface="Wingdings"/>
              <a:buChar char=""/>
              <a:tabLst>
                <a:tab pos="297815" algn="l"/>
              </a:tabLst>
            </a:pP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Rapport de prise en compte 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avec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les objectifs du SRADDET (Cf. Article L.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4251-3 </a:t>
            </a:r>
            <a:r>
              <a:rPr dirty="0" sz="16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du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code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général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des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collectivités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territoriales)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et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autres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documents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régionaux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équivalents</a:t>
            </a:r>
            <a:r>
              <a:rPr dirty="0" sz="1600" spc="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(Schéma</a:t>
            </a:r>
            <a:r>
              <a:rPr dirty="0" sz="1600" spc="2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15">
                <a:solidFill>
                  <a:srgbClr val="001F5F"/>
                </a:solidFill>
                <a:latin typeface="Palatino Linotype"/>
                <a:cs typeface="Palatino Linotype"/>
              </a:rPr>
              <a:t>d’aménagement</a:t>
            </a:r>
            <a:r>
              <a:rPr dirty="0" sz="1600" spc="4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régional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L.</a:t>
            </a:r>
            <a:r>
              <a:rPr dirty="0" sz="16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4433-9).</a:t>
            </a:r>
            <a:endParaRPr sz="16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001F5F"/>
              </a:buClr>
              <a:buFont typeface="Wingdings"/>
              <a:buChar char=""/>
            </a:pPr>
            <a:endParaRPr sz="1500">
              <a:latin typeface="Palatino Linotype"/>
              <a:cs typeface="Palatino Linotype"/>
            </a:endParaRPr>
          </a:p>
          <a:p>
            <a:pPr algn="just" marL="297180" marR="6350" indent="-285115">
              <a:lnSpc>
                <a:spcPct val="107100"/>
              </a:lnSpc>
              <a:buFont typeface="Wingdings"/>
              <a:buChar char=""/>
              <a:tabLst>
                <a:tab pos="297815" algn="l"/>
              </a:tabLst>
            </a:pP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Les schémas de cohérence territoriale, les schémas de secteurs, les plans locaux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d'urbanisme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et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les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documents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d'urbanisme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en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tenant</a:t>
            </a:r>
            <a:r>
              <a:rPr dirty="0" sz="16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lieu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ainsi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que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 les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cartes </a:t>
            </a:r>
            <a:r>
              <a:rPr dirty="0" sz="1600" spc="-38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communales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doivent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 être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compatibles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avec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 les chartes (Cf.</a:t>
            </a:r>
            <a:r>
              <a:rPr dirty="0" sz="1600" spc="39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Articles L.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333-1 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du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 code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600" spc="2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15">
                <a:solidFill>
                  <a:srgbClr val="001F5F"/>
                </a:solidFill>
                <a:latin typeface="Palatino Linotype"/>
                <a:cs typeface="Palatino Linotype"/>
              </a:rPr>
              <a:t>l’environnement,</a:t>
            </a:r>
            <a:r>
              <a:rPr dirty="0" sz="1600" spc="5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et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articles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L.</a:t>
            </a:r>
            <a:r>
              <a:rPr dirty="0" sz="1600" spc="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131-1</a:t>
            </a:r>
            <a:r>
              <a:rPr dirty="0" sz="1600" spc="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et</a:t>
            </a:r>
            <a:r>
              <a:rPr dirty="0" sz="1600" spc="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L.</a:t>
            </a:r>
            <a:r>
              <a:rPr dirty="0" sz="16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131-6 du</a:t>
            </a:r>
            <a:r>
              <a:rPr dirty="0" sz="1600" spc="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code</a:t>
            </a:r>
            <a:r>
              <a:rPr dirty="0" sz="1600" spc="1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l'urbanisme).</a:t>
            </a:r>
            <a:endParaRPr sz="16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001F5F"/>
              </a:buClr>
              <a:buFont typeface="Wingdings"/>
              <a:buChar char=""/>
            </a:pPr>
            <a:endParaRPr sz="1500">
              <a:latin typeface="Palatino Linotype"/>
              <a:cs typeface="Palatino Linotype"/>
            </a:endParaRPr>
          </a:p>
          <a:p>
            <a:pPr algn="just" marL="297180" marR="6985" indent="-285115">
              <a:lnSpc>
                <a:spcPct val="107100"/>
              </a:lnSpc>
              <a:buFont typeface="Wingdings"/>
              <a:buChar char=""/>
              <a:tabLst>
                <a:tab pos="297815" algn="l"/>
              </a:tabLst>
            </a:pPr>
            <a:r>
              <a:rPr dirty="0" sz="1600" spc="-15">
                <a:solidFill>
                  <a:srgbClr val="001F5F"/>
                </a:solidFill>
                <a:latin typeface="Palatino Linotype"/>
                <a:cs typeface="Palatino Linotype"/>
              </a:rPr>
              <a:t>Toutefois,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par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dérogation,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les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documents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d'urbanisme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ne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sont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pas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soumis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à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l'obligation de compatibilité </a:t>
            </a:r>
            <a:r>
              <a:rPr dirty="0" sz="1600" spc="-15">
                <a:solidFill>
                  <a:srgbClr val="001F5F"/>
                </a:solidFill>
                <a:latin typeface="Palatino Linotype"/>
                <a:cs typeface="Palatino Linotype"/>
              </a:rPr>
              <a:t>avec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les orientations et les mesures de la charte 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qui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 seraient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territorialement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contraires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au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SRADDET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(Article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L.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333-1</a:t>
            </a:r>
            <a:r>
              <a:rPr dirty="0" sz="16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du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code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de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l’environnement).</a:t>
            </a:r>
            <a:endParaRPr sz="1600">
              <a:latin typeface="Palatino Linotype"/>
              <a:cs typeface="Palatino Linotype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72000" y="734568"/>
            <a:ext cx="2679192" cy="455675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592580" y="3788664"/>
            <a:ext cx="5958840" cy="1798320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3306571" y="5955893"/>
            <a:ext cx="2845435" cy="3314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spc="-15" b="1">
                <a:solidFill>
                  <a:srgbClr val="112F52"/>
                </a:solidFill>
                <a:latin typeface="Palatino Linotype"/>
                <a:cs typeface="Palatino Linotype"/>
              </a:rPr>
              <a:t>Webinaire</a:t>
            </a:r>
            <a:r>
              <a:rPr dirty="0" sz="2000" spc="-50" b="1">
                <a:solidFill>
                  <a:srgbClr val="112F52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112F52"/>
                </a:solidFill>
                <a:latin typeface="Palatino Linotype"/>
                <a:cs typeface="Palatino Linotype"/>
              </a:rPr>
              <a:t>–</a:t>
            </a:r>
            <a:r>
              <a:rPr dirty="0" sz="2000" spc="-20" b="1">
                <a:solidFill>
                  <a:srgbClr val="112F52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112F52"/>
                </a:solidFill>
                <a:latin typeface="Palatino Linotype"/>
                <a:cs typeface="Palatino Linotype"/>
              </a:rPr>
              <a:t>30</a:t>
            </a:r>
            <a:r>
              <a:rPr dirty="0" sz="2000" spc="-30" b="1">
                <a:solidFill>
                  <a:srgbClr val="112F52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112F52"/>
                </a:solidFill>
                <a:latin typeface="Palatino Linotype"/>
                <a:cs typeface="Palatino Linotype"/>
              </a:rPr>
              <a:t>juin</a:t>
            </a:r>
            <a:r>
              <a:rPr dirty="0" sz="2000" spc="-15" b="1">
                <a:solidFill>
                  <a:srgbClr val="112F52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112F52"/>
                </a:solidFill>
                <a:latin typeface="Palatino Linotype"/>
                <a:cs typeface="Palatino Linotype"/>
              </a:rPr>
              <a:t>2022</a:t>
            </a:r>
            <a:endParaRPr sz="2000">
              <a:latin typeface="Palatino Linotype"/>
              <a:cs typeface="Palatino Linotyp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307958" y="6465214"/>
            <a:ext cx="15367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 sz="1200">
                <a:solidFill>
                  <a:srgbClr val="888888"/>
                </a:solidFill>
                <a:latin typeface="Calibri"/>
                <a:cs typeface="Calibri"/>
              </a:rPr>
              <a:t>1</a:t>
            </a:fld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451607" y="2529077"/>
            <a:ext cx="5690235" cy="33083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«</a:t>
            </a:r>
            <a:r>
              <a:rPr dirty="0" spc="-5"/>
              <a:t> </a:t>
            </a:r>
            <a:r>
              <a:rPr dirty="0"/>
              <a:t>Partie</a:t>
            </a:r>
            <a:r>
              <a:rPr dirty="0" spc="-40"/>
              <a:t> </a:t>
            </a:r>
            <a:r>
              <a:rPr dirty="0" spc="-5"/>
              <a:t>I.</a:t>
            </a:r>
            <a:r>
              <a:rPr dirty="0"/>
              <a:t> </a:t>
            </a:r>
            <a:r>
              <a:rPr dirty="0" spc="-15"/>
              <a:t>L’objectif</a:t>
            </a:r>
            <a:r>
              <a:rPr dirty="0" spc="-40"/>
              <a:t> </a:t>
            </a:r>
            <a:r>
              <a:rPr dirty="0"/>
              <a:t>«</a:t>
            </a:r>
            <a:r>
              <a:rPr dirty="0" spc="5"/>
              <a:t> </a:t>
            </a:r>
            <a:r>
              <a:rPr dirty="0"/>
              <a:t>zéro</a:t>
            </a:r>
            <a:r>
              <a:rPr dirty="0" spc="-30"/>
              <a:t> </a:t>
            </a:r>
            <a:r>
              <a:rPr dirty="0" spc="-5"/>
              <a:t>artificialisation</a:t>
            </a:r>
            <a:r>
              <a:rPr dirty="0" spc="-35"/>
              <a:t> </a:t>
            </a:r>
            <a:r>
              <a:rPr dirty="0"/>
              <a:t>nette</a:t>
            </a:r>
            <a:r>
              <a:rPr dirty="0" spc="-15"/>
              <a:t> </a:t>
            </a:r>
            <a:r>
              <a:rPr dirty="0"/>
              <a:t>»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34</a:t>
            </a:fld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82038" y="419226"/>
            <a:ext cx="6857365" cy="605155"/>
          </a:xfrm>
          <a:prstGeom prst="rect"/>
        </p:spPr>
        <p:txBody>
          <a:bodyPr wrap="square" lIns="0" tIns="47625" rIns="0" bIns="0" rtlCol="0" vert="horz">
            <a:spAutoFit/>
          </a:bodyPr>
          <a:lstStyle/>
          <a:p>
            <a:pPr marL="1744980" marR="5080" indent="-1732914">
              <a:lnSpc>
                <a:spcPts val="2160"/>
              </a:lnSpc>
              <a:spcBef>
                <a:spcPts val="375"/>
              </a:spcBef>
            </a:pPr>
            <a:r>
              <a:rPr dirty="0"/>
              <a:t>La portée</a:t>
            </a:r>
            <a:r>
              <a:rPr dirty="0" spc="-25"/>
              <a:t> </a:t>
            </a:r>
            <a:r>
              <a:rPr dirty="0"/>
              <a:t>juridique</a:t>
            </a:r>
            <a:r>
              <a:rPr dirty="0" spc="-25"/>
              <a:t> </a:t>
            </a:r>
            <a:r>
              <a:rPr dirty="0"/>
              <a:t>de</a:t>
            </a:r>
            <a:r>
              <a:rPr dirty="0" spc="5"/>
              <a:t> </a:t>
            </a:r>
            <a:r>
              <a:rPr dirty="0"/>
              <a:t>la</a:t>
            </a:r>
            <a:r>
              <a:rPr dirty="0" spc="-15"/>
              <a:t> </a:t>
            </a:r>
            <a:r>
              <a:rPr dirty="0"/>
              <a:t>charte</a:t>
            </a:r>
            <a:r>
              <a:rPr dirty="0" spc="-25"/>
              <a:t> </a:t>
            </a:r>
            <a:r>
              <a:rPr dirty="0"/>
              <a:t>à l’égard</a:t>
            </a:r>
            <a:r>
              <a:rPr dirty="0" spc="-30"/>
              <a:t> </a:t>
            </a:r>
            <a:r>
              <a:rPr dirty="0"/>
              <a:t>des </a:t>
            </a:r>
            <a:r>
              <a:rPr dirty="0" spc="-5"/>
              <a:t>documents</a:t>
            </a:r>
            <a:r>
              <a:rPr dirty="0" spc="-15"/>
              <a:t> </a:t>
            </a:r>
            <a:r>
              <a:rPr dirty="0"/>
              <a:t>de </a:t>
            </a:r>
            <a:r>
              <a:rPr dirty="0" spc="-484"/>
              <a:t> </a:t>
            </a:r>
            <a:r>
              <a:rPr dirty="0" spc="-5"/>
              <a:t>planification</a:t>
            </a:r>
            <a:r>
              <a:rPr dirty="0" spc="-25"/>
              <a:t> </a:t>
            </a:r>
            <a:r>
              <a:rPr dirty="0"/>
              <a:t>et</a:t>
            </a:r>
            <a:r>
              <a:rPr dirty="0" spc="-15"/>
              <a:t> </a:t>
            </a:r>
            <a:r>
              <a:rPr dirty="0"/>
              <a:t>des</a:t>
            </a:r>
            <a:r>
              <a:rPr dirty="0" spc="-5"/>
              <a:t> </a:t>
            </a:r>
            <a:r>
              <a:rPr dirty="0"/>
              <a:t>documents</a:t>
            </a:r>
            <a:r>
              <a:rPr dirty="0" spc="-15"/>
              <a:t> </a:t>
            </a:r>
            <a:r>
              <a:rPr dirty="0"/>
              <a:t>d’urbanisme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19734" y="1739290"/>
            <a:ext cx="7718425" cy="2374265"/>
          </a:xfrm>
          <a:prstGeom prst="rect">
            <a:avLst/>
          </a:prstGeom>
        </p:spPr>
        <p:txBody>
          <a:bodyPr wrap="square" lIns="0" tIns="2920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29"/>
              </a:spcBef>
            </a:pP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Association</a:t>
            </a:r>
            <a:r>
              <a:rPr dirty="0" sz="1600" spc="15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des</a:t>
            </a:r>
            <a:r>
              <a:rPr dirty="0" sz="1600" spc="15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parcs</a:t>
            </a:r>
            <a:r>
              <a:rPr dirty="0" sz="1600" spc="14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lors</a:t>
            </a:r>
            <a:r>
              <a:rPr dirty="0" sz="1600" spc="14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des</a:t>
            </a:r>
            <a:r>
              <a:rPr dirty="0" sz="1600" spc="14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procédures</a:t>
            </a:r>
            <a:r>
              <a:rPr dirty="0" sz="1600" spc="15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liées</a:t>
            </a:r>
            <a:r>
              <a:rPr dirty="0" sz="1600" spc="13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aux</a:t>
            </a:r>
            <a:r>
              <a:rPr dirty="0" sz="1600" spc="14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documents</a:t>
            </a:r>
            <a:r>
              <a:rPr dirty="0" sz="1600" spc="14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600" spc="14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planification</a:t>
            </a:r>
            <a:r>
              <a:rPr dirty="0" sz="1600" spc="15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10" b="1">
                <a:solidFill>
                  <a:srgbClr val="001F5F"/>
                </a:solidFill>
                <a:latin typeface="Palatino Linotype"/>
                <a:cs typeface="Palatino Linotype"/>
              </a:rPr>
              <a:t>et</a:t>
            </a:r>
            <a:endParaRPr sz="1600">
              <a:latin typeface="Palatino Linotype"/>
              <a:cs typeface="Palatino Linotype"/>
            </a:endParaRPr>
          </a:p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d’urbanisme</a:t>
            </a:r>
            <a:r>
              <a:rPr dirty="0" sz="1600" spc="-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:</a:t>
            </a:r>
            <a:endParaRPr sz="16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00">
              <a:latin typeface="Palatino Linotype"/>
              <a:cs typeface="Palatino Linotype"/>
            </a:endParaRPr>
          </a:p>
          <a:p>
            <a:pPr marL="297180" indent="-285115">
              <a:lnSpc>
                <a:spcPct val="100000"/>
              </a:lnSpc>
              <a:buFont typeface="Wingdings"/>
              <a:buChar char=""/>
              <a:tabLst>
                <a:tab pos="297180" algn="l"/>
                <a:tab pos="297815" algn="l"/>
              </a:tabLst>
            </a:pPr>
            <a:r>
              <a:rPr dirty="0" sz="1600" spc="-35">
                <a:solidFill>
                  <a:srgbClr val="001F5F"/>
                </a:solidFill>
                <a:latin typeface="Palatino Linotype"/>
                <a:cs typeface="Palatino Linotype"/>
              </a:rPr>
              <a:t>Avis</a:t>
            </a:r>
            <a:r>
              <a:rPr dirty="0" sz="1600" spc="204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des</a:t>
            </a:r>
            <a:r>
              <a:rPr dirty="0" sz="1600" spc="2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parcs</a:t>
            </a:r>
            <a:r>
              <a:rPr dirty="0" sz="1600" spc="2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pour</a:t>
            </a:r>
            <a:r>
              <a:rPr dirty="0" sz="1600" spc="22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le</a:t>
            </a:r>
            <a:r>
              <a:rPr dirty="0" sz="1600" spc="21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SRADDET</a:t>
            </a:r>
            <a:r>
              <a:rPr dirty="0" sz="1600" spc="22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(Cf.</a:t>
            </a:r>
            <a:r>
              <a:rPr dirty="0" sz="1600" spc="22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Articles</a:t>
            </a:r>
            <a:r>
              <a:rPr dirty="0" sz="1600" spc="2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L.</a:t>
            </a:r>
            <a:r>
              <a:rPr dirty="0" sz="1600" spc="204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333-1</a:t>
            </a:r>
            <a:r>
              <a:rPr dirty="0" sz="1600" spc="21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et</a:t>
            </a:r>
            <a:r>
              <a:rPr dirty="0" sz="1600" spc="2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R.</a:t>
            </a:r>
            <a:r>
              <a:rPr dirty="0" sz="1600" spc="204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333-15</a:t>
            </a:r>
            <a:r>
              <a:rPr dirty="0" sz="1600" spc="22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du</a:t>
            </a:r>
            <a:r>
              <a:rPr dirty="0" sz="1600" spc="204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code</a:t>
            </a:r>
            <a:r>
              <a:rPr dirty="0" sz="1600" spc="22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endParaRPr sz="1600">
              <a:latin typeface="Palatino Linotype"/>
              <a:cs typeface="Palatino Linotype"/>
            </a:endParaRPr>
          </a:p>
          <a:p>
            <a:pPr marL="297180">
              <a:lnSpc>
                <a:spcPct val="100000"/>
              </a:lnSpc>
              <a:spcBef>
                <a:spcPts val="145"/>
              </a:spcBef>
            </a:pPr>
            <a:r>
              <a:rPr dirty="0" sz="1600" spc="-15">
                <a:solidFill>
                  <a:srgbClr val="001F5F"/>
                </a:solidFill>
                <a:latin typeface="Palatino Linotype"/>
                <a:cs typeface="Palatino Linotype"/>
              </a:rPr>
              <a:t>l’environnement)</a:t>
            </a:r>
            <a:endParaRPr sz="16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500">
              <a:latin typeface="Palatino Linotype"/>
              <a:cs typeface="Palatino Linotype"/>
            </a:endParaRPr>
          </a:p>
          <a:p>
            <a:pPr algn="just" marL="297180" marR="5080" indent="-285115">
              <a:lnSpc>
                <a:spcPct val="107200"/>
              </a:lnSpc>
              <a:buFont typeface="Wingdings"/>
              <a:buChar char=""/>
              <a:tabLst>
                <a:tab pos="297815" algn="l"/>
              </a:tabLst>
            </a:pP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Association des parcs pour </a:t>
            </a:r>
            <a:r>
              <a:rPr dirty="0" sz="1600" spc="-15">
                <a:solidFill>
                  <a:srgbClr val="001F5F"/>
                </a:solidFill>
                <a:latin typeface="Palatino Linotype"/>
                <a:cs typeface="Palatino Linotype"/>
              </a:rPr>
              <a:t>l’évolution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des schémas de cohérence territoriale et des </a:t>
            </a:r>
            <a:r>
              <a:rPr dirty="0" sz="1600" spc="-38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plans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locaux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d'urbanisme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(Cf.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Article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L.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131-7</a:t>
            </a:r>
            <a:r>
              <a:rPr dirty="0" sz="16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du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code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de</a:t>
            </a:r>
            <a:r>
              <a:rPr dirty="0" sz="1600" spc="40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l’urbanisme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notamment).</a:t>
            </a:r>
            <a:endParaRPr sz="1600">
              <a:latin typeface="Palatino Linotype"/>
              <a:cs typeface="Palatino Linotype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34</a:t>
            </a:fld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82038" y="419226"/>
            <a:ext cx="6857365" cy="605155"/>
          </a:xfrm>
          <a:prstGeom prst="rect"/>
        </p:spPr>
        <p:txBody>
          <a:bodyPr wrap="square" lIns="0" tIns="47625" rIns="0" bIns="0" rtlCol="0" vert="horz">
            <a:spAutoFit/>
          </a:bodyPr>
          <a:lstStyle/>
          <a:p>
            <a:pPr marL="1744980" marR="5080" indent="-1732914">
              <a:lnSpc>
                <a:spcPts val="2160"/>
              </a:lnSpc>
              <a:spcBef>
                <a:spcPts val="375"/>
              </a:spcBef>
            </a:pPr>
            <a:r>
              <a:rPr dirty="0"/>
              <a:t>La portée</a:t>
            </a:r>
            <a:r>
              <a:rPr dirty="0" spc="-25"/>
              <a:t> </a:t>
            </a:r>
            <a:r>
              <a:rPr dirty="0"/>
              <a:t>juridique</a:t>
            </a:r>
            <a:r>
              <a:rPr dirty="0" spc="-25"/>
              <a:t> </a:t>
            </a:r>
            <a:r>
              <a:rPr dirty="0"/>
              <a:t>de</a:t>
            </a:r>
            <a:r>
              <a:rPr dirty="0" spc="5"/>
              <a:t> </a:t>
            </a:r>
            <a:r>
              <a:rPr dirty="0"/>
              <a:t>la</a:t>
            </a:r>
            <a:r>
              <a:rPr dirty="0" spc="-15"/>
              <a:t> </a:t>
            </a:r>
            <a:r>
              <a:rPr dirty="0"/>
              <a:t>charte</a:t>
            </a:r>
            <a:r>
              <a:rPr dirty="0" spc="-25"/>
              <a:t> </a:t>
            </a:r>
            <a:r>
              <a:rPr dirty="0"/>
              <a:t>à l’égard</a:t>
            </a:r>
            <a:r>
              <a:rPr dirty="0" spc="-30"/>
              <a:t> </a:t>
            </a:r>
            <a:r>
              <a:rPr dirty="0"/>
              <a:t>des </a:t>
            </a:r>
            <a:r>
              <a:rPr dirty="0" spc="-5"/>
              <a:t>documents</a:t>
            </a:r>
            <a:r>
              <a:rPr dirty="0" spc="-15"/>
              <a:t> </a:t>
            </a:r>
            <a:r>
              <a:rPr dirty="0"/>
              <a:t>de </a:t>
            </a:r>
            <a:r>
              <a:rPr dirty="0" spc="-484"/>
              <a:t> </a:t>
            </a:r>
            <a:r>
              <a:rPr dirty="0" spc="-5"/>
              <a:t>planification</a:t>
            </a:r>
            <a:r>
              <a:rPr dirty="0" spc="-25"/>
              <a:t> </a:t>
            </a:r>
            <a:r>
              <a:rPr dirty="0"/>
              <a:t>et</a:t>
            </a:r>
            <a:r>
              <a:rPr dirty="0" spc="-15"/>
              <a:t> </a:t>
            </a:r>
            <a:r>
              <a:rPr dirty="0"/>
              <a:t>des</a:t>
            </a:r>
            <a:r>
              <a:rPr dirty="0" spc="-5"/>
              <a:t> </a:t>
            </a:r>
            <a:r>
              <a:rPr dirty="0"/>
              <a:t>documents</a:t>
            </a:r>
            <a:r>
              <a:rPr dirty="0" spc="-15"/>
              <a:t> </a:t>
            </a:r>
            <a:r>
              <a:rPr dirty="0"/>
              <a:t>d’urbanisme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19734" y="1739290"/>
            <a:ext cx="7717790" cy="31565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715">
              <a:lnSpc>
                <a:spcPct val="106900"/>
              </a:lnSpc>
              <a:spcBef>
                <a:spcPts val="100"/>
              </a:spcBef>
            </a:pP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La</a:t>
            </a:r>
            <a:r>
              <a:rPr dirty="0" sz="1600" spc="15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conférence</a:t>
            </a:r>
            <a:r>
              <a:rPr dirty="0" sz="1600" spc="15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des</a:t>
            </a:r>
            <a:r>
              <a:rPr dirty="0" sz="1600" spc="14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SCOT</a:t>
            </a:r>
            <a:r>
              <a:rPr dirty="0" sz="1600" spc="15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créée</a:t>
            </a:r>
            <a:r>
              <a:rPr dirty="0" sz="1600" spc="16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par</a:t>
            </a:r>
            <a:r>
              <a:rPr dirty="0" sz="1600" spc="15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la</a:t>
            </a:r>
            <a:r>
              <a:rPr dirty="0" sz="1600" spc="16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loi</a:t>
            </a:r>
            <a:r>
              <a:rPr dirty="0" sz="1600" spc="14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Climat</a:t>
            </a:r>
            <a:r>
              <a:rPr dirty="0" sz="1600" spc="15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5" b="1">
                <a:solidFill>
                  <a:srgbClr val="001F5F"/>
                </a:solidFill>
                <a:latin typeface="Palatino Linotype"/>
                <a:cs typeface="Palatino Linotype"/>
              </a:rPr>
              <a:t>et</a:t>
            </a:r>
            <a:r>
              <a:rPr dirty="0" sz="1600" spc="14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résilience</a:t>
            </a:r>
            <a:r>
              <a:rPr dirty="0" sz="1600" spc="15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réunie</a:t>
            </a:r>
            <a:r>
              <a:rPr dirty="0" sz="1600" spc="16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dans</a:t>
            </a:r>
            <a:r>
              <a:rPr dirty="0" sz="1600" spc="15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le</a:t>
            </a:r>
            <a:r>
              <a:rPr dirty="0" sz="1600" spc="16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cadre </a:t>
            </a:r>
            <a:r>
              <a:rPr dirty="0" sz="1600" spc="-38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l’évolution</a:t>
            </a:r>
            <a:r>
              <a:rPr dirty="0" sz="1600" spc="4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des</a:t>
            </a:r>
            <a:r>
              <a:rPr dirty="0" sz="1600" spc="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SRADDET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spécifique</a:t>
            </a:r>
            <a:r>
              <a:rPr dirty="0" sz="1600" spc="3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à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l’intégration</a:t>
            </a:r>
            <a:r>
              <a:rPr dirty="0" sz="1600" spc="5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l’objectif</a:t>
            </a:r>
            <a:r>
              <a:rPr dirty="0" sz="1600" spc="4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ZAN</a:t>
            </a:r>
            <a:endParaRPr sz="16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00">
              <a:latin typeface="Palatino Linotype"/>
              <a:cs typeface="Palatino Linotype"/>
            </a:endParaRPr>
          </a:p>
          <a:p>
            <a:pPr marL="297180" indent="-285115">
              <a:lnSpc>
                <a:spcPct val="100000"/>
              </a:lnSpc>
              <a:buFont typeface="Wingdings"/>
              <a:buChar char=""/>
              <a:tabLst>
                <a:tab pos="297180" algn="l"/>
                <a:tab pos="297815" algn="l"/>
              </a:tabLst>
            </a:pP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Réunion</a:t>
            </a:r>
            <a:r>
              <a:rPr dirty="0" sz="1600" spc="2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des</a:t>
            </a:r>
            <a:r>
              <a:rPr dirty="0" sz="16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autorités</a:t>
            </a:r>
            <a:r>
              <a:rPr dirty="0" sz="1600" spc="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en</a:t>
            </a:r>
            <a:r>
              <a:rPr dirty="0" sz="16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charge</a:t>
            </a:r>
            <a:r>
              <a:rPr dirty="0" sz="1600" spc="2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15">
                <a:solidFill>
                  <a:srgbClr val="001F5F"/>
                </a:solidFill>
                <a:latin typeface="Palatino Linotype"/>
                <a:cs typeface="Palatino Linotype"/>
              </a:rPr>
              <a:t>l’élaboration</a:t>
            </a:r>
            <a:r>
              <a:rPr dirty="0" sz="16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des</a:t>
            </a:r>
            <a:r>
              <a:rPr dirty="0" sz="1600" spc="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SCOT</a:t>
            </a:r>
            <a:r>
              <a:rPr dirty="0" sz="1600" spc="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à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20">
                <a:solidFill>
                  <a:srgbClr val="001F5F"/>
                </a:solidFill>
                <a:latin typeface="Palatino Linotype"/>
                <a:cs typeface="Palatino Linotype"/>
              </a:rPr>
              <a:t>l’échelle</a:t>
            </a:r>
            <a:r>
              <a:rPr dirty="0" sz="1600" spc="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régionale.</a:t>
            </a:r>
            <a:endParaRPr sz="16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001F5F"/>
              </a:buClr>
              <a:buFont typeface="Wingdings"/>
              <a:buChar char=""/>
            </a:pPr>
            <a:endParaRPr sz="1500">
              <a:latin typeface="Palatino Linotype"/>
              <a:cs typeface="Palatino Linotype"/>
            </a:endParaRPr>
          </a:p>
          <a:p>
            <a:pPr algn="just" marL="297180" marR="5080" indent="-285115">
              <a:lnSpc>
                <a:spcPct val="107100"/>
              </a:lnSpc>
              <a:buFont typeface="Wingdings"/>
              <a:buChar char=""/>
              <a:tabLst>
                <a:tab pos="297815" algn="l"/>
              </a:tabLst>
            </a:pP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La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conférence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des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SCOT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peut,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dans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un</a:t>
            </a:r>
            <a:r>
              <a:rPr dirty="0" sz="16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délai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quatorze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mois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suivant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 la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promulgation de la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loi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Climat et résilience, transmettre à </a:t>
            </a:r>
            <a:r>
              <a:rPr dirty="0" sz="1600" spc="-20">
                <a:solidFill>
                  <a:srgbClr val="001F5F"/>
                </a:solidFill>
                <a:latin typeface="Palatino Linotype"/>
                <a:cs typeface="Palatino Linotype"/>
              </a:rPr>
              <a:t>l’autorité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en charge 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de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20">
                <a:solidFill>
                  <a:srgbClr val="001F5F"/>
                </a:solidFill>
                <a:latin typeface="Palatino Linotype"/>
                <a:cs typeface="Palatino Linotype"/>
              </a:rPr>
              <a:t>l’évolution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du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document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régional 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une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proposition 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relative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à l'établissement des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objectifs</a:t>
            </a:r>
            <a:r>
              <a:rPr dirty="0" sz="1600" spc="1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régionaux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en</a:t>
            </a:r>
            <a:r>
              <a:rPr dirty="0" sz="16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matière</a:t>
            </a:r>
            <a:r>
              <a:rPr dirty="0" sz="16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 réduction</a:t>
            </a:r>
            <a:r>
              <a:rPr dirty="0" sz="1600" spc="2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600" spc="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l'artificialisation</a:t>
            </a:r>
            <a:r>
              <a:rPr dirty="0" sz="16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nette</a:t>
            </a:r>
            <a:endParaRPr sz="16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001F5F"/>
              </a:buClr>
              <a:buFont typeface="Wingdings"/>
              <a:buChar char=""/>
            </a:pPr>
            <a:endParaRPr sz="1600">
              <a:latin typeface="Palatino Linotype"/>
              <a:cs typeface="Palatino Linotype"/>
            </a:endParaRPr>
          </a:p>
          <a:p>
            <a:pPr marL="297180" indent="-285115">
              <a:lnSpc>
                <a:spcPct val="100000"/>
              </a:lnSpc>
              <a:spcBef>
                <a:spcPts val="5"/>
              </a:spcBef>
              <a:buFont typeface="Wingdings"/>
              <a:buChar char=""/>
              <a:tabLst>
                <a:tab pos="297180" algn="l"/>
                <a:tab pos="297815" algn="l"/>
              </a:tabLst>
            </a:pP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Ce</a:t>
            </a:r>
            <a:r>
              <a:rPr dirty="0" sz="1600" spc="2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document</a:t>
            </a:r>
            <a:r>
              <a:rPr dirty="0" sz="1600" spc="1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contient</a:t>
            </a:r>
            <a:r>
              <a:rPr dirty="0" sz="1600" spc="3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des</a:t>
            </a:r>
            <a:r>
              <a:rPr dirty="0" sz="1600" spc="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propositions</a:t>
            </a:r>
            <a:r>
              <a:rPr dirty="0" sz="1600" spc="2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relatives</a:t>
            </a:r>
            <a:r>
              <a:rPr dirty="0" sz="1600" spc="1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à</a:t>
            </a:r>
            <a:r>
              <a:rPr dirty="0" sz="1600" spc="2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la</a:t>
            </a:r>
            <a:r>
              <a:rPr dirty="0" sz="1600" spc="2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fixation</a:t>
            </a:r>
            <a:r>
              <a:rPr dirty="0" sz="1600" spc="2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d'un</a:t>
            </a:r>
            <a:r>
              <a:rPr dirty="0" sz="1600" spc="3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objectif</a:t>
            </a:r>
            <a:r>
              <a:rPr dirty="0" sz="1600" spc="3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régional</a:t>
            </a:r>
            <a:endParaRPr sz="1600">
              <a:latin typeface="Palatino Linotype"/>
              <a:cs typeface="Palatino Linotype"/>
            </a:endParaRPr>
          </a:p>
          <a:p>
            <a:pPr marL="297180">
              <a:lnSpc>
                <a:spcPct val="100000"/>
              </a:lnSpc>
              <a:spcBef>
                <a:spcPts val="135"/>
              </a:spcBef>
            </a:pP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et,</a:t>
            </a:r>
            <a:r>
              <a:rPr dirty="0" sz="16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le cas</a:t>
            </a:r>
            <a:r>
              <a:rPr dirty="0" sz="1600" spc="1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échéant,</a:t>
            </a:r>
            <a:r>
              <a:rPr dirty="0" sz="1600" spc="3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à</a:t>
            </a:r>
            <a:r>
              <a:rPr dirty="0" sz="16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sa</a:t>
            </a:r>
            <a:r>
              <a:rPr dirty="0" sz="1600" spc="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déclinaison</a:t>
            </a:r>
            <a:r>
              <a:rPr dirty="0" sz="1600" spc="2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en</a:t>
            </a:r>
            <a:r>
              <a:rPr dirty="0" sz="1600" spc="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objectifs</a:t>
            </a:r>
            <a:r>
              <a:rPr dirty="0" sz="1600" spc="1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infrarégionaux.</a:t>
            </a:r>
            <a:endParaRPr sz="1600">
              <a:latin typeface="Palatino Linotype"/>
              <a:cs typeface="Palatino Linotype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34</a:t>
            </a:fld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01139" y="556387"/>
            <a:ext cx="6434455" cy="33083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La portée</a:t>
            </a:r>
            <a:r>
              <a:rPr dirty="0" spc="-30"/>
              <a:t> </a:t>
            </a:r>
            <a:r>
              <a:rPr dirty="0"/>
              <a:t>juridique</a:t>
            </a:r>
            <a:r>
              <a:rPr dirty="0" spc="-25"/>
              <a:t> </a:t>
            </a:r>
            <a:r>
              <a:rPr dirty="0"/>
              <a:t>de la</a:t>
            </a:r>
            <a:r>
              <a:rPr dirty="0" spc="-15"/>
              <a:t> </a:t>
            </a:r>
            <a:r>
              <a:rPr dirty="0"/>
              <a:t>charte</a:t>
            </a:r>
            <a:r>
              <a:rPr dirty="0" spc="-30"/>
              <a:t> </a:t>
            </a:r>
            <a:r>
              <a:rPr dirty="0"/>
              <a:t>à</a:t>
            </a:r>
            <a:r>
              <a:rPr dirty="0" spc="5"/>
              <a:t> </a:t>
            </a:r>
            <a:r>
              <a:rPr dirty="0"/>
              <a:t>l’égard</a:t>
            </a:r>
            <a:r>
              <a:rPr dirty="0" spc="-35"/>
              <a:t> </a:t>
            </a:r>
            <a:r>
              <a:rPr dirty="0"/>
              <a:t>du SRADDET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19734" y="1846579"/>
            <a:ext cx="7716520" cy="209677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Les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caractéristiques</a:t>
            </a:r>
            <a:r>
              <a:rPr dirty="0" sz="1600" spc="4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du SRADDET</a:t>
            </a:r>
            <a:r>
              <a:rPr dirty="0" sz="1600" spc="-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:</a:t>
            </a:r>
            <a:endParaRPr sz="16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500">
              <a:latin typeface="Palatino Linotype"/>
              <a:cs typeface="Palatino Linotype"/>
            </a:endParaRPr>
          </a:p>
          <a:p>
            <a:pPr algn="just" marL="297180" marR="5080" indent="-285115">
              <a:lnSpc>
                <a:spcPct val="106900"/>
              </a:lnSpc>
              <a:buFont typeface="Wingdings"/>
              <a:buChar char=""/>
              <a:tabLst>
                <a:tab pos="297815" algn="l"/>
              </a:tabLst>
            </a:pP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Il fixe de grandes orientations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pour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les thématiques qu’il recouvre = objectifs 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de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 long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ou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moyen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 terme,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pris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en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compte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par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les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documents</a:t>
            </a:r>
            <a:r>
              <a:rPr dirty="0" sz="1600" spc="39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600" spc="4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planification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locaux</a:t>
            </a:r>
            <a:endParaRPr sz="16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001F5F"/>
              </a:buClr>
              <a:buFont typeface="Wingdings"/>
              <a:buChar char=""/>
            </a:pPr>
            <a:endParaRPr sz="1600">
              <a:latin typeface="Palatino Linotype"/>
              <a:cs typeface="Palatino Linotype"/>
            </a:endParaRPr>
          </a:p>
          <a:p>
            <a:pPr marL="297180" indent="-285115">
              <a:lnSpc>
                <a:spcPct val="100000"/>
              </a:lnSpc>
              <a:buFont typeface="Wingdings"/>
              <a:buChar char=""/>
              <a:tabLst>
                <a:tab pos="297180" algn="l"/>
                <a:tab pos="297815" algn="l"/>
              </a:tabLst>
            </a:pP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Il</a:t>
            </a:r>
            <a:r>
              <a:rPr dirty="0" sz="1600" spc="18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énonce</a:t>
            </a:r>
            <a:r>
              <a:rPr dirty="0" sz="1600" spc="19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un</a:t>
            </a:r>
            <a:r>
              <a:rPr dirty="0" sz="1600" spc="17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fascicule</a:t>
            </a:r>
            <a:r>
              <a:rPr dirty="0" sz="1600" spc="18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600" spc="18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règles</a:t>
            </a:r>
            <a:r>
              <a:rPr dirty="0" sz="1600" spc="18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générales,</a:t>
            </a:r>
            <a:r>
              <a:rPr dirty="0" sz="1600" spc="18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permettant</a:t>
            </a:r>
            <a:r>
              <a:rPr dirty="0" sz="1600" spc="18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15">
                <a:solidFill>
                  <a:srgbClr val="001F5F"/>
                </a:solidFill>
                <a:latin typeface="Palatino Linotype"/>
                <a:cs typeface="Palatino Linotype"/>
              </a:rPr>
              <a:t>d’atteindre</a:t>
            </a:r>
            <a:r>
              <a:rPr dirty="0" sz="1600" spc="19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les</a:t>
            </a:r>
            <a:r>
              <a:rPr dirty="0" sz="1600" spc="18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objectifs</a:t>
            </a:r>
            <a:r>
              <a:rPr dirty="0" sz="1600" spc="17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endParaRPr sz="1600">
              <a:latin typeface="Palatino Linotype"/>
              <a:cs typeface="Palatino Linotype"/>
            </a:endParaRPr>
          </a:p>
          <a:p>
            <a:pPr marL="297180">
              <a:lnSpc>
                <a:spcPct val="100000"/>
              </a:lnSpc>
              <a:spcBef>
                <a:spcPts val="135"/>
              </a:spcBef>
            </a:pP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long</a:t>
            </a:r>
            <a:r>
              <a:rPr dirty="0" sz="1600" spc="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ou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6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moyen</a:t>
            </a:r>
            <a:r>
              <a:rPr dirty="0" sz="1600" spc="1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terme,</a:t>
            </a:r>
            <a:r>
              <a:rPr dirty="0" sz="1600" spc="1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qui</a:t>
            </a:r>
            <a:r>
              <a:rPr dirty="0" sz="1600" spc="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s’impose</a:t>
            </a:r>
            <a:r>
              <a:rPr dirty="0" sz="1600" spc="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aux documents</a:t>
            </a:r>
            <a:r>
              <a:rPr dirty="0" sz="1600" spc="4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 planification</a:t>
            </a:r>
            <a:r>
              <a:rPr dirty="0" sz="1600" spc="2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locaux.</a:t>
            </a:r>
            <a:endParaRPr sz="1600">
              <a:latin typeface="Palatino Linotype"/>
              <a:cs typeface="Palatino Linotype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34</a:t>
            </a:fld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01773" y="830961"/>
            <a:ext cx="6434455" cy="33083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La portée</a:t>
            </a:r>
            <a:r>
              <a:rPr dirty="0" spc="-30"/>
              <a:t> </a:t>
            </a:r>
            <a:r>
              <a:rPr dirty="0"/>
              <a:t>juridique</a:t>
            </a:r>
            <a:r>
              <a:rPr dirty="0" spc="-25"/>
              <a:t> </a:t>
            </a:r>
            <a:r>
              <a:rPr dirty="0"/>
              <a:t>de la</a:t>
            </a:r>
            <a:r>
              <a:rPr dirty="0" spc="-15"/>
              <a:t> </a:t>
            </a:r>
            <a:r>
              <a:rPr dirty="0"/>
              <a:t>charte</a:t>
            </a:r>
            <a:r>
              <a:rPr dirty="0" spc="-30"/>
              <a:t> </a:t>
            </a:r>
            <a:r>
              <a:rPr dirty="0"/>
              <a:t>à</a:t>
            </a:r>
            <a:r>
              <a:rPr dirty="0" spc="5"/>
              <a:t> </a:t>
            </a:r>
            <a:r>
              <a:rPr dirty="0"/>
              <a:t>l’égard</a:t>
            </a:r>
            <a:r>
              <a:rPr dirty="0" spc="-35"/>
              <a:t> </a:t>
            </a:r>
            <a:r>
              <a:rPr dirty="0"/>
              <a:t>du SRADDET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07542" y="1822449"/>
            <a:ext cx="7728584" cy="34747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 b="1">
                <a:solidFill>
                  <a:srgbClr val="001F5F"/>
                </a:solidFill>
                <a:latin typeface="Palatino Linotype"/>
                <a:cs typeface="Palatino Linotype"/>
              </a:rPr>
              <a:t>Article</a:t>
            </a:r>
            <a:r>
              <a:rPr dirty="0" sz="1600" spc="5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194</a:t>
            </a:r>
            <a:r>
              <a:rPr dirty="0" sz="1600" spc="-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600" spc="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la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loi</a:t>
            </a:r>
            <a:r>
              <a:rPr dirty="0" sz="1600" spc="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«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10" b="1">
                <a:solidFill>
                  <a:srgbClr val="001F5F"/>
                </a:solidFill>
                <a:latin typeface="Palatino Linotype"/>
                <a:cs typeface="Palatino Linotype"/>
              </a:rPr>
              <a:t>climat</a:t>
            </a:r>
            <a:r>
              <a:rPr dirty="0" sz="1600" spc="4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et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résilience</a:t>
            </a:r>
            <a:r>
              <a:rPr dirty="0" sz="1600" spc="3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»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du</a:t>
            </a:r>
            <a:r>
              <a:rPr dirty="0" sz="1600" spc="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22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août</a:t>
            </a:r>
            <a:r>
              <a:rPr dirty="0" sz="1600" spc="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2021</a:t>
            </a:r>
            <a:endParaRPr sz="16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</a:pPr>
            <a:endParaRPr sz="16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150">
              <a:latin typeface="Palatino Linotype"/>
              <a:cs typeface="Palatino Linotype"/>
            </a:endParaRPr>
          </a:p>
          <a:p>
            <a:pPr algn="just" marL="241300" marR="5080" indent="-228600">
              <a:lnSpc>
                <a:spcPct val="90100"/>
              </a:lnSpc>
              <a:buFont typeface="Wingdings"/>
              <a:buChar char=""/>
              <a:tabLst>
                <a:tab pos="241300" algn="l"/>
              </a:tabLst>
            </a:pP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Modifie </a:t>
            </a:r>
            <a:r>
              <a:rPr dirty="0" sz="1600" spc="-20">
                <a:solidFill>
                  <a:srgbClr val="001F5F"/>
                </a:solidFill>
                <a:latin typeface="Palatino Linotype"/>
                <a:cs typeface="Palatino Linotype"/>
              </a:rPr>
              <a:t>l’article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L. 4251-1 du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code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général des collectivités territoriales relatif au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schéma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régional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d'aménagement,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développement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durable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 et</a:t>
            </a:r>
            <a:r>
              <a:rPr dirty="0" sz="1600" spc="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d'égalité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des 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territoires</a:t>
            </a:r>
            <a:r>
              <a:rPr dirty="0" sz="1600" spc="3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(SRADDET)</a:t>
            </a:r>
            <a:endParaRPr sz="16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65"/>
              </a:spcBef>
              <a:buClr>
                <a:srgbClr val="001F5F"/>
              </a:buClr>
              <a:buFont typeface="Wingdings"/>
              <a:buChar char=""/>
            </a:pPr>
            <a:endParaRPr sz="2000">
              <a:latin typeface="Palatino Linotype"/>
              <a:cs typeface="Palatino Linotype"/>
            </a:endParaRPr>
          </a:p>
          <a:p>
            <a:pPr lvl="1" marL="697865" marR="7620" indent="-228600">
              <a:lnSpc>
                <a:spcPts val="1730"/>
              </a:lnSpc>
              <a:buFont typeface="Wingdings"/>
              <a:buChar char=""/>
              <a:tabLst>
                <a:tab pos="697865" algn="l"/>
                <a:tab pos="698500" algn="l"/>
              </a:tabLst>
            </a:pP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Création</a:t>
            </a:r>
            <a:r>
              <a:rPr dirty="0" sz="1600" spc="14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d’un</a:t>
            </a:r>
            <a:r>
              <a:rPr dirty="0" sz="1600" spc="15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nouvel</a:t>
            </a:r>
            <a:r>
              <a:rPr dirty="0" sz="1600" spc="13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objectif</a:t>
            </a:r>
            <a:r>
              <a:rPr dirty="0" sz="1600" spc="14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du</a:t>
            </a:r>
            <a:r>
              <a:rPr dirty="0" sz="1600" spc="14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SRADDET</a:t>
            </a:r>
            <a:r>
              <a:rPr dirty="0" sz="1600" spc="13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:</a:t>
            </a:r>
            <a:r>
              <a:rPr dirty="0" sz="1600" spc="14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la</a:t>
            </a:r>
            <a:r>
              <a:rPr dirty="0" sz="1600" spc="13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«</a:t>
            </a:r>
            <a:r>
              <a:rPr dirty="0" sz="1600" spc="13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lutte</a:t>
            </a:r>
            <a:r>
              <a:rPr dirty="0" sz="1600" spc="14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contre</a:t>
            </a:r>
            <a:r>
              <a:rPr dirty="0" sz="1600" spc="14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l'artificialisation </a:t>
            </a:r>
            <a:r>
              <a:rPr dirty="0" sz="1600" spc="-38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des </a:t>
            </a:r>
            <a:r>
              <a:rPr dirty="0" sz="1600" spc="-10" i="1">
                <a:solidFill>
                  <a:srgbClr val="001F5F"/>
                </a:solidFill>
                <a:latin typeface="Palatino Linotype"/>
                <a:cs typeface="Palatino Linotype"/>
              </a:rPr>
              <a:t>sols</a:t>
            </a:r>
            <a:r>
              <a:rPr dirty="0" sz="1600" spc="2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»</a:t>
            </a:r>
            <a:endParaRPr sz="1600">
              <a:latin typeface="Palatino Linotype"/>
              <a:cs typeface="Palatino Linotype"/>
            </a:endParaRPr>
          </a:p>
          <a:p>
            <a:pPr lvl="1" marL="697865" indent="-228600">
              <a:lnSpc>
                <a:spcPts val="1825"/>
              </a:lnSpc>
              <a:spcBef>
                <a:spcPts val="270"/>
              </a:spcBef>
              <a:buFont typeface="Wingdings"/>
              <a:buChar char=""/>
              <a:tabLst>
                <a:tab pos="697865" algn="l"/>
                <a:tab pos="698500" algn="l"/>
                <a:tab pos="1657350" algn="l"/>
                <a:tab pos="2356485" algn="l"/>
                <a:tab pos="3432810" algn="l"/>
                <a:tab pos="3716020" algn="l"/>
                <a:tab pos="4801870" algn="l"/>
                <a:tab pos="5743575" algn="l"/>
                <a:tab pos="6013450" algn="l"/>
                <a:tab pos="6935470" algn="l"/>
                <a:tab pos="7296784" algn="l"/>
              </a:tabLst>
            </a:pP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C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réa</a:t>
            </a:r>
            <a:r>
              <a:rPr dirty="0" sz="1600" spc="-15">
                <a:solidFill>
                  <a:srgbClr val="001F5F"/>
                </a:solidFill>
                <a:latin typeface="Palatino Linotype"/>
                <a:cs typeface="Palatino Linotype"/>
              </a:rPr>
              <a:t>t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ion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	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’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u</a:t>
            </a:r>
            <a:r>
              <a:rPr dirty="0" sz="1600" spc="-15">
                <a:solidFill>
                  <a:srgbClr val="001F5F"/>
                </a:solidFill>
                <a:latin typeface="Palatino Linotype"/>
                <a:cs typeface="Palatino Linotype"/>
              </a:rPr>
              <a:t>n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e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	</a:t>
            </a:r>
            <a:r>
              <a:rPr dirty="0" sz="1600" spc="-15">
                <a:solidFill>
                  <a:srgbClr val="001F5F"/>
                </a:solidFill>
                <a:latin typeface="Palatino Linotype"/>
                <a:cs typeface="Palatino Linotype"/>
              </a:rPr>
              <a:t>t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r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a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jec</a:t>
            </a:r>
            <a:r>
              <a:rPr dirty="0" sz="1600" spc="-15">
                <a:solidFill>
                  <a:srgbClr val="001F5F"/>
                </a:solidFill>
                <a:latin typeface="Palatino Linotype"/>
                <a:cs typeface="Palatino Linotype"/>
              </a:rPr>
              <a:t>t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o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i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re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	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«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	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p</a:t>
            </a:r>
            <a:r>
              <a:rPr dirty="0" sz="1600" spc="-10" i="1">
                <a:solidFill>
                  <a:srgbClr val="001F5F"/>
                </a:solidFill>
                <a:latin typeface="Palatino Linotype"/>
                <a:cs typeface="Palatino Linotype"/>
              </a:rPr>
              <a:t>erm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et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t</a:t>
            </a:r>
            <a:r>
              <a:rPr dirty="0" sz="1600" spc="-15" i="1">
                <a:solidFill>
                  <a:srgbClr val="001F5F"/>
                </a:solidFill>
                <a:latin typeface="Palatino Linotype"/>
                <a:cs typeface="Palatino Linotype"/>
              </a:rPr>
              <a:t>a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n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t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	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d'</a:t>
            </a:r>
            <a:r>
              <a:rPr dirty="0" sz="1600" spc="-15" i="1">
                <a:solidFill>
                  <a:srgbClr val="001F5F"/>
                </a:solidFill>
                <a:latin typeface="Palatino Linotype"/>
                <a:cs typeface="Palatino Linotype"/>
              </a:rPr>
              <a:t>a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b</a:t>
            </a:r>
            <a:r>
              <a:rPr dirty="0" sz="1600" spc="5" i="1">
                <a:solidFill>
                  <a:srgbClr val="001F5F"/>
                </a:solidFill>
                <a:latin typeface="Palatino Linotype"/>
                <a:cs typeface="Palatino Linotype"/>
              </a:rPr>
              <a:t>o</a:t>
            </a:r>
            <a:r>
              <a:rPr dirty="0" sz="1600" spc="-10" i="1">
                <a:solidFill>
                  <a:srgbClr val="001F5F"/>
                </a:solidFill>
                <a:latin typeface="Palatino Linotype"/>
                <a:cs typeface="Palatino Linotype"/>
              </a:rPr>
              <a:t>ut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ir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	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à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	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l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'</a:t>
            </a:r>
            <a:r>
              <a:rPr dirty="0" sz="1600" spc="-15" i="1">
                <a:solidFill>
                  <a:srgbClr val="001F5F"/>
                </a:solidFill>
                <a:latin typeface="Palatino Linotype"/>
                <a:cs typeface="Palatino Linotype"/>
              </a:rPr>
              <a:t>a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b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s</a:t>
            </a:r>
            <a:r>
              <a:rPr dirty="0" sz="1600" spc="-10" i="1">
                <a:solidFill>
                  <a:srgbClr val="001F5F"/>
                </a:solidFill>
                <a:latin typeface="Palatino Linotype"/>
                <a:cs typeface="Palatino Linotype"/>
              </a:rPr>
              <a:t>enc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e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	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	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t</a:t>
            </a:r>
            <a:r>
              <a:rPr dirty="0" sz="1600" spc="-15" i="1">
                <a:solidFill>
                  <a:srgbClr val="001F5F"/>
                </a:solidFill>
                <a:latin typeface="Palatino Linotype"/>
                <a:cs typeface="Palatino Linotype"/>
              </a:rPr>
              <a:t>o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u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te</a:t>
            </a:r>
            <a:endParaRPr sz="1600">
              <a:latin typeface="Palatino Linotype"/>
              <a:cs typeface="Palatino Linotype"/>
            </a:endParaRPr>
          </a:p>
          <a:p>
            <a:pPr marL="697865">
              <a:lnSpc>
                <a:spcPts val="1825"/>
              </a:lnSpc>
            </a:pP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artificialisation</a:t>
            </a:r>
            <a:r>
              <a:rPr dirty="0" sz="1600" spc="6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10" i="1">
                <a:solidFill>
                  <a:srgbClr val="001F5F"/>
                </a:solidFill>
                <a:latin typeface="Palatino Linotype"/>
                <a:cs typeface="Palatino Linotype"/>
              </a:rPr>
              <a:t>nette</a:t>
            </a:r>
            <a:r>
              <a:rPr dirty="0" sz="1600" spc="2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des</a:t>
            </a:r>
            <a:r>
              <a:rPr dirty="0" sz="16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10" i="1">
                <a:solidFill>
                  <a:srgbClr val="001F5F"/>
                </a:solidFill>
                <a:latin typeface="Palatino Linotype"/>
                <a:cs typeface="Palatino Linotype"/>
              </a:rPr>
              <a:t>sols</a:t>
            </a:r>
            <a:r>
              <a:rPr dirty="0" sz="1600" spc="4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»</a:t>
            </a:r>
            <a:endParaRPr sz="1600">
              <a:latin typeface="Palatino Linotype"/>
              <a:cs typeface="Palatino Linotype"/>
            </a:endParaRPr>
          </a:p>
          <a:p>
            <a:pPr lvl="1" marL="697865" marR="5080" indent="-228600">
              <a:lnSpc>
                <a:spcPts val="1730"/>
              </a:lnSpc>
              <a:spcBef>
                <a:spcPts val="530"/>
              </a:spcBef>
              <a:buFont typeface="Wingdings"/>
              <a:buChar char=""/>
              <a:tabLst>
                <a:tab pos="697865" algn="l"/>
                <a:tab pos="698500" algn="l"/>
                <a:tab pos="1148080" algn="l"/>
                <a:tab pos="2061210" algn="l"/>
                <a:tab pos="2434590" algn="l"/>
                <a:tab pos="2873375" algn="l"/>
                <a:tab pos="3696335" algn="l"/>
                <a:tab pos="4088129" algn="l"/>
                <a:tab pos="4893310" algn="l"/>
                <a:tab pos="5266690" algn="l"/>
                <a:tab pos="6289040" algn="l"/>
                <a:tab pos="6687184" algn="l"/>
                <a:tab pos="7494905" algn="l"/>
              </a:tabLst>
            </a:pPr>
            <a:r>
              <a:rPr dirty="0" sz="1600" spc="-60">
                <a:solidFill>
                  <a:srgbClr val="001F5F"/>
                </a:solidFill>
                <a:latin typeface="Palatino Linotype"/>
                <a:cs typeface="Palatino Linotype"/>
              </a:rPr>
              <a:t>P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ar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	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tr</a:t>
            </a:r>
            <a:r>
              <a:rPr dirty="0" sz="1600" spc="10">
                <a:solidFill>
                  <a:srgbClr val="001F5F"/>
                </a:solidFill>
                <a:latin typeface="Palatino Linotype"/>
                <a:cs typeface="Palatino Linotype"/>
              </a:rPr>
              <a:t>a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n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c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h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es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	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d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e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	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dix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	</a:t>
            </a:r>
            <a:r>
              <a:rPr dirty="0" sz="1600" spc="10">
                <a:solidFill>
                  <a:srgbClr val="001F5F"/>
                </a:solidFill>
                <a:latin typeface="Palatino Linotype"/>
                <a:cs typeface="Palatino Linotype"/>
              </a:rPr>
              <a:t>a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n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nées,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	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u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n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	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o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b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je</a:t>
            </a:r>
            <a:r>
              <a:rPr dirty="0" sz="1600" spc="5">
                <a:solidFill>
                  <a:srgbClr val="001F5F"/>
                </a:solidFill>
                <a:latin typeface="Palatino Linotype"/>
                <a:cs typeface="Palatino Linotype"/>
              </a:rPr>
              <a:t>c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ti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f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	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d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e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	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rédu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c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ti</a:t>
            </a:r>
            <a:r>
              <a:rPr dirty="0" sz="1600" spc="5">
                <a:solidFill>
                  <a:srgbClr val="001F5F"/>
                </a:solidFill>
                <a:latin typeface="Palatino Linotype"/>
                <a:cs typeface="Palatino Linotype"/>
              </a:rPr>
              <a:t>o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n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	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d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u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	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r</a:t>
            </a:r>
            <a:r>
              <a:rPr dirty="0" sz="1600" spc="5">
                <a:solidFill>
                  <a:srgbClr val="001F5F"/>
                </a:solidFill>
                <a:latin typeface="Palatino Linotype"/>
                <a:cs typeface="Palatino Linotype"/>
              </a:rPr>
              <a:t>y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t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hm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e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	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de 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l'artificialisation.</a:t>
            </a:r>
            <a:endParaRPr sz="1600">
              <a:latin typeface="Palatino Linotype"/>
              <a:cs typeface="Palatino Linotype"/>
            </a:endParaRPr>
          </a:p>
          <a:p>
            <a:pPr lvl="1" marL="697865" indent="-228600">
              <a:lnSpc>
                <a:spcPct val="100000"/>
              </a:lnSpc>
              <a:spcBef>
                <a:spcPts val="284"/>
              </a:spcBef>
              <a:buFont typeface="Wingdings"/>
              <a:buChar char=""/>
              <a:tabLst>
                <a:tab pos="697865" algn="l"/>
                <a:tab pos="698500" algn="l"/>
              </a:tabLst>
            </a:pP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Cet</a:t>
            </a:r>
            <a:r>
              <a:rPr dirty="0" sz="16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10" b="1">
                <a:solidFill>
                  <a:srgbClr val="001F5F"/>
                </a:solidFill>
                <a:latin typeface="Palatino Linotype"/>
                <a:cs typeface="Palatino Linotype"/>
              </a:rPr>
              <a:t>objectif</a:t>
            </a:r>
            <a:r>
              <a:rPr dirty="0" sz="1600" spc="4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est</a:t>
            </a:r>
            <a:r>
              <a:rPr dirty="0" sz="1600" spc="2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décliné</a:t>
            </a:r>
            <a:r>
              <a:rPr dirty="0" sz="1600" spc="3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entre</a:t>
            </a:r>
            <a:r>
              <a:rPr dirty="0" sz="1600" spc="1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les</a:t>
            </a:r>
            <a:r>
              <a:rPr dirty="0" sz="1600" spc="1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différentes</a:t>
            </a:r>
            <a:r>
              <a:rPr dirty="0" sz="1600" spc="2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parties</a:t>
            </a:r>
            <a:r>
              <a:rPr dirty="0" sz="1600" spc="3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du</a:t>
            </a:r>
            <a:r>
              <a:rPr dirty="0" sz="1600" spc="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10" b="1">
                <a:solidFill>
                  <a:srgbClr val="001F5F"/>
                </a:solidFill>
                <a:latin typeface="Palatino Linotype"/>
                <a:cs typeface="Palatino Linotype"/>
              </a:rPr>
              <a:t>territoire</a:t>
            </a:r>
            <a:r>
              <a:rPr dirty="0" sz="1600" spc="4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régional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.</a:t>
            </a:r>
            <a:endParaRPr sz="1600">
              <a:latin typeface="Palatino Linotype"/>
              <a:cs typeface="Palatino Linotype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63265" y="6142126"/>
            <a:ext cx="247840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5">
                <a:solidFill>
                  <a:srgbClr val="112F52"/>
                </a:solidFill>
                <a:latin typeface="Palatino Linotype"/>
                <a:cs typeface="Palatino Linotype"/>
              </a:rPr>
              <a:t>Webinaire</a:t>
            </a:r>
            <a:r>
              <a:rPr dirty="0" sz="1800" spc="-10">
                <a:solidFill>
                  <a:srgbClr val="112F52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112F52"/>
                </a:solidFill>
                <a:latin typeface="Palatino Linotype"/>
                <a:cs typeface="Palatino Linotype"/>
              </a:rPr>
              <a:t>–</a:t>
            </a:r>
            <a:r>
              <a:rPr dirty="0" sz="1800" spc="-15">
                <a:solidFill>
                  <a:srgbClr val="112F52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112F52"/>
                </a:solidFill>
                <a:latin typeface="Palatino Linotype"/>
                <a:cs typeface="Palatino Linotype"/>
              </a:rPr>
              <a:t>30</a:t>
            </a:r>
            <a:r>
              <a:rPr dirty="0" sz="1800" spc="-25">
                <a:solidFill>
                  <a:srgbClr val="112F52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>
                <a:solidFill>
                  <a:srgbClr val="112F52"/>
                </a:solidFill>
                <a:latin typeface="Palatino Linotype"/>
                <a:cs typeface="Palatino Linotype"/>
              </a:rPr>
              <a:t>juin</a:t>
            </a:r>
            <a:r>
              <a:rPr dirty="0" sz="1800">
                <a:solidFill>
                  <a:srgbClr val="112F52"/>
                </a:solidFill>
                <a:latin typeface="Palatino Linotype"/>
                <a:cs typeface="Palatino Linotype"/>
              </a:rPr>
              <a:t> 2022</a:t>
            </a:r>
            <a:endParaRPr sz="1800">
              <a:latin typeface="Palatino Linotype"/>
              <a:cs typeface="Palatino Linotype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34</a:t>
            </a:fld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30351" y="2430272"/>
            <a:ext cx="7459345" cy="94043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algn="r" marL="12700" marR="5080" indent="400685">
              <a:lnSpc>
                <a:spcPct val="100000"/>
              </a:lnSpc>
              <a:spcBef>
                <a:spcPts val="105"/>
              </a:spcBef>
            </a:pPr>
            <a:r>
              <a:rPr dirty="0"/>
              <a:t>Décret</a:t>
            </a:r>
            <a:r>
              <a:rPr dirty="0" spc="-25"/>
              <a:t> </a:t>
            </a:r>
            <a:r>
              <a:rPr dirty="0"/>
              <a:t>n°</a:t>
            </a:r>
            <a:r>
              <a:rPr dirty="0" spc="-10"/>
              <a:t> </a:t>
            </a:r>
            <a:r>
              <a:rPr dirty="0"/>
              <a:t>2022-762</a:t>
            </a:r>
            <a:r>
              <a:rPr dirty="0" spc="-45"/>
              <a:t> </a:t>
            </a:r>
            <a:r>
              <a:rPr dirty="0"/>
              <a:t>du 29</a:t>
            </a:r>
            <a:r>
              <a:rPr dirty="0" spc="-15"/>
              <a:t> </a:t>
            </a:r>
            <a:r>
              <a:rPr dirty="0"/>
              <a:t>avril</a:t>
            </a:r>
            <a:r>
              <a:rPr dirty="0" spc="-25"/>
              <a:t> </a:t>
            </a:r>
            <a:r>
              <a:rPr dirty="0"/>
              <a:t>2022</a:t>
            </a:r>
            <a:r>
              <a:rPr dirty="0" spc="-25"/>
              <a:t> </a:t>
            </a:r>
            <a:r>
              <a:rPr dirty="0"/>
              <a:t>relatif</a:t>
            </a:r>
            <a:r>
              <a:rPr dirty="0" spc="-50"/>
              <a:t> </a:t>
            </a:r>
            <a:r>
              <a:rPr dirty="0"/>
              <a:t>aux objectifs</a:t>
            </a:r>
            <a:r>
              <a:rPr dirty="0" spc="-40"/>
              <a:t> </a:t>
            </a:r>
            <a:r>
              <a:rPr dirty="0"/>
              <a:t>et</a:t>
            </a:r>
            <a:r>
              <a:rPr dirty="0" spc="-15"/>
              <a:t> </a:t>
            </a:r>
            <a:r>
              <a:rPr dirty="0"/>
              <a:t>aux </a:t>
            </a:r>
            <a:r>
              <a:rPr dirty="0" spc="-484"/>
              <a:t> </a:t>
            </a:r>
            <a:r>
              <a:rPr dirty="0"/>
              <a:t>règles</a:t>
            </a:r>
            <a:r>
              <a:rPr dirty="0" spc="-30"/>
              <a:t> </a:t>
            </a:r>
            <a:r>
              <a:rPr dirty="0"/>
              <a:t>générales</a:t>
            </a:r>
            <a:r>
              <a:rPr dirty="0" spc="-40"/>
              <a:t> </a:t>
            </a:r>
            <a:r>
              <a:rPr dirty="0"/>
              <a:t>en matière</a:t>
            </a:r>
            <a:r>
              <a:rPr dirty="0" spc="-40"/>
              <a:t> </a:t>
            </a:r>
            <a:r>
              <a:rPr dirty="0"/>
              <a:t>de gestion</a:t>
            </a:r>
            <a:r>
              <a:rPr dirty="0" spc="-35"/>
              <a:t> </a:t>
            </a:r>
            <a:r>
              <a:rPr dirty="0"/>
              <a:t>économe</a:t>
            </a:r>
            <a:r>
              <a:rPr dirty="0" spc="-20"/>
              <a:t> </a:t>
            </a:r>
            <a:r>
              <a:rPr dirty="0"/>
              <a:t>de</a:t>
            </a:r>
            <a:r>
              <a:rPr dirty="0" spc="5"/>
              <a:t> </a:t>
            </a:r>
            <a:r>
              <a:rPr dirty="0"/>
              <a:t>l’espace</a:t>
            </a:r>
            <a:r>
              <a:rPr dirty="0" spc="-40"/>
              <a:t> </a:t>
            </a:r>
            <a:r>
              <a:rPr dirty="0"/>
              <a:t>et de </a:t>
            </a:r>
            <a:r>
              <a:rPr dirty="0" spc="-484"/>
              <a:t> </a:t>
            </a:r>
            <a:r>
              <a:rPr dirty="0"/>
              <a:t>lutte</a:t>
            </a:r>
            <a:r>
              <a:rPr dirty="0" spc="-25"/>
              <a:t> </a:t>
            </a:r>
            <a:r>
              <a:rPr dirty="0"/>
              <a:t>contre</a:t>
            </a:r>
            <a:r>
              <a:rPr dirty="0" spc="-25"/>
              <a:t> </a:t>
            </a:r>
            <a:r>
              <a:rPr dirty="0" spc="-5"/>
              <a:t>l’artificialisation</a:t>
            </a:r>
            <a:r>
              <a:rPr dirty="0" spc="-35"/>
              <a:t> </a:t>
            </a:r>
            <a:r>
              <a:rPr dirty="0"/>
              <a:t>des</a:t>
            </a:r>
            <a:r>
              <a:rPr dirty="0" spc="5"/>
              <a:t> </a:t>
            </a:r>
            <a:r>
              <a:rPr dirty="0" spc="-5"/>
              <a:t>sols</a:t>
            </a:r>
            <a:r>
              <a:rPr dirty="0" spc="-25"/>
              <a:t> </a:t>
            </a:r>
            <a:r>
              <a:rPr dirty="0"/>
              <a:t>du SRADDET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34</a:t>
            </a:fld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21053" y="282066"/>
            <a:ext cx="7114540" cy="879475"/>
          </a:xfrm>
          <a:prstGeom prst="rect"/>
        </p:spPr>
        <p:txBody>
          <a:bodyPr wrap="square" lIns="0" tIns="47625" rIns="0" bIns="0" rtlCol="0" vert="horz">
            <a:spAutoFit/>
          </a:bodyPr>
          <a:lstStyle/>
          <a:p>
            <a:pPr algn="r" marL="12700" marR="5080" indent="54610">
              <a:lnSpc>
                <a:spcPts val="2160"/>
              </a:lnSpc>
              <a:spcBef>
                <a:spcPts val="375"/>
              </a:spcBef>
            </a:pPr>
            <a:r>
              <a:rPr dirty="0"/>
              <a:t>Décret</a:t>
            </a:r>
            <a:r>
              <a:rPr dirty="0" spc="-30"/>
              <a:t> </a:t>
            </a:r>
            <a:r>
              <a:rPr dirty="0" spc="-5"/>
              <a:t>n°</a:t>
            </a:r>
            <a:r>
              <a:rPr dirty="0" spc="-10"/>
              <a:t> </a:t>
            </a:r>
            <a:r>
              <a:rPr dirty="0"/>
              <a:t>2022-762</a:t>
            </a:r>
            <a:r>
              <a:rPr dirty="0" spc="-35"/>
              <a:t> </a:t>
            </a:r>
            <a:r>
              <a:rPr dirty="0"/>
              <a:t>du 29</a:t>
            </a:r>
            <a:r>
              <a:rPr dirty="0" spc="-15"/>
              <a:t> </a:t>
            </a:r>
            <a:r>
              <a:rPr dirty="0"/>
              <a:t>avril</a:t>
            </a:r>
            <a:r>
              <a:rPr dirty="0" spc="-20"/>
              <a:t> </a:t>
            </a:r>
            <a:r>
              <a:rPr dirty="0"/>
              <a:t>2022</a:t>
            </a:r>
            <a:r>
              <a:rPr dirty="0" spc="-25"/>
              <a:t> </a:t>
            </a:r>
            <a:r>
              <a:rPr dirty="0"/>
              <a:t>relatif</a:t>
            </a:r>
            <a:r>
              <a:rPr dirty="0" spc="-50"/>
              <a:t> </a:t>
            </a:r>
            <a:r>
              <a:rPr dirty="0"/>
              <a:t>aux</a:t>
            </a:r>
            <a:r>
              <a:rPr dirty="0" spc="5"/>
              <a:t> </a:t>
            </a:r>
            <a:r>
              <a:rPr dirty="0"/>
              <a:t>objectifs</a:t>
            </a:r>
            <a:r>
              <a:rPr dirty="0" spc="-40"/>
              <a:t> </a:t>
            </a:r>
            <a:r>
              <a:rPr dirty="0"/>
              <a:t>et</a:t>
            </a:r>
            <a:r>
              <a:rPr dirty="0" spc="-15"/>
              <a:t> </a:t>
            </a:r>
            <a:r>
              <a:rPr dirty="0"/>
              <a:t>aux </a:t>
            </a:r>
            <a:r>
              <a:rPr dirty="0" spc="-484"/>
              <a:t> </a:t>
            </a:r>
            <a:r>
              <a:rPr dirty="0"/>
              <a:t>règles</a:t>
            </a:r>
            <a:r>
              <a:rPr dirty="0" spc="-30"/>
              <a:t> </a:t>
            </a:r>
            <a:r>
              <a:rPr dirty="0"/>
              <a:t>générales</a:t>
            </a:r>
            <a:r>
              <a:rPr dirty="0" spc="-40"/>
              <a:t> </a:t>
            </a:r>
            <a:r>
              <a:rPr dirty="0"/>
              <a:t>en matière</a:t>
            </a:r>
            <a:r>
              <a:rPr dirty="0" spc="-40"/>
              <a:t> </a:t>
            </a:r>
            <a:r>
              <a:rPr dirty="0"/>
              <a:t>de gestion</a:t>
            </a:r>
            <a:r>
              <a:rPr dirty="0" spc="-35"/>
              <a:t> </a:t>
            </a:r>
            <a:r>
              <a:rPr dirty="0"/>
              <a:t>économe</a:t>
            </a:r>
            <a:r>
              <a:rPr dirty="0" spc="-20"/>
              <a:t> </a:t>
            </a:r>
            <a:r>
              <a:rPr dirty="0"/>
              <a:t>de l’espace</a:t>
            </a:r>
            <a:r>
              <a:rPr dirty="0" spc="-40"/>
              <a:t> </a:t>
            </a:r>
            <a:r>
              <a:rPr dirty="0"/>
              <a:t>et </a:t>
            </a:r>
            <a:r>
              <a:rPr dirty="0" spc="-484"/>
              <a:t> </a:t>
            </a:r>
            <a:r>
              <a:rPr dirty="0"/>
              <a:t>de lutte</a:t>
            </a:r>
            <a:r>
              <a:rPr dirty="0" spc="-25"/>
              <a:t> </a:t>
            </a:r>
            <a:r>
              <a:rPr dirty="0"/>
              <a:t>contre</a:t>
            </a:r>
            <a:r>
              <a:rPr dirty="0" spc="-25"/>
              <a:t> </a:t>
            </a:r>
            <a:r>
              <a:rPr dirty="0" spc="-5"/>
              <a:t>l’artificialisation</a:t>
            </a:r>
            <a:r>
              <a:rPr dirty="0" spc="-35"/>
              <a:t> </a:t>
            </a:r>
            <a:r>
              <a:rPr dirty="0"/>
              <a:t>des</a:t>
            </a:r>
            <a:r>
              <a:rPr dirty="0" spc="5"/>
              <a:t> </a:t>
            </a:r>
            <a:r>
              <a:rPr dirty="0" spc="-5"/>
              <a:t>sols</a:t>
            </a:r>
            <a:r>
              <a:rPr dirty="0" spc="-25"/>
              <a:t> </a:t>
            </a:r>
            <a:r>
              <a:rPr dirty="0"/>
              <a:t>du</a:t>
            </a:r>
            <a:r>
              <a:rPr dirty="0" spc="5"/>
              <a:t> </a:t>
            </a:r>
            <a:r>
              <a:rPr dirty="0"/>
              <a:t>SRADDET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19734" y="1699386"/>
            <a:ext cx="7717790" cy="34016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Objectifs</a:t>
            </a:r>
            <a:r>
              <a:rPr dirty="0" sz="1600" spc="2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du</a:t>
            </a:r>
            <a:r>
              <a:rPr dirty="0" sz="1600" spc="-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décret :</a:t>
            </a:r>
            <a:endParaRPr sz="16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600">
              <a:latin typeface="Palatino Linotype"/>
              <a:cs typeface="Palatino Linotype"/>
            </a:endParaRPr>
          </a:p>
          <a:p>
            <a:pPr marL="297180" indent="-285115">
              <a:lnSpc>
                <a:spcPct val="100000"/>
              </a:lnSpc>
              <a:buFont typeface="Wingdings"/>
              <a:buChar char=""/>
              <a:tabLst>
                <a:tab pos="297180" algn="l"/>
                <a:tab pos="297815" algn="l"/>
              </a:tabLst>
            </a:pP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Préciser</a:t>
            </a:r>
            <a:r>
              <a:rPr dirty="0" sz="16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le</a:t>
            </a:r>
            <a:r>
              <a:rPr dirty="0" sz="16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contenu</a:t>
            </a:r>
            <a:r>
              <a:rPr dirty="0" sz="1600" spc="1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du SRADDET</a:t>
            </a:r>
            <a:r>
              <a:rPr dirty="0" sz="1600" spc="2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quant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à</a:t>
            </a:r>
            <a:r>
              <a:rPr dirty="0" sz="16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la</a:t>
            </a:r>
            <a:r>
              <a:rPr dirty="0" sz="16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gestion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économe</a:t>
            </a:r>
            <a:r>
              <a:rPr dirty="0" sz="16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20">
                <a:solidFill>
                  <a:srgbClr val="001F5F"/>
                </a:solidFill>
                <a:latin typeface="Palatino Linotype"/>
                <a:cs typeface="Palatino Linotype"/>
              </a:rPr>
              <a:t>l’espace</a:t>
            </a:r>
            <a:r>
              <a:rPr dirty="0" sz="1600" spc="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et la</a:t>
            </a:r>
            <a:r>
              <a:rPr dirty="0" sz="16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lutte</a:t>
            </a:r>
            <a:endParaRPr sz="1600">
              <a:latin typeface="Palatino Linotype"/>
              <a:cs typeface="Palatino Linotype"/>
            </a:endParaRPr>
          </a:p>
          <a:p>
            <a:pPr marL="297180">
              <a:lnSpc>
                <a:spcPct val="100000"/>
              </a:lnSpc>
              <a:spcBef>
                <a:spcPts val="135"/>
              </a:spcBef>
            </a:pP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contre</a:t>
            </a:r>
            <a:r>
              <a:rPr dirty="0" sz="1600" spc="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l’artificialisation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des</a:t>
            </a:r>
            <a:r>
              <a:rPr dirty="0" sz="1600" spc="-2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sols.</a:t>
            </a:r>
            <a:endParaRPr sz="16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00">
              <a:latin typeface="Palatino Linotype"/>
              <a:cs typeface="Palatino Linotype"/>
            </a:endParaRPr>
          </a:p>
          <a:p>
            <a:pPr marL="297180" indent="-285115">
              <a:lnSpc>
                <a:spcPct val="100000"/>
              </a:lnSpc>
              <a:buFont typeface="Wingdings"/>
              <a:buChar char=""/>
              <a:tabLst>
                <a:tab pos="297180" algn="l"/>
                <a:tab pos="297815" algn="l"/>
              </a:tabLst>
            </a:pP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Fixer</a:t>
            </a:r>
            <a:r>
              <a:rPr dirty="0" sz="1600" spc="254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les</a:t>
            </a:r>
            <a:r>
              <a:rPr dirty="0" sz="1600" spc="25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modalités</a:t>
            </a:r>
            <a:r>
              <a:rPr dirty="0" sz="1600" spc="24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600" spc="26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la</a:t>
            </a:r>
            <a:r>
              <a:rPr dirty="0" sz="1600" spc="254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déclinaison</a:t>
            </a:r>
            <a:r>
              <a:rPr dirty="0" sz="1600" spc="254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infrarégionale</a:t>
            </a:r>
            <a:r>
              <a:rPr dirty="0" sz="1600" spc="27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des</a:t>
            </a:r>
            <a:r>
              <a:rPr dirty="0" sz="1600" spc="24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objectifs</a:t>
            </a:r>
            <a:r>
              <a:rPr dirty="0" sz="1600" spc="27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600" spc="254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lutte</a:t>
            </a:r>
            <a:r>
              <a:rPr dirty="0" sz="1600" spc="25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contre</a:t>
            </a:r>
            <a:endParaRPr sz="1600">
              <a:latin typeface="Palatino Linotype"/>
              <a:cs typeface="Palatino Linotype"/>
            </a:endParaRPr>
          </a:p>
          <a:p>
            <a:pPr marL="297180">
              <a:lnSpc>
                <a:spcPct val="100000"/>
              </a:lnSpc>
              <a:spcBef>
                <a:spcPts val="145"/>
              </a:spcBef>
            </a:pPr>
            <a:r>
              <a:rPr dirty="0" sz="1600" spc="-15">
                <a:solidFill>
                  <a:srgbClr val="001F5F"/>
                </a:solidFill>
                <a:latin typeface="Palatino Linotype"/>
                <a:cs typeface="Palatino Linotype"/>
              </a:rPr>
              <a:t>l’artificialisation</a:t>
            </a:r>
            <a:r>
              <a:rPr dirty="0" sz="1600" spc="3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:</a:t>
            </a:r>
            <a:r>
              <a:rPr dirty="0" sz="16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rendre</a:t>
            </a:r>
            <a:r>
              <a:rPr dirty="0" sz="1600" spc="3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opérationnelle</a:t>
            </a:r>
            <a:r>
              <a:rPr dirty="0" sz="1600" spc="4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la</a:t>
            </a:r>
            <a:r>
              <a:rPr dirty="0" sz="16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territorialisation.</a:t>
            </a:r>
            <a:endParaRPr sz="16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00">
              <a:latin typeface="Palatino Linotype"/>
              <a:cs typeface="Palatino Linotype"/>
            </a:endParaRPr>
          </a:p>
          <a:p>
            <a:pPr marL="297180" indent="-285115">
              <a:lnSpc>
                <a:spcPct val="100000"/>
              </a:lnSpc>
              <a:buFont typeface="Wingdings"/>
              <a:buChar char=""/>
              <a:tabLst>
                <a:tab pos="297180" algn="l"/>
                <a:tab pos="297815" algn="l"/>
              </a:tabLst>
            </a:pP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Préciser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le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contenu</a:t>
            </a:r>
            <a:r>
              <a:rPr dirty="0" sz="1600" spc="4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du</a:t>
            </a:r>
            <a:r>
              <a:rPr dirty="0" sz="1600" spc="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fascicule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règles générales.</a:t>
            </a:r>
            <a:endParaRPr sz="16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001F5F"/>
              </a:buClr>
              <a:buFont typeface="Wingdings"/>
              <a:buChar char=""/>
            </a:pPr>
            <a:endParaRPr sz="1500">
              <a:latin typeface="Palatino Linotype"/>
              <a:cs typeface="Palatino Linotype"/>
            </a:endParaRPr>
          </a:p>
          <a:p>
            <a:pPr algn="just" marL="297180" marR="5080" indent="-285115">
              <a:lnSpc>
                <a:spcPct val="106900"/>
              </a:lnSpc>
              <a:buFont typeface="Wingdings"/>
              <a:buChar char=""/>
              <a:tabLst>
                <a:tab pos="297815" algn="l"/>
              </a:tabLst>
            </a:pP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Préciser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les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modalités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d’identification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5">
                <a:solidFill>
                  <a:srgbClr val="001F5F"/>
                </a:solidFill>
                <a:latin typeface="Palatino Linotype"/>
                <a:cs typeface="Palatino Linotype"/>
              </a:rPr>
              <a:t>et</a:t>
            </a:r>
            <a:r>
              <a:rPr dirty="0" sz="1600" spc="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prise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en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compte</a:t>
            </a:r>
            <a:r>
              <a:rPr dirty="0" sz="16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des</a:t>
            </a:r>
            <a:r>
              <a:rPr dirty="0" sz="1600" spc="39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projets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20">
                <a:solidFill>
                  <a:srgbClr val="001F5F"/>
                </a:solidFill>
                <a:latin typeface="Palatino Linotype"/>
                <a:cs typeface="Palatino Linotype"/>
              </a:rPr>
              <a:t>d’envergure</a:t>
            </a:r>
            <a:r>
              <a:rPr dirty="0" sz="1600" spc="-1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nationale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ou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régionale,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qui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20">
                <a:solidFill>
                  <a:srgbClr val="001F5F"/>
                </a:solidFill>
                <a:latin typeface="Palatino Linotype"/>
                <a:cs typeface="Palatino Linotype"/>
              </a:rPr>
              <a:t>n’entrent</a:t>
            </a:r>
            <a:r>
              <a:rPr dirty="0" sz="1600" spc="-1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pas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dans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le</a:t>
            </a:r>
            <a:r>
              <a:rPr dirty="0" sz="1600" spc="39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décompte</a:t>
            </a:r>
            <a:r>
              <a:rPr dirty="0" sz="1600" spc="39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des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espaces NAF</a:t>
            </a:r>
            <a:r>
              <a:rPr dirty="0" sz="16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consommés</a:t>
            </a:r>
            <a:r>
              <a:rPr dirty="0" sz="1600" spc="3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à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20">
                <a:solidFill>
                  <a:srgbClr val="001F5F"/>
                </a:solidFill>
                <a:latin typeface="Palatino Linotype"/>
                <a:cs typeface="Palatino Linotype"/>
              </a:rPr>
              <a:t>l’échelle</a:t>
            </a:r>
            <a:r>
              <a:rPr dirty="0" sz="16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infrarégionale.</a:t>
            </a:r>
            <a:endParaRPr sz="1600">
              <a:latin typeface="Palatino Linotype"/>
              <a:cs typeface="Palatino Linotype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34</a:t>
            </a:fld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21053" y="282066"/>
            <a:ext cx="7114540" cy="879475"/>
          </a:xfrm>
          <a:prstGeom prst="rect"/>
        </p:spPr>
        <p:txBody>
          <a:bodyPr wrap="square" lIns="0" tIns="47625" rIns="0" bIns="0" rtlCol="0" vert="horz">
            <a:spAutoFit/>
          </a:bodyPr>
          <a:lstStyle/>
          <a:p>
            <a:pPr algn="r" marL="12700" marR="5080" indent="54610">
              <a:lnSpc>
                <a:spcPts val="2160"/>
              </a:lnSpc>
              <a:spcBef>
                <a:spcPts val="375"/>
              </a:spcBef>
            </a:pPr>
            <a:r>
              <a:rPr dirty="0"/>
              <a:t>Décret</a:t>
            </a:r>
            <a:r>
              <a:rPr dirty="0" spc="-30"/>
              <a:t> </a:t>
            </a:r>
            <a:r>
              <a:rPr dirty="0" spc="-5"/>
              <a:t>n°</a:t>
            </a:r>
            <a:r>
              <a:rPr dirty="0" spc="-10"/>
              <a:t> </a:t>
            </a:r>
            <a:r>
              <a:rPr dirty="0"/>
              <a:t>2022-762</a:t>
            </a:r>
            <a:r>
              <a:rPr dirty="0" spc="-35"/>
              <a:t> </a:t>
            </a:r>
            <a:r>
              <a:rPr dirty="0"/>
              <a:t>du 29</a:t>
            </a:r>
            <a:r>
              <a:rPr dirty="0" spc="-15"/>
              <a:t> </a:t>
            </a:r>
            <a:r>
              <a:rPr dirty="0"/>
              <a:t>avril</a:t>
            </a:r>
            <a:r>
              <a:rPr dirty="0" spc="-20"/>
              <a:t> </a:t>
            </a:r>
            <a:r>
              <a:rPr dirty="0"/>
              <a:t>2022</a:t>
            </a:r>
            <a:r>
              <a:rPr dirty="0" spc="-25"/>
              <a:t> </a:t>
            </a:r>
            <a:r>
              <a:rPr dirty="0"/>
              <a:t>relatif</a:t>
            </a:r>
            <a:r>
              <a:rPr dirty="0" spc="-50"/>
              <a:t> </a:t>
            </a:r>
            <a:r>
              <a:rPr dirty="0"/>
              <a:t>aux</a:t>
            </a:r>
            <a:r>
              <a:rPr dirty="0" spc="5"/>
              <a:t> </a:t>
            </a:r>
            <a:r>
              <a:rPr dirty="0"/>
              <a:t>objectifs</a:t>
            </a:r>
            <a:r>
              <a:rPr dirty="0" spc="-40"/>
              <a:t> </a:t>
            </a:r>
            <a:r>
              <a:rPr dirty="0"/>
              <a:t>et</a:t>
            </a:r>
            <a:r>
              <a:rPr dirty="0" spc="-15"/>
              <a:t> </a:t>
            </a:r>
            <a:r>
              <a:rPr dirty="0"/>
              <a:t>aux </a:t>
            </a:r>
            <a:r>
              <a:rPr dirty="0" spc="-484"/>
              <a:t> </a:t>
            </a:r>
            <a:r>
              <a:rPr dirty="0"/>
              <a:t>règles</a:t>
            </a:r>
            <a:r>
              <a:rPr dirty="0" spc="-30"/>
              <a:t> </a:t>
            </a:r>
            <a:r>
              <a:rPr dirty="0"/>
              <a:t>générales</a:t>
            </a:r>
            <a:r>
              <a:rPr dirty="0" spc="-40"/>
              <a:t> </a:t>
            </a:r>
            <a:r>
              <a:rPr dirty="0"/>
              <a:t>en matière</a:t>
            </a:r>
            <a:r>
              <a:rPr dirty="0" spc="-40"/>
              <a:t> </a:t>
            </a:r>
            <a:r>
              <a:rPr dirty="0"/>
              <a:t>de gestion</a:t>
            </a:r>
            <a:r>
              <a:rPr dirty="0" spc="-35"/>
              <a:t> </a:t>
            </a:r>
            <a:r>
              <a:rPr dirty="0"/>
              <a:t>économe</a:t>
            </a:r>
            <a:r>
              <a:rPr dirty="0" spc="-20"/>
              <a:t> </a:t>
            </a:r>
            <a:r>
              <a:rPr dirty="0"/>
              <a:t>de l’espace</a:t>
            </a:r>
            <a:r>
              <a:rPr dirty="0" spc="-40"/>
              <a:t> </a:t>
            </a:r>
            <a:r>
              <a:rPr dirty="0"/>
              <a:t>et </a:t>
            </a:r>
            <a:r>
              <a:rPr dirty="0" spc="-484"/>
              <a:t> </a:t>
            </a:r>
            <a:r>
              <a:rPr dirty="0"/>
              <a:t>de lutte</a:t>
            </a:r>
            <a:r>
              <a:rPr dirty="0" spc="-25"/>
              <a:t> </a:t>
            </a:r>
            <a:r>
              <a:rPr dirty="0"/>
              <a:t>contre</a:t>
            </a:r>
            <a:r>
              <a:rPr dirty="0" spc="-25"/>
              <a:t> </a:t>
            </a:r>
            <a:r>
              <a:rPr dirty="0" spc="-5"/>
              <a:t>l’artificialisation</a:t>
            </a:r>
            <a:r>
              <a:rPr dirty="0" spc="-35"/>
              <a:t> </a:t>
            </a:r>
            <a:r>
              <a:rPr dirty="0"/>
              <a:t>des</a:t>
            </a:r>
            <a:r>
              <a:rPr dirty="0" spc="5"/>
              <a:t> </a:t>
            </a:r>
            <a:r>
              <a:rPr dirty="0" spc="-5"/>
              <a:t>sols</a:t>
            </a:r>
            <a:r>
              <a:rPr dirty="0" spc="-25"/>
              <a:t> </a:t>
            </a:r>
            <a:r>
              <a:rPr dirty="0"/>
              <a:t>du</a:t>
            </a:r>
            <a:r>
              <a:rPr dirty="0" spc="5"/>
              <a:t> </a:t>
            </a:r>
            <a:r>
              <a:rPr dirty="0"/>
              <a:t>SRADDET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19734" y="1699386"/>
            <a:ext cx="7717790" cy="444563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 b="1">
                <a:solidFill>
                  <a:srgbClr val="001F5F"/>
                </a:solidFill>
                <a:latin typeface="Palatino Linotype"/>
                <a:cs typeface="Palatino Linotype"/>
              </a:rPr>
              <a:t>Article</a:t>
            </a:r>
            <a:r>
              <a:rPr dirty="0" sz="1600" spc="2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3</a:t>
            </a:r>
            <a:r>
              <a:rPr dirty="0" sz="1600" spc="-2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:</a:t>
            </a:r>
            <a:endParaRPr sz="16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600">
              <a:latin typeface="Palatino Linotype"/>
              <a:cs typeface="Palatino Linotype"/>
            </a:endParaRPr>
          </a:p>
          <a:p>
            <a:pPr marL="297180" indent="-285115">
              <a:lnSpc>
                <a:spcPct val="100000"/>
              </a:lnSpc>
              <a:buFont typeface="Wingdings"/>
              <a:buChar char=""/>
              <a:tabLst>
                <a:tab pos="297180" algn="l"/>
                <a:tab pos="297815" algn="l"/>
              </a:tabLst>
            </a:pP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Modifie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20">
                <a:solidFill>
                  <a:srgbClr val="001F5F"/>
                </a:solidFill>
                <a:latin typeface="Palatino Linotype"/>
                <a:cs typeface="Palatino Linotype"/>
              </a:rPr>
              <a:t>l’article</a:t>
            </a:r>
            <a:r>
              <a:rPr dirty="0" sz="16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R.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4251-3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 du</a:t>
            </a:r>
            <a:r>
              <a:rPr dirty="0" sz="1600" spc="-2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30">
                <a:solidFill>
                  <a:srgbClr val="001F5F"/>
                </a:solidFill>
                <a:latin typeface="Palatino Linotype"/>
                <a:cs typeface="Palatino Linotype"/>
              </a:rPr>
              <a:t>CGCT.</a:t>
            </a:r>
            <a:endParaRPr sz="16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001F5F"/>
              </a:buClr>
              <a:buFont typeface="Wingdings"/>
              <a:buChar char=""/>
            </a:pPr>
            <a:endParaRPr sz="1500">
              <a:latin typeface="Palatino Linotype"/>
              <a:cs typeface="Palatino Linotype"/>
            </a:endParaRPr>
          </a:p>
          <a:p>
            <a:pPr algn="just" marL="297180" marR="5080" indent="-285115">
              <a:lnSpc>
                <a:spcPct val="107200"/>
              </a:lnSpc>
              <a:buFont typeface="Wingdings"/>
              <a:buChar char=""/>
              <a:tabLst>
                <a:tab pos="297815" algn="l"/>
              </a:tabLst>
            </a:pP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Précise les 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éléments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à prendre </a:t>
            </a:r>
            <a:r>
              <a:rPr dirty="0" sz="1600" spc="5">
                <a:solidFill>
                  <a:srgbClr val="001F5F"/>
                </a:solidFill>
                <a:latin typeface="Palatino Linotype"/>
                <a:cs typeface="Palatino Linotype"/>
              </a:rPr>
              <a:t>en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compte par les règles générales pour fixer les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objectifs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5">
                <a:solidFill>
                  <a:srgbClr val="001F5F"/>
                </a:solidFill>
                <a:latin typeface="Palatino Linotype"/>
                <a:cs typeface="Palatino Linotype"/>
              </a:rPr>
              <a:t>en</a:t>
            </a:r>
            <a:r>
              <a:rPr dirty="0" sz="1600" spc="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matière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gestion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économe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de</a:t>
            </a:r>
            <a:r>
              <a:rPr dirty="0" sz="16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20">
                <a:solidFill>
                  <a:srgbClr val="001F5F"/>
                </a:solidFill>
                <a:latin typeface="Palatino Linotype"/>
                <a:cs typeface="Palatino Linotype"/>
              </a:rPr>
              <a:t>l’espace</a:t>
            </a:r>
            <a:r>
              <a:rPr dirty="0" sz="1600" spc="36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et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lutte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contre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15">
                <a:solidFill>
                  <a:srgbClr val="001F5F"/>
                </a:solidFill>
                <a:latin typeface="Palatino Linotype"/>
                <a:cs typeface="Palatino Linotype"/>
              </a:rPr>
              <a:t>l’artificialisation</a:t>
            </a:r>
            <a:r>
              <a:rPr dirty="0" sz="1600" spc="1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des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sols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:</a:t>
            </a:r>
            <a:endParaRPr sz="16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001F5F"/>
              </a:buClr>
              <a:buFont typeface="Wingdings"/>
              <a:buChar char=""/>
            </a:pPr>
            <a:endParaRPr sz="1600">
              <a:latin typeface="Palatino Linotype"/>
              <a:cs typeface="Palatino Linotype"/>
            </a:endParaRPr>
          </a:p>
          <a:p>
            <a:pPr lvl="1" marL="754380" indent="-285115">
              <a:lnSpc>
                <a:spcPct val="100000"/>
              </a:lnSpc>
              <a:buFont typeface="Wingdings"/>
              <a:buChar char=""/>
              <a:tabLst>
                <a:tab pos="754380" algn="l"/>
                <a:tab pos="755015" algn="l"/>
              </a:tabLst>
            </a:pP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La</a:t>
            </a:r>
            <a:r>
              <a:rPr dirty="0" sz="16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préservation,</a:t>
            </a:r>
            <a:r>
              <a:rPr dirty="0" sz="1600" spc="2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restauration,</a:t>
            </a:r>
            <a:r>
              <a:rPr dirty="0" sz="1600" spc="2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valorisation</a:t>
            </a:r>
            <a:r>
              <a:rPr dirty="0" sz="1600" spc="1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des</a:t>
            </a:r>
            <a:r>
              <a:rPr dirty="0" sz="1600" spc="1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espaces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NAF</a:t>
            </a:r>
            <a:r>
              <a:rPr dirty="0" sz="1600" spc="1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;</a:t>
            </a:r>
            <a:endParaRPr sz="1600">
              <a:latin typeface="Palatino Linotype"/>
              <a:cs typeface="Palatino Linotype"/>
            </a:endParaRPr>
          </a:p>
          <a:p>
            <a:pPr lvl="1">
              <a:lnSpc>
                <a:spcPct val="100000"/>
              </a:lnSpc>
              <a:spcBef>
                <a:spcPts val="45"/>
              </a:spcBef>
              <a:buClr>
                <a:srgbClr val="001F5F"/>
              </a:buClr>
              <a:buFont typeface="Wingdings"/>
              <a:buChar char=""/>
            </a:pPr>
            <a:endParaRPr sz="1500">
              <a:latin typeface="Palatino Linotype"/>
              <a:cs typeface="Palatino Linotype"/>
            </a:endParaRPr>
          </a:p>
          <a:p>
            <a:pPr lvl="1" marL="754380" marR="5715" indent="-285115">
              <a:lnSpc>
                <a:spcPct val="106900"/>
              </a:lnSpc>
              <a:buFont typeface="Wingdings"/>
              <a:buChar char=""/>
              <a:tabLst>
                <a:tab pos="754380" algn="l"/>
                <a:tab pos="755015" algn="l"/>
                <a:tab pos="1140460" algn="l"/>
                <a:tab pos="2103755" algn="l"/>
                <a:tab pos="2894330" algn="l"/>
                <a:tab pos="4095750" algn="l"/>
                <a:tab pos="4565015" algn="l"/>
                <a:tab pos="5970270" algn="l"/>
                <a:tab pos="6356350" algn="l"/>
                <a:tab pos="6682740" algn="l"/>
                <a:tab pos="7546975" algn="l"/>
              </a:tabLst>
            </a:pP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L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e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	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p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o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t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e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n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tie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	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f</a:t>
            </a:r>
            <a:r>
              <a:rPr dirty="0" sz="1600" spc="5">
                <a:solidFill>
                  <a:srgbClr val="001F5F"/>
                </a:solidFill>
                <a:latin typeface="Palatino Linotype"/>
                <a:cs typeface="Palatino Linotype"/>
              </a:rPr>
              <a:t>o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n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ci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e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r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	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mo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b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ilisab</a:t>
            </a:r>
            <a:r>
              <a:rPr dirty="0" sz="1600" spc="-15">
                <a:solidFill>
                  <a:srgbClr val="001F5F"/>
                </a:solidFill>
                <a:latin typeface="Palatino Linotype"/>
                <a:cs typeface="Palatino Linotype"/>
              </a:rPr>
              <a:t>l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e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	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p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ar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	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</a:t>
            </a:r>
            <a:r>
              <a:rPr dirty="0" sz="1600" spc="-135">
                <a:solidFill>
                  <a:srgbClr val="001F5F"/>
                </a:solidFill>
                <a:latin typeface="Palatino Linotype"/>
                <a:cs typeface="Palatino Linotype"/>
              </a:rPr>
              <a:t>’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o</a:t>
            </a:r>
            <a:r>
              <a:rPr dirty="0" sz="1600" spc="10">
                <a:solidFill>
                  <a:srgbClr val="001F5F"/>
                </a:solidFill>
                <a:latin typeface="Palatino Linotype"/>
                <a:cs typeface="Palatino Linotype"/>
              </a:rPr>
              <a:t>p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ti</a:t>
            </a:r>
            <a:r>
              <a:rPr dirty="0" sz="1600" spc="-15">
                <a:solidFill>
                  <a:srgbClr val="001F5F"/>
                </a:solidFill>
                <a:latin typeface="Palatino Linotype"/>
                <a:cs typeface="Palatino Linotype"/>
              </a:rPr>
              <a:t>m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i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s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a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tio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n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	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d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e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	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la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	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</a:t>
            </a:r>
            <a:r>
              <a:rPr dirty="0" sz="1600" spc="5">
                <a:solidFill>
                  <a:srgbClr val="001F5F"/>
                </a:solidFill>
                <a:latin typeface="Palatino Linotype"/>
                <a:cs typeface="Palatino Linotype"/>
              </a:rPr>
              <a:t>e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n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s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i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té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,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	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le 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renouvellement</a:t>
            </a:r>
            <a:r>
              <a:rPr dirty="0" sz="1600" spc="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urbain</a:t>
            </a:r>
            <a:r>
              <a:rPr dirty="0" sz="16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et</a:t>
            </a:r>
            <a:r>
              <a:rPr dirty="0" sz="16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la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réhabilitation</a:t>
            </a:r>
            <a:r>
              <a:rPr dirty="0" sz="1600" spc="2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des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friches</a:t>
            </a:r>
            <a:r>
              <a:rPr dirty="0" sz="1600" spc="1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;</a:t>
            </a:r>
            <a:endParaRPr sz="1600">
              <a:latin typeface="Palatino Linotype"/>
              <a:cs typeface="Palatino Linotype"/>
            </a:endParaRPr>
          </a:p>
          <a:p>
            <a:pPr lvl="1">
              <a:lnSpc>
                <a:spcPct val="100000"/>
              </a:lnSpc>
              <a:spcBef>
                <a:spcPts val="25"/>
              </a:spcBef>
              <a:buClr>
                <a:srgbClr val="001F5F"/>
              </a:buClr>
              <a:buFont typeface="Wingdings"/>
              <a:buChar char=""/>
            </a:pPr>
            <a:endParaRPr sz="1600">
              <a:latin typeface="Palatino Linotype"/>
              <a:cs typeface="Palatino Linotype"/>
            </a:endParaRPr>
          </a:p>
          <a:p>
            <a:pPr lvl="1" marL="754380" indent="-285115">
              <a:lnSpc>
                <a:spcPct val="100000"/>
              </a:lnSpc>
              <a:buFont typeface="Wingdings"/>
              <a:buChar char=""/>
              <a:tabLst>
                <a:tab pos="754380" algn="l"/>
                <a:tab pos="755015" algn="l"/>
              </a:tabLst>
            </a:pPr>
            <a:r>
              <a:rPr dirty="0" sz="1600" spc="-30">
                <a:solidFill>
                  <a:srgbClr val="001F5F"/>
                </a:solidFill>
                <a:latin typeface="Palatino Linotype"/>
                <a:cs typeface="Palatino Linotype"/>
              </a:rPr>
              <a:t>L’équilibre</a:t>
            </a:r>
            <a:r>
              <a:rPr dirty="0" sz="1600" spc="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du</a:t>
            </a:r>
            <a:r>
              <a:rPr dirty="0" sz="1600" spc="1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territoire</a:t>
            </a:r>
            <a:r>
              <a:rPr dirty="0" sz="1600" spc="2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(pôles</a:t>
            </a:r>
            <a:r>
              <a:rPr dirty="0" sz="16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urbains,</a:t>
            </a:r>
            <a:r>
              <a:rPr dirty="0" sz="1600" spc="3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enjeux</a:t>
            </a:r>
            <a:r>
              <a:rPr dirty="0" sz="16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600" spc="2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désenclavement</a:t>
            </a:r>
            <a:r>
              <a:rPr dirty="0" sz="1600" spc="2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rural)</a:t>
            </a:r>
            <a:endParaRPr sz="1600">
              <a:latin typeface="Palatino Linotype"/>
              <a:cs typeface="Palatino Linotype"/>
            </a:endParaRPr>
          </a:p>
          <a:p>
            <a:pPr lvl="1">
              <a:lnSpc>
                <a:spcPct val="100000"/>
              </a:lnSpc>
              <a:spcBef>
                <a:spcPts val="40"/>
              </a:spcBef>
              <a:buClr>
                <a:srgbClr val="001F5F"/>
              </a:buClr>
              <a:buFont typeface="Wingdings"/>
              <a:buChar char=""/>
            </a:pPr>
            <a:endParaRPr sz="1500">
              <a:latin typeface="Palatino Linotype"/>
              <a:cs typeface="Palatino Linotype"/>
            </a:endParaRPr>
          </a:p>
          <a:p>
            <a:pPr lvl="1" marL="754380" marR="5715" indent="-285115">
              <a:lnSpc>
                <a:spcPct val="106900"/>
              </a:lnSpc>
              <a:buFont typeface="Wingdings"/>
              <a:buChar char=""/>
              <a:tabLst>
                <a:tab pos="754380" algn="l"/>
                <a:tab pos="755015" algn="l"/>
              </a:tabLst>
            </a:pP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Les</a:t>
            </a:r>
            <a:r>
              <a:rPr dirty="0" sz="1600" spc="14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dynamiques</a:t>
            </a:r>
            <a:r>
              <a:rPr dirty="0" sz="1600" spc="15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démographiques</a:t>
            </a:r>
            <a:r>
              <a:rPr dirty="0" sz="1600" spc="15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et</a:t>
            </a:r>
            <a:r>
              <a:rPr dirty="0" sz="1600" spc="15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économiques</a:t>
            </a:r>
            <a:r>
              <a:rPr dirty="0" sz="1600" spc="15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prévisibles</a:t>
            </a:r>
            <a:r>
              <a:rPr dirty="0" sz="1600" spc="15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(en</a:t>
            </a:r>
            <a:r>
              <a:rPr dirty="0" sz="1600" spc="15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tenant </a:t>
            </a:r>
            <a:r>
              <a:rPr dirty="0" sz="1600" spc="-38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compte</a:t>
            </a:r>
            <a:r>
              <a:rPr dirty="0" sz="1600" spc="2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des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données</a:t>
            </a:r>
            <a:r>
              <a:rPr dirty="0" sz="1600" spc="1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disponibles</a:t>
            </a:r>
            <a:r>
              <a:rPr dirty="0" sz="16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et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des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besoins</a:t>
            </a:r>
            <a:r>
              <a:rPr dirty="0" sz="1600" spc="1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du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territoire)</a:t>
            </a:r>
            <a:endParaRPr sz="1600">
              <a:latin typeface="Palatino Linotype"/>
              <a:cs typeface="Palatino Linotype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34</a:t>
            </a:fld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21053" y="282066"/>
            <a:ext cx="7114540" cy="879475"/>
          </a:xfrm>
          <a:prstGeom prst="rect"/>
        </p:spPr>
        <p:txBody>
          <a:bodyPr wrap="square" lIns="0" tIns="47625" rIns="0" bIns="0" rtlCol="0" vert="horz">
            <a:spAutoFit/>
          </a:bodyPr>
          <a:lstStyle/>
          <a:p>
            <a:pPr algn="r" marL="12700" marR="5080" indent="54610">
              <a:lnSpc>
                <a:spcPts val="2160"/>
              </a:lnSpc>
              <a:spcBef>
                <a:spcPts val="375"/>
              </a:spcBef>
            </a:pPr>
            <a:r>
              <a:rPr dirty="0"/>
              <a:t>Décret</a:t>
            </a:r>
            <a:r>
              <a:rPr dirty="0" spc="-30"/>
              <a:t> </a:t>
            </a:r>
            <a:r>
              <a:rPr dirty="0" spc="-5"/>
              <a:t>n°</a:t>
            </a:r>
            <a:r>
              <a:rPr dirty="0" spc="-10"/>
              <a:t> </a:t>
            </a:r>
            <a:r>
              <a:rPr dirty="0"/>
              <a:t>2022-762</a:t>
            </a:r>
            <a:r>
              <a:rPr dirty="0" spc="-35"/>
              <a:t> </a:t>
            </a:r>
            <a:r>
              <a:rPr dirty="0"/>
              <a:t>du 29</a:t>
            </a:r>
            <a:r>
              <a:rPr dirty="0" spc="-15"/>
              <a:t> </a:t>
            </a:r>
            <a:r>
              <a:rPr dirty="0"/>
              <a:t>avril</a:t>
            </a:r>
            <a:r>
              <a:rPr dirty="0" spc="-20"/>
              <a:t> </a:t>
            </a:r>
            <a:r>
              <a:rPr dirty="0"/>
              <a:t>2022</a:t>
            </a:r>
            <a:r>
              <a:rPr dirty="0" spc="-25"/>
              <a:t> </a:t>
            </a:r>
            <a:r>
              <a:rPr dirty="0"/>
              <a:t>relatif</a:t>
            </a:r>
            <a:r>
              <a:rPr dirty="0" spc="-50"/>
              <a:t> </a:t>
            </a:r>
            <a:r>
              <a:rPr dirty="0"/>
              <a:t>aux</a:t>
            </a:r>
            <a:r>
              <a:rPr dirty="0" spc="5"/>
              <a:t> </a:t>
            </a:r>
            <a:r>
              <a:rPr dirty="0"/>
              <a:t>objectifs</a:t>
            </a:r>
            <a:r>
              <a:rPr dirty="0" spc="-40"/>
              <a:t> </a:t>
            </a:r>
            <a:r>
              <a:rPr dirty="0"/>
              <a:t>et</a:t>
            </a:r>
            <a:r>
              <a:rPr dirty="0" spc="-15"/>
              <a:t> </a:t>
            </a:r>
            <a:r>
              <a:rPr dirty="0"/>
              <a:t>aux </a:t>
            </a:r>
            <a:r>
              <a:rPr dirty="0" spc="-484"/>
              <a:t> </a:t>
            </a:r>
            <a:r>
              <a:rPr dirty="0"/>
              <a:t>règles</a:t>
            </a:r>
            <a:r>
              <a:rPr dirty="0" spc="-30"/>
              <a:t> </a:t>
            </a:r>
            <a:r>
              <a:rPr dirty="0"/>
              <a:t>générales</a:t>
            </a:r>
            <a:r>
              <a:rPr dirty="0" spc="-40"/>
              <a:t> </a:t>
            </a:r>
            <a:r>
              <a:rPr dirty="0"/>
              <a:t>en matière</a:t>
            </a:r>
            <a:r>
              <a:rPr dirty="0" spc="-40"/>
              <a:t> </a:t>
            </a:r>
            <a:r>
              <a:rPr dirty="0"/>
              <a:t>de gestion</a:t>
            </a:r>
            <a:r>
              <a:rPr dirty="0" spc="-35"/>
              <a:t> </a:t>
            </a:r>
            <a:r>
              <a:rPr dirty="0"/>
              <a:t>économe</a:t>
            </a:r>
            <a:r>
              <a:rPr dirty="0" spc="-20"/>
              <a:t> </a:t>
            </a:r>
            <a:r>
              <a:rPr dirty="0"/>
              <a:t>de l’espace</a:t>
            </a:r>
            <a:r>
              <a:rPr dirty="0" spc="-40"/>
              <a:t> </a:t>
            </a:r>
            <a:r>
              <a:rPr dirty="0"/>
              <a:t>et </a:t>
            </a:r>
            <a:r>
              <a:rPr dirty="0" spc="-484"/>
              <a:t> </a:t>
            </a:r>
            <a:r>
              <a:rPr dirty="0"/>
              <a:t>de lutte</a:t>
            </a:r>
            <a:r>
              <a:rPr dirty="0" spc="-25"/>
              <a:t> </a:t>
            </a:r>
            <a:r>
              <a:rPr dirty="0"/>
              <a:t>contre</a:t>
            </a:r>
            <a:r>
              <a:rPr dirty="0" spc="-25"/>
              <a:t> </a:t>
            </a:r>
            <a:r>
              <a:rPr dirty="0" spc="-5"/>
              <a:t>l’artificialisation</a:t>
            </a:r>
            <a:r>
              <a:rPr dirty="0" spc="-35"/>
              <a:t> </a:t>
            </a:r>
            <a:r>
              <a:rPr dirty="0"/>
              <a:t>des</a:t>
            </a:r>
            <a:r>
              <a:rPr dirty="0" spc="5"/>
              <a:t> </a:t>
            </a:r>
            <a:r>
              <a:rPr dirty="0" spc="-5"/>
              <a:t>sols</a:t>
            </a:r>
            <a:r>
              <a:rPr dirty="0" spc="-25"/>
              <a:t> </a:t>
            </a:r>
            <a:r>
              <a:rPr dirty="0"/>
              <a:t>du</a:t>
            </a:r>
            <a:r>
              <a:rPr dirty="0" spc="5"/>
              <a:t> </a:t>
            </a:r>
            <a:r>
              <a:rPr dirty="0"/>
              <a:t>SRADDET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19734" y="1699386"/>
            <a:ext cx="7718425" cy="444563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Article</a:t>
            </a:r>
            <a:r>
              <a:rPr dirty="0" sz="1600" spc="-2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5</a:t>
            </a:r>
            <a:endParaRPr sz="16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600">
              <a:latin typeface="Palatino Linotype"/>
              <a:cs typeface="Palatino Linotype"/>
            </a:endParaRPr>
          </a:p>
          <a:p>
            <a:pPr marL="297180" indent="-285115">
              <a:lnSpc>
                <a:spcPct val="100000"/>
              </a:lnSpc>
              <a:buFont typeface="Wingdings"/>
              <a:buChar char=""/>
              <a:tabLst>
                <a:tab pos="297180" algn="l"/>
                <a:tab pos="297815" algn="l"/>
              </a:tabLst>
            </a:pP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Création</a:t>
            </a:r>
            <a:r>
              <a:rPr dirty="0" sz="1600" spc="2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d’un</a:t>
            </a:r>
            <a:r>
              <a:rPr dirty="0" sz="16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nouvel</a:t>
            </a:r>
            <a:r>
              <a:rPr dirty="0" sz="1600" spc="1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article</a:t>
            </a:r>
            <a:r>
              <a:rPr dirty="0" sz="1600" spc="-1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R.</a:t>
            </a:r>
            <a:r>
              <a:rPr dirty="0" sz="1600" spc="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4251-8-1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dans le CGCT</a:t>
            </a:r>
            <a:endParaRPr sz="16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001F5F"/>
              </a:buClr>
              <a:buFont typeface="Wingdings"/>
              <a:buChar char=""/>
            </a:pPr>
            <a:endParaRPr sz="1500">
              <a:latin typeface="Palatino Linotype"/>
              <a:cs typeface="Palatino Linotype"/>
            </a:endParaRPr>
          </a:p>
          <a:p>
            <a:pPr algn="just" marL="297180" marR="5715" indent="-285115">
              <a:lnSpc>
                <a:spcPct val="107100"/>
              </a:lnSpc>
              <a:spcBef>
                <a:spcPts val="5"/>
              </a:spcBef>
              <a:buFont typeface="Wingdings"/>
              <a:buChar char=""/>
              <a:tabLst>
                <a:tab pos="297815" algn="l"/>
              </a:tabLst>
            </a:pP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Le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SRADDET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doit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établir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des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règles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territorialisées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déclinant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les</a:t>
            </a:r>
            <a:r>
              <a:rPr dirty="0" sz="1600" spc="39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objectifs </a:t>
            </a:r>
            <a:r>
              <a:rPr dirty="0" sz="1600" spc="-38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régionaux de lutte contre 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l’artificialisation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au 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niveau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infrarégional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=&gt;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chaque règle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territorialisée </a:t>
            </a:r>
            <a:r>
              <a:rPr dirty="0" sz="1600" spc="-20">
                <a:solidFill>
                  <a:srgbClr val="001F5F"/>
                </a:solidFill>
                <a:latin typeface="Palatino Linotype"/>
                <a:cs typeface="Palatino Linotype"/>
              </a:rPr>
              <a:t>s’accompagne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d’une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cible </a:t>
            </a:r>
            <a:r>
              <a:rPr dirty="0" sz="1600" spc="-15">
                <a:solidFill>
                  <a:srgbClr val="001F5F"/>
                </a:solidFill>
                <a:latin typeface="Palatino Linotype"/>
                <a:cs typeface="Palatino Linotype"/>
              </a:rPr>
              <a:t>d’artificialisation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nette des sols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au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moins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par tranche</a:t>
            </a:r>
            <a:r>
              <a:rPr dirty="0" sz="1600" spc="3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 dix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ans.</a:t>
            </a:r>
            <a:endParaRPr sz="16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001F5F"/>
              </a:buClr>
              <a:buFont typeface="Wingdings"/>
              <a:buChar char=""/>
            </a:pPr>
            <a:endParaRPr sz="1500">
              <a:latin typeface="Palatino Linotype"/>
              <a:cs typeface="Palatino Linotype"/>
            </a:endParaRPr>
          </a:p>
          <a:p>
            <a:pPr algn="just" marL="297180" marR="5080" indent="-285115">
              <a:lnSpc>
                <a:spcPct val="107100"/>
              </a:lnSpc>
              <a:buFont typeface="Wingdings"/>
              <a:buChar char=""/>
              <a:tabLst>
                <a:tab pos="297815" algn="l"/>
              </a:tabLst>
            </a:pP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Le fascicule des règles générales </a:t>
            </a:r>
            <a:r>
              <a:rPr dirty="0" sz="1600" spc="-15">
                <a:solidFill>
                  <a:srgbClr val="001F5F"/>
                </a:solidFill>
                <a:latin typeface="Palatino Linotype"/>
                <a:cs typeface="Palatino Linotype"/>
              </a:rPr>
              <a:t>du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SRADDET peut 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prévoir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une liste des activités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20">
                <a:solidFill>
                  <a:srgbClr val="001F5F"/>
                </a:solidFill>
                <a:latin typeface="Palatino Linotype"/>
                <a:cs typeface="Palatino Linotype"/>
              </a:rPr>
              <a:t>d’envergure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nationale ou régionale, pour lesquelles la consommation </a:t>
            </a:r>
            <a:r>
              <a:rPr dirty="0" sz="1600" spc="-20">
                <a:solidFill>
                  <a:srgbClr val="001F5F"/>
                </a:solidFill>
                <a:latin typeface="Palatino Linotype"/>
                <a:cs typeface="Palatino Linotype"/>
              </a:rPr>
              <a:t>d’espaces </a:t>
            </a:r>
            <a:r>
              <a:rPr dirty="0" sz="1600" spc="-1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NAF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est</a:t>
            </a:r>
            <a:r>
              <a:rPr dirty="0" sz="16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comptabilisée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au</a:t>
            </a:r>
            <a:r>
              <a:rPr dirty="0" sz="16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niveau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 du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SRADDET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(échelle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régionale)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et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non</a:t>
            </a:r>
            <a:r>
              <a:rPr dirty="0" sz="1600" spc="39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du </a:t>
            </a:r>
            <a:r>
              <a:rPr dirty="0" sz="1600" spc="-38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SCOT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(échelle</a:t>
            </a:r>
            <a:r>
              <a:rPr dirty="0" sz="1600" spc="1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infrarégionale)</a:t>
            </a:r>
            <a:endParaRPr sz="16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001F5F"/>
              </a:buClr>
              <a:buFont typeface="Wingdings"/>
              <a:buChar char=""/>
            </a:pPr>
            <a:endParaRPr sz="1500">
              <a:latin typeface="Palatino Linotype"/>
              <a:cs typeface="Palatino Linotype"/>
            </a:endParaRPr>
          </a:p>
          <a:p>
            <a:pPr algn="just" marL="297180" marR="5715" indent="-285115">
              <a:lnSpc>
                <a:spcPct val="107200"/>
              </a:lnSpc>
              <a:buFont typeface="Wingdings"/>
              <a:buChar char=""/>
              <a:tabLst>
                <a:tab pos="297815" algn="l"/>
              </a:tabLst>
            </a:pP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Le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fascicule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des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règles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générales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du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SRADDET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doit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prévoir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 des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modalités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20">
                <a:solidFill>
                  <a:srgbClr val="001F5F"/>
                </a:solidFill>
                <a:latin typeface="Palatino Linotype"/>
                <a:cs typeface="Palatino Linotype"/>
              </a:rPr>
              <a:t>d’observation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et de suivi pour 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évaluer </a:t>
            </a:r>
            <a:r>
              <a:rPr dirty="0" sz="1600" spc="-20">
                <a:solidFill>
                  <a:srgbClr val="001F5F"/>
                </a:solidFill>
                <a:latin typeface="Palatino Linotype"/>
                <a:cs typeface="Palatino Linotype"/>
              </a:rPr>
              <a:t>l’atteinte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des objectifs </a:t>
            </a:r>
            <a:r>
              <a:rPr dirty="0" sz="1600" spc="5">
                <a:solidFill>
                  <a:srgbClr val="001F5F"/>
                </a:solidFill>
                <a:latin typeface="Palatino Linotype"/>
                <a:cs typeface="Palatino Linotype"/>
              </a:rPr>
              <a:t>en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matière de gestion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économe</a:t>
            </a:r>
            <a:r>
              <a:rPr dirty="0" sz="1600" spc="1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des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espaces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et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lutte</a:t>
            </a:r>
            <a:r>
              <a:rPr dirty="0" sz="1600" spc="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contre</a:t>
            </a:r>
            <a:r>
              <a:rPr dirty="0" sz="1600" spc="2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15">
                <a:solidFill>
                  <a:srgbClr val="001F5F"/>
                </a:solidFill>
                <a:latin typeface="Palatino Linotype"/>
                <a:cs typeface="Palatino Linotype"/>
              </a:rPr>
              <a:t>l’artificialisation</a:t>
            </a:r>
            <a:r>
              <a:rPr dirty="0" sz="1600" spc="2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des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sols.</a:t>
            </a:r>
            <a:endParaRPr sz="1600">
              <a:latin typeface="Palatino Linotype"/>
              <a:cs typeface="Palatino Linotype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72000" y="734568"/>
            <a:ext cx="2679192" cy="455675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815083" y="3723132"/>
            <a:ext cx="5958840" cy="1798319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3577209" y="5772708"/>
            <a:ext cx="247840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5">
                <a:solidFill>
                  <a:srgbClr val="112F52"/>
                </a:solidFill>
                <a:latin typeface="Palatino Linotype"/>
                <a:cs typeface="Palatino Linotype"/>
              </a:rPr>
              <a:t>Webinaire</a:t>
            </a:r>
            <a:r>
              <a:rPr dirty="0" sz="1800" spc="-10">
                <a:solidFill>
                  <a:srgbClr val="112F52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112F52"/>
                </a:solidFill>
                <a:latin typeface="Palatino Linotype"/>
                <a:cs typeface="Palatino Linotype"/>
              </a:rPr>
              <a:t>–</a:t>
            </a:r>
            <a:r>
              <a:rPr dirty="0" sz="1800" spc="-15">
                <a:solidFill>
                  <a:srgbClr val="112F52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112F52"/>
                </a:solidFill>
                <a:latin typeface="Palatino Linotype"/>
                <a:cs typeface="Palatino Linotype"/>
              </a:rPr>
              <a:t>30</a:t>
            </a:r>
            <a:r>
              <a:rPr dirty="0" sz="1800" spc="-25">
                <a:solidFill>
                  <a:srgbClr val="112F52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>
                <a:solidFill>
                  <a:srgbClr val="112F52"/>
                </a:solidFill>
                <a:latin typeface="Palatino Linotype"/>
                <a:cs typeface="Palatino Linotype"/>
              </a:rPr>
              <a:t>juin</a:t>
            </a:r>
            <a:r>
              <a:rPr dirty="0" sz="1800">
                <a:solidFill>
                  <a:srgbClr val="112F52"/>
                </a:solidFill>
                <a:latin typeface="Palatino Linotype"/>
                <a:cs typeface="Palatino Linotype"/>
              </a:rPr>
              <a:t> 2022</a:t>
            </a:r>
            <a:endParaRPr sz="1800">
              <a:latin typeface="Palatino Linotype"/>
              <a:cs typeface="Palatino Linotype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34</a:t>
            </a:fld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752970" y="1678686"/>
            <a:ext cx="1365250" cy="33083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Chapitre</a:t>
            </a:r>
            <a:r>
              <a:rPr dirty="0" spc="-110"/>
              <a:t> </a:t>
            </a:r>
            <a:r>
              <a:rPr dirty="0" spc="-5"/>
              <a:t>II.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645363" y="2188311"/>
            <a:ext cx="7475220" cy="678180"/>
          </a:xfrm>
          <a:prstGeom prst="rect">
            <a:avLst/>
          </a:prstGeom>
        </p:spPr>
        <p:txBody>
          <a:bodyPr wrap="square" lIns="0" tIns="3365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65"/>
              </a:spcBef>
            </a:pPr>
            <a:r>
              <a:rPr dirty="0" sz="2000" spc="-5" b="1">
                <a:solidFill>
                  <a:srgbClr val="001F5F"/>
                </a:solidFill>
                <a:latin typeface="Palatino Linotype"/>
                <a:cs typeface="Palatino Linotype"/>
              </a:rPr>
              <a:t>Réflexions</a:t>
            </a:r>
            <a:r>
              <a:rPr dirty="0" sz="2000" spc="47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spc="-5" b="1">
                <a:solidFill>
                  <a:srgbClr val="001F5F"/>
                </a:solidFill>
                <a:latin typeface="Palatino Linotype"/>
                <a:cs typeface="Palatino Linotype"/>
              </a:rPr>
              <a:t>sur</a:t>
            </a:r>
            <a:r>
              <a:rPr dirty="0" sz="2000" spc="47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le</a:t>
            </a:r>
            <a:r>
              <a:rPr dirty="0" sz="2000" spc="47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spc="-5" b="1">
                <a:solidFill>
                  <a:srgbClr val="001F5F"/>
                </a:solidFill>
                <a:latin typeface="Palatino Linotype"/>
                <a:cs typeface="Palatino Linotype"/>
              </a:rPr>
              <a:t>positionnement</a:t>
            </a:r>
            <a:r>
              <a:rPr dirty="0" sz="2000" spc="484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spc="-10" b="1">
                <a:solidFill>
                  <a:srgbClr val="001F5F"/>
                </a:solidFill>
                <a:latin typeface="Palatino Linotype"/>
                <a:cs typeface="Palatino Linotype"/>
              </a:rPr>
              <a:t>pour</a:t>
            </a:r>
            <a:r>
              <a:rPr dirty="0" sz="2000" spc="459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les</a:t>
            </a:r>
            <a:r>
              <a:rPr dirty="0" sz="2000" spc="47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spc="-5" b="1">
                <a:solidFill>
                  <a:srgbClr val="001F5F"/>
                </a:solidFill>
                <a:latin typeface="Palatino Linotype"/>
                <a:cs typeface="Palatino Linotype"/>
              </a:rPr>
              <a:t>parcs</a:t>
            </a:r>
            <a:r>
              <a:rPr dirty="0" sz="2000" spc="46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à</a:t>
            </a:r>
            <a:r>
              <a:rPr dirty="0" sz="2000" spc="47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spc="-5" b="1">
                <a:solidFill>
                  <a:srgbClr val="001F5F"/>
                </a:solidFill>
                <a:latin typeface="Palatino Linotype"/>
                <a:cs typeface="Palatino Linotype"/>
              </a:rPr>
              <a:t>l’égard</a:t>
            </a:r>
            <a:r>
              <a:rPr dirty="0" sz="2000" spc="46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spc="-5" b="1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endParaRPr sz="2000">
              <a:latin typeface="Palatino Linotype"/>
              <a:cs typeface="Palatino Linotype"/>
            </a:endParaRPr>
          </a:p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l’objectif</a:t>
            </a:r>
            <a:r>
              <a:rPr dirty="0" sz="2000" spc="-6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«</a:t>
            </a:r>
            <a:r>
              <a:rPr dirty="0" sz="2000" spc="-2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ZAN</a:t>
            </a:r>
            <a:r>
              <a:rPr dirty="0" sz="2000" spc="-3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»</a:t>
            </a:r>
            <a:endParaRPr sz="2000">
              <a:latin typeface="Palatino Linotype"/>
              <a:cs typeface="Palatino Linotype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34</a:t>
            </a:fld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3655" rIns="0" bIns="0" rtlCol="0" vert="horz">
            <a:spAutoFit/>
          </a:bodyPr>
          <a:lstStyle/>
          <a:p>
            <a:pPr algn="r" marL="785495" marR="6985">
              <a:lnSpc>
                <a:spcPct val="100000"/>
              </a:lnSpc>
              <a:spcBef>
                <a:spcPts val="265"/>
              </a:spcBef>
            </a:pPr>
            <a:r>
              <a:rPr dirty="0"/>
              <a:t>Réflexions</a:t>
            </a:r>
            <a:r>
              <a:rPr dirty="0" spc="-40"/>
              <a:t> </a:t>
            </a:r>
            <a:r>
              <a:rPr dirty="0"/>
              <a:t>sur</a:t>
            </a:r>
            <a:r>
              <a:rPr dirty="0" spc="-15"/>
              <a:t> </a:t>
            </a:r>
            <a:r>
              <a:rPr dirty="0"/>
              <a:t>le positionnement</a:t>
            </a:r>
            <a:r>
              <a:rPr dirty="0" spc="-60"/>
              <a:t> </a:t>
            </a:r>
            <a:r>
              <a:rPr dirty="0"/>
              <a:t>pour les</a:t>
            </a:r>
            <a:r>
              <a:rPr dirty="0" spc="-20"/>
              <a:t> </a:t>
            </a:r>
            <a:r>
              <a:rPr dirty="0"/>
              <a:t>parcs</a:t>
            </a:r>
            <a:r>
              <a:rPr dirty="0" spc="-20"/>
              <a:t> </a:t>
            </a:r>
            <a:r>
              <a:rPr dirty="0"/>
              <a:t>à</a:t>
            </a:r>
            <a:r>
              <a:rPr dirty="0" spc="-5"/>
              <a:t> </a:t>
            </a:r>
            <a:r>
              <a:rPr dirty="0"/>
              <a:t>l’égard</a:t>
            </a:r>
            <a:r>
              <a:rPr dirty="0" spc="-35"/>
              <a:t> </a:t>
            </a:r>
            <a:r>
              <a:rPr dirty="0"/>
              <a:t>de</a:t>
            </a:r>
          </a:p>
          <a:p>
            <a:pPr algn="r" marL="785495" marR="5080">
              <a:lnSpc>
                <a:spcPct val="100000"/>
              </a:lnSpc>
              <a:spcBef>
                <a:spcPts val="170"/>
              </a:spcBef>
            </a:pPr>
            <a:r>
              <a:rPr dirty="0"/>
              <a:t>l’objectif</a:t>
            </a:r>
            <a:r>
              <a:rPr dirty="0" spc="-70"/>
              <a:t> </a:t>
            </a:r>
            <a:r>
              <a:rPr dirty="0"/>
              <a:t>«</a:t>
            </a:r>
            <a:r>
              <a:rPr dirty="0" spc="-20"/>
              <a:t> </a:t>
            </a:r>
            <a:r>
              <a:rPr dirty="0"/>
              <a:t>ZAN</a:t>
            </a:r>
            <a:r>
              <a:rPr dirty="0" spc="-40"/>
              <a:t> </a:t>
            </a:r>
            <a:r>
              <a:rPr dirty="0"/>
              <a:t>»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19734" y="1832508"/>
            <a:ext cx="7718425" cy="3420110"/>
          </a:xfrm>
          <a:prstGeom prst="rect">
            <a:avLst/>
          </a:prstGeom>
        </p:spPr>
        <p:txBody>
          <a:bodyPr wrap="square" lIns="0" tIns="3111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44"/>
              </a:spcBef>
              <a:tabLst>
                <a:tab pos="481965" algn="l"/>
                <a:tab pos="1167765" algn="l"/>
                <a:tab pos="1672589" algn="l"/>
                <a:tab pos="2763520" algn="l"/>
                <a:tab pos="4023995" algn="l"/>
                <a:tab pos="4528820" algn="l"/>
                <a:tab pos="5732780" algn="l"/>
                <a:tab pos="6147435" algn="l"/>
                <a:tab pos="7534275" algn="l"/>
              </a:tabLst>
            </a:pPr>
            <a:r>
              <a:rPr dirty="0" sz="1600" spc="-15" b="1">
                <a:solidFill>
                  <a:srgbClr val="001F5F"/>
                </a:solidFill>
                <a:latin typeface="Palatino Linotype"/>
                <a:cs typeface="Palatino Linotype"/>
              </a:rPr>
              <a:t>A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u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	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co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u</a:t>
            </a:r>
            <a:r>
              <a:rPr dirty="0" sz="1600" spc="-10" b="1">
                <a:solidFill>
                  <a:srgbClr val="001F5F"/>
                </a:solidFill>
                <a:latin typeface="Palatino Linotype"/>
                <a:cs typeface="Palatino Linotype"/>
              </a:rPr>
              <a:t>r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s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	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des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	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proc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es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sus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	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d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’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évol</a:t>
            </a:r>
            <a:r>
              <a:rPr dirty="0" sz="1600" spc="-10" b="1">
                <a:solidFill>
                  <a:srgbClr val="001F5F"/>
                </a:solidFill>
                <a:latin typeface="Palatino Linotype"/>
                <a:cs typeface="Palatino Linotype"/>
              </a:rPr>
              <a:t>u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t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ion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	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des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	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doc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u</a:t>
            </a:r>
            <a:r>
              <a:rPr dirty="0" sz="1600" spc="-10" b="1">
                <a:solidFill>
                  <a:srgbClr val="001F5F"/>
                </a:solidFill>
                <a:latin typeface="Palatino Linotype"/>
                <a:cs typeface="Palatino Linotype"/>
              </a:rPr>
              <a:t>me</a:t>
            </a:r>
            <a:r>
              <a:rPr dirty="0" sz="1600" spc="5" b="1">
                <a:solidFill>
                  <a:srgbClr val="001F5F"/>
                </a:solidFill>
                <a:latin typeface="Palatino Linotype"/>
                <a:cs typeface="Palatino Linotype"/>
              </a:rPr>
              <a:t>n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ts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	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d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e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	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p</a:t>
            </a:r>
            <a:r>
              <a:rPr dirty="0" sz="1600" spc="-15" b="1">
                <a:solidFill>
                  <a:srgbClr val="001F5F"/>
                </a:solidFill>
                <a:latin typeface="Palatino Linotype"/>
                <a:cs typeface="Palatino Linotype"/>
              </a:rPr>
              <a:t>l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a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n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i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f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ic</a:t>
            </a:r>
            <a:r>
              <a:rPr dirty="0" sz="1600" spc="5" b="1">
                <a:solidFill>
                  <a:srgbClr val="001F5F"/>
                </a:solidFill>
                <a:latin typeface="Palatino Linotype"/>
                <a:cs typeface="Palatino Linotype"/>
              </a:rPr>
              <a:t>a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t</a:t>
            </a:r>
            <a:r>
              <a:rPr dirty="0" sz="1600" spc="-15" b="1">
                <a:solidFill>
                  <a:srgbClr val="001F5F"/>
                </a:solidFill>
                <a:latin typeface="Palatino Linotype"/>
                <a:cs typeface="Palatino Linotype"/>
              </a:rPr>
              <a:t>i</a:t>
            </a:r>
            <a:r>
              <a:rPr dirty="0" sz="1600" spc="5" b="1">
                <a:solidFill>
                  <a:srgbClr val="001F5F"/>
                </a:solidFill>
                <a:latin typeface="Palatino Linotype"/>
                <a:cs typeface="Palatino Linotype"/>
              </a:rPr>
              <a:t>o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n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	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et</a:t>
            </a:r>
            <a:endParaRPr sz="1600">
              <a:latin typeface="Palatino Linotype"/>
              <a:cs typeface="Palatino Linotype"/>
            </a:endParaRPr>
          </a:p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d’urbanisme:</a:t>
            </a:r>
            <a:endParaRPr sz="16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500">
              <a:latin typeface="Palatino Linotype"/>
              <a:cs typeface="Palatino Linotype"/>
            </a:endParaRPr>
          </a:p>
          <a:p>
            <a:pPr algn="just" marL="297180" marR="8255" indent="-285115">
              <a:lnSpc>
                <a:spcPct val="106900"/>
              </a:lnSpc>
              <a:spcBef>
                <a:spcPts val="5"/>
              </a:spcBef>
              <a:buFont typeface="Wingdings"/>
              <a:buChar char=""/>
              <a:tabLst>
                <a:tab pos="297815" algn="l"/>
              </a:tabLst>
            </a:pP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Possibilité</a:t>
            </a:r>
            <a:r>
              <a:rPr dirty="0" sz="1600" spc="15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pour</a:t>
            </a:r>
            <a:r>
              <a:rPr dirty="0" sz="1600" spc="15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les</a:t>
            </a:r>
            <a:r>
              <a:rPr dirty="0" sz="1600" spc="14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parcs</a:t>
            </a:r>
            <a:r>
              <a:rPr dirty="0" sz="1600" spc="14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600" spc="15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se</a:t>
            </a:r>
            <a:r>
              <a:rPr dirty="0" sz="1600" spc="14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positionner</a:t>
            </a:r>
            <a:r>
              <a:rPr dirty="0" sz="1600" spc="16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pour</a:t>
            </a:r>
            <a:r>
              <a:rPr dirty="0" sz="1600" spc="16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une</a:t>
            </a:r>
            <a:r>
              <a:rPr dirty="0" sz="1600" spc="15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déclinaison</a:t>
            </a:r>
            <a:r>
              <a:rPr dirty="0" sz="1600" spc="15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spécifique</a:t>
            </a:r>
            <a:r>
              <a:rPr dirty="0" sz="1600" spc="15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pour </a:t>
            </a:r>
            <a:r>
              <a:rPr dirty="0" sz="1600" spc="-39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le</a:t>
            </a:r>
            <a:r>
              <a:rPr dirty="0" sz="1600" spc="-2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territoire</a:t>
            </a:r>
            <a:r>
              <a:rPr dirty="0" sz="1600" spc="2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du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parc</a:t>
            </a:r>
            <a:endParaRPr sz="16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001F5F"/>
              </a:buClr>
              <a:buFont typeface="Wingdings"/>
              <a:buChar char=""/>
            </a:pPr>
            <a:endParaRPr sz="1500">
              <a:latin typeface="Palatino Linotype"/>
              <a:cs typeface="Palatino Linotype"/>
            </a:endParaRPr>
          </a:p>
          <a:p>
            <a:pPr algn="just" marL="297180" marR="5080" indent="-285115">
              <a:lnSpc>
                <a:spcPct val="106900"/>
              </a:lnSpc>
              <a:spcBef>
                <a:spcPts val="5"/>
              </a:spcBef>
              <a:buFont typeface="Wingdings"/>
              <a:buChar char=""/>
              <a:tabLst>
                <a:tab pos="297815" algn="l"/>
              </a:tabLst>
            </a:pP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Possibilité</a:t>
            </a:r>
            <a:r>
              <a:rPr dirty="0" sz="1600" spc="28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pour</a:t>
            </a:r>
            <a:r>
              <a:rPr dirty="0" sz="1600" spc="28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les</a:t>
            </a:r>
            <a:r>
              <a:rPr dirty="0" sz="1600" spc="27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parcs</a:t>
            </a:r>
            <a:r>
              <a:rPr dirty="0" sz="1600" spc="28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600" spc="28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faire</a:t>
            </a:r>
            <a:r>
              <a:rPr dirty="0" sz="1600" spc="28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valoir</a:t>
            </a:r>
            <a:r>
              <a:rPr dirty="0" sz="1600" spc="29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leur</a:t>
            </a:r>
            <a:r>
              <a:rPr dirty="0" sz="1600" spc="28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faible</a:t>
            </a:r>
            <a:r>
              <a:rPr dirty="0" sz="1600" spc="28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consommation</a:t>
            </a:r>
            <a:r>
              <a:rPr dirty="0" sz="1600" spc="28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20">
                <a:solidFill>
                  <a:srgbClr val="001F5F"/>
                </a:solidFill>
                <a:latin typeface="Palatino Linotype"/>
                <a:cs typeface="Palatino Linotype"/>
              </a:rPr>
              <a:t>d’espaces</a:t>
            </a:r>
            <a:r>
              <a:rPr dirty="0" sz="1600" spc="28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10">
                <a:solidFill>
                  <a:srgbClr val="001F5F"/>
                </a:solidFill>
                <a:latin typeface="Palatino Linotype"/>
                <a:cs typeface="Palatino Linotype"/>
              </a:rPr>
              <a:t>en </a:t>
            </a:r>
            <a:r>
              <a:rPr dirty="0" sz="1600" spc="-39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vue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 de la</a:t>
            </a:r>
            <a:r>
              <a:rPr dirty="0" sz="16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déclinaison</a:t>
            </a:r>
            <a:r>
              <a:rPr dirty="0" sz="16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des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objectifs</a:t>
            </a:r>
            <a:endParaRPr sz="16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001F5F"/>
              </a:buClr>
              <a:buFont typeface="Wingdings"/>
              <a:buChar char=""/>
            </a:pPr>
            <a:endParaRPr sz="1500">
              <a:latin typeface="Palatino Linotype"/>
              <a:cs typeface="Palatino Linotype"/>
            </a:endParaRPr>
          </a:p>
          <a:p>
            <a:pPr algn="just" marL="297180" marR="5715" indent="-285115">
              <a:lnSpc>
                <a:spcPct val="107100"/>
              </a:lnSpc>
              <a:buFont typeface="Wingdings"/>
              <a:buChar char=""/>
              <a:tabLst>
                <a:tab pos="297815" algn="l"/>
              </a:tabLst>
            </a:pP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Possibilité</a:t>
            </a:r>
            <a:r>
              <a:rPr dirty="0" sz="1600" spc="17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pour</a:t>
            </a:r>
            <a:r>
              <a:rPr dirty="0" sz="1600" spc="17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les</a:t>
            </a:r>
            <a:r>
              <a:rPr dirty="0" sz="1600" spc="16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parcs</a:t>
            </a:r>
            <a:r>
              <a:rPr dirty="0" sz="1600" spc="16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600" spc="18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faire</a:t>
            </a:r>
            <a:r>
              <a:rPr dirty="0" sz="1600" spc="17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valoir</a:t>
            </a:r>
            <a:r>
              <a:rPr dirty="0" sz="1600" spc="18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leurs</a:t>
            </a:r>
            <a:r>
              <a:rPr dirty="0" sz="1600" spc="17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ambitions</a:t>
            </a:r>
            <a:r>
              <a:rPr dirty="0" sz="1600" spc="17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5">
                <a:solidFill>
                  <a:srgbClr val="001F5F"/>
                </a:solidFill>
                <a:latin typeface="Palatino Linotype"/>
                <a:cs typeface="Palatino Linotype"/>
              </a:rPr>
              <a:t>en</a:t>
            </a:r>
            <a:r>
              <a:rPr dirty="0" sz="1600" spc="17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matière</a:t>
            </a:r>
            <a:r>
              <a:rPr dirty="0" sz="1600" spc="17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600" spc="17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réduction </a:t>
            </a:r>
            <a:r>
              <a:rPr dirty="0" sz="1600" spc="-38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 consommation </a:t>
            </a:r>
            <a:r>
              <a:rPr dirty="0" sz="1600" spc="-20">
                <a:solidFill>
                  <a:srgbClr val="001F5F"/>
                </a:solidFill>
                <a:latin typeface="Palatino Linotype"/>
                <a:cs typeface="Palatino Linotype"/>
              </a:rPr>
              <a:t>d’espaces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NAF 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puis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en matière </a:t>
            </a:r>
            <a:r>
              <a:rPr dirty="0" sz="1600" spc="-15">
                <a:solidFill>
                  <a:srgbClr val="001F5F"/>
                </a:solidFill>
                <a:latin typeface="Palatino Linotype"/>
                <a:cs typeface="Palatino Linotype"/>
              </a:rPr>
              <a:t>d’objectif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ZAN. 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Positionnement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 s’inscrivant dans la continuité de </a:t>
            </a:r>
            <a:r>
              <a:rPr dirty="0" sz="1600" spc="-15">
                <a:solidFill>
                  <a:srgbClr val="001F5F"/>
                </a:solidFill>
                <a:latin typeface="Palatino Linotype"/>
                <a:cs typeface="Palatino Linotype"/>
              </a:rPr>
              <a:t>l’objectif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« ZAN » : protéger les secteurs 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peu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 urbanisés</a:t>
            </a:r>
            <a:r>
              <a:rPr dirty="0" sz="1600" spc="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ou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protégés</a:t>
            </a:r>
            <a:r>
              <a:rPr dirty="0" sz="16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et</a:t>
            </a:r>
            <a:r>
              <a:rPr dirty="0" sz="16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densifier</a:t>
            </a:r>
            <a:r>
              <a:rPr dirty="0" sz="1600" spc="1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les</a:t>
            </a:r>
            <a:r>
              <a:rPr dirty="0" sz="1600" spc="-2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territoires</a:t>
            </a:r>
            <a:r>
              <a:rPr dirty="0" sz="1600" spc="2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déjà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urbanisés</a:t>
            </a:r>
            <a:endParaRPr sz="1600">
              <a:latin typeface="Palatino Linotype"/>
              <a:cs typeface="Palatino Linotype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8307958" y="6465214"/>
            <a:ext cx="15367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 sz="1200">
                <a:solidFill>
                  <a:srgbClr val="888888"/>
                </a:solidFill>
                <a:latin typeface="Calibri"/>
                <a:cs typeface="Calibri"/>
              </a:rPr>
              <a:t>1</a:t>
            </a:fld>
            <a:endParaRPr sz="1200">
              <a:latin typeface="Calibri"/>
              <a:cs typeface="Calibri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03270" y="830961"/>
            <a:ext cx="5131435" cy="33083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La loi</a:t>
            </a:r>
            <a:r>
              <a:rPr dirty="0" spc="-20"/>
              <a:t> </a:t>
            </a:r>
            <a:r>
              <a:rPr dirty="0"/>
              <a:t>« climat</a:t>
            </a:r>
            <a:r>
              <a:rPr dirty="0" spc="-40"/>
              <a:t> </a:t>
            </a:r>
            <a:r>
              <a:rPr dirty="0"/>
              <a:t>et</a:t>
            </a:r>
            <a:r>
              <a:rPr dirty="0" spc="5"/>
              <a:t> </a:t>
            </a:r>
            <a:r>
              <a:rPr dirty="0" spc="-5"/>
              <a:t>résilience</a:t>
            </a:r>
            <a:r>
              <a:rPr dirty="0" spc="-35"/>
              <a:t> </a:t>
            </a:r>
            <a:r>
              <a:rPr dirty="0"/>
              <a:t>» du 22 août</a:t>
            </a:r>
            <a:r>
              <a:rPr dirty="0" spc="-10"/>
              <a:t> </a:t>
            </a:r>
            <a:r>
              <a:rPr dirty="0"/>
              <a:t>2021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07542" y="1822449"/>
            <a:ext cx="7731125" cy="4576445"/>
          </a:xfrm>
          <a:prstGeom prst="rect">
            <a:avLst/>
          </a:prstGeom>
        </p:spPr>
        <p:txBody>
          <a:bodyPr wrap="square" lIns="0" tIns="39370" rIns="0" bIns="0" rtlCol="0" vert="horz">
            <a:spAutoFit/>
          </a:bodyPr>
          <a:lstStyle/>
          <a:p>
            <a:pPr marL="12700" marR="6985">
              <a:lnSpc>
                <a:spcPts val="1730"/>
              </a:lnSpc>
              <a:spcBef>
                <a:spcPts val="310"/>
              </a:spcBef>
            </a:pP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Loi</a:t>
            </a:r>
            <a:r>
              <a:rPr dirty="0" sz="1600" spc="7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n°2021-1104</a:t>
            </a:r>
            <a:r>
              <a:rPr dirty="0" sz="1600" spc="7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du</a:t>
            </a:r>
            <a:r>
              <a:rPr dirty="0" sz="1600" spc="6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22</a:t>
            </a:r>
            <a:r>
              <a:rPr dirty="0" sz="1600" spc="7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août</a:t>
            </a:r>
            <a:r>
              <a:rPr dirty="0" sz="1600" spc="6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2021</a:t>
            </a:r>
            <a:r>
              <a:rPr dirty="0" sz="1600" spc="7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«</a:t>
            </a:r>
            <a:r>
              <a:rPr dirty="0" sz="1600" spc="7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portant</a:t>
            </a:r>
            <a:r>
              <a:rPr dirty="0" sz="1600" spc="7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lutte</a:t>
            </a:r>
            <a:r>
              <a:rPr dirty="0" sz="1600" spc="8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10" b="1">
                <a:solidFill>
                  <a:srgbClr val="001F5F"/>
                </a:solidFill>
                <a:latin typeface="Palatino Linotype"/>
                <a:cs typeface="Palatino Linotype"/>
              </a:rPr>
              <a:t>contre</a:t>
            </a:r>
            <a:r>
              <a:rPr dirty="0" sz="1600" spc="9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le</a:t>
            </a:r>
            <a:r>
              <a:rPr dirty="0" sz="1600" spc="8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dérèglement</a:t>
            </a:r>
            <a:r>
              <a:rPr dirty="0" sz="1600" spc="7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climatique</a:t>
            </a:r>
            <a:r>
              <a:rPr dirty="0" sz="1600" spc="9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et </a:t>
            </a:r>
            <a:r>
              <a:rPr dirty="0" sz="1600" spc="-38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renforcement</a:t>
            </a:r>
            <a:r>
              <a:rPr dirty="0" sz="1600" spc="1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la</a:t>
            </a:r>
            <a:r>
              <a:rPr dirty="0" sz="1600" spc="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résilience</a:t>
            </a:r>
            <a:r>
              <a:rPr dirty="0" sz="1600" spc="3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face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à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ses</a:t>
            </a:r>
            <a:r>
              <a:rPr dirty="0" sz="1600" spc="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effets</a:t>
            </a:r>
            <a:r>
              <a:rPr dirty="0" sz="1600" spc="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»</a:t>
            </a:r>
            <a:endParaRPr sz="16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</a:pPr>
            <a:endParaRPr sz="1600">
              <a:latin typeface="Palatino Linotype"/>
              <a:cs typeface="Palatino Linotype"/>
            </a:endParaRPr>
          </a:p>
          <a:p>
            <a:pPr marL="241300" indent="-228600">
              <a:lnSpc>
                <a:spcPct val="100000"/>
              </a:lnSpc>
              <a:spcBef>
                <a:spcPts val="1345"/>
              </a:spcBef>
              <a:buFont typeface="Wingdings"/>
              <a:buChar char=""/>
              <a:tabLst>
                <a:tab pos="240665" algn="l"/>
                <a:tab pos="241300" algn="l"/>
              </a:tabLst>
            </a:pP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Articles</a:t>
            </a:r>
            <a:r>
              <a:rPr dirty="0" sz="16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191</a:t>
            </a:r>
            <a:r>
              <a:rPr dirty="0" sz="1600" spc="-2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à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226</a:t>
            </a:r>
            <a:endParaRPr sz="16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001F5F"/>
              </a:buClr>
              <a:buFont typeface="Wingdings"/>
              <a:buChar char=""/>
            </a:pPr>
            <a:endParaRPr sz="2600">
              <a:latin typeface="Palatino Linotype"/>
              <a:cs typeface="Palatino Linotype"/>
            </a:endParaRPr>
          </a:p>
          <a:p>
            <a:pPr marL="12700">
              <a:lnSpc>
                <a:spcPct val="100000"/>
              </a:lnSpc>
            </a:pP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Les</a:t>
            </a:r>
            <a:r>
              <a:rPr dirty="0" sz="1600" spc="1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textes</a:t>
            </a:r>
            <a:r>
              <a:rPr dirty="0" sz="1600" spc="1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pris</a:t>
            </a:r>
            <a:r>
              <a:rPr dirty="0" sz="1600" spc="2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pour</a:t>
            </a:r>
            <a:r>
              <a:rPr dirty="0" sz="1600" spc="1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10" b="1">
                <a:solidFill>
                  <a:srgbClr val="001F5F"/>
                </a:solidFill>
                <a:latin typeface="Palatino Linotype"/>
                <a:cs typeface="Palatino Linotype"/>
              </a:rPr>
              <a:t>l'application</a:t>
            </a:r>
            <a:r>
              <a:rPr dirty="0" sz="1600" spc="6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600" spc="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la</a:t>
            </a:r>
            <a:r>
              <a:rPr dirty="0" sz="1600" spc="1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loi</a:t>
            </a:r>
            <a:r>
              <a:rPr dirty="0" sz="1600" spc="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«</a:t>
            </a:r>
            <a:r>
              <a:rPr dirty="0" sz="1600" spc="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10" b="1">
                <a:solidFill>
                  <a:srgbClr val="001F5F"/>
                </a:solidFill>
                <a:latin typeface="Palatino Linotype"/>
                <a:cs typeface="Palatino Linotype"/>
              </a:rPr>
              <a:t>Climat</a:t>
            </a:r>
            <a:r>
              <a:rPr dirty="0" sz="1600" spc="3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et</a:t>
            </a:r>
            <a:r>
              <a:rPr dirty="0" sz="1600" spc="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résilience</a:t>
            </a:r>
            <a:r>
              <a:rPr dirty="0" sz="1600" spc="4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»</a:t>
            </a:r>
            <a:r>
              <a:rPr dirty="0" sz="1600" spc="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:</a:t>
            </a:r>
            <a:endParaRPr sz="16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</a:pPr>
            <a:endParaRPr sz="16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150">
              <a:latin typeface="Palatino Linotype"/>
              <a:cs typeface="Palatino Linotype"/>
            </a:endParaRPr>
          </a:p>
          <a:p>
            <a:pPr algn="just" marL="241300" marR="7620" indent="-228600">
              <a:lnSpc>
                <a:spcPts val="1730"/>
              </a:lnSpc>
              <a:buFont typeface="Wingdings"/>
              <a:buChar char=""/>
              <a:tabLst>
                <a:tab pos="241300" algn="l"/>
              </a:tabLst>
            </a:pP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Circulaire n°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6323-SG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du 7 janvier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2022 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relative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à la mise en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œuvre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opérationnelle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 la</a:t>
            </a:r>
            <a:r>
              <a:rPr dirty="0" sz="16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loi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«</a:t>
            </a:r>
            <a:r>
              <a:rPr dirty="0" sz="1600" spc="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Climat</a:t>
            </a:r>
            <a:r>
              <a:rPr dirty="0" sz="1600" spc="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et</a:t>
            </a:r>
            <a:r>
              <a:rPr dirty="0" sz="16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Résilience</a:t>
            </a:r>
            <a:r>
              <a:rPr dirty="0" sz="16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»</a:t>
            </a:r>
            <a:r>
              <a:rPr dirty="0" sz="16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en</a:t>
            </a:r>
            <a:r>
              <a:rPr dirty="0" sz="16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matière</a:t>
            </a:r>
            <a:r>
              <a:rPr dirty="0" sz="16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lutte</a:t>
            </a:r>
            <a:r>
              <a:rPr dirty="0" sz="1600" spc="1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contre</a:t>
            </a:r>
            <a:r>
              <a:rPr dirty="0" sz="1600" spc="4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l'artificialisation</a:t>
            </a:r>
            <a:r>
              <a:rPr dirty="0" sz="1600" spc="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des sols</a:t>
            </a:r>
            <a:endParaRPr sz="1600">
              <a:latin typeface="Palatino Linotype"/>
              <a:cs typeface="Palatino Linotype"/>
            </a:endParaRPr>
          </a:p>
          <a:p>
            <a:pPr algn="just" marL="241300" marR="5080" indent="-228600">
              <a:lnSpc>
                <a:spcPts val="1730"/>
              </a:lnSpc>
              <a:spcBef>
                <a:spcPts val="990"/>
              </a:spcBef>
              <a:buFont typeface="Wingdings"/>
              <a:buChar char=""/>
              <a:tabLst>
                <a:tab pos="241300" algn="l"/>
              </a:tabLst>
            </a:pP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Décret n°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2022-762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du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29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avril 2022 relatif aux objectifs et aux règles générales en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matière de gestion économe de l'espace et de lutte contre l'artificialisation des sols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du schéma régional d'aménagement, de 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développement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durable et d'égalité des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territoires</a:t>
            </a:r>
            <a:endParaRPr sz="1600">
              <a:latin typeface="Palatino Linotype"/>
              <a:cs typeface="Palatino Linotype"/>
            </a:endParaRPr>
          </a:p>
          <a:p>
            <a:pPr algn="just" marL="241300" marR="8255" indent="-228600">
              <a:lnSpc>
                <a:spcPts val="1730"/>
              </a:lnSpc>
              <a:spcBef>
                <a:spcPts val="995"/>
              </a:spcBef>
              <a:buFont typeface="Wingdings"/>
              <a:buChar char=""/>
              <a:tabLst>
                <a:tab pos="241300" algn="l"/>
              </a:tabLst>
            </a:pP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Décret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n° 2022-763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du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29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avril 2022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relatif à 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la</a:t>
            </a:r>
            <a:r>
              <a:rPr dirty="0" sz="1600" spc="38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nomenclature</a:t>
            </a:r>
            <a:r>
              <a:rPr dirty="0" sz="1600" spc="39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 l'artificialisation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des sols pour la fixation et le suivi des objectifs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dans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les documents de planification </a:t>
            </a:r>
            <a:r>
              <a:rPr dirty="0" sz="1600" spc="-38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et d'urbanisme</a:t>
            </a:r>
            <a:endParaRPr sz="1600">
              <a:latin typeface="Palatino Linotype"/>
              <a:cs typeface="Palatino Linotype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34</a:t>
            </a:fld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3655" rIns="0" bIns="0" rtlCol="0" vert="horz">
            <a:spAutoFit/>
          </a:bodyPr>
          <a:lstStyle/>
          <a:p>
            <a:pPr algn="r" marL="785495" marR="6985">
              <a:lnSpc>
                <a:spcPct val="100000"/>
              </a:lnSpc>
              <a:spcBef>
                <a:spcPts val="265"/>
              </a:spcBef>
            </a:pPr>
            <a:r>
              <a:rPr dirty="0"/>
              <a:t>Réflexions</a:t>
            </a:r>
            <a:r>
              <a:rPr dirty="0" spc="-40"/>
              <a:t> </a:t>
            </a:r>
            <a:r>
              <a:rPr dirty="0"/>
              <a:t>sur</a:t>
            </a:r>
            <a:r>
              <a:rPr dirty="0" spc="-15"/>
              <a:t> </a:t>
            </a:r>
            <a:r>
              <a:rPr dirty="0"/>
              <a:t>le positionnement</a:t>
            </a:r>
            <a:r>
              <a:rPr dirty="0" spc="-60"/>
              <a:t> </a:t>
            </a:r>
            <a:r>
              <a:rPr dirty="0"/>
              <a:t>pour les</a:t>
            </a:r>
            <a:r>
              <a:rPr dirty="0" spc="-20"/>
              <a:t> </a:t>
            </a:r>
            <a:r>
              <a:rPr dirty="0"/>
              <a:t>parcs</a:t>
            </a:r>
            <a:r>
              <a:rPr dirty="0" spc="-20"/>
              <a:t> </a:t>
            </a:r>
            <a:r>
              <a:rPr dirty="0"/>
              <a:t>à</a:t>
            </a:r>
            <a:r>
              <a:rPr dirty="0" spc="-5"/>
              <a:t> </a:t>
            </a:r>
            <a:r>
              <a:rPr dirty="0"/>
              <a:t>l’égard</a:t>
            </a:r>
            <a:r>
              <a:rPr dirty="0" spc="-35"/>
              <a:t> </a:t>
            </a:r>
            <a:r>
              <a:rPr dirty="0"/>
              <a:t>de</a:t>
            </a:r>
          </a:p>
          <a:p>
            <a:pPr algn="r" marL="785495" marR="5080">
              <a:lnSpc>
                <a:spcPct val="100000"/>
              </a:lnSpc>
              <a:spcBef>
                <a:spcPts val="170"/>
              </a:spcBef>
            </a:pPr>
            <a:r>
              <a:rPr dirty="0"/>
              <a:t>l’objectif</a:t>
            </a:r>
            <a:r>
              <a:rPr dirty="0" spc="-70"/>
              <a:t> </a:t>
            </a:r>
            <a:r>
              <a:rPr dirty="0"/>
              <a:t>«</a:t>
            </a:r>
            <a:r>
              <a:rPr dirty="0" spc="-20"/>
              <a:t> </a:t>
            </a:r>
            <a:r>
              <a:rPr dirty="0"/>
              <a:t>ZAN</a:t>
            </a:r>
            <a:r>
              <a:rPr dirty="0" spc="-40"/>
              <a:t> </a:t>
            </a:r>
            <a:r>
              <a:rPr dirty="0"/>
              <a:t>»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19734" y="1851405"/>
            <a:ext cx="7719695" cy="36620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A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la</a:t>
            </a:r>
            <a:r>
              <a:rPr dirty="0" sz="1600" spc="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suite</a:t>
            </a:r>
            <a:r>
              <a:rPr dirty="0" sz="1600" spc="2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600" spc="1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l’évolution</a:t>
            </a:r>
            <a:r>
              <a:rPr dirty="0" sz="1600" spc="3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des SRADDET</a:t>
            </a:r>
            <a:r>
              <a:rPr dirty="0" sz="1600" spc="2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et</a:t>
            </a:r>
            <a:r>
              <a:rPr dirty="0" sz="1600" spc="-10" b="1">
                <a:solidFill>
                  <a:srgbClr val="001F5F"/>
                </a:solidFill>
                <a:latin typeface="Palatino Linotype"/>
                <a:cs typeface="Palatino Linotype"/>
              </a:rPr>
              <a:t> documents</a:t>
            </a:r>
            <a:r>
              <a:rPr dirty="0" sz="1600" spc="3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équivalents</a:t>
            </a:r>
            <a:r>
              <a:rPr dirty="0" sz="1600" spc="3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:</a:t>
            </a:r>
            <a:endParaRPr sz="16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500">
              <a:latin typeface="Palatino Linotype"/>
              <a:cs typeface="Palatino Linotype"/>
            </a:endParaRPr>
          </a:p>
          <a:p>
            <a:pPr algn="just" marL="297180" marR="6985" indent="-285115">
              <a:lnSpc>
                <a:spcPct val="107000"/>
              </a:lnSpc>
              <a:buFont typeface="Wingdings"/>
              <a:buChar char=""/>
              <a:tabLst>
                <a:tab pos="297815" algn="l"/>
              </a:tabLst>
            </a:pP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Analyse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des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marges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manœuvre</a:t>
            </a:r>
            <a:r>
              <a:rPr dirty="0" sz="16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des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chartes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5">
                <a:solidFill>
                  <a:srgbClr val="001F5F"/>
                </a:solidFill>
                <a:latin typeface="Palatino Linotype"/>
                <a:cs typeface="Palatino Linotype"/>
              </a:rPr>
              <a:t>en</a:t>
            </a:r>
            <a:r>
              <a:rPr dirty="0" sz="1600" spc="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fonction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du</a:t>
            </a:r>
            <a:r>
              <a:rPr dirty="0" sz="16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contenu</a:t>
            </a:r>
            <a:r>
              <a:rPr dirty="0" sz="16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des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documents</a:t>
            </a:r>
            <a:r>
              <a:rPr dirty="0" sz="1600" spc="2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régionaux</a:t>
            </a:r>
            <a:endParaRPr sz="16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001F5F"/>
              </a:buClr>
              <a:buFont typeface="Wingdings"/>
              <a:buChar char=""/>
            </a:pPr>
            <a:endParaRPr sz="1500">
              <a:latin typeface="Palatino Linotype"/>
              <a:cs typeface="Palatino Linotype"/>
            </a:endParaRPr>
          </a:p>
          <a:p>
            <a:pPr algn="just" marL="297180" marR="6350" indent="-285115">
              <a:lnSpc>
                <a:spcPct val="107500"/>
              </a:lnSpc>
              <a:buFont typeface="Wingdings"/>
              <a:buChar char=""/>
              <a:tabLst>
                <a:tab pos="297815" algn="l"/>
              </a:tabLst>
            </a:pP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Selon le contenu des documents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régionaux,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latitude ou non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concernant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la mise </a:t>
            </a:r>
            <a:r>
              <a:rPr dirty="0" sz="1600" spc="10">
                <a:solidFill>
                  <a:srgbClr val="001F5F"/>
                </a:solidFill>
                <a:latin typeface="Palatino Linotype"/>
                <a:cs typeface="Palatino Linotype"/>
              </a:rPr>
              <a:t>en </a:t>
            </a:r>
            <a:r>
              <a:rPr dirty="0" sz="1600" spc="1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compatibilité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des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chartes</a:t>
            </a:r>
            <a:r>
              <a:rPr dirty="0" sz="1600" spc="1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et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des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objectifs</a:t>
            </a:r>
            <a:r>
              <a:rPr dirty="0" sz="1600" spc="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chiffrés</a:t>
            </a:r>
            <a:endParaRPr sz="16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001F5F"/>
              </a:buClr>
              <a:buFont typeface="Wingdings"/>
              <a:buChar char=""/>
            </a:pPr>
            <a:endParaRPr sz="1600">
              <a:latin typeface="Palatino Linotype"/>
              <a:cs typeface="Palatino Linotype"/>
            </a:endParaRPr>
          </a:p>
          <a:p>
            <a:pPr marL="297180" indent="-285115">
              <a:lnSpc>
                <a:spcPct val="100000"/>
              </a:lnSpc>
              <a:buFont typeface="Wingdings"/>
              <a:buChar char=""/>
              <a:tabLst>
                <a:tab pos="297180" algn="l"/>
                <a:tab pos="297815" algn="l"/>
              </a:tabLst>
            </a:pP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Etude</a:t>
            </a:r>
            <a:r>
              <a:rPr dirty="0" sz="1600" spc="9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600" spc="10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l’intérêt</a:t>
            </a:r>
            <a:r>
              <a:rPr dirty="0" sz="1600" spc="9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ou</a:t>
            </a:r>
            <a:r>
              <a:rPr dirty="0" sz="1600" spc="1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non</a:t>
            </a:r>
            <a:r>
              <a:rPr dirty="0" sz="1600" spc="9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d’intégrer</a:t>
            </a:r>
            <a:r>
              <a:rPr dirty="0" sz="1600" spc="1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des</a:t>
            </a:r>
            <a:r>
              <a:rPr dirty="0" sz="1600" spc="8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objectifs</a:t>
            </a:r>
            <a:r>
              <a:rPr dirty="0" sz="1600" spc="9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chiffrés</a:t>
            </a:r>
            <a:r>
              <a:rPr dirty="0" sz="1600" spc="9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ou</a:t>
            </a:r>
            <a:r>
              <a:rPr dirty="0" sz="1600" spc="9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autres</a:t>
            </a:r>
            <a:r>
              <a:rPr dirty="0" sz="1600" spc="1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spécifiques</a:t>
            </a:r>
            <a:r>
              <a:rPr dirty="0" sz="1600" spc="9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au</a:t>
            </a:r>
            <a:endParaRPr sz="1600">
              <a:latin typeface="Palatino Linotype"/>
              <a:cs typeface="Palatino Linotype"/>
            </a:endParaRPr>
          </a:p>
          <a:p>
            <a:pPr marL="297180">
              <a:lnSpc>
                <a:spcPct val="100000"/>
              </a:lnSpc>
              <a:spcBef>
                <a:spcPts val="135"/>
              </a:spcBef>
            </a:pP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sein</a:t>
            </a:r>
            <a:r>
              <a:rPr dirty="0" sz="1600" spc="-2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600" spc="-2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la</a:t>
            </a:r>
            <a:r>
              <a:rPr dirty="0" sz="1600" spc="-3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charte</a:t>
            </a:r>
            <a:endParaRPr sz="16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500">
              <a:latin typeface="Palatino Linotype"/>
              <a:cs typeface="Palatino Linotype"/>
            </a:endParaRPr>
          </a:p>
          <a:p>
            <a:pPr algn="just" marL="297180" marR="5080" indent="-285115">
              <a:lnSpc>
                <a:spcPct val="106900"/>
              </a:lnSpc>
              <a:spcBef>
                <a:spcPts val="5"/>
              </a:spcBef>
              <a:buFont typeface="Wingdings"/>
              <a:buChar char=""/>
              <a:tabLst>
                <a:tab pos="297815" algn="l"/>
              </a:tabLst>
            </a:pP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Positionnement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s’inscrivant dans la continuité de </a:t>
            </a:r>
            <a:r>
              <a:rPr dirty="0" sz="1600" spc="-15">
                <a:solidFill>
                  <a:srgbClr val="001F5F"/>
                </a:solidFill>
                <a:latin typeface="Palatino Linotype"/>
                <a:cs typeface="Palatino Linotype"/>
              </a:rPr>
              <a:t>l’objectif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« ZAN » : protéger les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secteurs 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peu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urbanisés ou protégés. 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Densifier,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selon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les objectifs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de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la charte, les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territoires</a:t>
            </a:r>
            <a:r>
              <a:rPr dirty="0" sz="1600" spc="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déjà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urbanisés</a:t>
            </a:r>
            <a:endParaRPr sz="1600">
              <a:latin typeface="Palatino Linotype"/>
              <a:cs typeface="Palatino Linotype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34</a:t>
            </a:fld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3655" rIns="0" bIns="0" rtlCol="0" vert="horz">
            <a:spAutoFit/>
          </a:bodyPr>
          <a:lstStyle/>
          <a:p>
            <a:pPr algn="r" marL="785495" marR="6985">
              <a:lnSpc>
                <a:spcPct val="100000"/>
              </a:lnSpc>
              <a:spcBef>
                <a:spcPts val="265"/>
              </a:spcBef>
            </a:pPr>
            <a:r>
              <a:rPr dirty="0"/>
              <a:t>Réflexions</a:t>
            </a:r>
            <a:r>
              <a:rPr dirty="0" spc="-40"/>
              <a:t> </a:t>
            </a:r>
            <a:r>
              <a:rPr dirty="0"/>
              <a:t>sur</a:t>
            </a:r>
            <a:r>
              <a:rPr dirty="0" spc="-15"/>
              <a:t> </a:t>
            </a:r>
            <a:r>
              <a:rPr dirty="0"/>
              <a:t>le positionnement</a:t>
            </a:r>
            <a:r>
              <a:rPr dirty="0" spc="-60"/>
              <a:t> </a:t>
            </a:r>
            <a:r>
              <a:rPr dirty="0"/>
              <a:t>pour les</a:t>
            </a:r>
            <a:r>
              <a:rPr dirty="0" spc="-20"/>
              <a:t> </a:t>
            </a:r>
            <a:r>
              <a:rPr dirty="0"/>
              <a:t>parcs</a:t>
            </a:r>
            <a:r>
              <a:rPr dirty="0" spc="-20"/>
              <a:t> </a:t>
            </a:r>
            <a:r>
              <a:rPr dirty="0"/>
              <a:t>à</a:t>
            </a:r>
            <a:r>
              <a:rPr dirty="0" spc="-5"/>
              <a:t> </a:t>
            </a:r>
            <a:r>
              <a:rPr dirty="0"/>
              <a:t>l’égard</a:t>
            </a:r>
            <a:r>
              <a:rPr dirty="0" spc="-35"/>
              <a:t> </a:t>
            </a:r>
            <a:r>
              <a:rPr dirty="0"/>
              <a:t>de</a:t>
            </a:r>
          </a:p>
          <a:p>
            <a:pPr algn="r" marL="785495" marR="5080">
              <a:lnSpc>
                <a:spcPct val="100000"/>
              </a:lnSpc>
              <a:spcBef>
                <a:spcPts val="170"/>
              </a:spcBef>
            </a:pPr>
            <a:r>
              <a:rPr dirty="0"/>
              <a:t>l’objectif</a:t>
            </a:r>
            <a:r>
              <a:rPr dirty="0" spc="-70"/>
              <a:t> </a:t>
            </a:r>
            <a:r>
              <a:rPr dirty="0"/>
              <a:t>«</a:t>
            </a:r>
            <a:r>
              <a:rPr dirty="0" spc="-20"/>
              <a:t> </a:t>
            </a:r>
            <a:r>
              <a:rPr dirty="0"/>
              <a:t>ZAN</a:t>
            </a:r>
            <a:r>
              <a:rPr dirty="0" spc="-40"/>
              <a:t> </a:t>
            </a:r>
            <a:r>
              <a:rPr dirty="0"/>
              <a:t>»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19734" y="1716404"/>
            <a:ext cx="7718425" cy="47059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En</a:t>
            </a:r>
            <a:r>
              <a:rPr dirty="0" sz="1600" spc="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tout</a:t>
            </a:r>
            <a:r>
              <a:rPr dirty="0" sz="1600" spc="1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état</a:t>
            </a:r>
            <a:r>
              <a:rPr dirty="0" sz="1600" spc="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cause,</a:t>
            </a:r>
            <a:r>
              <a:rPr dirty="0" sz="1600" spc="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les</a:t>
            </a:r>
            <a:r>
              <a:rPr dirty="0" sz="1600" spc="2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parcs</a:t>
            </a:r>
            <a:r>
              <a:rPr dirty="0" sz="1600" spc="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peuvent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:</a:t>
            </a:r>
            <a:endParaRPr sz="16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500">
              <a:latin typeface="Palatino Linotype"/>
              <a:cs typeface="Palatino Linotype"/>
            </a:endParaRPr>
          </a:p>
          <a:p>
            <a:pPr algn="just" marL="297180" marR="7620" indent="-285115">
              <a:lnSpc>
                <a:spcPct val="106900"/>
              </a:lnSpc>
              <a:buFont typeface="Wingdings"/>
              <a:buChar char=""/>
              <a:tabLst>
                <a:tab pos="297815" algn="l"/>
              </a:tabLst>
            </a:pP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Intégrer</a:t>
            </a:r>
            <a:r>
              <a:rPr dirty="0" sz="1600" spc="39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la logique des objectifs ZAN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au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sein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des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décisions prises par</a:t>
            </a:r>
            <a:r>
              <a:rPr dirty="0" sz="1600" spc="39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les parcs,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que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 ce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soit</a:t>
            </a:r>
            <a:r>
              <a:rPr dirty="0" sz="16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dans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le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cadre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15">
                <a:solidFill>
                  <a:srgbClr val="001F5F"/>
                </a:solidFill>
                <a:latin typeface="Palatino Linotype"/>
                <a:cs typeface="Palatino Linotype"/>
              </a:rPr>
              <a:t>l’élaboration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ou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la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révision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d’une</a:t>
            </a:r>
            <a:r>
              <a:rPr dirty="0" sz="1600" spc="39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charte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(importance</a:t>
            </a:r>
            <a:r>
              <a:rPr dirty="0" sz="1600" spc="3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du</a:t>
            </a:r>
            <a:r>
              <a:rPr dirty="0" sz="16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travail</a:t>
            </a:r>
            <a:r>
              <a:rPr dirty="0" sz="16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d’inventaire,</a:t>
            </a:r>
            <a:r>
              <a:rPr dirty="0" sz="1600" spc="2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mobilisation</a:t>
            </a:r>
            <a:r>
              <a:rPr dirty="0" sz="1600" spc="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des</a:t>
            </a:r>
            <a:r>
              <a:rPr dirty="0" sz="1600" spc="-1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outils…)</a:t>
            </a:r>
            <a:endParaRPr sz="16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001F5F"/>
              </a:buClr>
              <a:buFont typeface="Wingdings"/>
              <a:buChar char=""/>
            </a:pPr>
            <a:endParaRPr sz="1500">
              <a:latin typeface="Palatino Linotype"/>
              <a:cs typeface="Palatino Linotype"/>
            </a:endParaRPr>
          </a:p>
          <a:p>
            <a:pPr algn="just" marL="297180" marR="5080" indent="-285115">
              <a:lnSpc>
                <a:spcPct val="106900"/>
              </a:lnSpc>
              <a:buFont typeface="Wingdings"/>
              <a:buChar char=""/>
              <a:tabLst>
                <a:tab pos="297815" algn="l"/>
              </a:tabLst>
            </a:pP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Mettre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à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la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disposition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des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personnes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publiques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en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charge</a:t>
            </a:r>
            <a:r>
              <a:rPr dirty="0" sz="1600" spc="39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des</a:t>
            </a:r>
            <a:r>
              <a:rPr dirty="0" sz="1600" spc="39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obligations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relatives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au ZAN </a:t>
            </a:r>
            <a:r>
              <a:rPr dirty="0" sz="1600" spc="-15">
                <a:solidFill>
                  <a:srgbClr val="001F5F"/>
                </a:solidFill>
                <a:latin typeface="Palatino Linotype"/>
                <a:cs typeface="Palatino Linotype"/>
              </a:rPr>
              <a:t>l’expérience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importante des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parcs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dans le cadre de la mise en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œuvre</a:t>
            </a:r>
            <a:r>
              <a:rPr dirty="0" sz="16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concrète</a:t>
            </a:r>
            <a:r>
              <a:rPr dirty="0" sz="1600" spc="2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 </a:t>
            </a:r>
            <a:r>
              <a:rPr dirty="0" sz="1600" spc="-15">
                <a:solidFill>
                  <a:srgbClr val="001F5F"/>
                </a:solidFill>
                <a:latin typeface="Palatino Linotype"/>
                <a:cs typeface="Palatino Linotype"/>
              </a:rPr>
              <a:t>l’objectif</a:t>
            </a:r>
            <a:endParaRPr sz="16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001F5F"/>
              </a:buClr>
              <a:buFont typeface="Wingdings"/>
              <a:buChar char=""/>
            </a:pPr>
            <a:endParaRPr sz="1500">
              <a:latin typeface="Palatino Linotype"/>
              <a:cs typeface="Palatino Linotype"/>
            </a:endParaRPr>
          </a:p>
          <a:p>
            <a:pPr algn="just" marL="297180" marR="6350" indent="-285115">
              <a:lnSpc>
                <a:spcPct val="106900"/>
              </a:lnSpc>
              <a:buFont typeface="Wingdings"/>
              <a:buChar char=""/>
              <a:tabLst>
                <a:tab pos="297815" algn="l"/>
              </a:tabLst>
            </a:pP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Engager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des réflexions diverses 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avec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les personnes publiques concernées par la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planification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15">
                <a:solidFill>
                  <a:srgbClr val="001F5F"/>
                </a:solidFill>
                <a:latin typeface="Palatino Linotype"/>
                <a:cs typeface="Palatino Linotype"/>
              </a:rPr>
              <a:t>l’objectif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ZAN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(par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exemple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sur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la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notion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consommation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20">
                <a:solidFill>
                  <a:srgbClr val="001F5F"/>
                </a:solidFill>
                <a:latin typeface="Palatino Linotype"/>
                <a:cs typeface="Palatino Linotype"/>
              </a:rPr>
              <a:t>d’espace</a:t>
            </a:r>
            <a:r>
              <a:rPr dirty="0" sz="1600" spc="-1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ou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qualification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des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zones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artificialisées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ou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non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artificialisées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en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fonction</a:t>
            </a:r>
            <a:r>
              <a:rPr dirty="0" sz="1600" spc="5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la</a:t>
            </a:r>
            <a:r>
              <a:rPr dirty="0" sz="1600" spc="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nomenclature</a:t>
            </a:r>
            <a:r>
              <a:rPr dirty="0" sz="1600" spc="4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résultant</a:t>
            </a:r>
            <a:r>
              <a:rPr dirty="0" sz="1600" spc="2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du</a:t>
            </a:r>
            <a:r>
              <a:rPr dirty="0" sz="1600" spc="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décret,</a:t>
            </a:r>
            <a:r>
              <a:rPr dirty="0" sz="1600" spc="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ou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encore</a:t>
            </a:r>
            <a:r>
              <a:rPr dirty="0" sz="1600" spc="1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les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outils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mobilisables)</a:t>
            </a:r>
            <a:endParaRPr sz="16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001F5F"/>
              </a:buClr>
              <a:buFont typeface="Wingdings"/>
              <a:buChar char=""/>
            </a:pPr>
            <a:endParaRPr sz="1500">
              <a:latin typeface="Palatino Linotype"/>
              <a:cs typeface="Palatino Linotype"/>
            </a:endParaRPr>
          </a:p>
          <a:p>
            <a:pPr algn="just" marL="297180" marR="6350" indent="-285115">
              <a:lnSpc>
                <a:spcPct val="106900"/>
              </a:lnSpc>
              <a:buFont typeface="Wingdings"/>
              <a:buChar char=""/>
              <a:tabLst>
                <a:tab pos="297815" algn="l"/>
              </a:tabLst>
            </a:pP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Suivre les débats nationaux et potentiellement se positionner 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sur </a:t>
            </a:r>
            <a:r>
              <a:rPr dirty="0" sz="1600" spc="-15">
                <a:solidFill>
                  <a:srgbClr val="001F5F"/>
                </a:solidFill>
                <a:latin typeface="Palatino Linotype"/>
                <a:cs typeface="Palatino Linotype"/>
              </a:rPr>
              <a:t>l’appréhension 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par les 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pouvoirs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publics de </a:t>
            </a:r>
            <a:r>
              <a:rPr dirty="0" sz="1600" spc="-15">
                <a:solidFill>
                  <a:srgbClr val="001F5F"/>
                </a:solidFill>
                <a:latin typeface="Palatino Linotype"/>
                <a:cs typeface="Palatino Linotype"/>
              </a:rPr>
              <a:t>l’objectif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ZAN et des éventuelles 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évolutions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dont</a:t>
            </a:r>
            <a:r>
              <a:rPr dirty="0" sz="16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la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règlementation</a:t>
            </a:r>
            <a:r>
              <a:rPr dirty="0" sz="1600" spc="2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pourrait</a:t>
            </a:r>
            <a:r>
              <a:rPr dirty="0" sz="1600" spc="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faire</a:t>
            </a:r>
            <a:r>
              <a:rPr dirty="0" sz="16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20">
                <a:solidFill>
                  <a:srgbClr val="001F5F"/>
                </a:solidFill>
                <a:latin typeface="Palatino Linotype"/>
                <a:cs typeface="Palatino Linotype"/>
              </a:rPr>
              <a:t>l’objet</a:t>
            </a:r>
            <a:endParaRPr sz="1600">
              <a:latin typeface="Palatino Linotype"/>
              <a:cs typeface="Palatino Linotype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72000" y="734568"/>
            <a:ext cx="2679192" cy="455675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815083" y="3723132"/>
            <a:ext cx="5958840" cy="1798319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3577209" y="5772708"/>
            <a:ext cx="247840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5">
                <a:solidFill>
                  <a:srgbClr val="112F52"/>
                </a:solidFill>
                <a:latin typeface="Palatino Linotype"/>
                <a:cs typeface="Palatino Linotype"/>
              </a:rPr>
              <a:t>Webinaire</a:t>
            </a:r>
            <a:r>
              <a:rPr dirty="0" sz="1800" spc="-10">
                <a:solidFill>
                  <a:srgbClr val="112F52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112F52"/>
                </a:solidFill>
                <a:latin typeface="Palatino Linotype"/>
                <a:cs typeface="Palatino Linotype"/>
              </a:rPr>
              <a:t>–</a:t>
            </a:r>
            <a:r>
              <a:rPr dirty="0" sz="1800" spc="-15">
                <a:solidFill>
                  <a:srgbClr val="112F52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112F52"/>
                </a:solidFill>
                <a:latin typeface="Palatino Linotype"/>
                <a:cs typeface="Palatino Linotype"/>
              </a:rPr>
              <a:t>30</a:t>
            </a:r>
            <a:r>
              <a:rPr dirty="0" sz="1800" spc="-25">
                <a:solidFill>
                  <a:srgbClr val="112F52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>
                <a:solidFill>
                  <a:srgbClr val="112F52"/>
                </a:solidFill>
                <a:latin typeface="Palatino Linotype"/>
                <a:cs typeface="Palatino Linotype"/>
              </a:rPr>
              <a:t>juin</a:t>
            </a:r>
            <a:r>
              <a:rPr dirty="0" sz="1800">
                <a:solidFill>
                  <a:srgbClr val="112F52"/>
                </a:solidFill>
                <a:latin typeface="Palatino Linotype"/>
                <a:cs typeface="Palatino Linotype"/>
              </a:rPr>
              <a:t> 2022</a:t>
            </a:r>
            <a:endParaRPr sz="1800">
              <a:latin typeface="Palatino Linotype"/>
              <a:cs typeface="Palatino Linotype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34</a:t>
            </a:fld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653910" y="1678686"/>
            <a:ext cx="1464310" cy="33083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Chapitre</a:t>
            </a:r>
            <a:r>
              <a:rPr dirty="0" spc="-105"/>
              <a:t> </a:t>
            </a:r>
            <a:r>
              <a:rPr dirty="0" spc="-5"/>
              <a:t>III.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074926" y="2135886"/>
            <a:ext cx="6043295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La portée</a:t>
            </a:r>
            <a:r>
              <a:rPr dirty="0" sz="2000" spc="-3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juridique</a:t>
            </a:r>
            <a:r>
              <a:rPr dirty="0" sz="2000" spc="-2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de la</a:t>
            </a:r>
            <a:r>
              <a:rPr dirty="0" sz="2000" spc="-1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charte</a:t>
            </a:r>
            <a:r>
              <a:rPr dirty="0" sz="2000" spc="-3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à l’égard</a:t>
            </a:r>
            <a:r>
              <a:rPr dirty="0" sz="2000" spc="-3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des</a:t>
            </a:r>
            <a:r>
              <a:rPr dirty="0" sz="2000" spc="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projets</a:t>
            </a:r>
            <a:endParaRPr sz="2000">
              <a:latin typeface="Palatino Linotype"/>
              <a:cs typeface="Palatino Linotype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34</a:t>
            </a:fld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91282" y="538988"/>
            <a:ext cx="6043295" cy="33083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La portée</a:t>
            </a:r>
            <a:r>
              <a:rPr dirty="0" spc="-30"/>
              <a:t> </a:t>
            </a:r>
            <a:r>
              <a:rPr dirty="0"/>
              <a:t>juridique</a:t>
            </a:r>
            <a:r>
              <a:rPr dirty="0" spc="-25"/>
              <a:t> </a:t>
            </a:r>
            <a:r>
              <a:rPr dirty="0"/>
              <a:t>de la</a:t>
            </a:r>
            <a:r>
              <a:rPr dirty="0" spc="-15"/>
              <a:t> </a:t>
            </a:r>
            <a:r>
              <a:rPr dirty="0"/>
              <a:t>charte</a:t>
            </a:r>
            <a:r>
              <a:rPr dirty="0" spc="-30"/>
              <a:t> </a:t>
            </a:r>
            <a:r>
              <a:rPr dirty="0"/>
              <a:t>à l’égard</a:t>
            </a:r>
            <a:r>
              <a:rPr dirty="0" spc="-35"/>
              <a:t> </a:t>
            </a:r>
            <a:r>
              <a:rPr dirty="0"/>
              <a:t>des</a:t>
            </a:r>
            <a:r>
              <a:rPr dirty="0" spc="5"/>
              <a:t> </a:t>
            </a:r>
            <a:r>
              <a:rPr dirty="0"/>
              <a:t>projets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19734" y="1846579"/>
            <a:ext cx="7717155" cy="235775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Place</a:t>
            </a:r>
            <a:r>
              <a:rPr dirty="0" sz="1600" spc="1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10" b="1">
                <a:solidFill>
                  <a:srgbClr val="001F5F"/>
                </a:solidFill>
                <a:latin typeface="Palatino Linotype"/>
                <a:cs typeface="Palatino Linotype"/>
              </a:rPr>
              <a:t>juridique</a:t>
            </a:r>
            <a:r>
              <a:rPr dirty="0" sz="1600" spc="5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600" spc="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la</a:t>
            </a:r>
            <a:r>
              <a:rPr dirty="0" sz="1600" spc="1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charte</a:t>
            </a:r>
            <a:r>
              <a:rPr dirty="0" sz="1600" spc="2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des</a:t>
            </a:r>
            <a:r>
              <a:rPr dirty="0" sz="1600" spc="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parcs</a:t>
            </a:r>
            <a:r>
              <a:rPr dirty="0" sz="1600" spc="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naturels</a:t>
            </a:r>
            <a:r>
              <a:rPr dirty="0" sz="1600" spc="3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régionaux</a:t>
            </a:r>
            <a:r>
              <a:rPr dirty="0" sz="1600" spc="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vis-à-vis</a:t>
            </a:r>
            <a:r>
              <a:rPr dirty="0" sz="1600" spc="5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des</a:t>
            </a:r>
            <a:r>
              <a:rPr dirty="0" sz="1600" spc="1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projets</a:t>
            </a:r>
            <a:r>
              <a:rPr dirty="0" sz="1600" spc="2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:</a:t>
            </a:r>
            <a:endParaRPr sz="16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500">
              <a:latin typeface="Palatino Linotype"/>
              <a:cs typeface="Palatino Linotype"/>
            </a:endParaRPr>
          </a:p>
          <a:p>
            <a:pPr algn="just" marL="297180" marR="5080" indent="-285115">
              <a:lnSpc>
                <a:spcPct val="106900"/>
              </a:lnSpc>
              <a:buFont typeface="Wingdings"/>
              <a:buChar char=""/>
              <a:tabLst>
                <a:tab pos="297815" algn="l"/>
              </a:tabLst>
            </a:pPr>
            <a:r>
              <a:rPr dirty="0" sz="1600" spc="-35">
                <a:solidFill>
                  <a:srgbClr val="001F5F"/>
                </a:solidFill>
                <a:latin typeface="Palatino Linotype"/>
                <a:cs typeface="Palatino Linotype"/>
              </a:rPr>
              <a:t>Avis</a:t>
            </a:r>
            <a:r>
              <a:rPr dirty="0" sz="1600" spc="-3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du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parc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pour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les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projets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soumis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à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évaluation</a:t>
            </a:r>
            <a:r>
              <a:rPr dirty="0" sz="1600" spc="38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environnementale</a:t>
            </a:r>
            <a:r>
              <a:rPr dirty="0" sz="1600" spc="39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en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application de l'article R.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122-2 du code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 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l’environnement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(Cf. Article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R. 333-14 </a:t>
            </a:r>
            <a:r>
              <a:rPr dirty="0" sz="16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du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code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l’environnement).</a:t>
            </a:r>
            <a:endParaRPr sz="16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buClr>
                <a:srgbClr val="001F5F"/>
              </a:buClr>
              <a:buFont typeface="Wingdings"/>
              <a:buChar char=""/>
            </a:pPr>
            <a:endParaRPr sz="16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buClr>
                <a:srgbClr val="001F5F"/>
              </a:buClr>
              <a:buFont typeface="Wingdings"/>
              <a:buChar char=""/>
            </a:pPr>
            <a:endParaRPr sz="1550">
              <a:latin typeface="Palatino Linotype"/>
              <a:cs typeface="Palatino Linotype"/>
            </a:endParaRPr>
          </a:p>
          <a:p>
            <a:pPr marL="297180" indent="-285115">
              <a:lnSpc>
                <a:spcPct val="100000"/>
              </a:lnSpc>
              <a:spcBef>
                <a:spcPts val="5"/>
              </a:spcBef>
              <a:buFont typeface="Wingdings"/>
              <a:buChar char=""/>
              <a:tabLst>
                <a:tab pos="297180" algn="l"/>
                <a:tab pos="297815" algn="l"/>
              </a:tabLst>
            </a:pP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Précisions</a:t>
            </a:r>
            <a:r>
              <a:rPr dirty="0" sz="1600" spc="14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apportées</a:t>
            </a:r>
            <a:r>
              <a:rPr dirty="0" sz="1600" spc="14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par</a:t>
            </a:r>
            <a:r>
              <a:rPr dirty="0" sz="1600" spc="15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le</a:t>
            </a:r>
            <a:r>
              <a:rPr dirty="0" sz="1600" spc="14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juge</a:t>
            </a:r>
            <a:r>
              <a:rPr dirty="0" sz="1600" spc="16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administratif</a:t>
            </a:r>
            <a:r>
              <a:rPr dirty="0" sz="1600" spc="15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concernant</a:t>
            </a:r>
            <a:r>
              <a:rPr dirty="0" sz="1600" spc="14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la</a:t>
            </a:r>
            <a:r>
              <a:rPr dirty="0" sz="1600" spc="15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portée</a:t>
            </a:r>
            <a:r>
              <a:rPr dirty="0" sz="1600" spc="15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600" spc="15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la</a:t>
            </a:r>
            <a:r>
              <a:rPr dirty="0" sz="1600" spc="15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charte</a:t>
            </a:r>
            <a:r>
              <a:rPr dirty="0" sz="1600" spc="14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à</a:t>
            </a:r>
            <a:endParaRPr sz="1600">
              <a:latin typeface="Palatino Linotype"/>
              <a:cs typeface="Palatino Linotype"/>
            </a:endParaRPr>
          </a:p>
          <a:p>
            <a:pPr marL="297180">
              <a:lnSpc>
                <a:spcPct val="100000"/>
              </a:lnSpc>
              <a:spcBef>
                <a:spcPts val="130"/>
              </a:spcBef>
            </a:pPr>
            <a:r>
              <a:rPr dirty="0" sz="1600" spc="-20">
                <a:solidFill>
                  <a:srgbClr val="001F5F"/>
                </a:solidFill>
                <a:latin typeface="Palatino Linotype"/>
                <a:cs typeface="Palatino Linotype"/>
              </a:rPr>
              <a:t>l’égard</a:t>
            </a:r>
            <a:r>
              <a:rPr dirty="0" sz="1600" spc="-1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des tiers</a:t>
            </a:r>
            <a:r>
              <a:rPr dirty="0" sz="1600" spc="-1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et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des</a:t>
            </a:r>
            <a:r>
              <a:rPr dirty="0" sz="1600" spc="-2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projets</a:t>
            </a:r>
            <a:endParaRPr sz="1600">
              <a:latin typeface="Palatino Linotype"/>
              <a:cs typeface="Palatino Linotype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34</a:t>
            </a:fld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91282" y="538988"/>
            <a:ext cx="6043295" cy="33083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La portée</a:t>
            </a:r>
            <a:r>
              <a:rPr dirty="0" spc="-30"/>
              <a:t> </a:t>
            </a:r>
            <a:r>
              <a:rPr dirty="0"/>
              <a:t>juridique</a:t>
            </a:r>
            <a:r>
              <a:rPr dirty="0" spc="-25"/>
              <a:t> </a:t>
            </a:r>
            <a:r>
              <a:rPr dirty="0"/>
              <a:t>de la</a:t>
            </a:r>
            <a:r>
              <a:rPr dirty="0" spc="-15"/>
              <a:t> </a:t>
            </a:r>
            <a:r>
              <a:rPr dirty="0"/>
              <a:t>charte</a:t>
            </a:r>
            <a:r>
              <a:rPr dirty="0" spc="-30"/>
              <a:t> </a:t>
            </a:r>
            <a:r>
              <a:rPr dirty="0"/>
              <a:t>à l’égard</a:t>
            </a:r>
            <a:r>
              <a:rPr dirty="0" spc="-35"/>
              <a:t> </a:t>
            </a:r>
            <a:r>
              <a:rPr dirty="0"/>
              <a:t>des</a:t>
            </a:r>
            <a:r>
              <a:rPr dirty="0" spc="5"/>
              <a:t> </a:t>
            </a:r>
            <a:r>
              <a:rPr dirty="0"/>
              <a:t>projets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19734" y="1827428"/>
            <a:ext cx="7717155" cy="28994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7600"/>
              </a:lnSpc>
              <a:spcBef>
                <a:spcPts val="100"/>
              </a:spcBef>
            </a:pP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Place</a:t>
            </a:r>
            <a:r>
              <a:rPr dirty="0" sz="1600" spc="7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juridique</a:t>
            </a:r>
            <a:r>
              <a:rPr dirty="0" sz="1600" spc="8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600" spc="6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la</a:t>
            </a:r>
            <a:r>
              <a:rPr dirty="0" sz="1600" spc="7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charte</a:t>
            </a:r>
            <a:r>
              <a:rPr dirty="0" sz="1600" spc="6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des</a:t>
            </a:r>
            <a:r>
              <a:rPr dirty="0" sz="1600" spc="8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parcs</a:t>
            </a:r>
            <a:r>
              <a:rPr dirty="0" sz="1600" spc="7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naturels</a:t>
            </a:r>
            <a:r>
              <a:rPr dirty="0" sz="1600" spc="6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régionaux</a:t>
            </a:r>
            <a:r>
              <a:rPr dirty="0" sz="1600" spc="6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vis-à-vis</a:t>
            </a:r>
            <a:r>
              <a:rPr dirty="0" sz="1600" spc="6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des</a:t>
            </a:r>
            <a:r>
              <a:rPr dirty="0" sz="1600" spc="7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projets</a:t>
            </a:r>
            <a:r>
              <a:rPr dirty="0" sz="1600" spc="7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:</a:t>
            </a:r>
            <a:r>
              <a:rPr dirty="0" sz="1600" spc="6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CE, </a:t>
            </a:r>
            <a:r>
              <a:rPr dirty="0" sz="1600" spc="-38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27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février 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2004,</a:t>
            </a:r>
            <a:r>
              <a:rPr dirty="0" sz="1600" spc="-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n°198124</a:t>
            </a:r>
            <a:r>
              <a:rPr dirty="0" sz="1600" spc="-2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;</a:t>
            </a:r>
            <a:r>
              <a:rPr dirty="0" sz="1600" spc="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10" b="1">
                <a:solidFill>
                  <a:srgbClr val="001F5F"/>
                </a:solidFill>
                <a:latin typeface="Palatino Linotype"/>
                <a:cs typeface="Palatino Linotype"/>
              </a:rPr>
              <a:t>CE,</a:t>
            </a:r>
            <a:r>
              <a:rPr dirty="0" sz="1600" spc="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8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février</a:t>
            </a:r>
            <a:r>
              <a:rPr dirty="0" sz="1600" spc="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2012,</a:t>
            </a:r>
            <a:r>
              <a:rPr dirty="0" sz="1600" spc="-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n°321219</a:t>
            </a:r>
            <a:endParaRPr sz="16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</a:pPr>
            <a:endParaRPr sz="16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400">
              <a:latin typeface="Palatino Linotype"/>
              <a:cs typeface="Palatino Linotype"/>
            </a:endParaRPr>
          </a:p>
          <a:p>
            <a:pPr algn="just" marL="297180" marR="5080" indent="-285115">
              <a:lnSpc>
                <a:spcPct val="106900"/>
              </a:lnSpc>
              <a:buFont typeface="Wingdings"/>
              <a:buChar char=""/>
              <a:tabLst>
                <a:tab pos="297815" algn="l"/>
              </a:tabLst>
            </a:pP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La</a:t>
            </a:r>
            <a:r>
              <a:rPr dirty="0" sz="1600" spc="2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charte</a:t>
            </a:r>
            <a:r>
              <a:rPr dirty="0" sz="1600" spc="2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d'un</a:t>
            </a:r>
            <a:r>
              <a:rPr dirty="0" sz="1600" spc="21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parc</a:t>
            </a:r>
            <a:r>
              <a:rPr dirty="0" sz="1600" spc="22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naturel</a:t>
            </a:r>
            <a:r>
              <a:rPr dirty="0" sz="1600" spc="22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régional</a:t>
            </a:r>
            <a:r>
              <a:rPr dirty="0" sz="1600" spc="22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ne</a:t>
            </a:r>
            <a:r>
              <a:rPr dirty="0" sz="1600" spc="22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peut</a:t>
            </a:r>
            <a:r>
              <a:rPr dirty="0" sz="1600" spc="2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légalement</a:t>
            </a:r>
            <a:r>
              <a:rPr dirty="0" sz="1600" spc="21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imposer</a:t>
            </a:r>
            <a:r>
              <a:rPr dirty="0" sz="1600" spc="22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par</a:t>
            </a:r>
            <a:r>
              <a:rPr dirty="0" sz="1600" spc="21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elle-même </a:t>
            </a:r>
            <a:r>
              <a:rPr dirty="0" sz="1600" spc="-38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des</a:t>
            </a:r>
            <a:r>
              <a:rPr dirty="0" sz="1600" spc="-1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obligations</a:t>
            </a:r>
            <a:r>
              <a:rPr dirty="0" sz="1600" spc="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aux tiers.</a:t>
            </a:r>
            <a:endParaRPr sz="16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001F5F"/>
              </a:buClr>
              <a:buFont typeface="Wingdings"/>
              <a:buChar char=""/>
            </a:pPr>
            <a:endParaRPr sz="1500">
              <a:latin typeface="Palatino Linotype"/>
              <a:cs typeface="Palatino Linotype"/>
            </a:endParaRPr>
          </a:p>
          <a:p>
            <a:pPr algn="just" marL="297180" marR="5715" indent="-285115">
              <a:lnSpc>
                <a:spcPct val="107100"/>
              </a:lnSpc>
              <a:buFont typeface="Wingdings"/>
              <a:buChar char=""/>
              <a:tabLst>
                <a:tab pos="297815" algn="l"/>
              </a:tabLst>
            </a:pP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La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charte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ne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peut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davantage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 subordonner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légalement</a:t>
            </a:r>
            <a:r>
              <a:rPr dirty="0" sz="1600" spc="39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les</a:t>
            </a:r>
            <a:r>
              <a:rPr dirty="0" sz="1600" spc="39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demandes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d'autorisations d'installations classées pour la protection de l'environnement à des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obligations de procédure autres que celles prévues par les différentes 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législations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 en </a:t>
            </a:r>
            <a:r>
              <a:rPr dirty="0" sz="1600" spc="-15">
                <a:solidFill>
                  <a:srgbClr val="001F5F"/>
                </a:solidFill>
                <a:latin typeface="Palatino Linotype"/>
                <a:cs typeface="Palatino Linotype"/>
              </a:rPr>
              <a:t>vigueur.</a:t>
            </a:r>
            <a:endParaRPr sz="1600">
              <a:latin typeface="Palatino Linotype"/>
              <a:cs typeface="Palatino Linotype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34</a:t>
            </a:fld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82038" y="419226"/>
            <a:ext cx="6857365" cy="605155"/>
          </a:xfrm>
          <a:prstGeom prst="rect"/>
        </p:spPr>
        <p:txBody>
          <a:bodyPr wrap="square" lIns="0" tIns="47625" rIns="0" bIns="0" rtlCol="0" vert="horz">
            <a:spAutoFit/>
          </a:bodyPr>
          <a:lstStyle/>
          <a:p>
            <a:pPr marL="1744980" marR="5080" indent="-1732914">
              <a:lnSpc>
                <a:spcPts val="2160"/>
              </a:lnSpc>
              <a:spcBef>
                <a:spcPts val="375"/>
              </a:spcBef>
            </a:pPr>
            <a:r>
              <a:rPr dirty="0"/>
              <a:t>La portée</a:t>
            </a:r>
            <a:r>
              <a:rPr dirty="0" spc="-25"/>
              <a:t> </a:t>
            </a:r>
            <a:r>
              <a:rPr dirty="0"/>
              <a:t>juridique</a:t>
            </a:r>
            <a:r>
              <a:rPr dirty="0" spc="-25"/>
              <a:t> </a:t>
            </a:r>
            <a:r>
              <a:rPr dirty="0"/>
              <a:t>de</a:t>
            </a:r>
            <a:r>
              <a:rPr dirty="0" spc="5"/>
              <a:t> </a:t>
            </a:r>
            <a:r>
              <a:rPr dirty="0"/>
              <a:t>la</a:t>
            </a:r>
            <a:r>
              <a:rPr dirty="0" spc="-15"/>
              <a:t> </a:t>
            </a:r>
            <a:r>
              <a:rPr dirty="0"/>
              <a:t>charte</a:t>
            </a:r>
            <a:r>
              <a:rPr dirty="0" spc="-25"/>
              <a:t> </a:t>
            </a:r>
            <a:r>
              <a:rPr dirty="0"/>
              <a:t>à l’égard</a:t>
            </a:r>
            <a:r>
              <a:rPr dirty="0" spc="-30"/>
              <a:t> </a:t>
            </a:r>
            <a:r>
              <a:rPr dirty="0"/>
              <a:t>des </a:t>
            </a:r>
            <a:r>
              <a:rPr dirty="0" spc="-5"/>
              <a:t>documents</a:t>
            </a:r>
            <a:r>
              <a:rPr dirty="0" spc="-15"/>
              <a:t> </a:t>
            </a:r>
            <a:r>
              <a:rPr dirty="0"/>
              <a:t>de </a:t>
            </a:r>
            <a:r>
              <a:rPr dirty="0" spc="-484"/>
              <a:t> </a:t>
            </a:r>
            <a:r>
              <a:rPr dirty="0" spc="-5"/>
              <a:t>planification</a:t>
            </a:r>
            <a:r>
              <a:rPr dirty="0" spc="-25"/>
              <a:t> </a:t>
            </a:r>
            <a:r>
              <a:rPr dirty="0"/>
              <a:t>et</a:t>
            </a:r>
            <a:r>
              <a:rPr dirty="0" spc="-15"/>
              <a:t> </a:t>
            </a:r>
            <a:r>
              <a:rPr dirty="0"/>
              <a:t>des</a:t>
            </a:r>
            <a:r>
              <a:rPr dirty="0" spc="-5"/>
              <a:t> </a:t>
            </a:r>
            <a:r>
              <a:rPr dirty="0"/>
              <a:t>documents</a:t>
            </a:r>
            <a:r>
              <a:rPr dirty="0" spc="-15"/>
              <a:t> </a:t>
            </a:r>
            <a:r>
              <a:rPr dirty="0"/>
              <a:t>d’urbanisme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19734" y="1827428"/>
            <a:ext cx="7717155" cy="3159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7600"/>
              </a:lnSpc>
              <a:spcBef>
                <a:spcPts val="100"/>
              </a:spcBef>
            </a:pP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Place</a:t>
            </a:r>
            <a:r>
              <a:rPr dirty="0" sz="1600" spc="7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juridique</a:t>
            </a:r>
            <a:r>
              <a:rPr dirty="0" sz="1600" spc="8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600" spc="6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la</a:t>
            </a:r>
            <a:r>
              <a:rPr dirty="0" sz="1600" spc="7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charte</a:t>
            </a:r>
            <a:r>
              <a:rPr dirty="0" sz="1600" spc="6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des</a:t>
            </a:r>
            <a:r>
              <a:rPr dirty="0" sz="1600" spc="8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parcs</a:t>
            </a:r>
            <a:r>
              <a:rPr dirty="0" sz="1600" spc="7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naturels</a:t>
            </a:r>
            <a:r>
              <a:rPr dirty="0" sz="1600" spc="6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régionaux</a:t>
            </a:r>
            <a:r>
              <a:rPr dirty="0" sz="1600" spc="6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vis-à-vis</a:t>
            </a:r>
            <a:r>
              <a:rPr dirty="0" sz="1600" spc="6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des</a:t>
            </a:r>
            <a:r>
              <a:rPr dirty="0" sz="1600" spc="7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projets</a:t>
            </a:r>
            <a:r>
              <a:rPr dirty="0" sz="1600" spc="7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:</a:t>
            </a:r>
            <a:r>
              <a:rPr dirty="0" sz="1600" spc="6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CE, </a:t>
            </a:r>
            <a:r>
              <a:rPr dirty="0" sz="1600" spc="-38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21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 avril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 2022,</a:t>
            </a:r>
            <a:r>
              <a:rPr dirty="0" sz="1600" spc="-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n°442953</a:t>
            </a:r>
            <a:endParaRPr sz="16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00">
              <a:latin typeface="Palatino Linotype"/>
              <a:cs typeface="Palatino Linotype"/>
            </a:endParaRPr>
          </a:p>
          <a:p>
            <a:pPr marL="297180" indent="-285115">
              <a:lnSpc>
                <a:spcPct val="100000"/>
              </a:lnSpc>
              <a:buFont typeface="Wingdings"/>
              <a:buChar char=""/>
              <a:tabLst>
                <a:tab pos="297180" algn="l"/>
                <a:tab pos="297815" algn="l"/>
              </a:tabLst>
            </a:pP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Rappel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6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l’inopposabilité</a:t>
            </a:r>
            <a:r>
              <a:rPr dirty="0" sz="1600" spc="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directe</a:t>
            </a:r>
            <a:r>
              <a:rPr dirty="0" sz="1600" spc="1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la charte</a:t>
            </a:r>
            <a:r>
              <a:rPr dirty="0" sz="1600" spc="2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aux</a:t>
            </a:r>
            <a:r>
              <a:rPr dirty="0" sz="16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tiers</a:t>
            </a:r>
            <a:r>
              <a:rPr dirty="0" sz="16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mais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nuance</a:t>
            </a:r>
            <a:r>
              <a:rPr dirty="0" sz="1600" spc="3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importante</a:t>
            </a:r>
            <a:r>
              <a:rPr dirty="0" sz="1600" spc="3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:</a:t>
            </a:r>
            <a:endParaRPr sz="16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001F5F"/>
              </a:buClr>
              <a:buFont typeface="Wingdings"/>
              <a:buChar char=""/>
            </a:pPr>
            <a:endParaRPr sz="1500">
              <a:latin typeface="Palatino Linotype"/>
              <a:cs typeface="Palatino Linotype"/>
            </a:endParaRPr>
          </a:p>
          <a:p>
            <a:pPr algn="just" marL="297180" marR="5080" indent="-285115">
              <a:lnSpc>
                <a:spcPct val="107100"/>
              </a:lnSpc>
              <a:buFont typeface="Wingdings"/>
              <a:buChar char=""/>
              <a:tabLst>
                <a:tab pos="297815" algn="l"/>
              </a:tabLst>
            </a:pP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Lorsque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20">
                <a:solidFill>
                  <a:srgbClr val="001F5F"/>
                </a:solidFill>
                <a:latin typeface="Palatino Linotype"/>
                <a:cs typeface="Palatino Linotype"/>
              </a:rPr>
              <a:t>l’autorité</a:t>
            </a:r>
            <a:r>
              <a:rPr dirty="0" sz="1600" spc="36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administrative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est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saisie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d’une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demande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15">
                <a:solidFill>
                  <a:srgbClr val="001F5F"/>
                </a:solidFill>
                <a:latin typeface="Palatino Linotype"/>
                <a:cs typeface="Palatino Linotype"/>
              </a:rPr>
              <a:t>d’autorisation 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d’implanter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ou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15">
                <a:solidFill>
                  <a:srgbClr val="001F5F"/>
                </a:solidFill>
                <a:latin typeface="Palatino Linotype"/>
                <a:cs typeface="Palatino Linotype"/>
              </a:rPr>
              <a:t>d’exploiter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une</a:t>
            </a:r>
            <a:r>
              <a:rPr dirty="0" sz="16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installation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classée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pour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la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protection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de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l’environnement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(ICPE)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au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sein d’un parc naturel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régional,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elle doit </a:t>
            </a:r>
            <a:r>
              <a:rPr dirty="0" sz="1600" spc="-20">
                <a:solidFill>
                  <a:srgbClr val="001F5F"/>
                </a:solidFill>
                <a:latin typeface="Palatino Linotype"/>
                <a:cs typeface="Palatino Linotype"/>
              </a:rPr>
              <a:t>s’assurer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 la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u="sng" sz="16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cohérence</a:t>
            </a:r>
            <a:r>
              <a:rPr dirty="0" u="sng" sz="16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sng" sz="16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de</a:t>
            </a:r>
            <a:r>
              <a:rPr dirty="0" u="sng" sz="16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sng" sz="16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la</a:t>
            </a:r>
            <a:r>
              <a:rPr dirty="0" u="sng" sz="16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sng" sz="16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décision</a:t>
            </a:r>
            <a:r>
              <a:rPr dirty="0" u="sng" sz="16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sng" sz="16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individuelle</a:t>
            </a:r>
            <a:r>
              <a:rPr dirty="0" u="sng" sz="16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sng" sz="16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ainsi</a:t>
            </a:r>
            <a:r>
              <a:rPr dirty="0" u="sng" sz="16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sng" sz="16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sollicitée</a:t>
            </a:r>
            <a:r>
              <a:rPr dirty="0" u="sng" sz="16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sng" sz="1600" spc="-1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avec</a:t>
            </a:r>
            <a:r>
              <a:rPr dirty="0" u="sng" sz="16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les</a:t>
            </a:r>
            <a:r>
              <a:rPr dirty="0" u="sng" sz="16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sng" sz="16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orientations</a:t>
            </a:r>
            <a:r>
              <a:rPr dirty="0" u="sng" sz="16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sng" sz="16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et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u="sng" sz="16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mesures fixées dans la charte de </a:t>
            </a:r>
            <a:r>
              <a:rPr dirty="0" u="sng" sz="16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ce </a:t>
            </a:r>
            <a:r>
              <a:rPr dirty="0" u="sng" sz="16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parc et dans les documents </a:t>
            </a:r>
            <a:r>
              <a:rPr dirty="0" u="sng" sz="1600" spc="-1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qui </a:t>
            </a:r>
            <a:r>
              <a:rPr dirty="0" u="sng" sz="16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y sont </a:t>
            </a:r>
            <a:r>
              <a:rPr dirty="0" u="sng" sz="16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annexés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, </a:t>
            </a:r>
            <a:r>
              <a:rPr dirty="0" sz="16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eu égard notamment à l’implantation et à la nature des ouvrages pour lesquels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15">
                <a:solidFill>
                  <a:srgbClr val="001F5F"/>
                </a:solidFill>
                <a:latin typeface="Palatino Linotype"/>
                <a:cs typeface="Palatino Linotype"/>
              </a:rPr>
              <a:t>l’autorisation</a:t>
            </a:r>
            <a:r>
              <a:rPr dirty="0" sz="1600" spc="2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est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demandée,</a:t>
            </a:r>
            <a:r>
              <a:rPr dirty="0" sz="1600" spc="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et</a:t>
            </a:r>
            <a:r>
              <a:rPr dirty="0" sz="16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aux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nuisances</a:t>
            </a:r>
            <a:r>
              <a:rPr dirty="0" sz="1600" spc="1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associées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à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leur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exploitation.</a:t>
            </a:r>
            <a:endParaRPr sz="1600">
              <a:latin typeface="Palatino Linotype"/>
              <a:cs typeface="Palatino Linotype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72000" y="734568"/>
            <a:ext cx="2679192" cy="455675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592580" y="3788664"/>
            <a:ext cx="5958840" cy="1798320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3306571" y="5955893"/>
            <a:ext cx="2845435" cy="3314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spc="-15" b="1">
                <a:solidFill>
                  <a:srgbClr val="112F52"/>
                </a:solidFill>
                <a:latin typeface="Palatino Linotype"/>
                <a:cs typeface="Palatino Linotype"/>
              </a:rPr>
              <a:t>Webinaire</a:t>
            </a:r>
            <a:r>
              <a:rPr dirty="0" sz="2000" spc="-50" b="1">
                <a:solidFill>
                  <a:srgbClr val="112F52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112F52"/>
                </a:solidFill>
                <a:latin typeface="Palatino Linotype"/>
                <a:cs typeface="Palatino Linotype"/>
              </a:rPr>
              <a:t>–</a:t>
            </a:r>
            <a:r>
              <a:rPr dirty="0" sz="2000" spc="-20" b="1">
                <a:solidFill>
                  <a:srgbClr val="112F52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112F52"/>
                </a:solidFill>
                <a:latin typeface="Palatino Linotype"/>
                <a:cs typeface="Palatino Linotype"/>
              </a:rPr>
              <a:t>30</a:t>
            </a:r>
            <a:r>
              <a:rPr dirty="0" sz="2000" spc="-30" b="1">
                <a:solidFill>
                  <a:srgbClr val="112F52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112F52"/>
                </a:solidFill>
                <a:latin typeface="Palatino Linotype"/>
                <a:cs typeface="Palatino Linotype"/>
              </a:rPr>
              <a:t>juin</a:t>
            </a:r>
            <a:r>
              <a:rPr dirty="0" sz="2000" spc="-15" b="1">
                <a:solidFill>
                  <a:srgbClr val="112F52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112F52"/>
                </a:solidFill>
                <a:latin typeface="Palatino Linotype"/>
                <a:cs typeface="Palatino Linotype"/>
              </a:rPr>
              <a:t>2022</a:t>
            </a:r>
            <a:endParaRPr sz="2000">
              <a:latin typeface="Palatino Linotype"/>
              <a:cs typeface="Palatino Linotype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34</a:t>
            </a:fld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327650" y="2306827"/>
            <a:ext cx="2814320" cy="33083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Merci</a:t>
            </a:r>
            <a:r>
              <a:rPr dirty="0" spc="-40"/>
              <a:t> </a:t>
            </a:r>
            <a:r>
              <a:rPr dirty="0"/>
              <a:t>de</a:t>
            </a:r>
            <a:r>
              <a:rPr dirty="0" spc="-15"/>
              <a:t> </a:t>
            </a:r>
            <a:r>
              <a:rPr dirty="0"/>
              <a:t>votre</a:t>
            </a:r>
            <a:r>
              <a:rPr dirty="0" spc="-20"/>
              <a:t> </a:t>
            </a:r>
            <a:r>
              <a:rPr dirty="0" spc="-5"/>
              <a:t>attention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8307958" y="6465214"/>
            <a:ext cx="15367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 sz="1200">
                <a:solidFill>
                  <a:srgbClr val="888888"/>
                </a:solidFill>
                <a:latin typeface="Calibri"/>
                <a:cs typeface="Calibri"/>
              </a:rPr>
              <a:t>1</a:t>
            </a:fld>
            <a:endParaRPr sz="1200">
              <a:latin typeface="Calibri"/>
              <a:cs typeface="Calibri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51352" y="821816"/>
            <a:ext cx="4993640" cy="33083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Les</a:t>
            </a:r>
            <a:r>
              <a:rPr dirty="0" spc="-15"/>
              <a:t> </a:t>
            </a:r>
            <a:r>
              <a:rPr dirty="0"/>
              <a:t>projets</a:t>
            </a:r>
            <a:r>
              <a:rPr dirty="0" spc="-40"/>
              <a:t> </a:t>
            </a:r>
            <a:r>
              <a:rPr dirty="0"/>
              <a:t>de</a:t>
            </a:r>
            <a:r>
              <a:rPr dirty="0" spc="-5"/>
              <a:t> </a:t>
            </a:r>
            <a:r>
              <a:rPr dirty="0"/>
              <a:t>textes</a:t>
            </a:r>
            <a:r>
              <a:rPr dirty="0" spc="-40"/>
              <a:t> </a:t>
            </a:r>
            <a:r>
              <a:rPr dirty="0"/>
              <a:t>en</a:t>
            </a:r>
            <a:r>
              <a:rPr dirty="0" spc="-5"/>
              <a:t> </a:t>
            </a:r>
            <a:r>
              <a:rPr dirty="0"/>
              <a:t>cours</a:t>
            </a:r>
            <a:r>
              <a:rPr dirty="0" spc="-20"/>
              <a:t> </a:t>
            </a:r>
            <a:r>
              <a:rPr dirty="0"/>
              <a:t>d'élaboration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07542" y="1825498"/>
            <a:ext cx="30880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solidFill>
                  <a:srgbClr val="001F5F"/>
                </a:solidFill>
                <a:latin typeface="Palatino Linotype"/>
                <a:cs typeface="Palatino Linotype"/>
              </a:rPr>
              <a:t>Les</a:t>
            </a:r>
            <a:r>
              <a:rPr dirty="0" sz="1400" spc="-2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 spc="-5" b="1">
                <a:solidFill>
                  <a:srgbClr val="001F5F"/>
                </a:solidFill>
                <a:latin typeface="Palatino Linotype"/>
                <a:cs typeface="Palatino Linotype"/>
              </a:rPr>
              <a:t>projets</a:t>
            </a:r>
            <a:r>
              <a:rPr dirty="0" sz="1400" spc="-3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 spc="-5" b="1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400" b="1">
                <a:solidFill>
                  <a:srgbClr val="001F5F"/>
                </a:solidFill>
                <a:latin typeface="Palatino Linotype"/>
                <a:cs typeface="Palatino Linotype"/>
              </a:rPr>
              <a:t> textes</a:t>
            </a:r>
            <a:r>
              <a:rPr dirty="0" sz="1400" spc="-4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 b="1">
                <a:solidFill>
                  <a:srgbClr val="001F5F"/>
                </a:solidFill>
                <a:latin typeface="Palatino Linotype"/>
                <a:cs typeface="Palatino Linotype"/>
              </a:rPr>
              <a:t>à</a:t>
            </a:r>
            <a:r>
              <a:rPr dirty="0" sz="1400" spc="-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 b="1">
                <a:solidFill>
                  <a:srgbClr val="001F5F"/>
                </a:solidFill>
                <a:latin typeface="Palatino Linotype"/>
                <a:cs typeface="Palatino Linotype"/>
              </a:rPr>
              <a:t>portée</a:t>
            </a:r>
            <a:r>
              <a:rPr dirty="0" sz="1400" spc="-3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 b="1">
                <a:solidFill>
                  <a:srgbClr val="001F5F"/>
                </a:solidFill>
                <a:latin typeface="Palatino Linotype"/>
                <a:cs typeface="Palatino Linotype"/>
              </a:rPr>
              <a:t>générale</a:t>
            </a:r>
            <a:endParaRPr sz="1400">
              <a:latin typeface="Palatino Linotype"/>
              <a:cs typeface="Palatino Linotype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07542" y="2464054"/>
            <a:ext cx="772795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5"/>
              </a:spcBef>
              <a:buFont typeface="Wingdings"/>
              <a:buChar char=""/>
              <a:tabLst>
                <a:tab pos="240665" algn="l"/>
                <a:tab pos="241300" algn="l"/>
                <a:tab pos="897890" algn="l"/>
                <a:tab pos="2173605" algn="l"/>
                <a:tab pos="2960370" algn="l"/>
                <a:tab pos="3246755" algn="l"/>
                <a:tab pos="3585210" algn="l"/>
                <a:tab pos="4920615" algn="l"/>
                <a:tab pos="5310505" algn="l"/>
                <a:tab pos="6391275" algn="l"/>
                <a:tab pos="7571105" algn="l"/>
              </a:tabLst>
            </a:pPr>
            <a:r>
              <a:rPr dirty="0" sz="1400">
                <a:solidFill>
                  <a:srgbClr val="001F5F"/>
                </a:solidFill>
                <a:latin typeface="Palatino Linotype"/>
                <a:cs typeface="Palatino Linotype"/>
              </a:rPr>
              <a:t>Projet</a:t>
            </a:r>
            <a:r>
              <a:rPr dirty="0" sz="1400">
                <a:solidFill>
                  <a:srgbClr val="001F5F"/>
                </a:solidFill>
                <a:latin typeface="Palatino Linotype"/>
                <a:cs typeface="Palatino Linotype"/>
              </a:rPr>
              <a:t>	</a:t>
            </a:r>
            <a:r>
              <a:rPr dirty="0" sz="1400" spc="-10">
                <a:solidFill>
                  <a:srgbClr val="001F5F"/>
                </a:solidFill>
                <a:latin typeface="Palatino Linotype"/>
                <a:cs typeface="Palatino Linotype"/>
              </a:rPr>
              <a:t>d</a:t>
            </a:r>
            <a:r>
              <a:rPr dirty="0" sz="1400">
                <a:solidFill>
                  <a:srgbClr val="001F5F"/>
                </a:solidFill>
                <a:latin typeface="Palatino Linotype"/>
                <a:cs typeface="Palatino Linotype"/>
              </a:rPr>
              <a:t>'o</a:t>
            </a:r>
            <a:r>
              <a:rPr dirty="0" sz="1400" spc="-10">
                <a:solidFill>
                  <a:srgbClr val="001F5F"/>
                </a:solidFill>
                <a:latin typeface="Palatino Linotype"/>
                <a:cs typeface="Palatino Linotype"/>
              </a:rPr>
              <a:t>rd</a:t>
            </a:r>
            <a:r>
              <a:rPr dirty="0" sz="1400" spc="-15">
                <a:solidFill>
                  <a:srgbClr val="001F5F"/>
                </a:solidFill>
                <a:latin typeface="Palatino Linotype"/>
                <a:cs typeface="Palatino Linotype"/>
              </a:rPr>
              <a:t>o</a:t>
            </a:r>
            <a:r>
              <a:rPr dirty="0" sz="1400">
                <a:solidFill>
                  <a:srgbClr val="001F5F"/>
                </a:solidFill>
                <a:latin typeface="Palatino Linotype"/>
                <a:cs typeface="Palatino Linotype"/>
              </a:rPr>
              <a:t>n</a:t>
            </a:r>
            <a:r>
              <a:rPr dirty="0" sz="1400" spc="-15">
                <a:solidFill>
                  <a:srgbClr val="001F5F"/>
                </a:solidFill>
                <a:latin typeface="Palatino Linotype"/>
                <a:cs typeface="Palatino Linotype"/>
              </a:rPr>
              <a:t>n</a:t>
            </a:r>
            <a:r>
              <a:rPr dirty="0" sz="1400" spc="-10">
                <a:solidFill>
                  <a:srgbClr val="001F5F"/>
                </a:solidFill>
                <a:latin typeface="Palatino Linotype"/>
                <a:cs typeface="Palatino Linotype"/>
              </a:rPr>
              <a:t>a</a:t>
            </a:r>
            <a:r>
              <a:rPr dirty="0" sz="1400">
                <a:solidFill>
                  <a:srgbClr val="001F5F"/>
                </a:solidFill>
                <a:latin typeface="Palatino Linotype"/>
                <a:cs typeface="Palatino Linotype"/>
              </a:rPr>
              <a:t>nce</a:t>
            </a:r>
            <a:r>
              <a:rPr dirty="0" sz="1400">
                <a:solidFill>
                  <a:srgbClr val="001F5F"/>
                </a:solidFill>
                <a:latin typeface="Palatino Linotype"/>
                <a:cs typeface="Palatino Linotype"/>
              </a:rPr>
              <a:t>	</a:t>
            </a:r>
            <a:r>
              <a:rPr dirty="0" sz="1400">
                <a:solidFill>
                  <a:srgbClr val="001F5F"/>
                </a:solidFill>
                <a:latin typeface="Palatino Linotype"/>
                <a:cs typeface="Palatino Linotype"/>
              </a:rPr>
              <a:t>relati</a:t>
            </a:r>
            <a:r>
              <a:rPr dirty="0" sz="1400" spc="-30">
                <a:solidFill>
                  <a:srgbClr val="001F5F"/>
                </a:solidFill>
                <a:latin typeface="Palatino Linotype"/>
                <a:cs typeface="Palatino Linotype"/>
              </a:rPr>
              <a:t>v</a:t>
            </a:r>
            <a:r>
              <a:rPr dirty="0" sz="1400">
                <a:solidFill>
                  <a:srgbClr val="001F5F"/>
                </a:solidFill>
                <a:latin typeface="Palatino Linotype"/>
                <a:cs typeface="Palatino Linotype"/>
              </a:rPr>
              <a:t>e</a:t>
            </a:r>
            <a:r>
              <a:rPr dirty="0" sz="1400">
                <a:solidFill>
                  <a:srgbClr val="001F5F"/>
                </a:solidFill>
                <a:latin typeface="Palatino Linotype"/>
                <a:cs typeface="Palatino Linotype"/>
              </a:rPr>
              <a:t>	</a:t>
            </a:r>
            <a:r>
              <a:rPr dirty="0" sz="1400">
                <a:solidFill>
                  <a:srgbClr val="001F5F"/>
                </a:solidFill>
                <a:latin typeface="Palatino Linotype"/>
                <a:cs typeface="Palatino Linotype"/>
              </a:rPr>
              <a:t>à</a:t>
            </a:r>
            <a:r>
              <a:rPr dirty="0" sz="1400">
                <a:solidFill>
                  <a:srgbClr val="001F5F"/>
                </a:solidFill>
                <a:latin typeface="Palatino Linotype"/>
                <a:cs typeface="Palatino Linotype"/>
              </a:rPr>
              <a:t>	</a:t>
            </a:r>
            <a:r>
              <a:rPr dirty="0" sz="1400" spc="-5">
                <a:solidFill>
                  <a:srgbClr val="001F5F"/>
                </a:solidFill>
                <a:latin typeface="Palatino Linotype"/>
                <a:cs typeface="Palatino Linotype"/>
              </a:rPr>
              <a:t>l</a:t>
            </a:r>
            <a:r>
              <a:rPr dirty="0" sz="1400">
                <a:solidFill>
                  <a:srgbClr val="001F5F"/>
                </a:solidFill>
                <a:latin typeface="Palatino Linotype"/>
                <a:cs typeface="Palatino Linotype"/>
              </a:rPr>
              <a:t>a</a:t>
            </a:r>
            <a:r>
              <a:rPr dirty="0" sz="1400">
                <a:solidFill>
                  <a:srgbClr val="001F5F"/>
                </a:solidFill>
                <a:latin typeface="Palatino Linotype"/>
                <a:cs typeface="Palatino Linotype"/>
              </a:rPr>
              <a:t>	</a:t>
            </a:r>
            <a:r>
              <a:rPr dirty="0" sz="1400">
                <a:solidFill>
                  <a:srgbClr val="001F5F"/>
                </a:solidFill>
                <a:latin typeface="Palatino Linotype"/>
                <a:cs typeface="Palatino Linotype"/>
              </a:rPr>
              <a:t>ratio</a:t>
            </a:r>
            <a:r>
              <a:rPr dirty="0" sz="1400" spc="-15">
                <a:solidFill>
                  <a:srgbClr val="001F5F"/>
                </a:solidFill>
                <a:latin typeface="Palatino Linotype"/>
                <a:cs typeface="Palatino Linotype"/>
              </a:rPr>
              <a:t>n</a:t>
            </a:r>
            <a:r>
              <a:rPr dirty="0" sz="1400">
                <a:solidFill>
                  <a:srgbClr val="001F5F"/>
                </a:solidFill>
                <a:latin typeface="Palatino Linotype"/>
                <a:cs typeface="Palatino Linotype"/>
              </a:rPr>
              <a:t>ali</a:t>
            </a:r>
            <a:r>
              <a:rPr dirty="0" sz="1400" spc="-10">
                <a:solidFill>
                  <a:srgbClr val="001F5F"/>
                </a:solidFill>
                <a:latin typeface="Palatino Linotype"/>
                <a:cs typeface="Palatino Linotype"/>
              </a:rPr>
              <a:t>s</a:t>
            </a:r>
            <a:r>
              <a:rPr dirty="0" sz="1400">
                <a:solidFill>
                  <a:srgbClr val="001F5F"/>
                </a:solidFill>
                <a:latin typeface="Palatino Linotype"/>
                <a:cs typeface="Palatino Linotype"/>
              </a:rPr>
              <a:t>a</a:t>
            </a:r>
            <a:r>
              <a:rPr dirty="0" sz="1400" spc="-5">
                <a:solidFill>
                  <a:srgbClr val="001F5F"/>
                </a:solidFill>
                <a:latin typeface="Palatino Linotype"/>
                <a:cs typeface="Palatino Linotype"/>
              </a:rPr>
              <a:t>tio</a:t>
            </a:r>
            <a:r>
              <a:rPr dirty="0" sz="1400">
                <a:solidFill>
                  <a:srgbClr val="001F5F"/>
                </a:solidFill>
                <a:latin typeface="Palatino Linotype"/>
                <a:cs typeface="Palatino Linotype"/>
              </a:rPr>
              <a:t>n</a:t>
            </a:r>
            <a:r>
              <a:rPr dirty="0" sz="1400">
                <a:solidFill>
                  <a:srgbClr val="001F5F"/>
                </a:solidFill>
                <a:latin typeface="Palatino Linotype"/>
                <a:cs typeface="Palatino Linotype"/>
              </a:rPr>
              <a:t>	</a:t>
            </a:r>
            <a:r>
              <a:rPr dirty="0" sz="1400" spc="-10">
                <a:solidFill>
                  <a:srgbClr val="001F5F"/>
                </a:solidFill>
                <a:latin typeface="Palatino Linotype"/>
                <a:cs typeface="Palatino Linotype"/>
              </a:rPr>
              <a:t>d</a:t>
            </a:r>
            <a:r>
              <a:rPr dirty="0" sz="1400">
                <a:solidFill>
                  <a:srgbClr val="001F5F"/>
                </a:solidFill>
                <a:latin typeface="Palatino Linotype"/>
                <a:cs typeface="Palatino Linotype"/>
              </a:rPr>
              <a:t>e</a:t>
            </a:r>
            <a:r>
              <a:rPr dirty="0" sz="1400">
                <a:solidFill>
                  <a:srgbClr val="001F5F"/>
                </a:solidFill>
                <a:latin typeface="Palatino Linotype"/>
                <a:cs typeface="Palatino Linotype"/>
              </a:rPr>
              <a:t>	</a:t>
            </a:r>
            <a:r>
              <a:rPr dirty="0" sz="1400" spc="-5">
                <a:solidFill>
                  <a:srgbClr val="001F5F"/>
                </a:solidFill>
                <a:latin typeface="Palatino Linotype"/>
                <a:cs typeface="Palatino Linotype"/>
              </a:rPr>
              <a:t>p</a:t>
            </a:r>
            <a:r>
              <a:rPr dirty="0" sz="1400" spc="-10">
                <a:solidFill>
                  <a:srgbClr val="001F5F"/>
                </a:solidFill>
                <a:latin typeface="Palatino Linotype"/>
                <a:cs typeface="Palatino Linotype"/>
              </a:rPr>
              <a:t>r</a:t>
            </a:r>
            <a:r>
              <a:rPr dirty="0" sz="1400">
                <a:solidFill>
                  <a:srgbClr val="001F5F"/>
                </a:solidFill>
                <a:latin typeface="Palatino Linotype"/>
                <a:cs typeface="Palatino Linotype"/>
              </a:rPr>
              <a:t>océ</a:t>
            </a:r>
            <a:r>
              <a:rPr dirty="0" sz="1400" spc="-5">
                <a:solidFill>
                  <a:srgbClr val="001F5F"/>
                </a:solidFill>
                <a:latin typeface="Palatino Linotype"/>
                <a:cs typeface="Palatino Linotype"/>
              </a:rPr>
              <a:t>d</a:t>
            </a:r>
            <a:r>
              <a:rPr dirty="0" sz="1400">
                <a:solidFill>
                  <a:srgbClr val="001F5F"/>
                </a:solidFill>
                <a:latin typeface="Palatino Linotype"/>
                <a:cs typeface="Palatino Linotype"/>
              </a:rPr>
              <a:t>ur</a:t>
            </a:r>
            <a:r>
              <a:rPr dirty="0" sz="1400" spc="-20">
                <a:solidFill>
                  <a:srgbClr val="001F5F"/>
                </a:solidFill>
                <a:latin typeface="Palatino Linotype"/>
                <a:cs typeface="Palatino Linotype"/>
              </a:rPr>
              <a:t>e</a:t>
            </a:r>
            <a:r>
              <a:rPr dirty="0" sz="1400">
                <a:solidFill>
                  <a:srgbClr val="001F5F"/>
                </a:solidFill>
                <a:latin typeface="Palatino Linotype"/>
                <a:cs typeface="Palatino Linotype"/>
              </a:rPr>
              <a:t>s</a:t>
            </a:r>
            <a:r>
              <a:rPr dirty="0" sz="1400">
                <a:solidFill>
                  <a:srgbClr val="001F5F"/>
                </a:solidFill>
                <a:latin typeface="Palatino Linotype"/>
                <a:cs typeface="Palatino Linotype"/>
              </a:rPr>
              <a:t>	</a:t>
            </a:r>
            <a:r>
              <a:rPr dirty="0" sz="1400" spc="-10">
                <a:solidFill>
                  <a:srgbClr val="001F5F"/>
                </a:solidFill>
                <a:latin typeface="Palatino Linotype"/>
                <a:cs typeface="Palatino Linotype"/>
              </a:rPr>
              <a:t>d</a:t>
            </a:r>
            <a:r>
              <a:rPr dirty="0" sz="1400">
                <a:solidFill>
                  <a:srgbClr val="001F5F"/>
                </a:solidFill>
                <a:latin typeface="Palatino Linotype"/>
                <a:cs typeface="Palatino Linotype"/>
              </a:rPr>
              <a:t>'ur</a:t>
            </a:r>
            <a:r>
              <a:rPr dirty="0" sz="1400" spc="-10">
                <a:solidFill>
                  <a:srgbClr val="001F5F"/>
                </a:solidFill>
                <a:latin typeface="Palatino Linotype"/>
                <a:cs typeface="Palatino Linotype"/>
              </a:rPr>
              <a:t>b</a:t>
            </a:r>
            <a:r>
              <a:rPr dirty="0" sz="1400">
                <a:solidFill>
                  <a:srgbClr val="001F5F"/>
                </a:solidFill>
                <a:latin typeface="Palatino Linotype"/>
                <a:cs typeface="Palatino Linotype"/>
              </a:rPr>
              <a:t>an</a:t>
            </a:r>
            <a:r>
              <a:rPr dirty="0" sz="1400" spc="-15">
                <a:solidFill>
                  <a:srgbClr val="001F5F"/>
                </a:solidFill>
                <a:latin typeface="Palatino Linotype"/>
                <a:cs typeface="Palatino Linotype"/>
              </a:rPr>
              <a:t>i</a:t>
            </a:r>
            <a:r>
              <a:rPr dirty="0" sz="1400">
                <a:solidFill>
                  <a:srgbClr val="001F5F"/>
                </a:solidFill>
                <a:latin typeface="Palatino Linotype"/>
                <a:cs typeface="Palatino Linotype"/>
              </a:rPr>
              <a:t>sme</a:t>
            </a:r>
            <a:r>
              <a:rPr dirty="0" sz="1400">
                <a:solidFill>
                  <a:srgbClr val="001F5F"/>
                </a:solidFill>
                <a:latin typeface="Palatino Linotype"/>
                <a:cs typeface="Palatino Linotype"/>
              </a:rPr>
              <a:t>	</a:t>
            </a:r>
            <a:r>
              <a:rPr dirty="0" sz="1400" spc="-5">
                <a:solidFill>
                  <a:srgbClr val="001F5F"/>
                </a:solidFill>
                <a:latin typeface="Palatino Linotype"/>
                <a:cs typeface="Palatino Linotype"/>
              </a:rPr>
              <a:t>et</a:t>
            </a:r>
            <a:endParaRPr sz="1400">
              <a:latin typeface="Palatino Linotype"/>
              <a:cs typeface="Palatino Linotype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07542" y="2551912"/>
            <a:ext cx="7726680" cy="1173480"/>
          </a:xfrm>
          <a:prstGeom prst="rect">
            <a:avLst/>
          </a:prstGeom>
        </p:spPr>
        <p:txBody>
          <a:bodyPr wrap="square" lIns="0" tIns="117475" rIns="0" bIns="0" rtlCol="0" vert="horz">
            <a:spAutoFit/>
          </a:bodyPr>
          <a:lstStyle/>
          <a:p>
            <a:pPr marL="241300">
              <a:lnSpc>
                <a:spcPct val="100000"/>
              </a:lnSpc>
              <a:spcBef>
                <a:spcPts val="925"/>
              </a:spcBef>
            </a:pPr>
            <a:r>
              <a:rPr dirty="0" sz="1400">
                <a:solidFill>
                  <a:srgbClr val="001F5F"/>
                </a:solidFill>
                <a:latin typeface="Palatino Linotype"/>
                <a:cs typeface="Palatino Linotype"/>
              </a:rPr>
              <a:t>environnementales</a:t>
            </a:r>
            <a:r>
              <a:rPr dirty="0" sz="1400" spc="-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 spc="-5">
                <a:solidFill>
                  <a:srgbClr val="001F5F"/>
                </a:solidFill>
                <a:latin typeface="Palatino Linotype"/>
                <a:cs typeface="Palatino Linotype"/>
              </a:rPr>
              <a:t>pour</a:t>
            </a:r>
            <a:r>
              <a:rPr dirty="0" sz="1400" spc="-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 spc="-5">
                <a:solidFill>
                  <a:srgbClr val="001F5F"/>
                </a:solidFill>
                <a:latin typeface="Palatino Linotype"/>
                <a:cs typeface="Palatino Linotype"/>
              </a:rPr>
              <a:t>des projets en</a:t>
            </a:r>
            <a:r>
              <a:rPr dirty="0" sz="14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 spc="-5">
                <a:solidFill>
                  <a:srgbClr val="001F5F"/>
                </a:solidFill>
                <a:latin typeface="Palatino Linotype"/>
                <a:cs typeface="Palatino Linotype"/>
              </a:rPr>
              <a:t>faveur</a:t>
            </a:r>
            <a:r>
              <a:rPr dirty="0" sz="1400" spc="-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 spc="-5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4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 spc="-5">
                <a:solidFill>
                  <a:srgbClr val="001F5F"/>
                </a:solidFill>
                <a:latin typeface="Palatino Linotype"/>
                <a:cs typeface="Palatino Linotype"/>
              </a:rPr>
              <a:t>la</a:t>
            </a:r>
            <a:r>
              <a:rPr dirty="0" sz="14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 spc="-5">
                <a:solidFill>
                  <a:srgbClr val="001F5F"/>
                </a:solidFill>
                <a:latin typeface="Palatino Linotype"/>
                <a:cs typeface="Palatino Linotype"/>
              </a:rPr>
              <a:t>lutte</a:t>
            </a:r>
            <a:r>
              <a:rPr dirty="0" sz="1400" spc="2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>
                <a:solidFill>
                  <a:srgbClr val="001F5F"/>
                </a:solidFill>
                <a:latin typeface="Palatino Linotype"/>
                <a:cs typeface="Palatino Linotype"/>
              </a:rPr>
              <a:t>contre</a:t>
            </a:r>
            <a:r>
              <a:rPr dirty="0" sz="1400" spc="-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>
                <a:solidFill>
                  <a:srgbClr val="001F5F"/>
                </a:solidFill>
                <a:latin typeface="Palatino Linotype"/>
                <a:cs typeface="Palatino Linotype"/>
              </a:rPr>
              <a:t>l'artificialisation</a:t>
            </a:r>
            <a:r>
              <a:rPr dirty="0" sz="1400" spc="-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 spc="-5">
                <a:solidFill>
                  <a:srgbClr val="001F5F"/>
                </a:solidFill>
                <a:latin typeface="Palatino Linotype"/>
                <a:cs typeface="Palatino Linotype"/>
              </a:rPr>
              <a:t>des</a:t>
            </a:r>
            <a:r>
              <a:rPr dirty="0" sz="1400" spc="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>
                <a:solidFill>
                  <a:srgbClr val="001F5F"/>
                </a:solidFill>
                <a:latin typeface="Palatino Linotype"/>
                <a:cs typeface="Palatino Linotype"/>
              </a:rPr>
              <a:t>sols</a:t>
            </a:r>
            <a:endParaRPr sz="1400">
              <a:latin typeface="Palatino Linotype"/>
              <a:cs typeface="Palatino Linotype"/>
            </a:endParaRPr>
          </a:p>
          <a:p>
            <a:pPr marL="241300" indent="-228600">
              <a:lnSpc>
                <a:spcPct val="100000"/>
              </a:lnSpc>
              <a:spcBef>
                <a:spcPts val="830"/>
              </a:spcBef>
              <a:buFont typeface="Wingdings"/>
              <a:buChar char=""/>
              <a:tabLst>
                <a:tab pos="240665" algn="l"/>
                <a:tab pos="241300" algn="l"/>
              </a:tabLst>
            </a:pPr>
            <a:r>
              <a:rPr dirty="0" sz="1400">
                <a:solidFill>
                  <a:srgbClr val="001F5F"/>
                </a:solidFill>
                <a:latin typeface="Palatino Linotype"/>
                <a:cs typeface="Palatino Linotype"/>
              </a:rPr>
              <a:t>Projet</a:t>
            </a:r>
            <a:r>
              <a:rPr dirty="0" sz="1400" spc="-1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 spc="-5">
                <a:solidFill>
                  <a:srgbClr val="001F5F"/>
                </a:solidFill>
                <a:latin typeface="Palatino Linotype"/>
                <a:cs typeface="Palatino Linotype"/>
              </a:rPr>
              <a:t>de </a:t>
            </a:r>
            <a:r>
              <a:rPr dirty="0" sz="1400">
                <a:solidFill>
                  <a:srgbClr val="001F5F"/>
                </a:solidFill>
                <a:latin typeface="Palatino Linotype"/>
                <a:cs typeface="Palatino Linotype"/>
              </a:rPr>
              <a:t>décret</a:t>
            </a:r>
            <a:r>
              <a:rPr dirty="0" sz="14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>
                <a:solidFill>
                  <a:srgbClr val="001F5F"/>
                </a:solidFill>
                <a:latin typeface="Palatino Linotype"/>
                <a:cs typeface="Palatino Linotype"/>
              </a:rPr>
              <a:t>relatif</a:t>
            </a:r>
            <a:r>
              <a:rPr dirty="0" sz="1400" spc="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>
                <a:solidFill>
                  <a:srgbClr val="001F5F"/>
                </a:solidFill>
                <a:latin typeface="Palatino Linotype"/>
                <a:cs typeface="Palatino Linotype"/>
              </a:rPr>
              <a:t>au</a:t>
            </a:r>
            <a:r>
              <a:rPr dirty="0" sz="1400" spc="-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>
                <a:solidFill>
                  <a:srgbClr val="001F5F"/>
                </a:solidFill>
                <a:latin typeface="Palatino Linotype"/>
                <a:cs typeface="Palatino Linotype"/>
              </a:rPr>
              <a:t>rapport</a:t>
            </a:r>
            <a:r>
              <a:rPr dirty="0" sz="1400" spc="-2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>
                <a:solidFill>
                  <a:srgbClr val="001F5F"/>
                </a:solidFill>
                <a:latin typeface="Palatino Linotype"/>
                <a:cs typeface="Palatino Linotype"/>
              </a:rPr>
              <a:t>local </a:t>
            </a:r>
            <a:r>
              <a:rPr dirty="0" sz="1400" spc="-5">
                <a:solidFill>
                  <a:srgbClr val="001F5F"/>
                </a:solidFill>
                <a:latin typeface="Palatino Linotype"/>
                <a:cs typeface="Palatino Linotype"/>
              </a:rPr>
              <a:t>de </a:t>
            </a:r>
            <a:r>
              <a:rPr dirty="0" sz="1400">
                <a:solidFill>
                  <a:srgbClr val="001F5F"/>
                </a:solidFill>
                <a:latin typeface="Palatino Linotype"/>
                <a:cs typeface="Palatino Linotype"/>
              </a:rPr>
              <a:t>suivi</a:t>
            </a:r>
            <a:r>
              <a:rPr dirty="0" sz="1400" spc="-5">
                <a:solidFill>
                  <a:srgbClr val="001F5F"/>
                </a:solidFill>
                <a:latin typeface="Palatino Linotype"/>
                <a:cs typeface="Palatino Linotype"/>
              </a:rPr>
              <a:t> de </a:t>
            </a:r>
            <a:r>
              <a:rPr dirty="0" sz="1400">
                <a:solidFill>
                  <a:srgbClr val="001F5F"/>
                </a:solidFill>
                <a:latin typeface="Palatino Linotype"/>
                <a:cs typeface="Palatino Linotype"/>
              </a:rPr>
              <a:t>l'artificialisation</a:t>
            </a:r>
            <a:r>
              <a:rPr dirty="0" sz="1400" spc="-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 spc="-5">
                <a:solidFill>
                  <a:srgbClr val="001F5F"/>
                </a:solidFill>
                <a:latin typeface="Palatino Linotype"/>
                <a:cs typeface="Palatino Linotype"/>
              </a:rPr>
              <a:t>des</a:t>
            </a:r>
            <a:r>
              <a:rPr dirty="0" sz="1400" spc="-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>
                <a:solidFill>
                  <a:srgbClr val="001F5F"/>
                </a:solidFill>
                <a:latin typeface="Palatino Linotype"/>
                <a:cs typeface="Palatino Linotype"/>
              </a:rPr>
              <a:t>sols</a:t>
            </a:r>
            <a:endParaRPr sz="1400">
              <a:latin typeface="Palatino Linotype"/>
              <a:cs typeface="Palatino Linotype"/>
            </a:endParaRPr>
          </a:p>
          <a:p>
            <a:pPr marL="241300" marR="5080" indent="-228600">
              <a:lnSpc>
                <a:spcPts val="1510"/>
              </a:lnSpc>
              <a:spcBef>
                <a:spcPts val="1019"/>
              </a:spcBef>
              <a:buFont typeface="Wingdings"/>
              <a:buChar char=""/>
              <a:tabLst>
                <a:tab pos="240665" algn="l"/>
                <a:tab pos="241300" algn="l"/>
              </a:tabLst>
            </a:pPr>
            <a:r>
              <a:rPr dirty="0" sz="1400">
                <a:solidFill>
                  <a:srgbClr val="001F5F"/>
                </a:solidFill>
                <a:latin typeface="Palatino Linotype"/>
                <a:cs typeface="Palatino Linotype"/>
              </a:rPr>
              <a:t>Projet</a:t>
            </a:r>
            <a:r>
              <a:rPr dirty="0" sz="1400" spc="28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 spc="-5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400" spc="3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>
                <a:solidFill>
                  <a:srgbClr val="001F5F"/>
                </a:solidFill>
                <a:latin typeface="Palatino Linotype"/>
                <a:cs typeface="Palatino Linotype"/>
              </a:rPr>
              <a:t>décret</a:t>
            </a:r>
            <a:r>
              <a:rPr dirty="0" sz="1400" spc="28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 spc="-5">
                <a:solidFill>
                  <a:srgbClr val="001F5F"/>
                </a:solidFill>
                <a:latin typeface="Palatino Linotype"/>
                <a:cs typeface="Palatino Linotype"/>
              </a:rPr>
              <a:t>portant</a:t>
            </a:r>
            <a:r>
              <a:rPr dirty="0" sz="1400" spc="29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 spc="-10">
                <a:solidFill>
                  <a:srgbClr val="001F5F"/>
                </a:solidFill>
                <a:latin typeface="Palatino Linotype"/>
                <a:cs typeface="Palatino Linotype"/>
              </a:rPr>
              <a:t>diverses</a:t>
            </a:r>
            <a:r>
              <a:rPr dirty="0" sz="1400" spc="3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 spc="-5">
                <a:solidFill>
                  <a:srgbClr val="001F5F"/>
                </a:solidFill>
                <a:latin typeface="Palatino Linotype"/>
                <a:cs typeface="Palatino Linotype"/>
              </a:rPr>
              <a:t>mesures</a:t>
            </a:r>
            <a:r>
              <a:rPr dirty="0" sz="1400" spc="30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 spc="-5">
                <a:solidFill>
                  <a:srgbClr val="001F5F"/>
                </a:solidFill>
                <a:latin typeface="Palatino Linotype"/>
                <a:cs typeface="Palatino Linotype"/>
              </a:rPr>
              <a:t>liées</a:t>
            </a:r>
            <a:r>
              <a:rPr dirty="0" sz="1400" spc="29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>
                <a:solidFill>
                  <a:srgbClr val="001F5F"/>
                </a:solidFill>
                <a:latin typeface="Palatino Linotype"/>
                <a:cs typeface="Palatino Linotype"/>
              </a:rPr>
              <a:t>à</a:t>
            </a:r>
            <a:r>
              <a:rPr dirty="0" sz="1400" spc="3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 spc="-15">
                <a:solidFill>
                  <a:srgbClr val="001F5F"/>
                </a:solidFill>
                <a:latin typeface="Palatino Linotype"/>
                <a:cs typeface="Palatino Linotype"/>
              </a:rPr>
              <a:t>l’évaluation</a:t>
            </a:r>
            <a:r>
              <a:rPr dirty="0" sz="1400" spc="3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 spc="-5">
                <a:solidFill>
                  <a:srgbClr val="001F5F"/>
                </a:solidFill>
                <a:latin typeface="Palatino Linotype"/>
                <a:cs typeface="Palatino Linotype"/>
              </a:rPr>
              <a:t>environnementale</a:t>
            </a:r>
            <a:r>
              <a:rPr dirty="0" sz="1400" spc="3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 spc="-5">
                <a:solidFill>
                  <a:srgbClr val="001F5F"/>
                </a:solidFill>
                <a:latin typeface="Palatino Linotype"/>
                <a:cs typeface="Palatino Linotype"/>
              </a:rPr>
              <a:t>et</a:t>
            </a:r>
            <a:r>
              <a:rPr dirty="0" sz="1400" spc="29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 spc="-5">
                <a:solidFill>
                  <a:srgbClr val="001F5F"/>
                </a:solidFill>
                <a:latin typeface="Palatino Linotype"/>
                <a:cs typeface="Palatino Linotype"/>
              </a:rPr>
              <a:t>la </a:t>
            </a:r>
            <a:r>
              <a:rPr dirty="0" sz="1400" spc="-33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>
                <a:solidFill>
                  <a:srgbClr val="001F5F"/>
                </a:solidFill>
                <a:latin typeface="Palatino Linotype"/>
                <a:cs typeface="Palatino Linotype"/>
              </a:rPr>
              <a:t>compensation</a:t>
            </a:r>
            <a:r>
              <a:rPr dirty="0" sz="1400" spc="-3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 spc="-5">
                <a:solidFill>
                  <a:srgbClr val="001F5F"/>
                </a:solidFill>
                <a:latin typeface="Palatino Linotype"/>
                <a:cs typeface="Palatino Linotype"/>
              </a:rPr>
              <a:t>de projets</a:t>
            </a:r>
            <a:r>
              <a:rPr dirty="0" sz="1400">
                <a:solidFill>
                  <a:srgbClr val="001F5F"/>
                </a:solidFill>
                <a:latin typeface="Palatino Linotype"/>
                <a:cs typeface="Palatino Linotype"/>
              </a:rPr>
              <a:t> (en</a:t>
            </a:r>
            <a:r>
              <a:rPr dirty="0" sz="1400" spc="-2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>
                <a:solidFill>
                  <a:srgbClr val="001F5F"/>
                </a:solidFill>
                <a:latin typeface="Palatino Linotype"/>
                <a:cs typeface="Palatino Linotype"/>
              </a:rPr>
              <a:t>consultation</a:t>
            </a:r>
            <a:r>
              <a:rPr dirty="0" sz="1400" spc="-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>
                <a:solidFill>
                  <a:srgbClr val="001F5F"/>
                </a:solidFill>
                <a:latin typeface="Palatino Linotype"/>
                <a:cs typeface="Palatino Linotype"/>
              </a:rPr>
              <a:t>publique)</a:t>
            </a:r>
            <a:endParaRPr sz="1400">
              <a:latin typeface="Palatino Linotype"/>
              <a:cs typeface="Palatino Linotyp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07542" y="4019778"/>
            <a:ext cx="7731125" cy="1943100"/>
          </a:xfrm>
          <a:prstGeom prst="rect">
            <a:avLst/>
          </a:prstGeom>
        </p:spPr>
        <p:txBody>
          <a:bodyPr wrap="square" lIns="0" tIns="1174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25"/>
              </a:spcBef>
            </a:pPr>
            <a:r>
              <a:rPr dirty="0" sz="1400" b="1">
                <a:solidFill>
                  <a:srgbClr val="001F5F"/>
                </a:solidFill>
                <a:latin typeface="Palatino Linotype"/>
                <a:cs typeface="Palatino Linotype"/>
              </a:rPr>
              <a:t>Les</a:t>
            </a:r>
            <a:r>
              <a:rPr dirty="0" sz="1400" spc="-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 spc="-5" b="1">
                <a:solidFill>
                  <a:srgbClr val="001F5F"/>
                </a:solidFill>
                <a:latin typeface="Palatino Linotype"/>
                <a:cs typeface="Palatino Linotype"/>
              </a:rPr>
              <a:t>projets</a:t>
            </a:r>
            <a:r>
              <a:rPr dirty="0" sz="1400" spc="-2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 spc="-5" b="1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400" spc="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 b="1">
                <a:solidFill>
                  <a:srgbClr val="001F5F"/>
                </a:solidFill>
                <a:latin typeface="Palatino Linotype"/>
                <a:cs typeface="Palatino Linotype"/>
              </a:rPr>
              <a:t>textes</a:t>
            </a:r>
            <a:r>
              <a:rPr dirty="0" sz="1400" spc="-3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 b="1">
                <a:solidFill>
                  <a:srgbClr val="001F5F"/>
                </a:solidFill>
                <a:latin typeface="Palatino Linotype"/>
                <a:cs typeface="Palatino Linotype"/>
              </a:rPr>
              <a:t>relatifs</a:t>
            </a:r>
            <a:r>
              <a:rPr dirty="0" sz="1400" spc="-3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 b="1">
                <a:solidFill>
                  <a:srgbClr val="001F5F"/>
                </a:solidFill>
                <a:latin typeface="Palatino Linotype"/>
                <a:cs typeface="Palatino Linotype"/>
              </a:rPr>
              <a:t>à</a:t>
            </a:r>
            <a:r>
              <a:rPr dirty="0" sz="1400" spc="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 spc="-5" b="1">
                <a:solidFill>
                  <a:srgbClr val="001F5F"/>
                </a:solidFill>
                <a:latin typeface="Palatino Linotype"/>
                <a:cs typeface="Palatino Linotype"/>
              </a:rPr>
              <a:t>l'implantation</a:t>
            </a:r>
            <a:r>
              <a:rPr dirty="0" sz="1400" spc="-4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 spc="-5" b="1">
                <a:solidFill>
                  <a:srgbClr val="001F5F"/>
                </a:solidFill>
                <a:latin typeface="Palatino Linotype"/>
                <a:cs typeface="Palatino Linotype"/>
              </a:rPr>
              <a:t>des</a:t>
            </a:r>
            <a:r>
              <a:rPr dirty="0" sz="1400" spc="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 b="1">
                <a:solidFill>
                  <a:srgbClr val="001F5F"/>
                </a:solidFill>
                <a:latin typeface="Palatino Linotype"/>
                <a:cs typeface="Palatino Linotype"/>
              </a:rPr>
              <a:t>centrales</a:t>
            </a:r>
            <a:r>
              <a:rPr dirty="0" sz="1400" spc="-2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 b="1">
                <a:solidFill>
                  <a:srgbClr val="001F5F"/>
                </a:solidFill>
                <a:latin typeface="Palatino Linotype"/>
                <a:cs typeface="Palatino Linotype"/>
              </a:rPr>
              <a:t>solaires</a:t>
            </a:r>
            <a:r>
              <a:rPr dirty="0" sz="1400" spc="-3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 b="1">
                <a:solidFill>
                  <a:srgbClr val="001F5F"/>
                </a:solidFill>
                <a:latin typeface="Palatino Linotype"/>
                <a:cs typeface="Palatino Linotype"/>
              </a:rPr>
              <a:t>:</a:t>
            </a:r>
            <a:endParaRPr sz="1400">
              <a:latin typeface="Palatino Linotype"/>
              <a:cs typeface="Palatino Linotype"/>
            </a:endParaRPr>
          </a:p>
          <a:p>
            <a:pPr algn="just" marL="241300" marR="5080" indent="-228600">
              <a:lnSpc>
                <a:spcPts val="1510"/>
              </a:lnSpc>
              <a:spcBef>
                <a:spcPts val="1019"/>
              </a:spcBef>
              <a:buFont typeface="Wingdings"/>
              <a:buChar char=""/>
              <a:tabLst>
                <a:tab pos="241300" algn="l"/>
              </a:tabLst>
            </a:pPr>
            <a:r>
              <a:rPr dirty="0" sz="1400">
                <a:solidFill>
                  <a:srgbClr val="001F5F"/>
                </a:solidFill>
                <a:latin typeface="Palatino Linotype"/>
                <a:cs typeface="Palatino Linotype"/>
              </a:rPr>
              <a:t>Projet </a:t>
            </a:r>
            <a:r>
              <a:rPr dirty="0" sz="1400" spc="-5">
                <a:solidFill>
                  <a:srgbClr val="001F5F"/>
                </a:solidFill>
                <a:latin typeface="Palatino Linotype"/>
                <a:cs typeface="Palatino Linotype"/>
              </a:rPr>
              <a:t>de </a:t>
            </a:r>
            <a:r>
              <a:rPr dirty="0" sz="1400">
                <a:solidFill>
                  <a:srgbClr val="001F5F"/>
                </a:solidFill>
                <a:latin typeface="Palatino Linotype"/>
                <a:cs typeface="Palatino Linotype"/>
              </a:rPr>
              <a:t>décret </a:t>
            </a:r>
            <a:r>
              <a:rPr dirty="0" sz="1400" spc="-5">
                <a:solidFill>
                  <a:srgbClr val="001F5F"/>
                </a:solidFill>
                <a:latin typeface="Palatino Linotype"/>
                <a:cs typeface="Palatino Linotype"/>
              </a:rPr>
              <a:t>définissant les modalités de prise en compte des installations de production </a:t>
            </a:r>
            <a:r>
              <a:rPr dirty="0" sz="14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 spc="-5">
                <a:solidFill>
                  <a:srgbClr val="001F5F"/>
                </a:solidFill>
                <a:latin typeface="Palatino Linotype"/>
                <a:cs typeface="Palatino Linotype"/>
              </a:rPr>
              <a:t>d'énergie</a:t>
            </a:r>
            <a:r>
              <a:rPr dirty="0" sz="1400" spc="7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 spc="-5">
                <a:solidFill>
                  <a:srgbClr val="001F5F"/>
                </a:solidFill>
                <a:latin typeface="Palatino Linotype"/>
                <a:cs typeface="Palatino Linotype"/>
              </a:rPr>
              <a:t>photovoltaïque</a:t>
            </a:r>
            <a:r>
              <a:rPr dirty="0" sz="1400" spc="8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 spc="-5">
                <a:solidFill>
                  <a:srgbClr val="001F5F"/>
                </a:solidFill>
                <a:latin typeface="Palatino Linotype"/>
                <a:cs typeface="Palatino Linotype"/>
              </a:rPr>
              <a:t>au</a:t>
            </a:r>
            <a:r>
              <a:rPr dirty="0" sz="1400" spc="7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>
                <a:solidFill>
                  <a:srgbClr val="001F5F"/>
                </a:solidFill>
                <a:latin typeface="Palatino Linotype"/>
                <a:cs typeface="Palatino Linotype"/>
              </a:rPr>
              <a:t>sol</a:t>
            </a:r>
            <a:r>
              <a:rPr dirty="0" sz="1400" spc="7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 spc="-10">
                <a:solidFill>
                  <a:srgbClr val="001F5F"/>
                </a:solidFill>
                <a:latin typeface="Palatino Linotype"/>
                <a:cs typeface="Palatino Linotype"/>
              </a:rPr>
              <a:t>dans</a:t>
            </a:r>
            <a:r>
              <a:rPr dirty="0" sz="1400" spc="8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 spc="-10">
                <a:solidFill>
                  <a:srgbClr val="001F5F"/>
                </a:solidFill>
                <a:latin typeface="Palatino Linotype"/>
                <a:cs typeface="Palatino Linotype"/>
              </a:rPr>
              <a:t>le</a:t>
            </a:r>
            <a:r>
              <a:rPr dirty="0" sz="1400" spc="7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>
                <a:solidFill>
                  <a:srgbClr val="001F5F"/>
                </a:solidFill>
                <a:latin typeface="Palatino Linotype"/>
                <a:cs typeface="Palatino Linotype"/>
              </a:rPr>
              <a:t>calcul</a:t>
            </a:r>
            <a:r>
              <a:rPr dirty="0" sz="1400" spc="7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 spc="-5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400" spc="7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 spc="-5">
                <a:solidFill>
                  <a:srgbClr val="001F5F"/>
                </a:solidFill>
                <a:latin typeface="Palatino Linotype"/>
                <a:cs typeface="Palatino Linotype"/>
              </a:rPr>
              <a:t>la</a:t>
            </a:r>
            <a:r>
              <a:rPr dirty="0" sz="1400" spc="8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 spc="-5">
                <a:solidFill>
                  <a:srgbClr val="001F5F"/>
                </a:solidFill>
                <a:latin typeface="Palatino Linotype"/>
                <a:cs typeface="Palatino Linotype"/>
              </a:rPr>
              <a:t>consommation</a:t>
            </a:r>
            <a:r>
              <a:rPr dirty="0" sz="1400" spc="8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 spc="-5">
                <a:solidFill>
                  <a:srgbClr val="001F5F"/>
                </a:solidFill>
                <a:latin typeface="Palatino Linotype"/>
                <a:cs typeface="Palatino Linotype"/>
              </a:rPr>
              <a:t>d'espaces</a:t>
            </a:r>
            <a:r>
              <a:rPr dirty="0" sz="1400" spc="6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>
                <a:solidFill>
                  <a:srgbClr val="001F5F"/>
                </a:solidFill>
                <a:latin typeface="Palatino Linotype"/>
                <a:cs typeface="Palatino Linotype"/>
              </a:rPr>
              <a:t>au</a:t>
            </a:r>
            <a:r>
              <a:rPr dirty="0" sz="1400" spc="8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 spc="-5">
                <a:solidFill>
                  <a:srgbClr val="001F5F"/>
                </a:solidFill>
                <a:latin typeface="Palatino Linotype"/>
                <a:cs typeface="Palatino Linotype"/>
              </a:rPr>
              <a:t>titre</a:t>
            </a:r>
            <a:r>
              <a:rPr dirty="0" sz="1400" spc="7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 spc="-5">
                <a:solidFill>
                  <a:srgbClr val="001F5F"/>
                </a:solidFill>
                <a:latin typeface="Palatino Linotype"/>
                <a:cs typeface="Palatino Linotype"/>
              </a:rPr>
              <a:t>du</a:t>
            </a:r>
            <a:r>
              <a:rPr dirty="0" sz="1400" spc="8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>
                <a:solidFill>
                  <a:srgbClr val="001F5F"/>
                </a:solidFill>
                <a:latin typeface="Palatino Linotype"/>
                <a:cs typeface="Palatino Linotype"/>
              </a:rPr>
              <a:t>5°</a:t>
            </a:r>
            <a:r>
              <a:rPr dirty="0" sz="1400" spc="8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 spc="-10">
                <a:solidFill>
                  <a:srgbClr val="001F5F"/>
                </a:solidFill>
                <a:latin typeface="Palatino Linotype"/>
                <a:cs typeface="Palatino Linotype"/>
              </a:rPr>
              <a:t>du </a:t>
            </a:r>
            <a:r>
              <a:rPr dirty="0" sz="1400" spc="-34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 spc="-5">
                <a:solidFill>
                  <a:srgbClr val="001F5F"/>
                </a:solidFill>
                <a:latin typeface="Palatino Linotype"/>
                <a:cs typeface="Palatino Linotype"/>
              </a:rPr>
              <a:t>III de </a:t>
            </a:r>
            <a:r>
              <a:rPr dirty="0" sz="1400">
                <a:solidFill>
                  <a:srgbClr val="001F5F"/>
                </a:solidFill>
                <a:latin typeface="Palatino Linotype"/>
                <a:cs typeface="Palatino Linotype"/>
              </a:rPr>
              <a:t>l'article </a:t>
            </a:r>
            <a:r>
              <a:rPr dirty="0" sz="1400" spc="5">
                <a:solidFill>
                  <a:srgbClr val="001F5F"/>
                </a:solidFill>
                <a:latin typeface="Palatino Linotype"/>
                <a:cs typeface="Palatino Linotype"/>
              </a:rPr>
              <a:t>194 </a:t>
            </a:r>
            <a:r>
              <a:rPr dirty="0" sz="1400" spc="-5">
                <a:solidFill>
                  <a:srgbClr val="001F5F"/>
                </a:solidFill>
                <a:latin typeface="Palatino Linotype"/>
                <a:cs typeface="Palatino Linotype"/>
              </a:rPr>
              <a:t>de la </a:t>
            </a:r>
            <a:r>
              <a:rPr dirty="0" sz="1400">
                <a:solidFill>
                  <a:srgbClr val="001F5F"/>
                </a:solidFill>
                <a:latin typeface="Palatino Linotype"/>
                <a:cs typeface="Palatino Linotype"/>
              </a:rPr>
              <a:t>loi </a:t>
            </a:r>
            <a:r>
              <a:rPr dirty="0" sz="1400" spc="-5">
                <a:solidFill>
                  <a:srgbClr val="001F5F"/>
                </a:solidFill>
                <a:latin typeface="Palatino Linotype"/>
                <a:cs typeface="Palatino Linotype"/>
              </a:rPr>
              <a:t>n° 2021-1104 du </a:t>
            </a:r>
            <a:r>
              <a:rPr dirty="0" sz="1400">
                <a:solidFill>
                  <a:srgbClr val="001F5F"/>
                </a:solidFill>
                <a:latin typeface="Palatino Linotype"/>
                <a:cs typeface="Palatino Linotype"/>
              </a:rPr>
              <a:t>22 août </a:t>
            </a:r>
            <a:r>
              <a:rPr dirty="0" sz="1400" spc="-5">
                <a:solidFill>
                  <a:srgbClr val="001F5F"/>
                </a:solidFill>
                <a:latin typeface="Palatino Linotype"/>
                <a:cs typeface="Palatino Linotype"/>
              </a:rPr>
              <a:t>2021 portant lutte </a:t>
            </a:r>
            <a:r>
              <a:rPr dirty="0" sz="1400">
                <a:solidFill>
                  <a:srgbClr val="001F5F"/>
                </a:solidFill>
                <a:latin typeface="Palatino Linotype"/>
                <a:cs typeface="Palatino Linotype"/>
              </a:rPr>
              <a:t>contre </a:t>
            </a:r>
            <a:r>
              <a:rPr dirty="0" sz="1400" spc="-5">
                <a:solidFill>
                  <a:srgbClr val="001F5F"/>
                </a:solidFill>
                <a:latin typeface="Palatino Linotype"/>
                <a:cs typeface="Palatino Linotype"/>
              </a:rPr>
              <a:t>le </a:t>
            </a:r>
            <a:r>
              <a:rPr dirty="0" sz="1400">
                <a:solidFill>
                  <a:srgbClr val="001F5F"/>
                </a:solidFill>
                <a:latin typeface="Palatino Linotype"/>
                <a:cs typeface="Palatino Linotype"/>
              </a:rPr>
              <a:t>dérèglement </a:t>
            </a:r>
            <a:r>
              <a:rPr dirty="0" sz="14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>
                <a:solidFill>
                  <a:srgbClr val="001F5F"/>
                </a:solidFill>
                <a:latin typeface="Palatino Linotype"/>
                <a:cs typeface="Palatino Linotype"/>
              </a:rPr>
              <a:t>climatique</a:t>
            </a:r>
            <a:r>
              <a:rPr dirty="0" sz="1400" spc="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 spc="-5">
                <a:solidFill>
                  <a:srgbClr val="001F5F"/>
                </a:solidFill>
                <a:latin typeface="Palatino Linotype"/>
                <a:cs typeface="Palatino Linotype"/>
              </a:rPr>
              <a:t>et</a:t>
            </a:r>
            <a:r>
              <a:rPr dirty="0" sz="14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>
                <a:solidFill>
                  <a:srgbClr val="001F5F"/>
                </a:solidFill>
                <a:latin typeface="Palatino Linotype"/>
                <a:cs typeface="Palatino Linotype"/>
              </a:rPr>
              <a:t>renforcement</a:t>
            </a:r>
            <a:r>
              <a:rPr dirty="0" sz="1400" spc="-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 spc="-5">
                <a:solidFill>
                  <a:srgbClr val="001F5F"/>
                </a:solidFill>
                <a:latin typeface="Palatino Linotype"/>
                <a:cs typeface="Palatino Linotype"/>
              </a:rPr>
              <a:t>de la</a:t>
            </a:r>
            <a:r>
              <a:rPr dirty="0" sz="1400">
                <a:solidFill>
                  <a:srgbClr val="001F5F"/>
                </a:solidFill>
                <a:latin typeface="Palatino Linotype"/>
                <a:cs typeface="Palatino Linotype"/>
              </a:rPr>
              <a:t> résilience</a:t>
            </a:r>
            <a:r>
              <a:rPr dirty="0" sz="1400" spc="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>
                <a:solidFill>
                  <a:srgbClr val="001F5F"/>
                </a:solidFill>
                <a:latin typeface="Palatino Linotype"/>
                <a:cs typeface="Palatino Linotype"/>
              </a:rPr>
              <a:t>face</a:t>
            </a:r>
            <a:r>
              <a:rPr dirty="0" sz="1400" spc="-1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>
                <a:solidFill>
                  <a:srgbClr val="001F5F"/>
                </a:solidFill>
                <a:latin typeface="Palatino Linotype"/>
                <a:cs typeface="Palatino Linotype"/>
              </a:rPr>
              <a:t>à ses</a:t>
            </a:r>
            <a:r>
              <a:rPr dirty="0" sz="1400" spc="-2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>
                <a:solidFill>
                  <a:srgbClr val="001F5F"/>
                </a:solidFill>
                <a:latin typeface="Palatino Linotype"/>
                <a:cs typeface="Palatino Linotype"/>
              </a:rPr>
              <a:t>effets</a:t>
            </a:r>
            <a:endParaRPr sz="1400">
              <a:latin typeface="Palatino Linotype"/>
              <a:cs typeface="Palatino Linotype"/>
            </a:endParaRPr>
          </a:p>
          <a:p>
            <a:pPr algn="just" marL="241300" marR="5080" indent="-228600">
              <a:lnSpc>
                <a:spcPct val="90100"/>
              </a:lnSpc>
              <a:spcBef>
                <a:spcPts val="990"/>
              </a:spcBef>
              <a:buFont typeface="Wingdings"/>
              <a:buChar char=""/>
              <a:tabLst>
                <a:tab pos="241300" algn="l"/>
              </a:tabLst>
            </a:pPr>
            <a:r>
              <a:rPr dirty="0" sz="1400">
                <a:solidFill>
                  <a:srgbClr val="001F5F"/>
                </a:solidFill>
                <a:latin typeface="Palatino Linotype"/>
                <a:cs typeface="Palatino Linotype"/>
              </a:rPr>
              <a:t>Projet</a:t>
            </a:r>
            <a:r>
              <a:rPr dirty="0" sz="14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 spc="-5">
                <a:solidFill>
                  <a:srgbClr val="001F5F"/>
                </a:solidFill>
                <a:latin typeface="Palatino Linotype"/>
                <a:cs typeface="Palatino Linotype"/>
              </a:rPr>
              <a:t>d'arrêté</a:t>
            </a:r>
            <a:r>
              <a:rPr dirty="0" sz="14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 spc="-5">
                <a:solidFill>
                  <a:srgbClr val="001F5F"/>
                </a:solidFill>
                <a:latin typeface="Palatino Linotype"/>
                <a:cs typeface="Palatino Linotype"/>
              </a:rPr>
              <a:t>définissant</a:t>
            </a:r>
            <a:r>
              <a:rPr dirty="0" sz="14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 spc="-5">
                <a:solidFill>
                  <a:srgbClr val="001F5F"/>
                </a:solidFill>
                <a:latin typeface="Palatino Linotype"/>
                <a:cs typeface="Palatino Linotype"/>
              </a:rPr>
              <a:t>les</a:t>
            </a:r>
            <a:r>
              <a:rPr dirty="0" sz="1400">
                <a:solidFill>
                  <a:srgbClr val="001F5F"/>
                </a:solidFill>
                <a:latin typeface="Palatino Linotype"/>
                <a:cs typeface="Palatino Linotype"/>
              </a:rPr>
              <a:t> caractéristiques</a:t>
            </a:r>
            <a:r>
              <a:rPr dirty="0" sz="14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 spc="-5">
                <a:solidFill>
                  <a:srgbClr val="001F5F"/>
                </a:solidFill>
                <a:latin typeface="Palatino Linotype"/>
                <a:cs typeface="Palatino Linotype"/>
              </a:rPr>
              <a:t>techniques</a:t>
            </a:r>
            <a:r>
              <a:rPr dirty="0" sz="14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 spc="-10">
                <a:solidFill>
                  <a:srgbClr val="001F5F"/>
                </a:solidFill>
                <a:latin typeface="Palatino Linotype"/>
                <a:cs typeface="Palatino Linotype"/>
              </a:rPr>
              <a:t>des</a:t>
            </a:r>
            <a:r>
              <a:rPr dirty="0" sz="1400" spc="-5">
                <a:solidFill>
                  <a:srgbClr val="001F5F"/>
                </a:solidFill>
                <a:latin typeface="Palatino Linotype"/>
                <a:cs typeface="Palatino Linotype"/>
              </a:rPr>
              <a:t> installations</a:t>
            </a:r>
            <a:r>
              <a:rPr dirty="0" sz="14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 spc="-5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4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 spc="-5">
                <a:solidFill>
                  <a:srgbClr val="001F5F"/>
                </a:solidFill>
                <a:latin typeface="Palatino Linotype"/>
                <a:cs typeface="Palatino Linotype"/>
              </a:rPr>
              <a:t>production </a:t>
            </a:r>
            <a:r>
              <a:rPr dirty="0" sz="14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 spc="-5">
                <a:solidFill>
                  <a:srgbClr val="001F5F"/>
                </a:solidFill>
                <a:latin typeface="Palatino Linotype"/>
                <a:cs typeface="Palatino Linotype"/>
              </a:rPr>
              <a:t>d'énergie photovoltaïque exemptées de prise </a:t>
            </a:r>
            <a:r>
              <a:rPr dirty="0" sz="1400">
                <a:solidFill>
                  <a:srgbClr val="001F5F"/>
                </a:solidFill>
                <a:latin typeface="Palatino Linotype"/>
                <a:cs typeface="Palatino Linotype"/>
              </a:rPr>
              <a:t>en compte </a:t>
            </a:r>
            <a:r>
              <a:rPr dirty="0" sz="1400" spc="-5">
                <a:solidFill>
                  <a:srgbClr val="001F5F"/>
                </a:solidFill>
                <a:latin typeface="Palatino Linotype"/>
                <a:cs typeface="Palatino Linotype"/>
              </a:rPr>
              <a:t>dans </a:t>
            </a:r>
            <a:r>
              <a:rPr dirty="0" sz="1400">
                <a:solidFill>
                  <a:srgbClr val="001F5F"/>
                </a:solidFill>
                <a:latin typeface="Palatino Linotype"/>
                <a:cs typeface="Palatino Linotype"/>
              </a:rPr>
              <a:t>le calcul </a:t>
            </a:r>
            <a:r>
              <a:rPr dirty="0" sz="1400" spc="-5">
                <a:solidFill>
                  <a:srgbClr val="001F5F"/>
                </a:solidFill>
                <a:latin typeface="Palatino Linotype"/>
                <a:cs typeface="Palatino Linotype"/>
              </a:rPr>
              <a:t>de </a:t>
            </a:r>
            <a:r>
              <a:rPr dirty="0" sz="1400">
                <a:solidFill>
                  <a:srgbClr val="001F5F"/>
                </a:solidFill>
                <a:latin typeface="Palatino Linotype"/>
                <a:cs typeface="Palatino Linotype"/>
              </a:rPr>
              <a:t>la </a:t>
            </a:r>
            <a:r>
              <a:rPr dirty="0" sz="1400" spc="-5">
                <a:solidFill>
                  <a:srgbClr val="001F5F"/>
                </a:solidFill>
                <a:latin typeface="Palatino Linotype"/>
                <a:cs typeface="Palatino Linotype"/>
              </a:rPr>
              <a:t>consommation </a:t>
            </a:r>
            <a:r>
              <a:rPr dirty="0" sz="14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 spc="-5">
                <a:solidFill>
                  <a:srgbClr val="001F5F"/>
                </a:solidFill>
                <a:latin typeface="Palatino Linotype"/>
                <a:cs typeface="Palatino Linotype"/>
              </a:rPr>
              <a:t>d'espaces</a:t>
            </a:r>
            <a:r>
              <a:rPr dirty="0" sz="1400" spc="-2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 spc="-5">
                <a:solidFill>
                  <a:srgbClr val="001F5F"/>
                </a:solidFill>
                <a:latin typeface="Palatino Linotype"/>
                <a:cs typeface="Palatino Linotype"/>
              </a:rPr>
              <a:t>naturels,</a:t>
            </a:r>
            <a:r>
              <a:rPr dirty="0" sz="1400" spc="-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 spc="-5">
                <a:solidFill>
                  <a:srgbClr val="001F5F"/>
                </a:solidFill>
                <a:latin typeface="Palatino Linotype"/>
                <a:cs typeface="Palatino Linotype"/>
              </a:rPr>
              <a:t>agricoles</a:t>
            </a:r>
            <a:r>
              <a:rPr dirty="0" sz="1400" spc="-2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 spc="-5">
                <a:solidFill>
                  <a:srgbClr val="001F5F"/>
                </a:solidFill>
                <a:latin typeface="Palatino Linotype"/>
                <a:cs typeface="Palatino Linotype"/>
              </a:rPr>
              <a:t>et</a:t>
            </a:r>
            <a:r>
              <a:rPr dirty="0" sz="14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>
                <a:solidFill>
                  <a:srgbClr val="001F5F"/>
                </a:solidFill>
                <a:latin typeface="Palatino Linotype"/>
                <a:cs typeface="Palatino Linotype"/>
              </a:rPr>
              <a:t>forestiers</a:t>
            </a:r>
            <a:r>
              <a:rPr dirty="0" sz="1400" spc="-2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 spc="-5">
                <a:solidFill>
                  <a:srgbClr val="001F5F"/>
                </a:solidFill>
                <a:latin typeface="Palatino Linotype"/>
                <a:cs typeface="Palatino Linotype"/>
              </a:rPr>
              <a:t>(espaces</a:t>
            </a:r>
            <a:r>
              <a:rPr dirty="0" sz="1400" spc="-2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 spc="-5">
                <a:solidFill>
                  <a:srgbClr val="001F5F"/>
                </a:solidFill>
                <a:latin typeface="Palatino Linotype"/>
                <a:cs typeface="Palatino Linotype"/>
              </a:rPr>
              <a:t>NAF)</a:t>
            </a:r>
            <a:endParaRPr sz="1400">
              <a:latin typeface="Palatino Linotype"/>
              <a:cs typeface="Palatino Linotype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8307958" y="6465214"/>
            <a:ext cx="15367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 sz="1200">
                <a:solidFill>
                  <a:srgbClr val="888888"/>
                </a:solidFill>
                <a:latin typeface="Calibri"/>
                <a:cs typeface="Calibri"/>
              </a:rPr>
              <a:t>1</a:t>
            </a:fld>
            <a:endParaRPr sz="1200">
              <a:latin typeface="Calibri"/>
              <a:cs typeface="Calibri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26465" y="693801"/>
            <a:ext cx="7810500" cy="605155"/>
          </a:xfrm>
          <a:prstGeom prst="rect"/>
        </p:spPr>
        <p:txBody>
          <a:bodyPr wrap="square" lIns="0" tIns="47625" rIns="0" bIns="0" rtlCol="0" vert="horz">
            <a:spAutoFit/>
          </a:bodyPr>
          <a:lstStyle/>
          <a:p>
            <a:pPr marL="1019810" marR="5080" indent="-1007744">
              <a:lnSpc>
                <a:spcPts val="2160"/>
              </a:lnSpc>
              <a:spcBef>
                <a:spcPts val="375"/>
              </a:spcBef>
            </a:pPr>
            <a:r>
              <a:rPr dirty="0"/>
              <a:t>Loi</a:t>
            </a:r>
            <a:r>
              <a:rPr dirty="0" spc="-5"/>
              <a:t> n° </a:t>
            </a:r>
            <a:r>
              <a:rPr dirty="0"/>
              <a:t>2021-1104</a:t>
            </a:r>
            <a:r>
              <a:rPr dirty="0" spc="-30"/>
              <a:t> </a:t>
            </a:r>
            <a:r>
              <a:rPr dirty="0"/>
              <a:t>du</a:t>
            </a:r>
            <a:r>
              <a:rPr dirty="0" spc="-5"/>
              <a:t> </a:t>
            </a:r>
            <a:r>
              <a:rPr dirty="0"/>
              <a:t>22</a:t>
            </a:r>
            <a:r>
              <a:rPr dirty="0" spc="5"/>
              <a:t> </a:t>
            </a:r>
            <a:r>
              <a:rPr dirty="0"/>
              <a:t>août</a:t>
            </a:r>
            <a:r>
              <a:rPr dirty="0" spc="-10"/>
              <a:t> </a:t>
            </a:r>
            <a:r>
              <a:rPr dirty="0"/>
              <a:t>2021</a:t>
            </a:r>
            <a:r>
              <a:rPr dirty="0" spc="-20"/>
              <a:t> </a:t>
            </a:r>
            <a:r>
              <a:rPr dirty="0"/>
              <a:t>portant</a:t>
            </a:r>
            <a:r>
              <a:rPr dirty="0" spc="-20"/>
              <a:t> </a:t>
            </a:r>
            <a:r>
              <a:rPr dirty="0"/>
              <a:t>lutte</a:t>
            </a:r>
            <a:r>
              <a:rPr dirty="0" spc="-35"/>
              <a:t> </a:t>
            </a:r>
            <a:r>
              <a:rPr dirty="0"/>
              <a:t>contre</a:t>
            </a:r>
            <a:r>
              <a:rPr dirty="0" spc="-10"/>
              <a:t> </a:t>
            </a:r>
            <a:r>
              <a:rPr dirty="0"/>
              <a:t>le</a:t>
            </a:r>
            <a:r>
              <a:rPr dirty="0" spc="-10"/>
              <a:t> </a:t>
            </a:r>
            <a:r>
              <a:rPr dirty="0"/>
              <a:t>dérèglement </a:t>
            </a:r>
            <a:r>
              <a:rPr dirty="0" spc="-484"/>
              <a:t> </a:t>
            </a:r>
            <a:r>
              <a:rPr dirty="0" spc="-5"/>
              <a:t>climatique</a:t>
            </a:r>
            <a:r>
              <a:rPr dirty="0" spc="-50"/>
              <a:t> </a:t>
            </a:r>
            <a:r>
              <a:rPr dirty="0"/>
              <a:t>et</a:t>
            </a:r>
            <a:r>
              <a:rPr dirty="0" spc="-15"/>
              <a:t> </a:t>
            </a:r>
            <a:r>
              <a:rPr dirty="0"/>
              <a:t>renforcement</a:t>
            </a:r>
            <a:r>
              <a:rPr dirty="0" spc="-40"/>
              <a:t> </a:t>
            </a:r>
            <a:r>
              <a:rPr dirty="0"/>
              <a:t>de la</a:t>
            </a:r>
            <a:r>
              <a:rPr dirty="0" spc="-15"/>
              <a:t> </a:t>
            </a:r>
            <a:r>
              <a:rPr dirty="0"/>
              <a:t>résilience</a:t>
            </a:r>
            <a:r>
              <a:rPr dirty="0" spc="-45"/>
              <a:t> </a:t>
            </a:r>
            <a:r>
              <a:rPr dirty="0"/>
              <a:t>face</a:t>
            </a:r>
            <a:r>
              <a:rPr dirty="0" spc="-20"/>
              <a:t> </a:t>
            </a:r>
            <a:r>
              <a:rPr dirty="0"/>
              <a:t>à ses</a:t>
            </a:r>
            <a:r>
              <a:rPr dirty="0" spc="-10"/>
              <a:t> </a:t>
            </a:r>
            <a:r>
              <a:rPr dirty="0"/>
              <a:t>effets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07542" y="1822449"/>
            <a:ext cx="7731125" cy="3410585"/>
          </a:xfrm>
          <a:prstGeom prst="rect">
            <a:avLst/>
          </a:prstGeom>
        </p:spPr>
        <p:txBody>
          <a:bodyPr wrap="square" lIns="0" tIns="39370" rIns="0" bIns="0" rtlCol="0" vert="horz">
            <a:spAutoFit/>
          </a:bodyPr>
          <a:lstStyle/>
          <a:p>
            <a:pPr marL="12700" marR="8255">
              <a:lnSpc>
                <a:spcPts val="1730"/>
              </a:lnSpc>
              <a:spcBef>
                <a:spcPts val="310"/>
              </a:spcBef>
            </a:pP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La</a:t>
            </a:r>
            <a:r>
              <a:rPr dirty="0" sz="1600" spc="1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création</a:t>
            </a:r>
            <a:r>
              <a:rPr dirty="0" sz="1600" spc="2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600" spc="3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«</a:t>
            </a:r>
            <a:r>
              <a:rPr dirty="0" sz="1600" spc="3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l'objectif</a:t>
            </a:r>
            <a:r>
              <a:rPr dirty="0" sz="1600" spc="3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national</a:t>
            </a:r>
            <a:r>
              <a:rPr dirty="0" sz="1600" spc="1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d'absence</a:t>
            </a:r>
            <a:r>
              <a:rPr dirty="0" sz="1600" spc="3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600" spc="3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toute</a:t>
            </a:r>
            <a:r>
              <a:rPr dirty="0" sz="1600" spc="2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artificialisation</a:t>
            </a:r>
            <a:r>
              <a:rPr dirty="0" sz="1600" spc="3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nette</a:t>
            </a:r>
            <a:r>
              <a:rPr dirty="0" sz="1600" spc="3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des</a:t>
            </a:r>
            <a:r>
              <a:rPr dirty="0" sz="1600" spc="2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sols </a:t>
            </a:r>
            <a:r>
              <a:rPr dirty="0" sz="1600" spc="-38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en</a:t>
            </a:r>
            <a:r>
              <a:rPr dirty="0" sz="1600" spc="-1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2050</a:t>
            </a:r>
            <a:r>
              <a:rPr dirty="0" sz="1600" spc="-1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»</a:t>
            </a:r>
            <a:endParaRPr sz="16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</a:pPr>
            <a:endParaRPr sz="16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150">
              <a:latin typeface="Palatino Linotype"/>
              <a:cs typeface="Palatino Linotype"/>
            </a:endParaRPr>
          </a:p>
          <a:p>
            <a:pPr marL="12700" marR="8890">
              <a:lnSpc>
                <a:spcPts val="1730"/>
              </a:lnSpc>
              <a:tabLst>
                <a:tab pos="781685" algn="l"/>
                <a:tab pos="1224280" algn="l"/>
                <a:tab pos="1588770" algn="l"/>
                <a:tab pos="1894839" algn="l"/>
                <a:tab pos="2279015" algn="l"/>
                <a:tab pos="2620010" algn="l"/>
                <a:tab pos="3639820" algn="l"/>
                <a:tab pos="4022725" algn="l"/>
                <a:tab pos="4362450" algn="l"/>
                <a:tab pos="4906645" algn="l"/>
                <a:tab pos="5450840" algn="l"/>
                <a:tab pos="6266180" algn="l"/>
                <a:tab pos="6831965" algn="l"/>
                <a:tab pos="7545070" algn="l"/>
              </a:tabLst>
            </a:pPr>
            <a:r>
              <a:rPr dirty="0" sz="1600" spc="-15" b="1">
                <a:solidFill>
                  <a:srgbClr val="001F5F"/>
                </a:solidFill>
                <a:latin typeface="Palatino Linotype"/>
                <a:cs typeface="Palatino Linotype"/>
              </a:rPr>
              <a:t>A</a:t>
            </a:r>
            <a:r>
              <a:rPr dirty="0" sz="1600" spc="5" b="1">
                <a:solidFill>
                  <a:srgbClr val="001F5F"/>
                </a:solidFill>
                <a:latin typeface="Palatino Linotype"/>
                <a:cs typeface="Palatino Linotype"/>
              </a:rPr>
              <a:t>r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t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i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c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le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	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19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1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	</a:t>
            </a:r>
            <a:r>
              <a:rPr dirty="0" sz="1600" spc="-10" b="1">
                <a:solidFill>
                  <a:srgbClr val="001F5F"/>
                </a:solidFill>
                <a:latin typeface="Palatino Linotype"/>
                <a:cs typeface="Palatino Linotype"/>
              </a:rPr>
              <a:t>d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e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	</a:t>
            </a:r>
            <a:r>
              <a:rPr dirty="0" sz="1600" spc="-10" b="1">
                <a:solidFill>
                  <a:srgbClr val="001F5F"/>
                </a:solidFill>
                <a:latin typeface="Palatino Linotype"/>
                <a:cs typeface="Palatino Linotype"/>
              </a:rPr>
              <a:t>l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a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	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loi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	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n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°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	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2021</a:t>
            </a:r>
            <a:r>
              <a:rPr dirty="0" sz="1600" spc="-10" b="1">
                <a:solidFill>
                  <a:srgbClr val="001F5F"/>
                </a:solidFill>
                <a:latin typeface="Palatino Linotype"/>
                <a:cs typeface="Palatino Linotype"/>
              </a:rPr>
              <a:t>-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110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4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	</a:t>
            </a:r>
            <a:r>
              <a:rPr dirty="0" sz="1600" spc="-10" b="1">
                <a:solidFill>
                  <a:srgbClr val="001F5F"/>
                </a:solidFill>
                <a:latin typeface="Palatino Linotype"/>
                <a:cs typeface="Palatino Linotype"/>
              </a:rPr>
              <a:t>d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u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	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2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2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	</a:t>
            </a:r>
            <a:r>
              <a:rPr dirty="0" sz="1600" spc="10" b="1">
                <a:solidFill>
                  <a:srgbClr val="001F5F"/>
                </a:solidFill>
                <a:latin typeface="Palatino Linotype"/>
                <a:cs typeface="Palatino Linotype"/>
              </a:rPr>
              <a:t>a</a:t>
            </a:r>
            <a:r>
              <a:rPr dirty="0" sz="1600" spc="-10" b="1">
                <a:solidFill>
                  <a:srgbClr val="001F5F"/>
                </a:solidFill>
                <a:latin typeface="Palatino Linotype"/>
                <a:cs typeface="Palatino Linotype"/>
              </a:rPr>
              <a:t>oû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t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	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202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1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	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port</a:t>
            </a:r>
            <a:r>
              <a:rPr dirty="0" sz="1600" spc="5" b="1">
                <a:solidFill>
                  <a:srgbClr val="001F5F"/>
                </a:solidFill>
                <a:latin typeface="Palatino Linotype"/>
                <a:cs typeface="Palatino Linotype"/>
              </a:rPr>
              <a:t>a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nt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	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lut</a:t>
            </a:r>
            <a:r>
              <a:rPr dirty="0" sz="1600" spc="-15" b="1">
                <a:solidFill>
                  <a:srgbClr val="001F5F"/>
                </a:solidFill>
                <a:latin typeface="Palatino Linotype"/>
                <a:cs typeface="Palatino Linotype"/>
              </a:rPr>
              <a:t>t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e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	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co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n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tre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	</a:t>
            </a:r>
            <a:r>
              <a:rPr dirty="0" sz="1600" spc="-10" b="1">
                <a:solidFill>
                  <a:srgbClr val="001F5F"/>
                </a:solidFill>
                <a:latin typeface="Palatino Linotype"/>
                <a:cs typeface="Palatino Linotype"/>
              </a:rPr>
              <a:t>le 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dérèglement</a:t>
            </a:r>
            <a:r>
              <a:rPr dirty="0" sz="1600" spc="1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10" b="1">
                <a:solidFill>
                  <a:srgbClr val="001F5F"/>
                </a:solidFill>
                <a:latin typeface="Palatino Linotype"/>
                <a:cs typeface="Palatino Linotype"/>
              </a:rPr>
              <a:t>climatique</a:t>
            </a:r>
            <a:r>
              <a:rPr dirty="0" sz="1600" spc="5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et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renforcement</a:t>
            </a:r>
            <a:r>
              <a:rPr dirty="0" sz="1600" spc="2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600" spc="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la</a:t>
            </a:r>
            <a:r>
              <a:rPr dirty="0" sz="1600" spc="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résilience</a:t>
            </a:r>
            <a:r>
              <a:rPr dirty="0" sz="1600" spc="4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face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à</a:t>
            </a:r>
            <a:r>
              <a:rPr dirty="0" sz="1600" spc="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ses</a:t>
            </a:r>
            <a:r>
              <a:rPr dirty="0" sz="1600" spc="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effets</a:t>
            </a:r>
            <a:endParaRPr sz="16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350">
              <a:latin typeface="Palatino Linotype"/>
              <a:cs typeface="Palatino Linotype"/>
            </a:endParaRPr>
          </a:p>
          <a:p>
            <a:pPr algn="just" marL="469900" marR="5080">
              <a:lnSpc>
                <a:spcPct val="90000"/>
              </a:lnSpc>
            </a:pP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« </a:t>
            </a:r>
            <a:r>
              <a:rPr dirty="0" sz="1600" spc="-10" i="1">
                <a:solidFill>
                  <a:srgbClr val="001F5F"/>
                </a:solidFill>
                <a:latin typeface="Palatino Linotype"/>
                <a:cs typeface="Palatino Linotype"/>
              </a:rPr>
              <a:t>Afin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d'atteindre </a:t>
            </a:r>
            <a:r>
              <a:rPr dirty="0" u="sng" sz="1600" spc="-5" b="1" i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l'objectif national d'absence de toute artificialisation nette </a:t>
            </a:r>
            <a:r>
              <a:rPr dirty="0" u="sng" sz="1600" b="1" i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des </a:t>
            </a:r>
            <a:r>
              <a:rPr dirty="0" sz="1600" spc="5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u="sng" sz="1600" spc="-5" b="1" i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sols en </a:t>
            </a:r>
            <a:r>
              <a:rPr dirty="0" u="sng" sz="1600" b="1" i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2050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,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le rythme 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de l'artificialisation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des 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sols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dans les dix années suivant </a:t>
            </a:r>
            <a:r>
              <a:rPr dirty="0" sz="1600" spc="5" i="1">
                <a:solidFill>
                  <a:srgbClr val="001F5F"/>
                </a:solidFill>
                <a:latin typeface="Palatino Linotype"/>
                <a:cs typeface="Palatino Linotype"/>
              </a:rPr>
              <a:t>la </a:t>
            </a:r>
            <a:r>
              <a:rPr dirty="0" sz="1600" spc="1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promulgation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 la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présente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 loi</a:t>
            </a:r>
            <a:r>
              <a:rPr dirty="0" sz="16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doit </a:t>
            </a:r>
            <a:r>
              <a:rPr dirty="0" sz="1600" spc="-10" i="1">
                <a:solidFill>
                  <a:srgbClr val="001F5F"/>
                </a:solidFill>
                <a:latin typeface="Palatino Linotype"/>
                <a:cs typeface="Palatino Linotype"/>
              </a:rPr>
              <a:t>être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tel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que,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sur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 cette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période,</a:t>
            </a:r>
            <a:r>
              <a:rPr dirty="0" sz="1600" spc="39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la</a:t>
            </a:r>
            <a:r>
              <a:rPr dirty="0" sz="1600" spc="39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consommation </a:t>
            </a:r>
            <a:r>
              <a:rPr dirty="0" sz="16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totale d'espace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observée à 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l'échelle nationale soit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inférieure à la 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moitié de celle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observée 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10" i="1">
                <a:solidFill>
                  <a:srgbClr val="001F5F"/>
                </a:solidFill>
                <a:latin typeface="Palatino Linotype"/>
                <a:cs typeface="Palatino Linotype"/>
              </a:rPr>
              <a:t>sur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les</a:t>
            </a:r>
            <a:r>
              <a:rPr dirty="0" sz="1600" spc="1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dix</a:t>
            </a:r>
            <a:r>
              <a:rPr dirty="0" sz="1600" spc="1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années précédant</a:t>
            </a:r>
            <a:r>
              <a:rPr dirty="0" sz="1600" spc="1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cette</a:t>
            </a:r>
            <a:r>
              <a:rPr dirty="0" sz="1600" spc="2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date.</a:t>
            </a:r>
            <a:endParaRPr sz="1600">
              <a:latin typeface="Palatino Linotype"/>
              <a:cs typeface="Palatino Linotype"/>
            </a:endParaRPr>
          </a:p>
          <a:p>
            <a:pPr algn="just" marL="469900" marR="8255">
              <a:lnSpc>
                <a:spcPts val="1730"/>
              </a:lnSpc>
              <a:spcBef>
                <a:spcPts val="525"/>
              </a:spcBef>
            </a:pP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Ces objectifs sont appliqués 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de </a:t>
            </a:r>
            <a:r>
              <a:rPr dirty="0" sz="1600" spc="-10" i="1">
                <a:solidFill>
                  <a:srgbClr val="001F5F"/>
                </a:solidFill>
                <a:latin typeface="Palatino Linotype"/>
                <a:cs typeface="Palatino Linotype"/>
              </a:rPr>
              <a:t>manière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différenciée 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et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territorialisée, dans les 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conditions </a:t>
            </a:r>
            <a:r>
              <a:rPr dirty="0" sz="16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fixées</a:t>
            </a:r>
            <a:r>
              <a:rPr dirty="0" sz="16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par</a:t>
            </a:r>
            <a:r>
              <a:rPr dirty="0" sz="1600" spc="1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la</a:t>
            </a:r>
            <a:r>
              <a:rPr dirty="0" sz="16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loi.</a:t>
            </a:r>
            <a:r>
              <a:rPr dirty="0" sz="1600" spc="1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»</a:t>
            </a:r>
            <a:endParaRPr sz="1600">
              <a:latin typeface="Palatino Linotype"/>
              <a:cs typeface="Palatino Linotype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72000" y="734568"/>
            <a:ext cx="2679192" cy="455675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656588" y="4465320"/>
            <a:ext cx="5960364" cy="1798319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938898" y="2408936"/>
            <a:ext cx="1202690" cy="33083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Chapitre</a:t>
            </a:r>
            <a:r>
              <a:rPr dirty="0" spc="-110"/>
              <a:t> </a:t>
            </a:r>
            <a:r>
              <a:rPr dirty="0"/>
              <a:t>I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306571" y="6442304"/>
            <a:ext cx="2844800" cy="2844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964"/>
              </a:lnSpc>
            </a:pPr>
            <a:r>
              <a:rPr dirty="0" sz="2000" spc="-15" b="1">
                <a:solidFill>
                  <a:srgbClr val="112F52"/>
                </a:solidFill>
                <a:latin typeface="Palatino Linotype"/>
                <a:cs typeface="Palatino Linotype"/>
              </a:rPr>
              <a:t>Webinaire</a:t>
            </a:r>
            <a:r>
              <a:rPr dirty="0" sz="2000" spc="-50" b="1">
                <a:solidFill>
                  <a:srgbClr val="112F52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112F52"/>
                </a:solidFill>
                <a:latin typeface="Palatino Linotype"/>
                <a:cs typeface="Palatino Linotype"/>
              </a:rPr>
              <a:t>–</a:t>
            </a:r>
            <a:r>
              <a:rPr dirty="0" sz="2000" spc="-20" b="1">
                <a:solidFill>
                  <a:srgbClr val="112F52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112F52"/>
                </a:solidFill>
                <a:latin typeface="Palatino Linotype"/>
                <a:cs typeface="Palatino Linotype"/>
              </a:rPr>
              <a:t>30</a:t>
            </a:r>
            <a:r>
              <a:rPr dirty="0" sz="2000" spc="-25" b="1">
                <a:solidFill>
                  <a:srgbClr val="112F52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112F52"/>
                </a:solidFill>
                <a:latin typeface="Palatino Linotype"/>
                <a:cs typeface="Palatino Linotype"/>
              </a:rPr>
              <a:t>juin</a:t>
            </a:r>
            <a:r>
              <a:rPr dirty="0" sz="2000" spc="-25" b="1">
                <a:solidFill>
                  <a:srgbClr val="112F52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112F52"/>
                </a:solidFill>
                <a:latin typeface="Palatino Linotype"/>
                <a:cs typeface="Palatino Linotype"/>
              </a:rPr>
              <a:t>2022</a:t>
            </a:r>
            <a:endParaRPr sz="2000">
              <a:latin typeface="Palatino Linotype"/>
              <a:cs typeface="Palatino Linotype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333358" y="6465214"/>
            <a:ext cx="10287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 sz="1200">
                <a:solidFill>
                  <a:srgbClr val="888888"/>
                </a:solidFill>
                <a:latin typeface="Calibri"/>
                <a:cs typeface="Calibri"/>
              </a:rPr>
              <a:t>7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143504" y="3018789"/>
            <a:ext cx="4998720" cy="6356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05"/>
              </a:spcBef>
            </a:pP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La</a:t>
            </a:r>
            <a:r>
              <a:rPr dirty="0" sz="2000" spc="-8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valeur</a:t>
            </a:r>
            <a:endParaRPr sz="2000">
              <a:latin typeface="Palatino Linotype"/>
              <a:cs typeface="Palatino Linotype"/>
            </a:endParaRPr>
          </a:p>
          <a:p>
            <a:pPr algn="r" marR="5080">
              <a:lnSpc>
                <a:spcPct val="100000"/>
              </a:lnSpc>
            </a:pP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2000" spc="-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l’objectif</a:t>
            </a:r>
            <a:r>
              <a:rPr dirty="0" sz="2000" spc="-3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« Zéro</a:t>
            </a:r>
            <a:r>
              <a:rPr dirty="0" sz="2000" spc="-5" b="1">
                <a:solidFill>
                  <a:srgbClr val="001F5F"/>
                </a:solidFill>
                <a:latin typeface="Palatino Linotype"/>
                <a:cs typeface="Palatino Linotype"/>
              </a:rPr>
              <a:t> Artificialisation</a:t>
            </a:r>
            <a:r>
              <a:rPr dirty="0" sz="2000" spc="-3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Nette</a:t>
            </a:r>
            <a:r>
              <a:rPr dirty="0" sz="2000" spc="-3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»</a:t>
            </a:r>
            <a:endParaRPr sz="2000">
              <a:latin typeface="Palatino Linotype"/>
              <a:cs typeface="Palatino Linotype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algn="r" marL="1501775" marR="5080">
              <a:lnSpc>
                <a:spcPts val="2280"/>
              </a:lnSpc>
              <a:spcBef>
                <a:spcPts val="105"/>
              </a:spcBef>
            </a:pPr>
            <a:r>
              <a:rPr dirty="0"/>
              <a:t>La</a:t>
            </a:r>
            <a:r>
              <a:rPr dirty="0" spc="-5"/>
              <a:t> </a:t>
            </a:r>
            <a:r>
              <a:rPr dirty="0"/>
              <a:t>définition</a:t>
            </a:r>
            <a:r>
              <a:rPr dirty="0" spc="-50"/>
              <a:t> </a:t>
            </a:r>
            <a:r>
              <a:rPr dirty="0"/>
              <a:t>de l’objectif</a:t>
            </a:r>
            <a:r>
              <a:rPr dirty="0" spc="-35"/>
              <a:t> </a:t>
            </a:r>
            <a:r>
              <a:rPr dirty="0"/>
              <a:t>national</a:t>
            </a:r>
            <a:r>
              <a:rPr dirty="0" spc="-45"/>
              <a:t> </a:t>
            </a:r>
            <a:r>
              <a:rPr dirty="0"/>
              <a:t>d’absence</a:t>
            </a:r>
            <a:r>
              <a:rPr dirty="0" spc="-15"/>
              <a:t> </a:t>
            </a:r>
            <a:r>
              <a:rPr dirty="0"/>
              <a:t>de toute</a:t>
            </a:r>
          </a:p>
          <a:p>
            <a:pPr algn="r" marL="1501775" marR="5080">
              <a:lnSpc>
                <a:spcPts val="2280"/>
              </a:lnSpc>
            </a:pPr>
            <a:r>
              <a:rPr dirty="0" spc="-5"/>
              <a:t>artificialisation</a:t>
            </a:r>
            <a:r>
              <a:rPr dirty="0" spc="-35"/>
              <a:t> </a:t>
            </a:r>
            <a:r>
              <a:rPr dirty="0"/>
              <a:t>nette</a:t>
            </a:r>
            <a:r>
              <a:rPr dirty="0" spc="-25"/>
              <a:t> </a:t>
            </a:r>
            <a:r>
              <a:rPr dirty="0"/>
              <a:t>des</a:t>
            </a:r>
            <a:r>
              <a:rPr dirty="0" spc="5"/>
              <a:t> </a:t>
            </a:r>
            <a:r>
              <a:rPr dirty="0" spc="-5"/>
              <a:t>sols</a:t>
            </a:r>
            <a:r>
              <a:rPr dirty="0" spc="-10"/>
              <a:t> </a:t>
            </a:r>
            <a:r>
              <a:rPr dirty="0"/>
              <a:t>en 2050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07542" y="1822449"/>
            <a:ext cx="699135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L'objectif</a:t>
            </a:r>
            <a:r>
              <a:rPr dirty="0" sz="1600" spc="3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national</a:t>
            </a:r>
            <a:r>
              <a:rPr dirty="0" sz="1600" spc="3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d'absence</a:t>
            </a:r>
            <a:r>
              <a:rPr dirty="0" sz="1600" spc="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600" spc="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toute</a:t>
            </a:r>
            <a:r>
              <a:rPr dirty="0" sz="1600" spc="2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artificialisation</a:t>
            </a:r>
            <a:r>
              <a:rPr dirty="0" sz="1600" spc="6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nette</a:t>
            </a:r>
            <a:r>
              <a:rPr dirty="0" sz="1600" spc="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des</a:t>
            </a:r>
            <a:r>
              <a:rPr dirty="0" sz="1600" spc="1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sols</a:t>
            </a:r>
            <a:r>
              <a:rPr dirty="0" sz="1600" spc="1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en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2050</a:t>
            </a:r>
            <a:endParaRPr sz="1600">
              <a:latin typeface="Palatino Linotype"/>
              <a:cs typeface="Palatino Linotype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606546" y="2514041"/>
            <a:ext cx="482790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l'objectif</a:t>
            </a:r>
            <a:r>
              <a:rPr dirty="0" sz="1600" spc="26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national</a:t>
            </a:r>
            <a:r>
              <a:rPr dirty="0" sz="1600" spc="26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d'absence</a:t>
            </a:r>
            <a:r>
              <a:rPr dirty="0" sz="1600" spc="25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600" spc="254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toute</a:t>
            </a:r>
            <a:r>
              <a:rPr dirty="0" sz="1600" spc="25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artificialisation</a:t>
            </a:r>
            <a:endParaRPr sz="1600">
              <a:latin typeface="Palatino Linotype"/>
              <a:cs typeface="Palatino Linotype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07542" y="2514041"/>
            <a:ext cx="5126355" cy="836294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41300" indent="-228600">
              <a:lnSpc>
                <a:spcPts val="1825"/>
              </a:lnSpc>
              <a:spcBef>
                <a:spcPts val="95"/>
              </a:spcBef>
              <a:buFont typeface="Wingdings"/>
              <a:buChar char=""/>
              <a:tabLst>
                <a:tab pos="240665" algn="l"/>
                <a:tab pos="241300" algn="l"/>
              </a:tabLst>
            </a:pPr>
            <a:r>
              <a:rPr dirty="0" sz="1600" spc="-10" b="1">
                <a:solidFill>
                  <a:srgbClr val="001F5F"/>
                </a:solidFill>
                <a:latin typeface="Palatino Linotype"/>
                <a:cs typeface="Palatino Linotype"/>
              </a:rPr>
              <a:t>Un</a:t>
            </a:r>
            <a:r>
              <a:rPr dirty="0" sz="1600" spc="23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objectif</a:t>
            </a:r>
            <a:r>
              <a:rPr dirty="0" sz="1600" spc="25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à</a:t>
            </a:r>
            <a:r>
              <a:rPr dirty="0" sz="1600" spc="25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long</a:t>
            </a:r>
            <a:r>
              <a:rPr dirty="0" sz="1600" spc="24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terme</a:t>
            </a:r>
            <a:r>
              <a:rPr dirty="0" sz="1600" spc="24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:</a:t>
            </a:r>
            <a:endParaRPr sz="1600">
              <a:latin typeface="Palatino Linotype"/>
              <a:cs typeface="Palatino Linotype"/>
            </a:endParaRPr>
          </a:p>
          <a:p>
            <a:pPr marL="241300">
              <a:lnSpc>
                <a:spcPts val="1825"/>
              </a:lnSpc>
            </a:pP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nette</a:t>
            </a:r>
            <a:r>
              <a:rPr dirty="0" sz="16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des</a:t>
            </a:r>
            <a:r>
              <a:rPr dirty="0" sz="1600" spc="-2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sols en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2050</a:t>
            </a:r>
            <a:endParaRPr sz="1600">
              <a:latin typeface="Palatino Linotype"/>
              <a:cs typeface="Palatino Linotype"/>
            </a:endParaRPr>
          </a:p>
          <a:p>
            <a:pPr marL="241300" indent="-228600">
              <a:lnSpc>
                <a:spcPct val="100000"/>
              </a:lnSpc>
              <a:spcBef>
                <a:spcPts val="820"/>
              </a:spcBef>
              <a:buFont typeface="Wingdings"/>
              <a:buChar char=""/>
              <a:tabLst>
                <a:tab pos="240665" algn="l"/>
                <a:tab pos="241300" algn="l"/>
              </a:tabLst>
            </a:pPr>
            <a:r>
              <a:rPr dirty="0" sz="1600" spc="-10" b="1">
                <a:solidFill>
                  <a:srgbClr val="001F5F"/>
                </a:solidFill>
                <a:latin typeface="Palatino Linotype"/>
                <a:cs typeface="Palatino Linotype"/>
              </a:rPr>
              <a:t>Un</a:t>
            </a:r>
            <a:r>
              <a:rPr dirty="0" sz="1600" spc="1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10" b="1">
                <a:solidFill>
                  <a:srgbClr val="001F5F"/>
                </a:solidFill>
                <a:latin typeface="Palatino Linotype"/>
                <a:cs typeface="Palatino Linotype"/>
              </a:rPr>
              <a:t>objectif</a:t>
            </a:r>
            <a:r>
              <a:rPr dirty="0" sz="1600" spc="4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10" b="1">
                <a:solidFill>
                  <a:srgbClr val="001F5F"/>
                </a:solidFill>
                <a:latin typeface="Palatino Linotype"/>
                <a:cs typeface="Palatino Linotype"/>
              </a:rPr>
              <a:t>intermédiaire</a:t>
            </a:r>
            <a:r>
              <a:rPr dirty="0" sz="1600" spc="5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pour</a:t>
            </a:r>
            <a:r>
              <a:rPr dirty="0" sz="1600" spc="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la</a:t>
            </a:r>
            <a:r>
              <a:rPr dirty="0" sz="1600" spc="1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période</a:t>
            </a:r>
            <a:r>
              <a:rPr dirty="0" sz="1600" spc="1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2021-2031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 :</a:t>
            </a:r>
            <a:endParaRPr sz="1600">
              <a:latin typeface="Palatino Linotype"/>
              <a:cs typeface="Palatino Linotyp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07542" y="3647059"/>
            <a:ext cx="7729855" cy="2988945"/>
          </a:xfrm>
          <a:prstGeom prst="rect">
            <a:avLst/>
          </a:prstGeom>
        </p:spPr>
        <p:txBody>
          <a:bodyPr wrap="square" lIns="0" tIns="36195" rIns="0" bIns="0" rtlCol="0" vert="horz">
            <a:spAutoFit/>
          </a:bodyPr>
          <a:lstStyle/>
          <a:p>
            <a:pPr algn="just" marL="697865" marR="5715" indent="-228600">
              <a:lnSpc>
                <a:spcPct val="90100"/>
              </a:lnSpc>
              <a:spcBef>
                <a:spcPts val="285"/>
              </a:spcBef>
              <a:buFont typeface="Wingdings"/>
              <a:buChar char=""/>
              <a:tabLst>
                <a:tab pos="698500" algn="l"/>
              </a:tabLst>
            </a:pP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le 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rythme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 de l'artificialisation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pour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cette période : la consommation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totale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d'espaces observée à l'échelle nationale doit être inférieure à la moitié de celle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observée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 sur</a:t>
            </a:r>
            <a:r>
              <a:rPr dirty="0" sz="1600" spc="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les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dix années</a:t>
            </a:r>
            <a:r>
              <a:rPr dirty="0" sz="16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précédentes.</a:t>
            </a:r>
            <a:endParaRPr sz="16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Palatino Linotype"/>
              <a:cs typeface="Palatino Linotype"/>
            </a:endParaRPr>
          </a:p>
          <a:p>
            <a:pPr marL="12700">
              <a:lnSpc>
                <a:spcPct val="100000"/>
              </a:lnSpc>
            </a:pPr>
            <a:r>
              <a:rPr dirty="0" sz="1600" spc="-10" b="1">
                <a:solidFill>
                  <a:srgbClr val="001F5F"/>
                </a:solidFill>
                <a:latin typeface="Palatino Linotype"/>
                <a:cs typeface="Palatino Linotype"/>
              </a:rPr>
              <a:t>Article</a:t>
            </a:r>
            <a:r>
              <a:rPr dirty="0" sz="1600" spc="5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191</a:t>
            </a:r>
            <a:r>
              <a:rPr dirty="0" sz="1600" spc="-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(non</a:t>
            </a:r>
            <a:r>
              <a:rPr dirty="0" sz="1600" spc="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codifié)</a:t>
            </a:r>
            <a:r>
              <a:rPr dirty="0" sz="1600" spc="3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la</a:t>
            </a:r>
            <a:r>
              <a:rPr dirty="0" sz="1600" spc="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loi</a:t>
            </a:r>
            <a:r>
              <a:rPr dirty="0" sz="1600" spc="2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«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10" b="1">
                <a:solidFill>
                  <a:srgbClr val="001F5F"/>
                </a:solidFill>
                <a:latin typeface="Palatino Linotype"/>
                <a:cs typeface="Palatino Linotype"/>
              </a:rPr>
              <a:t>climat</a:t>
            </a:r>
            <a:r>
              <a:rPr dirty="0" sz="1600" spc="3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et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résilience</a:t>
            </a:r>
            <a:r>
              <a:rPr dirty="0" sz="1600" spc="4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»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du</a:t>
            </a:r>
            <a:r>
              <a:rPr dirty="0" sz="1600" spc="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22</a:t>
            </a:r>
            <a:r>
              <a:rPr dirty="0" sz="1600" spc="-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août</a:t>
            </a:r>
            <a:r>
              <a:rPr dirty="0" sz="1600" spc="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2021</a:t>
            </a:r>
            <a:r>
              <a:rPr dirty="0" sz="1600" spc="-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:</a:t>
            </a:r>
            <a:endParaRPr sz="16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00">
              <a:latin typeface="Palatino Linotype"/>
              <a:cs typeface="Palatino Linotype"/>
            </a:endParaRPr>
          </a:p>
          <a:p>
            <a:pPr algn="just" marL="469900" marR="5080">
              <a:lnSpc>
                <a:spcPct val="90000"/>
              </a:lnSpc>
            </a:pP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« </a:t>
            </a:r>
            <a:r>
              <a:rPr dirty="0" sz="1600" spc="-10" i="1">
                <a:solidFill>
                  <a:srgbClr val="001F5F"/>
                </a:solidFill>
                <a:latin typeface="Palatino Linotype"/>
                <a:cs typeface="Palatino Linotype"/>
              </a:rPr>
              <a:t>Afin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d'atteindre 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l'</a:t>
            </a:r>
            <a:r>
              <a:rPr dirty="0" u="sng" sz="1600" i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objectif national </a:t>
            </a:r>
            <a:r>
              <a:rPr dirty="0" u="sng" sz="1600" spc="-5" i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d'absence </a:t>
            </a:r>
            <a:r>
              <a:rPr dirty="0" u="sng" sz="1600" i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de </a:t>
            </a:r>
            <a:r>
              <a:rPr dirty="0" u="sng" sz="1600" spc="-5" i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toute </a:t>
            </a:r>
            <a:r>
              <a:rPr dirty="0" u="sng" sz="1600" i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artificialisation nette </a:t>
            </a:r>
            <a:r>
              <a:rPr dirty="0" u="sng" sz="1600" spc="-5" i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des sols en 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u="sng" sz="1600" spc="-5" i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2050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,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le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u="sng" sz="1600" i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rythme</a:t>
            </a:r>
            <a:r>
              <a:rPr dirty="0" u="sng" sz="1600" spc="5" i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sng" sz="1600" spc="-5" i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de</a:t>
            </a:r>
            <a:r>
              <a:rPr dirty="0" u="sng" sz="1600" i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l'artificialisation</a:t>
            </a:r>
            <a:r>
              <a:rPr dirty="0" u="sng" sz="1600" spc="5" i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sng" sz="1600" spc="-5" i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des</a:t>
            </a:r>
            <a:r>
              <a:rPr dirty="0" u="sng" sz="1600" i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sols</a:t>
            </a:r>
            <a:r>
              <a:rPr dirty="0" u="sng" sz="1600" spc="5" i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sng" sz="1600" spc="-5" i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dans</a:t>
            </a:r>
            <a:r>
              <a:rPr dirty="0" u="sng" sz="1600" i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les</a:t>
            </a:r>
            <a:r>
              <a:rPr dirty="0" u="sng" sz="1600" spc="5" i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sng" sz="1600" i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dix</a:t>
            </a:r>
            <a:r>
              <a:rPr dirty="0" u="sng" sz="1600" spc="5" i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sng" sz="1600" spc="-5" i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années</a:t>
            </a:r>
            <a:r>
              <a:rPr dirty="0" u="sng" sz="1600" spc="390" i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sng" sz="1600" i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suivant</a:t>
            </a:r>
            <a:r>
              <a:rPr dirty="0" u="sng" sz="1600" spc="400" i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sng" sz="1600" spc="-10" i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la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u="sng" sz="1600" spc="-5" i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promulgation</a:t>
            </a:r>
            <a:r>
              <a:rPr dirty="0" u="sng" sz="1600" spc="290" i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sng" sz="1600" i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de</a:t>
            </a:r>
            <a:r>
              <a:rPr dirty="0" u="sng" sz="1600" spc="290" i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sng" sz="1600" i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la</a:t>
            </a:r>
            <a:r>
              <a:rPr dirty="0" u="sng" sz="1600" spc="275" i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sng" sz="1600" spc="-5" i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présente</a:t>
            </a:r>
            <a:r>
              <a:rPr dirty="0" u="sng" sz="1600" spc="290" i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sng" sz="1600" i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loi</a:t>
            </a:r>
            <a:r>
              <a:rPr dirty="0" u="sng" sz="1600" spc="290" i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sng" sz="1600" spc="-5" i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doit</a:t>
            </a:r>
            <a:r>
              <a:rPr dirty="0" u="sng" sz="1600" spc="285" i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sng" sz="1600" spc="-10" i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être</a:t>
            </a:r>
            <a:r>
              <a:rPr dirty="0" u="sng" sz="1600" spc="290" i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sng" sz="1600" i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tel</a:t>
            </a:r>
            <a:r>
              <a:rPr dirty="0" u="sng" sz="1600" spc="275" i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sng" sz="1600" spc="-5" i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que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,</a:t>
            </a:r>
            <a:r>
              <a:rPr dirty="0" sz="1600" spc="28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10" i="1">
                <a:solidFill>
                  <a:srgbClr val="001F5F"/>
                </a:solidFill>
                <a:latin typeface="Palatino Linotype"/>
                <a:cs typeface="Palatino Linotype"/>
              </a:rPr>
              <a:t>sur</a:t>
            </a:r>
            <a:r>
              <a:rPr dirty="0" sz="1600" spc="30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cette</a:t>
            </a:r>
            <a:r>
              <a:rPr dirty="0" sz="1600" spc="28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période,</a:t>
            </a:r>
            <a:r>
              <a:rPr dirty="0" sz="1600" spc="3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u="sng" sz="1600" spc="-5" i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la</a:t>
            </a:r>
            <a:r>
              <a:rPr dirty="0" u="sng" sz="1600" spc="285" i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sng" sz="1600" i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consommation </a:t>
            </a:r>
            <a:r>
              <a:rPr dirty="0" sz="1600" spc="-38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u="sng" sz="1600" i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totale d'espace </a:t>
            </a:r>
            <a:r>
              <a:rPr dirty="0" u="sng" sz="1600" spc="-5" i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observée à </a:t>
            </a:r>
            <a:r>
              <a:rPr dirty="0" u="sng" sz="1600" i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l'échelle nationale soit </a:t>
            </a:r>
            <a:r>
              <a:rPr dirty="0" u="sng" sz="1600" spc="-5" i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inférieure à la </a:t>
            </a:r>
            <a:r>
              <a:rPr dirty="0" u="sng" sz="1600" i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moitié de celle </a:t>
            </a:r>
            <a:r>
              <a:rPr dirty="0" u="sng" sz="1600" spc="-5" i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observée 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u="sng" sz="1600" spc="-10" i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sur</a:t>
            </a:r>
            <a:r>
              <a:rPr dirty="0" u="sng" sz="1600" i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sng" sz="1600" spc="-5" i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les</a:t>
            </a:r>
            <a:r>
              <a:rPr dirty="0" u="sng" sz="1600" spc="10" i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sng" sz="1600" spc="-5" i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dix</a:t>
            </a:r>
            <a:r>
              <a:rPr dirty="0" u="sng" sz="1600" spc="15" i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sng" sz="1600" spc="-5" i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années précédant</a:t>
            </a:r>
            <a:r>
              <a:rPr dirty="0" u="sng" sz="1600" spc="10" i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cette</a:t>
            </a:r>
            <a:r>
              <a:rPr dirty="0" sz="1600" spc="2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date.</a:t>
            </a:r>
            <a:r>
              <a:rPr dirty="0" sz="1600" spc="1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»</a:t>
            </a:r>
            <a:endParaRPr sz="1600">
              <a:latin typeface="Palatino Linotype"/>
              <a:cs typeface="Palatino Linotype"/>
            </a:endParaRPr>
          </a:p>
          <a:p>
            <a:pPr algn="r" marR="5715">
              <a:lnSpc>
                <a:spcPct val="100000"/>
              </a:lnSpc>
              <a:spcBef>
                <a:spcPts val="685"/>
              </a:spcBef>
            </a:pPr>
            <a:r>
              <a:rPr dirty="0" sz="1200">
                <a:solidFill>
                  <a:srgbClr val="888888"/>
                </a:solidFill>
                <a:latin typeface="Calibri"/>
                <a:cs typeface="Calibri"/>
              </a:rPr>
              <a:t>8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33358" y="6427114"/>
            <a:ext cx="1028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888888"/>
                </a:solidFill>
                <a:latin typeface="Calibri"/>
                <a:cs typeface="Calibri"/>
              </a:rPr>
              <a:t>9</a:t>
            </a:r>
            <a:endParaRPr sz="12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72000" y="734568"/>
            <a:ext cx="2679192" cy="455675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656588" y="4465320"/>
            <a:ext cx="5960364" cy="1798319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3306571" y="6374079"/>
            <a:ext cx="2844800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15" b="1">
                <a:solidFill>
                  <a:srgbClr val="112F52"/>
                </a:solidFill>
                <a:latin typeface="Palatino Linotype"/>
                <a:cs typeface="Palatino Linotype"/>
              </a:rPr>
              <a:t>Webinaire</a:t>
            </a:r>
            <a:r>
              <a:rPr dirty="0" sz="2000" spc="-50" b="1">
                <a:solidFill>
                  <a:srgbClr val="112F52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112F52"/>
                </a:solidFill>
                <a:latin typeface="Palatino Linotype"/>
                <a:cs typeface="Palatino Linotype"/>
              </a:rPr>
              <a:t>–</a:t>
            </a:r>
            <a:r>
              <a:rPr dirty="0" sz="2000" spc="-20" b="1">
                <a:solidFill>
                  <a:srgbClr val="112F52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112F52"/>
                </a:solidFill>
                <a:latin typeface="Palatino Linotype"/>
                <a:cs typeface="Palatino Linotype"/>
              </a:rPr>
              <a:t>30</a:t>
            </a:r>
            <a:r>
              <a:rPr dirty="0" sz="2000" spc="-25" b="1">
                <a:solidFill>
                  <a:srgbClr val="112F52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112F52"/>
                </a:solidFill>
                <a:latin typeface="Palatino Linotype"/>
                <a:cs typeface="Palatino Linotype"/>
              </a:rPr>
              <a:t>juin</a:t>
            </a:r>
            <a:r>
              <a:rPr dirty="0" sz="2000" spc="-25" b="1">
                <a:solidFill>
                  <a:srgbClr val="112F52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112F52"/>
                </a:solidFill>
                <a:latin typeface="Palatino Linotype"/>
                <a:cs typeface="Palatino Linotype"/>
              </a:rPr>
              <a:t>2022</a:t>
            </a:r>
            <a:endParaRPr sz="2000">
              <a:latin typeface="Palatino Linotype"/>
              <a:cs typeface="Palatino Linotype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839839" y="2408936"/>
            <a:ext cx="1301750" cy="33083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Chapitre</a:t>
            </a:r>
            <a:r>
              <a:rPr dirty="0" spc="-110"/>
              <a:t> </a:t>
            </a:r>
            <a:r>
              <a:rPr dirty="0" spc="-5"/>
              <a:t>II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2418079" y="3018789"/>
            <a:ext cx="5723890" cy="6356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05"/>
              </a:spcBef>
            </a:pP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Les</a:t>
            </a:r>
            <a:r>
              <a:rPr dirty="0" sz="2000" spc="-10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définitions</a:t>
            </a:r>
            <a:endParaRPr sz="2000">
              <a:latin typeface="Palatino Linotype"/>
              <a:cs typeface="Palatino Linotype"/>
            </a:endParaRPr>
          </a:p>
          <a:p>
            <a:pPr algn="r" marR="5080">
              <a:lnSpc>
                <a:spcPct val="100000"/>
              </a:lnSpc>
            </a:pP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relatives</a:t>
            </a:r>
            <a:r>
              <a:rPr dirty="0" sz="2000" spc="-5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à</a:t>
            </a:r>
            <a:r>
              <a:rPr dirty="0" sz="2000" spc="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l’objectif</a:t>
            </a:r>
            <a:r>
              <a:rPr dirty="0" sz="2000" spc="-4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«</a:t>
            </a:r>
            <a:r>
              <a:rPr dirty="0" sz="2000" spc="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zéro</a:t>
            </a:r>
            <a:r>
              <a:rPr dirty="0" sz="2000" spc="-1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spc="-5" b="1">
                <a:solidFill>
                  <a:srgbClr val="001F5F"/>
                </a:solidFill>
                <a:latin typeface="Palatino Linotype"/>
                <a:cs typeface="Palatino Linotype"/>
              </a:rPr>
              <a:t>artificialisation</a:t>
            </a:r>
            <a:r>
              <a:rPr dirty="0" sz="2000" spc="-3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nette</a:t>
            </a:r>
            <a:r>
              <a:rPr dirty="0" sz="2000" spc="-1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»</a:t>
            </a:r>
            <a:endParaRPr sz="2000">
              <a:latin typeface="Palatino Linotype"/>
              <a:cs typeface="Palatino Linotyp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Helene DAVAINE</dc:creator>
  <dc:title>Présentation PowerPoint</dc:title>
  <dcterms:created xsi:type="dcterms:W3CDTF">2022-07-13T13:38:10Z</dcterms:created>
  <dcterms:modified xsi:type="dcterms:W3CDTF">2022-07-13T13:38:10Z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2022-07-08T00:00:00Z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2022-07-13T00:00:00Z</vt:filetime>
  </property>
</Properties>
</file>