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</p:sldIdLst>
  <p:sldSz cx="12192000" cy="6858000"/>
  <p:notesSz cx="12192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tx1"/>
                </a:solidFill>
                <a:latin typeface="Palatino Linotype"/>
                <a:cs typeface="Palatino Linotype"/>
              </a:defRPr>
            </a:lvl1pPr>
          </a:lstStyle>
          <a:p>
            <a:pPr marL="38100">
              <a:lnSpc>
                <a:spcPts val="1590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001F5F"/>
                </a:solidFill>
                <a:latin typeface="Palatino Linotype"/>
                <a:cs typeface="Palatino Linotype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tx1"/>
                </a:solidFill>
                <a:latin typeface="Palatino Linotype"/>
                <a:cs typeface="Palatino Linotype"/>
              </a:defRPr>
            </a:lvl1pPr>
          </a:lstStyle>
          <a:p>
            <a:pPr marL="38100">
              <a:lnSpc>
                <a:spcPts val="1590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001F5F"/>
                </a:solidFill>
                <a:latin typeface="Palatino Linotype"/>
                <a:cs typeface="Palatino Linotype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tx1"/>
                </a:solidFill>
                <a:latin typeface="Palatino Linotype"/>
                <a:cs typeface="Palatino Linotype"/>
              </a:defRPr>
            </a:lvl1pPr>
          </a:lstStyle>
          <a:p>
            <a:pPr marL="38100">
              <a:lnSpc>
                <a:spcPts val="1590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8151876" y="1685289"/>
            <a:ext cx="3275329" cy="4409440"/>
          </a:xfrm>
          <a:custGeom>
            <a:avLst/>
            <a:gdLst/>
            <a:ahLst/>
            <a:cxnLst/>
            <a:rect l="l" t="t" r="r" b="b"/>
            <a:pathLst>
              <a:path w="3275329" h="4409440">
                <a:moveTo>
                  <a:pt x="3275076" y="0"/>
                </a:moveTo>
                <a:lnTo>
                  <a:pt x="2869311" y="0"/>
                </a:lnTo>
                <a:lnTo>
                  <a:pt x="2869311" y="4023360"/>
                </a:lnTo>
                <a:lnTo>
                  <a:pt x="2869311" y="4024630"/>
                </a:lnTo>
                <a:lnTo>
                  <a:pt x="983754" y="4024630"/>
                </a:lnTo>
                <a:lnTo>
                  <a:pt x="983754" y="4023360"/>
                </a:lnTo>
                <a:lnTo>
                  <a:pt x="0" y="4023360"/>
                </a:lnTo>
                <a:lnTo>
                  <a:pt x="0" y="4024630"/>
                </a:lnTo>
                <a:lnTo>
                  <a:pt x="0" y="4409440"/>
                </a:lnTo>
                <a:lnTo>
                  <a:pt x="3275076" y="4409440"/>
                </a:lnTo>
                <a:lnTo>
                  <a:pt x="3275076" y="4024630"/>
                </a:lnTo>
                <a:lnTo>
                  <a:pt x="3275076" y="4023360"/>
                </a:lnTo>
                <a:lnTo>
                  <a:pt x="3275076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752855" y="743712"/>
            <a:ext cx="3275329" cy="4409440"/>
          </a:xfrm>
          <a:custGeom>
            <a:avLst/>
            <a:gdLst/>
            <a:ahLst/>
            <a:cxnLst/>
            <a:rect l="l" t="t" r="r" b="b"/>
            <a:pathLst>
              <a:path w="3275329" h="4409440">
                <a:moveTo>
                  <a:pt x="3274441" y="0"/>
                </a:moveTo>
                <a:lnTo>
                  <a:pt x="0" y="0"/>
                </a:lnTo>
                <a:lnTo>
                  <a:pt x="0" y="4408932"/>
                </a:lnTo>
                <a:lnTo>
                  <a:pt x="405701" y="4408932"/>
                </a:lnTo>
                <a:lnTo>
                  <a:pt x="405701" y="384428"/>
                </a:lnTo>
                <a:lnTo>
                  <a:pt x="3275076" y="385825"/>
                </a:lnTo>
                <a:lnTo>
                  <a:pt x="3274619" y="288053"/>
                </a:lnTo>
                <a:lnTo>
                  <a:pt x="3274897" y="97700"/>
                </a:lnTo>
                <a:lnTo>
                  <a:pt x="3274441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8" name="bg object 1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116579" y="3142488"/>
            <a:ext cx="5958840" cy="179832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001F5F"/>
                </a:solidFill>
                <a:latin typeface="Palatino Linotype"/>
                <a:cs typeface="Palatino Linotype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tx1"/>
                </a:solidFill>
                <a:latin typeface="Palatino Linotype"/>
                <a:cs typeface="Palatino Linotype"/>
              </a:defRPr>
            </a:lvl1pPr>
          </a:lstStyle>
          <a:p>
            <a:pPr marL="38100">
              <a:lnSpc>
                <a:spcPts val="1590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tx1"/>
                </a:solidFill>
                <a:latin typeface="Palatino Linotype"/>
                <a:cs typeface="Palatino Linotype"/>
              </a:defRPr>
            </a:lvl1pPr>
          </a:lstStyle>
          <a:p>
            <a:pPr marL="38100">
              <a:lnSpc>
                <a:spcPts val="1590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78536" y="0"/>
            <a:ext cx="228600" cy="6858000"/>
          </a:xfrm>
          <a:custGeom>
            <a:avLst/>
            <a:gdLst/>
            <a:ahLst/>
            <a:cxnLst/>
            <a:rect l="l" t="t" r="r" b="b"/>
            <a:pathLst>
              <a:path w="228600" h="6858000">
                <a:moveTo>
                  <a:pt x="228600" y="0"/>
                </a:moveTo>
                <a:lnTo>
                  <a:pt x="0" y="0"/>
                </a:lnTo>
                <a:lnTo>
                  <a:pt x="0" y="6858000"/>
                </a:lnTo>
                <a:lnTo>
                  <a:pt x="228600" y="6858000"/>
                </a:lnTo>
                <a:lnTo>
                  <a:pt x="228600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53744" y="410718"/>
            <a:ext cx="9684511" cy="3308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rgbClr val="001F5F"/>
                </a:solidFill>
                <a:latin typeface="Palatino Linotype"/>
                <a:cs typeface="Palatino Linotype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298194" y="1852676"/>
            <a:ext cx="9595611" cy="31349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0735944" y="6564659"/>
            <a:ext cx="280670" cy="231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chemeClr val="tx1"/>
                </a:solidFill>
                <a:latin typeface="Palatino Linotype"/>
                <a:cs typeface="Palatino Linotype"/>
              </a:defRPr>
            </a:lvl1pPr>
          </a:lstStyle>
          <a:p>
            <a:pPr marL="38100">
              <a:lnSpc>
                <a:spcPts val="1590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1.jpg"/><Relationship Id="rId4" Type="http://schemas.openxmlformats.org/officeDocument/2006/relationships/image" Target="../media/image3.png"/></Relationships>
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151876" y="1685289"/>
            <a:ext cx="3275329" cy="4409440"/>
          </a:xfrm>
          <a:custGeom>
            <a:avLst/>
            <a:gdLst/>
            <a:ahLst/>
            <a:cxnLst/>
            <a:rect l="l" t="t" r="r" b="b"/>
            <a:pathLst>
              <a:path w="3275329" h="4409440">
                <a:moveTo>
                  <a:pt x="3275076" y="0"/>
                </a:moveTo>
                <a:lnTo>
                  <a:pt x="2869311" y="0"/>
                </a:lnTo>
                <a:lnTo>
                  <a:pt x="2869311" y="4023360"/>
                </a:lnTo>
                <a:lnTo>
                  <a:pt x="2869311" y="4024630"/>
                </a:lnTo>
                <a:lnTo>
                  <a:pt x="983754" y="4024630"/>
                </a:lnTo>
                <a:lnTo>
                  <a:pt x="983754" y="4023360"/>
                </a:lnTo>
                <a:lnTo>
                  <a:pt x="0" y="4023360"/>
                </a:lnTo>
                <a:lnTo>
                  <a:pt x="0" y="4024630"/>
                </a:lnTo>
                <a:lnTo>
                  <a:pt x="0" y="4409440"/>
                </a:lnTo>
                <a:lnTo>
                  <a:pt x="3275076" y="4409440"/>
                </a:lnTo>
                <a:lnTo>
                  <a:pt x="3275076" y="4024630"/>
                </a:lnTo>
                <a:lnTo>
                  <a:pt x="3275076" y="4023360"/>
                </a:lnTo>
                <a:lnTo>
                  <a:pt x="3275076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752855" y="743712"/>
            <a:ext cx="3275329" cy="4409440"/>
          </a:xfrm>
          <a:custGeom>
            <a:avLst/>
            <a:gdLst/>
            <a:ahLst/>
            <a:cxnLst/>
            <a:rect l="l" t="t" r="r" b="b"/>
            <a:pathLst>
              <a:path w="3275329" h="4409440">
                <a:moveTo>
                  <a:pt x="3274441" y="0"/>
                </a:moveTo>
                <a:lnTo>
                  <a:pt x="0" y="0"/>
                </a:lnTo>
                <a:lnTo>
                  <a:pt x="0" y="4408932"/>
                </a:lnTo>
                <a:lnTo>
                  <a:pt x="405701" y="4408932"/>
                </a:lnTo>
                <a:lnTo>
                  <a:pt x="405701" y="384428"/>
                </a:lnTo>
                <a:lnTo>
                  <a:pt x="3275076" y="385825"/>
                </a:lnTo>
                <a:lnTo>
                  <a:pt x="3274619" y="288053"/>
                </a:lnTo>
                <a:lnTo>
                  <a:pt x="3274897" y="97700"/>
                </a:lnTo>
                <a:lnTo>
                  <a:pt x="3274441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96000" y="734568"/>
            <a:ext cx="2679192" cy="455675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116579" y="3535679"/>
            <a:ext cx="5958840" cy="1798320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746375" y="2028189"/>
            <a:ext cx="7144384" cy="33083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Habitat</a:t>
            </a:r>
            <a:r>
              <a:rPr dirty="0" spc="-40"/>
              <a:t> </a:t>
            </a:r>
            <a:r>
              <a:rPr dirty="0"/>
              <a:t>léger</a:t>
            </a:r>
            <a:r>
              <a:rPr dirty="0" spc="-40"/>
              <a:t> </a:t>
            </a:r>
            <a:r>
              <a:rPr dirty="0"/>
              <a:t>et</a:t>
            </a:r>
            <a:r>
              <a:rPr dirty="0" spc="5"/>
              <a:t> </a:t>
            </a:r>
            <a:r>
              <a:rPr dirty="0"/>
              <a:t>urbanisme</a:t>
            </a:r>
            <a:r>
              <a:rPr dirty="0" spc="-30"/>
              <a:t> </a:t>
            </a:r>
            <a:r>
              <a:rPr dirty="0"/>
              <a:t>dans</a:t>
            </a:r>
            <a:r>
              <a:rPr dirty="0" spc="5"/>
              <a:t> </a:t>
            </a:r>
            <a:r>
              <a:rPr dirty="0"/>
              <a:t>les</a:t>
            </a:r>
            <a:r>
              <a:rPr dirty="0" spc="-15"/>
              <a:t> </a:t>
            </a:r>
            <a:r>
              <a:rPr dirty="0" spc="-5"/>
              <a:t>Parcs</a:t>
            </a:r>
            <a:r>
              <a:rPr dirty="0" spc="-10"/>
              <a:t> </a:t>
            </a:r>
            <a:r>
              <a:rPr dirty="0"/>
              <a:t>naturels</a:t>
            </a:r>
            <a:r>
              <a:rPr dirty="0" spc="-45"/>
              <a:t> </a:t>
            </a:r>
            <a:r>
              <a:rPr dirty="0"/>
              <a:t>régionaux</a:t>
            </a:r>
            <a:r>
              <a:rPr dirty="0" spc="-35"/>
              <a:t> </a:t>
            </a:r>
            <a:r>
              <a:rPr dirty="0"/>
              <a:t>: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7573518" y="2332989"/>
            <a:ext cx="2320925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cadre</a:t>
            </a:r>
            <a:r>
              <a:rPr dirty="0" sz="2000" spc="-4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spc="-5" b="1">
                <a:solidFill>
                  <a:srgbClr val="001F5F"/>
                </a:solidFill>
                <a:latin typeface="Palatino Linotype"/>
                <a:cs typeface="Palatino Linotype"/>
              </a:rPr>
              <a:t>règlementaire</a:t>
            </a:r>
            <a:endParaRPr sz="2000">
              <a:latin typeface="Palatino Linotype"/>
              <a:cs typeface="Palatino Linotype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017901" y="5680354"/>
            <a:ext cx="2988310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800" spc="-10">
                <a:solidFill>
                  <a:srgbClr val="112F52"/>
                </a:solidFill>
                <a:latin typeface="Palatino Linotype"/>
                <a:cs typeface="Palatino Linotype"/>
              </a:rPr>
              <a:t>Visioconférence</a:t>
            </a:r>
            <a:r>
              <a:rPr dirty="0" sz="1800" spc="-15">
                <a:solidFill>
                  <a:srgbClr val="112F52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112F52"/>
                </a:solidFill>
                <a:latin typeface="Palatino Linotype"/>
                <a:cs typeface="Palatino Linotype"/>
              </a:rPr>
              <a:t>du</a:t>
            </a:r>
            <a:endParaRPr sz="1800">
              <a:latin typeface="Palatino Linotype"/>
              <a:cs typeface="Palatino Linotype"/>
            </a:endParaRPr>
          </a:p>
          <a:p>
            <a:pPr algn="ctr">
              <a:lnSpc>
                <a:spcPct val="100000"/>
              </a:lnSpc>
            </a:pPr>
            <a:r>
              <a:rPr dirty="0" sz="1800">
                <a:solidFill>
                  <a:srgbClr val="112F52"/>
                </a:solidFill>
                <a:latin typeface="Palatino Linotype"/>
                <a:cs typeface="Palatino Linotype"/>
              </a:rPr>
              <a:t>25</a:t>
            </a:r>
            <a:r>
              <a:rPr dirty="0" sz="1800" spc="-25">
                <a:solidFill>
                  <a:srgbClr val="112F52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112F52"/>
                </a:solidFill>
                <a:latin typeface="Palatino Linotype"/>
                <a:cs typeface="Palatino Linotype"/>
              </a:rPr>
              <a:t>juin</a:t>
            </a:r>
            <a:r>
              <a:rPr dirty="0" sz="1800" spc="5">
                <a:solidFill>
                  <a:srgbClr val="112F52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112F52"/>
                </a:solidFill>
                <a:latin typeface="Palatino Linotype"/>
                <a:cs typeface="Palatino Linotype"/>
              </a:rPr>
              <a:t>2021</a:t>
            </a:r>
            <a:r>
              <a:rPr dirty="0" sz="1800" spc="-5">
                <a:solidFill>
                  <a:srgbClr val="112F52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112F52"/>
                </a:solidFill>
                <a:latin typeface="Palatino Linotype"/>
                <a:cs typeface="Palatino Linotype"/>
              </a:rPr>
              <a:t>–</a:t>
            </a:r>
            <a:r>
              <a:rPr dirty="0" sz="1800" spc="-25">
                <a:solidFill>
                  <a:srgbClr val="112F52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112F52"/>
                </a:solidFill>
                <a:latin typeface="Palatino Linotype"/>
                <a:cs typeface="Palatino Linotype"/>
              </a:rPr>
              <a:t>Florian</a:t>
            </a:r>
            <a:r>
              <a:rPr dirty="0" sz="1800">
                <a:solidFill>
                  <a:srgbClr val="112F52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112F52"/>
                </a:solidFill>
                <a:latin typeface="Palatino Linotype"/>
                <a:cs typeface="Palatino Linotype"/>
              </a:rPr>
              <a:t>Ferjoux</a:t>
            </a:r>
            <a:endParaRPr sz="1800">
              <a:latin typeface="Palatino Linotype"/>
              <a:cs typeface="Palatino Linotype"/>
            </a:endParaRPr>
          </a:p>
        </p:txBody>
      </p:sp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430511" y="541019"/>
            <a:ext cx="1197863" cy="97840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899285">
              <a:lnSpc>
                <a:spcPct val="100000"/>
              </a:lnSpc>
              <a:spcBef>
                <a:spcPts val="105"/>
              </a:spcBef>
            </a:pPr>
            <a:r>
              <a:rPr dirty="0"/>
              <a:t>Régime</a:t>
            </a:r>
            <a:r>
              <a:rPr dirty="0" spc="-35"/>
              <a:t> </a:t>
            </a:r>
            <a:r>
              <a:rPr dirty="0"/>
              <a:t>juridique</a:t>
            </a:r>
            <a:r>
              <a:rPr dirty="0" spc="-30"/>
              <a:t> </a:t>
            </a:r>
            <a:r>
              <a:rPr dirty="0"/>
              <a:t>des</a:t>
            </a:r>
            <a:r>
              <a:rPr dirty="0" spc="10"/>
              <a:t> </a:t>
            </a:r>
            <a:r>
              <a:rPr dirty="0"/>
              <a:t>résidences</a:t>
            </a:r>
            <a:r>
              <a:rPr dirty="0" spc="-30"/>
              <a:t> </a:t>
            </a:r>
            <a:r>
              <a:rPr dirty="0"/>
              <a:t>démontables</a:t>
            </a:r>
            <a:r>
              <a:rPr dirty="0" spc="-30"/>
              <a:t> </a:t>
            </a:r>
            <a:r>
              <a:rPr dirty="0"/>
              <a:t>d’habitat</a:t>
            </a:r>
            <a:r>
              <a:rPr dirty="0" spc="-30"/>
              <a:t> </a:t>
            </a:r>
            <a:r>
              <a:rPr dirty="0"/>
              <a:t>permanent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590"/>
              </a:lnSpc>
            </a:pPr>
            <a:fld id="{81D60167-4931-47E6-BA6A-407CBD079E47}" type="slidenum">
              <a:rPr dirty="0" spc="-5"/>
              <a:t>13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1298194" y="854455"/>
            <a:ext cx="9689465" cy="5071110"/>
          </a:xfrm>
          <a:prstGeom prst="rect">
            <a:avLst/>
          </a:prstGeom>
        </p:spPr>
        <p:txBody>
          <a:bodyPr wrap="square" lIns="0" tIns="1193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40"/>
              </a:spcBef>
            </a:pPr>
            <a:r>
              <a:rPr dirty="0" u="sng" sz="15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Article</a:t>
            </a:r>
            <a:r>
              <a:rPr dirty="0" u="sng" sz="1500" spc="-1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5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L. </a:t>
            </a:r>
            <a:r>
              <a:rPr dirty="0" u="sng" sz="15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111-11</a:t>
            </a:r>
            <a:r>
              <a:rPr dirty="0" u="sng" sz="1500" spc="-4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5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du</a:t>
            </a:r>
            <a:r>
              <a:rPr dirty="0" u="sng" sz="1500" spc="-1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5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code de l’urbanisme</a:t>
            </a:r>
            <a:r>
              <a:rPr dirty="0" u="sng" sz="1500" spc="-2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5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:</a:t>
            </a:r>
            <a:endParaRPr sz="1500">
              <a:latin typeface="Palatino Linotype"/>
              <a:cs typeface="Palatino Linotype"/>
            </a:endParaRPr>
          </a:p>
          <a:p>
            <a:pPr marL="12700" marR="76835">
              <a:lnSpc>
                <a:spcPts val="1440"/>
              </a:lnSpc>
              <a:spcBef>
                <a:spcPts val="1185"/>
              </a:spcBef>
            </a:pPr>
            <a:r>
              <a:rPr dirty="0" sz="1500">
                <a:solidFill>
                  <a:srgbClr val="001F5F"/>
                </a:solidFill>
                <a:latin typeface="Palatino Linotype"/>
                <a:cs typeface="Palatino Linotype"/>
              </a:rPr>
              <a:t>«</a:t>
            </a:r>
            <a:r>
              <a:rPr dirty="0" sz="15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Lorsque, compte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tenu de la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destination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de la construction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ou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l'aménagement projeté, des travaux portant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sur les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réseaux </a:t>
            </a:r>
            <a:r>
              <a:rPr dirty="0" sz="1500" spc="-36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publics de distribution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d'eau,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d'assainissement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ou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de distribution d'électricité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sont nécessaires pour assurer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la desserte du </a:t>
            </a:r>
            <a:r>
              <a:rPr dirty="0" sz="15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projet,</a:t>
            </a:r>
            <a:r>
              <a:rPr dirty="0" sz="1500" spc="-1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le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permis</a:t>
            </a:r>
            <a:r>
              <a:rPr dirty="0" sz="1500" spc="-1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construire</a:t>
            </a:r>
            <a:r>
              <a:rPr dirty="0" sz="1500" spc="-1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ou</a:t>
            </a:r>
            <a:r>
              <a:rPr dirty="0" sz="1500" spc="1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d'aménager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ne peut</a:t>
            </a:r>
            <a:r>
              <a:rPr dirty="0" sz="1500" spc="-1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être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accordé</a:t>
            </a:r>
            <a:r>
              <a:rPr dirty="0" sz="15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si</a:t>
            </a:r>
            <a:r>
              <a:rPr dirty="0" sz="1500" spc="-1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l'autorité compétente</a:t>
            </a:r>
            <a:r>
              <a:rPr dirty="0" sz="1500" spc="-1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n'est</a:t>
            </a:r>
            <a:r>
              <a:rPr dirty="0" sz="1500" spc="1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pas</a:t>
            </a:r>
            <a:r>
              <a:rPr dirty="0" sz="1500" spc="1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en</a:t>
            </a:r>
            <a:r>
              <a:rPr dirty="0" sz="1500" spc="1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mesure</a:t>
            </a:r>
            <a:r>
              <a:rPr dirty="0" sz="1500" spc="-1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d'indiquer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dans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quel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délai et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par quelle collectivité publique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ou par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quel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concessionnaire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de service public ces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travaux doivent être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exécutés.</a:t>
            </a:r>
            <a:endParaRPr sz="1500">
              <a:latin typeface="Palatino Linotype"/>
              <a:cs typeface="Palatino Linotype"/>
            </a:endParaRPr>
          </a:p>
          <a:p>
            <a:pPr marL="12700">
              <a:lnSpc>
                <a:spcPts val="1620"/>
              </a:lnSpc>
              <a:spcBef>
                <a:spcPts val="254"/>
              </a:spcBef>
            </a:pPr>
            <a:r>
              <a:rPr dirty="0" sz="15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Lorsqu'un</a:t>
            </a:r>
            <a:r>
              <a:rPr dirty="0" sz="1500" spc="26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b="1" i="1">
                <a:solidFill>
                  <a:srgbClr val="001F5F"/>
                </a:solidFill>
                <a:latin typeface="Palatino Linotype"/>
                <a:cs typeface="Palatino Linotype"/>
              </a:rPr>
              <a:t>projet</a:t>
            </a:r>
            <a:r>
              <a:rPr dirty="0" sz="1500" spc="26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b="1" i="1">
                <a:solidFill>
                  <a:srgbClr val="001F5F"/>
                </a:solidFill>
                <a:latin typeface="Palatino Linotype"/>
                <a:cs typeface="Palatino Linotype"/>
              </a:rPr>
              <a:t>fait</a:t>
            </a:r>
            <a:r>
              <a:rPr dirty="0" sz="1500" spc="26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l'objet</a:t>
            </a:r>
            <a:r>
              <a:rPr dirty="0" sz="1500" spc="26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b="1" i="1">
                <a:solidFill>
                  <a:srgbClr val="001F5F"/>
                </a:solidFill>
                <a:latin typeface="Palatino Linotype"/>
                <a:cs typeface="Palatino Linotype"/>
              </a:rPr>
              <a:t>d'une</a:t>
            </a:r>
            <a:r>
              <a:rPr dirty="0" sz="1500" spc="235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déclaration</a:t>
            </a:r>
            <a:r>
              <a:rPr dirty="0" sz="1500" spc="27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préalable,</a:t>
            </a:r>
            <a:r>
              <a:rPr dirty="0" sz="1500" spc="26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b="1" i="1">
                <a:solidFill>
                  <a:srgbClr val="001F5F"/>
                </a:solidFill>
                <a:latin typeface="Palatino Linotype"/>
                <a:cs typeface="Palatino Linotype"/>
              </a:rPr>
              <a:t>l'autorité</a:t>
            </a:r>
            <a:r>
              <a:rPr dirty="0" sz="1500" spc="254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compétente</a:t>
            </a:r>
            <a:r>
              <a:rPr dirty="0" sz="1500" spc="254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b="1" i="1">
                <a:solidFill>
                  <a:srgbClr val="001F5F"/>
                </a:solidFill>
                <a:latin typeface="Palatino Linotype"/>
                <a:cs typeface="Palatino Linotype"/>
              </a:rPr>
              <a:t>doit</a:t>
            </a:r>
            <a:r>
              <a:rPr dirty="0" sz="1500" spc="254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s'opposer</a:t>
            </a:r>
            <a:r>
              <a:rPr dirty="0" sz="1500" spc="265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b="1" i="1">
                <a:solidFill>
                  <a:srgbClr val="001F5F"/>
                </a:solidFill>
                <a:latin typeface="Palatino Linotype"/>
                <a:cs typeface="Palatino Linotype"/>
              </a:rPr>
              <a:t>à</a:t>
            </a:r>
            <a:r>
              <a:rPr dirty="0" sz="1500" spc="26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sa</a:t>
            </a:r>
            <a:r>
              <a:rPr dirty="0" sz="1500" spc="26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b="1" i="1">
                <a:solidFill>
                  <a:srgbClr val="001F5F"/>
                </a:solidFill>
                <a:latin typeface="Palatino Linotype"/>
                <a:cs typeface="Palatino Linotype"/>
              </a:rPr>
              <a:t>réalisation</a:t>
            </a:r>
            <a:endParaRPr sz="1500">
              <a:latin typeface="Palatino Linotype"/>
              <a:cs typeface="Palatino Linotype"/>
            </a:endParaRPr>
          </a:p>
          <a:p>
            <a:pPr marL="12700">
              <a:lnSpc>
                <a:spcPts val="1620"/>
              </a:lnSpc>
            </a:pPr>
            <a:r>
              <a:rPr dirty="0" sz="15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lorsque </a:t>
            </a:r>
            <a:r>
              <a:rPr dirty="0" sz="1500" b="1" i="1">
                <a:solidFill>
                  <a:srgbClr val="001F5F"/>
                </a:solidFill>
                <a:latin typeface="Palatino Linotype"/>
                <a:cs typeface="Palatino Linotype"/>
              </a:rPr>
              <a:t>les</a:t>
            </a:r>
            <a:r>
              <a:rPr dirty="0" sz="15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b="1" i="1">
                <a:solidFill>
                  <a:srgbClr val="001F5F"/>
                </a:solidFill>
                <a:latin typeface="Palatino Linotype"/>
                <a:cs typeface="Palatino Linotype"/>
              </a:rPr>
              <a:t>conditions</a:t>
            </a:r>
            <a:r>
              <a:rPr dirty="0" sz="1500" spc="-1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mentionnées</a:t>
            </a:r>
            <a:r>
              <a:rPr dirty="0" sz="1500" b="1" i="1">
                <a:solidFill>
                  <a:srgbClr val="001F5F"/>
                </a:solidFill>
                <a:latin typeface="Palatino Linotype"/>
                <a:cs typeface="Palatino Linotype"/>
              </a:rPr>
              <a:t> au</a:t>
            </a:r>
            <a:r>
              <a:rPr dirty="0" sz="1500" spc="5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premier</a:t>
            </a:r>
            <a:r>
              <a:rPr dirty="0" sz="150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alinéa</a:t>
            </a:r>
            <a:r>
              <a:rPr dirty="0" sz="1500" b="1" i="1">
                <a:solidFill>
                  <a:srgbClr val="001F5F"/>
                </a:solidFill>
                <a:latin typeface="Palatino Linotype"/>
                <a:cs typeface="Palatino Linotype"/>
              </a:rPr>
              <a:t> ne</a:t>
            </a:r>
            <a:r>
              <a:rPr dirty="0" sz="1500" spc="-1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sont</a:t>
            </a:r>
            <a:r>
              <a:rPr dirty="0" sz="1500" spc="5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b="1" i="1">
                <a:solidFill>
                  <a:srgbClr val="001F5F"/>
                </a:solidFill>
                <a:latin typeface="Palatino Linotype"/>
                <a:cs typeface="Palatino Linotype"/>
              </a:rPr>
              <a:t>pas</a:t>
            </a:r>
            <a:r>
              <a:rPr dirty="0" sz="15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 réunies.</a:t>
            </a:r>
            <a:endParaRPr sz="1500">
              <a:latin typeface="Palatino Linotype"/>
              <a:cs typeface="Palatino Linotype"/>
            </a:endParaRPr>
          </a:p>
          <a:p>
            <a:pPr algn="just" marL="12700" marR="5715">
              <a:lnSpc>
                <a:spcPct val="80000"/>
              </a:lnSpc>
              <a:spcBef>
                <a:spcPts val="600"/>
              </a:spcBef>
            </a:pP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Les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 deux</a:t>
            </a:r>
            <a:r>
              <a:rPr dirty="0" sz="15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premiers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alinéas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s'appliquent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aux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demandes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d'autorisation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concernant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 les</a:t>
            </a:r>
            <a:r>
              <a:rPr dirty="0" sz="15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terrains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aménagés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pour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permettre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l'installation</a:t>
            </a:r>
            <a:r>
              <a:rPr dirty="0" sz="1500" spc="-3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5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résidences</a:t>
            </a:r>
            <a:r>
              <a:rPr dirty="0" sz="1500" spc="1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démontables</a:t>
            </a:r>
            <a:r>
              <a:rPr dirty="0" sz="1500" spc="-2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constituant</a:t>
            </a:r>
            <a:r>
              <a:rPr dirty="0" sz="1500" spc="5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b="1" i="1">
                <a:solidFill>
                  <a:srgbClr val="001F5F"/>
                </a:solidFill>
                <a:latin typeface="Palatino Linotype"/>
                <a:cs typeface="Palatino Linotype"/>
              </a:rPr>
              <a:t>l'habitat</a:t>
            </a:r>
            <a:r>
              <a:rPr dirty="0" sz="15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 permanent</a:t>
            </a:r>
            <a:r>
              <a:rPr dirty="0" sz="1500" spc="1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b="1" i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500" spc="-1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leurs</a:t>
            </a:r>
            <a:r>
              <a:rPr dirty="0" sz="150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utilisateurs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.</a:t>
            </a:r>
            <a:endParaRPr sz="1500">
              <a:latin typeface="Palatino Linotype"/>
              <a:cs typeface="Palatino Linotype"/>
            </a:endParaRPr>
          </a:p>
          <a:p>
            <a:pPr algn="just" marL="12700" marR="5080">
              <a:lnSpc>
                <a:spcPct val="80000"/>
              </a:lnSpc>
              <a:spcBef>
                <a:spcPts val="600"/>
              </a:spcBef>
            </a:pP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Un décret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en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Conseil d'Etat définit pour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ces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projets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les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conditions dans lesquelles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le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demandeur s'engage, dans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le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dossier </a:t>
            </a:r>
            <a:r>
              <a:rPr dirty="0" sz="1500" spc="5" i="1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500" spc="1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demande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d'autorisation,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 sur le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respect des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conditions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d'hygiène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 et de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sécurité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ainsi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 que les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conditions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 de </a:t>
            </a:r>
            <a:r>
              <a:rPr dirty="0" sz="1500" spc="-10" i="1">
                <a:solidFill>
                  <a:srgbClr val="001F5F"/>
                </a:solidFill>
                <a:latin typeface="Palatino Linotype"/>
                <a:cs typeface="Palatino Linotype"/>
              </a:rPr>
              <a:t>satisfaction</a:t>
            </a:r>
            <a:r>
              <a:rPr dirty="0" sz="1500" spc="35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des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besoins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 en</a:t>
            </a:r>
            <a:r>
              <a:rPr dirty="0" sz="15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eau, assainissement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et</a:t>
            </a:r>
            <a:r>
              <a:rPr dirty="0" sz="1500" spc="-1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électricité</a:t>
            </a:r>
            <a:r>
              <a:rPr dirty="0" sz="1500" spc="-1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500" spc="1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habitants,</a:t>
            </a:r>
            <a:r>
              <a:rPr dirty="0" sz="1500" spc="-1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le</a:t>
            </a:r>
            <a:r>
              <a:rPr dirty="0" sz="15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cas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 échéant,</a:t>
            </a:r>
            <a:r>
              <a:rPr dirty="0" sz="15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fixées</a:t>
            </a:r>
            <a:r>
              <a:rPr dirty="0" sz="1500" spc="-2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par</a:t>
            </a:r>
            <a:r>
              <a:rPr dirty="0" sz="1500" spc="1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le plan</a:t>
            </a:r>
            <a:r>
              <a:rPr dirty="0" sz="1500" spc="-1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local</a:t>
            </a:r>
            <a:r>
              <a:rPr dirty="0" sz="1500" spc="-1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d'urbanisme.</a:t>
            </a:r>
            <a:r>
              <a:rPr dirty="0" sz="1500" spc="-1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>
                <a:solidFill>
                  <a:srgbClr val="001F5F"/>
                </a:solidFill>
                <a:latin typeface="Palatino Linotype"/>
                <a:cs typeface="Palatino Linotype"/>
              </a:rPr>
              <a:t>»</a:t>
            </a:r>
            <a:endParaRPr sz="15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1200">
              <a:latin typeface="Palatino Linotype"/>
              <a:cs typeface="Palatino Linotype"/>
            </a:endParaRPr>
          </a:p>
          <a:p>
            <a:pPr algn="just" marL="12700">
              <a:lnSpc>
                <a:spcPct val="100000"/>
              </a:lnSpc>
              <a:spcBef>
                <a:spcPts val="5"/>
              </a:spcBef>
            </a:pPr>
            <a:r>
              <a:rPr dirty="0" u="sng" sz="15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Article</a:t>
            </a:r>
            <a:r>
              <a:rPr dirty="0" u="sng" sz="1500" spc="-1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5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R. </a:t>
            </a:r>
            <a:r>
              <a:rPr dirty="0" u="sng" sz="15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441-6-1</a:t>
            </a:r>
            <a:r>
              <a:rPr dirty="0" u="sng" sz="1500" spc="-4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5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du</a:t>
            </a:r>
            <a:r>
              <a:rPr dirty="0" u="sng" sz="1500" spc="-2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5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code</a:t>
            </a:r>
            <a:r>
              <a:rPr dirty="0" u="sng" sz="15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5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de l’urbanisme</a:t>
            </a:r>
            <a:r>
              <a:rPr dirty="0" u="sng" sz="1500" spc="-2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5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:</a:t>
            </a:r>
            <a:endParaRPr sz="1500">
              <a:latin typeface="Palatino Linotype"/>
              <a:cs typeface="Palatino Linotype"/>
            </a:endParaRPr>
          </a:p>
          <a:p>
            <a:pPr algn="just" marL="12700" marR="5080">
              <a:lnSpc>
                <a:spcPct val="80000"/>
              </a:lnSpc>
              <a:spcBef>
                <a:spcPts val="1200"/>
              </a:spcBef>
            </a:pPr>
            <a:r>
              <a:rPr dirty="0" sz="1500">
                <a:solidFill>
                  <a:srgbClr val="001F5F"/>
                </a:solidFill>
                <a:latin typeface="Palatino Linotype"/>
                <a:cs typeface="Palatino Linotype"/>
              </a:rPr>
              <a:t>«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Lorsque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la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demande porte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sur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l'aménagement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d'un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terrain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en vue de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l'installation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5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résidences démontables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définies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à </a:t>
            </a:r>
            <a:r>
              <a:rPr dirty="0" sz="15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l'article R. </a:t>
            </a:r>
            <a:r>
              <a:rPr dirty="0" sz="1500" spc="-20" i="1">
                <a:solidFill>
                  <a:srgbClr val="001F5F"/>
                </a:solidFill>
                <a:latin typeface="Palatino Linotype"/>
                <a:cs typeface="Palatino Linotype"/>
              </a:rPr>
              <a:t>111-51,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constituant </a:t>
            </a:r>
            <a:r>
              <a:rPr dirty="0" sz="15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l'habitat permanent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de leurs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utilisateurs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et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disposant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d'équipements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non raccordés aux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réseaux publics,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le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demandeur joint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à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son </a:t>
            </a:r>
            <a:r>
              <a:rPr dirty="0" sz="1500" spc="-15" i="1">
                <a:solidFill>
                  <a:srgbClr val="001F5F"/>
                </a:solidFill>
                <a:latin typeface="Palatino Linotype"/>
                <a:cs typeface="Palatino Linotype"/>
              </a:rPr>
              <a:t>dossier,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en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application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l'article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L. </a:t>
            </a:r>
            <a:r>
              <a:rPr dirty="0" sz="1500" spc="-30" i="1">
                <a:solidFill>
                  <a:srgbClr val="001F5F"/>
                </a:solidFill>
                <a:latin typeface="Palatino Linotype"/>
                <a:cs typeface="Palatino Linotype"/>
              </a:rPr>
              <a:t>111-11,</a:t>
            </a:r>
            <a:r>
              <a:rPr dirty="0" sz="1500" spc="31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une </a:t>
            </a:r>
            <a:r>
              <a:rPr dirty="0" sz="15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attestation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permettant </a:t>
            </a:r>
            <a:r>
              <a:rPr dirty="0" sz="1500" spc="5" i="1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500" spc="1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s'assurer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 du</a:t>
            </a:r>
            <a:r>
              <a:rPr dirty="0" sz="15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10" b="1" i="1">
                <a:solidFill>
                  <a:srgbClr val="001F5F"/>
                </a:solidFill>
                <a:latin typeface="Palatino Linotype"/>
                <a:cs typeface="Palatino Linotype"/>
              </a:rPr>
              <a:t>respect</a:t>
            </a:r>
            <a:r>
              <a:rPr dirty="0" sz="15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 des</a:t>
            </a:r>
            <a:r>
              <a:rPr dirty="0" sz="150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règles</a:t>
            </a:r>
            <a:r>
              <a:rPr dirty="0" sz="1500" b="1" i="1">
                <a:solidFill>
                  <a:srgbClr val="001F5F"/>
                </a:solidFill>
                <a:latin typeface="Palatino Linotype"/>
                <a:cs typeface="Palatino Linotype"/>
              </a:rPr>
              <a:t> d'hygiène</a:t>
            </a:r>
            <a:r>
              <a:rPr dirty="0" sz="1500" spc="5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et</a:t>
            </a:r>
            <a:r>
              <a:rPr dirty="0" sz="1500" b="1" i="1">
                <a:solidFill>
                  <a:srgbClr val="001F5F"/>
                </a:solidFill>
                <a:latin typeface="Palatino Linotype"/>
                <a:cs typeface="Palatino Linotype"/>
              </a:rPr>
              <a:t> de</a:t>
            </a:r>
            <a:r>
              <a:rPr dirty="0" sz="1500" spc="5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sécurité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,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notamment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 sécurité</a:t>
            </a:r>
            <a:r>
              <a:rPr dirty="0" sz="15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contre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les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incendies,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ainsi</a:t>
            </a:r>
            <a:r>
              <a:rPr dirty="0" sz="1500" spc="36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que</a:t>
            </a:r>
            <a:r>
              <a:rPr dirty="0" sz="1500" spc="37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des </a:t>
            </a:r>
            <a:r>
              <a:rPr dirty="0" sz="1500" spc="-36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conditions dans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lesquelles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sont satisfaits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les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besoins des occupants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en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eau, assainissement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et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électricité. Ces conditions sont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fixées,</a:t>
            </a:r>
            <a:r>
              <a:rPr dirty="0" sz="1500" spc="7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le</a:t>
            </a:r>
            <a:r>
              <a:rPr dirty="0" sz="1500" spc="8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cas</a:t>
            </a:r>
            <a:r>
              <a:rPr dirty="0" sz="1500" spc="8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échéant,</a:t>
            </a:r>
            <a:r>
              <a:rPr dirty="0" sz="1500" spc="8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par</a:t>
            </a:r>
            <a:r>
              <a:rPr dirty="0" sz="1500" spc="8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le</a:t>
            </a:r>
            <a:r>
              <a:rPr dirty="0" sz="1500" spc="7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plan</a:t>
            </a:r>
            <a:r>
              <a:rPr dirty="0" sz="1500" spc="7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local</a:t>
            </a:r>
            <a:r>
              <a:rPr dirty="0" sz="1500" spc="6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d'urbanisme,</a:t>
            </a:r>
            <a:r>
              <a:rPr dirty="0" sz="1500" spc="8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notamment</a:t>
            </a:r>
            <a:r>
              <a:rPr dirty="0" sz="1500" spc="8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dans</a:t>
            </a:r>
            <a:r>
              <a:rPr dirty="0" sz="1500" spc="7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les</a:t>
            </a:r>
            <a:r>
              <a:rPr dirty="0" sz="1500" spc="8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secteurs</a:t>
            </a:r>
            <a:r>
              <a:rPr dirty="0" sz="1500" spc="9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délimités</a:t>
            </a:r>
            <a:r>
              <a:rPr dirty="0" sz="1500" spc="9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en</a:t>
            </a:r>
            <a:r>
              <a:rPr dirty="0" sz="1500" spc="8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application</a:t>
            </a:r>
            <a:r>
              <a:rPr dirty="0" sz="1500" spc="7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500" spc="7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l'article</a:t>
            </a:r>
            <a:r>
              <a:rPr dirty="0" sz="1500" spc="7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L.</a:t>
            </a:r>
            <a:r>
              <a:rPr dirty="0" sz="1500" spc="7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151- </a:t>
            </a:r>
            <a:r>
              <a:rPr dirty="0" sz="1500" spc="-36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13.</a:t>
            </a:r>
            <a:endParaRPr sz="1500">
              <a:latin typeface="Palatino Linotype"/>
              <a:cs typeface="Palatino Linotype"/>
            </a:endParaRPr>
          </a:p>
          <a:p>
            <a:pPr algn="just" marL="12700">
              <a:lnSpc>
                <a:spcPct val="100000"/>
              </a:lnSpc>
              <a:spcBef>
                <a:spcPts val="240"/>
              </a:spcBef>
            </a:pP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Cette</a:t>
            </a:r>
            <a:r>
              <a:rPr dirty="0" sz="15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attestation</a:t>
            </a:r>
            <a:r>
              <a:rPr dirty="0" sz="1500" spc="-1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est</a:t>
            </a:r>
            <a:r>
              <a:rPr dirty="0" sz="15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fournie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sous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 la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 responsabilité</a:t>
            </a:r>
            <a:r>
              <a:rPr dirty="0" sz="1500" spc="-1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du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15" i="1">
                <a:solidFill>
                  <a:srgbClr val="001F5F"/>
                </a:solidFill>
                <a:latin typeface="Palatino Linotype"/>
                <a:cs typeface="Palatino Linotype"/>
              </a:rPr>
              <a:t>demandeur.</a:t>
            </a:r>
            <a:r>
              <a:rPr dirty="0" sz="1500" spc="-2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>
                <a:solidFill>
                  <a:srgbClr val="001F5F"/>
                </a:solidFill>
                <a:latin typeface="Palatino Linotype"/>
                <a:cs typeface="Palatino Linotype"/>
              </a:rPr>
              <a:t>»</a:t>
            </a:r>
            <a:endParaRPr sz="1500">
              <a:latin typeface="Palatino Linotype"/>
              <a:cs typeface="Palatino Linotype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899285">
              <a:lnSpc>
                <a:spcPct val="100000"/>
              </a:lnSpc>
              <a:spcBef>
                <a:spcPts val="105"/>
              </a:spcBef>
            </a:pPr>
            <a:r>
              <a:rPr dirty="0"/>
              <a:t>Régime</a:t>
            </a:r>
            <a:r>
              <a:rPr dirty="0" spc="-35"/>
              <a:t> </a:t>
            </a:r>
            <a:r>
              <a:rPr dirty="0"/>
              <a:t>juridique</a:t>
            </a:r>
            <a:r>
              <a:rPr dirty="0" spc="-30"/>
              <a:t> </a:t>
            </a:r>
            <a:r>
              <a:rPr dirty="0"/>
              <a:t>des</a:t>
            </a:r>
            <a:r>
              <a:rPr dirty="0" spc="10"/>
              <a:t> </a:t>
            </a:r>
            <a:r>
              <a:rPr dirty="0"/>
              <a:t>résidences</a:t>
            </a:r>
            <a:r>
              <a:rPr dirty="0" spc="-30"/>
              <a:t> </a:t>
            </a:r>
            <a:r>
              <a:rPr dirty="0"/>
              <a:t>démontables</a:t>
            </a:r>
            <a:r>
              <a:rPr dirty="0" spc="-30"/>
              <a:t> </a:t>
            </a:r>
            <a:r>
              <a:rPr dirty="0"/>
              <a:t>d’habitat</a:t>
            </a:r>
            <a:r>
              <a:rPr dirty="0" spc="-30"/>
              <a:t> </a:t>
            </a:r>
            <a:r>
              <a:rPr dirty="0"/>
              <a:t>permanent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590"/>
              </a:lnSpc>
            </a:pPr>
            <a:fld id="{81D60167-4931-47E6-BA6A-407CBD079E47}" type="slidenum">
              <a:rPr dirty="0" spc="-5"/>
              <a:t>13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1253439" y="1205229"/>
            <a:ext cx="10422890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841375" algn="l"/>
                <a:tab pos="2219325" algn="l"/>
                <a:tab pos="2868295" algn="l"/>
                <a:tab pos="3301365" algn="l"/>
                <a:tab pos="4512945" algn="l"/>
                <a:tab pos="5970270" algn="l"/>
                <a:tab pos="7259955" algn="l"/>
                <a:tab pos="8238490" algn="l"/>
                <a:tab pos="9500235" algn="l"/>
                <a:tab pos="9908540" algn="l"/>
              </a:tabLst>
            </a:pP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Quel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le	auto</a:t>
            </a:r>
            <a:r>
              <a:rPr dirty="0" u="heavy" sz="1800" spc="-1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r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i</a:t>
            </a:r>
            <a:r>
              <a:rPr dirty="0" u="heavy" sz="1800" spc="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s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ation	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p</a:t>
            </a:r>
            <a:r>
              <a:rPr dirty="0" u="heavy" sz="1800" spc="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o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ur	les	résidences	dé</a:t>
            </a:r>
            <a:r>
              <a:rPr dirty="0" u="heavy" sz="1800" spc="-1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m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ontables	</a:t>
            </a:r>
            <a:r>
              <a:rPr dirty="0" u="heavy" sz="1800" spc="-1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c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onst</a:t>
            </a:r>
            <a:r>
              <a:rPr dirty="0" u="heavy" sz="1800" spc="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i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tua</a:t>
            </a:r>
            <a:r>
              <a:rPr dirty="0" u="heavy" sz="1800" spc="-1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n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t	l'h</a:t>
            </a:r>
            <a:r>
              <a:rPr dirty="0" u="heavy" sz="1800" spc="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a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bi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tat	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per</a:t>
            </a:r>
            <a:r>
              <a:rPr dirty="0" u="heavy" sz="1800" spc="-1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m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an</a:t>
            </a:r>
            <a:r>
              <a:rPr dirty="0" u="heavy" sz="1800" spc="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e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n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t	de	leu</a:t>
            </a:r>
            <a:r>
              <a:rPr dirty="0" u="heavy" sz="1800" spc="-1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r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s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utilisateurs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?</a:t>
            </a:r>
            <a:endParaRPr sz="1800">
              <a:latin typeface="Palatino Linotype"/>
              <a:cs typeface="Palatino Linotype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53439" y="2576525"/>
            <a:ext cx="10424160" cy="359282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226060" marR="5080" indent="-213995">
              <a:lnSpc>
                <a:spcPct val="100000"/>
              </a:lnSpc>
              <a:spcBef>
                <a:spcPts val="100"/>
              </a:spcBef>
              <a:buClr>
                <a:srgbClr val="001F5F"/>
              </a:buClr>
              <a:buFont typeface="Wingdings"/>
              <a:buChar char=""/>
              <a:tabLst>
                <a:tab pos="299720" algn="l"/>
              </a:tabLst>
            </a:pPr>
            <a:r>
              <a:rPr dirty="0"/>
              <a:t>	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Déclaration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 préalable</a:t>
            </a:r>
            <a:r>
              <a:rPr dirty="0" sz="18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pour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un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aménagement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 de</a:t>
            </a:r>
            <a:r>
              <a:rPr dirty="0" sz="18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terrains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bâtis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 ou</a:t>
            </a:r>
            <a:r>
              <a:rPr dirty="0" sz="18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non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bâtis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pour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permettre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l'installation de plusieurs résidences démontables 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lorsqu'elles créent une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surface de 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plancher totale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inférieure</a:t>
            </a:r>
            <a:r>
              <a:rPr dirty="0" u="heavy" sz="1800" spc="1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ou</a:t>
            </a:r>
            <a:r>
              <a:rPr dirty="0" u="heavy" sz="1800" spc="1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égale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à</a:t>
            </a:r>
            <a:r>
              <a:rPr dirty="0" u="heavy" sz="1800" spc="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quarante</a:t>
            </a:r>
            <a:r>
              <a:rPr dirty="0" u="heavy" sz="1800" spc="1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mètres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carrés</a:t>
            </a:r>
            <a:r>
              <a:rPr dirty="0" sz="1800" spc="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(Cf.</a:t>
            </a:r>
            <a:r>
              <a:rPr dirty="0" sz="1800" spc="-6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Article</a:t>
            </a:r>
            <a:r>
              <a:rPr dirty="0" sz="1800" spc="-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R.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 421-23</a:t>
            </a:r>
            <a:r>
              <a:rPr dirty="0" sz="18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du</a:t>
            </a:r>
            <a:r>
              <a:rPr dirty="0" sz="1800" spc="-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code de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l’urbanisme)</a:t>
            </a:r>
            <a:endParaRPr sz="18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buClr>
                <a:srgbClr val="001F5F"/>
              </a:buClr>
              <a:buFont typeface="Wingdings"/>
              <a:buChar char=""/>
            </a:pPr>
            <a:endParaRPr sz="18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001F5F"/>
              </a:buClr>
              <a:buFont typeface="Wingdings"/>
              <a:buChar char=""/>
            </a:pPr>
            <a:endParaRPr sz="1400">
              <a:latin typeface="Palatino Linotype"/>
              <a:cs typeface="Palatino Linotype"/>
            </a:endParaRPr>
          </a:p>
          <a:p>
            <a:pPr algn="just" marL="226060" marR="5080" indent="-213995">
              <a:lnSpc>
                <a:spcPct val="100000"/>
              </a:lnSpc>
              <a:buClr>
                <a:srgbClr val="001F5F"/>
              </a:buClr>
              <a:buFont typeface="Wingdings"/>
              <a:buChar char=""/>
              <a:tabLst>
                <a:tab pos="299720" algn="l"/>
              </a:tabLst>
            </a:pPr>
            <a:r>
              <a:rPr dirty="0"/>
              <a:t>	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Permis d’aménager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pour l’'aménagement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terrains bâtis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ou non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bâtis pour permettre installation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d'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au moins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deux 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résidences démontables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dès lors 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que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celles-ci 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créent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une surface de 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plancher totale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supérieure à 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quarante mètres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carrés e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t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qu'elles constituent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l'habitat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permanent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leurs utilisateurs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(Cf.</a:t>
            </a:r>
            <a:r>
              <a:rPr dirty="0" sz="1800" spc="-6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Article</a:t>
            </a:r>
            <a:r>
              <a:rPr dirty="0" sz="1800" spc="-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R.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 421-19</a:t>
            </a:r>
            <a:r>
              <a:rPr dirty="0" sz="18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du code de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 l’urbanisme)</a:t>
            </a:r>
            <a:endParaRPr sz="18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buClr>
                <a:srgbClr val="001F5F"/>
              </a:buClr>
              <a:buFont typeface="Wingdings"/>
              <a:buChar char=""/>
            </a:pPr>
            <a:endParaRPr sz="18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001F5F"/>
              </a:buClr>
              <a:buFont typeface="Wingdings"/>
              <a:buChar char=""/>
            </a:pPr>
            <a:endParaRPr sz="1400">
              <a:latin typeface="Palatino Linotype"/>
              <a:cs typeface="Palatino Linotype"/>
            </a:endParaRPr>
          </a:p>
          <a:p>
            <a:pPr algn="just" marL="226060" marR="6985" indent="-213995">
              <a:lnSpc>
                <a:spcPct val="100000"/>
              </a:lnSpc>
              <a:buClr>
                <a:srgbClr val="001F5F"/>
              </a:buClr>
              <a:buFont typeface="Wingdings"/>
              <a:buChar char=""/>
              <a:tabLst>
                <a:tab pos="299720" algn="l"/>
              </a:tabLst>
            </a:pPr>
            <a:r>
              <a:rPr dirty="0"/>
              <a:t>	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Attention,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si construction d’une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seule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résidence démontable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: application du droit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commun (Moins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 de</a:t>
            </a:r>
            <a:r>
              <a:rPr dirty="0" sz="1800" spc="-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5</a:t>
            </a:r>
            <a:r>
              <a:rPr dirty="0" sz="18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m2</a:t>
            </a:r>
            <a:r>
              <a:rPr dirty="0" sz="1800" spc="-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: dispense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; entre 5</a:t>
            </a:r>
            <a:r>
              <a:rPr dirty="0" sz="18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et</a:t>
            </a:r>
            <a:r>
              <a:rPr dirty="0" sz="1800" spc="-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20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m2</a:t>
            </a:r>
            <a:r>
              <a:rPr dirty="0" sz="1800" spc="-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: déclaration</a:t>
            </a:r>
            <a:r>
              <a:rPr dirty="0" sz="18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préalable</a:t>
            </a:r>
            <a:r>
              <a:rPr dirty="0" sz="18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;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au-delà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 de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20</a:t>
            </a:r>
            <a:r>
              <a:rPr dirty="0" sz="18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m2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 :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permis</a:t>
            </a:r>
            <a:r>
              <a:rPr dirty="0" sz="1800" spc="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 construire)</a:t>
            </a:r>
            <a:endParaRPr sz="1800">
              <a:latin typeface="Palatino Linotype"/>
              <a:cs typeface="Palatino Linotype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899285">
              <a:lnSpc>
                <a:spcPct val="100000"/>
              </a:lnSpc>
              <a:spcBef>
                <a:spcPts val="105"/>
              </a:spcBef>
            </a:pPr>
            <a:r>
              <a:rPr dirty="0"/>
              <a:t>Régime</a:t>
            </a:r>
            <a:r>
              <a:rPr dirty="0" spc="-35"/>
              <a:t> </a:t>
            </a:r>
            <a:r>
              <a:rPr dirty="0"/>
              <a:t>juridique</a:t>
            </a:r>
            <a:r>
              <a:rPr dirty="0" spc="-30"/>
              <a:t> </a:t>
            </a:r>
            <a:r>
              <a:rPr dirty="0"/>
              <a:t>des</a:t>
            </a:r>
            <a:r>
              <a:rPr dirty="0" spc="10"/>
              <a:t> </a:t>
            </a:r>
            <a:r>
              <a:rPr dirty="0"/>
              <a:t>résidences</a:t>
            </a:r>
            <a:r>
              <a:rPr dirty="0" spc="-30"/>
              <a:t> </a:t>
            </a:r>
            <a:r>
              <a:rPr dirty="0"/>
              <a:t>démontables</a:t>
            </a:r>
            <a:r>
              <a:rPr dirty="0" spc="-30"/>
              <a:t> </a:t>
            </a:r>
            <a:r>
              <a:rPr dirty="0"/>
              <a:t>d’habitat</a:t>
            </a:r>
            <a:r>
              <a:rPr dirty="0" spc="-30"/>
              <a:t> </a:t>
            </a:r>
            <a:r>
              <a:rPr dirty="0"/>
              <a:t>permanent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590"/>
              </a:lnSpc>
            </a:pPr>
            <a:fld id="{81D60167-4931-47E6-BA6A-407CBD079E47}" type="slidenum">
              <a:rPr dirty="0" spc="-5"/>
              <a:t>13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1253439" y="1372870"/>
            <a:ext cx="10423525" cy="414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spcBef>
                <a:spcPts val="100"/>
              </a:spcBef>
            </a:pP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Article</a:t>
            </a:r>
            <a:r>
              <a:rPr dirty="0" u="heavy" sz="1800" spc="-1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R.</a:t>
            </a:r>
            <a:r>
              <a:rPr dirty="0" u="heavy" sz="1800" spc="-1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421-23</a:t>
            </a:r>
            <a:r>
              <a:rPr dirty="0" u="heavy" sz="1800" spc="-1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du</a:t>
            </a:r>
            <a:r>
              <a:rPr dirty="0" u="heavy" sz="1800" spc="-1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code</a:t>
            </a:r>
            <a:r>
              <a:rPr dirty="0" u="heavy" sz="1800" spc="-1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de</a:t>
            </a:r>
            <a:r>
              <a:rPr dirty="0" u="heavy" sz="1800" spc="-1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l’urbanisme</a:t>
            </a:r>
            <a:r>
              <a:rPr dirty="0" u="heavy" sz="1800" spc="1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:</a:t>
            </a:r>
            <a:endParaRPr sz="18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</a:pPr>
            <a:endParaRPr sz="1600">
              <a:latin typeface="Palatino Linotype"/>
              <a:cs typeface="Palatino Linotype"/>
            </a:endParaRPr>
          </a:p>
          <a:p>
            <a:pPr algn="just" marL="12700">
              <a:lnSpc>
                <a:spcPct val="100000"/>
              </a:lnSpc>
            </a:pP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«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Doivent</a:t>
            </a:r>
            <a:r>
              <a:rPr dirty="0" sz="1800" spc="1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15" i="1">
                <a:solidFill>
                  <a:srgbClr val="001F5F"/>
                </a:solidFill>
                <a:latin typeface="Palatino Linotype"/>
                <a:cs typeface="Palatino Linotype"/>
              </a:rPr>
              <a:t>être</a:t>
            </a:r>
            <a:r>
              <a:rPr dirty="0" sz="1800" spc="1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précédés</a:t>
            </a:r>
            <a:r>
              <a:rPr dirty="0" sz="1800" spc="3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d'une</a:t>
            </a:r>
            <a:r>
              <a:rPr dirty="0" sz="1800" spc="2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déclaration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préalable</a:t>
            </a:r>
            <a:r>
              <a:rPr dirty="0" sz="1800" spc="1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les</a:t>
            </a:r>
            <a:r>
              <a:rPr dirty="0" sz="1800" spc="1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travaux,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installations</a:t>
            </a:r>
            <a:r>
              <a:rPr dirty="0" sz="1800" spc="-1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et</a:t>
            </a:r>
            <a:r>
              <a:rPr dirty="0" sz="1800" spc="1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aménagements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suivants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 :</a:t>
            </a:r>
            <a:endParaRPr sz="1800">
              <a:latin typeface="Palatino Linotype"/>
              <a:cs typeface="Palatino Linotype"/>
            </a:endParaRPr>
          </a:p>
          <a:p>
            <a:pPr algn="just" marL="12700" marR="5080">
              <a:lnSpc>
                <a:spcPct val="100000"/>
              </a:lnSpc>
            </a:pP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(…) l)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L'aménagement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 de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terrains bâtis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 ou </a:t>
            </a:r>
            <a:r>
              <a:rPr dirty="0" sz="1800" spc="-10" i="1">
                <a:solidFill>
                  <a:srgbClr val="001F5F"/>
                </a:solidFill>
                <a:latin typeface="Palatino Linotype"/>
                <a:cs typeface="Palatino Linotype"/>
              </a:rPr>
              <a:t>non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 bâtis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 pour </a:t>
            </a:r>
            <a:r>
              <a:rPr dirty="0" sz="1800" spc="-10" i="1">
                <a:solidFill>
                  <a:srgbClr val="001F5F"/>
                </a:solidFill>
                <a:latin typeface="Palatino Linotype"/>
                <a:cs typeface="Palatino Linotype"/>
              </a:rPr>
              <a:t>permettre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l'installation de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plusieurs résidences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démontables définies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à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l'article R. </a:t>
            </a:r>
            <a:r>
              <a:rPr dirty="0" sz="1800" spc="-25" i="1">
                <a:solidFill>
                  <a:srgbClr val="001F5F"/>
                </a:solidFill>
                <a:latin typeface="Palatino Linotype"/>
                <a:cs typeface="Palatino Linotype"/>
              </a:rPr>
              <a:t>111-51,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créant </a:t>
            </a:r>
            <a:r>
              <a:rPr dirty="0" sz="1800" spc="-10" i="1">
                <a:solidFill>
                  <a:srgbClr val="001F5F"/>
                </a:solidFill>
                <a:latin typeface="Palatino Linotype"/>
                <a:cs typeface="Palatino Linotype"/>
              </a:rPr>
              <a:t>une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surface de plancher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totale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inférieure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ou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égale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à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quarante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10" i="1">
                <a:solidFill>
                  <a:srgbClr val="001F5F"/>
                </a:solidFill>
                <a:latin typeface="Palatino Linotype"/>
                <a:cs typeface="Palatino Linotype"/>
              </a:rPr>
              <a:t>mètres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carrés, constituant l'habitat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permanent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leurs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occupants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et ne nécessitant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pas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un permis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d'aménager 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en </a:t>
            </a:r>
            <a:r>
              <a:rPr dirty="0" sz="1800" spc="1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application</a:t>
            </a:r>
            <a:r>
              <a:rPr dirty="0" sz="1800" spc="-2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l'article R.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 421-19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»</a:t>
            </a:r>
            <a:endParaRPr sz="18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</a:pPr>
            <a:endParaRPr sz="18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400">
              <a:latin typeface="Palatino Linotype"/>
              <a:cs typeface="Palatino Linotype"/>
            </a:endParaRPr>
          </a:p>
          <a:p>
            <a:pPr algn="just" marL="12700">
              <a:lnSpc>
                <a:spcPct val="100000"/>
              </a:lnSpc>
            </a:pP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Article</a:t>
            </a:r>
            <a:r>
              <a:rPr dirty="0" u="heavy" sz="1800" spc="-1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R.</a:t>
            </a:r>
            <a:r>
              <a:rPr dirty="0" u="heavy" sz="1800" spc="-1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421-19</a:t>
            </a:r>
            <a:r>
              <a:rPr dirty="0" u="heavy" sz="1800" spc="-1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du</a:t>
            </a:r>
            <a:r>
              <a:rPr dirty="0" u="heavy" sz="1800" spc="-1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code</a:t>
            </a:r>
            <a:r>
              <a:rPr dirty="0" u="heavy" sz="1800" spc="-1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de</a:t>
            </a:r>
            <a:r>
              <a:rPr dirty="0" u="heavy" sz="1800" spc="-1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l’urbanisme</a:t>
            </a:r>
            <a:r>
              <a:rPr dirty="0" u="heavy" sz="1800" spc="1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:</a:t>
            </a:r>
            <a:endParaRPr sz="18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600">
              <a:latin typeface="Palatino Linotype"/>
              <a:cs typeface="Palatino Linotype"/>
            </a:endParaRPr>
          </a:p>
          <a:p>
            <a:pPr algn="just" marL="12700">
              <a:lnSpc>
                <a:spcPct val="100000"/>
              </a:lnSpc>
            </a:pP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«</a:t>
            </a:r>
            <a:r>
              <a:rPr dirty="0" sz="1800" spc="-1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Doivent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15" i="1">
                <a:solidFill>
                  <a:srgbClr val="001F5F"/>
                </a:solidFill>
                <a:latin typeface="Palatino Linotype"/>
                <a:cs typeface="Palatino Linotype"/>
              </a:rPr>
              <a:t>être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précédés</a:t>
            </a:r>
            <a:r>
              <a:rPr dirty="0" sz="1800" spc="2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de la délivrance d'un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 permis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d'aménager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 :</a:t>
            </a:r>
            <a:endParaRPr sz="1800">
              <a:latin typeface="Palatino Linotype"/>
              <a:cs typeface="Palatino Linotype"/>
            </a:endParaRPr>
          </a:p>
          <a:p>
            <a:pPr algn="just" marL="12700" marR="5080">
              <a:lnSpc>
                <a:spcPct val="100000"/>
              </a:lnSpc>
            </a:pP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(…) m)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L'aménagement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terrains bâtis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ou </a:t>
            </a:r>
            <a:r>
              <a:rPr dirty="0" sz="1800" spc="-10" i="1">
                <a:solidFill>
                  <a:srgbClr val="001F5F"/>
                </a:solidFill>
                <a:latin typeface="Palatino Linotype"/>
                <a:cs typeface="Palatino Linotype"/>
              </a:rPr>
              <a:t>non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bâtis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pour </a:t>
            </a:r>
            <a:r>
              <a:rPr dirty="0" sz="1800" spc="-10" i="1">
                <a:solidFill>
                  <a:srgbClr val="001F5F"/>
                </a:solidFill>
                <a:latin typeface="Palatino Linotype"/>
                <a:cs typeface="Palatino Linotype"/>
              </a:rPr>
              <a:t>permettre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l'installation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d'au moins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deux résidences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 démontables créant </a:t>
            </a:r>
            <a:r>
              <a:rPr dirty="0" sz="1800" spc="-10" i="1">
                <a:solidFill>
                  <a:srgbClr val="001F5F"/>
                </a:solidFill>
                <a:latin typeface="Palatino Linotype"/>
                <a:cs typeface="Palatino Linotype"/>
              </a:rPr>
              <a:t>une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surface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plancher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totale </a:t>
            </a:r>
            <a:r>
              <a:rPr dirty="0" sz="1800" spc="-10" i="1">
                <a:solidFill>
                  <a:srgbClr val="001F5F"/>
                </a:solidFill>
                <a:latin typeface="Palatino Linotype"/>
                <a:cs typeface="Palatino Linotype"/>
              </a:rPr>
              <a:t>supérieure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à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quarante </a:t>
            </a:r>
            <a:r>
              <a:rPr dirty="0" sz="1800" spc="-10" i="1">
                <a:solidFill>
                  <a:srgbClr val="001F5F"/>
                </a:solidFill>
                <a:latin typeface="Palatino Linotype"/>
                <a:cs typeface="Palatino Linotype"/>
              </a:rPr>
              <a:t>mètres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carrés,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définies à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l'article R. </a:t>
            </a:r>
            <a:r>
              <a:rPr dirty="0" sz="1800" spc="-40" i="1">
                <a:solidFill>
                  <a:srgbClr val="001F5F"/>
                </a:solidFill>
                <a:latin typeface="Palatino Linotype"/>
                <a:cs typeface="Palatino Linotype"/>
              </a:rPr>
              <a:t>111- </a:t>
            </a:r>
            <a:r>
              <a:rPr dirty="0" sz="1800" spc="-3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51</a:t>
            </a:r>
            <a:r>
              <a:rPr dirty="0" sz="1800" spc="-1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et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constituant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l'habitat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 permanent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 de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leurs utilisateurs.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»</a:t>
            </a:r>
            <a:endParaRPr sz="1800">
              <a:latin typeface="Palatino Linotype"/>
              <a:cs typeface="Palatino Linotype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527294" y="410718"/>
            <a:ext cx="5411470" cy="33083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Régime</a:t>
            </a:r>
            <a:r>
              <a:rPr dirty="0" spc="-40"/>
              <a:t> </a:t>
            </a:r>
            <a:r>
              <a:rPr dirty="0"/>
              <a:t>juridique</a:t>
            </a:r>
            <a:r>
              <a:rPr dirty="0" spc="-35"/>
              <a:t> </a:t>
            </a:r>
            <a:r>
              <a:rPr dirty="0"/>
              <a:t>des</a:t>
            </a:r>
            <a:r>
              <a:rPr dirty="0" spc="5"/>
              <a:t> </a:t>
            </a:r>
            <a:r>
              <a:rPr dirty="0"/>
              <a:t>habitats</a:t>
            </a:r>
            <a:r>
              <a:rPr dirty="0" spc="-35"/>
              <a:t> </a:t>
            </a:r>
            <a:r>
              <a:rPr dirty="0"/>
              <a:t>légers</a:t>
            </a:r>
            <a:r>
              <a:rPr dirty="0" spc="-50"/>
              <a:t> </a:t>
            </a:r>
            <a:r>
              <a:rPr dirty="0"/>
              <a:t>de</a:t>
            </a:r>
            <a:r>
              <a:rPr dirty="0" spc="-5"/>
              <a:t> </a:t>
            </a:r>
            <a:r>
              <a:rPr dirty="0"/>
              <a:t>loisirs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590"/>
              </a:lnSpc>
            </a:pPr>
            <a:fld id="{81D60167-4931-47E6-BA6A-407CBD079E47}" type="slidenum">
              <a:rPr dirty="0" spc="-5"/>
              <a:t>13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1298194" y="999235"/>
            <a:ext cx="9689465" cy="56349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Règles</a:t>
            </a:r>
            <a:r>
              <a:rPr dirty="0" u="heavy" sz="1800" spc="-1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d’implantation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des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habitations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légères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de</a:t>
            </a:r>
            <a:r>
              <a:rPr dirty="0" u="heavy" sz="1800" spc="-1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loisirs</a:t>
            </a:r>
            <a:r>
              <a:rPr dirty="0" u="heavy" sz="1800" spc="-1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:</a:t>
            </a:r>
            <a:endParaRPr sz="18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450">
              <a:latin typeface="Palatino Linotype"/>
              <a:cs typeface="Palatino Linotype"/>
            </a:endParaRPr>
          </a:p>
          <a:p>
            <a:pPr marL="299085" indent="-287020">
              <a:lnSpc>
                <a:spcPct val="100000"/>
              </a:lnSpc>
              <a:spcBef>
                <a:spcPts val="5"/>
              </a:spcBef>
              <a:buFont typeface="Wingdings"/>
              <a:buChar char=""/>
              <a:tabLst>
                <a:tab pos="299720" algn="l"/>
              </a:tabLst>
            </a:pP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Les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 habitations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légères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800" spc="-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loisirs</a:t>
            </a:r>
            <a:r>
              <a:rPr dirty="0" sz="1800" spc="-2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10">
                <a:solidFill>
                  <a:srgbClr val="001F5F"/>
                </a:solidFill>
                <a:latin typeface="Palatino Linotype"/>
                <a:cs typeface="Palatino Linotype"/>
              </a:rPr>
              <a:t>peuvent</a:t>
            </a:r>
            <a:r>
              <a:rPr dirty="0" sz="1800" spc="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être</a:t>
            </a:r>
            <a:r>
              <a:rPr dirty="0" sz="18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implantées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:</a:t>
            </a:r>
            <a:endParaRPr sz="1800">
              <a:latin typeface="Palatino Linotype"/>
              <a:cs typeface="Palatino Linotype"/>
            </a:endParaRPr>
          </a:p>
          <a:p>
            <a:pPr lvl="1" marL="1059180" indent="-132715">
              <a:lnSpc>
                <a:spcPct val="100000"/>
              </a:lnSpc>
              <a:buChar char="-"/>
              <a:tabLst>
                <a:tab pos="1059815" algn="l"/>
              </a:tabLst>
            </a:pP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Dans les</a:t>
            </a:r>
            <a:r>
              <a:rPr dirty="0" sz="1800" spc="-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parcs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 résidentiels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 de</a:t>
            </a:r>
            <a:r>
              <a:rPr dirty="0" sz="1800" spc="-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loisirs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spécialement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aménagés</a:t>
            </a:r>
            <a:r>
              <a:rPr dirty="0" sz="1800" spc="-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à cet</a:t>
            </a:r>
            <a:r>
              <a:rPr dirty="0" sz="1800" spc="-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effet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;</a:t>
            </a:r>
            <a:endParaRPr sz="1800">
              <a:latin typeface="Palatino Linotype"/>
              <a:cs typeface="Palatino Linotype"/>
            </a:endParaRPr>
          </a:p>
          <a:p>
            <a:pPr lvl="1" marL="927100" marR="7620">
              <a:lnSpc>
                <a:spcPct val="100000"/>
              </a:lnSpc>
              <a:spcBef>
                <a:spcPts val="1200"/>
              </a:spcBef>
              <a:buChar char="-"/>
              <a:tabLst>
                <a:tab pos="1073785" algn="l"/>
              </a:tabLst>
            </a:pP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Dans</a:t>
            </a:r>
            <a:r>
              <a:rPr dirty="0" sz="1800" spc="9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les</a:t>
            </a:r>
            <a:r>
              <a:rPr dirty="0" sz="1800" spc="1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villages</a:t>
            </a:r>
            <a:r>
              <a:rPr dirty="0" sz="1800" spc="1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800" spc="9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vacances</a:t>
            </a:r>
            <a:r>
              <a:rPr dirty="0" sz="1800" spc="1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classés</a:t>
            </a:r>
            <a:r>
              <a:rPr dirty="0" sz="1800" spc="9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en</a:t>
            </a:r>
            <a:r>
              <a:rPr dirty="0" sz="1800" spc="9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hébergement</a:t>
            </a:r>
            <a:r>
              <a:rPr dirty="0" sz="1800" spc="1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léger</a:t>
            </a:r>
            <a:r>
              <a:rPr dirty="0" sz="1800" spc="9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en</a:t>
            </a:r>
            <a:r>
              <a:rPr dirty="0" sz="1800" spc="1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application</a:t>
            </a:r>
            <a:r>
              <a:rPr dirty="0" sz="1800" spc="10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du</a:t>
            </a:r>
            <a:r>
              <a:rPr dirty="0" sz="1800" spc="9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code </a:t>
            </a:r>
            <a:r>
              <a:rPr dirty="0" sz="1800" spc="-434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du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 tourisme</a:t>
            </a:r>
            <a:r>
              <a:rPr dirty="0" sz="1800" spc="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;</a:t>
            </a:r>
            <a:endParaRPr sz="1800">
              <a:latin typeface="Palatino Linotype"/>
              <a:cs typeface="Palatino Linotype"/>
            </a:endParaRPr>
          </a:p>
          <a:p>
            <a:pPr lvl="1" marL="927100" marR="6985">
              <a:lnSpc>
                <a:spcPct val="100000"/>
              </a:lnSpc>
              <a:spcBef>
                <a:spcPts val="1200"/>
              </a:spcBef>
              <a:buChar char="-"/>
              <a:tabLst>
                <a:tab pos="1089025" algn="l"/>
              </a:tabLst>
            </a:pP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Dans</a:t>
            </a:r>
            <a:r>
              <a:rPr dirty="0" sz="1800" spc="2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les</a:t>
            </a:r>
            <a:r>
              <a:rPr dirty="0" sz="1800" spc="22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dépendances</a:t>
            </a:r>
            <a:r>
              <a:rPr dirty="0" sz="1800" spc="22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800" spc="22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maisons</a:t>
            </a:r>
            <a:r>
              <a:rPr dirty="0" sz="1800" spc="23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familiales</a:t>
            </a:r>
            <a:r>
              <a:rPr dirty="0" sz="1800" spc="23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800" spc="2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vacances</a:t>
            </a:r>
            <a:r>
              <a:rPr dirty="0" sz="1800" spc="229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agréées</a:t>
            </a:r>
            <a:r>
              <a:rPr dirty="0" sz="1800" spc="229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en</a:t>
            </a:r>
            <a:r>
              <a:rPr dirty="0" sz="1800" spc="204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application </a:t>
            </a:r>
            <a:r>
              <a:rPr dirty="0" sz="1800" spc="-434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du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code</a:t>
            </a:r>
            <a:r>
              <a:rPr dirty="0" sz="18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du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tourisme</a:t>
            </a:r>
            <a:r>
              <a:rPr dirty="0" sz="1800" spc="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;</a:t>
            </a:r>
            <a:endParaRPr sz="1800">
              <a:latin typeface="Palatino Linotype"/>
              <a:cs typeface="Palatino Linotype"/>
            </a:endParaRPr>
          </a:p>
          <a:p>
            <a:pPr lvl="1" marL="1076325" indent="-149860">
              <a:lnSpc>
                <a:spcPct val="100000"/>
              </a:lnSpc>
              <a:spcBef>
                <a:spcPts val="1205"/>
              </a:spcBef>
              <a:buChar char="-"/>
              <a:tabLst>
                <a:tab pos="1076960" algn="l"/>
              </a:tabLst>
            </a:pP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Dans</a:t>
            </a:r>
            <a:r>
              <a:rPr dirty="0" sz="1800" spc="1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les</a:t>
            </a:r>
            <a:r>
              <a:rPr dirty="0" sz="1800" spc="12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terrains</a:t>
            </a:r>
            <a:r>
              <a:rPr dirty="0" sz="1800" spc="12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800" spc="1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camping</a:t>
            </a:r>
            <a:r>
              <a:rPr dirty="0" sz="1800" spc="13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régulièrement</a:t>
            </a:r>
            <a:r>
              <a:rPr dirty="0" sz="1800" spc="12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créés</a:t>
            </a:r>
            <a:r>
              <a:rPr dirty="0" sz="1800" spc="13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(Cf.</a:t>
            </a:r>
            <a:r>
              <a:rPr dirty="0" sz="1800" spc="12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Article</a:t>
            </a:r>
            <a:r>
              <a:rPr dirty="0" sz="1800" spc="114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R.</a:t>
            </a:r>
            <a:r>
              <a:rPr dirty="0" sz="1800" spc="12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111-38</a:t>
            </a:r>
            <a:r>
              <a:rPr dirty="0" sz="1800" spc="12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du</a:t>
            </a:r>
            <a:r>
              <a:rPr dirty="0" sz="1800" spc="1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code</a:t>
            </a:r>
            <a:r>
              <a:rPr dirty="0" sz="1800" spc="12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endParaRPr sz="1800">
              <a:latin typeface="Palatino Linotype"/>
              <a:cs typeface="Palatino Linotype"/>
            </a:endParaRPr>
          </a:p>
          <a:p>
            <a:pPr marL="927100">
              <a:lnSpc>
                <a:spcPct val="100000"/>
              </a:lnSpc>
            </a:pP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l’urbanisme)</a:t>
            </a:r>
            <a:endParaRPr sz="18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</a:pPr>
            <a:endParaRPr sz="18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550">
              <a:latin typeface="Palatino Linotype"/>
              <a:cs typeface="Palatino Linotype"/>
            </a:endParaRPr>
          </a:p>
          <a:p>
            <a:pPr marL="299085" indent="-287020">
              <a:lnSpc>
                <a:spcPct val="100000"/>
              </a:lnSpc>
              <a:buFont typeface="Wingdings"/>
              <a:buChar char=""/>
              <a:tabLst>
                <a:tab pos="299720" algn="l"/>
              </a:tabLst>
            </a:pP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En</a:t>
            </a:r>
            <a:r>
              <a:rPr dirty="0" sz="1800" spc="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dehors</a:t>
            </a:r>
            <a:r>
              <a:rPr dirty="0" sz="1800" spc="3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8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emplacements</a:t>
            </a:r>
            <a:r>
              <a:rPr dirty="0" sz="1800" spc="3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listés</a:t>
            </a:r>
            <a:r>
              <a:rPr dirty="0" sz="1800" spc="3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ci-dessus,</a:t>
            </a:r>
            <a:r>
              <a:rPr dirty="0" sz="1800" spc="2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l'implantation</a:t>
            </a:r>
            <a:r>
              <a:rPr dirty="0" sz="1800" spc="2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800" spc="3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habitations</a:t>
            </a:r>
            <a:r>
              <a:rPr dirty="0" sz="1800" spc="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légères</a:t>
            </a:r>
            <a:r>
              <a:rPr dirty="0" sz="1800" spc="2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800" spc="2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loisirs</a:t>
            </a:r>
            <a:endParaRPr sz="1800">
              <a:latin typeface="Palatino Linotype"/>
              <a:cs typeface="Palatino Linotype"/>
            </a:endParaRPr>
          </a:p>
          <a:p>
            <a:pPr marL="225425">
              <a:lnSpc>
                <a:spcPct val="100000"/>
              </a:lnSpc>
            </a:pP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est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 soumise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au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droit</a:t>
            </a:r>
            <a:r>
              <a:rPr dirty="0" sz="1800" spc="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commun</a:t>
            </a:r>
            <a:r>
              <a:rPr dirty="0" sz="1800" spc="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(Cf.</a:t>
            </a:r>
            <a:r>
              <a:rPr dirty="0" sz="1800" spc="-6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Article</a:t>
            </a:r>
            <a:r>
              <a:rPr dirty="0" sz="1800" spc="-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R.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111-40</a:t>
            </a:r>
            <a:r>
              <a:rPr dirty="0" sz="18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du</a:t>
            </a:r>
            <a:r>
              <a:rPr dirty="0" sz="1800" spc="-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code de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 l’urbanisme)</a:t>
            </a:r>
            <a:endParaRPr sz="18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</a:pPr>
            <a:endParaRPr sz="18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550">
              <a:latin typeface="Palatino Linotype"/>
              <a:cs typeface="Palatino Linotype"/>
            </a:endParaRPr>
          </a:p>
          <a:p>
            <a:pPr marL="12700" marR="8890">
              <a:lnSpc>
                <a:spcPct val="100000"/>
              </a:lnSpc>
            </a:pPr>
            <a:r>
              <a:rPr dirty="0" u="heavy" sz="1800" spc="-1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Pour</a:t>
            </a:r>
            <a:r>
              <a:rPr dirty="0" u="heavy" sz="1800" spc="8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les</a:t>
            </a:r>
            <a:r>
              <a:rPr dirty="0" u="heavy" sz="1800" spc="8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autres</a:t>
            </a:r>
            <a:r>
              <a:rPr dirty="0" u="heavy" sz="1800" spc="8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aspects</a:t>
            </a:r>
            <a:r>
              <a:rPr dirty="0" u="heavy" sz="1800" spc="8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du</a:t>
            </a:r>
            <a:r>
              <a:rPr dirty="0" u="heavy" sz="1800" spc="5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droit</a:t>
            </a:r>
            <a:r>
              <a:rPr dirty="0" u="heavy" sz="1800" spc="7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de</a:t>
            </a:r>
            <a:r>
              <a:rPr dirty="0" u="heavy" sz="1800" spc="6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l’urbanisme,</a:t>
            </a:r>
            <a:r>
              <a:rPr dirty="0" u="heavy" sz="1800" spc="9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application</a:t>
            </a:r>
            <a:r>
              <a:rPr dirty="0" u="heavy" sz="1800" spc="8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du</a:t>
            </a:r>
            <a:r>
              <a:rPr dirty="0" u="heavy" sz="1800" spc="7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droit</a:t>
            </a:r>
            <a:r>
              <a:rPr dirty="0" u="heavy" sz="1800" spc="6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commun</a:t>
            </a:r>
            <a:r>
              <a:rPr dirty="0" u="heavy" sz="1800" spc="7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(insertion </a:t>
            </a:r>
            <a:r>
              <a:rPr dirty="0" sz="1800" spc="-434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paysagère,</a:t>
            </a:r>
            <a:r>
              <a:rPr dirty="0" u="heavy" sz="1800" spc="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sécurité 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publique…)</a:t>
            </a:r>
            <a:endParaRPr sz="1800">
              <a:latin typeface="Palatino Linotype"/>
              <a:cs typeface="Palatino Linotype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527294" y="410718"/>
            <a:ext cx="5411470" cy="33083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Régime</a:t>
            </a:r>
            <a:r>
              <a:rPr dirty="0" spc="-40"/>
              <a:t> </a:t>
            </a:r>
            <a:r>
              <a:rPr dirty="0"/>
              <a:t>juridique</a:t>
            </a:r>
            <a:r>
              <a:rPr dirty="0" spc="-35"/>
              <a:t> </a:t>
            </a:r>
            <a:r>
              <a:rPr dirty="0"/>
              <a:t>des</a:t>
            </a:r>
            <a:r>
              <a:rPr dirty="0" spc="5"/>
              <a:t> </a:t>
            </a:r>
            <a:r>
              <a:rPr dirty="0"/>
              <a:t>habitats</a:t>
            </a:r>
            <a:r>
              <a:rPr dirty="0" spc="-35"/>
              <a:t> </a:t>
            </a:r>
            <a:r>
              <a:rPr dirty="0"/>
              <a:t>légers</a:t>
            </a:r>
            <a:r>
              <a:rPr dirty="0" spc="-50"/>
              <a:t> </a:t>
            </a:r>
            <a:r>
              <a:rPr dirty="0"/>
              <a:t>de</a:t>
            </a:r>
            <a:r>
              <a:rPr dirty="0" spc="-5"/>
              <a:t> </a:t>
            </a:r>
            <a:r>
              <a:rPr dirty="0"/>
              <a:t>loisirs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590"/>
              </a:lnSpc>
            </a:pPr>
            <a:fld id="{81D60167-4931-47E6-BA6A-407CBD079E47}" type="slidenum">
              <a:rPr dirty="0" spc="-5"/>
              <a:t>13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1298194" y="999235"/>
            <a:ext cx="9688830" cy="52692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Quelle autorisation</a:t>
            </a:r>
            <a:r>
              <a:rPr dirty="0" u="heavy" sz="1800" spc="1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pour</a:t>
            </a:r>
            <a:r>
              <a:rPr dirty="0" u="heavy" sz="1800" spc="1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les 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habitations</a:t>
            </a:r>
            <a:r>
              <a:rPr dirty="0" u="heavy" sz="1800" spc="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légères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et de loisirs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?</a:t>
            </a:r>
            <a:endParaRPr sz="18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</a:pPr>
            <a:endParaRPr sz="18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550">
              <a:latin typeface="Palatino Linotype"/>
              <a:cs typeface="Palatino Linotype"/>
            </a:endParaRPr>
          </a:p>
          <a:p>
            <a:pPr algn="just" marL="225425" marR="5080" indent="-213360">
              <a:lnSpc>
                <a:spcPct val="100000"/>
              </a:lnSpc>
              <a:buClr>
                <a:srgbClr val="001F5F"/>
              </a:buClr>
              <a:buFont typeface="Wingdings"/>
              <a:buChar char=""/>
              <a:tabLst>
                <a:tab pos="299720" algn="l"/>
              </a:tabLst>
            </a:pPr>
            <a:r>
              <a:rPr dirty="0"/>
              <a:t>	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Absence de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formalité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pour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les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habitations légères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loisirs dont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la surface de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plancher est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inférieure</a:t>
            </a:r>
            <a:r>
              <a:rPr dirty="0" u="heavy" sz="1800" spc="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ou</a:t>
            </a:r>
            <a:r>
              <a:rPr dirty="0" u="heavy" sz="1800" spc="1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égale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à</a:t>
            </a:r>
            <a:r>
              <a:rPr dirty="0" u="heavy" sz="1800" spc="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trente-cinq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mètres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carrés</a:t>
            </a:r>
            <a:r>
              <a:rPr dirty="0" u="heavy" sz="1800" spc="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et</a:t>
            </a:r>
            <a:r>
              <a:rPr dirty="0" u="heavy" sz="1800" spc="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implantées</a:t>
            </a:r>
            <a:r>
              <a:rPr dirty="0" u="heavy" sz="1800" spc="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dans</a:t>
            </a:r>
            <a:r>
              <a:rPr dirty="0" u="heavy" sz="1800" spc="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les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emplacements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mentionnés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à 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l'article </a:t>
            </a:r>
            <a:r>
              <a:rPr dirty="0" u="heavy" sz="1800" spc="-1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R. 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111-38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-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parcs résidentiels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de loisirs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spécialement aménagés, villages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 de </a:t>
            </a:r>
            <a:r>
              <a:rPr dirty="0" sz="1800" spc="-10">
                <a:solidFill>
                  <a:srgbClr val="001F5F"/>
                </a:solidFill>
                <a:latin typeface="Palatino Linotype"/>
                <a:cs typeface="Palatino Linotype"/>
              </a:rPr>
              <a:t>vacances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classés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en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hébergement </a:t>
            </a:r>
            <a:r>
              <a:rPr dirty="0" sz="1800" spc="-15">
                <a:solidFill>
                  <a:srgbClr val="001F5F"/>
                </a:solidFill>
                <a:latin typeface="Palatino Linotype"/>
                <a:cs typeface="Palatino Linotype"/>
              </a:rPr>
              <a:t>léger,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dépendances des maisons familiales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800" spc="-10">
                <a:solidFill>
                  <a:srgbClr val="001F5F"/>
                </a:solidFill>
                <a:latin typeface="Palatino Linotype"/>
                <a:cs typeface="Palatino Linotype"/>
              </a:rPr>
              <a:t>vacances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 agréées,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10">
                <a:solidFill>
                  <a:srgbClr val="001F5F"/>
                </a:solidFill>
                <a:latin typeface="Palatino Linotype"/>
                <a:cs typeface="Palatino Linotype"/>
              </a:rPr>
              <a:t>terrains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8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camping</a:t>
            </a:r>
            <a:r>
              <a:rPr dirty="0" sz="18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régulièrement</a:t>
            </a:r>
            <a:r>
              <a:rPr dirty="0" sz="18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créés</a:t>
            </a:r>
            <a:r>
              <a:rPr dirty="0" sz="18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(Cf.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 Article</a:t>
            </a:r>
            <a:r>
              <a:rPr dirty="0" sz="18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R.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421-2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 du</a:t>
            </a:r>
            <a:r>
              <a:rPr dirty="0" sz="1800" spc="45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code</a:t>
            </a:r>
            <a:r>
              <a:rPr dirty="0" sz="1800" spc="45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8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l’urbanisme)</a:t>
            </a:r>
            <a:endParaRPr sz="18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buClr>
                <a:srgbClr val="001F5F"/>
              </a:buClr>
              <a:buFont typeface="Wingdings"/>
              <a:buChar char=""/>
            </a:pPr>
            <a:endParaRPr sz="1600">
              <a:latin typeface="Palatino Linotype"/>
              <a:cs typeface="Palatino Linotype"/>
            </a:endParaRPr>
          </a:p>
          <a:p>
            <a:pPr algn="just" marL="225425" marR="6985" indent="-213360">
              <a:lnSpc>
                <a:spcPct val="100000"/>
              </a:lnSpc>
              <a:buClr>
                <a:srgbClr val="001F5F"/>
              </a:buClr>
              <a:buFont typeface="Wingdings"/>
              <a:buChar char=""/>
              <a:tabLst>
                <a:tab pos="299720" algn="l"/>
              </a:tabLst>
            </a:pPr>
            <a:r>
              <a:rPr dirty="0"/>
              <a:t>	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Déclaration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préalable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pour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les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habitations légères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loisirs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implantées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dans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les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conditions </a:t>
            </a:r>
            <a:r>
              <a:rPr dirty="0" sz="18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définies à 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l'article </a:t>
            </a:r>
            <a:r>
              <a:rPr dirty="0" u="heavy" sz="1800" spc="-1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R. 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111-38, dont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la surface de 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plancher est supérieure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à 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trente-cinq mètres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carrés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, </a:t>
            </a:r>
            <a:r>
              <a:rPr dirty="0" sz="1800" spc="-15">
                <a:solidFill>
                  <a:srgbClr val="001F5F"/>
                </a:solidFill>
                <a:latin typeface="Palatino Linotype"/>
                <a:cs typeface="Palatino Linotype"/>
              </a:rPr>
              <a:t>lorsqu’elles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sont situées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en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dehors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du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périmètre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des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sites patrimoniaux remarquables,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 des abords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des monuments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historiques et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des sites classés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ou en instance de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classement (Cf.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 Article</a:t>
            </a:r>
            <a:r>
              <a:rPr dirty="0" sz="1800" spc="-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R.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 421-9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du code de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 l’urbanisme)</a:t>
            </a:r>
            <a:endParaRPr sz="18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001F5F"/>
              </a:buClr>
              <a:buFont typeface="Wingdings"/>
              <a:buChar char=""/>
            </a:pPr>
            <a:endParaRPr sz="1600">
              <a:latin typeface="Palatino Linotype"/>
              <a:cs typeface="Palatino Linotype"/>
            </a:endParaRPr>
          </a:p>
          <a:p>
            <a:pPr algn="just" marL="225425" marR="6350" indent="-213360">
              <a:lnSpc>
                <a:spcPct val="100000"/>
              </a:lnSpc>
              <a:buClr>
                <a:srgbClr val="001F5F"/>
              </a:buClr>
              <a:buFont typeface="Wingdings"/>
              <a:buChar char=""/>
              <a:tabLst>
                <a:tab pos="299720" algn="l"/>
              </a:tabLst>
            </a:pPr>
            <a:r>
              <a:rPr dirty="0"/>
              <a:t>	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Droit commun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pour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les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autres projets, notamment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ceux implantés en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dehors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des zones déjà </a:t>
            </a:r>
            <a:r>
              <a:rPr dirty="0" sz="18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aménagées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(Moins de 5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m2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: dispense ; entre 5 et 20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m2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: déclaration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préalable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;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au-delà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800" spc="-15">
                <a:solidFill>
                  <a:srgbClr val="001F5F"/>
                </a:solidFill>
                <a:latin typeface="Palatino Linotype"/>
                <a:cs typeface="Palatino Linotype"/>
              </a:rPr>
              <a:t>20 </a:t>
            </a:r>
            <a:r>
              <a:rPr dirty="0" sz="1800" spc="-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m2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 :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permis</a:t>
            </a:r>
            <a:r>
              <a:rPr dirty="0" sz="1800" spc="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 construire)</a:t>
            </a:r>
            <a:endParaRPr sz="1800">
              <a:latin typeface="Palatino Linotype"/>
              <a:cs typeface="Palatino Linotype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527294" y="410718"/>
            <a:ext cx="5411470" cy="33083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Régime</a:t>
            </a:r>
            <a:r>
              <a:rPr dirty="0" spc="-40"/>
              <a:t> </a:t>
            </a:r>
            <a:r>
              <a:rPr dirty="0"/>
              <a:t>juridique</a:t>
            </a:r>
            <a:r>
              <a:rPr dirty="0" spc="-35"/>
              <a:t> </a:t>
            </a:r>
            <a:r>
              <a:rPr dirty="0"/>
              <a:t>des</a:t>
            </a:r>
            <a:r>
              <a:rPr dirty="0" spc="5"/>
              <a:t> </a:t>
            </a:r>
            <a:r>
              <a:rPr dirty="0"/>
              <a:t>habitats</a:t>
            </a:r>
            <a:r>
              <a:rPr dirty="0" spc="-35"/>
              <a:t> </a:t>
            </a:r>
            <a:r>
              <a:rPr dirty="0"/>
              <a:t>légers</a:t>
            </a:r>
            <a:r>
              <a:rPr dirty="0" spc="-50"/>
              <a:t> </a:t>
            </a:r>
            <a:r>
              <a:rPr dirty="0"/>
              <a:t>de</a:t>
            </a:r>
            <a:r>
              <a:rPr dirty="0" spc="-5"/>
              <a:t> </a:t>
            </a:r>
            <a:r>
              <a:rPr dirty="0"/>
              <a:t>loisirs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590"/>
              </a:lnSpc>
            </a:pPr>
            <a:fld id="{81D60167-4931-47E6-BA6A-407CBD079E47}" type="slidenum">
              <a:rPr dirty="0" spc="-5"/>
              <a:t>13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1304925" y="846835"/>
            <a:ext cx="9655810" cy="5086350"/>
          </a:xfrm>
          <a:prstGeom prst="rect">
            <a:avLst/>
          </a:prstGeom>
        </p:spPr>
        <p:txBody>
          <a:bodyPr wrap="square" lIns="0" tIns="1651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0"/>
              </a:spcBef>
            </a:pP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Article</a:t>
            </a:r>
            <a:r>
              <a:rPr dirty="0" u="heavy" sz="1800" spc="-1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R.</a:t>
            </a:r>
            <a:r>
              <a:rPr dirty="0" u="heavy" sz="1800" spc="-1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421-2</a:t>
            </a:r>
            <a:r>
              <a:rPr dirty="0" u="heavy" sz="1800" spc="-1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du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code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de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l’urbanisme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:</a:t>
            </a:r>
            <a:endParaRPr sz="1800">
              <a:latin typeface="Palatino Linotype"/>
              <a:cs typeface="Palatino Linotype"/>
            </a:endParaRPr>
          </a:p>
          <a:p>
            <a:pPr marL="12700" marR="71120">
              <a:lnSpc>
                <a:spcPct val="100000"/>
              </a:lnSpc>
              <a:spcBef>
                <a:spcPts val="1200"/>
              </a:spcBef>
            </a:pP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«</a:t>
            </a:r>
            <a:r>
              <a:rPr dirty="0" sz="1800" spc="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Sont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dispensées</a:t>
            </a:r>
            <a:r>
              <a:rPr dirty="0" sz="1800" spc="-15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800" spc="5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10" b="1" i="1">
                <a:solidFill>
                  <a:srgbClr val="001F5F"/>
                </a:solidFill>
                <a:latin typeface="Palatino Linotype"/>
                <a:cs typeface="Palatino Linotype"/>
              </a:rPr>
              <a:t>toute</a:t>
            </a:r>
            <a:r>
              <a:rPr dirty="0" sz="1800" spc="5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formalité</a:t>
            </a:r>
            <a:r>
              <a:rPr dirty="0" sz="1800" spc="4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au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10" i="1">
                <a:solidFill>
                  <a:srgbClr val="001F5F"/>
                </a:solidFill>
                <a:latin typeface="Palatino Linotype"/>
                <a:cs typeface="Palatino Linotype"/>
              </a:rPr>
              <a:t>titre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 du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présent</a:t>
            </a:r>
            <a:r>
              <a:rPr dirty="0" sz="1800" spc="2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code,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en raison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 de</a:t>
            </a:r>
            <a:r>
              <a:rPr dirty="0" sz="1800" spc="-1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leur</a:t>
            </a:r>
            <a:r>
              <a:rPr dirty="0" sz="1800" spc="1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15" i="1">
                <a:solidFill>
                  <a:srgbClr val="001F5F"/>
                </a:solidFill>
                <a:latin typeface="Palatino Linotype"/>
                <a:cs typeface="Palatino Linotype"/>
              </a:rPr>
              <a:t>nature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 ou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leur très </a:t>
            </a:r>
            <a:r>
              <a:rPr dirty="0" sz="1800" spc="-434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faible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 importance,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sauf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lorsqu'ils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sont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 implantés</a:t>
            </a:r>
            <a:r>
              <a:rPr dirty="0" sz="1800" spc="-1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dans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le </a:t>
            </a:r>
            <a:r>
              <a:rPr dirty="0" sz="1800" spc="-10" i="1">
                <a:solidFill>
                  <a:srgbClr val="001F5F"/>
                </a:solidFill>
                <a:latin typeface="Palatino Linotype"/>
                <a:cs typeface="Palatino Linotype"/>
              </a:rPr>
              <a:t>périmètre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 d'un</a:t>
            </a:r>
            <a:r>
              <a:rPr dirty="0" sz="1800" spc="1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site patrimonial</a:t>
            </a:r>
            <a:r>
              <a:rPr dirty="0" sz="1800" spc="-1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15" i="1">
                <a:solidFill>
                  <a:srgbClr val="001F5F"/>
                </a:solidFill>
                <a:latin typeface="Palatino Linotype"/>
                <a:cs typeface="Palatino Linotype"/>
              </a:rPr>
              <a:t>remarquable, </a:t>
            </a:r>
            <a:r>
              <a:rPr dirty="0" sz="1800" spc="-1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dans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les</a:t>
            </a:r>
            <a:r>
              <a:rPr dirty="0" sz="1800" spc="-1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abords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 monuments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historiques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ou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dans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un site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classé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ou</a:t>
            </a:r>
            <a:r>
              <a:rPr dirty="0" sz="1800" spc="-1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en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instance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classement</a:t>
            </a:r>
            <a:r>
              <a:rPr dirty="0" sz="1800" spc="1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: (…)</a:t>
            </a:r>
            <a:endParaRPr sz="1800">
              <a:latin typeface="Palatino Linotype"/>
              <a:cs typeface="Palatino Linotype"/>
            </a:endParaRPr>
          </a:p>
          <a:p>
            <a:pPr marL="12700" marR="103505">
              <a:lnSpc>
                <a:spcPct val="100000"/>
              </a:lnSpc>
              <a:spcBef>
                <a:spcPts val="1200"/>
              </a:spcBef>
            </a:pP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b)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Les</a:t>
            </a:r>
            <a:r>
              <a:rPr dirty="0" sz="1800" spc="1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habitations</a:t>
            </a:r>
            <a:r>
              <a:rPr dirty="0" sz="1800" spc="-10" i="1">
                <a:solidFill>
                  <a:srgbClr val="001F5F"/>
                </a:solidFill>
                <a:latin typeface="Palatino Linotype"/>
                <a:cs typeface="Palatino Linotype"/>
              </a:rPr>
              <a:t> légères</a:t>
            </a:r>
            <a:r>
              <a:rPr dirty="0" sz="1800" spc="1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loisirs</a:t>
            </a:r>
            <a:r>
              <a:rPr dirty="0" sz="1800" spc="-1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implantées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dans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les</a:t>
            </a:r>
            <a:r>
              <a:rPr dirty="0" sz="1800" spc="1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emplacements</a:t>
            </a:r>
            <a:r>
              <a:rPr dirty="0" sz="1800" spc="1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mentionnés</a:t>
            </a:r>
            <a:r>
              <a:rPr dirty="0" sz="1800" spc="1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 i="1">
                <a:solidFill>
                  <a:srgbClr val="001F5F"/>
                </a:solidFill>
                <a:latin typeface="Palatino Linotype"/>
                <a:cs typeface="Palatino Linotype"/>
              </a:rPr>
              <a:t>à</a:t>
            </a:r>
            <a:r>
              <a:rPr dirty="0" sz="18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 l'article</a:t>
            </a:r>
            <a:r>
              <a:rPr dirty="0" sz="1800" spc="2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R.</a:t>
            </a:r>
            <a:r>
              <a:rPr dirty="0" sz="1800" b="1" i="1">
                <a:solidFill>
                  <a:srgbClr val="001F5F"/>
                </a:solidFill>
                <a:latin typeface="Palatino Linotype"/>
                <a:cs typeface="Palatino Linotype"/>
              </a:rPr>
              <a:t> 111- </a:t>
            </a:r>
            <a:r>
              <a:rPr dirty="0" sz="1800" spc="-434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 i="1">
                <a:solidFill>
                  <a:srgbClr val="001F5F"/>
                </a:solidFill>
                <a:latin typeface="Palatino Linotype"/>
                <a:cs typeface="Palatino Linotype"/>
              </a:rPr>
              <a:t>38</a:t>
            </a:r>
            <a:r>
              <a:rPr dirty="0" sz="1800" spc="-1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et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dont la </a:t>
            </a:r>
            <a:r>
              <a:rPr dirty="0" sz="18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surface</a:t>
            </a:r>
            <a:r>
              <a:rPr dirty="0" sz="180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800" spc="5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plancher </a:t>
            </a:r>
            <a:r>
              <a:rPr dirty="0" sz="1800" b="1" i="1">
                <a:solidFill>
                  <a:srgbClr val="001F5F"/>
                </a:solidFill>
                <a:latin typeface="Palatino Linotype"/>
                <a:cs typeface="Palatino Linotype"/>
              </a:rPr>
              <a:t>est </a:t>
            </a:r>
            <a:r>
              <a:rPr dirty="0" sz="18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inférieure</a:t>
            </a:r>
            <a:r>
              <a:rPr dirty="0" sz="1800" spc="5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ou</a:t>
            </a:r>
            <a:r>
              <a:rPr dirty="0" sz="1800" spc="-1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 i="1">
                <a:solidFill>
                  <a:srgbClr val="001F5F"/>
                </a:solidFill>
                <a:latin typeface="Palatino Linotype"/>
                <a:cs typeface="Palatino Linotype"/>
              </a:rPr>
              <a:t>égale</a:t>
            </a:r>
            <a:r>
              <a:rPr dirty="0" sz="1800" spc="1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 i="1">
                <a:solidFill>
                  <a:srgbClr val="001F5F"/>
                </a:solidFill>
                <a:latin typeface="Palatino Linotype"/>
                <a:cs typeface="Palatino Linotype"/>
              </a:rPr>
              <a:t>à</a:t>
            </a:r>
            <a:r>
              <a:rPr dirty="0" sz="1800" spc="-15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trente-cinq</a:t>
            </a:r>
            <a:r>
              <a:rPr dirty="0" sz="1800" spc="1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mètres</a:t>
            </a:r>
            <a:r>
              <a:rPr dirty="0" sz="180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carrés</a:t>
            </a:r>
            <a:r>
              <a:rPr dirty="0" sz="1800" spc="2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;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»</a:t>
            </a:r>
            <a:endParaRPr sz="18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</a:pPr>
            <a:endParaRPr sz="18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450">
              <a:latin typeface="Palatino Linotype"/>
              <a:cs typeface="Palatino Linotype"/>
            </a:endParaRPr>
          </a:p>
          <a:p>
            <a:pPr marL="12700">
              <a:lnSpc>
                <a:spcPct val="100000"/>
              </a:lnSpc>
            </a:pP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Article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R. 421-9</a:t>
            </a:r>
            <a:r>
              <a:rPr dirty="0" u="heavy" sz="1800" spc="-1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du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code</a:t>
            </a:r>
            <a:r>
              <a:rPr dirty="0" u="heavy" sz="1800" spc="-1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de 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l’urbanisme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:</a:t>
            </a:r>
            <a:endParaRPr sz="1800">
              <a:latin typeface="Palatino Linotype"/>
              <a:cs typeface="Palatino Linotype"/>
            </a:endParaRPr>
          </a:p>
          <a:p>
            <a:pPr marL="12700" marR="5080">
              <a:lnSpc>
                <a:spcPct val="100000"/>
              </a:lnSpc>
              <a:spcBef>
                <a:spcPts val="1205"/>
              </a:spcBef>
            </a:pP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«</a:t>
            </a:r>
            <a:r>
              <a:rPr dirty="0" sz="18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En</a:t>
            </a:r>
            <a:r>
              <a:rPr dirty="0" sz="1800" spc="-1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dehors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du</a:t>
            </a:r>
            <a:r>
              <a:rPr dirty="0" sz="1800" spc="-1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10" i="1">
                <a:solidFill>
                  <a:srgbClr val="001F5F"/>
                </a:solidFill>
                <a:latin typeface="Palatino Linotype"/>
                <a:cs typeface="Palatino Linotype"/>
              </a:rPr>
              <a:t>périmètre</a:t>
            </a:r>
            <a:r>
              <a:rPr dirty="0" sz="1800" spc="1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800" spc="-1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sites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patrimoniaux</a:t>
            </a:r>
            <a:r>
              <a:rPr dirty="0" sz="1800" spc="-2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10" i="1">
                <a:solidFill>
                  <a:srgbClr val="001F5F"/>
                </a:solidFill>
                <a:latin typeface="Palatino Linotype"/>
                <a:cs typeface="Palatino Linotype"/>
              </a:rPr>
              <a:t>remarquables,</a:t>
            </a:r>
            <a:r>
              <a:rPr dirty="0" sz="1800" spc="2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800" spc="-1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abords des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monuments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historiques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et </a:t>
            </a:r>
            <a:r>
              <a:rPr dirty="0" sz="1800" spc="-434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800" spc="1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sites</a:t>
            </a:r>
            <a:r>
              <a:rPr dirty="0" sz="1800" spc="2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classés</a:t>
            </a:r>
            <a:r>
              <a:rPr dirty="0" sz="1800" spc="3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ou</a:t>
            </a:r>
            <a:r>
              <a:rPr dirty="0" sz="1800" spc="2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en</a:t>
            </a:r>
            <a:r>
              <a:rPr dirty="0" sz="1800" spc="3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instance</a:t>
            </a:r>
            <a:r>
              <a:rPr dirty="0" sz="1800" spc="3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800" spc="3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classement,</a:t>
            </a:r>
            <a:r>
              <a:rPr dirty="0" sz="1800" spc="3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les</a:t>
            </a:r>
            <a:r>
              <a:rPr dirty="0" sz="1800" spc="3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constructions</a:t>
            </a:r>
            <a:r>
              <a:rPr dirty="0" sz="1800" spc="3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nouvelles</a:t>
            </a:r>
            <a:r>
              <a:rPr dirty="0" sz="1800" spc="3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suivantes</a:t>
            </a:r>
            <a:r>
              <a:rPr dirty="0" sz="1800" spc="2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doivent</a:t>
            </a:r>
            <a:r>
              <a:rPr dirty="0" sz="1800" spc="3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15" i="1">
                <a:solidFill>
                  <a:srgbClr val="001F5F"/>
                </a:solidFill>
                <a:latin typeface="Palatino Linotype"/>
                <a:cs typeface="Palatino Linotype"/>
              </a:rPr>
              <a:t>être </a:t>
            </a:r>
            <a:r>
              <a:rPr dirty="0" sz="1800" spc="-1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précédées</a:t>
            </a:r>
            <a:r>
              <a:rPr dirty="0" sz="1800" spc="2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d'une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déclaration</a:t>
            </a:r>
            <a:r>
              <a:rPr dirty="0" sz="1800" spc="35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préalable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,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 à</a:t>
            </a:r>
            <a:r>
              <a:rPr dirty="0" sz="1800" spc="1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l'exception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 des cas</a:t>
            </a:r>
            <a:r>
              <a:rPr dirty="0" sz="1800" spc="1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mentionnés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à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800" spc="1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sous-section</a:t>
            </a:r>
            <a:r>
              <a:rPr dirty="0" sz="1800" spc="1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2</a:t>
            </a:r>
            <a:r>
              <a:rPr dirty="0" sz="1800" spc="1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ci-dessus</a:t>
            </a:r>
            <a:r>
              <a:rPr dirty="0" sz="1800" spc="1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: 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(…)</a:t>
            </a:r>
            <a:endParaRPr sz="1800">
              <a:latin typeface="Palatino Linotype"/>
              <a:cs typeface="Palatino Linotype"/>
            </a:endParaRPr>
          </a:p>
          <a:p>
            <a:pPr marL="12700" marR="78740">
              <a:lnSpc>
                <a:spcPct val="100000"/>
              </a:lnSpc>
              <a:spcBef>
                <a:spcPts val="1200"/>
              </a:spcBef>
            </a:pP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b)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Les</a:t>
            </a:r>
            <a:r>
              <a:rPr dirty="0" sz="1800" spc="1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habitations</a:t>
            </a:r>
            <a:r>
              <a:rPr dirty="0" sz="1800" spc="-10" i="1">
                <a:solidFill>
                  <a:srgbClr val="001F5F"/>
                </a:solidFill>
                <a:latin typeface="Palatino Linotype"/>
                <a:cs typeface="Palatino Linotype"/>
              </a:rPr>
              <a:t> légères</a:t>
            </a:r>
            <a:r>
              <a:rPr dirty="0" sz="1800" spc="1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loisirs</a:t>
            </a:r>
            <a:r>
              <a:rPr dirty="0" sz="1800" spc="-1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implantées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dans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les</a:t>
            </a:r>
            <a:r>
              <a:rPr dirty="0" sz="1800" spc="1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conditions</a:t>
            </a:r>
            <a:r>
              <a:rPr dirty="0" sz="1800" spc="2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définies </a:t>
            </a:r>
            <a:r>
              <a:rPr dirty="0" sz="1800" b="1" i="1">
                <a:solidFill>
                  <a:srgbClr val="001F5F"/>
                </a:solidFill>
                <a:latin typeface="Palatino Linotype"/>
                <a:cs typeface="Palatino Linotype"/>
              </a:rPr>
              <a:t>à </a:t>
            </a:r>
            <a:r>
              <a:rPr dirty="0" sz="18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l'article</a:t>
            </a:r>
            <a:r>
              <a:rPr dirty="0" sz="1800" spc="25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R.</a:t>
            </a:r>
            <a:r>
              <a:rPr dirty="0" sz="180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111-38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,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 dont </a:t>
            </a:r>
            <a:r>
              <a:rPr dirty="0" sz="1800" spc="-434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la </a:t>
            </a:r>
            <a:r>
              <a:rPr dirty="0" sz="18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surface</a:t>
            </a:r>
            <a:r>
              <a:rPr dirty="0" sz="180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80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plancher </a:t>
            </a:r>
            <a:r>
              <a:rPr dirty="0" sz="1800" b="1" i="1">
                <a:solidFill>
                  <a:srgbClr val="001F5F"/>
                </a:solidFill>
                <a:latin typeface="Palatino Linotype"/>
                <a:cs typeface="Palatino Linotype"/>
              </a:rPr>
              <a:t>est</a:t>
            </a:r>
            <a:r>
              <a:rPr dirty="0" sz="1800" spc="5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supérieure</a:t>
            </a:r>
            <a:r>
              <a:rPr dirty="0" sz="1800" spc="5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 i="1">
                <a:solidFill>
                  <a:srgbClr val="001F5F"/>
                </a:solidFill>
                <a:latin typeface="Palatino Linotype"/>
                <a:cs typeface="Palatino Linotype"/>
              </a:rPr>
              <a:t>à</a:t>
            </a:r>
            <a:r>
              <a:rPr dirty="0" sz="18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 trente-cinq</a:t>
            </a:r>
            <a:r>
              <a:rPr dirty="0" sz="1800" spc="5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mètres</a:t>
            </a:r>
            <a:r>
              <a:rPr dirty="0" sz="180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carrés</a:t>
            </a:r>
            <a:r>
              <a:rPr dirty="0" sz="1800" spc="2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;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»</a:t>
            </a:r>
            <a:endParaRPr sz="1800">
              <a:latin typeface="Palatino Linotype"/>
              <a:cs typeface="Palatino Linotype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875901" y="410718"/>
            <a:ext cx="1065530" cy="33083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A</a:t>
            </a:r>
            <a:r>
              <a:rPr dirty="0" spc="-80"/>
              <a:t> </a:t>
            </a:r>
            <a:r>
              <a:rPr dirty="0"/>
              <a:t>retenir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590"/>
              </a:lnSpc>
            </a:pPr>
            <a:fld id="{81D60167-4931-47E6-BA6A-407CBD079E47}" type="slidenum">
              <a:rPr dirty="0" spc="-5"/>
              <a:t>13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1298194" y="1852676"/>
            <a:ext cx="9567545" cy="31349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0"/>
              </a:spcBef>
              <a:buFont typeface="Wingdings"/>
              <a:buChar char=""/>
              <a:tabLst>
                <a:tab pos="299720" algn="l"/>
              </a:tabLst>
            </a:pP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Existence</a:t>
            </a:r>
            <a:r>
              <a:rPr dirty="0" sz="1800" spc="-2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d’un</a:t>
            </a:r>
            <a:r>
              <a:rPr dirty="0" sz="1800" spc="-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cadre</a:t>
            </a:r>
            <a:r>
              <a:rPr dirty="0" sz="1800" spc="-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juridique</a:t>
            </a:r>
            <a:r>
              <a:rPr dirty="0" sz="1800" spc="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800" spc="-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l’habitat</a:t>
            </a:r>
            <a:r>
              <a:rPr dirty="0" sz="18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léger</a:t>
            </a:r>
            <a:endParaRPr sz="18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buClr>
                <a:srgbClr val="001F5F"/>
              </a:buClr>
              <a:buFont typeface="Wingdings"/>
              <a:buChar char=""/>
            </a:pPr>
            <a:endParaRPr sz="2100">
              <a:latin typeface="Palatino Linotype"/>
              <a:cs typeface="Palatino Linotype"/>
            </a:endParaRPr>
          </a:p>
          <a:p>
            <a:pPr marL="299085" indent="-287020">
              <a:lnSpc>
                <a:spcPct val="100000"/>
              </a:lnSpc>
              <a:spcBef>
                <a:spcPts val="1725"/>
              </a:spcBef>
              <a:buFont typeface="Wingdings"/>
              <a:buChar char=""/>
              <a:tabLst>
                <a:tab pos="299720" algn="l"/>
              </a:tabLst>
            </a:pP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Mesures</a:t>
            </a:r>
            <a:r>
              <a:rPr dirty="0" sz="18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favorables</a:t>
            </a:r>
            <a:r>
              <a:rPr dirty="0" sz="18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pour</a:t>
            </a:r>
            <a:r>
              <a:rPr dirty="0" sz="1800" spc="3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l’habitat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léger</a:t>
            </a:r>
            <a:r>
              <a:rPr dirty="0" sz="18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réalisé</a:t>
            </a:r>
            <a:r>
              <a:rPr dirty="0" sz="18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8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manière</a:t>
            </a:r>
            <a:r>
              <a:rPr dirty="0" sz="1800" spc="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organisée</a:t>
            </a:r>
            <a:r>
              <a:rPr dirty="0" sz="1800" spc="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et</a:t>
            </a:r>
            <a:r>
              <a:rPr dirty="0" sz="18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collective</a:t>
            </a:r>
            <a:endParaRPr sz="18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buClr>
                <a:srgbClr val="001F5F"/>
              </a:buClr>
              <a:buFont typeface="Wingdings"/>
              <a:buChar char=""/>
            </a:pPr>
            <a:endParaRPr sz="2100">
              <a:latin typeface="Palatino Linotype"/>
              <a:cs typeface="Palatino Linotype"/>
            </a:endParaRPr>
          </a:p>
          <a:p>
            <a:pPr marL="299085" indent="-287020">
              <a:lnSpc>
                <a:spcPct val="100000"/>
              </a:lnSpc>
              <a:spcBef>
                <a:spcPts val="1730"/>
              </a:spcBef>
              <a:buFont typeface="Wingdings"/>
              <a:buChar char=""/>
              <a:tabLst>
                <a:tab pos="299720" algn="l"/>
              </a:tabLst>
            </a:pP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Contraintes</a:t>
            </a:r>
            <a:r>
              <a:rPr dirty="0" sz="1800" spc="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juridiques</a:t>
            </a:r>
            <a:r>
              <a:rPr dirty="0" sz="1800" spc="2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qui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restent</a:t>
            </a:r>
            <a:r>
              <a:rPr dirty="0" sz="1800" spc="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importantes</a:t>
            </a:r>
            <a:r>
              <a:rPr dirty="0" sz="1800" spc="2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par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rapport</a:t>
            </a:r>
            <a:r>
              <a:rPr dirty="0" sz="1800" spc="3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à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certaines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vocations</a:t>
            </a:r>
            <a:r>
              <a:rPr dirty="0" sz="1800" spc="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8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l’habitat</a:t>
            </a:r>
            <a:endParaRPr sz="1800">
              <a:latin typeface="Palatino Linotype"/>
              <a:cs typeface="Palatino Linotype"/>
            </a:endParaRPr>
          </a:p>
          <a:p>
            <a:pPr marL="225425">
              <a:lnSpc>
                <a:spcPct val="100000"/>
              </a:lnSpc>
            </a:pP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léger</a:t>
            </a:r>
            <a:endParaRPr sz="18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</a:pPr>
            <a:endParaRPr sz="18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550">
              <a:latin typeface="Palatino Linotype"/>
              <a:cs typeface="Palatino Linotype"/>
            </a:endParaRPr>
          </a:p>
          <a:p>
            <a:pPr marL="299085" indent="-287020">
              <a:lnSpc>
                <a:spcPct val="100000"/>
              </a:lnSpc>
              <a:spcBef>
                <a:spcPts val="5"/>
              </a:spcBef>
              <a:buFont typeface="Wingdings"/>
              <a:buChar char=""/>
              <a:tabLst>
                <a:tab pos="299720" algn="l"/>
              </a:tabLst>
            </a:pP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Soutien de</a:t>
            </a:r>
            <a:r>
              <a:rPr dirty="0" sz="1800" spc="-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800" spc="-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collectivité</a:t>
            </a:r>
            <a:r>
              <a:rPr dirty="0" sz="1800" spc="-3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d’implantation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déterminant</a:t>
            </a:r>
            <a:endParaRPr sz="1800">
              <a:latin typeface="Palatino Linotype"/>
              <a:cs typeface="Palatino Linotype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07484" y="2149601"/>
            <a:ext cx="3082925" cy="33083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Merci</a:t>
            </a:r>
            <a:r>
              <a:rPr dirty="0" spc="-55"/>
              <a:t> </a:t>
            </a:r>
            <a:r>
              <a:rPr dirty="0"/>
              <a:t>pour</a:t>
            </a:r>
            <a:r>
              <a:rPr dirty="0" spc="-25"/>
              <a:t> </a:t>
            </a:r>
            <a:r>
              <a:rPr dirty="0"/>
              <a:t>votre</a:t>
            </a:r>
            <a:r>
              <a:rPr dirty="0" spc="-50"/>
              <a:t> </a:t>
            </a:r>
            <a:r>
              <a:rPr dirty="0"/>
              <a:t>attention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96000" y="734568"/>
            <a:ext cx="2679192" cy="45567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251063" y="410718"/>
            <a:ext cx="2688590" cy="33083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Plan</a:t>
            </a:r>
            <a:r>
              <a:rPr dirty="0" spc="-45"/>
              <a:t> </a:t>
            </a:r>
            <a:r>
              <a:rPr dirty="0"/>
              <a:t>de</a:t>
            </a:r>
            <a:r>
              <a:rPr dirty="0" spc="-25"/>
              <a:t> </a:t>
            </a:r>
            <a:r>
              <a:rPr dirty="0"/>
              <a:t>la</a:t>
            </a:r>
            <a:r>
              <a:rPr dirty="0" spc="-30"/>
              <a:t> </a:t>
            </a:r>
            <a:r>
              <a:rPr dirty="0"/>
              <a:t>présentation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590"/>
              </a:lnSpc>
            </a:pPr>
            <a:fld id="{81D60167-4931-47E6-BA6A-407CBD079E47}" type="slidenum">
              <a:rPr dirty="0" spc="-5"/>
              <a:t>13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1253439" y="1873377"/>
            <a:ext cx="6690359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4965" algn="l"/>
              </a:tabLst>
            </a:pP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1.	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Définitions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juridiques</a:t>
            </a:r>
            <a:r>
              <a:rPr dirty="0" sz="1800" spc="-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 différentes</a:t>
            </a:r>
            <a:r>
              <a:rPr dirty="0" sz="1800" spc="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formes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 d’habitat</a:t>
            </a:r>
            <a:r>
              <a:rPr dirty="0" sz="1800" spc="-2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léger</a:t>
            </a:r>
            <a:endParaRPr sz="1800">
              <a:latin typeface="Palatino Linotype"/>
              <a:cs typeface="Palatino Linotype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53439" y="2849117"/>
            <a:ext cx="7363459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4965" algn="l"/>
              </a:tabLst>
            </a:pP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2.	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Régime juridique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 des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résidences</a:t>
            </a:r>
            <a:r>
              <a:rPr dirty="0" sz="1800" spc="-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démontables d’habitat</a:t>
            </a:r>
            <a:r>
              <a:rPr dirty="0" sz="1800" spc="-2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permanent</a:t>
            </a:r>
            <a:endParaRPr sz="1800">
              <a:latin typeface="Palatino Linotype"/>
              <a:cs typeface="Palatino Linotyp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53439" y="3824478"/>
            <a:ext cx="521652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4965" algn="l"/>
              </a:tabLst>
            </a:pP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3.	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Régime juridique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 des habitats</a:t>
            </a:r>
            <a:r>
              <a:rPr dirty="0" sz="1800" spc="-2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légers</a:t>
            </a:r>
            <a:r>
              <a:rPr dirty="0" sz="18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loisirs</a:t>
            </a:r>
            <a:endParaRPr sz="1800">
              <a:latin typeface="Palatino Linotype"/>
              <a:cs typeface="Palatino Linotyp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64711" y="410718"/>
            <a:ext cx="7273290" cy="33083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5"/>
              <a:t>Définitions</a:t>
            </a:r>
            <a:r>
              <a:rPr dirty="0" spc="-30"/>
              <a:t> </a:t>
            </a:r>
            <a:r>
              <a:rPr dirty="0"/>
              <a:t>juridiques</a:t>
            </a:r>
            <a:r>
              <a:rPr dirty="0" spc="-40"/>
              <a:t> </a:t>
            </a:r>
            <a:r>
              <a:rPr dirty="0"/>
              <a:t>des</a:t>
            </a:r>
            <a:r>
              <a:rPr dirty="0" spc="10"/>
              <a:t> </a:t>
            </a:r>
            <a:r>
              <a:rPr dirty="0"/>
              <a:t>différentes</a:t>
            </a:r>
            <a:r>
              <a:rPr dirty="0" spc="-40"/>
              <a:t> </a:t>
            </a:r>
            <a:r>
              <a:rPr dirty="0" spc="-5"/>
              <a:t>formes</a:t>
            </a:r>
            <a:r>
              <a:rPr dirty="0" spc="-15"/>
              <a:t> </a:t>
            </a:r>
            <a:r>
              <a:rPr dirty="0"/>
              <a:t>d’habitats</a:t>
            </a:r>
            <a:r>
              <a:rPr dirty="0" spc="-30"/>
              <a:t> </a:t>
            </a:r>
            <a:r>
              <a:rPr dirty="0"/>
              <a:t>légers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590"/>
              </a:lnSpc>
            </a:pPr>
            <a:fld id="{81D60167-4931-47E6-BA6A-407CBD079E47}" type="slidenum">
              <a:rPr dirty="0" spc="-5"/>
              <a:t>13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1253439" y="1452753"/>
            <a:ext cx="8681085" cy="358330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Il</a:t>
            </a:r>
            <a:r>
              <a:rPr dirty="0" sz="1800" spc="-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convient</a:t>
            </a:r>
            <a:r>
              <a:rPr dirty="0" sz="18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800" spc="-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distinguer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:</a:t>
            </a:r>
            <a:endParaRPr sz="18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</a:pPr>
            <a:endParaRPr sz="18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350">
              <a:latin typeface="Palatino Linotype"/>
              <a:cs typeface="Palatino Linotype"/>
            </a:endParaRPr>
          </a:p>
          <a:p>
            <a:pPr marL="299085" indent="-287020">
              <a:lnSpc>
                <a:spcPct val="100000"/>
              </a:lnSpc>
              <a:buFont typeface="Wingdings"/>
              <a:buChar char=""/>
              <a:tabLst>
                <a:tab pos="299720" algn="l"/>
              </a:tabLst>
            </a:pP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Les</a:t>
            </a:r>
            <a:r>
              <a:rPr dirty="0" sz="1800" spc="-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résidences</a:t>
            </a:r>
            <a:r>
              <a:rPr dirty="0" sz="1800" spc="-2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mobiles</a:t>
            </a:r>
            <a:r>
              <a:rPr dirty="0" sz="1800" spc="-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de loisirs</a:t>
            </a:r>
            <a:r>
              <a:rPr dirty="0" sz="1800" spc="-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(RML)</a:t>
            </a:r>
            <a:endParaRPr sz="18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buClr>
                <a:srgbClr val="001F5F"/>
              </a:buClr>
              <a:buFont typeface="Wingdings"/>
              <a:buChar char=""/>
            </a:pPr>
            <a:endParaRPr sz="2100">
              <a:latin typeface="Palatino Linotype"/>
              <a:cs typeface="Palatino Linotype"/>
            </a:endParaRPr>
          </a:p>
          <a:p>
            <a:pPr marL="299085" indent="-287020">
              <a:lnSpc>
                <a:spcPct val="100000"/>
              </a:lnSpc>
              <a:spcBef>
                <a:spcPts val="1470"/>
              </a:spcBef>
              <a:buFont typeface="Wingdings"/>
              <a:buChar char=""/>
              <a:tabLst>
                <a:tab pos="299720" algn="l"/>
              </a:tabLst>
            </a:pP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Les</a:t>
            </a:r>
            <a:r>
              <a:rPr dirty="0" sz="1800" spc="-5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caravanes</a:t>
            </a:r>
            <a:endParaRPr sz="18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buClr>
                <a:srgbClr val="001F5F"/>
              </a:buClr>
              <a:buFont typeface="Wingdings"/>
              <a:buChar char=""/>
            </a:pPr>
            <a:endParaRPr sz="2100">
              <a:latin typeface="Palatino Linotype"/>
              <a:cs typeface="Palatino Linotype"/>
            </a:endParaRPr>
          </a:p>
          <a:p>
            <a:pPr marL="299085" indent="-287020">
              <a:lnSpc>
                <a:spcPct val="100000"/>
              </a:lnSpc>
              <a:spcBef>
                <a:spcPts val="1470"/>
              </a:spcBef>
              <a:buFont typeface="Wingdings"/>
              <a:buChar char=""/>
              <a:tabLst>
                <a:tab pos="299720" algn="l"/>
              </a:tabLst>
            </a:pP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Les</a:t>
            </a:r>
            <a:r>
              <a:rPr dirty="0" sz="1800" spc="-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habitations</a:t>
            </a:r>
            <a:r>
              <a:rPr dirty="0" sz="1800" spc="-2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légères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et de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 loisirs</a:t>
            </a:r>
            <a:r>
              <a:rPr dirty="0" sz="1800" spc="-2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(HLL)</a:t>
            </a:r>
            <a:endParaRPr sz="18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buClr>
                <a:srgbClr val="001F5F"/>
              </a:buClr>
              <a:buFont typeface="Wingdings"/>
              <a:buChar char=""/>
            </a:pPr>
            <a:endParaRPr sz="2100">
              <a:latin typeface="Palatino Linotype"/>
              <a:cs typeface="Palatino Linotype"/>
            </a:endParaRPr>
          </a:p>
          <a:p>
            <a:pPr marL="299085" indent="-287020">
              <a:lnSpc>
                <a:spcPct val="100000"/>
              </a:lnSpc>
              <a:spcBef>
                <a:spcPts val="1465"/>
              </a:spcBef>
              <a:buFont typeface="Wingdings"/>
              <a:buChar char=""/>
              <a:tabLst>
                <a:tab pos="299720" algn="l"/>
              </a:tabLst>
            </a:pP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Les</a:t>
            </a:r>
            <a:r>
              <a:rPr dirty="0" sz="1800" spc="-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résidences</a:t>
            </a:r>
            <a:r>
              <a:rPr dirty="0" sz="1800" spc="-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démontables constituant</a:t>
            </a:r>
            <a:r>
              <a:rPr dirty="0" sz="1800" spc="-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l'habitat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 permanent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 de leurs utilisateurs</a:t>
            </a:r>
            <a:endParaRPr sz="1800">
              <a:latin typeface="Palatino Linotype"/>
              <a:cs typeface="Palatino Linotyp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64711" y="410718"/>
            <a:ext cx="7273290" cy="33083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5"/>
              <a:t>Définitions</a:t>
            </a:r>
            <a:r>
              <a:rPr dirty="0" spc="-30"/>
              <a:t> </a:t>
            </a:r>
            <a:r>
              <a:rPr dirty="0"/>
              <a:t>juridiques</a:t>
            </a:r>
            <a:r>
              <a:rPr dirty="0" spc="-40"/>
              <a:t> </a:t>
            </a:r>
            <a:r>
              <a:rPr dirty="0"/>
              <a:t>des</a:t>
            </a:r>
            <a:r>
              <a:rPr dirty="0" spc="10"/>
              <a:t> </a:t>
            </a:r>
            <a:r>
              <a:rPr dirty="0"/>
              <a:t>différentes</a:t>
            </a:r>
            <a:r>
              <a:rPr dirty="0" spc="-40"/>
              <a:t> </a:t>
            </a:r>
            <a:r>
              <a:rPr dirty="0" spc="-5"/>
              <a:t>formes</a:t>
            </a:r>
            <a:r>
              <a:rPr dirty="0" spc="-15"/>
              <a:t> </a:t>
            </a:r>
            <a:r>
              <a:rPr dirty="0"/>
              <a:t>d’habitats</a:t>
            </a:r>
            <a:r>
              <a:rPr dirty="0" spc="-30"/>
              <a:t> </a:t>
            </a:r>
            <a:r>
              <a:rPr dirty="0"/>
              <a:t>légers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590"/>
              </a:lnSpc>
            </a:pPr>
            <a:fld id="{81D60167-4931-47E6-BA6A-407CBD079E47}" type="slidenum">
              <a:rPr dirty="0" spc="-5"/>
              <a:t>13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1253439" y="1570101"/>
            <a:ext cx="9688830" cy="43103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0"/>
              </a:spcBef>
              <a:buFont typeface="Wingdings"/>
              <a:buChar char=""/>
              <a:tabLst>
                <a:tab pos="299720" algn="l"/>
              </a:tabLst>
            </a:pP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Définition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des 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résidences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mobiles</a:t>
            </a:r>
            <a:r>
              <a:rPr dirty="0" u="heavy" sz="1800" spc="1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de loisirs</a:t>
            </a:r>
            <a:r>
              <a:rPr dirty="0" u="heavy" sz="1800" spc="-1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-</a:t>
            </a:r>
            <a:r>
              <a:rPr dirty="0" u="heavy" sz="1800" spc="-6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Article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R.</a:t>
            </a:r>
            <a:r>
              <a:rPr dirty="0" u="heavy" sz="1800" spc="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111-41</a:t>
            </a:r>
            <a:r>
              <a:rPr dirty="0" u="heavy" sz="1800" spc="-1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du code</a:t>
            </a:r>
            <a:r>
              <a:rPr dirty="0" u="heavy" sz="1800" spc="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de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l’urbanisme</a:t>
            </a:r>
            <a:r>
              <a:rPr dirty="0" u="heavy" sz="1800" spc="2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:</a:t>
            </a:r>
            <a:endParaRPr sz="18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buClr>
                <a:srgbClr val="001F5F"/>
              </a:buClr>
              <a:buFont typeface="Wingdings"/>
              <a:buChar char=""/>
            </a:pPr>
            <a:endParaRPr sz="2100">
              <a:latin typeface="Palatino Linotype"/>
              <a:cs typeface="Palatino Linotype"/>
            </a:endParaRPr>
          </a:p>
          <a:p>
            <a:pPr algn="just" marL="12700" marR="6985">
              <a:lnSpc>
                <a:spcPts val="2030"/>
              </a:lnSpc>
              <a:spcBef>
                <a:spcPts val="1650"/>
              </a:spcBef>
            </a:pP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«</a:t>
            </a:r>
            <a:r>
              <a:rPr dirty="0" sz="18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Sont </a:t>
            </a:r>
            <a:r>
              <a:rPr dirty="0" sz="1800" spc="-10" i="1">
                <a:solidFill>
                  <a:srgbClr val="001F5F"/>
                </a:solidFill>
                <a:latin typeface="Palatino Linotype"/>
                <a:cs typeface="Palatino Linotype"/>
              </a:rPr>
              <a:t>regardés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comme des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résidences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mobiles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 de loisirs les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véhicules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10" i="1">
                <a:solidFill>
                  <a:srgbClr val="001F5F"/>
                </a:solidFill>
                <a:latin typeface="Palatino Linotype"/>
                <a:cs typeface="Palatino Linotype"/>
              </a:rPr>
              <a:t>terrestres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 habitables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qui</a:t>
            </a:r>
            <a:r>
              <a:rPr dirty="0" sz="1800" spc="44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sont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destinés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à </a:t>
            </a:r>
            <a:r>
              <a:rPr dirty="0" sz="1800" spc="-10" i="1">
                <a:solidFill>
                  <a:srgbClr val="001F5F"/>
                </a:solidFill>
                <a:latin typeface="Palatino Linotype"/>
                <a:cs typeface="Palatino Linotype"/>
              </a:rPr>
              <a:t>une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occupation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temporaire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ou </a:t>
            </a:r>
            <a:r>
              <a:rPr dirty="0" sz="1800" spc="-10" i="1">
                <a:solidFill>
                  <a:srgbClr val="001F5F"/>
                </a:solidFill>
                <a:latin typeface="Palatino Linotype"/>
                <a:cs typeface="Palatino Linotype"/>
              </a:rPr>
              <a:t>saisonnière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à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usage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loisirs, </a:t>
            </a:r>
            <a:r>
              <a:rPr dirty="0" sz="1800" spc="-10" i="1">
                <a:solidFill>
                  <a:srgbClr val="001F5F"/>
                </a:solidFill>
                <a:latin typeface="Palatino Linotype"/>
                <a:cs typeface="Palatino Linotype"/>
              </a:rPr>
              <a:t>qui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conservent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des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moyens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mobilité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leur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permettant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10" i="1">
                <a:solidFill>
                  <a:srgbClr val="001F5F"/>
                </a:solidFill>
                <a:latin typeface="Palatino Linotype"/>
                <a:cs typeface="Palatino Linotype"/>
              </a:rPr>
              <a:t>d'être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déplacés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par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traction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mais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10" i="1">
                <a:solidFill>
                  <a:srgbClr val="001F5F"/>
                </a:solidFill>
                <a:latin typeface="Palatino Linotype"/>
                <a:cs typeface="Palatino Linotype"/>
              </a:rPr>
              <a:t>que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le code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de la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10" i="1">
                <a:solidFill>
                  <a:srgbClr val="001F5F"/>
                </a:solidFill>
                <a:latin typeface="Palatino Linotype"/>
                <a:cs typeface="Palatino Linotype"/>
              </a:rPr>
              <a:t>route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 interdit</a:t>
            </a:r>
            <a:r>
              <a:rPr dirty="0" sz="1800" spc="44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800" spc="-10" i="1">
                <a:solidFill>
                  <a:srgbClr val="001F5F"/>
                </a:solidFill>
                <a:latin typeface="Palatino Linotype"/>
                <a:cs typeface="Palatino Linotype"/>
              </a:rPr>
              <a:t>faire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20" i="1">
                <a:solidFill>
                  <a:srgbClr val="001F5F"/>
                </a:solidFill>
                <a:latin typeface="Palatino Linotype"/>
                <a:cs typeface="Palatino Linotype"/>
              </a:rPr>
              <a:t>circuler.</a:t>
            </a:r>
            <a:r>
              <a:rPr dirty="0" sz="1800" spc="-20">
                <a:solidFill>
                  <a:srgbClr val="001F5F"/>
                </a:solidFill>
                <a:latin typeface="Palatino Linotype"/>
                <a:cs typeface="Palatino Linotype"/>
              </a:rPr>
              <a:t>»</a:t>
            </a:r>
            <a:endParaRPr sz="18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</a:pPr>
            <a:endParaRPr sz="18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350">
              <a:latin typeface="Palatino Linotype"/>
              <a:cs typeface="Palatino Linotype"/>
            </a:endParaRPr>
          </a:p>
          <a:p>
            <a:pPr marL="299085" indent="-287020">
              <a:lnSpc>
                <a:spcPct val="100000"/>
              </a:lnSpc>
              <a:buFont typeface="Wingdings"/>
              <a:buChar char=""/>
              <a:tabLst>
                <a:tab pos="299720" algn="l"/>
              </a:tabLst>
            </a:pP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Définition</a:t>
            </a:r>
            <a:r>
              <a:rPr dirty="0" u="heavy" sz="1800" spc="-1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des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caravanes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–</a:t>
            </a:r>
            <a:r>
              <a:rPr dirty="0" u="heavy" sz="1800" spc="-7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Article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R.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111-47</a:t>
            </a:r>
            <a:r>
              <a:rPr dirty="0" u="heavy" sz="1800" spc="-1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du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code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de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l’urbanisme</a:t>
            </a:r>
            <a:r>
              <a:rPr dirty="0" u="heavy" sz="1800" spc="1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:</a:t>
            </a:r>
            <a:endParaRPr sz="18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</a:pPr>
            <a:endParaRPr sz="2100">
              <a:latin typeface="Palatino Linotype"/>
              <a:cs typeface="Palatino Linotype"/>
            </a:endParaRPr>
          </a:p>
          <a:p>
            <a:pPr algn="just" marL="12700" marR="5080">
              <a:lnSpc>
                <a:spcPct val="94100"/>
              </a:lnSpc>
              <a:spcBef>
                <a:spcPts val="1590"/>
              </a:spcBef>
            </a:pP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«</a:t>
            </a:r>
            <a:r>
              <a:rPr dirty="0" sz="18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Sont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10" i="1">
                <a:solidFill>
                  <a:srgbClr val="001F5F"/>
                </a:solidFill>
                <a:latin typeface="Palatino Linotype"/>
                <a:cs typeface="Palatino Linotype"/>
              </a:rPr>
              <a:t>regardés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comme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caravanes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 les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véhicules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10" i="1">
                <a:solidFill>
                  <a:srgbClr val="001F5F"/>
                </a:solidFill>
                <a:latin typeface="Palatino Linotype"/>
                <a:cs typeface="Palatino Linotype"/>
              </a:rPr>
              <a:t>terrestres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 habitables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10" i="1">
                <a:solidFill>
                  <a:srgbClr val="001F5F"/>
                </a:solidFill>
                <a:latin typeface="Palatino Linotype"/>
                <a:cs typeface="Palatino Linotype"/>
              </a:rPr>
              <a:t>qui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 sont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destinés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 à</a:t>
            </a:r>
            <a:r>
              <a:rPr dirty="0" sz="1800" spc="45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10" i="1">
                <a:solidFill>
                  <a:srgbClr val="001F5F"/>
                </a:solidFill>
                <a:latin typeface="Palatino Linotype"/>
                <a:cs typeface="Palatino Linotype"/>
              </a:rPr>
              <a:t>une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occupation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temporaire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ou </a:t>
            </a:r>
            <a:r>
              <a:rPr dirty="0" sz="1800" spc="-10" i="1">
                <a:solidFill>
                  <a:srgbClr val="001F5F"/>
                </a:solidFill>
                <a:latin typeface="Palatino Linotype"/>
                <a:cs typeface="Palatino Linotype"/>
              </a:rPr>
              <a:t>saisonnière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à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usage de loisirs, </a:t>
            </a:r>
            <a:r>
              <a:rPr dirty="0" sz="1800" spc="-10" i="1">
                <a:solidFill>
                  <a:srgbClr val="001F5F"/>
                </a:solidFill>
                <a:latin typeface="Palatino Linotype"/>
                <a:cs typeface="Palatino Linotype"/>
              </a:rPr>
              <a:t>qui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conservent en permanence des moyens de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 mobilité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leur permettant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se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déplacer par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eux-mêmes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ou </a:t>
            </a:r>
            <a:r>
              <a:rPr dirty="0" sz="1800" spc="-10" i="1">
                <a:solidFill>
                  <a:srgbClr val="001F5F"/>
                </a:solidFill>
                <a:latin typeface="Palatino Linotype"/>
                <a:cs typeface="Palatino Linotype"/>
              </a:rPr>
              <a:t>d'être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déplacés par traction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et </a:t>
            </a:r>
            <a:r>
              <a:rPr dirty="0" sz="1800" spc="-10" i="1">
                <a:solidFill>
                  <a:srgbClr val="001F5F"/>
                </a:solidFill>
                <a:latin typeface="Palatino Linotype"/>
                <a:cs typeface="Palatino Linotype"/>
              </a:rPr>
              <a:t>que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le code de la 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10" i="1">
                <a:solidFill>
                  <a:srgbClr val="001F5F"/>
                </a:solidFill>
                <a:latin typeface="Palatino Linotype"/>
                <a:cs typeface="Palatino Linotype"/>
              </a:rPr>
              <a:t>route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 n'interdit</a:t>
            </a:r>
            <a:r>
              <a:rPr dirty="0" sz="1800" spc="2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pas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800" spc="-10" i="1">
                <a:solidFill>
                  <a:srgbClr val="001F5F"/>
                </a:solidFill>
                <a:latin typeface="Palatino Linotype"/>
                <a:cs typeface="Palatino Linotype"/>
              </a:rPr>
              <a:t>faire</a:t>
            </a:r>
            <a:r>
              <a:rPr dirty="0" sz="1800" spc="-1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20" i="1">
                <a:solidFill>
                  <a:srgbClr val="001F5F"/>
                </a:solidFill>
                <a:latin typeface="Palatino Linotype"/>
                <a:cs typeface="Palatino Linotype"/>
              </a:rPr>
              <a:t>circuler.</a:t>
            </a:r>
            <a:r>
              <a:rPr dirty="0" sz="1800" spc="-20">
                <a:solidFill>
                  <a:srgbClr val="001F5F"/>
                </a:solidFill>
                <a:latin typeface="Palatino Linotype"/>
                <a:cs typeface="Palatino Linotype"/>
              </a:rPr>
              <a:t>»</a:t>
            </a:r>
            <a:endParaRPr sz="1800">
              <a:latin typeface="Palatino Linotype"/>
              <a:cs typeface="Palatino Linotyp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64711" y="410718"/>
            <a:ext cx="7273290" cy="33083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5"/>
              <a:t>Définitions</a:t>
            </a:r>
            <a:r>
              <a:rPr dirty="0" spc="-30"/>
              <a:t> </a:t>
            </a:r>
            <a:r>
              <a:rPr dirty="0"/>
              <a:t>juridiques</a:t>
            </a:r>
            <a:r>
              <a:rPr dirty="0" spc="-40"/>
              <a:t> </a:t>
            </a:r>
            <a:r>
              <a:rPr dirty="0"/>
              <a:t>des</a:t>
            </a:r>
            <a:r>
              <a:rPr dirty="0" spc="10"/>
              <a:t> </a:t>
            </a:r>
            <a:r>
              <a:rPr dirty="0"/>
              <a:t>différentes</a:t>
            </a:r>
            <a:r>
              <a:rPr dirty="0" spc="-40"/>
              <a:t> </a:t>
            </a:r>
            <a:r>
              <a:rPr dirty="0" spc="-5"/>
              <a:t>formes</a:t>
            </a:r>
            <a:r>
              <a:rPr dirty="0" spc="-15"/>
              <a:t> </a:t>
            </a:r>
            <a:r>
              <a:rPr dirty="0"/>
              <a:t>d’habitats</a:t>
            </a:r>
            <a:r>
              <a:rPr dirty="0" spc="-30"/>
              <a:t> </a:t>
            </a:r>
            <a:r>
              <a:rPr dirty="0"/>
              <a:t>légers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590"/>
              </a:lnSpc>
            </a:pPr>
            <a:fld id="{81D60167-4931-47E6-BA6A-407CBD079E47}" type="slidenum">
              <a:rPr dirty="0" spc="-5"/>
              <a:t>13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1253439" y="1570101"/>
            <a:ext cx="930910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0"/>
              </a:spcBef>
              <a:buFont typeface="Wingdings"/>
              <a:buChar char=""/>
              <a:tabLst>
                <a:tab pos="299720" algn="l"/>
              </a:tabLst>
            </a:pP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Définition</a:t>
            </a:r>
            <a:r>
              <a:rPr dirty="0" u="heavy" sz="1800" spc="-1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des 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habitats</a:t>
            </a:r>
            <a:r>
              <a:rPr dirty="0" u="heavy" sz="1800" spc="1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légers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de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loisirs</a:t>
            </a:r>
            <a:r>
              <a:rPr dirty="0" u="heavy" sz="1800" spc="-1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(HLL) -</a:t>
            </a:r>
            <a:r>
              <a:rPr dirty="0" u="heavy" sz="1800" spc="-7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Article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R.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111-37</a:t>
            </a:r>
            <a:r>
              <a:rPr dirty="0" u="heavy" sz="1800" spc="-1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du code de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l’urbanisme</a:t>
            </a:r>
            <a:r>
              <a:rPr dirty="0" u="heavy" sz="1800" spc="1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:</a:t>
            </a:r>
            <a:endParaRPr sz="1800">
              <a:latin typeface="Palatino Linotype"/>
              <a:cs typeface="Palatino Linotype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378822" y="2391917"/>
            <a:ext cx="156210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318895" algn="l"/>
              </a:tabLst>
            </a:pP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démontables	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ou</a:t>
            </a:r>
            <a:endParaRPr sz="1800">
              <a:latin typeface="Palatino Linotype"/>
              <a:cs typeface="Palatino Linotyp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53439" y="2391917"/>
            <a:ext cx="8148320" cy="557530"/>
          </a:xfrm>
          <a:prstGeom prst="rect">
            <a:avLst/>
          </a:prstGeom>
        </p:spPr>
        <p:txBody>
          <a:bodyPr wrap="square" lIns="0" tIns="34925" rIns="0" bIns="0" rtlCol="0" vert="horz">
            <a:spAutoFit/>
          </a:bodyPr>
          <a:lstStyle/>
          <a:p>
            <a:pPr marL="12700" marR="5080">
              <a:lnSpc>
                <a:spcPts val="2030"/>
              </a:lnSpc>
              <a:spcBef>
                <a:spcPts val="275"/>
              </a:spcBef>
              <a:tabLst>
                <a:tab pos="299085" algn="l"/>
                <a:tab pos="902335" algn="l"/>
                <a:tab pos="1932939" algn="l"/>
                <a:tab pos="2745105" algn="l"/>
                <a:tab pos="3209925" algn="l"/>
                <a:tab pos="4403725" algn="l"/>
                <a:tab pos="5191125" algn="l"/>
                <a:tab pos="5566410" algn="l"/>
                <a:tab pos="6297930" algn="l"/>
                <a:tab pos="6711315" algn="l"/>
              </a:tabLst>
            </a:pP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«	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Sont	</a:t>
            </a:r>
            <a:r>
              <a:rPr dirty="0" sz="1800" spc="-10" i="1">
                <a:solidFill>
                  <a:srgbClr val="001F5F"/>
                </a:solidFill>
                <a:latin typeface="Palatino Linotype"/>
                <a:cs typeface="Palatino Linotype"/>
              </a:rPr>
              <a:t>regardées	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comme	des	habitations	</a:t>
            </a:r>
            <a:r>
              <a:rPr dirty="0" sz="1800" spc="-10" i="1">
                <a:solidFill>
                  <a:srgbClr val="001F5F"/>
                </a:solidFill>
                <a:latin typeface="Palatino Linotype"/>
                <a:cs typeface="Palatino Linotype"/>
              </a:rPr>
              <a:t>légères	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de	loisirs	les	constructions 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transportables,</a:t>
            </a:r>
            <a:r>
              <a:rPr dirty="0" sz="1800" spc="1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destinées</a:t>
            </a:r>
            <a:r>
              <a:rPr dirty="0" sz="1800" spc="3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à </a:t>
            </a:r>
            <a:r>
              <a:rPr dirty="0" sz="1800" spc="-10" i="1">
                <a:solidFill>
                  <a:srgbClr val="001F5F"/>
                </a:solidFill>
                <a:latin typeface="Palatino Linotype"/>
                <a:cs typeface="Palatino Linotype"/>
              </a:rPr>
              <a:t>une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occupation</a:t>
            </a:r>
            <a:r>
              <a:rPr dirty="0" sz="1800" spc="1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temporaire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ou</a:t>
            </a:r>
            <a:r>
              <a:rPr dirty="0" sz="1800" spc="-10" i="1">
                <a:solidFill>
                  <a:srgbClr val="001F5F"/>
                </a:solidFill>
                <a:latin typeface="Palatino Linotype"/>
                <a:cs typeface="Palatino Linotype"/>
              </a:rPr>
              <a:t> saisonnière</a:t>
            </a:r>
            <a:r>
              <a:rPr dirty="0" sz="1800" spc="2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à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usage</a:t>
            </a:r>
            <a:r>
              <a:rPr dirty="0" sz="1800" spc="1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loisirs.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»</a:t>
            </a:r>
            <a:endParaRPr sz="1800">
              <a:latin typeface="Palatino Linotype"/>
              <a:cs typeface="Palatino Linotype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53439" y="3469385"/>
            <a:ext cx="9688195" cy="24110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99085" indent="-287020">
              <a:lnSpc>
                <a:spcPts val="2100"/>
              </a:lnSpc>
              <a:spcBef>
                <a:spcPts val="100"/>
              </a:spcBef>
              <a:buFont typeface="Wingdings"/>
              <a:buChar char=""/>
              <a:tabLst>
                <a:tab pos="299720" algn="l"/>
              </a:tabLst>
            </a:pP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Définition</a:t>
            </a:r>
            <a:r>
              <a:rPr dirty="0" u="heavy" sz="1800" spc="6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des</a:t>
            </a:r>
            <a:r>
              <a:rPr dirty="0" u="heavy" sz="1800" spc="5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résidences</a:t>
            </a:r>
            <a:r>
              <a:rPr dirty="0" u="heavy" sz="1800" spc="6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démontables</a:t>
            </a:r>
            <a:r>
              <a:rPr dirty="0" u="heavy" sz="1800" spc="7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constituant</a:t>
            </a:r>
            <a:r>
              <a:rPr dirty="0" u="heavy" sz="1800" spc="6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l'habitat</a:t>
            </a:r>
            <a:r>
              <a:rPr dirty="0" u="heavy" sz="1800" spc="7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permanent</a:t>
            </a:r>
            <a:r>
              <a:rPr dirty="0" u="heavy" sz="1800" spc="6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de</a:t>
            </a:r>
            <a:r>
              <a:rPr dirty="0" u="heavy" sz="1800" spc="6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leurs</a:t>
            </a:r>
            <a:r>
              <a:rPr dirty="0" u="heavy" sz="1800" spc="6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utilisateurs</a:t>
            </a:r>
            <a:r>
              <a:rPr dirty="0" u="heavy" sz="1800" spc="7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-</a:t>
            </a:r>
            <a:endParaRPr sz="1800">
              <a:latin typeface="Palatino Linotype"/>
              <a:cs typeface="Palatino Linotype"/>
            </a:endParaRPr>
          </a:p>
          <a:p>
            <a:pPr marL="226060">
              <a:lnSpc>
                <a:spcPts val="2100"/>
              </a:lnSpc>
            </a:pP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Article</a:t>
            </a:r>
            <a:r>
              <a:rPr dirty="0" u="heavy" sz="1800" spc="-1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R.</a:t>
            </a:r>
            <a:r>
              <a:rPr dirty="0" u="heavy" sz="1800" spc="-1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111-51</a:t>
            </a:r>
            <a:r>
              <a:rPr dirty="0" u="heavy" sz="1800" spc="-1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du</a:t>
            </a:r>
            <a:r>
              <a:rPr dirty="0" u="heavy" sz="1800" spc="-1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code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de</a:t>
            </a:r>
            <a:r>
              <a:rPr dirty="0" u="heavy" sz="1800" spc="-1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l’urbanisme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:</a:t>
            </a:r>
            <a:endParaRPr sz="18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</a:pPr>
            <a:endParaRPr sz="18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450">
              <a:latin typeface="Palatino Linotype"/>
              <a:cs typeface="Palatino Linotype"/>
            </a:endParaRPr>
          </a:p>
          <a:p>
            <a:pPr algn="just" marL="12700" marR="5080">
              <a:lnSpc>
                <a:spcPct val="94100"/>
              </a:lnSpc>
            </a:pP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«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Sont </a:t>
            </a:r>
            <a:r>
              <a:rPr dirty="0" sz="1800" spc="-10" i="1">
                <a:solidFill>
                  <a:srgbClr val="001F5F"/>
                </a:solidFill>
                <a:latin typeface="Palatino Linotype"/>
                <a:cs typeface="Palatino Linotype"/>
              </a:rPr>
              <a:t>regardées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comme des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résidences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démontables constituant l'habitat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permanent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leurs utilisateurs </a:t>
            </a:r>
            <a:r>
              <a:rPr dirty="0" sz="1800" spc="-434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les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installations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sans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fondation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 disposant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d'équipements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intérieurs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 ou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extérieurs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et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 pouvant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15" i="1">
                <a:solidFill>
                  <a:srgbClr val="001F5F"/>
                </a:solidFill>
                <a:latin typeface="Palatino Linotype"/>
                <a:cs typeface="Palatino Linotype"/>
              </a:rPr>
              <a:t>être </a:t>
            </a:r>
            <a:r>
              <a:rPr dirty="0" sz="1800" spc="-1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autonomes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vis-à-vis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réseaux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publics.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 Elles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sont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destinées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 à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l'habitation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et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occupées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 à</a:t>
            </a:r>
            <a:r>
              <a:rPr dirty="0" sz="1800" spc="45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10" i="1">
                <a:solidFill>
                  <a:srgbClr val="001F5F"/>
                </a:solidFill>
                <a:latin typeface="Palatino Linotype"/>
                <a:cs typeface="Palatino Linotype"/>
              </a:rPr>
              <a:t>titre</a:t>
            </a:r>
            <a:r>
              <a:rPr dirty="0" sz="1800" spc="43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résidence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principale au moins </a:t>
            </a:r>
            <a:r>
              <a:rPr dirty="0" sz="1800" spc="-10" i="1">
                <a:solidFill>
                  <a:srgbClr val="001F5F"/>
                </a:solidFill>
                <a:latin typeface="Palatino Linotype"/>
                <a:cs typeface="Palatino Linotype"/>
              </a:rPr>
              <a:t>huit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mois par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an.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Ces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résidences ainsi </a:t>
            </a:r>
            <a:r>
              <a:rPr dirty="0" sz="1800" spc="-10" i="1">
                <a:solidFill>
                  <a:srgbClr val="001F5F"/>
                </a:solidFill>
                <a:latin typeface="Palatino Linotype"/>
                <a:cs typeface="Palatino Linotype"/>
              </a:rPr>
              <a:t>que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leurs équipements extérieurs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sont,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à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tout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moment,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facilement et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rapidement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démontables.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»</a:t>
            </a:r>
            <a:endParaRPr sz="1800">
              <a:latin typeface="Palatino Linotype"/>
              <a:cs typeface="Palatino Linotype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64711" y="410718"/>
            <a:ext cx="7273290" cy="33083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5"/>
              <a:t>Définitions</a:t>
            </a:r>
            <a:r>
              <a:rPr dirty="0" spc="-30"/>
              <a:t> </a:t>
            </a:r>
            <a:r>
              <a:rPr dirty="0"/>
              <a:t>juridiques</a:t>
            </a:r>
            <a:r>
              <a:rPr dirty="0" spc="-40"/>
              <a:t> </a:t>
            </a:r>
            <a:r>
              <a:rPr dirty="0"/>
              <a:t>des</a:t>
            </a:r>
            <a:r>
              <a:rPr dirty="0" spc="10"/>
              <a:t> </a:t>
            </a:r>
            <a:r>
              <a:rPr dirty="0"/>
              <a:t>différentes</a:t>
            </a:r>
            <a:r>
              <a:rPr dirty="0" spc="-40"/>
              <a:t> </a:t>
            </a:r>
            <a:r>
              <a:rPr dirty="0" spc="-5"/>
              <a:t>formes</a:t>
            </a:r>
            <a:r>
              <a:rPr dirty="0" spc="-15"/>
              <a:t> </a:t>
            </a:r>
            <a:r>
              <a:rPr dirty="0"/>
              <a:t>d’habitats</a:t>
            </a:r>
            <a:r>
              <a:rPr dirty="0" spc="-30"/>
              <a:t> </a:t>
            </a:r>
            <a:r>
              <a:rPr dirty="0"/>
              <a:t>légers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590"/>
              </a:lnSpc>
            </a:pPr>
            <a:fld id="{81D60167-4931-47E6-BA6A-407CBD079E47}" type="slidenum">
              <a:rPr dirty="0" spc="-5"/>
              <a:t>13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1253439" y="1227835"/>
            <a:ext cx="9688830" cy="4325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Illustrations</a:t>
            </a:r>
            <a:r>
              <a:rPr dirty="0" u="heavy" sz="1800" spc="1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démontrant</a:t>
            </a:r>
            <a:r>
              <a:rPr dirty="0" u="heavy" sz="1800" spc="2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la</a:t>
            </a:r>
            <a:r>
              <a:rPr dirty="0" u="heavy" sz="1800" spc="-1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complexité</a:t>
            </a:r>
            <a:r>
              <a:rPr dirty="0" u="heavy" sz="1800" spc="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de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la</a:t>
            </a:r>
            <a:r>
              <a:rPr dirty="0" u="heavy" sz="1800" spc="1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combinaison</a:t>
            </a:r>
            <a:r>
              <a:rPr dirty="0" u="heavy" sz="1800" spc="1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des</a:t>
            </a:r>
            <a:r>
              <a:rPr dirty="0" u="heavy" sz="1800" spc="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définitions</a:t>
            </a:r>
            <a:endParaRPr sz="18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</a:pPr>
            <a:endParaRPr sz="18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850">
              <a:latin typeface="Palatino Linotype"/>
              <a:cs typeface="Palatino Linotype"/>
            </a:endParaRPr>
          </a:p>
          <a:p>
            <a:pPr algn="just" marL="226060" marR="5080" indent="-213995">
              <a:lnSpc>
                <a:spcPct val="93900"/>
              </a:lnSpc>
              <a:buClr>
                <a:srgbClr val="001F5F"/>
              </a:buClr>
              <a:buFont typeface="Wingdings"/>
              <a:buChar char=""/>
              <a:tabLst>
                <a:tab pos="299720" algn="l"/>
              </a:tabLst>
            </a:pPr>
            <a:r>
              <a:rPr dirty="0"/>
              <a:t>	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Les </a:t>
            </a:r>
            <a:r>
              <a:rPr dirty="0" sz="1800" spc="-10">
                <a:solidFill>
                  <a:srgbClr val="001F5F"/>
                </a:solidFill>
                <a:latin typeface="Palatino Linotype"/>
                <a:cs typeface="Palatino Linotype"/>
              </a:rPr>
              <a:t>caravanes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posées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sur le sol ou sur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des plots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fondation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et </a:t>
            </a:r>
            <a:r>
              <a:rPr dirty="0" sz="1800" spc="-10">
                <a:solidFill>
                  <a:srgbClr val="001F5F"/>
                </a:solidFill>
                <a:latin typeface="Palatino Linotype"/>
                <a:cs typeface="Palatino Linotype"/>
              </a:rPr>
              <a:t>n'ayant,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de ce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fait,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pas </a:t>
            </a:r>
            <a:r>
              <a:rPr dirty="0" sz="18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conservé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leur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mobilité </a:t>
            </a:r>
            <a:r>
              <a:rPr dirty="0" sz="1800" spc="-10">
                <a:solidFill>
                  <a:srgbClr val="001F5F"/>
                </a:solidFill>
                <a:latin typeface="Palatino Linotype"/>
                <a:cs typeface="Palatino Linotype"/>
              </a:rPr>
              <a:t>doivent,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pour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leur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part,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être regardées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comme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des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maisons légères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 d'habitation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(Cf. Conseil d’Etat,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7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juillet 2004, n°266478, </a:t>
            </a:r>
            <a:r>
              <a:rPr dirty="0" sz="1800" spc="-10">
                <a:solidFill>
                  <a:srgbClr val="001F5F"/>
                </a:solidFill>
                <a:latin typeface="Palatino Linotype"/>
                <a:cs typeface="Palatino Linotype"/>
              </a:rPr>
              <a:t>voir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également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Conseil d’Etat,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12 </a:t>
            </a:r>
            <a:r>
              <a:rPr dirty="0" sz="18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février</a:t>
            </a:r>
            <a:r>
              <a:rPr dirty="0" sz="1800" spc="-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1990,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n°76485)</a:t>
            </a:r>
            <a:endParaRPr sz="1800">
              <a:latin typeface="Palatino Linotype"/>
              <a:cs typeface="Palatino Linotype"/>
            </a:endParaRPr>
          </a:p>
          <a:p>
            <a:pPr algn="just" marL="226060" marR="6350" indent="-213995">
              <a:lnSpc>
                <a:spcPct val="94100"/>
              </a:lnSpc>
              <a:spcBef>
                <a:spcPts val="1195"/>
              </a:spcBef>
              <a:buClr>
                <a:srgbClr val="001F5F"/>
              </a:buClr>
              <a:buFont typeface="Wingdings"/>
              <a:buChar char=""/>
              <a:tabLst>
                <a:tab pos="299720" algn="l"/>
              </a:tabLst>
            </a:pPr>
            <a:r>
              <a:rPr dirty="0"/>
              <a:t>	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Si la «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tiny house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» est à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usage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de loisirs et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pourvue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800" spc="-10">
                <a:solidFill>
                  <a:srgbClr val="001F5F"/>
                </a:solidFill>
                <a:latin typeface="Palatino Linotype"/>
                <a:cs typeface="Palatino Linotype"/>
              </a:rPr>
              <a:t>moyens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de mobilité, elle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peut </a:t>
            </a:r>
            <a:r>
              <a:rPr dirty="0" sz="1800" spc="-10">
                <a:solidFill>
                  <a:srgbClr val="001F5F"/>
                </a:solidFill>
                <a:latin typeface="Palatino Linotype"/>
                <a:cs typeface="Palatino Linotype"/>
              </a:rPr>
              <a:t>être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 qualifiée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résidences mobiles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de loisirs.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Sinon,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elle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peut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être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assimilée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à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une habitation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 légère</a:t>
            </a:r>
            <a:r>
              <a:rPr dirty="0" sz="18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8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loisirs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 ou</a:t>
            </a:r>
            <a:r>
              <a:rPr dirty="0" sz="18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à</a:t>
            </a:r>
            <a:r>
              <a:rPr dirty="0" sz="18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une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résidence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démontable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constituant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l'habitat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permanent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 de</a:t>
            </a:r>
            <a:r>
              <a:rPr dirty="0" sz="18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son </a:t>
            </a:r>
            <a:r>
              <a:rPr dirty="0" sz="18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utilisateur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(Cf.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 Réponse</a:t>
            </a:r>
            <a:r>
              <a:rPr dirty="0" sz="18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ministérielle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n°08720,</a:t>
            </a:r>
            <a:r>
              <a:rPr dirty="0" sz="1800" spc="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JO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Sénat</a:t>
            </a:r>
            <a:r>
              <a:rPr dirty="0" sz="18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du 27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 juin</a:t>
            </a:r>
            <a:r>
              <a:rPr dirty="0" sz="1800" spc="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2019,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page</a:t>
            </a:r>
            <a:r>
              <a:rPr dirty="0" sz="18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3420)</a:t>
            </a:r>
            <a:endParaRPr sz="1800">
              <a:latin typeface="Palatino Linotype"/>
              <a:cs typeface="Palatino Linotype"/>
            </a:endParaRPr>
          </a:p>
          <a:p>
            <a:pPr algn="just" marL="226060" marR="5080" indent="-213995">
              <a:lnSpc>
                <a:spcPct val="94100"/>
              </a:lnSpc>
              <a:spcBef>
                <a:spcPts val="1195"/>
              </a:spcBef>
              <a:buClr>
                <a:srgbClr val="001F5F"/>
              </a:buClr>
              <a:buFont typeface="Wingdings"/>
              <a:buChar char=""/>
              <a:tabLst>
                <a:tab pos="299720" algn="l"/>
              </a:tabLst>
            </a:pPr>
            <a:r>
              <a:rPr dirty="0"/>
              <a:t>	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les </a:t>
            </a:r>
            <a:r>
              <a:rPr dirty="0" sz="1800" spc="-10">
                <a:solidFill>
                  <a:srgbClr val="001F5F"/>
                </a:solidFill>
                <a:latin typeface="Palatino Linotype"/>
                <a:cs typeface="Palatino Linotype"/>
              </a:rPr>
              <a:t>yourtes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et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tipis </a:t>
            </a:r>
            <a:r>
              <a:rPr dirty="0" sz="1800" spc="-10">
                <a:solidFill>
                  <a:srgbClr val="001F5F"/>
                </a:solidFill>
                <a:latin typeface="Palatino Linotype"/>
                <a:cs typeface="Palatino Linotype"/>
              </a:rPr>
              <a:t>peuvent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être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assimilés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à des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tentes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(qui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ne sont ni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des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véhicules, ni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des </a:t>
            </a:r>
            <a:r>
              <a:rPr dirty="0" sz="18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constructions),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sauf en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présence </a:t>
            </a:r>
            <a:r>
              <a:rPr dirty="0" sz="1800" spc="-15">
                <a:solidFill>
                  <a:srgbClr val="001F5F"/>
                </a:solidFill>
                <a:latin typeface="Palatino Linotype"/>
                <a:cs typeface="Palatino Linotype"/>
              </a:rPr>
              <a:t>d’équipements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intérieurs tels que des sanitaires.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Ils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seront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 alors des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habitats légers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loisirs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- ou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des résidences démontables (Cf. Réponse ministérielle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n°08573,</a:t>
            </a:r>
            <a:r>
              <a:rPr dirty="0" sz="18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JO</a:t>
            </a:r>
            <a:r>
              <a:rPr dirty="0" sz="1800" spc="-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Sénat du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 14</a:t>
            </a:r>
            <a:r>
              <a:rPr dirty="0" sz="1800" spc="-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mai</a:t>
            </a:r>
            <a:r>
              <a:rPr dirty="0" sz="18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2009, page</a:t>
            </a:r>
            <a:r>
              <a:rPr dirty="0" sz="18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1216)</a:t>
            </a:r>
            <a:endParaRPr sz="1800">
              <a:latin typeface="Palatino Linotype"/>
              <a:cs typeface="Palatino Linotype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899285">
              <a:lnSpc>
                <a:spcPct val="100000"/>
              </a:lnSpc>
              <a:spcBef>
                <a:spcPts val="105"/>
              </a:spcBef>
            </a:pPr>
            <a:r>
              <a:rPr dirty="0"/>
              <a:t>Régime</a:t>
            </a:r>
            <a:r>
              <a:rPr dirty="0" spc="-35"/>
              <a:t> </a:t>
            </a:r>
            <a:r>
              <a:rPr dirty="0"/>
              <a:t>juridique</a:t>
            </a:r>
            <a:r>
              <a:rPr dirty="0" spc="-30"/>
              <a:t> </a:t>
            </a:r>
            <a:r>
              <a:rPr dirty="0"/>
              <a:t>des</a:t>
            </a:r>
            <a:r>
              <a:rPr dirty="0" spc="10"/>
              <a:t> </a:t>
            </a:r>
            <a:r>
              <a:rPr dirty="0"/>
              <a:t>résidences</a:t>
            </a:r>
            <a:r>
              <a:rPr dirty="0" spc="-30"/>
              <a:t> </a:t>
            </a:r>
            <a:r>
              <a:rPr dirty="0"/>
              <a:t>démontables</a:t>
            </a:r>
            <a:r>
              <a:rPr dirty="0" spc="-30"/>
              <a:t> </a:t>
            </a:r>
            <a:r>
              <a:rPr dirty="0"/>
              <a:t>d’habitat</a:t>
            </a:r>
            <a:r>
              <a:rPr dirty="0" spc="-30"/>
              <a:t> </a:t>
            </a:r>
            <a:r>
              <a:rPr dirty="0"/>
              <a:t>permanent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590"/>
              </a:lnSpc>
            </a:pPr>
            <a:fld id="{81D60167-4931-47E6-BA6A-407CBD079E47}" type="slidenum">
              <a:rPr dirty="0" spc="-5"/>
              <a:t>13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1298194" y="999235"/>
            <a:ext cx="9688830" cy="44462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Règles 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d’implantation</a:t>
            </a:r>
            <a:r>
              <a:rPr dirty="0" u="heavy" sz="1800" spc="1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des</a:t>
            </a:r>
            <a:r>
              <a:rPr dirty="0" u="heavy" sz="1800" spc="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résidences</a:t>
            </a:r>
            <a:r>
              <a:rPr dirty="0" u="heavy" sz="1800" spc="-1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démontables</a:t>
            </a:r>
            <a:r>
              <a:rPr dirty="0" u="heavy" sz="1800" spc="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constituant</a:t>
            </a:r>
            <a:r>
              <a:rPr dirty="0" u="heavy" sz="1800" spc="2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l'habitat</a:t>
            </a:r>
            <a:r>
              <a:rPr dirty="0" u="heavy" sz="1800" spc="1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permanent</a:t>
            </a:r>
            <a:r>
              <a:rPr dirty="0" u="heavy" sz="1800" spc="2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de 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leurs</a:t>
            </a:r>
            <a:endParaRPr sz="1800">
              <a:latin typeface="Palatino Linotype"/>
              <a:cs typeface="Palatino Linotype"/>
            </a:endParaRPr>
          </a:p>
          <a:p>
            <a:pPr marL="12700">
              <a:lnSpc>
                <a:spcPct val="100000"/>
              </a:lnSpc>
            </a:pP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utilisateurs</a:t>
            </a:r>
            <a:r>
              <a:rPr dirty="0" u="heavy" sz="1800" spc="-2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:</a:t>
            </a:r>
            <a:endParaRPr sz="18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</a:pPr>
            <a:endParaRPr sz="18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550">
              <a:latin typeface="Palatino Linotype"/>
              <a:cs typeface="Palatino Linotype"/>
            </a:endParaRPr>
          </a:p>
          <a:p>
            <a:pPr marL="299085" indent="-287020">
              <a:lnSpc>
                <a:spcPct val="100000"/>
              </a:lnSpc>
              <a:buFont typeface="Wingdings"/>
              <a:buChar char=""/>
              <a:tabLst>
                <a:tab pos="299720" algn="l"/>
              </a:tabLst>
            </a:pP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Application</a:t>
            </a:r>
            <a:r>
              <a:rPr dirty="0" sz="1800" spc="46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du</a:t>
            </a:r>
            <a:r>
              <a:rPr dirty="0" sz="1800" spc="-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droit</a:t>
            </a:r>
            <a:r>
              <a:rPr dirty="0" sz="1800" spc="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commun(Cf.</a:t>
            </a:r>
            <a:r>
              <a:rPr dirty="0" sz="1800" spc="2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En</a:t>
            </a:r>
            <a:r>
              <a:rPr dirty="0" sz="18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complément</a:t>
            </a:r>
            <a:r>
              <a:rPr dirty="0" sz="1800" spc="-5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Article</a:t>
            </a:r>
            <a:r>
              <a:rPr dirty="0" sz="1800" spc="-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L.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 444-1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du code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 l’urbanisme)</a:t>
            </a:r>
            <a:r>
              <a:rPr dirty="0" sz="1800" spc="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:</a:t>
            </a:r>
            <a:endParaRPr sz="18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buClr>
                <a:srgbClr val="001F5F"/>
              </a:buClr>
              <a:buFont typeface="Wingdings"/>
              <a:buChar char=""/>
            </a:pPr>
            <a:endParaRPr sz="1600">
              <a:latin typeface="Palatino Linotype"/>
              <a:cs typeface="Palatino Linotype"/>
            </a:endParaRPr>
          </a:p>
          <a:p>
            <a:pPr algn="just" lvl="1" marL="1074420" indent="-147955">
              <a:lnSpc>
                <a:spcPct val="100000"/>
              </a:lnSpc>
              <a:buFont typeface="Palatino Linotype"/>
              <a:buChar char="-"/>
              <a:tabLst>
                <a:tab pos="1075055" algn="l"/>
              </a:tabLst>
            </a:pP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Constructibilité</a:t>
            </a:r>
            <a:r>
              <a:rPr dirty="0" sz="1800" spc="12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au</a:t>
            </a:r>
            <a:r>
              <a:rPr dirty="0" sz="1800" spc="114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sein</a:t>
            </a:r>
            <a:r>
              <a:rPr dirty="0" sz="1800" spc="10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800" spc="1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zones</a:t>
            </a:r>
            <a:r>
              <a:rPr dirty="0" sz="1800" spc="114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dites</a:t>
            </a:r>
            <a:r>
              <a:rPr dirty="0" sz="1800" spc="10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urbanisées</a:t>
            </a:r>
            <a:r>
              <a:rPr dirty="0" sz="1800" spc="12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(selon</a:t>
            </a:r>
            <a:r>
              <a:rPr dirty="0" sz="1800" spc="1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le</a:t>
            </a:r>
            <a:r>
              <a:rPr dirty="0" sz="1800" spc="114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règlement</a:t>
            </a:r>
            <a:r>
              <a:rPr dirty="0" sz="1800" spc="12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national</a:t>
            </a:r>
            <a:r>
              <a:rPr dirty="0" sz="1800" spc="114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endParaRPr sz="1800">
              <a:latin typeface="Palatino Linotype"/>
              <a:cs typeface="Palatino Linotype"/>
            </a:endParaRPr>
          </a:p>
          <a:p>
            <a:pPr algn="just" marL="927100">
              <a:lnSpc>
                <a:spcPct val="100000"/>
              </a:lnSpc>
            </a:pP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l’urbanisme</a:t>
            </a:r>
            <a:r>
              <a:rPr dirty="0" sz="1800" spc="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ou</a:t>
            </a:r>
            <a:r>
              <a:rPr dirty="0" sz="1800" spc="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selon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 planification</a:t>
            </a:r>
            <a:r>
              <a:rPr dirty="0" sz="1800" spc="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du</a:t>
            </a:r>
            <a:r>
              <a:rPr dirty="0" sz="18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document</a:t>
            </a:r>
            <a:r>
              <a:rPr dirty="0" sz="1800" spc="2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d’urbanisme</a:t>
            </a:r>
            <a:r>
              <a:rPr dirty="0" sz="1800" spc="2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en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vigueur).</a:t>
            </a:r>
            <a:endParaRPr sz="18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600">
              <a:latin typeface="Palatino Linotype"/>
              <a:cs typeface="Palatino Linotype"/>
            </a:endParaRPr>
          </a:p>
          <a:p>
            <a:pPr algn="just" lvl="1" marL="927100" marR="6985">
              <a:lnSpc>
                <a:spcPct val="100000"/>
              </a:lnSpc>
              <a:buFont typeface="Palatino Linotype"/>
              <a:buChar char="-"/>
              <a:tabLst>
                <a:tab pos="1085850" algn="l"/>
              </a:tabLst>
            </a:pP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Principe</a:t>
            </a:r>
            <a:r>
              <a:rPr dirty="0" sz="1800" spc="2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800" spc="19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non</a:t>
            </a:r>
            <a:r>
              <a:rPr dirty="0" sz="1800" spc="2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constructibilité</a:t>
            </a:r>
            <a:r>
              <a:rPr dirty="0" sz="1800" spc="204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au</a:t>
            </a:r>
            <a:r>
              <a:rPr dirty="0" sz="1800" spc="2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sein</a:t>
            </a:r>
            <a:r>
              <a:rPr dirty="0" sz="1800" spc="2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800" spc="2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autres</a:t>
            </a:r>
            <a:r>
              <a:rPr dirty="0" sz="1800" spc="2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zones</a:t>
            </a:r>
            <a:r>
              <a:rPr dirty="0" sz="1800" spc="2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(agricoles</a:t>
            </a:r>
            <a:r>
              <a:rPr dirty="0" sz="1800" spc="2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10">
                <a:solidFill>
                  <a:srgbClr val="001F5F"/>
                </a:solidFill>
                <a:latin typeface="Palatino Linotype"/>
                <a:cs typeface="Palatino Linotype"/>
              </a:rPr>
              <a:t>ou</a:t>
            </a:r>
            <a:r>
              <a:rPr dirty="0" sz="1800" spc="2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naturelles, </a:t>
            </a:r>
            <a:r>
              <a:rPr dirty="0" sz="1800" spc="-434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ou selon le règlement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national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l’urbanisme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ou selon</a:t>
            </a:r>
            <a:r>
              <a:rPr dirty="0" sz="18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la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planification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du document </a:t>
            </a:r>
            <a:r>
              <a:rPr dirty="0" sz="18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d’urbanisme</a:t>
            </a:r>
            <a:r>
              <a:rPr dirty="0" sz="1800" spc="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en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vigueur)</a:t>
            </a:r>
            <a:endParaRPr sz="1800">
              <a:latin typeface="Palatino Linotype"/>
              <a:cs typeface="Palatino Linotype"/>
            </a:endParaRPr>
          </a:p>
          <a:p>
            <a:pPr lvl="1">
              <a:lnSpc>
                <a:spcPct val="100000"/>
              </a:lnSpc>
              <a:buClr>
                <a:srgbClr val="001F5F"/>
              </a:buClr>
              <a:buFont typeface="Palatino Linotype"/>
              <a:buChar char="-"/>
            </a:pPr>
            <a:endParaRPr sz="1600">
              <a:latin typeface="Palatino Linotype"/>
              <a:cs typeface="Palatino Linotype"/>
            </a:endParaRPr>
          </a:p>
          <a:p>
            <a:pPr algn="just" marL="225425" marR="5080" indent="-213360">
              <a:lnSpc>
                <a:spcPct val="100000"/>
              </a:lnSpc>
              <a:spcBef>
                <a:spcPts val="5"/>
              </a:spcBef>
              <a:buClr>
                <a:srgbClr val="001F5F"/>
              </a:buClr>
              <a:buFont typeface="Wingdings"/>
              <a:buChar char=""/>
              <a:tabLst>
                <a:tab pos="299720" algn="l"/>
              </a:tabLst>
            </a:pPr>
            <a:r>
              <a:rPr dirty="0"/>
              <a:t>	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Possibilité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 de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prévoir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 des</a:t>
            </a:r>
            <a:r>
              <a:rPr dirty="0" sz="18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secteurs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 de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taille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 et de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capacité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 d'accueil</a:t>
            </a:r>
            <a:r>
              <a:rPr dirty="0" sz="18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limitées</a:t>
            </a:r>
            <a:r>
              <a:rPr dirty="0" sz="1800" spc="44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(STECAL)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pour les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résidences démontables constituant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l'habitat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permanent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leurs utilisateurs (Cf.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 Article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L.</a:t>
            </a:r>
            <a:r>
              <a:rPr dirty="0" sz="1800" spc="-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151-13</a:t>
            </a:r>
            <a:r>
              <a:rPr dirty="0" sz="18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du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code de</a:t>
            </a:r>
            <a:r>
              <a:rPr dirty="0" sz="1800" spc="-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l’urbanisme</a:t>
            </a:r>
            <a:r>
              <a:rPr dirty="0" sz="18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–</a:t>
            </a:r>
            <a:r>
              <a:rPr dirty="0" sz="1800" spc="-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mention</a:t>
            </a:r>
            <a:r>
              <a:rPr dirty="0" sz="1800" spc="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expresse</a:t>
            </a:r>
            <a:r>
              <a:rPr dirty="0" sz="18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du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 texte).</a:t>
            </a:r>
            <a:endParaRPr sz="1800">
              <a:latin typeface="Palatino Linotype"/>
              <a:cs typeface="Palatino Linotype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899285">
              <a:lnSpc>
                <a:spcPct val="100000"/>
              </a:lnSpc>
              <a:spcBef>
                <a:spcPts val="105"/>
              </a:spcBef>
            </a:pPr>
            <a:r>
              <a:rPr dirty="0"/>
              <a:t>Régime</a:t>
            </a:r>
            <a:r>
              <a:rPr dirty="0" spc="-35"/>
              <a:t> </a:t>
            </a:r>
            <a:r>
              <a:rPr dirty="0"/>
              <a:t>juridique</a:t>
            </a:r>
            <a:r>
              <a:rPr dirty="0" spc="-30"/>
              <a:t> </a:t>
            </a:r>
            <a:r>
              <a:rPr dirty="0"/>
              <a:t>des</a:t>
            </a:r>
            <a:r>
              <a:rPr dirty="0" spc="10"/>
              <a:t> </a:t>
            </a:r>
            <a:r>
              <a:rPr dirty="0"/>
              <a:t>résidences</a:t>
            </a:r>
            <a:r>
              <a:rPr dirty="0" spc="-30"/>
              <a:t> </a:t>
            </a:r>
            <a:r>
              <a:rPr dirty="0"/>
              <a:t>démontables</a:t>
            </a:r>
            <a:r>
              <a:rPr dirty="0" spc="-30"/>
              <a:t> </a:t>
            </a:r>
            <a:r>
              <a:rPr dirty="0"/>
              <a:t>d’habitat</a:t>
            </a:r>
            <a:r>
              <a:rPr dirty="0" spc="-30"/>
              <a:t> </a:t>
            </a:r>
            <a:r>
              <a:rPr dirty="0"/>
              <a:t>permanent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590"/>
              </a:lnSpc>
            </a:pPr>
            <a:fld id="{81D60167-4931-47E6-BA6A-407CBD079E47}" type="slidenum">
              <a:rPr dirty="0" spc="-5"/>
              <a:t>13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1298194" y="961135"/>
            <a:ext cx="9689465" cy="48514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sng" sz="15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Article</a:t>
            </a:r>
            <a:r>
              <a:rPr dirty="0" u="sng" sz="1500" spc="-1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5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L.</a:t>
            </a:r>
            <a:r>
              <a:rPr dirty="0" u="sng" sz="15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151-13</a:t>
            </a:r>
            <a:r>
              <a:rPr dirty="0" u="sng" sz="1500" spc="-4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5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du</a:t>
            </a:r>
            <a:r>
              <a:rPr dirty="0" u="sng" sz="1500" spc="-1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5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code</a:t>
            </a:r>
            <a:r>
              <a:rPr dirty="0" u="sng" sz="1500" spc="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5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de</a:t>
            </a:r>
            <a:r>
              <a:rPr dirty="0" u="sng" sz="1500" spc="-1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5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l’urbanisme</a:t>
            </a:r>
            <a:r>
              <a:rPr dirty="0" u="sng" sz="1500" spc="-2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5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:</a:t>
            </a:r>
            <a:endParaRPr sz="15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</a:pPr>
            <a:endParaRPr sz="1350">
              <a:latin typeface="Palatino Linotype"/>
              <a:cs typeface="Palatino Linotype"/>
            </a:endParaRPr>
          </a:p>
          <a:p>
            <a:pPr marL="12700" marR="8255">
              <a:lnSpc>
                <a:spcPct val="74000"/>
              </a:lnSpc>
            </a:pPr>
            <a:r>
              <a:rPr dirty="0" sz="1500">
                <a:solidFill>
                  <a:srgbClr val="001F5F"/>
                </a:solidFill>
                <a:latin typeface="Palatino Linotype"/>
                <a:cs typeface="Palatino Linotype"/>
              </a:rPr>
              <a:t>«</a:t>
            </a:r>
            <a:r>
              <a:rPr dirty="0" sz="1500" spc="4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Le</a:t>
            </a:r>
            <a:r>
              <a:rPr dirty="0" sz="1500" spc="4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règlement</a:t>
            </a:r>
            <a:r>
              <a:rPr dirty="0" sz="1500" spc="4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peut,</a:t>
            </a:r>
            <a:r>
              <a:rPr dirty="0" sz="1500" spc="3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à</a:t>
            </a:r>
            <a:r>
              <a:rPr dirty="0" sz="1500" spc="3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titre</a:t>
            </a:r>
            <a:r>
              <a:rPr dirty="0" sz="1500" spc="4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exceptionnel,</a:t>
            </a:r>
            <a:r>
              <a:rPr dirty="0" sz="1500" spc="4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délimiter</a:t>
            </a:r>
            <a:r>
              <a:rPr dirty="0" sz="1500" spc="3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dans</a:t>
            </a:r>
            <a:r>
              <a:rPr dirty="0" sz="1500" spc="3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les</a:t>
            </a:r>
            <a:r>
              <a:rPr dirty="0" sz="1500" spc="3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zones</a:t>
            </a:r>
            <a:r>
              <a:rPr dirty="0" sz="1500" spc="4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naturelles,</a:t>
            </a:r>
            <a:r>
              <a:rPr dirty="0" sz="1500" spc="4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agricoles</a:t>
            </a:r>
            <a:r>
              <a:rPr dirty="0" sz="1500" spc="4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ou</a:t>
            </a:r>
            <a:r>
              <a:rPr dirty="0" sz="1500" spc="3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forestières</a:t>
            </a:r>
            <a:r>
              <a:rPr dirty="0" sz="1500" spc="3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500" spc="4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10" b="1" i="1">
                <a:solidFill>
                  <a:srgbClr val="001F5F"/>
                </a:solidFill>
                <a:latin typeface="Palatino Linotype"/>
                <a:cs typeface="Palatino Linotype"/>
              </a:rPr>
              <a:t>secteurs</a:t>
            </a:r>
            <a:r>
              <a:rPr dirty="0" sz="1500" spc="4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b="1" i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500" spc="35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b="1" i="1">
                <a:solidFill>
                  <a:srgbClr val="001F5F"/>
                </a:solidFill>
                <a:latin typeface="Palatino Linotype"/>
                <a:cs typeface="Palatino Linotype"/>
              </a:rPr>
              <a:t>taille</a:t>
            </a:r>
            <a:r>
              <a:rPr dirty="0" sz="1500" spc="35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10" b="1" i="1">
                <a:solidFill>
                  <a:srgbClr val="001F5F"/>
                </a:solidFill>
                <a:latin typeface="Palatino Linotype"/>
                <a:cs typeface="Palatino Linotype"/>
              </a:rPr>
              <a:t>et </a:t>
            </a:r>
            <a:r>
              <a:rPr dirty="0" sz="1500" spc="-36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b="1" i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500" spc="-1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capacité d'accueil</a:t>
            </a:r>
            <a:r>
              <a:rPr dirty="0" sz="1500" spc="1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limitées</a:t>
            </a:r>
            <a:r>
              <a:rPr dirty="0" sz="1500" spc="-1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dans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 lesquels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peuvent</a:t>
            </a:r>
            <a:r>
              <a:rPr dirty="0" sz="1500" spc="-1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être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autorisés</a:t>
            </a:r>
            <a:r>
              <a:rPr dirty="0" sz="1500" spc="-1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:</a:t>
            </a:r>
            <a:endParaRPr sz="1500">
              <a:latin typeface="Palatino Linotype"/>
              <a:cs typeface="Palatino Linotype"/>
            </a:endParaRPr>
          </a:p>
          <a:p>
            <a:pPr marL="12700">
              <a:lnSpc>
                <a:spcPct val="100000"/>
              </a:lnSpc>
              <a:spcBef>
                <a:spcPts val="735"/>
              </a:spcBef>
            </a:pP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(…)</a:t>
            </a:r>
            <a:endParaRPr sz="1500">
              <a:latin typeface="Palatino Linotype"/>
              <a:cs typeface="Palatino Linotype"/>
            </a:endParaRPr>
          </a:p>
          <a:p>
            <a:pPr marL="12700">
              <a:lnSpc>
                <a:spcPct val="100000"/>
              </a:lnSpc>
              <a:spcBef>
                <a:spcPts val="730"/>
              </a:spcBef>
            </a:pP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3°</a:t>
            </a:r>
            <a:r>
              <a:rPr dirty="0" sz="15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500" spc="1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résidences</a:t>
            </a:r>
            <a:r>
              <a:rPr dirty="0" sz="150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démontables</a:t>
            </a:r>
            <a:r>
              <a:rPr dirty="0" sz="1500" spc="1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constituant</a:t>
            </a:r>
            <a:r>
              <a:rPr dirty="0" sz="1500" spc="1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l'habitat</a:t>
            </a:r>
            <a:r>
              <a:rPr dirty="0" sz="1500" spc="5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permanent</a:t>
            </a:r>
            <a:r>
              <a:rPr dirty="0" sz="1500" spc="2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b="1" i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500" spc="5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b="1" i="1">
                <a:solidFill>
                  <a:srgbClr val="001F5F"/>
                </a:solidFill>
                <a:latin typeface="Palatino Linotype"/>
                <a:cs typeface="Palatino Linotype"/>
              </a:rPr>
              <a:t>leurs </a:t>
            </a:r>
            <a:r>
              <a:rPr dirty="0" sz="15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utilisateurs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.</a:t>
            </a:r>
            <a:r>
              <a:rPr dirty="0" sz="15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>
                <a:solidFill>
                  <a:srgbClr val="001F5F"/>
                </a:solidFill>
                <a:latin typeface="Palatino Linotype"/>
                <a:cs typeface="Palatino Linotype"/>
              </a:rPr>
              <a:t>»</a:t>
            </a:r>
            <a:endParaRPr sz="1500">
              <a:latin typeface="Palatino Linotype"/>
              <a:cs typeface="Palatino Linotype"/>
            </a:endParaRPr>
          </a:p>
          <a:p>
            <a:pPr marL="12700" marR="7620">
              <a:lnSpc>
                <a:spcPct val="74000"/>
              </a:lnSpc>
              <a:spcBef>
                <a:spcPts val="1335"/>
              </a:spcBef>
            </a:pP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Il</a:t>
            </a:r>
            <a:r>
              <a:rPr dirty="0" sz="1500" spc="1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précise</a:t>
            </a:r>
            <a:r>
              <a:rPr dirty="0" sz="1500" spc="9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les</a:t>
            </a:r>
            <a:r>
              <a:rPr dirty="0" sz="1500" spc="10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conditions</a:t>
            </a:r>
            <a:r>
              <a:rPr dirty="0" sz="1500" spc="11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500" spc="10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15" i="1">
                <a:solidFill>
                  <a:srgbClr val="001F5F"/>
                </a:solidFill>
                <a:latin typeface="Palatino Linotype"/>
                <a:cs typeface="Palatino Linotype"/>
              </a:rPr>
              <a:t>hauteur,</a:t>
            </a:r>
            <a:r>
              <a:rPr dirty="0" sz="1500" spc="1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d'implantation</a:t>
            </a:r>
            <a:r>
              <a:rPr dirty="0" sz="1500" spc="11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et</a:t>
            </a:r>
            <a:r>
              <a:rPr dirty="0" sz="1500" spc="1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500" spc="9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densité</a:t>
            </a:r>
            <a:r>
              <a:rPr dirty="0" sz="1500" spc="1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500" spc="11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constructions,</a:t>
            </a:r>
            <a:r>
              <a:rPr dirty="0" sz="1500" spc="10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permettant</a:t>
            </a:r>
            <a:r>
              <a:rPr dirty="0" sz="1500" spc="1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d'assurer</a:t>
            </a:r>
            <a:r>
              <a:rPr dirty="0" sz="1500" spc="114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leur</a:t>
            </a:r>
            <a:r>
              <a:rPr dirty="0" sz="1500" spc="9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insertion</a:t>
            </a:r>
            <a:r>
              <a:rPr dirty="0" sz="1500" spc="10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dans </a:t>
            </a:r>
            <a:r>
              <a:rPr dirty="0" sz="1500" spc="-36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l'environnement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et</a:t>
            </a:r>
            <a:r>
              <a:rPr dirty="0" sz="1500" spc="-2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leur</a:t>
            </a:r>
            <a:r>
              <a:rPr dirty="0" sz="1500" spc="-1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compatibilité</a:t>
            </a:r>
            <a:r>
              <a:rPr dirty="0" sz="1500" spc="-2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avec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 le</a:t>
            </a:r>
            <a:r>
              <a:rPr dirty="0" sz="15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maintien</a:t>
            </a:r>
            <a:r>
              <a:rPr dirty="0" sz="1500" spc="-1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du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 caractère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naturel,</a:t>
            </a:r>
            <a:r>
              <a:rPr dirty="0" sz="1500" spc="-1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agricole</a:t>
            </a:r>
            <a:r>
              <a:rPr dirty="0" sz="1500" spc="-1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ou</a:t>
            </a:r>
            <a:r>
              <a:rPr dirty="0" sz="1500" spc="1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forestier</a:t>
            </a:r>
            <a:r>
              <a:rPr dirty="0" sz="1500" spc="-1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de la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 zone.</a:t>
            </a:r>
            <a:endParaRPr sz="1500">
              <a:latin typeface="Palatino Linotype"/>
              <a:cs typeface="Palatino Linotype"/>
            </a:endParaRPr>
          </a:p>
          <a:p>
            <a:pPr marL="12700" marR="5715">
              <a:lnSpc>
                <a:spcPct val="74000"/>
              </a:lnSpc>
              <a:spcBef>
                <a:spcPts val="1330"/>
              </a:spcBef>
            </a:pP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Il</a:t>
            </a:r>
            <a:r>
              <a:rPr dirty="0" sz="1500" spc="17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fixe</a:t>
            </a:r>
            <a:r>
              <a:rPr dirty="0" sz="1500" spc="18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les</a:t>
            </a:r>
            <a:r>
              <a:rPr dirty="0" sz="1500" spc="18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conditions</a:t>
            </a:r>
            <a:r>
              <a:rPr dirty="0" sz="1500" spc="18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relatives</a:t>
            </a:r>
            <a:r>
              <a:rPr dirty="0" sz="1500" spc="19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10" i="1">
                <a:solidFill>
                  <a:srgbClr val="001F5F"/>
                </a:solidFill>
                <a:latin typeface="Palatino Linotype"/>
                <a:cs typeface="Palatino Linotype"/>
              </a:rPr>
              <a:t>aux</a:t>
            </a:r>
            <a:r>
              <a:rPr dirty="0" sz="1500" spc="18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raccordements</a:t>
            </a:r>
            <a:r>
              <a:rPr dirty="0" sz="1500" spc="19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10" i="1">
                <a:solidFill>
                  <a:srgbClr val="001F5F"/>
                </a:solidFill>
                <a:latin typeface="Palatino Linotype"/>
                <a:cs typeface="Palatino Linotype"/>
              </a:rPr>
              <a:t>aux</a:t>
            </a:r>
            <a:r>
              <a:rPr dirty="0" sz="1500" spc="19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réseaux</a:t>
            </a:r>
            <a:r>
              <a:rPr dirty="0" sz="1500" spc="19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publics,</a:t>
            </a:r>
            <a:r>
              <a:rPr dirty="0" sz="1500" spc="18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ainsi</a:t>
            </a:r>
            <a:r>
              <a:rPr dirty="0" sz="1500" spc="18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que</a:t>
            </a:r>
            <a:r>
              <a:rPr dirty="0" sz="1500" spc="19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les</a:t>
            </a:r>
            <a:r>
              <a:rPr dirty="0" sz="1500" spc="18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conditions</a:t>
            </a:r>
            <a:r>
              <a:rPr dirty="0" sz="1500" spc="18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relatives</a:t>
            </a:r>
            <a:r>
              <a:rPr dirty="0" sz="1500" spc="19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à</a:t>
            </a:r>
            <a:r>
              <a:rPr dirty="0" sz="1500" spc="18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l'hygiène</a:t>
            </a:r>
            <a:r>
              <a:rPr dirty="0" sz="1500" spc="18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et</a:t>
            </a:r>
            <a:r>
              <a:rPr dirty="0" sz="1500" spc="18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à</a:t>
            </a:r>
            <a:r>
              <a:rPr dirty="0" sz="1500" spc="17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la </a:t>
            </a:r>
            <a:r>
              <a:rPr dirty="0" sz="1500" spc="-36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sécurité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auxquelles</a:t>
            </a:r>
            <a:r>
              <a:rPr dirty="0" sz="1500" spc="-2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les constructions,</a:t>
            </a:r>
            <a:r>
              <a:rPr dirty="0" sz="1500" spc="-1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les résidences</a:t>
            </a:r>
            <a:r>
              <a:rPr dirty="0" sz="1500" spc="-2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démontables ou</a:t>
            </a:r>
            <a:r>
              <a:rPr dirty="0" sz="1500" spc="1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les</a:t>
            </a:r>
            <a:r>
              <a:rPr dirty="0" sz="1500" spc="-1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résidences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 mobiles</a:t>
            </a:r>
            <a:r>
              <a:rPr dirty="0" sz="1500" spc="-1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doivent</a:t>
            </a:r>
            <a:r>
              <a:rPr dirty="0" sz="1500" spc="-2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satisfaire.</a:t>
            </a:r>
            <a:endParaRPr sz="1500">
              <a:latin typeface="Palatino Linotype"/>
              <a:cs typeface="Palatino Linotype"/>
            </a:endParaRPr>
          </a:p>
          <a:p>
            <a:pPr algn="just" marL="12700">
              <a:lnSpc>
                <a:spcPts val="1565"/>
              </a:lnSpc>
              <a:spcBef>
                <a:spcPts val="865"/>
              </a:spcBef>
            </a:pP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Ces</a:t>
            </a:r>
            <a:r>
              <a:rPr dirty="0" sz="1500" spc="15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secteurs</a:t>
            </a:r>
            <a:r>
              <a:rPr dirty="0" sz="1500" spc="15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sont</a:t>
            </a:r>
            <a:r>
              <a:rPr dirty="0" sz="1500" spc="15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délimités</a:t>
            </a:r>
            <a:r>
              <a:rPr dirty="0" sz="1500" spc="16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après</a:t>
            </a:r>
            <a:r>
              <a:rPr dirty="0" sz="1500" spc="15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avis</a:t>
            </a:r>
            <a:r>
              <a:rPr dirty="0" sz="1500" spc="14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500" spc="15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500" spc="14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commission</a:t>
            </a:r>
            <a:r>
              <a:rPr dirty="0" sz="1500" spc="14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départementale</a:t>
            </a:r>
            <a:r>
              <a:rPr dirty="0" sz="1500" spc="16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500" spc="14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500" spc="12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préservation</a:t>
            </a:r>
            <a:r>
              <a:rPr dirty="0" sz="1500" spc="15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500" spc="16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espaces</a:t>
            </a:r>
            <a:r>
              <a:rPr dirty="0" sz="1500" spc="15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naturels,</a:t>
            </a:r>
            <a:r>
              <a:rPr dirty="0" sz="1500" spc="14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agricoles</a:t>
            </a:r>
            <a:r>
              <a:rPr dirty="0" sz="1500" spc="15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et</a:t>
            </a:r>
            <a:endParaRPr sz="1500">
              <a:latin typeface="Palatino Linotype"/>
              <a:cs typeface="Palatino Linotype"/>
            </a:endParaRPr>
          </a:p>
          <a:p>
            <a:pPr algn="just" marL="12700">
              <a:lnSpc>
                <a:spcPts val="1565"/>
              </a:lnSpc>
            </a:pP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forestiers</a:t>
            </a:r>
            <a:r>
              <a:rPr dirty="0" sz="1500" spc="-1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prévue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à</a:t>
            </a:r>
            <a:r>
              <a:rPr dirty="0" sz="15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l'article</a:t>
            </a:r>
            <a:r>
              <a:rPr dirty="0" sz="1500" spc="-1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L.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10" i="1">
                <a:solidFill>
                  <a:srgbClr val="001F5F"/>
                </a:solidFill>
                <a:latin typeface="Palatino Linotype"/>
                <a:cs typeface="Palatino Linotype"/>
              </a:rPr>
              <a:t>112-1-1</a:t>
            </a:r>
            <a:r>
              <a:rPr dirty="0" sz="1500" spc="-3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du</a:t>
            </a:r>
            <a:r>
              <a:rPr dirty="0" sz="15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code</a:t>
            </a:r>
            <a:r>
              <a:rPr dirty="0" sz="15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rural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et</a:t>
            </a:r>
            <a:r>
              <a:rPr dirty="0" sz="15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5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pêche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 maritime.</a:t>
            </a:r>
            <a:endParaRPr sz="1500">
              <a:latin typeface="Palatino Linotype"/>
              <a:cs typeface="Palatino Linotype"/>
            </a:endParaRPr>
          </a:p>
          <a:p>
            <a:pPr algn="just" marL="12700" marR="6350">
              <a:lnSpc>
                <a:spcPct val="74000"/>
              </a:lnSpc>
              <a:spcBef>
                <a:spcPts val="1335"/>
              </a:spcBef>
            </a:pP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Leur</a:t>
            </a:r>
            <a:r>
              <a:rPr dirty="0" sz="15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caractère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exceptionnel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s'apprécie,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entre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autres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critères,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 en</a:t>
            </a:r>
            <a:r>
              <a:rPr dirty="0" sz="15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fonction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caractéristiques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 du</a:t>
            </a:r>
            <a:r>
              <a:rPr dirty="0" sz="15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territoire,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du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 type </a:t>
            </a:r>
            <a:r>
              <a:rPr dirty="0" sz="15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d'urbanisation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du </a:t>
            </a:r>
            <a:r>
              <a:rPr dirty="0" sz="1500" spc="-15" i="1">
                <a:solidFill>
                  <a:srgbClr val="001F5F"/>
                </a:solidFill>
                <a:latin typeface="Palatino Linotype"/>
                <a:cs typeface="Palatino Linotype"/>
              </a:rPr>
              <a:t>secteur,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de la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distance entre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les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constructions ou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de la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desserte par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les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réseaux ou par les équipements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 collectifs</a:t>
            </a:r>
            <a:r>
              <a:rPr dirty="0" sz="1500">
                <a:solidFill>
                  <a:srgbClr val="001F5F"/>
                </a:solidFill>
                <a:latin typeface="Palatino Linotype"/>
                <a:cs typeface="Palatino Linotype"/>
              </a:rPr>
              <a:t>.</a:t>
            </a:r>
            <a:r>
              <a:rPr dirty="0" sz="1500" spc="-3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>
                <a:solidFill>
                  <a:srgbClr val="001F5F"/>
                </a:solidFill>
                <a:latin typeface="Palatino Linotype"/>
                <a:cs typeface="Palatino Linotype"/>
              </a:rPr>
              <a:t>» (Cf.</a:t>
            </a:r>
            <a:r>
              <a:rPr dirty="0" sz="1500" spc="-2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>
                <a:solidFill>
                  <a:srgbClr val="001F5F"/>
                </a:solidFill>
                <a:latin typeface="Palatino Linotype"/>
                <a:cs typeface="Palatino Linotype"/>
              </a:rPr>
              <a:t>également</a:t>
            </a:r>
            <a:r>
              <a:rPr dirty="0" sz="1500" spc="-2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>
                <a:solidFill>
                  <a:srgbClr val="001F5F"/>
                </a:solidFill>
                <a:latin typeface="Palatino Linotype"/>
                <a:cs typeface="Palatino Linotype"/>
              </a:rPr>
              <a:t>L.</a:t>
            </a:r>
            <a:r>
              <a:rPr dirty="0" sz="15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>
                <a:solidFill>
                  <a:srgbClr val="001F5F"/>
                </a:solidFill>
                <a:latin typeface="Palatino Linotype"/>
                <a:cs typeface="Palatino Linotype"/>
              </a:rPr>
              <a:t>444-1</a:t>
            </a:r>
            <a:r>
              <a:rPr dirty="0" sz="1500" spc="-2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>
                <a:solidFill>
                  <a:srgbClr val="001F5F"/>
                </a:solidFill>
                <a:latin typeface="Palatino Linotype"/>
                <a:cs typeface="Palatino Linotype"/>
              </a:rPr>
              <a:t>du</a:t>
            </a:r>
            <a:r>
              <a:rPr dirty="0" sz="1500" spc="-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>
                <a:solidFill>
                  <a:srgbClr val="001F5F"/>
                </a:solidFill>
                <a:latin typeface="Palatino Linotype"/>
                <a:cs typeface="Palatino Linotype"/>
              </a:rPr>
              <a:t>code de l’urbanisme)</a:t>
            </a:r>
            <a:endParaRPr sz="15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600">
              <a:latin typeface="Palatino Linotype"/>
              <a:cs typeface="Palatino Linotype"/>
            </a:endParaRPr>
          </a:p>
          <a:p>
            <a:pPr algn="just" marL="12700">
              <a:lnSpc>
                <a:spcPts val="1565"/>
              </a:lnSpc>
              <a:spcBef>
                <a:spcPts val="5"/>
              </a:spcBef>
            </a:pPr>
            <a:r>
              <a:rPr dirty="0" sz="1500">
                <a:solidFill>
                  <a:srgbClr val="001F5F"/>
                </a:solidFill>
                <a:latin typeface="Palatino Linotype"/>
                <a:cs typeface="Palatino Linotype"/>
              </a:rPr>
              <a:t>Ces</a:t>
            </a:r>
            <a:r>
              <a:rPr dirty="0" sz="1500" spc="27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b="1">
                <a:solidFill>
                  <a:srgbClr val="001F5F"/>
                </a:solidFill>
                <a:latin typeface="Palatino Linotype"/>
                <a:cs typeface="Palatino Linotype"/>
              </a:rPr>
              <a:t>STECAL</a:t>
            </a:r>
            <a:r>
              <a:rPr dirty="0" sz="1500" spc="27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>
                <a:solidFill>
                  <a:srgbClr val="001F5F"/>
                </a:solidFill>
                <a:latin typeface="Palatino Linotype"/>
                <a:cs typeface="Palatino Linotype"/>
              </a:rPr>
              <a:t>peuvent</a:t>
            </a:r>
            <a:r>
              <a:rPr dirty="0" sz="1500" spc="28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10">
                <a:solidFill>
                  <a:srgbClr val="001F5F"/>
                </a:solidFill>
                <a:latin typeface="Palatino Linotype"/>
                <a:cs typeface="Palatino Linotype"/>
              </a:rPr>
              <a:t>permettre</a:t>
            </a:r>
            <a:r>
              <a:rPr dirty="0" sz="1500" spc="27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20">
                <a:solidFill>
                  <a:srgbClr val="001F5F"/>
                </a:solidFill>
                <a:latin typeface="Palatino Linotype"/>
                <a:cs typeface="Palatino Linotype"/>
              </a:rPr>
              <a:t>d’assurer</a:t>
            </a:r>
            <a:r>
              <a:rPr dirty="0" sz="1500" spc="27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15">
                <a:solidFill>
                  <a:srgbClr val="001F5F"/>
                </a:solidFill>
                <a:latin typeface="Palatino Linotype"/>
                <a:cs typeface="Palatino Linotype"/>
              </a:rPr>
              <a:t>l’objectif</a:t>
            </a:r>
            <a:r>
              <a:rPr dirty="0" sz="1500" spc="28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>
                <a:solidFill>
                  <a:srgbClr val="001F5F"/>
                </a:solidFill>
                <a:latin typeface="Palatino Linotype"/>
                <a:cs typeface="Palatino Linotype"/>
              </a:rPr>
              <a:t>fixé</a:t>
            </a:r>
            <a:r>
              <a:rPr dirty="0" sz="1500" spc="27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>
                <a:solidFill>
                  <a:srgbClr val="001F5F"/>
                </a:solidFill>
                <a:latin typeface="Palatino Linotype"/>
                <a:cs typeface="Palatino Linotype"/>
              </a:rPr>
              <a:t>à</a:t>
            </a:r>
            <a:r>
              <a:rPr dirty="0" sz="1500" spc="28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u="sng" sz="1500" spc="-2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l’article</a:t>
            </a:r>
            <a:r>
              <a:rPr dirty="0" u="sng" sz="1500" spc="28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5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101-2</a:t>
            </a:r>
            <a:r>
              <a:rPr dirty="0" u="sng" sz="1500" spc="28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5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du</a:t>
            </a:r>
            <a:r>
              <a:rPr dirty="0" u="sng" sz="1500" spc="27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5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code</a:t>
            </a:r>
            <a:r>
              <a:rPr dirty="0" u="sng" sz="1500" spc="27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5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de</a:t>
            </a:r>
            <a:r>
              <a:rPr dirty="0" u="sng" sz="1500" spc="27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5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l’urbanisme</a:t>
            </a:r>
            <a:r>
              <a:rPr dirty="0" u="sng" sz="1500" spc="27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sz="1500" spc="-5">
                <a:solidFill>
                  <a:srgbClr val="001F5F"/>
                </a:solidFill>
                <a:latin typeface="Palatino Linotype"/>
                <a:cs typeface="Palatino Linotype"/>
              </a:rPr>
              <a:t>selon</a:t>
            </a:r>
            <a:r>
              <a:rPr dirty="0" sz="1500" spc="28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>
                <a:solidFill>
                  <a:srgbClr val="001F5F"/>
                </a:solidFill>
                <a:latin typeface="Palatino Linotype"/>
                <a:cs typeface="Palatino Linotype"/>
              </a:rPr>
              <a:t>lequel</a:t>
            </a:r>
            <a:r>
              <a:rPr dirty="0" sz="1500" spc="26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>
                <a:solidFill>
                  <a:srgbClr val="001F5F"/>
                </a:solidFill>
                <a:latin typeface="Palatino Linotype"/>
                <a:cs typeface="Palatino Linotype"/>
              </a:rPr>
              <a:t>:</a:t>
            </a:r>
            <a:endParaRPr sz="1500">
              <a:latin typeface="Palatino Linotype"/>
              <a:cs typeface="Palatino Linotype"/>
            </a:endParaRPr>
          </a:p>
          <a:p>
            <a:pPr algn="just" marL="12700" marR="5080">
              <a:lnSpc>
                <a:spcPct val="74000"/>
              </a:lnSpc>
              <a:spcBef>
                <a:spcPts val="229"/>
              </a:spcBef>
            </a:pPr>
            <a:r>
              <a:rPr dirty="0" sz="1500">
                <a:solidFill>
                  <a:srgbClr val="001F5F"/>
                </a:solidFill>
                <a:latin typeface="Palatino Linotype"/>
                <a:cs typeface="Palatino Linotype"/>
              </a:rPr>
              <a:t>«</a:t>
            </a:r>
            <a:r>
              <a:rPr dirty="0" sz="15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Dans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le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respect des objectifs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du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développement durable, l'action des collectivités publiques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en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matière d'urbanisme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vise à </a:t>
            </a:r>
            <a:r>
              <a:rPr dirty="0" sz="15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atteindre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les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objectifs suivants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: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[…]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3° La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diversité des fonctions urbaines et rurales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et la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mixité sociale dans l'habitat,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en </a:t>
            </a:r>
            <a:r>
              <a:rPr dirty="0" sz="15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prévoyant des capacités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construction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et de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réhabilitation suffisantes pour </a:t>
            </a:r>
            <a:r>
              <a:rPr dirty="0" sz="1500" i="1">
                <a:solidFill>
                  <a:srgbClr val="001F5F"/>
                </a:solidFill>
                <a:latin typeface="Palatino Linotype"/>
                <a:cs typeface="Palatino Linotype"/>
              </a:rPr>
              <a:t>la </a:t>
            </a:r>
            <a:r>
              <a:rPr dirty="0" sz="1500" spc="-5" i="1">
                <a:solidFill>
                  <a:srgbClr val="001F5F"/>
                </a:solidFill>
                <a:latin typeface="Palatino Linotype"/>
                <a:cs typeface="Palatino Linotype"/>
              </a:rPr>
              <a:t>satisfaction, sans discrimination</a:t>
            </a:r>
            <a:r>
              <a:rPr dirty="0" sz="15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, des besoins </a:t>
            </a:r>
            <a:r>
              <a:rPr dirty="0" sz="150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présents</a:t>
            </a:r>
            <a:r>
              <a:rPr dirty="0" sz="1500" spc="5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et</a:t>
            </a:r>
            <a:r>
              <a:rPr dirty="0" sz="1500" b="1" i="1">
                <a:solidFill>
                  <a:srgbClr val="001F5F"/>
                </a:solidFill>
                <a:latin typeface="Palatino Linotype"/>
                <a:cs typeface="Palatino Linotype"/>
              </a:rPr>
              <a:t> futurs</a:t>
            </a:r>
            <a:r>
              <a:rPr dirty="0" sz="15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b="1" i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500" spc="-1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l'ensemble des</a:t>
            </a:r>
            <a:r>
              <a:rPr dirty="0" sz="150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modes</a:t>
            </a:r>
            <a:r>
              <a:rPr dirty="0" sz="1500" spc="-1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b="1" i="1">
                <a:solidFill>
                  <a:srgbClr val="001F5F"/>
                </a:solidFill>
                <a:latin typeface="Palatino Linotype"/>
                <a:cs typeface="Palatino Linotype"/>
              </a:rPr>
              <a:t>d'habitat</a:t>
            </a:r>
            <a:r>
              <a:rPr dirty="0" sz="15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>
                <a:solidFill>
                  <a:srgbClr val="001F5F"/>
                </a:solidFill>
                <a:latin typeface="Palatino Linotype"/>
                <a:cs typeface="Palatino Linotype"/>
              </a:rPr>
              <a:t>».</a:t>
            </a:r>
            <a:endParaRPr sz="1500">
              <a:latin typeface="Palatino Linotype"/>
              <a:cs typeface="Palatino Linotype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899285">
              <a:lnSpc>
                <a:spcPct val="100000"/>
              </a:lnSpc>
              <a:spcBef>
                <a:spcPts val="105"/>
              </a:spcBef>
            </a:pPr>
            <a:r>
              <a:rPr dirty="0"/>
              <a:t>Régime</a:t>
            </a:r>
            <a:r>
              <a:rPr dirty="0" spc="-35"/>
              <a:t> </a:t>
            </a:r>
            <a:r>
              <a:rPr dirty="0"/>
              <a:t>juridique</a:t>
            </a:r>
            <a:r>
              <a:rPr dirty="0" spc="-30"/>
              <a:t> </a:t>
            </a:r>
            <a:r>
              <a:rPr dirty="0"/>
              <a:t>des</a:t>
            </a:r>
            <a:r>
              <a:rPr dirty="0" spc="10"/>
              <a:t> </a:t>
            </a:r>
            <a:r>
              <a:rPr dirty="0"/>
              <a:t>résidences</a:t>
            </a:r>
            <a:r>
              <a:rPr dirty="0" spc="-30"/>
              <a:t> </a:t>
            </a:r>
            <a:r>
              <a:rPr dirty="0"/>
              <a:t>démontables</a:t>
            </a:r>
            <a:r>
              <a:rPr dirty="0" spc="-30"/>
              <a:t> </a:t>
            </a:r>
            <a:r>
              <a:rPr dirty="0"/>
              <a:t>d’habitat</a:t>
            </a:r>
            <a:r>
              <a:rPr dirty="0" spc="-30"/>
              <a:t> </a:t>
            </a:r>
            <a:r>
              <a:rPr dirty="0"/>
              <a:t>permanent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590"/>
              </a:lnSpc>
            </a:pPr>
            <a:fld id="{81D60167-4931-47E6-BA6A-407CBD079E47}" type="slidenum">
              <a:rPr dirty="0" spc="-5"/>
              <a:t>13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1298194" y="971803"/>
            <a:ext cx="9688830" cy="50495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spcBef>
                <a:spcPts val="100"/>
              </a:spcBef>
            </a:pP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Règles</a:t>
            </a:r>
            <a:r>
              <a:rPr dirty="0" u="heavy" sz="1800" spc="-1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spécifiques pour</a:t>
            </a:r>
            <a:r>
              <a:rPr dirty="0" u="heavy" sz="1800" spc="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les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réseaux</a:t>
            </a:r>
            <a:r>
              <a:rPr dirty="0" u="heavy" sz="1800" spc="-1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publics</a:t>
            </a:r>
            <a:r>
              <a:rPr dirty="0" u="heavy" sz="1800" spc="1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:</a:t>
            </a:r>
            <a:endParaRPr sz="18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</a:pPr>
            <a:endParaRPr sz="18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400">
              <a:latin typeface="Palatino Linotype"/>
              <a:cs typeface="Palatino Linotype"/>
            </a:endParaRPr>
          </a:p>
          <a:p>
            <a:pPr algn="just" marL="225425" marR="5080" indent="-213360">
              <a:lnSpc>
                <a:spcPts val="1939"/>
              </a:lnSpc>
              <a:buClr>
                <a:srgbClr val="001F5F"/>
              </a:buClr>
              <a:buFont typeface="Wingdings"/>
              <a:buChar char=""/>
              <a:tabLst>
                <a:tab pos="299720" algn="l"/>
              </a:tabLst>
            </a:pPr>
            <a:r>
              <a:rPr dirty="0"/>
              <a:t>	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Dérogation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 de</a:t>
            </a:r>
            <a:r>
              <a:rPr dirty="0" sz="18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l’application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 des</a:t>
            </a:r>
            <a:r>
              <a:rPr dirty="0" sz="18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règles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relatives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 au</a:t>
            </a:r>
            <a:r>
              <a:rPr dirty="0" sz="18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raccordement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 des</a:t>
            </a:r>
            <a:r>
              <a:rPr dirty="0" sz="18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habitations</a:t>
            </a:r>
            <a:r>
              <a:rPr dirty="0" sz="18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aux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réseaux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publics,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prenant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10" b="1">
                <a:solidFill>
                  <a:srgbClr val="001F5F"/>
                </a:solidFill>
                <a:latin typeface="Palatino Linotype"/>
                <a:cs typeface="Palatino Linotype"/>
              </a:rPr>
              <a:t>en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compte</a:t>
            </a:r>
            <a:r>
              <a:rPr dirty="0" sz="18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l’autonomie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 des</a:t>
            </a:r>
            <a:r>
              <a:rPr dirty="0" sz="18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résidences,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15">
                <a:solidFill>
                  <a:srgbClr val="001F5F"/>
                </a:solidFill>
                <a:latin typeface="Palatino Linotype"/>
                <a:cs typeface="Palatino Linotype"/>
              </a:rPr>
              <a:t>lorsqu’elles</a:t>
            </a:r>
            <a:r>
              <a:rPr dirty="0" sz="1800" spc="-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disposent </a:t>
            </a:r>
            <a:r>
              <a:rPr dirty="0" sz="18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d'équipements</a:t>
            </a:r>
            <a:r>
              <a:rPr dirty="0" sz="1800" spc="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non</a:t>
            </a:r>
            <a:r>
              <a:rPr dirty="0" sz="18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raccordés</a:t>
            </a:r>
            <a:r>
              <a:rPr dirty="0" sz="1800" spc="-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aux</a:t>
            </a:r>
            <a:r>
              <a:rPr dirty="0" sz="1800" spc="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réseaux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publics.</a:t>
            </a:r>
            <a:endParaRPr sz="18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001F5F"/>
              </a:buClr>
              <a:buFont typeface="Wingdings"/>
              <a:buChar char=""/>
            </a:pPr>
            <a:endParaRPr sz="1450">
              <a:latin typeface="Palatino Linotype"/>
              <a:cs typeface="Palatino Linotype"/>
            </a:endParaRPr>
          </a:p>
          <a:p>
            <a:pPr algn="just" marL="12700" marR="5715">
              <a:lnSpc>
                <a:spcPts val="1939"/>
              </a:lnSpc>
            </a:pP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Concrètement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 :</a:t>
            </a:r>
            <a:r>
              <a:rPr dirty="0" sz="18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fourniture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d’une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attestation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accompagnant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 la</a:t>
            </a:r>
            <a:r>
              <a:rPr dirty="0" sz="18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demande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15">
                <a:solidFill>
                  <a:srgbClr val="001F5F"/>
                </a:solidFill>
                <a:latin typeface="Palatino Linotype"/>
                <a:cs typeface="Palatino Linotype"/>
              </a:rPr>
              <a:t>d’autorisation </a:t>
            </a:r>
            <a:r>
              <a:rPr dirty="0" sz="1800" spc="-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permettant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de s'assurer du respect des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règles d'hygiène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et de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sécurité, notamment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de sécurité </a:t>
            </a:r>
            <a:r>
              <a:rPr dirty="0" sz="18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contre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les incendies, ainsi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que des conditions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dans lesquelles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sont satisfaits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les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besoins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des </a:t>
            </a:r>
            <a:r>
              <a:rPr dirty="0" sz="18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occupants</a:t>
            </a:r>
            <a:r>
              <a:rPr dirty="0" sz="18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en eau,</a:t>
            </a:r>
            <a:r>
              <a:rPr dirty="0" sz="1800" spc="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assainissement</a:t>
            </a:r>
            <a:r>
              <a:rPr dirty="0" sz="1800" spc="-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et</a:t>
            </a:r>
            <a:r>
              <a:rPr dirty="0" sz="1800" spc="-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électricité.</a:t>
            </a:r>
            <a:r>
              <a:rPr dirty="0" sz="1800" spc="-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(Cf.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 article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R.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 441-6-1</a:t>
            </a:r>
            <a:r>
              <a:rPr dirty="0" sz="1800" spc="-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du code de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 l’urbanisme)</a:t>
            </a:r>
            <a:endParaRPr sz="18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</a:pPr>
            <a:endParaRPr sz="1800">
              <a:latin typeface="Palatino Linotype"/>
              <a:cs typeface="Palatino Linotype"/>
            </a:endParaRPr>
          </a:p>
          <a:p>
            <a:pPr algn="just" marL="225425" marR="5715" indent="-213360">
              <a:lnSpc>
                <a:spcPts val="1939"/>
              </a:lnSpc>
              <a:spcBef>
                <a:spcPts val="1480"/>
              </a:spcBef>
              <a:buClr>
                <a:srgbClr val="001F5F"/>
              </a:buClr>
              <a:buFont typeface="Wingdings"/>
              <a:buChar char=""/>
              <a:tabLst>
                <a:tab pos="299720" algn="l"/>
              </a:tabLst>
            </a:pPr>
            <a:r>
              <a:rPr dirty="0"/>
              <a:t>	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Application</a:t>
            </a:r>
            <a:r>
              <a:rPr dirty="0" sz="1800" spc="32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toutefois</a:t>
            </a:r>
            <a:r>
              <a:rPr dirty="0" sz="1800" spc="33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800" spc="33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règles</a:t>
            </a:r>
            <a:r>
              <a:rPr dirty="0" sz="1800" spc="33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du</a:t>
            </a:r>
            <a:r>
              <a:rPr dirty="0" sz="1800" spc="3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document</a:t>
            </a:r>
            <a:r>
              <a:rPr dirty="0" sz="1800" spc="34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d’urbanisme</a:t>
            </a:r>
            <a:r>
              <a:rPr dirty="0" sz="1800" spc="33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particulières</a:t>
            </a:r>
            <a:r>
              <a:rPr dirty="0" sz="1800" spc="33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fixées</a:t>
            </a:r>
            <a:r>
              <a:rPr dirty="0" sz="1800" spc="33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10" b="1">
                <a:solidFill>
                  <a:srgbClr val="001F5F"/>
                </a:solidFill>
                <a:latin typeface="Palatino Linotype"/>
                <a:cs typeface="Palatino Linotype"/>
              </a:rPr>
              <a:t>au</a:t>
            </a:r>
            <a:r>
              <a:rPr dirty="0" sz="1800" spc="32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sein </a:t>
            </a:r>
            <a:r>
              <a:rPr dirty="0" sz="1800" spc="-434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8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secteurs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 taille et de capacité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d'accueil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 limitées</a:t>
            </a:r>
            <a:r>
              <a:rPr dirty="0" sz="18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(STECAL)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dédiés</a:t>
            </a:r>
            <a:r>
              <a:rPr dirty="0" sz="18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aux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résidences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démontables</a:t>
            </a:r>
            <a:r>
              <a:rPr dirty="0" sz="1800" spc="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constituant</a:t>
            </a:r>
            <a:r>
              <a:rPr dirty="0" sz="1800" spc="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l'habitat</a:t>
            </a:r>
            <a:r>
              <a:rPr dirty="0" sz="1800" spc="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permanent</a:t>
            </a:r>
            <a:r>
              <a:rPr dirty="0" sz="1800" spc="2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 leurs</a:t>
            </a:r>
            <a:r>
              <a:rPr dirty="0" sz="1800" spc="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utilisateurs</a:t>
            </a:r>
            <a:endParaRPr sz="18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</a:pPr>
            <a:endParaRPr sz="1800">
              <a:latin typeface="Palatino Linotype"/>
              <a:cs typeface="Palatino Linotype"/>
            </a:endParaRPr>
          </a:p>
          <a:p>
            <a:pPr algn="just" marL="12700" marR="8255">
              <a:lnSpc>
                <a:spcPts val="1939"/>
              </a:lnSpc>
              <a:spcBef>
                <a:spcPts val="1470"/>
              </a:spcBef>
            </a:pPr>
            <a:r>
              <a:rPr dirty="0" u="heavy" sz="1800" spc="-1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Pour</a:t>
            </a:r>
            <a:r>
              <a:rPr dirty="0" u="heavy" sz="1800" spc="-1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les</a:t>
            </a:r>
            <a:r>
              <a:rPr dirty="0" u="heavy" sz="1800" spc="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autres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aspects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du</a:t>
            </a:r>
            <a:r>
              <a:rPr dirty="0" u="heavy" sz="1800" spc="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droit</a:t>
            </a:r>
            <a:r>
              <a:rPr dirty="0" u="heavy" sz="1800" spc="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de</a:t>
            </a:r>
            <a:r>
              <a:rPr dirty="0" u="heavy" sz="1800" spc="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l’urbanisme,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application</a:t>
            </a:r>
            <a:r>
              <a:rPr dirty="0" u="heavy" sz="1800" spc="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du</a:t>
            </a:r>
            <a:r>
              <a:rPr dirty="0" u="heavy" sz="1800" spc="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droit</a:t>
            </a:r>
            <a:r>
              <a:rPr dirty="0" u="heavy" sz="1800" spc="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commun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(insertion </a:t>
            </a:r>
            <a:r>
              <a:rPr dirty="0" sz="18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paysagère,</a:t>
            </a:r>
            <a:r>
              <a:rPr dirty="0" u="heavy" sz="1800" spc="1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sécurité 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publique,</a:t>
            </a:r>
            <a:r>
              <a:rPr dirty="0" u="heavy" sz="1800" spc="2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dispositions de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la</a:t>
            </a:r>
            <a:r>
              <a:rPr dirty="0" u="heavy" sz="1800" spc="-1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zone</a:t>
            </a:r>
            <a:r>
              <a:rPr dirty="0" u="heavy" sz="1800" spc="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du</a:t>
            </a:r>
            <a:r>
              <a:rPr dirty="0" u="heavy" sz="1800" spc="1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document</a:t>
            </a:r>
            <a:r>
              <a:rPr dirty="0" u="heavy" sz="1800" spc="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d’urbanisme…)</a:t>
            </a:r>
            <a:endParaRPr sz="1800">
              <a:latin typeface="Palatino Linotype"/>
              <a:cs typeface="Palatino Linotyp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Session libre à configurer</dc:creator>
  <dc:title>Présentation PowerPoint</dc:title>
  <dcterms:created xsi:type="dcterms:W3CDTF">2021-10-07T10:00:55Z</dcterms:created>
  <dcterms:modified xsi:type="dcterms:W3CDTF">2021-10-07T10:00:55Z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2021-06-28T00:00:00Z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2021-10-07T00:00:00Z</vt:filetime>
  </property>
</Properties>
</file>