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png" ContentType="image/pn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725" y="343799"/>
            <a:ext cx="8374549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60925" y="1279008"/>
            <a:ext cx="3911600" cy="3516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896167" y="1490641"/>
            <a:ext cx="3103879" cy="2799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1149985"/>
          </a:xfrm>
          <a:custGeom>
            <a:avLst/>
            <a:gdLst/>
            <a:ahLst/>
            <a:cxnLst/>
            <a:rect l="l" t="t" r="r" b="b"/>
            <a:pathLst>
              <a:path w="9144000" h="1149985">
                <a:moveTo>
                  <a:pt x="0" y="1149899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1149899"/>
                </a:lnTo>
                <a:lnTo>
                  <a:pt x="0" y="1149899"/>
                </a:lnTo>
                <a:close/>
              </a:path>
            </a:pathLst>
          </a:custGeom>
          <a:solidFill>
            <a:srgbClr val="E4A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725" y="354824"/>
            <a:ext cx="8374549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3779" y="1459912"/>
            <a:ext cx="8436440" cy="3439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png"/><Relationship Id="rId7" Type="http://schemas.openxmlformats.org/officeDocument/2006/relationships/image" Target="../media/image2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hyperlink" Target="mailto:angeline.broust@hameaux-legers.org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8850" y="239200"/>
              <a:ext cx="2724150" cy="568960"/>
            </a:xfrm>
            <a:custGeom>
              <a:avLst/>
              <a:gdLst/>
              <a:ahLst/>
              <a:cxnLst/>
              <a:rect l="l" t="t" r="r" b="b"/>
              <a:pathLst>
                <a:path w="2724150" h="568960">
                  <a:moveTo>
                    <a:pt x="2723699" y="568499"/>
                  </a:moveTo>
                  <a:lnTo>
                    <a:pt x="0" y="568499"/>
                  </a:lnTo>
                  <a:lnTo>
                    <a:pt x="0" y="0"/>
                  </a:lnTo>
                  <a:lnTo>
                    <a:pt x="2723699" y="0"/>
                  </a:lnTo>
                  <a:lnTo>
                    <a:pt x="2723699" y="568499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3516" y="897359"/>
            <a:ext cx="3776979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59130" marR="5080" indent="-647065">
              <a:lnSpc>
                <a:spcPct val="100000"/>
              </a:lnSpc>
              <a:spcBef>
                <a:spcPts val="100"/>
              </a:spcBef>
            </a:pPr>
            <a:r>
              <a:rPr dirty="0" sz="3000" spc="40" b="0" i="0">
                <a:latin typeface="Times New Roman"/>
                <a:cs typeface="Times New Roman"/>
              </a:rPr>
              <a:t>Habitat </a:t>
            </a:r>
            <a:r>
              <a:rPr dirty="0" sz="3000" spc="55" b="0" i="0">
                <a:latin typeface="Times New Roman"/>
                <a:cs typeface="Times New Roman"/>
              </a:rPr>
              <a:t>léger/réversible </a:t>
            </a:r>
            <a:r>
              <a:rPr dirty="0" sz="3000" spc="-735" b="0" i="0">
                <a:latin typeface="Times New Roman"/>
                <a:cs typeface="Times New Roman"/>
              </a:rPr>
              <a:t> </a:t>
            </a:r>
            <a:r>
              <a:rPr dirty="0" sz="3000" spc="70" b="0" i="0">
                <a:latin typeface="Times New Roman"/>
                <a:cs typeface="Times New Roman"/>
              </a:rPr>
              <a:t>et</a:t>
            </a:r>
            <a:r>
              <a:rPr dirty="0" sz="3000" spc="-15" b="0" i="0">
                <a:latin typeface="Times New Roman"/>
                <a:cs typeface="Times New Roman"/>
              </a:rPr>
              <a:t> </a:t>
            </a:r>
            <a:r>
              <a:rPr dirty="0" sz="3000" spc="-10" b="0" i="0">
                <a:latin typeface="Times New Roman"/>
                <a:cs typeface="Times New Roman"/>
              </a:rPr>
              <a:t>hameau</a:t>
            </a:r>
            <a:r>
              <a:rPr dirty="0" sz="3000" spc="-15" b="0" i="0">
                <a:latin typeface="Times New Roman"/>
                <a:cs typeface="Times New Roman"/>
              </a:rPr>
              <a:t> </a:t>
            </a:r>
            <a:r>
              <a:rPr dirty="0" sz="3000" spc="35" b="0" i="0">
                <a:latin typeface="Times New Roman"/>
                <a:cs typeface="Times New Roman"/>
              </a:rPr>
              <a:t>léger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1649" y="2191990"/>
            <a:ext cx="304038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>
                <a:latin typeface="Times New Roman"/>
                <a:cs typeface="Times New Roman"/>
              </a:rPr>
              <a:t>Association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10">
                <a:latin typeface="Times New Roman"/>
                <a:cs typeface="Times New Roman"/>
              </a:rPr>
              <a:t>Hameaux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25">
                <a:latin typeface="Times New Roman"/>
                <a:cs typeface="Times New Roman"/>
              </a:rPr>
              <a:t>Légers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3072" y="4327114"/>
            <a:ext cx="11195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>
                <a:latin typeface="Times New Roman"/>
                <a:cs typeface="Times New Roman"/>
              </a:rPr>
              <a:t>25</a:t>
            </a:r>
            <a:r>
              <a:rPr dirty="0" sz="1700" spc="-40">
                <a:latin typeface="Times New Roman"/>
                <a:cs typeface="Times New Roman"/>
              </a:rPr>
              <a:t> </a:t>
            </a:r>
            <a:r>
              <a:rPr dirty="0" sz="1700">
                <a:latin typeface="Times New Roman"/>
                <a:cs typeface="Times New Roman"/>
              </a:rPr>
              <a:t>juin</a:t>
            </a:r>
            <a:r>
              <a:rPr dirty="0" sz="1700" spc="-45">
                <a:latin typeface="Times New Roman"/>
                <a:cs typeface="Times New Roman"/>
              </a:rPr>
              <a:t> </a:t>
            </a:r>
            <a:r>
              <a:rPr dirty="0" sz="1700">
                <a:latin typeface="Times New Roman"/>
                <a:cs typeface="Times New Roman"/>
              </a:rPr>
              <a:t>2021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325" y="1326766"/>
            <a:ext cx="4141470" cy="355663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15" b="1">
                <a:latin typeface="Times New Roman"/>
                <a:cs typeface="Times New Roman"/>
              </a:rPr>
              <a:t>Contexte</a:t>
            </a:r>
            <a:r>
              <a:rPr dirty="0" sz="1650" b="1">
                <a:latin typeface="Times New Roman"/>
                <a:cs typeface="Times New Roman"/>
              </a:rPr>
              <a:t> </a:t>
            </a:r>
            <a:r>
              <a:rPr dirty="0" sz="1650" spc="5" b="1">
                <a:latin typeface="Times New Roman"/>
                <a:cs typeface="Times New Roman"/>
              </a:rPr>
              <a:t>et</a:t>
            </a:r>
            <a:r>
              <a:rPr dirty="0" sz="1650" b="1">
                <a:latin typeface="Times New Roman"/>
                <a:cs typeface="Times New Roman"/>
              </a:rPr>
              <a:t> </a:t>
            </a:r>
            <a:r>
              <a:rPr dirty="0" sz="1650" spc="-30" b="1">
                <a:latin typeface="Times New Roman"/>
                <a:cs typeface="Times New Roman"/>
              </a:rPr>
              <a:t>localisation</a:t>
            </a:r>
            <a:endParaRPr sz="1650">
              <a:latin typeface="Times New Roman"/>
              <a:cs typeface="Times New Roman"/>
            </a:endParaRPr>
          </a:p>
          <a:p>
            <a:pPr algn="just" marL="12700" marR="38100">
              <a:lnSpc>
                <a:spcPct val="107900"/>
              </a:lnSpc>
              <a:spcBef>
                <a:spcPts val="1220"/>
              </a:spcBef>
              <a:buChar char="•"/>
              <a:tabLst>
                <a:tab pos="119380" algn="l"/>
              </a:tabLst>
            </a:pPr>
            <a:r>
              <a:rPr dirty="0" sz="1350" spc="15">
                <a:latin typeface="Times New Roman"/>
                <a:cs typeface="Times New Roman"/>
              </a:rPr>
              <a:t>Commune </a:t>
            </a:r>
            <a:r>
              <a:rPr dirty="0" sz="1350" spc="40">
                <a:latin typeface="Times New Roman"/>
                <a:cs typeface="Times New Roman"/>
              </a:rPr>
              <a:t>rurale </a:t>
            </a:r>
            <a:r>
              <a:rPr dirty="0" sz="1350" spc="10">
                <a:latin typeface="Times New Roman"/>
                <a:cs typeface="Times New Roman"/>
              </a:rPr>
              <a:t>de </a:t>
            </a:r>
            <a:r>
              <a:rPr dirty="0" sz="1350" spc="15">
                <a:latin typeface="Times New Roman"/>
                <a:cs typeface="Times New Roman"/>
              </a:rPr>
              <a:t>380 </a:t>
            </a:r>
            <a:r>
              <a:rPr dirty="0" sz="1350" spc="20">
                <a:latin typeface="Times New Roman"/>
                <a:cs typeface="Times New Roman"/>
              </a:rPr>
              <a:t>habitants, </a:t>
            </a:r>
            <a:r>
              <a:rPr dirty="0" sz="1350">
                <a:latin typeface="Times New Roman"/>
                <a:cs typeface="Times New Roman"/>
              </a:rPr>
              <a:t>le </a:t>
            </a:r>
            <a:r>
              <a:rPr dirty="0" sz="1350" spc="40">
                <a:latin typeface="Times New Roman"/>
                <a:cs typeface="Times New Roman"/>
              </a:rPr>
              <a:t>dernier </a:t>
            </a:r>
            <a:r>
              <a:rPr dirty="0" sz="1350" spc="5">
                <a:latin typeface="Times New Roman"/>
                <a:cs typeface="Times New Roman"/>
              </a:rPr>
              <a:t>commerce </a:t>
            </a:r>
            <a:r>
              <a:rPr dirty="0" sz="1350" spc="-325">
                <a:latin typeface="Times New Roman"/>
                <a:cs typeface="Times New Roman"/>
              </a:rPr>
              <a:t> </a:t>
            </a:r>
            <a:r>
              <a:rPr dirty="0" sz="1350" spc="35">
                <a:latin typeface="Times New Roman"/>
                <a:cs typeface="Times New Roman"/>
              </a:rPr>
              <a:t>est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5">
                <a:latin typeface="Times New Roman"/>
                <a:cs typeface="Times New Roman"/>
              </a:rPr>
              <a:t>à </a:t>
            </a:r>
            <a:r>
              <a:rPr dirty="0" sz="1350" spc="20">
                <a:latin typeface="Times New Roman"/>
                <a:cs typeface="Times New Roman"/>
              </a:rPr>
              <a:t>vendre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depuis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plusieurs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années</a:t>
            </a:r>
            <a:endParaRPr sz="13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7900"/>
              </a:lnSpc>
              <a:spcBef>
                <a:spcPts val="1200"/>
              </a:spcBef>
              <a:buChar char="•"/>
              <a:tabLst>
                <a:tab pos="119380" algn="l"/>
              </a:tabLst>
            </a:pPr>
            <a:r>
              <a:rPr dirty="0" sz="1350" spc="50">
                <a:latin typeface="Times New Roman"/>
                <a:cs typeface="Times New Roman"/>
              </a:rPr>
              <a:t>Terrain </a:t>
            </a:r>
            <a:r>
              <a:rPr dirty="0" sz="1350" spc="15">
                <a:latin typeface="Times New Roman"/>
                <a:cs typeface="Times New Roman"/>
              </a:rPr>
              <a:t>communal </a:t>
            </a:r>
            <a:r>
              <a:rPr dirty="0" sz="1350" spc="10">
                <a:latin typeface="Times New Roman"/>
                <a:cs typeface="Times New Roman"/>
              </a:rPr>
              <a:t>de </a:t>
            </a:r>
            <a:r>
              <a:rPr dirty="0" sz="1350" spc="20">
                <a:latin typeface="Times New Roman"/>
                <a:cs typeface="Times New Roman"/>
              </a:rPr>
              <a:t>5000m2 </a:t>
            </a:r>
            <a:r>
              <a:rPr dirty="0" sz="1350" spc="25">
                <a:latin typeface="Times New Roman"/>
                <a:cs typeface="Times New Roman"/>
              </a:rPr>
              <a:t>constructible en </a:t>
            </a:r>
            <a:r>
              <a:rPr dirty="0" sz="1350" spc="15">
                <a:latin typeface="Times New Roman"/>
                <a:cs typeface="Times New Roman"/>
              </a:rPr>
              <a:t>coeur </a:t>
            </a:r>
            <a:r>
              <a:rPr dirty="0" sz="1350" spc="5">
                <a:latin typeface="Times New Roman"/>
                <a:cs typeface="Times New Roman"/>
              </a:rPr>
              <a:t>de </a:t>
            </a:r>
            <a:r>
              <a:rPr dirty="0" sz="1350" spc="-330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bourg, </a:t>
            </a:r>
            <a:r>
              <a:rPr dirty="0" sz="1350" spc="-20">
                <a:latin typeface="Times New Roman"/>
                <a:cs typeface="Times New Roman"/>
              </a:rPr>
              <a:t>avec </a:t>
            </a:r>
            <a:r>
              <a:rPr dirty="0" sz="1350" spc="45">
                <a:latin typeface="Times New Roman"/>
                <a:cs typeface="Times New Roman"/>
              </a:rPr>
              <a:t>un </a:t>
            </a:r>
            <a:r>
              <a:rPr dirty="0" sz="1350" spc="35">
                <a:latin typeface="Times New Roman"/>
                <a:cs typeface="Times New Roman"/>
              </a:rPr>
              <a:t>projet </a:t>
            </a:r>
            <a:r>
              <a:rPr dirty="0" sz="1350" spc="10">
                <a:latin typeface="Times New Roman"/>
                <a:cs typeface="Times New Roman"/>
              </a:rPr>
              <a:t>de </a:t>
            </a:r>
            <a:r>
              <a:rPr dirty="0" sz="1350" spc="25">
                <a:latin typeface="Times New Roman"/>
                <a:cs typeface="Times New Roman"/>
              </a:rPr>
              <a:t>lotissement </a:t>
            </a:r>
            <a:r>
              <a:rPr dirty="0" sz="1350" spc="10">
                <a:latin typeface="Times New Roman"/>
                <a:cs typeface="Times New Roman"/>
              </a:rPr>
              <a:t>faisant </a:t>
            </a:r>
            <a:r>
              <a:rPr dirty="0" sz="1350" spc="20">
                <a:latin typeface="Times New Roman"/>
                <a:cs typeface="Times New Roman"/>
              </a:rPr>
              <a:t>débat </a:t>
            </a:r>
            <a:r>
              <a:rPr dirty="0" sz="1350" spc="25">
                <a:latin typeface="Times New Roman"/>
                <a:cs typeface="Times New Roman"/>
              </a:rPr>
              <a:t>(arbres </a:t>
            </a:r>
            <a:r>
              <a:rPr dirty="0" sz="1350" spc="-325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et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talus</a:t>
            </a:r>
            <a:r>
              <a:rPr dirty="0" sz="1350" spc="5">
                <a:latin typeface="Times New Roman"/>
                <a:cs typeface="Times New Roman"/>
              </a:rPr>
              <a:t> rasés, </a:t>
            </a:r>
            <a:r>
              <a:rPr dirty="0" sz="1350" spc="25">
                <a:latin typeface="Times New Roman"/>
                <a:cs typeface="Times New Roman"/>
              </a:rPr>
              <a:t>coût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important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de</a:t>
            </a:r>
            <a:r>
              <a:rPr dirty="0" sz="1350" spc="5">
                <a:latin typeface="Times New Roman"/>
                <a:cs typeface="Times New Roman"/>
              </a:rPr>
              <a:t> la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5">
                <a:latin typeface="Times New Roman"/>
                <a:cs typeface="Times New Roman"/>
              </a:rPr>
              <a:t>viabilisation)</a:t>
            </a:r>
            <a:endParaRPr sz="1350">
              <a:latin typeface="Times New Roman"/>
              <a:cs typeface="Times New Roman"/>
            </a:endParaRPr>
          </a:p>
          <a:p>
            <a:pPr marL="12700" marR="8255">
              <a:lnSpc>
                <a:spcPct val="107900"/>
              </a:lnSpc>
              <a:spcBef>
                <a:spcPts val="1205"/>
              </a:spcBef>
              <a:buFont typeface="Times New Roman"/>
              <a:buChar char="•"/>
              <a:tabLst>
                <a:tab pos="119380" algn="l"/>
              </a:tabLst>
            </a:pPr>
            <a:r>
              <a:rPr dirty="0" sz="1350" spc="30" b="1">
                <a:latin typeface="Times New Roman"/>
                <a:cs typeface="Times New Roman"/>
              </a:rPr>
              <a:t>Octobre </a:t>
            </a:r>
            <a:r>
              <a:rPr dirty="0" sz="1350" spc="55" b="1">
                <a:latin typeface="Times New Roman"/>
                <a:cs typeface="Times New Roman"/>
              </a:rPr>
              <a:t>2020 </a:t>
            </a:r>
            <a:r>
              <a:rPr dirty="0" sz="1350" spc="-75">
                <a:latin typeface="Times New Roman"/>
                <a:cs typeface="Times New Roman"/>
              </a:rPr>
              <a:t>: </a:t>
            </a:r>
            <a:r>
              <a:rPr dirty="0" sz="1350" spc="10">
                <a:latin typeface="Times New Roman"/>
                <a:cs typeface="Times New Roman"/>
              </a:rPr>
              <a:t>des élus </a:t>
            </a:r>
            <a:r>
              <a:rPr dirty="0" sz="1350" spc="30">
                <a:latin typeface="Times New Roman"/>
                <a:cs typeface="Times New Roman"/>
              </a:rPr>
              <a:t>participent </a:t>
            </a:r>
            <a:r>
              <a:rPr dirty="0" sz="1350" spc="5">
                <a:latin typeface="Times New Roman"/>
                <a:cs typeface="Times New Roman"/>
              </a:rPr>
              <a:t>à </a:t>
            </a:r>
            <a:r>
              <a:rPr dirty="0" sz="1350" spc="45">
                <a:latin typeface="Times New Roman"/>
                <a:cs typeface="Times New Roman"/>
              </a:rPr>
              <a:t>un </a:t>
            </a:r>
            <a:r>
              <a:rPr dirty="0" sz="1350" spc="20">
                <a:latin typeface="Times New Roman"/>
                <a:cs typeface="Times New Roman"/>
              </a:rPr>
              <a:t>événement </a:t>
            </a:r>
            <a:r>
              <a:rPr dirty="0" sz="1350" spc="45">
                <a:latin typeface="Times New Roman"/>
                <a:cs typeface="Times New Roman"/>
              </a:rPr>
              <a:t>sur </a:t>
            </a:r>
            <a:r>
              <a:rPr dirty="0" sz="1350" spc="-325">
                <a:latin typeface="Times New Roman"/>
                <a:cs typeface="Times New Roman"/>
              </a:rPr>
              <a:t> </a:t>
            </a:r>
            <a:r>
              <a:rPr dirty="0" sz="1350" spc="5">
                <a:latin typeface="Times New Roman"/>
                <a:cs typeface="Times New Roman"/>
              </a:rPr>
              <a:t>l’habitat </a:t>
            </a:r>
            <a:r>
              <a:rPr dirty="0" sz="1350" spc="15">
                <a:latin typeface="Times New Roman"/>
                <a:cs typeface="Times New Roman"/>
              </a:rPr>
              <a:t>réversible </a:t>
            </a:r>
            <a:r>
              <a:rPr dirty="0" sz="1350" spc="50">
                <a:latin typeface="Times New Roman"/>
                <a:cs typeface="Times New Roman"/>
              </a:rPr>
              <a:t>regroupant </a:t>
            </a:r>
            <a:r>
              <a:rPr dirty="0" sz="1350" spc="15">
                <a:latin typeface="Times New Roman"/>
                <a:cs typeface="Times New Roman"/>
              </a:rPr>
              <a:t>70 </a:t>
            </a:r>
            <a:r>
              <a:rPr dirty="0" sz="1350" spc="10">
                <a:latin typeface="Times New Roman"/>
                <a:cs typeface="Times New Roman"/>
              </a:rPr>
              <a:t>élus </a:t>
            </a:r>
            <a:r>
              <a:rPr dirty="0" sz="1350" spc="40">
                <a:latin typeface="Times New Roman"/>
                <a:cs typeface="Times New Roman"/>
              </a:rPr>
              <a:t>bretons et </a:t>
            </a:r>
            <a:r>
              <a:rPr dirty="0" sz="1350" spc="45">
                <a:latin typeface="Times New Roman"/>
                <a:cs typeface="Times New Roman"/>
              </a:rPr>
              <a:t> </a:t>
            </a:r>
            <a:r>
              <a:rPr dirty="0" sz="1350" spc="20">
                <a:latin typeface="Times New Roman"/>
                <a:cs typeface="Times New Roman"/>
              </a:rPr>
              <a:t>manifestent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leur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intérêt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5">
                <a:latin typeface="Times New Roman"/>
                <a:cs typeface="Times New Roman"/>
              </a:rPr>
              <a:t>pour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hameau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léger</a:t>
            </a:r>
            <a:endParaRPr sz="1350">
              <a:latin typeface="Times New Roman"/>
              <a:cs typeface="Times New Roman"/>
            </a:endParaRPr>
          </a:p>
          <a:p>
            <a:pPr marL="12700" marR="149860">
              <a:lnSpc>
                <a:spcPct val="107900"/>
              </a:lnSpc>
              <a:spcBef>
                <a:spcPts val="1200"/>
              </a:spcBef>
              <a:buFont typeface="Times New Roman"/>
              <a:buChar char="•"/>
              <a:tabLst>
                <a:tab pos="121920" algn="l"/>
              </a:tabLst>
            </a:pPr>
            <a:r>
              <a:rPr dirty="0" sz="1350" spc="20" b="1">
                <a:latin typeface="Times New Roman"/>
                <a:cs typeface="Times New Roman"/>
              </a:rPr>
              <a:t>Novembre </a:t>
            </a:r>
            <a:r>
              <a:rPr dirty="0" sz="1350" spc="55" b="1">
                <a:latin typeface="Times New Roman"/>
                <a:cs typeface="Times New Roman"/>
              </a:rPr>
              <a:t>2020 </a:t>
            </a:r>
            <a:r>
              <a:rPr dirty="0" sz="1350" spc="-75">
                <a:latin typeface="Times New Roman"/>
                <a:cs typeface="Times New Roman"/>
              </a:rPr>
              <a:t>: </a:t>
            </a:r>
            <a:r>
              <a:rPr dirty="0" sz="1350" spc="5">
                <a:latin typeface="Times New Roman"/>
                <a:cs typeface="Times New Roman"/>
              </a:rPr>
              <a:t>les </a:t>
            </a:r>
            <a:r>
              <a:rPr dirty="0" sz="1350" spc="10">
                <a:latin typeface="Times New Roman"/>
                <a:cs typeface="Times New Roman"/>
              </a:rPr>
              <a:t>élus </a:t>
            </a:r>
            <a:r>
              <a:rPr dirty="0" sz="1350" spc="45">
                <a:latin typeface="Times New Roman"/>
                <a:cs typeface="Times New Roman"/>
              </a:rPr>
              <a:t>rencontrent un </a:t>
            </a:r>
            <a:r>
              <a:rPr dirty="0" sz="1350" spc="-5">
                <a:latin typeface="Times New Roman"/>
                <a:cs typeface="Times New Roman"/>
              </a:rPr>
              <a:t>collectif 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constitué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de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6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jeunes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foyers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(10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adultes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60">
                <a:latin typeface="Times New Roman"/>
                <a:cs typeface="Times New Roman"/>
              </a:rPr>
              <a:t>+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2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enfants)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qui </a:t>
            </a:r>
            <a:r>
              <a:rPr dirty="0" sz="1350" spc="-320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souhaitent </a:t>
            </a:r>
            <a:r>
              <a:rPr dirty="0" sz="1350" spc="10">
                <a:latin typeface="Times New Roman"/>
                <a:cs typeface="Times New Roman"/>
              </a:rPr>
              <a:t>s’installer </a:t>
            </a:r>
            <a:r>
              <a:rPr dirty="0" sz="1350" spc="25">
                <a:latin typeface="Times New Roman"/>
                <a:cs typeface="Times New Roman"/>
              </a:rPr>
              <a:t>en </a:t>
            </a:r>
            <a:r>
              <a:rPr dirty="0" sz="1350" spc="15">
                <a:latin typeface="Times New Roman"/>
                <a:cs typeface="Times New Roman"/>
              </a:rPr>
              <a:t>hameau </a:t>
            </a:r>
            <a:r>
              <a:rPr dirty="0" sz="1350" spc="30">
                <a:latin typeface="Times New Roman"/>
                <a:cs typeface="Times New Roman"/>
              </a:rPr>
              <a:t>léger </a:t>
            </a:r>
            <a:r>
              <a:rPr dirty="0" sz="1350" spc="45">
                <a:latin typeface="Times New Roman"/>
                <a:cs typeface="Times New Roman"/>
              </a:rPr>
              <a:t>et </a:t>
            </a:r>
            <a:r>
              <a:rPr dirty="0" sz="1350" spc="40">
                <a:latin typeface="Times New Roman"/>
                <a:cs typeface="Times New Roman"/>
              </a:rPr>
              <a:t>reprendre </a:t>
            </a:r>
            <a:r>
              <a:rPr dirty="0" sz="1350" spc="-5">
                <a:latin typeface="Times New Roman"/>
                <a:cs typeface="Times New Roman"/>
              </a:rPr>
              <a:t>le 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5">
                <a:latin typeface="Times New Roman"/>
                <a:cs typeface="Times New Roman"/>
              </a:rPr>
              <a:t>commerce</a:t>
            </a:r>
            <a:endParaRPr sz="135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9900" y="1616525"/>
            <a:ext cx="4221649" cy="30914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647319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#4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/>
              <a:t> </a:t>
            </a:r>
            <a:r>
              <a:rPr dirty="0" spc="-35"/>
              <a:t>Projet</a:t>
            </a:r>
            <a:r>
              <a:rPr dirty="0"/>
              <a:t> </a:t>
            </a:r>
            <a:r>
              <a:rPr dirty="0" spc="-65"/>
              <a:t>de</a:t>
            </a:r>
            <a:r>
              <a:rPr dirty="0" spc="5"/>
              <a:t> </a:t>
            </a:r>
            <a:r>
              <a:rPr dirty="0" spc="-105"/>
              <a:t>hameau</a:t>
            </a:r>
            <a:r>
              <a:rPr dirty="0"/>
              <a:t> </a:t>
            </a:r>
            <a:r>
              <a:rPr dirty="0" spc="-70"/>
              <a:t>léger</a:t>
            </a:r>
            <a:r>
              <a:rPr dirty="0"/>
              <a:t> </a:t>
            </a:r>
            <a:r>
              <a:rPr dirty="0" spc="-50"/>
              <a:t>à</a:t>
            </a:r>
            <a:r>
              <a:rPr dirty="0" spc="5"/>
              <a:t> </a:t>
            </a:r>
            <a:r>
              <a:rPr dirty="0" spc="-25"/>
              <a:t>Saint-André-des-Eaux</a:t>
            </a:r>
            <a:r>
              <a:rPr dirty="0"/>
              <a:t> </a:t>
            </a:r>
            <a:r>
              <a:rPr dirty="0" spc="20"/>
              <a:t>(22)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1346590"/>
            <a:ext cx="8239759" cy="3263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525">
              <a:lnSpc>
                <a:spcPct val="114999"/>
              </a:lnSpc>
              <a:spcBef>
                <a:spcPts val="1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b="1">
                <a:latin typeface="Times New Roman"/>
                <a:cs typeface="Times New Roman"/>
              </a:rPr>
              <a:t>L’association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-20" b="1">
                <a:latin typeface="Times New Roman"/>
                <a:cs typeface="Times New Roman"/>
              </a:rPr>
              <a:t>du</a:t>
            </a:r>
            <a:r>
              <a:rPr dirty="0" sz="1500" spc="30" b="1">
                <a:latin typeface="Times New Roman"/>
                <a:cs typeface="Times New Roman"/>
              </a:rPr>
              <a:t> </a:t>
            </a:r>
            <a:r>
              <a:rPr dirty="0" sz="1500" spc="-15" b="1">
                <a:latin typeface="Times New Roman"/>
                <a:cs typeface="Times New Roman"/>
              </a:rPr>
              <a:t>hameau</a:t>
            </a:r>
            <a:r>
              <a:rPr dirty="0" sz="1500" spc="30" b="1">
                <a:latin typeface="Times New Roman"/>
                <a:cs typeface="Times New Roman"/>
              </a:rPr>
              <a:t> léger </a:t>
            </a:r>
            <a:r>
              <a:rPr dirty="0" sz="1500" spc="-20" b="1">
                <a:latin typeface="Times New Roman"/>
                <a:cs typeface="Times New Roman"/>
              </a:rPr>
              <a:t>du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20" b="1">
                <a:latin typeface="Times New Roman"/>
                <a:cs typeface="Times New Roman"/>
              </a:rPr>
              <a:t>Placis</a:t>
            </a:r>
            <a:r>
              <a:rPr dirty="0" sz="1500" spc="35" b="1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regroupe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les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habitants,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assume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la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maîtrise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d’ouvrage,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gère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les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arrivées/départs,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les</a:t>
            </a:r>
            <a:r>
              <a:rPr dirty="0" sz="1500" spc="-5">
                <a:latin typeface="Times New Roman"/>
                <a:cs typeface="Times New Roman"/>
              </a:rPr>
              <a:t> charges, </a:t>
            </a:r>
            <a:r>
              <a:rPr dirty="0" sz="1500" spc="-10">
                <a:latin typeface="Times New Roman"/>
                <a:cs typeface="Times New Roman"/>
              </a:rPr>
              <a:t>l’élaboration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règlement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intérieur…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50" b="1">
                <a:latin typeface="Times New Roman"/>
                <a:cs typeface="Times New Roman"/>
              </a:rPr>
              <a:t>La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5" b="1">
                <a:latin typeface="Times New Roman"/>
                <a:cs typeface="Times New Roman"/>
              </a:rPr>
              <a:t>commune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20" b="1">
                <a:latin typeface="Times New Roman"/>
                <a:cs typeface="Times New Roman"/>
              </a:rPr>
              <a:t>de</a:t>
            </a:r>
            <a:r>
              <a:rPr dirty="0" sz="1500" spc="25" b="1">
                <a:latin typeface="Times New Roman"/>
                <a:cs typeface="Times New Roman"/>
              </a:rPr>
              <a:t> St </a:t>
            </a:r>
            <a:r>
              <a:rPr dirty="0" sz="1500" spc="-20" b="1">
                <a:latin typeface="Times New Roman"/>
                <a:cs typeface="Times New Roman"/>
              </a:rPr>
              <a:t>André</a:t>
            </a:r>
            <a:r>
              <a:rPr dirty="0" sz="1500" spc="25" b="1">
                <a:latin typeface="Times New Roman"/>
                <a:cs typeface="Times New Roman"/>
              </a:rPr>
              <a:t> des </a:t>
            </a:r>
            <a:r>
              <a:rPr dirty="0" sz="1500" spc="-10" b="1">
                <a:latin typeface="Times New Roman"/>
                <a:cs typeface="Times New Roman"/>
              </a:rPr>
              <a:t>Eaux</a:t>
            </a:r>
            <a:r>
              <a:rPr dirty="0" sz="1500" spc="45" b="1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loue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le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40">
                <a:latin typeface="Times New Roman"/>
                <a:cs typeface="Times New Roman"/>
              </a:rPr>
              <a:t>terrain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à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l’association</a:t>
            </a:r>
            <a:r>
              <a:rPr dirty="0" sz="1500">
                <a:latin typeface="Times New Roman"/>
                <a:cs typeface="Times New Roman"/>
              </a:rPr>
              <a:t> d’habitants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via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un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bail</a:t>
            </a:r>
            <a:r>
              <a:rPr dirty="0" sz="1500" spc="5">
                <a:latin typeface="Times New Roman"/>
                <a:cs typeface="Times New Roman"/>
              </a:rPr>
              <a:t> emphytéotique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 </a:t>
            </a:r>
            <a:r>
              <a:rPr dirty="0" sz="1500">
                <a:latin typeface="Times New Roman"/>
                <a:cs typeface="Times New Roman"/>
              </a:rPr>
              <a:t>80 </a:t>
            </a:r>
            <a:r>
              <a:rPr dirty="0" sz="1500" spc="10">
                <a:latin typeface="Times New Roman"/>
                <a:cs typeface="Times New Roman"/>
              </a:rPr>
              <a:t>ans</a:t>
            </a:r>
            <a:endParaRPr sz="1500">
              <a:latin typeface="Times New Roman"/>
              <a:cs typeface="Times New Roman"/>
            </a:endParaRPr>
          </a:p>
          <a:p>
            <a:pPr marL="12700" marR="664210">
              <a:lnSpc>
                <a:spcPct val="114999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b="1">
                <a:latin typeface="Times New Roman"/>
                <a:cs typeface="Times New Roman"/>
              </a:rPr>
              <a:t>L’association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-5" b="1">
                <a:latin typeface="Times New Roman"/>
                <a:cs typeface="Times New Roman"/>
              </a:rPr>
              <a:t>Hameaux</a:t>
            </a:r>
            <a:r>
              <a:rPr dirty="0" sz="1500" spc="20" b="1">
                <a:latin typeface="Times New Roman"/>
                <a:cs typeface="Times New Roman"/>
              </a:rPr>
              <a:t> Légers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accompagne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les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habitants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dans</a:t>
            </a:r>
            <a:r>
              <a:rPr dirty="0" sz="1500" spc="-5">
                <a:latin typeface="Times New Roman"/>
                <a:cs typeface="Times New Roman"/>
              </a:rPr>
              <a:t> la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maîtrise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d’ouvrage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en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habitat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participatif</a:t>
            </a:r>
            <a:endParaRPr sz="1500">
              <a:latin typeface="Times New Roman"/>
              <a:cs typeface="Times New Roman"/>
            </a:endParaRPr>
          </a:p>
          <a:p>
            <a:pPr marL="12700" marR="170180">
              <a:lnSpc>
                <a:spcPct val="114999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50" b="1">
                <a:latin typeface="Times New Roman"/>
                <a:cs typeface="Times New Roman"/>
              </a:rPr>
              <a:t>La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-55" b="1">
                <a:latin typeface="Times New Roman"/>
                <a:cs typeface="Times New Roman"/>
              </a:rPr>
              <a:t>SCIC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10" b="1">
                <a:latin typeface="Times New Roman"/>
                <a:cs typeface="Times New Roman"/>
              </a:rPr>
              <a:t>l'Éprouvette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rachète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le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fonds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commerce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gère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l’activité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5">
                <a:latin typeface="Times New Roman"/>
                <a:cs typeface="Times New Roman"/>
              </a:rPr>
              <a:t>café,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épicerie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d’événements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socio-culturels</a:t>
            </a:r>
            <a:endParaRPr sz="1500">
              <a:latin typeface="Times New Roman"/>
              <a:cs typeface="Times New Roman"/>
            </a:endParaRPr>
          </a:p>
          <a:p>
            <a:pPr marL="12700" marR="134620">
              <a:lnSpc>
                <a:spcPct val="114999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5" b="1">
                <a:latin typeface="Times New Roman"/>
                <a:cs typeface="Times New Roman"/>
              </a:rPr>
              <a:t>Autres </a:t>
            </a:r>
            <a:r>
              <a:rPr dirty="0" sz="1500" spc="10" b="1">
                <a:latin typeface="Times New Roman"/>
                <a:cs typeface="Times New Roman"/>
              </a:rPr>
              <a:t>acteurs impliqués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r>
              <a:rPr dirty="0" sz="1500" spc="-8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Dinan </a:t>
            </a:r>
            <a:r>
              <a:rPr dirty="0" sz="1500" spc="10">
                <a:latin typeface="Times New Roman"/>
                <a:cs typeface="Times New Roman"/>
              </a:rPr>
              <a:t>Agglomération </a:t>
            </a:r>
            <a:r>
              <a:rPr dirty="0" sz="1500" spc="-185" i="1">
                <a:latin typeface="Georgia"/>
                <a:cs typeface="Georgia"/>
              </a:rPr>
              <a:t>(compétence</a:t>
            </a:r>
            <a:r>
              <a:rPr dirty="0" sz="1500" spc="-180" i="1">
                <a:latin typeface="Georgia"/>
                <a:cs typeface="Georgia"/>
              </a:rPr>
              <a:t> </a:t>
            </a:r>
            <a:r>
              <a:rPr dirty="0" sz="1500" spc="-140" i="1">
                <a:latin typeface="Georgia"/>
                <a:cs typeface="Georgia"/>
              </a:rPr>
              <a:t>d’urbanisme),</a:t>
            </a:r>
            <a:r>
              <a:rPr dirty="0" sz="1500" spc="-135" i="1">
                <a:latin typeface="Georgia"/>
                <a:cs typeface="Georgia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CAUE </a:t>
            </a:r>
            <a:r>
              <a:rPr dirty="0" sz="1500" spc="-20">
                <a:latin typeface="Times New Roman"/>
                <a:cs typeface="Times New Roman"/>
              </a:rPr>
              <a:t>22, </a:t>
            </a:r>
            <a:r>
              <a:rPr dirty="0" sz="1500" spc="5">
                <a:latin typeface="Times New Roman"/>
                <a:cs typeface="Times New Roman"/>
              </a:rPr>
              <a:t>Architecte </a:t>
            </a:r>
            <a:r>
              <a:rPr dirty="0" sz="1500" spc="-5">
                <a:latin typeface="Times New Roman"/>
                <a:cs typeface="Times New Roman"/>
              </a:rPr>
              <a:t>des 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Bâtiments </a:t>
            </a:r>
            <a:r>
              <a:rPr dirty="0" sz="1500" spc="-10">
                <a:latin typeface="Times New Roman"/>
                <a:cs typeface="Times New Roman"/>
              </a:rPr>
              <a:t>de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France</a:t>
            </a:r>
            <a:r>
              <a:rPr dirty="0" sz="1500" spc="35">
                <a:latin typeface="Times New Roman"/>
                <a:cs typeface="Times New Roman"/>
              </a:rPr>
              <a:t> </a:t>
            </a:r>
            <a:r>
              <a:rPr dirty="0" sz="1500" spc="-165" i="1">
                <a:latin typeface="Georgia"/>
                <a:cs typeface="Georgia"/>
              </a:rPr>
              <a:t>(périmètre</a:t>
            </a:r>
            <a:r>
              <a:rPr dirty="0" sz="1500" spc="10" i="1">
                <a:latin typeface="Georgia"/>
                <a:cs typeface="Georgia"/>
              </a:rPr>
              <a:t> </a:t>
            </a:r>
            <a:r>
              <a:rPr dirty="0" sz="1500" spc="-100" i="1">
                <a:latin typeface="Georgia"/>
                <a:cs typeface="Georgia"/>
              </a:rPr>
              <a:t>d’un</a:t>
            </a:r>
            <a:r>
              <a:rPr dirty="0" sz="1500" spc="15" i="1">
                <a:latin typeface="Georgia"/>
                <a:cs typeface="Georgia"/>
              </a:rPr>
              <a:t> </a:t>
            </a:r>
            <a:r>
              <a:rPr dirty="0" sz="1500" spc="-195" i="1">
                <a:latin typeface="Georgia"/>
                <a:cs typeface="Georgia"/>
              </a:rPr>
              <a:t>monument</a:t>
            </a:r>
            <a:r>
              <a:rPr dirty="0" sz="1500" spc="-150" i="1">
                <a:latin typeface="Georgia"/>
                <a:cs typeface="Georgia"/>
              </a:rPr>
              <a:t> </a:t>
            </a:r>
            <a:r>
              <a:rPr dirty="0" sz="1500" spc="-125" i="1">
                <a:latin typeface="Georgia"/>
                <a:cs typeface="Georgia"/>
              </a:rPr>
              <a:t>historique)</a:t>
            </a:r>
            <a:r>
              <a:rPr dirty="0" sz="1500" spc="-125">
                <a:latin typeface="Times New Roman"/>
                <a:cs typeface="Times New Roman"/>
              </a:rPr>
              <a:t>,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ENSA</a:t>
            </a:r>
            <a:r>
              <a:rPr dirty="0" sz="1500" spc="5">
                <a:latin typeface="Times New Roman"/>
                <a:cs typeface="Times New Roman"/>
              </a:rPr>
              <a:t> Nantes, </a:t>
            </a:r>
            <a:r>
              <a:rPr dirty="0" sz="1500" spc="-10">
                <a:latin typeface="Times New Roman"/>
                <a:cs typeface="Times New Roman"/>
              </a:rPr>
              <a:t>Association</a:t>
            </a:r>
            <a:r>
              <a:rPr dirty="0" sz="1500" spc="5">
                <a:latin typeface="Times New Roman"/>
                <a:cs typeface="Times New Roman"/>
              </a:rPr>
              <a:t> régionale </a:t>
            </a:r>
            <a:r>
              <a:rPr dirty="0" sz="1500" spc="10">
                <a:latin typeface="Times New Roman"/>
                <a:cs typeface="Times New Roman"/>
              </a:rPr>
              <a:t>BRUDED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664337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#4</a:t>
            </a:r>
            <a:r>
              <a:rPr dirty="0" spc="-10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75"/>
              <a:t>Montage</a:t>
            </a:r>
            <a:r>
              <a:rPr dirty="0" spc="-5"/>
              <a:t> </a:t>
            </a:r>
            <a:r>
              <a:rPr dirty="0" spc="-45"/>
              <a:t>et</a:t>
            </a:r>
            <a:r>
              <a:rPr dirty="0" spc="-5"/>
              <a:t> </a:t>
            </a:r>
            <a:r>
              <a:rPr dirty="0" spc="-75"/>
              <a:t>acteurs</a:t>
            </a:r>
            <a:r>
              <a:rPr dirty="0"/>
              <a:t> </a:t>
            </a:r>
            <a:r>
              <a:rPr dirty="0" spc="-55"/>
              <a:t>du</a:t>
            </a:r>
            <a:r>
              <a:rPr dirty="0" spc="-5"/>
              <a:t> </a:t>
            </a:r>
            <a:r>
              <a:rPr dirty="0" spc="-50"/>
              <a:t>projet</a:t>
            </a:r>
            <a:r>
              <a:rPr dirty="0" spc="-5"/>
              <a:t> </a:t>
            </a:r>
            <a:r>
              <a:rPr dirty="0" spc="-65"/>
              <a:t>de</a:t>
            </a:r>
            <a:r>
              <a:rPr dirty="0"/>
              <a:t> </a:t>
            </a:r>
            <a:r>
              <a:rPr dirty="0" spc="-25"/>
              <a:t>Saint-André-des-Eaux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1226339"/>
            <a:ext cx="4262755" cy="3526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6700">
              <a:lnSpc>
                <a:spcPct val="114999"/>
              </a:lnSpc>
              <a:spcBef>
                <a:spcPts val="100"/>
              </a:spcBef>
            </a:pPr>
            <a:r>
              <a:rPr dirty="0" sz="1500" spc="-100" i="1">
                <a:latin typeface="Georgia"/>
                <a:cs typeface="Georgia"/>
              </a:rPr>
              <a:t>Enjeux </a:t>
            </a:r>
            <a:r>
              <a:rPr dirty="0" sz="1500" spc="-310" i="1">
                <a:latin typeface="Georgia"/>
                <a:cs typeface="Georgia"/>
              </a:rPr>
              <a:t>:</a:t>
            </a:r>
            <a:r>
              <a:rPr dirty="0" sz="1500" spc="-305" i="1">
                <a:latin typeface="Georgia"/>
                <a:cs typeface="Georgia"/>
              </a:rPr>
              <a:t> </a:t>
            </a:r>
            <a:r>
              <a:rPr dirty="0" sz="1500" spc="-155" i="1">
                <a:latin typeface="Georgia"/>
                <a:cs typeface="Georgia"/>
              </a:rPr>
              <a:t>préservation</a:t>
            </a:r>
            <a:r>
              <a:rPr dirty="0" sz="1500" spc="-150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des</a:t>
            </a:r>
            <a:r>
              <a:rPr dirty="0" sz="1500" spc="-170" i="1">
                <a:latin typeface="Georgia"/>
                <a:cs typeface="Georgia"/>
              </a:rPr>
              <a:t> </a:t>
            </a:r>
            <a:r>
              <a:rPr dirty="0" sz="1500" spc="-165" i="1">
                <a:latin typeface="Georgia"/>
                <a:cs typeface="Georgia"/>
              </a:rPr>
              <a:t>arbres,</a:t>
            </a:r>
            <a:r>
              <a:rPr dirty="0" sz="1500" spc="-160" i="1">
                <a:latin typeface="Georgia"/>
                <a:cs typeface="Georgia"/>
              </a:rPr>
              <a:t> </a:t>
            </a:r>
            <a:r>
              <a:rPr dirty="0" sz="1500" spc="-150" i="1">
                <a:latin typeface="Georgia"/>
                <a:cs typeface="Georgia"/>
              </a:rPr>
              <a:t>bioclimatisme,</a:t>
            </a:r>
            <a:r>
              <a:rPr dirty="0" sz="1500" spc="-145" i="1">
                <a:latin typeface="Georgia"/>
                <a:cs typeface="Georgia"/>
              </a:rPr>
              <a:t> </a:t>
            </a:r>
            <a:r>
              <a:rPr dirty="0" sz="1500" spc="-120" i="1">
                <a:latin typeface="Georgia"/>
                <a:cs typeface="Georgia"/>
              </a:rPr>
              <a:t>intimité, </a:t>
            </a:r>
            <a:r>
              <a:rPr dirty="0" sz="1500" spc="-350" i="1">
                <a:latin typeface="Georgia"/>
                <a:cs typeface="Georgia"/>
              </a:rPr>
              <a:t> </a:t>
            </a:r>
            <a:r>
              <a:rPr dirty="0" sz="1500" spc="-170" i="1">
                <a:latin typeface="Georgia"/>
                <a:cs typeface="Georgia"/>
              </a:rPr>
              <a:t>h</a:t>
            </a:r>
            <a:r>
              <a:rPr dirty="0" sz="1500" spc="-204" i="1">
                <a:latin typeface="Georgia"/>
                <a:cs typeface="Georgia"/>
              </a:rPr>
              <a:t>a</a:t>
            </a:r>
            <a:r>
              <a:rPr dirty="0" sz="1500" spc="-135" i="1">
                <a:latin typeface="Georgia"/>
                <a:cs typeface="Georgia"/>
              </a:rPr>
              <a:t>bita</a:t>
            </a:r>
            <a:r>
              <a:rPr dirty="0" sz="1500" spc="-100" i="1">
                <a:latin typeface="Georgia"/>
                <a:cs typeface="Georgia"/>
              </a:rPr>
              <a:t>t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90" i="1">
                <a:latin typeface="Georgia"/>
                <a:cs typeface="Georgia"/>
              </a:rPr>
              <a:t>pa</a:t>
            </a:r>
            <a:r>
              <a:rPr dirty="0" sz="1500" spc="-135" i="1">
                <a:latin typeface="Georgia"/>
                <a:cs typeface="Georgia"/>
              </a:rPr>
              <a:t>r</a:t>
            </a:r>
            <a:r>
              <a:rPr dirty="0" sz="1500" spc="-110" i="1">
                <a:latin typeface="Georgia"/>
                <a:cs typeface="Georgia"/>
              </a:rPr>
              <a:t>ticipatif</a:t>
            </a:r>
            <a:endParaRPr sz="1500">
              <a:latin typeface="Georgia"/>
              <a:cs typeface="Georgia"/>
            </a:endParaRPr>
          </a:p>
          <a:p>
            <a:pPr marL="12700" marR="323850">
              <a:lnSpc>
                <a:spcPct val="114999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45" b="1">
                <a:latin typeface="Times New Roman"/>
                <a:cs typeface="Times New Roman"/>
              </a:rPr>
              <a:t>9</a:t>
            </a:r>
            <a:r>
              <a:rPr dirty="0" sz="1500" spc="-10" b="1">
                <a:latin typeface="Times New Roman"/>
                <a:cs typeface="Times New Roman"/>
              </a:rPr>
              <a:t> </a:t>
            </a:r>
            <a:r>
              <a:rPr dirty="0" sz="1500" spc="20" b="1">
                <a:latin typeface="Times New Roman"/>
                <a:cs typeface="Times New Roman"/>
              </a:rPr>
              <a:t>emplacements</a:t>
            </a:r>
            <a:r>
              <a:rPr dirty="0" sz="1500" spc="5" b="1">
                <a:latin typeface="Times New Roman"/>
                <a:cs typeface="Times New Roman"/>
              </a:rPr>
              <a:t> </a:t>
            </a:r>
            <a:r>
              <a:rPr dirty="0" sz="1500" spc="-15" b="1">
                <a:latin typeface="Times New Roman"/>
                <a:cs typeface="Times New Roman"/>
              </a:rPr>
              <a:t>pour</a:t>
            </a:r>
            <a:r>
              <a:rPr dirty="0" sz="1500" spc="10" b="1">
                <a:latin typeface="Times New Roman"/>
                <a:cs typeface="Times New Roman"/>
              </a:rPr>
              <a:t> </a:t>
            </a:r>
            <a:r>
              <a:rPr dirty="0" sz="1500" spc="25" b="1">
                <a:latin typeface="Times New Roman"/>
                <a:cs typeface="Times New Roman"/>
              </a:rPr>
              <a:t>des</a:t>
            </a:r>
            <a:r>
              <a:rPr dirty="0" sz="1500" spc="10" b="1">
                <a:latin typeface="Times New Roman"/>
                <a:cs typeface="Times New Roman"/>
              </a:rPr>
              <a:t> habitats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orientés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sud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avec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un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espace</a:t>
            </a:r>
            <a:r>
              <a:rPr dirty="0" sz="1500" spc="-5">
                <a:latin typeface="Times New Roman"/>
                <a:cs typeface="Times New Roman"/>
              </a:rPr>
              <a:t> privatif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4999"/>
              </a:lnSpc>
              <a:spcBef>
                <a:spcPts val="1200"/>
              </a:spcBef>
              <a:buChar char="•"/>
              <a:tabLst>
                <a:tab pos="128270" algn="l"/>
              </a:tabLst>
            </a:pPr>
            <a:r>
              <a:rPr dirty="0" sz="1500" spc="-5">
                <a:latin typeface="Times New Roman"/>
                <a:cs typeface="Times New Roman"/>
              </a:rPr>
              <a:t>de</a:t>
            </a:r>
            <a:r>
              <a:rPr dirty="0" sz="1500">
                <a:latin typeface="Times New Roman"/>
                <a:cs typeface="Times New Roman"/>
              </a:rPr>
              <a:t>s</a:t>
            </a:r>
            <a:r>
              <a:rPr dirty="0" sz="1500" spc="20">
                <a:latin typeface="Times New Roman"/>
                <a:cs typeface="Times New Roman"/>
              </a:rPr>
              <a:t> </a:t>
            </a:r>
            <a:r>
              <a:rPr dirty="0" sz="1500" spc="20" b="1">
                <a:latin typeface="Times New Roman"/>
                <a:cs typeface="Times New Roman"/>
              </a:rPr>
              <a:t>espaces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commun</a:t>
            </a:r>
            <a:r>
              <a:rPr dirty="0" sz="1500" spc="5" b="1">
                <a:latin typeface="Times New Roman"/>
                <a:cs typeface="Times New Roman"/>
              </a:rPr>
              <a:t>s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15" b="1">
                <a:latin typeface="Times New Roman"/>
                <a:cs typeface="Times New Roman"/>
              </a:rPr>
              <a:t>bâti</a:t>
            </a:r>
            <a:r>
              <a:rPr dirty="0" sz="1500" spc="20" b="1">
                <a:latin typeface="Times New Roman"/>
                <a:cs typeface="Times New Roman"/>
              </a:rPr>
              <a:t>s</a:t>
            </a:r>
            <a:r>
              <a:rPr dirty="0" sz="1500" spc="45" b="1">
                <a:latin typeface="Times New Roman"/>
                <a:cs typeface="Times New Roman"/>
              </a:rPr>
              <a:t> </a:t>
            </a:r>
            <a:r>
              <a:rPr dirty="0" sz="1500" spc="-120" i="1">
                <a:latin typeface="Georgia"/>
                <a:cs typeface="Georgia"/>
              </a:rPr>
              <a:t>(sall</a:t>
            </a:r>
            <a:r>
              <a:rPr dirty="0" sz="1500" spc="-140" i="1">
                <a:latin typeface="Georgia"/>
                <a:cs typeface="Georgia"/>
              </a:rPr>
              <a:t>e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220" i="1">
                <a:latin typeface="Georgia"/>
                <a:cs typeface="Georgia"/>
              </a:rPr>
              <a:t>commun</a:t>
            </a:r>
            <a:r>
              <a:rPr dirty="0" sz="1500" spc="-135" i="1">
                <a:latin typeface="Georgia"/>
                <a:cs typeface="Georgia"/>
              </a:rPr>
              <a:t>e</a:t>
            </a:r>
            <a:r>
              <a:rPr dirty="0" sz="1500" spc="-125" i="1">
                <a:latin typeface="Georgia"/>
                <a:cs typeface="Georgia"/>
              </a:rPr>
              <a:t>,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25" i="1">
                <a:latin typeface="Georgia"/>
                <a:cs typeface="Georgia"/>
              </a:rPr>
              <a:t>atelie</a:t>
            </a:r>
            <a:r>
              <a:rPr dirty="0" sz="1500" spc="-204" i="1">
                <a:latin typeface="Georgia"/>
                <a:cs typeface="Georgia"/>
              </a:rPr>
              <a:t>r</a:t>
            </a:r>
            <a:r>
              <a:rPr dirty="0" sz="1500" spc="-114" i="1">
                <a:latin typeface="Georgia"/>
                <a:cs typeface="Georgia"/>
              </a:rPr>
              <a:t>,  </a:t>
            </a:r>
            <a:r>
              <a:rPr dirty="0" sz="1500" spc="-200" i="1">
                <a:latin typeface="Georgia"/>
                <a:cs typeface="Georgia"/>
              </a:rPr>
              <a:t>chambre</a:t>
            </a:r>
            <a:r>
              <a:rPr dirty="0" sz="1500" spc="-195" i="1">
                <a:latin typeface="Georgia"/>
                <a:cs typeface="Georgia"/>
              </a:rPr>
              <a:t> </a:t>
            </a:r>
            <a:r>
              <a:rPr dirty="0" sz="1500" spc="-114" i="1">
                <a:latin typeface="Georgia"/>
                <a:cs typeface="Georgia"/>
              </a:rPr>
              <a:t>d’amis, </a:t>
            </a:r>
            <a:r>
              <a:rPr dirty="0" sz="1500" spc="-145" i="1">
                <a:latin typeface="Georgia"/>
                <a:cs typeface="Georgia"/>
              </a:rPr>
              <a:t>four</a:t>
            </a:r>
            <a:r>
              <a:rPr dirty="0" sz="1500" spc="-140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à</a:t>
            </a:r>
            <a:r>
              <a:rPr dirty="0" sz="1500" spc="-170" i="1">
                <a:latin typeface="Georgia"/>
                <a:cs typeface="Georgia"/>
              </a:rPr>
              <a:t> </a:t>
            </a:r>
            <a:r>
              <a:rPr dirty="0" sz="1500" spc="-145" i="1">
                <a:latin typeface="Georgia"/>
                <a:cs typeface="Georgia"/>
              </a:rPr>
              <a:t>pain,</a:t>
            </a:r>
            <a:r>
              <a:rPr dirty="0" sz="1500" spc="-140" i="1">
                <a:latin typeface="Georgia"/>
                <a:cs typeface="Georgia"/>
              </a:rPr>
              <a:t> </a:t>
            </a:r>
            <a:r>
              <a:rPr dirty="0" sz="1500" spc="-185" i="1">
                <a:latin typeface="Georgia"/>
                <a:cs typeface="Georgia"/>
              </a:rPr>
              <a:t>garage</a:t>
            </a:r>
            <a:r>
              <a:rPr dirty="0" sz="1500" spc="-180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à</a:t>
            </a:r>
            <a:r>
              <a:rPr dirty="0" sz="1500" spc="-170" i="1">
                <a:latin typeface="Georgia"/>
                <a:cs typeface="Georgia"/>
              </a:rPr>
              <a:t> </a:t>
            </a:r>
            <a:r>
              <a:rPr dirty="0" sz="1500" spc="-145" i="1">
                <a:latin typeface="Georgia"/>
                <a:cs typeface="Georgia"/>
              </a:rPr>
              <a:t>vélos)</a:t>
            </a:r>
            <a:r>
              <a:rPr dirty="0" sz="1500" spc="-140" i="1">
                <a:latin typeface="Georgia"/>
                <a:cs typeface="Georgia"/>
              </a:rPr>
              <a:t> </a:t>
            </a:r>
            <a:r>
              <a:rPr dirty="0" sz="1500" spc="65" b="1">
                <a:latin typeface="Times New Roman"/>
                <a:cs typeface="Times New Roman"/>
              </a:rPr>
              <a:t>et </a:t>
            </a:r>
            <a:r>
              <a:rPr dirty="0" sz="1500" b="1">
                <a:latin typeface="Times New Roman"/>
                <a:cs typeface="Times New Roman"/>
              </a:rPr>
              <a:t>non </a:t>
            </a:r>
            <a:r>
              <a:rPr dirty="0" sz="1500" spc="15" b="1">
                <a:latin typeface="Times New Roman"/>
                <a:cs typeface="Times New Roman"/>
              </a:rPr>
              <a:t>bâtis 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-180" i="1">
                <a:latin typeface="Georgia"/>
                <a:cs typeface="Georgia"/>
              </a:rPr>
              <a:t>(espac</a:t>
            </a:r>
            <a:r>
              <a:rPr dirty="0" sz="1500" spc="-175" i="1">
                <a:latin typeface="Georgia"/>
                <a:cs typeface="Georgia"/>
              </a:rPr>
              <a:t>e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70" i="1">
                <a:latin typeface="Georgia"/>
                <a:cs typeface="Georgia"/>
              </a:rPr>
              <a:t>de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10" i="1">
                <a:latin typeface="Georgia"/>
                <a:cs typeface="Georgia"/>
              </a:rPr>
              <a:t>jeux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85" i="1">
                <a:latin typeface="Georgia"/>
                <a:cs typeface="Georgia"/>
              </a:rPr>
              <a:t>pou</a:t>
            </a:r>
            <a:r>
              <a:rPr dirty="0" sz="1500" spc="-150" i="1">
                <a:latin typeface="Georgia"/>
                <a:cs typeface="Georgia"/>
              </a:rPr>
              <a:t>r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60" i="1">
                <a:latin typeface="Georgia"/>
                <a:cs typeface="Georgia"/>
              </a:rPr>
              <a:t>enfant</a:t>
            </a:r>
            <a:r>
              <a:rPr dirty="0" sz="1500" spc="-95" i="1">
                <a:latin typeface="Georgia"/>
                <a:cs typeface="Georgia"/>
              </a:rPr>
              <a:t>s</a:t>
            </a:r>
            <a:r>
              <a:rPr dirty="0" sz="1500" spc="-125" i="1">
                <a:latin typeface="Georgia"/>
                <a:cs typeface="Georgia"/>
              </a:rPr>
              <a:t>,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65" i="1">
                <a:latin typeface="Georgia"/>
                <a:cs typeface="Georgia"/>
              </a:rPr>
              <a:t>ve</a:t>
            </a:r>
            <a:r>
              <a:rPr dirty="0" sz="1500" spc="-160" i="1">
                <a:latin typeface="Georgia"/>
                <a:cs typeface="Georgia"/>
              </a:rPr>
              <a:t>r</a:t>
            </a:r>
            <a:r>
              <a:rPr dirty="0" sz="1500" spc="-145" i="1">
                <a:latin typeface="Georgia"/>
                <a:cs typeface="Georgia"/>
              </a:rPr>
              <a:t>g</a:t>
            </a:r>
            <a:r>
              <a:rPr dirty="0" sz="1500" spc="-170" i="1">
                <a:latin typeface="Georgia"/>
                <a:cs typeface="Georgia"/>
              </a:rPr>
              <a:t>e</a:t>
            </a:r>
            <a:r>
              <a:rPr dirty="0" sz="1500" spc="-235" i="1">
                <a:latin typeface="Georgia"/>
                <a:cs typeface="Georgia"/>
              </a:rPr>
              <a:t>r</a:t>
            </a:r>
            <a:r>
              <a:rPr dirty="0" sz="1500" spc="-125" i="1">
                <a:latin typeface="Georgia"/>
                <a:cs typeface="Georgia"/>
              </a:rPr>
              <a:t>,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65" i="1">
                <a:latin typeface="Georgia"/>
                <a:cs typeface="Georgia"/>
              </a:rPr>
              <a:t>pota</a:t>
            </a:r>
            <a:r>
              <a:rPr dirty="0" sz="1500" spc="-165" i="1">
                <a:latin typeface="Georgia"/>
                <a:cs typeface="Georgia"/>
              </a:rPr>
              <a:t>g</a:t>
            </a:r>
            <a:r>
              <a:rPr dirty="0" sz="1500" spc="-170" i="1">
                <a:latin typeface="Georgia"/>
                <a:cs typeface="Georgia"/>
              </a:rPr>
              <a:t>e</a:t>
            </a:r>
            <a:r>
              <a:rPr dirty="0" sz="1500" spc="-235" i="1">
                <a:latin typeface="Georgia"/>
                <a:cs typeface="Georgia"/>
              </a:rPr>
              <a:t>r</a:t>
            </a:r>
            <a:r>
              <a:rPr dirty="0" sz="1500" spc="-125" i="1">
                <a:latin typeface="Georgia"/>
                <a:cs typeface="Georgia"/>
              </a:rPr>
              <a:t>,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95" i="1">
                <a:latin typeface="Georgia"/>
                <a:cs typeface="Georgia"/>
              </a:rPr>
              <a:t>p</a:t>
            </a:r>
            <a:r>
              <a:rPr dirty="0" sz="1500" spc="-160" i="1">
                <a:latin typeface="Georgia"/>
                <a:cs typeface="Georgia"/>
              </a:rPr>
              <a:t>h</a:t>
            </a:r>
            <a:r>
              <a:rPr dirty="0" sz="1500" spc="-185" i="1">
                <a:latin typeface="Georgia"/>
                <a:cs typeface="Georgia"/>
              </a:rPr>
              <a:t>ytoépu</a:t>
            </a:r>
            <a:r>
              <a:rPr dirty="0" sz="1500" spc="-250" i="1">
                <a:latin typeface="Georgia"/>
                <a:cs typeface="Georgia"/>
              </a:rPr>
              <a:t>r</a:t>
            </a:r>
            <a:r>
              <a:rPr dirty="0" sz="1500" spc="-120" i="1">
                <a:latin typeface="Georgia"/>
                <a:cs typeface="Georgia"/>
              </a:rPr>
              <a:t>ation,  </a:t>
            </a:r>
            <a:r>
              <a:rPr dirty="0" sz="1500" spc="-150" i="1">
                <a:latin typeface="Georgia"/>
                <a:cs typeface="Georgia"/>
              </a:rPr>
              <a:t>terrasse...)</a:t>
            </a:r>
            <a:endParaRPr sz="1500">
              <a:latin typeface="Georgia"/>
              <a:cs typeface="Georgia"/>
            </a:endParaRPr>
          </a:p>
          <a:p>
            <a:pPr marL="12700" marR="76835">
              <a:lnSpc>
                <a:spcPct val="114999"/>
              </a:lnSpc>
              <a:spcBef>
                <a:spcPts val="1200"/>
              </a:spcBef>
              <a:buChar char="•"/>
              <a:tabLst>
                <a:tab pos="128270" algn="l"/>
              </a:tabLst>
            </a:pPr>
            <a:r>
              <a:rPr dirty="0" sz="1500" spc="-5">
                <a:latin typeface="Times New Roman"/>
                <a:cs typeface="Times New Roman"/>
              </a:rPr>
              <a:t>des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5" b="1">
                <a:latin typeface="Times New Roman"/>
                <a:cs typeface="Times New Roman"/>
              </a:rPr>
              <a:t>cheminements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25" b="1">
                <a:latin typeface="Times New Roman"/>
                <a:cs typeface="Times New Roman"/>
              </a:rPr>
              <a:t>piétons</a:t>
            </a:r>
            <a:r>
              <a:rPr dirty="0" sz="1500" spc="40" b="1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qui </a:t>
            </a:r>
            <a:r>
              <a:rPr dirty="0" sz="1500" spc="15">
                <a:latin typeface="Times New Roman"/>
                <a:cs typeface="Times New Roman"/>
              </a:rPr>
              <a:t>respectent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l’intimité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 chaque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30">
                <a:latin typeface="Times New Roman"/>
                <a:cs typeface="Times New Roman"/>
              </a:rPr>
              <a:t>foyer</a:t>
            </a:r>
            <a:endParaRPr sz="1500">
              <a:latin typeface="Times New Roman"/>
              <a:cs typeface="Times New Roman"/>
            </a:endParaRPr>
          </a:p>
          <a:p>
            <a:pPr marL="127635" indent="-115570">
              <a:lnSpc>
                <a:spcPct val="100000"/>
              </a:lnSpc>
              <a:spcBef>
                <a:spcPts val="1470"/>
              </a:spcBef>
              <a:buChar char="•"/>
              <a:tabLst>
                <a:tab pos="128270" algn="l"/>
              </a:tabLst>
            </a:pPr>
            <a:r>
              <a:rPr dirty="0" sz="1500" spc="-5">
                <a:latin typeface="Times New Roman"/>
                <a:cs typeface="Times New Roman"/>
              </a:rPr>
              <a:t>des </a:t>
            </a:r>
            <a:r>
              <a:rPr dirty="0" sz="1500" spc="20" b="1">
                <a:latin typeface="Times New Roman"/>
                <a:cs typeface="Times New Roman"/>
              </a:rPr>
              <a:t>stationnements</a:t>
            </a:r>
            <a:r>
              <a:rPr dirty="0" sz="1500" spc="30" b="1">
                <a:latin typeface="Times New Roman"/>
                <a:cs typeface="Times New Roman"/>
              </a:rPr>
              <a:t> </a:t>
            </a:r>
            <a:r>
              <a:rPr dirty="0" sz="1500" spc="35">
                <a:latin typeface="Times New Roman"/>
                <a:cs typeface="Times New Roman"/>
              </a:rPr>
              <a:t>sur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un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40">
                <a:latin typeface="Times New Roman"/>
                <a:cs typeface="Times New Roman"/>
              </a:rPr>
              <a:t>terrain</a:t>
            </a:r>
            <a:r>
              <a:rPr dirty="0" sz="1500" spc="-5">
                <a:latin typeface="Times New Roman"/>
                <a:cs typeface="Times New Roman"/>
              </a:rPr>
              <a:t> communal </a:t>
            </a:r>
            <a:r>
              <a:rPr dirty="0" sz="1500" spc="-10">
                <a:latin typeface="Times New Roman"/>
                <a:cs typeface="Times New Roman"/>
              </a:rPr>
              <a:t>à </a:t>
            </a:r>
            <a:r>
              <a:rPr dirty="0" sz="1500">
                <a:latin typeface="Times New Roman"/>
                <a:cs typeface="Times New Roman"/>
              </a:rPr>
              <a:t>50m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24000" y="1200700"/>
            <a:ext cx="2809240" cy="3887470"/>
            <a:chOff x="5624000" y="1200700"/>
            <a:chExt cx="2809240" cy="38874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4000" y="1200700"/>
              <a:ext cx="2809032" cy="38870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48274" y="4634700"/>
              <a:ext cx="220345" cy="0"/>
            </a:xfrm>
            <a:custGeom>
              <a:avLst/>
              <a:gdLst/>
              <a:ahLst/>
              <a:cxnLst/>
              <a:rect l="l" t="t" r="r" b="b"/>
              <a:pathLst>
                <a:path w="220345" h="0">
                  <a:moveTo>
                    <a:pt x="0" y="0"/>
                  </a:moveTo>
                  <a:lnTo>
                    <a:pt x="22034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268624" y="46189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268624" y="46189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056350" y="4703804"/>
            <a:ext cx="260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">
                <a:latin typeface="Times New Roman"/>
                <a:cs typeface="Times New Roman"/>
              </a:rPr>
              <a:t>Sud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510032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#4</a:t>
            </a:r>
            <a:r>
              <a:rPr dirty="0" spc="-10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30"/>
              <a:t>Le</a:t>
            </a:r>
            <a:r>
              <a:rPr dirty="0" spc="-10"/>
              <a:t> </a:t>
            </a:r>
            <a:r>
              <a:rPr dirty="0" spc="-40"/>
              <a:t>plan</a:t>
            </a:r>
            <a:r>
              <a:rPr dirty="0" spc="-5"/>
              <a:t> </a:t>
            </a:r>
            <a:r>
              <a:rPr dirty="0" spc="-90"/>
              <a:t>d’aménagement</a:t>
            </a:r>
            <a:r>
              <a:rPr dirty="0" spc="-5"/>
              <a:t> </a:t>
            </a:r>
            <a:r>
              <a:rPr dirty="0" spc="-55"/>
              <a:t>du</a:t>
            </a:r>
            <a:r>
              <a:rPr dirty="0" spc="-5"/>
              <a:t> </a:t>
            </a:r>
            <a:r>
              <a:rPr dirty="0" spc="-105"/>
              <a:t>hameau</a:t>
            </a:r>
            <a:r>
              <a:rPr dirty="0"/>
              <a:t> </a:t>
            </a:r>
            <a:r>
              <a:rPr dirty="0" spc="-70"/>
              <a:t>léger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624" y="1135174"/>
              <a:ext cx="4053371" cy="21940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625" y="3049367"/>
              <a:ext cx="4053374" cy="20941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0925" y="1265349"/>
            <a:ext cx="4455795" cy="3755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90525">
              <a:lnSpc>
                <a:spcPct val="105000"/>
              </a:lnSpc>
              <a:spcBef>
                <a:spcPts val="100"/>
              </a:spcBef>
            </a:pPr>
            <a:r>
              <a:rPr dirty="0" sz="1500" spc="-100" i="1">
                <a:latin typeface="Georgia"/>
                <a:cs typeface="Georgia"/>
              </a:rPr>
              <a:t>Enjeux </a:t>
            </a:r>
            <a:r>
              <a:rPr dirty="0" sz="1500" spc="-310" i="1">
                <a:latin typeface="Georgia"/>
                <a:cs typeface="Georgia"/>
              </a:rPr>
              <a:t>:</a:t>
            </a:r>
            <a:r>
              <a:rPr dirty="0" sz="1500" spc="-305" i="1">
                <a:latin typeface="Georgia"/>
                <a:cs typeface="Georgia"/>
              </a:rPr>
              <a:t> </a:t>
            </a:r>
            <a:r>
              <a:rPr dirty="0" sz="1500" spc="-130" i="1">
                <a:latin typeface="Georgia"/>
                <a:cs typeface="Georgia"/>
              </a:rPr>
              <a:t>réversibilité,</a:t>
            </a:r>
            <a:r>
              <a:rPr dirty="0" sz="1500" spc="-125" i="1">
                <a:latin typeface="Georgia"/>
                <a:cs typeface="Georgia"/>
              </a:rPr>
              <a:t> </a:t>
            </a:r>
            <a:r>
              <a:rPr dirty="0" sz="1500" spc="-185" i="1">
                <a:latin typeface="Georgia"/>
                <a:cs typeface="Georgia"/>
              </a:rPr>
              <a:t>cohérence</a:t>
            </a:r>
            <a:r>
              <a:rPr dirty="0" sz="1500" spc="-180" i="1">
                <a:latin typeface="Georgia"/>
                <a:cs typeface="Georgia"/>
              </a:rPr>
              <a:t> </a:t>
            </a:r>
            <a:r>
              <a:rPr dirty="0" sz="1500" spc="-155" i="1">
                <a:latin typeface="Georgia"/>
                <a:cs typeface="Georgia"/>
              </a:rPr>
              <a:t>écologique,</a:t>
            </a:r>
            <a:r>
              <a:rPr dirty="0" sz="1500" spc="-150" i="1">
                <a:latin typeface="Georgia"/>
                <a:cs typeface="Georgia"/>
              </a:rPr>
              <a:t> </a:t>
            </a:r>
            <a:r>
              <a:rPr dirty="0" sz="1500" spc="-140" i="1">
                <a:latin typeface="Georgia"/>
                <a:cs typeface="Georgia"/>
              </a:rPr>
              <a:t>intégration</a:t>
            </a:r>
            <a:r>
              <a:rPr dirty="0" sz="1500" spc="-135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au </a:t>
            </a:r>
            <a:r>
              <a:rPr dirty="0" sz="1500" spc="-350" i="1">
                <a:latin typeface="Georgia"/>
                <a:cs typeface="Georgia"/>
              </a:rPr>
              <a:t> </a:t>
            </a:r>
            <a:r>
              <a:rPr dirty="0" sz="1500" spc="-155" i="1">
                <a:latin typeface="Georgia"/>
                <a:cs typeface="Georgia"/>
              </a:rPr>
              <a:t>patrimoin</a:t>
            </a:r>
            <a:r>
              <a:rPr dirty="0" sz="1500" spc="-140" i="1">
                <a:latin typeface="Georgia"/>
                <a:cs typeface="Georgia"/>
              </a:rPr>
              <a:t>e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220" i="1">
                <a:latin typeface="Georgia"/>
                <a:cs typeface="Georgia"/>
              </a:rPr>
              <a:t>e</a:t>
            </a:r>
            <a:r>
              <a:rPr dirty="0" sz="1500" spc="-125" i="1">
                <a:latin typeface="Georgia"/>
                <a:cs typeface="Georgia"/>
              </a:rPr>
              <a:t>xistant</a:t>
            </a:r>
            <a:r>
              <a:rPr dirty="0" sz="1500" spc="-75" i="1">
                <a:latin typeface="Georgia"/>
                <a:cs typeface="Georgia"/>
              </a:rPr>
              <a:t>,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35" i="1">
                <a:latin typeface="Georgia"/>
                <a:cs typeface="Georgia"/>
              </a:rPr>
              <a:t>accessibilit</a:t>
            </a:r>
            <a:r>
              <a:rPr dirty="0" sz="1500" spc="-150" i="1">
                <a:latin typeface="Georgia"/>
                <a:cs typeface="Georgia"/>
              </a:rPr>
              <a:t>é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30" i="1">
                <a:latin typeface="Georgia"/>
                <a:cs typeface="Georgia"/>
              </a:rPr>
              <a:t>financiè</a:t>
            </a:r>
            <a:r>
              <a:rPr dirty="0" sz="1500" spc="-165" i="1">
                <a:latin typeface="Georgia"/>
                <a:cs typeface="Georgia"/>
              </a:rPr>
              <a:t>r</a:t>
            </a:r>
            <a:r>
              <a:rPr dirty="0" sz="1500" spc="-195" i="1">
                <a:latin typeface="Georgia"/>
                <a:cs typeface="Georgia"/>
              </a:rPr>
              <a:t>e</a:t>
            </a:r>
            <a:endParaRPr sz="1500">
              <a:latin typeface="Georgia"/>
              <a:cs typeface="Georgia"/>
            </a:endParaRPr>
          </a:p>
          <a:p>
            <a:pPr marL="12700" marR="237490">
              <a:lnSpc>
                <a:spcPct val="10500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15" b="1">
                <a:latin typeface="Times New Roman"/>
                <a:cs typeface="Times New Roman"/>
              </a:rPr>
              <a:t>Réversibilité</a:t>
            </a:r>
            <a:r>
              <a:rPr dirty="0" sz="1500" spc="5" b="1">
                <a:latin typeface="Times New Roman"/>
                <a:cs typeface="Times New Roman"/>
              </a:rPr>
              <a:t>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habitats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mobiles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ou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démontables,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sols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no</a:t>
            </a:r>
            <a:r>
              <a:rPr dirty="0" sz="1500" spc="25">
                <a:latin typeface="Times New Roman"/>
                <a:cs typeface="Times New Roman"/>
              </a:rPr>
              <a:t>n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impe</a:t>
            </a:r>
            <a:r>
              <a:rPr dirty="0" sz="1500" spc="35">
                <a:latin typeface="Times New Roman"/>
                <a:cs typeface="Times New Roman"/>
              </a:rPr>
              <a:t>r</a:t>
            </a:r>
            <a:r>
              <a:rPr dirty="0" sz="1500" spc="-20">
                <a:latin typeface="Times New Roman"/>
                <a:cs typeface="Times New Roman"/>
              </a:rPr>
              <a:t>mé</a:t>
            </a:r>
            <a:r>
              <a:rPr dirty="0" sz="1500" spc="-30">
                <a:latin typeface="Times New Roman"/>
                <a:cs typeface="Times New Roman"/>
              </a:rPr>
              <a:t>a</a:t>
            </a:r>
            <a:r>
              <a:rPr dirty="0" sz="1500" spc="-10">
                <a:latin typeface="Times New Roman"/>
                <a:cs typeface="Times New Roman"/>
              </a:rPr>
              <a:t>bilisés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20" i="1">
                <a:latin typeface="Georgia"/>
                <a:cs typeface="Georgia"/>
              </a:rPr>
              <a:t>(dall</a:t>
            </a:r>
            <a:r>
              <a:rPr dirty="0" sz="1500" spc="-125" i="1">
                <a:latin typeface="Georgia"/>
                <a:cs typeface="Georgia"/>
              </a:rPr>
              <a:t>e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55" i="1">
                <a:latin typeface="Georgia"/>
                <a:cs typeface="Georgia"/>
              </a:rPr>
              <a:t>boi</a:t>
            </a:r>
            <a:r>
              <a:rPr dirty="0" sz="1500" spc="-140" i="1">
                <a:latin typeface="Georgia"/>
                <a:cs typeface="Georgia"/>
              </a:rPr>
              <a:t>s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70" i="1">
                <a:latin typeface="Georgia"/>
                <a:cs typeface="Georgia"/>
              </a:rPr>
              <a:t>su</a:t>
            </a:r>
            <a:r>
              <a:rPr dirty="0" sz="1500" spc="-150" i="1">
                <a:latin typeface="Georgia"/>
                <a:cs typeface="Georgia"/>
              </a:rPr>
              <a:t>r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00" i="1">
                <a:latin typeface="Georgia"/>
                <a:cs typeface="Georgia"/>
              </a:rPr>
              <a:t>f</a:t>
            </a:r>
            <a:r>
              <a:rPr dirty="0" sz="1500" spc="-155" i="1">
                <a:latin typeface="Georgia"/>
                <a:cs typeface="Georgia"/>
              </a:rPr>
              <a:t>ondation</a:t>
            </a:r>
            <a:r>
              <a:rPr dirty="0" sz="1500" spc="-130" i="1">
                <a:latin typeface="Georgia"/>
                <a:cs typeface="Georgia"/>
              </a:rPr>
              <a:t>s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50" i="1">
                <a:latin typeface="Georgia"/>
                <a:cs typeface="Georgia"/>
              </a:rPr>
              <a:t>légè</a:t>
            </a:r>
            <a:r>
              <a:rPr dirty="0" sz="1500" spc="-180" i="1">
                <a:latin typeface="Georgia"/>
                <a:cs typeface="Georgia"/>
              </a:rPr>
              <a:t>r</a:t>
            </a:r>
            <a:r>
              <a:rPr dirty="0" sz="1500" spc="-160" i="1">
                <a:latin typeface="Georgia"/>
                <a:cs typeface="Georgia"/>
              </a:rPr>
              <a:t>es)</a:t>
            </a:r>
            <a:endParaRPr sz="1500">
              <a:latin typeface="Georgia"/>
              <a:cs typeface="Georgia"/>
            </a:endParaRPr>
          </a:p>
          <a:p>
            <a:pPr marL="12700" marR="5080">
              <a:lnSpc>
                <a:spcPct val="10500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40" b="1">
                <a:latin typeface="Times New Roman"/>
                <a:cs typeface="Times New Roman"/>
              </a:rPr>
              <a:t>Écologi</a:t>
            </a:r>
            <a:r>
              <a:rPr dirty="0" sz="1500" spc="40" b="1">
                <a:latin typeface="Times New Roman"/>
                <a:cs typeface="Times New Roman"/>
              </a:rPr>
              <a:t>e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m</a:t>
            </a:r>
            <a:r>
              <a:rPr dirty="0" sz="1500" spc="-45">
                <a:latin typeface="Times New Roman"/>
                <a:cs typeface="Times New Roman"/>
              </a:rPr>
              <a:t>a</a:t>
            </a:r>
            <a:r>
              <a:rPr dirty="0" sz="1500" spc="20">
                <a:latin typeface="Times New Roman"/>
                <a:cs typeface="Times New Roman"/>
              </a:rPr>
              <a:t>tériau</a:t>
            </a:r>
            <a:r>
              <a:rPr dirty="0" sz="1500" spc="35">
                <a:latin typeface="Times New Roman"/>
                <a:cs typeface="Times New Roman"/>
              </a:rPr>
              <a:t>x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biosourcés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40">
                <a:latin typeface="Times New Roman"/>
                <a:cs typeface="Times New Roman"/>
              </a:rPr>
              <a:t>e</a:t>
            </a:r>
            <a:r>
              <a:rPr dirty="0" sz="1500" spc="25">
                <a:latin typeface="Times New Roman"/>
                <a:cs typeface="Times New Roman"/>
              </a:rPr>
              <a:t>t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locau</a:t>
            </a:r>
            <a:r>
              <a:rPr dirty="0" sz="1500">
                <a:latin typeface="Times New Roman"/>
                <a:cs typeface="Times New Roman"/>
              </a:rPr>
              <a:t>x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a</a:t>
            </a:r>
            <a:r>
              <a:rPr dirty="0" sz="1500">
                <a:latin typeface="Times New Roman"/>
                <a:cs typeface="Times New Roman"/>
              </a:rPr>
              <a:t>u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maximum  </a:t>
            </a:r>
            <a:r>
              <a:rPr dirty="0" sz="1500" spc="-165" i="1">
                <a:latin typeface="Georgia"/>
                <a:cs typeface="Georgia"/>
              </a:rPr>
              <a:t>(ossature</a:t>
            </a:r>
            <a:r>
              <a:rPr dirty="0" sz="1500" spc="30" i="1">
                <a:latin typeface="Georgia"/>
                <a:cs typeface="Georgia"/>
              </a:rPr>
              <a:t> </a:t>
            </a:r>
            <a:r>
              <a:rPr dirty="0" sz="1500" spc="-140" i="1">
                <a:latin typeface="Georgia"/>
                <a:cs typeface="Georgia"/>
              </a:rPr>
              <a:t>bois,</a:t>
            </a:r>
            <a:r>
              <a:rPr dirty="0" sz="1500" spc="80" i="1">
                <a:latin typeface="Georgia"/>
                <a:cs typeface="Georgia"/>
              </a:rPr>
              <a:t> </a:t>
            </a:r>
            <a:r>
              <a:rPr dirty="0" sz="1500" spc="-135" i="1">
                <a:latin typeface="Georgia"/>
                <a:cs typeface="Georgia"/>
              </a:rPr>
              <a:t>isolants</a:t>
            </a:r>
            <a:r>
              <a:rPr dirty="0" sz="1500" spc="95" i="1">
                <a:latin typeface="Georgia"/>
                <a:cs typeface="Georgia"/>
              </a:rPr>
              <a:t> </a:t>
            </a:r>
            <a:r>
              <a:rPr dirty="0" sz="1500" spc="-165" i="1">
                <a:latin typeface="Georgia"/>
                <a:cs typeface="Georgia"/>
              </a:rPr>
              <a:t>biosourcés,</a:t>
            </a:r>
            <a:r>
              <a:rPr dirty="0" sz="1500" spc="30" i="1">
                <a:latin typeface="Georgia"/>
                <a:cs typeface="Georgia"/>
              </a:rPr>
              <a:t> </a:t>
            </a:r>
            <a:r>
              <a:rPr dirty="0" sz="1500" spc="-195" i="1">
                <a:latin typeface="Georgia"/>
                <a:cs typeface="Georgia"/>
              </a:rPr>
              <a:t>pas</a:t>
            </a:r>
            <a:r>
              <a:rPr dirty="0" sz="1500" spc="-30" i="1">
                <a:latin typeface="Georgia"/>
                <a:cs typeface="Georgia"/>
              </a:rPr>
              <a:t> </a:t>
            </a:r>
            <a:r>
              <a:rPr dirty="0" sz="1500" spc="-170" i="1">
                <a:latin typeface="Georgia"/>
                <a:cs typeface="Georgia"/>
              </a:rPr>
              <a:t>de</a:t>
            </a:r>
            <a:r>
              <a:rPr dirty="0" sz="1500" spc="25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béton</a:t>
            </a:r>
            <a:r>
              <a:rPr dirty="0" sz="1500" spc="10" i="1">
                <a:latin typeface="Georgia"/>
                <a:cs typeface="Georgia"/>
              </a:rPr>
              <a:t> </a:t>
            </a:r>
            <a:r>
              <a:rPr dirty="0" sz="1500" spc="-100" i="1">
                <a:latin typeface="Georgia"/>
                <a:cs typeface="Georgia"/>
              </a:rPr>
              <a:t>ni</a:t>
            </a:r>
            <a:r>
              <a:rPr dirty="0" sz="1500" spc="160" i="1">
                <a:latin typeface="Georgia"/>
                <a:cs typeface="Georgia"/>
              </a:rPr>
              <a:t> </a:t>
            </a:r>
            <a:r>
              <a:rPr dirty="0" sz="1500" spc="-150" i="1">
                <a:latin typeface="Georgia"/>
                <a:cs typeface="Georgia"/>
              </a:rPr>
              <a:t>ciment), </a:t>
            </a:r>
            <a:r>
              <a:rPr dirty="0" sz="1500" spc="-145" i="1">
                <a:latin typeface="Georgia"/>
                <a:cs typeface="Georgia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fai</a:t>
            </a:r>
            <a:r>
              <a:rPr dirty="0" sz="1500" spc="-70">
                <a:latin typeface="Times New Roman"/>
                <a:cs typeface="Times New Roman"/>
              </a:rPr>
              <a:t>b</a:t>
            </a:r>
            <a:r>
              <a:rPr dirty="0" sz="1500" spc="-15">
                <a:latin typeface="Times New Roman"/>
                <a:cs typeface="Times New Roman"/>
              </a:rPr>
              <a:t>l</a:t>
            </a:r>
            <a:r>
              <a:rPr dirty="0" sz="1500" spc="-15">
                <a:latin typeface="Times New Roman"/>
                <a:cs typeface="Times New Roman"/>
              </a:rPr>
              <a:t>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empris</a:t>
            </a:r>
            <a:r>
              <a:rPr dirty="0" sz="1500">
                <a:latin typeface="Times New Roman"/>
                <a:cs typeface="Times New Roman"/>
              </a:rPr>
              <a:t>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a</a:t>
            </a:r>
            <a:r>
              <a:rPr dirty="0" sz="1500">
                <a:latin typeface="Times New Roman"/>
                <a:cs typeface="Times New Roman"/>
              </a:rPr>
              <a:t>u</a:t>
            </a:r>
            <a:r>
              <a:rPr dirty="0" sz="1500" spc="-5">
                <a:latin typeface="Times New Roman"/>
                <a:cs typeface="Times New Roman"/>
              </a:rPr>
              <a:t> so</a:t>
            </a:r>
            <a:r>
              <a:rPr dirty="0" sz="1500">
                <a:latin typeface="Times New Roman"/>
                <a:cs typeface="Times New Roman"/>
              </a:rPr>
              <a:t>l</a:t>
            </a:r>
            <a:r>
              <a:rPr dirty="0" sz="1500" spc="15">
                <a:latin typeface="Times New Roman"/>
                <a:cs typeface="Times New Roman"/>
              </a:rPr>
              <a:t> </a:t>
            </a:r>
            <a:r>
              <a:rPr dirty="0" sz="1500" spc="-150" i="1">
                <a:latin typeface="Georgia"/>
                <a:cs typeface="Georgia"/>
              </a:rPr>
              <a:t>(50m</a:t>
            </a:r>
            <a:r>
              <a:rPr dirty="0" sz="1500" spc="-135" i="1">
                <a:latin typeface="Georgia"/>
                <a:cs typeface="Georgia"/>
              </a:rPr>
              <a:t>2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60" i="1">
                <a:latin typeface="Georgia"/>
                <a:cs typeface="Georgia"/>
              </a:rPr>
              <a:t>max)</a:t>
            </a:r>
            <a:r>
              <a:rPr dirty="0" sz="1500" spc="-75" i="1">
                <a:latin typeface="Georgia"/>
                <a:cs typeface="Georgia"/>
              </a:rPr>
              <a:t>,</a:t>
            </a:r>
            <a:r>
              <a:rPr dirty="0" sz="1500" spc="20" i="1">
                <a:latin typeface="Georgia"/>
                <a:cs typeface="Georgia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récupé</a:t>
            </a:r>
            <a:r>
              <a:rPr dirty="0" sz="1500" spc="25">
                <a:latin typeface="Times New Roman"/>
                <a:cs typeface="Times New Roman"/>
              </a:rPr>
              <a:t>r</a:t>
            </a:r>
            <a:r>
              <a:rPr dirty="0" sz="1500" spc="-50">
                <a:latin typeface="Times New Roman"/>
                <a:cs typeface="Times New Roman"/>
              </a:rPr>
              <a:t>a</a:t>
            </a:r>
            <a:r>
              <a:rPr dirty="0" sz="1500" spc="15">
                <a:latin typeface="Times New Roman"/>
                <a:cs typeface="Times New Roman"/>
              </a:rPr>
              <a:t>tio</a:t>
            </a:r>
            <a:r>
              <a:rPr dirty="0" sz="1500" spc="30">
                <a:latin typeface="Times New Roman"/>
                <a:cs typeface="Times New Roman"/>
              </a:rPr>
              <a:t>n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de</a:t>
            </a:r>
            <a:r>
              <a:rPr dirty="0" sz="1500">
                <a:latin typeface="Times New Roman"/>
                <a:cs typeface="Times New Roman"/>
              </a:rPr>
              <a:t>s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eaux  </a:t>
            </a:r>
            <a:r>
              <a:rPr dirty="0" sz="1500" spc="-10">
                <a:latin typeface="Times New Roman"/>
                <a:cs typeface="Times New Roman"/>
              </a:rPr>
              <a:t>de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pluie,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autonomie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énergétique</a:t>
            </a:r>
            <a:endParaRPr sz="1500">
              <a:latin typeface="Times New Roman"/>
              <a:cs typeface="Times New Roman"/>
            </a:endParaRPr>
          </a:p>
          <a:p>
            <a:pPr algn="just" marL="12700" marR="195580">
              <a:lnSpc>
                <a:spcPct val="10500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15" b="1">
                <a:latin typeface="Times New Roman"/>
                <a:cs typeface="Times New Roman"/>
              </a:rPr>
              <a:t>Intégration </a:t>
            </a:r>
            <a:r>
              <a:rPr dirty="0" sz="1500" spc="-30" b="1">
                <a:latin typeface="Times New Roman"/>
                <a:cs typeface="Times New Roman"/>
              </a:rPr>
              <a:t>au </a:t>
            </a:r>
            <a:r>
              <a:rPr dirty="0" sz="1500" spc="5" b="1">
                <a:latin typeface="Times New Roman"/>
                <a:cs typeface="Times New Roman"/>
              </a:rPr>
              <a:t>patrimoine </a:t>
            </a:r>
            <a:r>
              <a:rPr dirty="0" sz="1500" spc="35" b="1">
                <a:latin typeface="Times New Roman"/>
                <a:cs typeface="Times New Roman"/>
              </a:rPr>
              <a:t>existant </a:t>
            </a:r>
            <a:r>
              <a:rPr dirty="0" sz="1500" spc="-90">
                <a:latin typeface="Times New Roman"/>
                <a:cs typeface="Times New Roman"/>
              </a:rPr>
              <a:t>: </a:t>
            </a:r>
            <a:r>
              <a:rPr dirty="0" sz="1500" spc="-5">
                <a:latin typeface="Times New Roman"/>
                <a:cs typeface="Times New Roman"/>
              </a:rPr>
              <a:t>co-conception 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avec </a:t>
            </a:r>
            <a:r>
              <a:rPr dirty="0" sz="1500" spc="-50">
                <a:latin typeface="Times New Roman"/>
                <a:cs typeface="Times New Roman"/>
              </a:rPr>
              <a:t>l’ABF </a:t>
            </a:r>
            <a:r>
              <a:rPr dirty="0" sz="1500" spc="-120" i="1">
                <a:latin typeface="Georgia"/>
                <a:cs typeface="Georgia"/>
              </a:rPr>
              <a:t>(toits </a:t>
            </a:r>
            <a:r>
              <a:rPr dirty="0" sz="1500" spc="-130" i="1">
                <a:latin typeface="Georgia"/>
                <a:cs typeface="Georgia"/>
              </a:rPr>
              <a:t>deux </a:t>
            </a:r>
            <a:r>
              <a:rPr dirty="0" sz="1500" spc="-165" i="1">
                <a:latin typeface="Georgia"/>
                <a:cs typeface="Georgia"/>
              </a:rPr>
              <a:t>pentes, </a:t>
            </a:r>
            <a:r>
              <a:rPr dirty="0" sz="1500" spc="-180" i="1">
                <a:latin typeface="Georgia"/>
                <a:cs typeface="Georgia"/>
              </a:rPr>
              <a:t>bardage</a:t>
            </a:r>
            <a:r>
              <a:rPr dirty="0" sz="1500" spc="-175" i="1">
                <a:latin typeface="Georgia"/>
                <a:cs typeface="Georgia"/>
              </a:rPr>
              <a:t> </a:t>
            </a:r>
            <a:r>
              <a:rPr dirty="0" sz="1500" spc="-125" i="1">
                <a:latin typeface="Georgia"/>
                <a:cs typeface="Georgia"/>
              </a:rPr>
              <a:t>vertical, </a:t>
            </a:r>
            <a:r>
              <a:rPr dirty="0" sz="1500" spc="55" i="1">
                <a:latin typeface="Georgia"/>
                <a:cs typeface="Georgia"/>
              </a:rPr>
              <a:t>…)</a:t>
            </a:r>
            <a:r>
              <a:rPr dirty="0" sz="1500" spc="55">
                <a:latin typeface="Times New Roman"/>
                <a:cs typeface="Times New Roman"/>
              </a:rPr>
              <a:t>, </a:t>
            </a:r>
            <a:r>
              <a:rPr dirty="0" sz="1500" spc="20">
                <a:latin typeface="Times New Roman"/>
                <a:cs typeface="Times New Roman"/>
              </a:rPr>
              <a:t>charte </a:t>
            </a:r>
            <a:r>
              <a:rPr dirty="0" sz="1500" spc="2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architecturale</a:t>
            </a:r>
            <a:endParaRPr sz="1500">
              <a:latin typeface="Times New Roman"/>
              <a:cs typeface="Times New Roman"/>
            </a:endParaRPr>
          </a:p>
          <a:p>
            <a:pPr algn="just" marL="127635" indent="-115570">
              <a:lnSpc>
                <a:spcPct val="100000"/>
              </a:lnSpc>
              <a:spcBef>
                <a:spcPts val="129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25" b="1">
                <a:latin typeface="Times New Roman"/>
                <a:cs typeface="Times New Roman"/>
              </a:rPr>
              <a:t>Accessibilit</a:t>
            </a:r>
            <a:r>
              <a:rPr dirty="0" sz="1500" spc="35" b="1">
                <a:latin typeface="Times New Roman"/>
                <a:cs typeface="Times New Roman"/>
              </a:rPr>
              <a:t>é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-5" b="1">
                <a:latin typeface="Times New Roman"/>
                <a:cs typeface="Times New Roman"/>
              </a:rPr>
              <a:t>financiè</a:t>
            </a:r>
            <a:r>
              <a:rPr dirty="0" sz="1500" spc="-25" b="1">
                <a:latin typeface="Times New Roman"/>
                <a:cs typeface="Times New Roman"/>
              </a:rPr>
              <a:t>r</a:t>
            </a:r>
            <a:r>
              <a:rPr dirty="0" sz="1500" spc="50" b="1">
                <a:latin typeface="Times New Roman"/>
                <a:cs typeface="Times New Roman"/>
              </a:rPr>
              <a:t>e</a:t>
            </a:r>
            <a:r>
              <a:rPr dirty="0" sz="1500" spc="35" b="1">
                <a:latin typeface="Times New Roman"/>
                <a:cs typeface="Times New Roman"/>
              </a:rPr>
              <a:t>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10 </a:t>
            </a:r>
            <a:r>
              <a:rPr dirty="0" sz="1500" spc="-10">
                <a:latin typeface="Times New Roman"/>
                <a:cs typeface="Times New Roman"/>
              </a:rPr>
              <a:t>à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30k€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en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10">
                <a:latin typeface="Times New Roman"/>
                <a:cs typeface="Times New Roman"/>
              </a:rPr>
              <a:t>auto-construction,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50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à</a:t>
            </a:r>
            <a:r>
              <a:rPr dirty="0" sz="1500" spc="5">
                <a:latin typeface="Times New Roman"/>
                <a:cs typeface="Times New Roman"/>
              </a:rPr>
              <a:t> 100k€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si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construction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pro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551053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#4</a:t>
            </a:r>
            <a:r>
              <a:rPr dirty="0" spc="-10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75"/>
              <a:t>L’habitat</a:t>
            </a:r>
            <a:r>
              <a:rPr dirty="0" spc="-10"/>
              <a:t> </a:t>
            </a:r>
            <a:r>
              <a:rPr dirty="0" spc="-65"/>
              <a:t>réversible</a:t>
            </a:r>
            <a:r>
              <a:rPr dirty="0" spc="-5"/>
              <a:t> </a:t>
            </a:r>
            <a:r>
              <a:rPr dirty="0" spc="-50"/>
              <a:t>à</a:t>
            </a:r>
            <a:r>
              <a:rPr dirty="0"/>
              <a:t> </a:t>
            </a:r>
            <a:r>
              <a:rPr dirty="0" spc="-25"/>
              <a:t>Saint-André-des-Eaux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5"/>
              <a:t>Calendrier</a:t>
            </a:r>
          </a:p>
          <a:p>
            <a:pPr marL="12700" marR="437515">
              <a:lnSpc>
                <a:spcPts val="1710"/>
              </a:lnSpc>
              <a:spcBef>
                <a:spcPts val="125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65">
                <a:solidFill>
                  <a:srgbClr val="999999"/>
                </a:solidFill>
              </a:rPr>
              <a:t>N</a:t>
            </a:r>
            <a:r>
              <a:rPr dirty="0" sz="1500" spc="25">
                <a:solidFill>
                  <a:srgbClr val="999999"/>
                </a:solidFill>
              </a:rPr>
              <a:t>o</a:t>
            </a:r>
            <a:r>
              <a:rPr dirty="0" sz="1500" spc="-65">
                <a:solidFill>
                  <a:srgbClr val="999999"/>
                </a:solidFill>
              </a:rPr>
              <a:t>v</a:t>
            </a:r>
            <a:r>
              <a:rPr dirty="0" sz="1500" spc="-10">
                <a:solidFill>
                  <a:srgbClr val="999999"/>
                </a:solidFill>
              </a:rPr>
              <a:t>emb</a:t>
            </a:r>
            <a:r>
              <a:rPr dirty="0" sz="1500" spc="-25">
                <a:solidFill>
                  <a:srgbClr val="999999"/>
                </a:solidFill>
              </a:rPr>
              <a:t>r</a:t>
            </a:r>
            <a:r>
              <a:rPr dirty="0" sz="1500" spc="50">
                <a:solidFill>
                  <a:srgbClr val="999999"/>
                </a:solidFill>
              </a:rPr>
              <a:t>e</a:t>
            </a:r>
            <a:r>
              <a:rPr dirty="0" sz="1500" spc="20">
                <a:solidFill>
                  <a:srgbClr val="999999"/>
                </a:solidFill>
              </a:rPr>
              <a:t> </a:t>
            </a:r>
            <a:r>
              <a:rPr dirty="0" sz="1500" spc="45">
                <a:solidFill>
                  <a:srgbClr val="999999"/>
                </a:solidFill>
              </a:rPr>
              <a:t>-</a:t>
            </a:r>
            <a:r>
              <a:rPr dirty="0" sz="1500" spc="20">
                <a:solidFill>
                  <a:srgbClr val="999999"/>
                </a:solidFill>
              </a:rPr>
              <a:t> </a:t>
            </a:r>
            <a:r>
              <a:rPr dirty="0" sz="1500" spc="20">
                <a:solidFill>
                  <a:srgbClr val="999999"/>
                </a:solidFill>
              </a:rPr>
              <a:t>Décemb</a:t>
            </a:r>
            <a:r>
              <a:rPr dirty="0" sz="1500" spc="-10">
                <a:solidFill>
                  <a:srgbClr val="999999"/>
                </a:solidFill>
              </a:rPr>
              <a:t>r</a:t>
            </a:r>
            <a:r>
              <a:rPr dirty="0" sz="1500" spc="50">
                <a:solidFill>
                  <a:srgbClr val="999999"/>
                </a:solidFill>
              </a:rPr>
              <a:t>e</a:t>
            </a:r>
            <a:r>
              <a:rPr dirty="0" sz="1500" spc="20">
                <a:solidFill>
                  <a:srgbClr val="999999"/>
                </a:solidFill>
              </a:rPr>
              <a:t> </a:t>
            </a:r>
            <a:r>
              <a:rPr dirty="0" sz="1500" spc="40">
                <a:solidFill>
                  <a:srgbClr val="999999"/>
                </a:solidFill>
              </a:rPr>
              <a:t>202</a:t>
            </a:r>
            <a:r>
              <a:rPr dirty="0" sz="1500" spc="45">
                <a:solidFill>
                  <a:srgbClr val="999999"/>
                </a:solidFill>
              </a:rPr>
              <a:t>0</a:t>
            </a:r>
            <a:r>
              <a:rPr dirty="0" sz="1500" spc="10">
                <a:solidFill>
                  <a:srgbClr val="999999"/>
                </a:solidFill>
              </a:rPr>
              <a:t> </a:t>
            </a:r>
            <a:r>
              <a:rPr dirty="0" sz="1500" spc="-90" b="0">
                <a:solidFill>
                  <a:srgbClr val="999999"/>
                </a:solidFill>
                <a:latin typeface="Times New Roman"/>
                <a:cs typeface="Times New Roman"/>
              </a:rPr>
              <a:t>: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25" b="0">
                <a:solidFill>
                  <a:srgbClr val="999999"/>
                </a:solidFill>
                <a:latin typeface="Times New Roman"/>
                <a:cs typeface="Times New Roman"/>
              </a:rPr>
              <a:t>rencontr</a:t>
            </a:r>
            <a:r>
              <a:rPr dirty="0" sz="1500" spc="5" b="0">
                <a:solidFill>
                  <a:srgbClr val="999999"/>
                </a:solidFill>
                <a:latin typeface="Times New Roman"/>
                <a:cs typeface="Times New Roman"/>
              </a:rPr>
              <a:t>e</a:t>
            </a:r>
            <a:r>
              <a:rPr dirty="0" sz="1500" spc="-50" b="0">
                <a:solidFill>
                  <a:srgbClr val="999999"/>
                </a:solidFill>
                <a:latin typeface="Times New Roman"/>
                <a:cs typeface="Times New Roman"/>
              </a:rPr>
              <a:t>,  </a:t>
            </a:r>
            <a:r>
              <a:rPr dirty="0" sz="1500" spc="20" b="0">
                <a:solidFill>
                  <a:srgbClr val="999999"/>
                </a:solidFill>
                <a:latin typeface="Times New Roman"/>
                <a:cs typeface="Times New Roman"/>
              </a:rPr>
              <a:t>présentation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du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projet,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accord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 de </a:t>
            </a:r>
            <a:r>
              <a:rPr dirty="0" sz="1500" b="0">
                <a:solidFill>
                  <a:srgbClr val="999999"/>
                </a:solidFill>
                <a:latin typeface="Times New Roman"/>
                <a:cs typeface="Times New Roman"/>
              </a:rPr>
              <a:t>principe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du </a:t>
            </a:r>
            <a:r>
              <a:rPr dirty="0" sz="1500" spc="-360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15" b="0">
                <a:solidFill>
                  <a:srgbClr val="999999"/>
                </a:solidFill>
                <a:latin typeface="Times New Roman"/>
                <a:cs typeface="Times New Roman"/>
              </a:rPr>
              <a:t>conseil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 municipal</a:t>
            </a:r>
            <a:endParaRPr sz="1500">
              <a:latin typeface="Times New Roman"/>
              <a:cs typeface="Times New Roman"/>
            </a:endParaRPr>
          </a:p>
          <a:p>
            <a:pPr marL="12700" marR="140970">
              <a:lnSpc>
                <a:spcPts val="171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80">
                <a:solidFill>
                  <a:srgbClr val="999999"/>
                </a:solidFill>
              </a:rPr>
              <a:t>J</a:t>
            </a:r>
            <a:r>
              <a:rPr dirty="0" sz="1500" spc="-30">
                <a:solidFill>
                  <a:srgbClr val="999999"/>
                </a:solidFill>
              </a:rPr>
              <a:t>a</a:t>
            </a:r>
            <a:r>
              <a:rPr dirty="0" sz="1500" spc="-95">
                <a:solidFill>
                  <a:srgbClr val="999999"/>
                </a:solidFill>
              </a:rPr>
              <a:t>n</a:t>
            </a:r>
            <a:r>
              <a:rPr dirty="0" sz="1500" spc="5">
                <a:solidFill>
                  <a:srgbClr val="999999"/>
                </a:solidFill>
              </a:rPr>
              <a:t>vie</a:t>
            </a:r>
            <a:r>
              <a:rPr dirty="0" sz="1500" spc="-60">
                <a:solidFill>
                  <a:srgbClr val="999999"/>
                </a:solidFill>
              </a:rPr>
              <a:t>r</a:t>
            </a:r>
            <a:r>
              <a:rPr dirty="0" sz="1500" spc="-5">
                <a:solidFill>
                  <a:srgbClr val="999999"/>
                </a:solidFill>
              </a:rPr>
              <a:t>-</a:t>
            </a:r>
            <a:r>
              <a:rPr dirty="0" sz="1500" spc="-40">
                <a:solidFill>
                  <a:srgbClr val="999999"/>
                </a:solidFill>
              </a:rPr>
              <a:t>J</a:t>
            </a:r>
            <a:r>
              <a:rPr dirty="0" sz="1500" spc="-10">
                <a:solidFill>
                  <a:srgbClr val="999999"/>
                </a:solidFill>
              </a:rPr>
              <a:t>ui</a:t>
            </a:r>
            <a:r>
              <a:rPr dirty="0" sz="1500" spc="-5">
                <a:solidFill>
                  <a:srgbClr val="999999"/>
                </a:solidFill>
              </a:rPr>
              <a:t>n</a:t>
            </a:r>
            <a:r>
              <a:rPr dirty="0" sz="1500" spc="20">
                <a:solidFill>
                  <a:srgbClr val="999999"/>
                </a:solidFill>
              </a:rPr>
              <a:t> </a:t>
            </a:r>
            <a:r>
              <a:rPr dirty="0" sz="1500" spc="40">
                <a:solidFill>
                  <a:srgbClr val="999999"/>
                </a:solidFill>
              </a:rPr>
              <a:t>202</a:t>
            </a:r>
            <a:r>
              <a:rPr dirty="0" sz="1500" spc="45">
                <a:solidFill>
                  <a:srgbClr val="999999"/>
                </a:solidFill>
              </a:rPr>
              <a:t>1</a:t>
            </a:r>
            <a:r>
              <a:rPr dirty="0" sz="1500" spc="5">
                <a:solidFill>
                  <a:srgbClr val="999999"/>
                </a:solidFill>
              </a:rPr>
              <a:t> </a:t>
            </a:r>
            <a:r>
              <a:rPr dirty="0" sz="1500" spc="-90" b="0">
                <a:solidFill>
                  <a:srgbClr val="999999"/>
                </a:solidFill>
                <a:latin typeface="Times New Roman"/>
                <a:cs typeface="Times New Roman"/>
              </a:rPr>
              <a:t>: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étude</a:t>
            </a:r>
            <a:r>
              <a:rPr dirty="0" sz="1500" spc="-55" b="0">
                <a:solidFill>
                  <a:srgbClr val="999999"/>
                </a:solidFill>
                <a:latin typeface="Times New Roman"/>
                <a:cs typeface="Times New Roman"/>
              </a:rPr>
              <a:t>s</a:t>
            </a:r>
            <a:r>
              <a:rPr dirty="0" sz="1500" spc="-50" b="0">
                <a:solidFill>
                  <a:srgbClr val="999999"/>
                </a:solidFill>
                <a:latin typeface="Times New Roman"/>
                <a:cs typeface="Times New Roman"/>
              </a:rPr>
              <a:t>,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appro</a:t>
            </a:r>
            <a:r>
              <a:rPr dirty="0" sz="1500" spc="-30" b="0">
                <a:solidFill>
                  <a:srgbClr val="999999"/>
                </a:solidFill>
                <a:latin typeface="Times New Roman"/>
                <a:cs typeface="Times New Roman"/>
              </a:rPr>
              <a:t>f</a:t>
            </a:r>
            <a:r>
              <a:rPr dirty="0" sz="1500" spc="5" b="0">
                <a:solidFill>
                  <a:srgbClr val="999999"/>
                </a:solidFill>
                <a:latin typeface="Times New Roman"/>
                <a:cs typeface="Times New Roman"/>
              </a:rPr>
              <a:t>ondissement 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du projet, 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communication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auprès 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des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habitants, </a:t>
            </a:r>
            <a:r>
              <a:rPr dirty="0" sz="1500" spc="1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validation </a:t>
            </a:r>
            <a:r>
              <a:rPr dirty="0" sz="1500" spc="10" b="0">
                <a:solidFill>
                  <a:srgbClr val="999999"/>
                </a:solidFill>
                <a:latin typeface="Times New Roman"/>
                <a:cs typeface="Times New Roman"/>
              </a:rPr>
              <a:t>du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20" b="0">
                <a:solidFill>
                  <a:srgbClr val="999999"/>
                </a:solidFill>
                <a:latin typeface="Times New Roman"/>
                <a:cs typeface="Times New Roman"/>
              </a:rPr>
              <a:t>projet</a:t>
            </a:r>
            <a:r>
              <a:rPr dirty="0" sz="1500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25" b="0">
                <a:solidFill>
                  <a:srgbClr val="999999"/>
                </a:solidFill>
                <a:latin typeface="Times New Roman"/>
                <a:cs typeface="Times New Roman"/>
              </a:rPr>
              <a:t>par</a:t>
            </a:r>
            <a:r>
              <a:rPr dirty="0" sz="1500" spc="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15" b="0">
                <a:solidFill>
                  <a:srgbClr val="999999"/>
                </a:solidFill>
                <a:latin typeface="Times New Roman"/>
                <a:cs typeface="Times New Roman"/>
              </a:rPr>
              <a:t>le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15" b="0">
                <a:solidFill>
                  <a:srgbClr val="999999"/>
                </a:solidFill>
                <a:latin typeface="Times New Roman"/>
                <a:cs typeface="Times New Roman"/>
              </a:rPr>
              <a:t>conseil</a:t>
            </a:r>
            <a:r>
              <a:rPr dirty="0" sz="1500" spc="-5" b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500" spc="-10" b="0">
                <a:solidFill>
                  <a:srgbClr val="999999"/>
                </a:solidFill>
                <a:latin typeface="Times New Roman"/>
                <a:cs typeface="Times New Roman"/>
              </a:rPr>
              <a:t>municipal</a:t>
            </a:r>
            <a:endParaRPr sz="1500">
              <a:latin typeface="Times New Roman"/>
              <a:cs typeface="Times New Roman"/>
            </a:endParaRPr>
          </a:p>
          <a:p>
            <a:pPr marL="12700" marR="160020">
              <a:lnSpc>
                <a:spcPts val="171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90"/>
              <a:t>J</a:t>
            </a:r>
            <a:r>
              <a:rPr dirty="0" sz="1500" spc="30"/>
              <a:t>uille</a:t>
            </a:r>
            <a:r>
              <a:rPr dirty="0" sz="1500" spc="30"/>
              <a:t>t</a:t>
            </a:r>
            <a:r>
              <a:rPr dirty="0" sz="1500" spc="20"/>
              <a:t> </a:t>
            </a:r>
            <a:r>
              <a:rPr dirty="0" sz="1500" spc="40"/>
              <a:t>202</a:t>
            </a:r>
            <a:r>
              <a:rPr dirty="0" sz="1500" spc="45"/>
              <a:t>1</a:t>
            </a:r>
            <a:r>
              <a:rPr dirty="0" sz="1500" spc="20"/>
              <a:t> </a:t>
            </a:r>
            <a:r>
              <a:rPr dirty="0" sz="1500" spc="45"/>
              <a:t>-</a:t>
            </a:r>
            <a:r>
              <a:rPr dirty="0" sz="1500" spc="20"/>
              <a:t> </a:t>
            </a:r>
            <a:r>
              <a:rPr dirty="0" sz="1500"/>
              <a:t>Févrie</a:t>
            </a:r>
            <a:r>
              <a:rPr dirty="0" sz="1500"/>
              <a:t>r</a:t>
            </a:r>
            <a:r>
              <a:rPr dirty="0" sz="1500" spc="20"/>
              <a:t> </a:t>
            </a:r>
            <a:r>
              <a:rPr dirty="0" sz="1500" spc="40"/>
              <a:t>202</a:t>
            </a:r>
            <a:r>
              <a:rPr dirty="0" sz="1500" spc="45"/>
              <a:t>2</a:t>
            </a:r>
            <a:r>
              <a:rPr dirty="0" sz="1500" spc="30"/>
              <a:t> </a:t>
            </a:r>
            <a:r>
              <a:rPr dirty="0" sz="1500" spc="-90" b="0">
                <a:latin typeface="Times New Roman"/>
                <a:cs typeface="Times New Roman"/>
              </a:rPr>
              <a:t>:</a:t>
            </a:r>
            <a:r>
              <a:rPr dirty="0" sz="1500" spc="-5" b="0">
                <a:latin typeface="Times New Roman"/>
                <a:cs typeface="Times New Roman"/>
              </a:rPr>
              <a:t> </a:t>
            </a:r>
            <a:r>
              <a:rPr dirty="0" sz="1500" spc="5" b="0">
                <a:latin typeface="Times New Roman"/>
                <a:cs typeface="Times New Roman"/>
              </a:rPr>
              <a:t>événemen</a:t>
            </a:r>
            <a:r>
              <a:rPr dirty="0" sz="1500" spc="5" b="0">
                <a:latin typeface="Times New Roman"/>
                <a:cs typeface="Times New Roman"/>
              </a:rPr>
              <a:t>t</a:t>
            </a:r>
            <a:r>
              <a:rPr dirty="0" sz="1500" spc="-5" b="0">
                <a:latin typeface="Times New Roman"/>
                <a:cs typeface="Times New Roman"/>
              </a:rPr>
              <a:t> </a:t>
            </a:r>
            <a:r>
              <a:rPr dirty="0" sz="1500" spc="-10" b="0">
                <a:latin typeface="Times New Roman"/>
                <a:cs typeface="Times New Roman"/>
              </a:rPr>
              <a:t>de  </a:t>
            </a:r>
            <a:r>
              <a:rPr dirty="0" sz="1500" spc="10" b="0">
                <a:latin typeface="Times New Roman"/>
                <a:cs typeface="Times New Roman"/>
              </a:rPr>
              <a:t>préfiguration, </a:t>
            </a:r>
            <a:r>
              <a:rPr dirty="0" sz="1500" spc="-25" b="0">
                <a:latin typeface="Times New Roman"/>
                <a:cs typeface="Times New Roman"/>
              </a:rPr>
              <a:t>fin </a:t>
            </a:r>
            <a:r>
              <a:rPr dirty="0" sz="1500" spc="-10" b="0">
                <a:latin typeface="Times New Roman"/>
                <a:cs typeface="Times New Roman"/>
              </a:rPr>
              <a:t>de </a:t>
            </a:r>
            <a:r>
              <a:rPr dirty="0" sz="1500" spc="-5" b="0">
                <a:latin typeface="Times New Roman"/>
                <a:cs typeface="Times New Roman"/>
              </a:rPr>
              <a:t>la </a:t>
            </a:r>
            <a:r>
              <a:rPr dirty="0" sz="1500" b="0">
                <a:latin typeface="Times New Roman"/>
                <a:cs typeface="Times New Roman"/>
              </a:rPr>
              <a:t>conception </a:t>
            </a:r>
            <a:r>
              <a:rPr dirty="0" sz="1500" spc="15" b="0">
                <a:latin typeface="Times New Roman"/>
                <a:cs typeface="Times New Roman"/>
              </a:rPr>
              <a:t>architecturale </a:t>
            </a:r>
            <a:r>
              <a:rPr dirty="0" sz="1500" spc="-360" b="0">
                <a:latin typeface="Times New Roman"/>
                <a:cs typeface="Times New Roman"/>
              </a:rPr>
              <a:t> </a:t>
            </a:r>
            <a:r>
              <a:rPr dirty="0" sz="1500" spc="30" b="0">
                <a:latin typeface="Times New Roman"/>
                <a:cs typeface="Times New Roman"/>
              </a:rPr>
              <a:t>et </a:t>
            </a:r>
            <a:r>
              <a:rPr dirty="0" sz="1500" spc="10" b="0">
                <a:latin typeface="Times New Roman"/>
                <a:cs typeface="Times New Roman"/>
              </a:rPr>
              <a:t>dépôt du permis </a:t>
            </a:r>
            <a:r>
              <a:rPr dirty="0" sz="1500" spc="-25" b="0">
                <a:latin typeface="Times New Roman"/>
                <a:cs typeface="Times New Roman"/>
              </a:rPr>
              <a:t>d’aménager, </a:t>
            </a:r>
            <a:r>
              <a:rPr dirty="0" sz="1500" spc="15" b="0">
                <a:latin typeface="Times New Roman"/>
                <a:cs typeface="Times New Roman"/>
              </a:rPr>
              <a:t>construction </a:t>
            </a:r>
            <a:r>
              <a:rPr dirty="0" sz="1500" spc="5" b="0">
                <a:latin typeface="Times New Roman"/>
                <a:cs typeface="Times New Roman"/>
              </a:rPr>
              <a:t>en </a:t>
            </a:r>
            <a:r>
              <a:rPr dirty="0" sz="1500" spc="10" b="0">
                <a:latin typeface="Times New Roman"/>
                <a:cs typeface="Times New Roman"/>
              </a:rPr>
              <a:t> </a:t>
            </a:r>
            <a:r>
              <a:rPr dirty="0" sz="1500" spc="5" b="0">
                <a:latin typeface="Times New Roman"/>
                <a:cs typeface="Times New Roman"/>
              </a:rPr>
              <a:t>atelier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710"/>
              </a:lnSpc>
              <a:spcBef>
                <a:spcPts val="1200"/>
              </a:spcBef>
              <a:buFont typeface="Times New Roman"/>
              <a:buChar char="•"/>
              <a:tabLst>
                <a:tab pos="128270" algn="l"/>
              </a:tabLst>
            </a:pPr>
            <a:r>
              <a:rPr dirty="0" sz="1500" spc="-20"/>
              <a:t>Mars</a:t>
            </a:r>
            <a:r>
              <a:rPr dirty="0" sz="1500" spc="20"/>
              <a:t> </a:t>
            </a:r>
            <a:r>
              <a:rPr dirty="0" sz="1500" spc="45"/>
              <a:t>-</a:t>
            </a:r>
            <a:r>
              <a:rPr dirty="0" sz="1500" spc="20"/>
              <a:t> </a:t>
            </a:r>
            <a:r>
              <a:rPr dirty="0" sz="1500" spc="15"/>
              <a:t>Octobre</a:t>
            </a:r>
            <a:r>
              <a:rPr dirty="0" sz="1500" spc="25"/>
              <a:t> </a:t>
            </a:r>
            <a:r>
              <a:rPr dirty="0" sz="1500" spc="40"/>
              <a:t>2022</a:t>
            </a:r>
            <a:r>
              <a:rPr dirty="0" sz="1500" spc="20"/>
              <a:t> </a:t>
            </a:r>
            <a:r>
              <a:rPr dirty="0" sz="1500" spc="-90" b="0">
                <a:latin typeface="Times New Roman"/>
                <a:cs typeface="Times New Roman"/>
              </a:rPr>
              <a:t>:</a:t>
            </a:r>
            <a:r>
              <a:rPr dirty="0" sz="1500" b="0">
                <a:latin typeface="Times New Roman"/>
                <a:cs typeface="Times New Roman"/>
              </a:rPr>
              <a:t> </a:t>
            </a:r>
            <a:r>
              <a:rPr dirty="0" sz="1500" spc="15" b="0">
                <a:latin typeface="Times New Roman"/>
                <a:cs typeface="Times New Roman"/>
              </a:rPr>
              <a:t>construction</a:t>
            </a:r>
            <a:r>
              <a:rPr dirty="0" sz="1500" spc="-5" b="0">
                <a:latin typeface="Times New Roman"/>
                <a:cs typeface="Times New Roman"/>
              </a:rPr>
              <a:t> des</a:t>
            </a:r>
            <a:r>
              <a:rPr dirty="0" sz="1500" b="0">
                <a:latin typeface="Times New Roman"/>
                <a:cs typeface="Times New Roman"/>
              </a:rPr>
              <a:t> </a:t>
            </a:r>
            <a:r>
              <a:rPr dirty="0" sz="1500" spc="-20" b="0">
                <a:latin typeface="Times New Roman"/>
                <a:cs typeface="Times New Roman"/>
              </a:rPr>
              <a:t>espaces </a:t>
            </a:r>
            <a:r>
              <a:rPr dirty="0" sz="1500" spc="-360" b="0">
                <a:latin typeface="Times New Roman"/>
                <a:cs typeface="Times New Roman"/>
              </a:rPr>
              <a:t> </a:t>
            </a:r>
            <a:r>
              <a:rPr dirty="0" sz="1500" spc="-5" b="0">
                <a:latin typeface="Times New Roman"/>
                <a:cs typeface="Times New Roman"/>
              </a:rPr>
              <a:t>communs</a:t>
            </a:r>
            <a:r>
              <a:rPr dirty="0" sz="1500" spc="-10" b="0">
                <a:latin typeface="Times New Roman"/>
                <a:cs typeface="Times New Roman"/>
              </a:rPr>
              <a:t> </a:t>
            </a:r>
            <a:r>
              <a:rPr dirty="0" sz="1500" spc="30" b="0">
                <a:latin typeface="Times New Roman"/>
                <a:cs typeface="Times New Roman"/>
              </a:rPr>
              <a:t>et</a:t>
            </a:r>
            <a:r>
              <a:rPr dirty="0" sz="1500" spc="-5" b="0">
                <a:latin typeface="Times New Roman"/>
                <a:cs typeface="Times New Roman"/>
              </a:rPr>
              <a:t> </a:t>
            </a:r>
            <a:r>
              <a:rPr dirty="0" sz="1500" spc="10" b="0">
                <a:latin typeface="Times New Roman"/>
                <a:cs typeface="Times New Roman"/>
              </a:rPr>
              <a:t>installation</a:t>
            </a:r>
            <a:r>
              <a:rPr dirty="0" sz="1500" spc="-5" b="0">
                <a:latin typeface="Times New Roman"/>
                <a:cs typeface="Times New Roman"/>
              </a:rPr>
              <a:t> des </a:t>
            </a:r>
            <a:r>
              <a:rPr dirty="0" sz="1500" spc="10" b="0">
                <a:latin typeface="Times New Roman"/>
                <a:cs typeface="Times New Roman"/>
              </a:rPr>
              <a:t>habitats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8124" y="1280417"/>
            <a:ext cx="3891915" cy="350139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50" spc="-20" b="1">
                <a:latin typeface="Times New Roman"/>
                <a:cs typeface="Times New Roman"/>
              </a:rPr>
              <a:t>Budget</a:t>
            </a:r>
            <a:r>
              <a:rPr dirty="0" sz="1650" spc="-10" b="1">
                <a:latin typeface="Times New Roman"/>
                <a:cs typeface="Times New Roman"/>
              </a:rPr>
              <a:t> </a:t>
            </a:r>
            <a:r>
              <a:rPr dirty="0" sz="1650" spc="5" b="1">
                <a:latin typeface="Times New Roman"/>
                <a:cs typeface="Times New Roman"/>
              </a:rPr>
              <a:t>et</a:t>
            </a:r>
            <a:r>
              <a:rPr dirty="0" sz="1650" spc="-10" b="1">
                <a:latin typeface="Times New Roman"/>
                <a:cs typeface="Times New Roman"/>
              </a:rPr>
              <a:t> </a:t>
            </a:r>
            <a:r>
              <a:rPr dirty="0" sz="1650" spc="-40" b="1">
                <a:latin typeface="Times New Roman"/>
                <a:cs typeface="Times New Roman"/>
              </a:rPr>
              <a:t>financement</a:t>
            </a:r>
            <a:endParaRPr sz="1650">
              <a:latin typeface="Times New Roman"/>
              <a:cs typeface="Times New Roman"/>
            </a:endParaRPr>
          </a:p>
          <a:p>
            <a:pPr marL="12700" marR="111125">
              <a:lnSpc>
                <a:spcPts val="1580"/>
              </a:lnSpc>
              <a:spcBef>
                <a:spcPts val="1250"/>
              </a:spcBef>
              <a:buFont typeface="Times New Roman"/>
              <a:buChar char="•"/>
              <a:tabLst>
                <a:tab pos="119380" algn="l"/>
              </a:tabLst>
            </a:pPr>
            <a:r>
              <a:rPr dirty="0" sz="1350" spc="70" b="1">
                <a:latin typeface="Times New Roman"/>
                <a:cs typeface="Times New Roman"/>
              </a:rPr>
              <a:t>150k€ </a:t>
            </a:r>
            <a:r>
              <a:rPr dirty="0" sz="1350" spc="5" b="1">
                <a:latin typeface="Times New Roman"/>
                <a:cs typeface="Times New Roman"/>
              </a:rPr>
              <a:t>pour </a:t>
            </a:r>
            <a:r>
              <a:rPr dirty="0" sz="1350" spc="50" b="1">
                <a:latin typeface="Times New Roman"/>
                <a:cs typeface="Times New Roman"/>
              </a:rPr>
              <a:t>les </a:t>
            </a:r>
            <a:r>
              <a:rPr dirty="0" sz="1350" spc="35" b="1">
                <a:latin typeface="Times New Roman"/>
                <a:cs typeface="Times New Roman"/>
              </a:rPr>
              <a:t>investissements </a:t>
            </a:r>
            <a:r>
              <a:rPr dirty="0" sz="1350" spc="25" b="1">
                <a:latin typeface="Times New Roman"/>
                <a:cs typeface="Times New Roman"/>
              </a:rPr>
              <a:t>prévisionnels 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25" b="1">
                <a:latin typeface="Times New Roman"/>
                <a:cs typeface="Times New Roman"/>
              </a:rPr>
              <a:t>commun</a:t>
            </a:r>
            <a:r>
              <a:rPr dirty="0" sz="1350" spc="20" b="1">
                <a:latin typeface="Times New Roman"/>
                <a:cs typeface="Times New Roman"/>
              </a:rPr>
              <a:t>s</a:t>
            </a:r>
            <a:r>
              <a:rPr dirty="0" sz="1350" spc="15" b="1">
                <a:latin typeface="Times New Roman"/>
                <a:cs typeface="Times New Roman"/>
              </a:rPr>
              <a:t> </a:t>
            </a:r>
            <a:r>
              <a:rPr dirty="0" sz="1350" spc="-130" i="1">
                <a:latin typeface="Georgia"/>
                <a:cs typeface="Georgia"/>
              </a:rPr>
              <a:t>(étude</a:t>
            </a:r>
            <a:r>
              <a:rPr dirty="0" sz="1350" spc="-70" i="1">
                <a:latin typeface="Georgia"/>
                <a:cs typeface="Georgia"/>
              </a:rPr>
              <a:t>s</a:t>
            </a:r>
            <a:r>
              <a:rPr dirty="0" sz="1350" spc="-105" i="1">
                <a:latin typeface="Georgia"/>
                <a:cs typeface="Georgia"/>
              </a:rPr>
              <a:t>,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35" i="1">
                <a:latin typeface="Georgia"/>
                <a:cs typeface="Georgia"/>
              </a:rPr>
              <a:t>AM</a:t>
            </a:r>
            <a:r>
              <a:rPr dirty="0" sz="1350" spc="-65" i="1">
                <a:latin typeface="Georgia"/>
                <a:cs typeface="Georgia"/>
              </a:rPr>
              <a:t>O</a:t>
            </a:r>
            <a:r>
              <a:rPr dirty="0" sz="1350" spc="-105" i="1">
                <a:latin typeface="Georgia"/>
                <a:cs typeface="Georgia"/>
              </a:rPr>
              <a:t>,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35" i="1">
                <a:latin typeface="Georgia"/>
                <a:cs typeface="Georgia"/>
              </a:rPr>
              <a:t>const</a:t>
            </a:r>
            <a:r>
              <a:rPr dirty="0" sz="1350" spc="-100" i="1">
                <a:latin typeface="Georgia"/>
                <a:cs typeface="Georgia"/>
              </a:rPr>
              <a:t>r</a:t>
            </a:r>
            <a:r>
              <a:rPr dirty="0" sz="1350" spc="-110" i="1">
                <a:latin typeface="Georgia"/>
                <a:cs typeface="Georgia"/>
              </a:rPr>
              <a:t>uctio</a:t>
            </a:r>
            <a:r>
              <a:rPr dirty="0" sz="1350" spc="-140" i="1">
                <a:latin typeface="Georgia"/>
                <a:cs typeface="Georgia"/>
              </a:rPr>
              <a:t>n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45" i="1">
                <a:latin typeface="Georgia"/>
                <a:cs typeface="Georgia"/>
              </a:rPr>
              <a:t>des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45" i="1">
                <a:latin typeface="Georgia"/>
                <a:cs typeface="Georgia"/>
              </a:rPr>
              <a:t>espaces  </a:t>
            </a:r>
            <a:r>
              <a:rPr dirty="0" sz="1350" spc="-170" i="1">
                <a:latin typeface="Georgia"/>
                <a:cs typeface="Georgia"/>
              </a:rPr>
              <a:t>communs</a:t>
            </a:r>
            <a:r>
              <a:rPr dirty="0" sz="1350" spc="-165" i="1">
                <a:latin typeface="Georgia"/>
                <a:cs typeface="Georgia"/>
              </a:rPr>
              <a:t> </a:t>
            </a:r>
            <a:r>
              <a:rPr dirty="0" sz="1350" spc="-125" i="1">
                <a:latin typeface="Georgia"/>
                <a:cs typeface="Georgia"/>
              </a:rPr>
              <a:t>et</a:t>
            </a:r>
            <a:r>
              <a:rPr dirty="0" sz="1350" spc="-120" i="1">
                <a:latin typeface="Georgia"/>
                <a:cs typeface="Georgia"/>
              </a:rPr>
              <a:t> </a:t>
            </a:r>
            <a:r>
              <a:rPr dirty="0" sz="1350" spc="-155" i="1">
                <a:latin typeface="Georgia"/>
                <a:cs typeface="Georgia"/>
              </a:rPr>
              <a:t>raccordement</a:t>
            </a:r>
            <a:r>
              <a:rPr dirty="0" sz="1350" spc="-150" i="1">
                <a:latin typeface="Georgia"/>
                <a:cs typeface="Georgia"/>
              </a:rPr>
              <a:t> </a:t>
            </a:r>
            <a:r>
              <a:rPr dirty="0" sz="1350" spc="-90" i="1">
                <a:latin typeface="Georgia"/>
                <a:cs typeface="Georgia"/>
              </a:rPr>
              <a:t>aux </a:t>
            </a:r>
            <a:r>
              <a:rPr dirty="0" sz="1350" spc="-120" i="1">
                <a:latin typeface="Georgia"/>
                <a:cs typeface="Georgia"/>
              </a:rPr>
              <a:t>réseaux,</a:t>
            </a:r>
            <a:r>
              <a:rPr dirty="0" sz="1350" spc="-114" i="1">
                <a:latin typeface="Georgia"/>
                <a:cs typeface="Georgia"/>
              </a:rPr>
              <a:t> </a:t>
            </a:r>
            <a:r>
              <a:rPr dirty="0" sz="1350" spc="-110" i="1">
                <a:latin typeface="Georgia"/>
                <a:cs typeface="Georgia"/>
              </a:rPr>
              <a:t>taxes</a:t>
            </a:r>
            <a:r>
              <a:rPr dirty="0" sz="1350" spc="-105" i="1">
                <a:latin typeface="Georgia"/>
                <a:cs typeface="Georgia"/>
              </a:rPr>
              <a:t> </a:t>
            </a:r>
            <a:r>
              <a:rPr dirty="0" sz="1350" spc="-114" i="1">
                <a:latin typeface="Georgia"/>
                <a:cs typeface="Georgia"/>
              </a:rPr>
              <a:t>d’urbanisme, </a:t>
            </a:r>
            <a:r>
              <a:rPr dirty="0" sz="1350" spc="-315" i="1">
                <a:latin typeface="Georgia"/>
                <a:cs typeface="Georgia"/>
              </a:rPr>
              <a:t> </a:t>
            </a:r>
            <a:r>
              <a:rPr dirty="0" sz="1350" spc="-145" i="1">
                <a:latin typeface="Georgia"/>
                <a:cs typeface="Georgia"/>
              </a:rPr>
              <a:t>équipements</a:t>
            </a:r>
            <a:r>
              <a:rPr dirty="0" sz="1350" spc="-140" i="1">
                <a:latin typeface="Georgia"/>
                <a:cs typeface="Georgia"/>
              </a:rPr>
              <a:t> </a:t>
            </a:r>
            <a:r>
              <a:rPr dirty="0" sz="1350" spc="-160" i="1">
                <a:latin typeface="Georgia"/>
                <a:cs typeface="Georgia"/>
              </a:rPr>
              <a:t>communs)</a:t>
            </a:r>
            <a:r>
              <a:rPr dirty="0" sz="1350" spc="-155" i="1">
                <a:latin typeface="Georgia"/>
                <a:cs typeface="Georgia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financés </a:t>
            </a:r>
            <a:r>
              <a:rPr dirty="0" sz="1350" spc="40">
                <a:latin typeface="Times New Roman"/>
                <a:cs typeface="Times New Roman"/>
              </a:rPr>
              <a:t>par </a:t>
            </a:r>
            <a:r>
              <a:rPr dirty="0" sz="1350" spc="10">
                <a:latin typeface="Times New Roman"/>
                <a:cs typeface="Times New Roman"/>
              </a:rPr>
              <a:t>des </a:t>
            </a:r>
            <a:r>
              <a:rPr dirty="0" sz="1350" spc="45">
                <a:latin typeface="Times New Roman"/>
                <a:cs typeface="Times New Roman"/>
              </a:rPr>
              <a:t>prêts </a:t>
            </a:r>
            <a:r>
              <a:rPr dirty="0" sz="1350" spc="5">
                <a:latin typeface="Times New Roman"/>
                <a:cs typeface="Times New Roman"/>
              </a:rPr>
              <a:t>de 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particuliers </a:t>
            </a:r>
            <a:r>
              <a:rPr dirty="0" sz="1350" spc="45">
                <a:latin typeface="Times New Roman"/>
                <a:cs typeface="Times New Roman"/>
              </a:rPr>
              <a:t>sur </a:t>
            </a:r>
            <a:r>
              <a:rPr dirty="0" sz="1350" spc="15">
                <a:latin typeface="Times New Roman"/>
                <a:cs typeface="Times New Roman"/>
              </a:rPr>
              <a:t>20 </a:t>
            </a:r>
            <a:r>
              <a:rPr dirty="0" sz="1350" spc="25">
                <a:latin typeface="Times New Roman"/>
                <a:cs typeface="Times New Roman"/>
              </a:rPr>
              <a:t>ans </a:t>
            </a:r>
            <a:r>
              <a:rPr dirty="0" sz="1350" spc="15">
                <a:latin typeface="Times New Roman"/>
                <a:cs typeface="Times New Roman"/>
              </a:rPr>
              <a:t>au </a:t>
            </a:r>
            <a:r>
              <a:rPr dirty="0" sz="1350" spc="45">
                <a:latin typeface="Times New Roman"/>
                <a:cs typeface="Times New Roman"/>
              </a:rPr>
              <a:t>taux </a:t>
            </a:r>
            <a:r>
              <a:rPr dirty="0" sz="1350" spc="10">
                <a:latin typeface="Times New Roman"/>
                <a:cs typeface="Times New Roman"/>
              </a:rPr>
              <a:t>de </a:t>
            </a:r>
            <a:r>
              <a:rPr dirty="0" sz="1350" spc="-10">
                <a:latin typeface="Times New Roman"/>
                <a:cs typeface="Times New Roman"/>
              </a:rPr>
              <a:t>l’inflation </a:t>
            </a:r>
            <a:r>
              <a:rPr dirty="0" sz="1350" spc="40">
                <a:latin typeface="Times New Roman"/>
                <a:cs typeface="Times New Roman"/>
              </a:rPr>
              <a:t>et </a:t>
            </a:r>
            <a:r>
              <a:rPr dirty="0" sz="1350" spc="45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remboursés</a:t>
            </a:r>
            <a:r>
              <a:rPr dirty="0" sz="1350" spc="-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versement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mensuel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adulte</a:t>
            </a:r>
            <a:endParaRPr sz="1350">
              <a:latin typeface="Times New Roman"/>
              <a:cs typeface="Times New Roman"/>
            </a:endParaRPr>
          </a:p>
          <a:p>
            <a:pPr marL="12700" marR="34925">
              <a:lnSpc>
                <a:spcPts val="1580"/>
              </a:lnSpc>
              <a:spcBef>
                <a:spcPts val="1210"/>
              </a:spcBef>
              <a:buFont typeface="Times New Roman"/>
              <a:buChar char="•"/>
              <a:tabLst>
                <a:tab pos="119380" algn="l"/>
              </a:tabLst>
            </a:pPr>
            <a:r>
              <a:rPr dirty="0" sz="1350" spc="90" b="1">
                <a:latin typeface="Times New Roman"/>
                <a:cs typeface="Times New Roman"/>
              </a:rPr>
              <a:t>5000€/an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5" b="1">
                <a:latin typeface="Times New Roman"/>
                <a:cs typeface="Times New Roman"/>
              </a:rPr>
              <a:t>pour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10" b="1">
                <a:latin typeface="Times New Roman"/>
                <a:cs typeface="Times New Roman"/>
              </a:rPr>
              <a:t>la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35" b="1">
                <a:latin typeface="Times New Roman"/>
                <a:cs typeface="Times New Roman"/>
              </a:rPr>
              <a:t>location </a:t>
            </a:r>
            <a:r>
              <a:rPr dirty="0" sz="1350" spc="5" b="1">
                <a:latin typeface="Times New Roman"/>
                <a:cs typeface="Times New Roman"/>
              </a:rPr>
              <a:t>du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5" b="1">
                <a:latin typeface="Times New Roman"/>
                <a:cs typeface="Times New Roman"/>
              </a:rPr>
              <a:t>terrain</a:t>
            </a:r>
            <a:r>
              <a:rPr dirty="0" sz="1350" spc="35" b="1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financés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 </a:t>
            </a:r>
            <a:r>
              <a:rPr dirty="0" sz="1350" spc="-320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versement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mensuel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10">
                <a:latin typeface="Times New Roman"/>
                <a:cs typeface="Times New Roman"/>
              </a:rPr>
              <a:t>foyer</a:t>
            </a:r>
            <a:endParaRPr sz="1350">
              <a:latin typeface="Times New Roman"/>
              <a:cs typeface="Times New Roman"/>
            </a:endParaRPr>
          </a:p>
          <a:p>
            <a:pPr marL="12700" marR="55880">
              <a:lnSpc>
                <a:spcPts val="1580"/>
              </a:lnSpc>
              <a:spcBef>
                <a:spcPts val="1205"/>
              </a:spcBef>
              <a:buFont typeface="Times New Roman"/>
              <a:buChar char="•"/>
              <a:tabLst>
                <a:tab pos="119380" algn="l"/>
              </a:tabLst>
            </a:pPr>
            <a:r>
              <a:rPr dirty="0" sz="1350" spc="90" b="1">
                <a:latin typeface="Times New Roman"/>
                <a:cs typeface="Times New Roman"/>
              </a:rPr>
              <a:t>9000€/a</a:t>
            </a:r>
            <a:r>
              <a:rPr dirty="0" sz="1350" spc="114" b="1">
                <a:latin typeface="Times New Roman"/>
                <a:cs typeface="Times New Roman"/>
              </a:rPr>
              <a:t>n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40" b="1">
                <a:latin typeface="Times New Roman"/>
                <a:cs typeface="Times New Roman"/>
              </a:rPr>
              <a:t>d</a:t>
            </a:r>
            <a:r>
              <a:rPr dirty="0" sz="1350" spc="35" b="1">
                <a:latin typeface="Times New Roman"/>
                <a:cs typeface="Times New Roman"/>
              </a:rPr>
              <a:t>e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30" b="1">
                <a:latin typeface="Times New Roman"/>
                <a:cs typeface="Times New Roman"/>
              </a:rPr>
              <a:t>c</a:t>
            </a:r>
            <a:r>
              <a:rPr dirty="0" sz="1350" spc="-20" b="1">
                <a:latin typeface="Times New Roman"/>
                <a:cs typeface="Times New Roman"/>
              </a:rPr>
              <a:t>ha</a:t>
            </a:r>
            <a:r>
              <a:rPr dirty="0" sz="1350" spc="-30" b="1">
                <a:latin typeface="Times New Roman"/>
                <a:cs typeface="Times New Roman"/>
              </a:rPr>
              <a:t>r</a:t>
            </a:r>
            <a:r>
              <a:rPr dirty="0" sz="1350" spc="70" b="1">
                <a:latin typeface="Times New Roman"/>
                <a:cs typeface="Times New Roman"/>
              </a:rPr>
              <a:t>ge</a:t>
            </a:r>
            <a:r>
              <a:rPr dirty="0" sz="1350" spc="65" b="1">
                <a:latin typeface="Times New Roman"/>
                <a:cs typeface="Times New Roman"/>
              </a:rPr>
              <a:t>s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30" b="1">
                <a:latin typeface="Times New Roman"/>
                <a:cs typeface="Times New Roman"/>
              </a:rPr>
              <a:t>commune</a:t>
            </a:r>
            <a:r>
              <a:rPr dirty="0" sz="1350" spc="20" b="1">
                <a:latin typeface="Times New Roman"/>
                <a:cs typeface="Times New Roman"/>
              </a:rPr>
              <a:t>s</a:t>
            </a:r>
            <a:r>
              <a:rPr dirty="0" sz="1350" spc="60" b="1">
                <a:latin typeface="Times New Roman"/>
                <a:cs typeface="Times New Roman"/>
              </a:rPr>
              <a:t> </a:t>
            </a:r>
            <a:r>
              <a:rPr dirty="0" sz="1350" spc="-140" i="1">
                <a:latin typeface="Georgia"/>
                <a:cs typeface="Georgia"/>
              </a:rPr>
              <a:t>(eau</a:t>
            </a:r>
            <a:r>
              <a:rPr dirty="0" sz="1350" spc="-75" i="1">
                <a:latin typeface="Georgia"/>
                <a:cs typeface="Georgia"/>
              </a:rPr>
              <a:t>,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30" i="1">
                <a:latin typeface="Georgia"/>
                <a:cs typeface="Georgia"/>
              </a:rPr>
              <a:t>boi</a:t>
            </a:r>
            <a:r>
              <a:rPr dirty="0" sz="1350" spc="-114" i="1">
                <a:latin typeface="Georgia"/>
                <a:cs typeface="Georgia"/>
              </a:rPr>
              <a:t>s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00" i="1">
                <a:latin typeface="Georgia"/>
                <a:cs typeface="Georgia"/>
              </a:rPr>
              <a:t>de  </a:t>
            </a:r>
            <a:r>
              <a:rPr dirty="0" sz="1350" spc="-114" i="1">
                <a:latin typeface="Georgia"/>
                <a:cs typeface="Georgia"/>
              </a:rPr>
              <a:t>chauffage,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20" i="1">
                <a:latin typeface="Georgia"/>
                <a:cs typeface="Georgia"/>
              </a:rPr>
              <a:t>entretien,</a:t>
            </a:r>
            <a:r>
              <a:rPr dirty="0" sz="1350" spc="15" i="1">
                <a:latin typeface="Georgia"/>
                <a:cs typeface="Georgia"/>
              </a:rPr>
              <a:t> </a:t>
            </a:r>
            <a:r>
              <a:rPr dirty="0" sz="1350" spc="-100" i="1">
                <a:latin typeface="Georgia"/>
                <a:cs typeface="Georgia"/>
              </a:rPr>
              <a:t>taxes,</a:t>
            </a:r>
            <a:r>
              <a:rPr dirty="0" sz="1350" spc="10" i="1">
                <a:latin typeface="Georgia"/>
                <a:cs typeface="Georgia"/>
              </a:rPr>
              <a:t> </a:t>
            </a:r>
            <a:r>
              <a:rPr dirty="0" sz="1350" spc="-155" i="1">
                <a:latin typeface="Georgia"/>
                <a:cs typeface="Georgia"/>
              </a:rPr>
              <a:t>accompagnement)</a:t>
            </a:r>
            <a:r>
              <a:rPr dirty="0" sz="1350" spc="-105" i="1">
                <a:latin typeface="Georgia"/>
                <a:cs typeface="Georgia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financés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 </a:t>
            </a:r>
            <a:r>
              <a:rPr dirty="0" sz="1350" spc="-325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versement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mensuel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adulte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ts val="1580"/>
              </a:lnSpc>
              <a:spcBef>
                <a:spcPts val="1205"/>
              </a:spcBef>
            </a:pPr>
            <a:r>
              <a:rPr dirty="0" sz="1350" spc="30">
                <a:latin typeface="Times New Roman"/>
                <a:cs typeface="Times New Roman"/>
              </a:rPr>
              <a:t>Sur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une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base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de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8</a:t>
            </a:r>
            <a:r>
              <a:rPr dirty="0" sz="1350">
                <a:latin typeface="Times New Roman"/>
                <a:cs typeface="Times New Roman"/>
              </a:rPr>
              <a:t> foyers </a:t>
            </a:r>
            <a:r>
              <a:rPr dirty="0" sz="1350" spc="45">
                <a:latin typeface="Times New Roman"/>
                <a:cs typeface="Times New Roman"/>
              </a:rPr>
              <a:t>et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14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adultes,</a:t>
            </a:r>
            <a:r>
              <a:rPr dirty="0" sz="1350">
                <a:latin typeface="Times New Roman"/>
                <a:cs typeface="Times New Roman"/>
              </a:rPr>
              <a:t> le </a:t>
            </a:r>
            <a:r>
              <a:rPr dirty="0" sz="1350" spc="25">
                <a:latin typeface="Times New Roman"/>
                <a:cs typeface="Times New Roman"/>
              </a:rPr>
              <a:t>coût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mensuel </a:t>
            </a:r>
            <a:r>
              <a:rPr dirty="0" sz="1350" spc="-325">
                <a:latin typeface="Times New Roman"/>
                <a:cs typeface="Times New Roman"/>
              </a:rPr>
              <a:t> </a:t>
            </a:r>
            <a:r>
              <a:rPr dirty="0" sz="1350" spc="20">
                <a:latin typeface="Times New Roman"/>
                <a:cs typeface="Times New Roman"/>
              </a:rPr>
              <a:t>commun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serait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de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107€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adulte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60">
                <a:latin typeface="Times New Roman"/>
                <a:cs typeface="Times New Roman"/>
              </a:rPr>
              <a:t>+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52€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>
                <a:latin typeface="Times New Roman"/>
                <a:cs typeface="Times New Roman"/>
              </a:rPr>
              <a:t>par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-10">
                <a:latin typeface="Times New Roman"/>
                <a:cs typeface="Times New Roman"/>
              </a:rPr>
              <a:t>foyer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528447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#4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65"/>
              <a:t>Calendrier,</a:t>
            </a:r>
            <a:r>
              <a:rPr dirty="0"/>
              <a:t> </a:t>
            </a:r>
            <a:r>
              <a:rPr dirty="0" spc="-80"/>
              <a:t>budget</a:t>
            </a:r>
            <a:r>
              <a:rPr dirty="0"/>
              <a:t> </a:t>
            </a:r>
            <a:r>
              <a:rPr dirty="0" spc="-45"/>
              <a:t>et</a:t>
            </a:r>
            <a:r>
              <a:rPr dirty="0" spc="-5"/>
              <a:t> </a:t>
            </a:r>
            <a:r>
              <a:rPr dirty="0" spc="-90"/>
              <a:t>financement</a:t>
            </a:r>
            <a:r>
              <a:rPr dirty="0" spc="-5"/>
              <a:t> </a:t>
            </a:r>
            <a:r>
              <a:rPr dirty="0" spc="-65"/>
              <a:t>de</a:t>
            </a:r>
            <a:r>
              <a:rPr dirty="0" spc="5"/>
              <a:t> </a:t>
            </a:r>
            <a:r>
              <a:rPr dirty="0" spc="-50"/>
              <a:t>projet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225" y="1405593"/>
            <a:ext cx="4412615" cy="8401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600"/>
              </a:lnSpc>
              <a:spcBef>
                <a:spcPts val="135"/>
              </a:spcBef>
            </a:pPr>
            <a:r>
              <a:rPr dirty="0" sz="1350" spc="35">
                <a:latin typeface="Times New Roman"/>
                <a:cs typeface="Times New Roman"/>
              </a:rPr>
              <a:t>Proposer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 spc="25">
                <a:latin typeface="Times New Roman"/>
                <a:cs typeface="Times New Roman"/>
              </a:rPr>
              <a:t> </a:t>
            </a:r>
            <a:r>
              <a:rPr dirty="0" sz="1350" spc="35" b="1">
                <a:latin typeface="Times New Roman"/>
                <a:cs typeface="Times New Roman"/>
              </a:rPr>
              <a:t>accompagnement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b="1">
                <a:latin typeface="Times New Roman"/>
                <a:cs typeface="Times New Roman"/>
              </a:rPr>
              <a:t>sur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20" b="1">
                <a:latin typeface="Times New Roman"/>
                <a:cs typeface="Times New Roman"/>
              </a:rPr>
              <a:t>mesure </a:t>
            </a:r>
            <a:r>
              <a:rPr dirty="0" sz="1350" spc="45">
                <a:latin typeface="Times New Roman"/>
                <a:cs typeface="Times New Roman"/>
              </a:rPr>
              <a:t>et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25">
                <a:latin typeface="Times New Roman"/>
                <a:cs typeface="Times New Roman"/>
              </a:rPr>
              <a:t>une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40" b="1">
                <a:latin typeface="Times New Roman"/>
                <a:cs typeface="Times New Roman"/>
              </a:rPr>
              <a:t>expertise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580"/>
              </a:lnSpc>
            </a:pPr>
            <a:r>
              <a:rPr dirty="0" sz="1350" spc="50">
                <a:latin typeface="Times New Roman"/>
                <a:cs typeface="Times New Roman"/>
              </a:rPr>
              <a:t>permettant</a:t>
            </a:r>
            <a:r>
              <a:rPr dirty="0" sz="1350" spc="-25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de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75">
                <a:latin typeface="Times New Roman"/>
                <a:cs typeface="Times New Roman"/>
              </a:rPr>
              <a:t>: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580"/>
              </a:lnSpc>
            </a:pPr>
            <a:r>
              <a:rPr dirty="0" sz="1350" spc="25">
                <a:latin typeface="Times New Roman"/>
                <a:cs typeface="Times New Roman"/>
              </a:rPr>
              <a:t>-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10">
                <a:latin typeface="Times New Roman"/>
                <a:cs typeface="Times New Roman"/>
              </a:rPr>
              <a:t>Lever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5">
                <a:latin typeface="Times New Roman"/>
                <a:cs typeface="Times New Roman"/>
              </a:rPr>
              <a:t>les </a:t>
            </a:r>
            <a:r>
              <a:rPr dirty="0" sz="1350" spc="10">
                <a:latin typeface="Times New Roman"/>
                <a:cs typeface="Times New Roman"/>
              </a:rPr>
              <a:t>freins </a:t>
            </a:r>
            <a:r>
              <a:rPr dirty="0" sz="1350" spc="10" b="1">
                <a:latin typeface="Times New Roman"/>
                <a:cs typeface="Times New Roman"/>
              </a:rPr>
              <a:t>humains</a:t>
            </a:r>
            <a:r>
              <a:rPr dirty="0" sz="1350" spc="35" b="1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et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30" b="1">
                <a:latin typeface="Times New Roman"/>
                <a:cs typeface="Times New Roman"/>
              </a:rPr>
              <a:t>réglementaires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600"/>
              </a:lnSpc>
            </a:pPr>
            <a:r>
              <a:rPr dirty="0" sz="1350" spc="55" b="1">
                <a:latin typeface="Times New Roman"/>
                <a:cs typeface="Times New Roman"/>
              </a:rPr>
              <a:t>-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Offrir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45">
                <a:latin typeface="Times New Roman"/>
                <a:cs typeface="Times New Roman"/>
              </a:rPr>
              <a:t>un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10" b="1">
                <a:latin typeface="Times New Roman"/>
                <a:cs typeface="Times New Roman"/>
              </a:rPr>
              <a:t>cadre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-5" b="1">
                <a:latin typeface="Times New Roman"/>
                <a:cs typeface="Times New Roman"/>
              </a:rPr>
              <a:t>clair,</a:t>
            </a:r>
            <a:r>
              <a:rPr dirty="0" sz="1350" spc="20" b="1">
                <a:latin typeface="Times New Roman"/>
                <a:cs typeface="Times New Roman"/>
              </a:rPr>
              <a:t> </a:t>
            </a:r>
            <a:r>
              <a:rPr dirty="0" sz="1350" spc="25" b="1">
                <a:latin typeface="Times New Roman"/>
                <a:cs typeface="Times New Roman"/>
              </a:rPr>
              <a:t>sécurisant </a:t>
            </a:r>
            <a:r>
              <a:rPr dirty="0" sz="1350" spc="75" b="1">
                <a:latin typeface="Times New Roman"/>
                <a:cs typeface="Times New Roman"/>
              </a:rPr>
              <a:t>et</a:t>
            </a:r>
            <a:r>
              <a:rPr dirty="0" sz="1350" spc="25" b="1">
                <a:latin typeface="Times New Roman"/>
                <a:cs typeface="Times New Roman"/>
              </a:rPr>
              <a:t> </a:t>
            </a:r>
            <a:r>
              <a:rPr dirty="0" sz="1350" spc="20" b="1">
                <a:latin typeface="Times New Roman"/>
                <a:cs typeface="Times New Roman"/>
              </a:rPr>
              <a:t>adapté</a:t>
            </a:r>
            <a:r>
              <a:rPr dirty="0" sz="1350" spc="30" b="1">
                <a:latin typeface="Times New Roman"/>
                <a:cs typeface="Times New Roman"/>
              </a:rPr>
              <a:t> </a:t>
            </a:r>
            <a:r>
              <a:rPr dirty="0" sz="1350" spc="30">
                <a:latin typeface="Times New Roman"/>
                <a:cs typeface="Times New Roman"/>
              </a:rPr>
              <a:t>aux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besoins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2247265"/>
            <a:chOff x="0" y="0"/>
            <a:chExt cx="9144000" cy="22472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1149985"/>
            </a:xfrm>
            <a:custGeom>
              <a:avLst/>
              <a:gdLst/>
              <a:ahLst/>
              <a:cxnLst/>
              <a:rect l="l" t="t" r="r" b="b"/>
              <a:pathLst>
                <a:path w="9144000" h="1149985">
                  <a:moveTo>
                    <a:pt x="0" y="1149899"/>
                  </a:moveTo>
                  <a:lnTo>
                    <a:pt x="0" y="0"/>
                  </a:lnTo>
                  <a:lnTo>
                    <a:pt x="9143999" y="0"/>
                  </a:lnTo>
                  <a:lnTo>
                    <a:pt x="9143999" y="1149899"/>
                  </a:lnTo>
                  <a:lnTo>
                    <a:pt x="0" y="1149899"/>
                  </a:lnTo>
                  <a:close/>
                </a:path>
              </a:pathLst>
            </a:custGeom>
            <a:solidFill>
              <a:srgbClr val="E4A99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0725" y="477400"/>
              <a:ext cx="2872875" cy="17504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81200" y="467874"/>
              <a:ext cx="2892425" cy="1769745"/>
            </a:xfrm>
            <a:custGeom>
              <a:avLst/>
              <a:gdLst/>
              <a:ahLst/>
              <a:cxnLst/>
              <a:rect l="l" t="t" r="r" b="b"/>
              <a:pathLst>
                <a:path w="2892425" h="1769745">
                  <a:moveTo>
                    <a:pt x="0" y="0"/>
                  </a:moveTo>
                  <a:lnTo>
                    <a:pt x="2891925" y="0"/>
                  </a:lnTo>
                  <a:lnTo>
                    <a:pt x="2891925" y="1769470"/>
                  </a:lnTo>
                  <a:lnTo>
                    <a:pt x="0" y="1769470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31165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114"/>
              <a:t>L’accompagnement</a:t>
            </a:r>
            <a:r>
              <a:rPr dirty="0" spc="-5"/>
              <a:t> </a:t>
            </a:r>
            <a:r>
              <a:rPr dirty="0" spc="-65"/>
              <a:t>de</a:t>
            </a:r>
            <a:r>
              <a:rPr dirty="0"/>
              <a:t> </a:t>
            </a:r>
            <a:r>
              <a:rPr dirty="0" spc="-45"/>
              <a:t>collectivités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93044" y="3770236"/>
            <a:ext cx="1387475" cy="1249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200"/>
              </a:lnSpc>
              <a:spcBef>
                <a:spcPts val="95"/>
              </a:spcBef>
            </a:pPr>
            <a:r>
              <a:rPr dirty="0" sz="1100" spc="-5">
                <a:latin typeface="Times New Roman"/>
                <a:cs typeface="Times New Roman"/>
              </a:rPr>
              <a:t>Accompagnement </a:t>
            </a:r>
            <a:r>
              <a:rPr dirty="0" sz="1100" spc="5">
                <a:latin typeface="Times New Roman"/>
                <a:cs typeface="Times New Roman"/>
              </a:rPr>
              <a:t>du 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collectif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sélectionné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à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la </a:t>
            </a:r>
            <a:r>
              <a:rPr dirty="0" sz="1100" spc="-26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maîtrise d'ouvrage </a:t>
            </a:r>
            <a:r>
              <a:rPr dirty="0" sz="1100">
                <a:latin typeface="Times New Roman"/>
                <a:cs typeface="Times New Roman"/>
              </a:rPr>
              <a:t>en 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 spc="10">
                <a:latin typeface="Times New Roman"/>
                <a:cs typeface="Times New Roman"/>
              </a:rPr>
              <a:t>habitat </a:t>
            </a:r>
            <a:r>
              <a:rPr dirty="0" sz="1100">
                <a:latin typeface="Times New Roman"/>
                <a:cs typeface="Times New Roman"/>
              </a:rPr>
              <a:t>participatif </a:t>
            </a:r>
            <a:r>
              <a:rPr dirty="0" sz="1100" spc="-65">
                <a:latin typeface="Times New Roman"/>
                <a:cs typeface="Times New Roman"/>
              </a:rPr>
              <a:t>: </a:t>
            </a:r>
            <a:r>
              <a:rPr dirty="0" sz="1100" spc="-60">
                <a:latin typeface="Times New Roman"/>
                <a:cs typeface="Times New Roman"/>
              </a:rPr>
              <a:t> </a:t>
            </a:r>
            <a:r>
              <a:rPr dirty="0" sz="900" spc="-90" i="1">
                <a:latin typeface="Georgia"/>
                <a:cs typeface="Georgia"/>
              </a:rPr>
              <a:t>(facteu</a:t>
            </a:r>
            <a:r>
              <a:rPr dirty="0" sz="900" spc="-85" i="1">
                <a:latin typeface="Georgia"/>
                <a:cs typeface="Georgia"/>
              </a:rPr>
              <a:t>r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105" i="1">
                <a:latin typeface="Georgia"/>
                <a:cs typeface="Georgia"/>
              </a:rPr>
              <a:t>humain</a:t>
            </a:r>
            <a:r>
              <a:rPr dirty="0" sz="900" spc="-50" i="1">
                <a:latin typeface="Georgia"/>
                <a:cs typeface="Georgia"/>
              </a:rPr>
              <a:t>,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80" i="1">
                <a:latin typeface="Georgia"/>
                <a:cs typeface="Georgia"/>
              </a:rPr>
              <a:t>inté</a:t>
            </a:r>
            <a:r>
              <a:rPr dirty="0" sz="900" spc="-80" i="1">
                <a:latin typeface="Georgia"/>
                <a:cs typeface="Georgia"/>
              </a:rPr>
              <a:t>g</a:t>
            </a:r>
            <a:r>
              <a:rPr dirty="0" sz="900" spc="-130" i="1">
                <a:latin typeface="Georgia"/>
                <a:cs typeface="Georgia"/>
              </a:rPr>
              <a:t>r</a:t>
            </a:r>
            <a:r>
              <a:rPr dirty="0" sz="900" spc="-75" i="1">
                <a:latin typeface="Georgia"/>
                <a:cs typeface="Georgia"/>
              </a:rPr>
              <a:t>ation  </a:t>
            </a:r>
            <a:r>
              <a:rPr dirty="0" sz="900" spc="-85" i="1">
                <a:latin typeface="Georgia"/>
                <a:cs typeface="Georgia"/>
              </a:rPr>
              <a:t>local</a:t>
            </a:r>
            <a:r>
              <a:rPr dirty="0" sz="900" spc="-90" i="1">
                <a:latin typeface="Georgia"/>
                <a:cs typeface="Georgia"/>
              </a:rPr>
              <a:t>e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110" i="1">
                <a:latin typeface="Georgia"/>
                <a:cs typeface="Georgia"/>
              </a:rPr>
              <a:t>e</a:t>
            </a:r>
            <a:r>
              <a:rPr dirty="0" sz="900" spc="-75" i="1">
                <a:latin typeface="Georgia"/>
                <a:cs typeface="Georgia"/>
              </a:rPr>
              <a:t>t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120" i="1">
                <a:latin typeface="Georgia"/>
                <a:cs typeface="Georgia"/>
              </a:rPr>
              <a:t>déma</a:t>
            </a:r>
            <a:r>
              <a:rPr dirty="0" sz="900" spc="-114" i="1">
                <a:latin typeface="Georgia"/>
                <a:cs typeface="Georgia"/>
              </a:rPr>
              <a:t>r</a:t>
            </a:r>
            <a:r>
              <a:rPr dirty="0" sz="900" spc="-125" i="1">
                <a:latin typeface="Georgia"/>
                <a:cs typeface="Georgia"/>
              </a:rPr>
              <a:t>c</a:t>
            </a:r>
            <a:r>
              <a:rPr dirty="0" sz="900" spc="-120" i="1">
                <a:latin typeface="Georgia"/>
                <a:cs typeface="Georgia"/>
              </a:rPr>
              <a:t>he</a:t>
            </a:r>
            <a:r>
              <a:rPr dirty="0" sz="900" spc="-95" i="1">
                <a:latin typeface="Georgia"/>
                <a:cs typeface="Georgia"/>
              </a:rPr>
              <a:t>s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95" i="1">
                <a:latin typeface="Georgia"/>
                <a:cs typeface="Georgia"/>
              </a:rPr>
              <a:t>d'urbanism</a:t>
            </a:r>
            <a:r>
              <a:rPr dirty="0" sz="900" spc="-75" i="1">
                <a:latin typeface="Georgia"/>
                <a:cs typeface="Georgia"/>
              </a:rPr>
              <a:t>e</a:t>
            </a:r>
            <a:r>
              <a:rPr dirty="0" sz="900" spc="-70" i="1">
                <a:latin typeface="Georgia"/>
                <a:cs typeface="Georgia"/>
              </a:rPr>
              <a:t>,  </a:t>
            </a:r>
            <a:r>
              <a:rPr dirty="0" sz="900" spc="-75" i="1">
                <a:latin typeface="Georgia"/>
                <a:cs typeface="Georgia"/>
              </a:rPr>
              <a:t>juridique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90" i="1">
                <a:latin typeface="Georgia"/>
                <a:cs typeface="Georgia"/>
              </a:rPr>
              <a:t>&amp;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90" i="1">
                <a:latin typeface="Georgia"/>
                <a:cs typeface="Georgia"/>
              </a:rPr>
              <a:t>financement,  </a:t>
            </a:r>
            <a:r>
              <a:rPr dirty="0" sz="900" spc="-105" i="1">
                <a:latin typeface="Georgia"/>
                <a:cs typeface="Georgia"/>
              </a:rPr>
              <a:t>a</a:t>
            </a:r>
            <a:r>
              <a:rPr dirty="0" sz="900" spc="-110" i="1">
                <a:latin typeface="Georgia"/>
                <a:cs typeface="Georgia"/>
              </a:rPr>
              <a:t>r</a:t>
            </a:r>
            <a:r>
              <a:rPr dirty="0" sz="900" spc="-125" i="1">
                <a:latin typeface="Georgia"/>
                <a:cs typeface="Georgia"/>
              </a:rPr>
              <a:t>c</a:t>
            </a:r>
            <a:r>
              <a:rPr dirty="0" sz="900" spc="-85" i="1">
                <a:latin typeface="Georgia"/>
                <a:cs typeface="Georgia"/>
              </a:rPr>
              <a:t>hitectu</a:t>
            </a:r>
            <a:r>
              <a:rPr dirty="0" sz="900" spc="-105" i="1">
                <a:latin typeface="Georgia"/>
                <a:cs typeface="Georgia"/>
              </a:rPr>
              <a:t>r</a:t>
            </a:r>
            <a:r>
              <a:rPr dirty="0" sz="900" spc="-120" i="1">
                <a:latin typeface="Georgia"/>
                <a:cs typeface="Georgia"/>
              </a:rPr>
              <a:t>e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90" i="1">
                <a:latin typeface="Georgia"/>
                <a:cs typeface="Georgia"/>
              </a:rPr>
              <a:t>&amp;</a:t>
            </a:r>
            <a:r>
              <a:rPr dirty="0" sz="900" i="1">
                <a:latin typeface="Georgia"/>
                <a:cs typeface="Georgia"/>
              </a:rPr>
              <a:t> </a:t>
            </a:r>
            <a:r>
              <a:rPr dirty="0" sz="900" spc="-100" i="1">
                <a:latin typeface="Georgia"/>
                <a:cs typeface="Georgia"/>
              </a:rPr>
              <a:t>const</a:t>
            </a:r>
            <a:r>
              <a:rPr dirty="0" sz="900" spc="-80" i="1">
                <a:latin typeface="Georgia"/>
                <a:cs typeface="Georgia"/>
              </a:rPr>
              <a:t>r</a:t>
            </a:r>
            <a:r>
              <a:rPr dirty="0" sz="900" spc="-85" i="1">
                <a:latin typeface="Georgia"/>
                <a:cs typeface="Georgia"/>
              </a:rPr>
              <a:t>uction)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3250" y="2546449"/>
            <a:ext cx="1228090" cy="1193800"/>
          </a:xfrm>
          <a:custGeom>
            <a:avLst/>
            <a:gdLst/>
            <a:ahLst/>
            <a:cxnLst/>
            <a:rect l="l" t="t" r="r" b="b"/>
            <a:pathLst>
              <a:path w="1228089" h="1193800">
                <a:moveTo>
                  <a:pt x="613949" y="1193699"/>
                </a:moveTo>
                <a:lnTo>
                  <a:pt x="565970" y="1191904"/>
                </a:lnTo>
                <a:lnTo>
                  <a:pt x="519000" y="1186605"/>
                </a:lnTo>
                <a:lnTo>
                  <a:pt x="473176" y="1177936"/>
                </a:lnTo>
                <a:lnTo>
                  <a:pt x="428636" y="1166030"/>
                </a:lnTo>
                <a:lnTo>
                  <a:pt x="385515" y="1151018"/>
                </a:lnTo>
                <a:lnTo>
                  <a:pt x="343950" y="1133035"/>
                </a:lnTo>
                <a:lnTo>
                  <a:pt x="304077" y="1112212"/>
                </a:lnTo>
                <a:lnTo>
                  <a:pt x="266033" y="1088682"/>
                </a:lnTo>
                <a:lnTo>
                  <a:pt x="229955" y="1062578"/>
                </a:lnTo>
                <a:lnTo>
                  <a:pt x="195979" y="1034033"/>
                </a:lnTo>
                <a:lnTo>
                  <a:pt x="164241" y="1003179"/>
                </a:lnTo>
                <a:lnTo>
                  <a:pt x="134877" y="970149"/>
                </a:lnTo>
                <a:lnTo>
                  <a:pt x="108026" y="935075"/>
                </a:lnTo>
                <a:lnTo>
                  <a:pt x="83822" y="898091"/>
                </a:lnTo>
                <a:lnTo>
                  <a:pt x="62402" y="859329"/>
                </a:lnTo>
                <a:lnTo>
                  <a:pt x="43903" y="818922"/>
                </a:lnTo>
                <a:lnTo>
                  <a:pt x="28462" y="777002"/>
                </a:lnTo>
                <a:lnTo>
                  <a:pt x="16214" y="733702"/>
                </a:lnTo>
                <a:lnTo>
                  <a:pt x="7297" y="689155"/>
                </a:lnTo>
                <a:lnTo>
                  <a:pt x="1847" y="643493"/>
                </a:lnTo>
                <a:lnTo>
                  <a:pt x="0" y="596849"/>
                </a:lnTo>
                <a:lnTo>
                  <a:pt x="1847" y="550206"/>
                </a:lnTo>
                <a:lnTo>
                  <a:pt x="7297" y="504544"/>
                </a:lnTo>
                <a:lnTo>
                  <a:pt x="16214" y="459997"/>
                </a:lnTo>
                <a:lnTo>
                  <a:pt x="28462" y="416697"/>
                </a:lnTo>
                <a:lnTo>
                  <a:pt x="43903" y="374777"/>
                </a:lnTo>
                <a:lnTo>
                  <a:pt x="62402" y="334370"/>
                </a:lnTo>
                <a:lnTo>
                  <a:pt x="83822" y="295608"/>
                </a:lnTo>
                <a:lnTo>
                  <a:pt x="108026" y="258624"/>
                </a:lnTo>
                <a:lnTo>
                  <a:pt x="134877" y="223550"/>
                </a:lnTo>
                <a:lnTo>
                  <a:pt x="164241" y="190520"/>
                </a:lnTo>
                <a:lnTo>
                  <a:pt x="195979" y="159666"/>
                </a:lnTo>
                <a:lnTo>
                  <a:pt x="229955" y="131121"/>
                </a:lnTo>
                <a:lnTo>
                  <a:pt x="266033" y="105017"/>
                </a:lnTo>
                <a:lnTo>
                  <a:pt x="304077" y="81487"/>
                </a:lnTo>
                <a:lnTo>
                  <a:pt x="343950" y="60664"/>
                </a:lnTo>
                <a:lnTo>
                  <a:pt x="385515" y="42681"/>
                </a:lnTo>
                <a:lnTo>
                  <a:pt x="428636" y="27669"/>
                </a:lnTo>
                <a:lnTo>
                  <a:pt x="473176" y="15763"/>
                </a:lnTo>
                <a:lnTo>
                  <a:pt x="519000" y="7094"/>
                </a:lnTo>
                <a:lnTo>
                  <a:pt x="565970" y="1795"/>
                </a:lnTo>
                <a:lnTo>
                  <a:pt x="613949" y="0"/>
                </a:lnTo>
                <a:lnTo>
                  <a:pt x="662564" y="1872"/>
                </a:lnTo>
                <a:lnTo>
                  <a:pt x="710572" y="7435"/>
                </a:lnTo>
                <a:lnTo>
                  <a:pt x="757768" y="16604"/>
                </a:lnTo>
                <a:lnTo>
                  <a:pt x="803945" y="29298"/>
                </a:lnTo>
                <a:lnTo>
                  <a:pt x="848898" y="45432"/>
                </a:lnTo>
                <a:lnTo>
                  <a:pt x="892420" y="64924"/>
                </a:lnTo>
                <a:lnTo>
                  <a:pt x="934305" y="87692"/>
                </a:lnTo>
                <a:lnTo>
                  <a:pt x="974347" y="113651"/>
                </a:lnTo>
                <a:lnTo>
                  <a:pt x="1012340" y="142719"/>
                </a:lnTo>
                <a:lnTo>
                  <a:pt x="1048078" y="174813"/>
                </a:lnTo>
                <a:lnTo>
                  <a:pt x="1081091" y="209555"/>
                </a:lnTo>
                <a:lnTo>
                  <a:pt x="1110992" y="246490"/>
                </a:lnTo>
                <a:lnTo>
                  <a:pt x="1137695" y="285417"/>
                </a:lnTo>
                <a:lnTo>
                  <a:pt x="1161115" y="326135"/>
                </a:lnTo>
                <a:lnTo>
                  <a:pt x="1181165" y="368445"/>
                </a:lnTo>
                <a:lnTo>
                  <a:pt x="1197762" y="412145"/>
                </a:lnTo>
                <a:lnTo>
                  <a:pt x="1210819" y="457037"/>
                </a:lnTo>
                <a:lnTo>
                  <a:pt x="1220251" y="502918"/>
                </a:lnTo>
                <a:lnTo>
                  <a:pt x="1225973" y="549589"/>
                </a:lnTo>
                <a:lnTo>
                  <a:pt x="1227899" y="596849"/>
                </a:lnTo>
                <a:lnTo>
                  <a:pt x="1226052" y="643493"/>
                </a:lnTo>
                <a:lnTo>
                  <a:pt x="1220602" y="689155"/>
                </a:lnTo>
                <a:lnTo>
                  <a:pt x="1211685" y="733702"/>
                </a:lnTo>
                <a:lnTo>
                  <a:pt x="1199437" y="777002"/>
                </a:lnTo>
                <a:lnTo>
                  <a:pt x="1183996" y="818922"/>
                </a:lnTo>
                <a:lnTo>
                  <a:pt x="1165497" y="859329"/>
                </a:lnTo>
                <a:lnTo>
                  <a:pt x="1144077" y="898091"/>
                </a:lnTo>
                <a:lnTo>
                  <a:pt x="1119873" y="935075"/>
                </a:lnTo>
                <a:lnTo>
                  <a:pt x="1093022" y="970149"/>
                </a:lnTo>
                <a:lnTo>
                  <a:pt x="1063658" y="1003179"/>
                </a:lnTo>
                <a:lnTo>
                  <a:pt x="1031920" y="1034033"/>
                </a:lnTo>
                <a:lnTo>
                  <a:pt x="997944" y="1062578"/>
                </a:lnTo>
                <a:lnTo>
                  <a:pt x="961866" y="1088682"/>
                </a:lnTo>
                <a:lnTo>
                  <a:pt x="923822" y="1112212"/>
                </a:lnTo>
                <a:lnTo>
                  <a:pt x="883949" y="1133035"/>
                </a:lnTo>
                <a:lnTo>
                  <a:pt x="842384" y="1151018"/>
                </a:lnTo>
                <a:lnTo>
                  <a:pt x="799263" y="1166030"/>
                </a:lnTo>
                <a:lnTo>
                  <a:pt x="754723" y="1177936"/>
                </a:lnTo>
                <a:lnTo>
                  <a:pt x="708899" y="1186605"/>
                </a:lnTo>
                <a:lnTo>
                  <a:pt x="661929" y="1191904"/>
                </a:lnTo>
                <a:lnTo>
                  <a:pt x="613949" y="11936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35700" y="2546449"/>
            <a:ext cx="1228090" cy="1193800"/>
          </a:xfrm>
          <a:custGeom>
            <a:avLst/>
            <a:gdLst/>
            <a:ahLst/>
            <a:cxnLst/>
            <a:rect l="l" t="t" r="r" b="b"/>
            <a:pathLst>
              <a:path w="1228090" h="1193800">
                <a:moveTo>
                  <a:pt x="613949" y="1193699"/>
                </a:moveTo>
                <a:lnTo>
                  <a:pt x="565970" y="1191904"/>
                </a:lnTo>
                <a:lnTo>
                  <a:pt x="519000" y="1186605"/>
                </a:lnTo>
                <a:lnTo>
                  <a:pt x="473176" y="1177936"/>
                </a:lnTo>
                <a:lnTo>
                  <a:pt x="428636" y="1166030"/>
                </a:lnTo>
                <a:lnTo>
                  <a:pt x="385515" y="1151018"/>
                </a:lnTo>
                <a:lnTo>
                  <a:pt x="343950" y="1133035"/>
                </a:lnTo>
                <a:lnTo>
                  <a:pt x="304077" y="1112212"/>
                </a:lnTo>
                <a:lnTo>
                  <a:pt x="266034" y="1088682"/>
                </a:lnTo>
                <a:lnTo>
                  <a:pt x="229955" y="1062578"/>
                </a:lnTo>
                <a:lnTo>
                  <a:pt x="195979" y="1034033"/>
                </a:lnTo>
                <a:lnTo>
                  <a:pt x="164241" y="1003179"/>
                </a:lnTo>
                <a:lnTo>
                  <a:pt x="134877" y="970149"/>
                </a:lnTo>
                <a:lnTo>
                  <a:pt x="108026" y="935075"/>
                </a:lnTo>
                <a:lnTo>
                  <a:pt x="83822" y="898091"/>
                </a:lnTo>
                <a:lnTo>
                  <a:pt x="62402" y="859329"/>
                </a:lnTo>
                <a:lnTo>
                  <a:pt x="43903" y="818922"/>
                </a:lnTo>
                <a:lnTo>
                  <a:pt x="28462" y="777002"/>
                </a:lnTo>
                <a:lnTo>
                  <a:pt x="16214" y="733702"/>
                </a:lnTo>
                <a:lnTo>
                  <a:pt x="7297" y="689155"/>
                </a:lnTo>
                <a:lnTo>
                  <a:pt x="1847" y="643493"/>
                </a:lnTo>
                <a:lnTo>
                  <a:pt x="0" y="596849"/>
                </a:lnTo>
                <a:lnTo>
                  <a:pt x="1847" y="550206"/>
                </a:lnTo>
                <a:lnTo>
                  <a:pt x="7297" y="504544"/>
                </a:lnTo>
                <a:lnTo>
                  <a:pt x="16214" y="459997"/>
                </a:lnTo>
                <a:lnTo>
                  <a:pt x="28462" y="416697"/>
                </a:lnTo>
                <a:lnTo>
                  <a:pt x="43903" y="374777"/>
                </a:lnTo>
                <a:lnTo>
                  <a:pt x="62402" y="334370"/>
                </a:lnTo>
                <a:lnTo>
                  <a:pt x="83822" y="295608"/>
                </a:lnTo>
                <a:lnTo>
                  <a:pt x="108026" y="258624"/>
                </a:lnTo>
                <a:lnTo>
                  <a:pt x="134877" y="223550"/>
                </a:lnTo>
                <a:lnTo>
                  <a:pt x="164241" y="190520"/>
                </a:lnTo>
                <a:lnTo>
                  <a:pt x="195979" y="159666"/>
                </a:lnTo>
                <a:lnTo>
                  <a:pt x="229955" y="131121"/>
                </a:lnTo>
                <a:lnTo>
                  <a:pt x="266034" y="105017"/>
                </a:lnTo>
                <a:lnTo>
                  <a:pt x="304077" y="81487"/>
                </a:lnTo>
                <a:lnTo>
                  <a:pt x="343950" y="60664"/>
                </a:lnTo>
                <a:lnTo>
                  <a:pt x="385515" y="42681"/>
                </a:lnTo>
                <a:lnTo>
                  <a:pt x="428636" y="27669"/>
                </a:lnTo>
                <a:lnTo>
                  <a:pt x="473176" y="15763"/>
                </a:lnTo>
                <a:lnTo>
                  <a:pt x="519000" y="7094"/>
                </a:lnTo>
                <a:lnTo>
                  <a:pt x="565970" y="1795"/>
                </a:lnTo>
                <a:lnTo>
                  <a:pt x="613949" y="0"/>
                </a:lnTo>
                <a:lnTo>
                  <a:pt x="662564" y="1872"/>
                </a:lnTo>
                <a:lnTo>
                  <a:pt x="710572" y="7435"/>
                </a:lnTo>
                <a:lnTo>
                  <a:pt x="757768" y="16604"/>
                </a:lnTo>
                <a:lnTo>
                  <a:pt x="803946" y="29298"/>
                </a:lnTo>
                <a:lnTo>
                  <a:pt x="848898" y="45432"/>
                </a:lnTo>
                <a:lnTo>
                  <a:pt x="892420" y="64924"/>
                </a:lnTo>
                <a:lnTo>
                  <a:pt x="934305" y="87692"/>
                </a:lnTo>
                <a:lnTo>
                  <a:pt x="974347" y="113651"/>
                </a:lnTo>
                <a:lnTo>
                  <a:pt x="1012340" y="142719"/>
                </a:lnTo>
                <a:lnTo>
                  <a:pt x="1048077" y="174813"/>
                </a:lnTo>
                <a:lnTo>
                  <a:pt x="1081091" y="209555"/>
                </a:lnTo>
                <a:lnTo>
                  <a:pt x="1110992" y="246490"/>
                </a:lnTo>
                <a:lnTo>
                  <a:pt x="1137695" y="285417"/>
                </a:lnTo>
                <a:lnTo>
                  <a:pt x="1161115" y="326135"/>
                </a:lnTo>
                <a:lnTo>
                  <a:pt x="1181165" y="368445"/>
                </a:lnTo>
                <a:lnTo>
                  <a:pt x="1197762" y="412145"/>
                </a:lnTo>
                <a:lnTo>
                  <a:pt x="1210819" y="457037"/>
                </a:lnTo>
                <a:lnTo>
                  <a:pt x="1220251" y="502918"/>
                </a:lnTo>
                <a:lnTo>
                  <a:pt x="1225973" y="549589"/>
                </a:lnTo>
                <a:lnTo>
                  <a:pt x="1227899" y="596849"/>
                </a:lnTo>
                <a:lnTo>
                  <a:pt x="1226052" y="643493"/>
                </a:lnTo>
                <a:lnTo>
                  <a:pt x="1220602" y="689155"/>
                </a:lnTo>
                <a:lnTo>
                  <a:pt x="1211685" y="733702"/>
                </a:lnTo>
                <a:lnTo>
                  <a:pt x="1199437" y="777002"/>
                </a:lnTo>
                <a:lnTo>
                  <a:pt x="1183996" y="818922"/>
                </a:lnTo>
                <a:lnTo>
                  <a:pt x="1165497" y="859329"/>
                </a:lnTo>
                <a:lnTo>
                  <a:pt x="1144077" y="898091"/>
                </a:lnTo>
                <a:lnTo>
                  <a:pt x="1119873" y="935075"/>
                </a:lnTo>
                <a:lnTo>
                  <a:pt x="1093022" y="970149"/>
                </a:lnTo>
                <a:lnTo>
                  <a:pt x="1063658" y="1003179"/>
                </a:lnTo>
                <a:lnTo>
                  <a:pt x="1031920" y="1034033"/>
                </a:lnTo>
                <a:lnTo>
                  <a:pt x="997944" y="1062578"/>
                </a:lnTo>
                <a:lnTo>
                  <a:pt x="961865" y="1088682"/>
                </a:lnTo>
                <a:lnTo>
                  <a:pt x="923822" y="1112212"/>
                </a:lnTo>
                <a:lnTo>
                  <a:pt x="883949" y="1133035"/>
                </a:lnTo>
                <a:lnTo>
                  <a:pt x="842384" y="1151018"/>
                </a:lnTo>
                <a:lnTo>
                  <a:pt x="799263" y="1166030"/>
                </a:lnTo>
                <a:lnTo>
                  <a:pt x="754723" y="1177936"/>
                </a:lnTo>
                <a:lnTo>
                  <a:pt x="708899" y="1186605"/>
                </a:lnTo>
                <a:lnTo>
                  <a:pt x="661929" y="1191904"/>
                </a:lnTo>
                <a:lnTo>
                  <a:pt x="613949" y="11936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19075" y="2546449"/>
            <a:ext cx="1228090" cy="1193800"/>
          </a:xfrm>
          <a:custGeom>
            <a:avLst/>
            <a:gdLst/>
            <a:ahLst/>
            <a:cxnLst/>
            <a:rect l="l" t="t" r="r" b="b"/>
            <a:pathLst>
              <a:path w="1228089" h="1193800">
                <a:moveTo>
                  <a:pt x="613949" y="1193699"/>
                </a:moveTo>
                <a:lnTo>
                  <a:pt x="565970" y="1191904"/>
                </a:lnTo>
                <a:lnTo>
                  <a:pt x="519000" y="1186605"/>
                </a:lnTo>
                <a:lnTo>
                  <a:pt x="473176" y="1177936"/>
                </a:lnTo>
                <a:lnTo>
                  <a:pt x="428636" y="1166030"/>
                </a:lnTo>
                <a:lnTo>
                  <a:pt x="385515" y="1151018"/>
                </a:lnTo>
                <a:lnTo>
                  <a:pt x="343950" y="1133035"/>
                </a:lnTo>
                <a:lnTo>
                  <a:pt x="304077" y="1112212"/>
                </a:lnTo>
                <a:lnTo>
                  <a:pt x="266033" y="1088682"/>
                </a:lnTo>
                <a:lnTo>
                  <a:pt x="229955" y="1062578"/>
                </a:lnTo>
                <a:lnTo>
                  <a:pt x="195979" y="1034033"/>
                </a:lnTo>
                <a:lnTo>
                  <a:pt x="164241" y="1003179"/>
                </a:lnTo>
                <a:lnTo>
                  <a:pt x="134877" y="970149"/>
                </a:lnTo>
                <a:lnTo>
                  <a:pt x="108026" y="935075"/>
                </a:lnTo>
                <a:lnTo>
                  <a:pt x="83822" y="898091"/>
                </a:lnTo>
                <a:lnTo>
                  <a:pt x="62402" y="859329"/>
                </a:lnTo>
                <a:lnTo>
                  <a:pt x="43903" y="818922"/>
                </a:lnTo>
                <a:lnTo>
                  <a:pt x="28462" y="777002"/>
                </a:lnTo>
                <a:lnTo>
                  <a:pt x="16214" y="733702"/>
                </a:lnTo>
                <a:lnTo>
                  <a:pt x="7297" y="689155"/>
                </a:lnTo>
                <a:lnTo>
                  <a:pt x="1847" y="643493"/>
                </a:lnTo>
                <a:lnTo>
                  <a:pt x="0" y="596849"/>
                </a:lnTo>
                <a:lnTo>
                  <a:pt x="1847" y="550206"/>
                </a:lnTo>
                <a:lnTo>
                  <a:pt x="7297" y="504544"/>
                </a:lnTo>
                <a:lnTo>
                  <a:pt x="16214" y="459997"/>
                </a:lnTo>
                <a:lnTo>
                  <a:pt x="28462" y="416697"/>
                </a:lnTo>
                <a:lnTo>
                  <a:pt x="43903" y="374777"/>
                </a:lnTo>
                <a:lnTo>
                  <a:pt x="62402" y="334370"/>
                </a:lnTo>
                <a:lnTo>
                  <a:pt x="83822" y="295608"/>
                </a:lnTo>
                <a:lnTo>
                  <a:pt x="108026" y="258624"/>
                </a:lnTo>
                <a:lnTo>
                  <a:pt x="134877" y="223550"/>
                </a:lnTo>
                <a:lnTo>
                  <a:pt x="164241" y="190520"/>
                </a:lnTo>
                <a:lnTo>
                  <a:pt x="195979" y="159666"/>
                </a:lnTo>
                <a:lnTo>
                  <a:pt x="229955" y="131121"/>
                </a:lnTo>
                <a:lnTo>
                  <a:pt x="266033" y="105017"/>
                </a:lnTo>
                <a:lnTo>
                  <a:pt x="304077" y="81487"/>
                </a:lnTo>
                <a:lnTo>
                  <a:pt x="343950" y="60664"/>
                </a:lnTo>
                <a:lnTo>
                  <a:pt x="385515" y="42681"/>
                </a:lnTo>
                <a:lnTo>
                  <a:pt x="428636" y="27669"/>
                </a:lnTo>
                <a:lnTo>
                  <a:pt x="473176" y="15763"/>
                </a:lnTo>
                <a:lnTo>
                  <a:pt x="519000" y="7094"/>
                </a:lnTo>
                <a:lnTo>
                  <a:pt x="565970" y="1795"/>
                </a:lnTo>
                <a:lnTo>
                  <a:pt x="613949" y="0"/>
                </a:lnTo>
                <a:lnTo>
                  <a:pt x="662564" y="1872"/>
                </a:lnTo>
                <a:lnTo>
                  <a:pt x="710572" y="7435"/>
                </a:lnTo>
                <a:lnTo>
                  <a:pt x="757768" y="16604"/>
                </a:lnTo>
                <a:lnTo>
                  <a:pt x="803945" y="29298"/>
                </a:lnTo>
                <a:lnTo>
                  <a:pt x="848898" y="45432"/>
                </a:lnTo>
                <a:lnTo>
                  <a:pt x="892420" y="64924"/>
                </a:lnTo>
                <a:lnTo>
                  <a:pt x="934305" y="87692"/>
                </a:lnTo>
                <a:lnTo>
                  <a:pt x="974347" y="113651"/>
                </a:lnTo>
                <a:lnTo>
                  <a:pt x="1012340" y="142719"/>
                </a:lnTo>
                <a:lnTo>
                  <a:pt x="1048078" y="174813"/>
                </a:lnTo>
                <a:lnTo>
                  <a:pt x="1081091" y="209555"/>
                </a:lnTo>
                <a:lnTo>
                  <a:pt x="1110992" y="246490"/>
                </a:lnTo>
                <a:lnTo>
                  <a:pt x="1137695" y="285417"/>
                </a:lnTo>
                <a:lnTo>
                  <a:pt x="1161114" y="326135"/>
                </a:lnTo>
                <a:lnTo>
                  <a:pt x="1181165" y="368445"/>
                </a:lnTo>
                <a:lnTo>
                  <a:pt x="1197762" y="412145"/>
                </a:lnTo>
                <a:lnTo>
                  <a:pt x="1210819" y="457037"/>
                </a:lnTo>
                <a:lnTo>
                  <a:pt x="1220251" y="502918"/>
                </a:lnTo>
                <a:lnTo>
                  <a:pt x="1225973" y="549589"/>
                </a:lnTo>
                <a:lnTo>
                  <a:pt x="1227899" y="596849"/>
                </a:lnTo>
                <a:lnTo>
                  <a:pt x="1226052" y="643493"/>
                </a:lnTo>
                <a:lnTo>
                  <a:pt x="1220602" y="689155"/>
                </a:lnTo>
                <a:lnTo>
                  <a:pt x="1211685" y="733702"/>
                </a:lnTo>
                <a:lnTo>
                  <a:pt x="1199437" y="777002"/>
                </a:lnTo>
                <a:lnTo>
                  <a:pt x="1183996" y="818922"/>
                </a:lnTo>
                <a:lnTo>
                  <a:pt x="1165497" y="859329"/>
                </a:lnTo>
                <a:lnTo>
                  <a:pt x="1144077" y="898091"/>
                </a:lnTo>
                <a:lnTo>
                  <a:pt x="1119873" y="935075"/>
                </a:lnTo>
                <a:lnTo>
                  <a:pt x="1093022" y="970149"/>
                </a:lnTo>
                <a:lnTo>
                  <a:pt x="1063658" y="1003179"/>
                </a:lnTo>
                <a:lnTo>
                  <a:pt x="1031920" y="1034033"/>
                </a:lnTo>
                <a:lnTo>
                  <a:pt x="997944" y="1062578"/>
                </a:lnTo>
                <a:lnTo>
                  <a:pt x="961866" y="1088682"/>
                </a:lnTo>
                <a:lnTo>
                  <a:pt x="923822" y="1112212"/>
                </a:lnTo>
                <a:lnTo>
                  <a:pt x="883949" y="1133035"/>
                </a:lnTo>
                <a:lnTo>
                  <a:pt x="842384" y="1151018"/>
                </a:lnTo>
                <a:lnTo>
                  <a:pt x="799263" y="1166030"/>
                </a:lnTo>
                <a:lnTo>
                  <a:pt x="754723" y="1177936"/>
                </a:lnTo>
                <a:lnTo>
                  <a:pt x="708899" y="1186605"/>
                </a:lnTo>
                <a:lnTo>
                  <a:pt x="661929" y="1191904"/>
                </a:lnTo>
                <a:lnTo>
                  <a:pt x="613949" y="1193699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90725" y="2546449"/>
            <a:ext cx="1228090" cy="1193800"/>
          </a:xfrm>
          <a:custGeom>
            <a:avLst/>
            <a:gdLst/>
            <a:ahLst/>
            <a:cxnLst/>
            <a:rect l="l" t="t" r="r" b="b"/>
            <a:pathLst>
              <a:path w="1228090" h="1193800">
                <a:moveTo>
                  <a:pt x="613949" y="1193699"/>
                </a:moveTo>
                <a:lnTo>
                  <a:pt x="565970" y="1191904"/>
                </a:lnTo>
                <a:lnTo>
                  <a:pt x="519000" y="1186605"/>
                </a:lnTo>
                <a:lnTo>
                  <a:pt x="473176" y="1177936"/>
                </a:lnTo>
                <a:lnTo>
                  <a:pt x="428636" y="1166030"/>
                </a:lnTo>
                <a:lnTo>
                  <a:pt x="385515" y="1151018"/>
                </a:lnTo>
                <a:lnTo>
                  <a:pt x="343950" y="1133035"/>
                </a:lnTo>
                <a:lnTo>
                  <a:pt x="304077" y="1112212"/>
                </a:lnTo>
                <a:lnTo>
                  <a:pt x="266033" y="1088682"/>
                </a:lnTo>
                <a:lnTo>
                  <a:pt x="229955" y="1062578"/>
                </a:lnTo>
                <a:lnTo>
                  <a:pt x="195979" y="1034033"/>
                </a:lnTo>
                <a:lnTo>
                  <a:pt x="164240" y="1003179"/>
                </a:lnTo>
                <a:lnTo>
                  <a:pt x="134877" y="970149"/>
                </a:lnTo>
                <a:lnTo>
                  <a:pt x="108026" y="935075"/>
                </a:lnTo>
                <a:lnTo>
                  <a:pt x="83822" y="898091"/>
                </a:lnTo>
                <a:lnTo>
                  <a:pt x="62402" y="859329"/>
                </a:lnTo>
                <a:lnTo>
                  <a:pt x="43903" y="818922"/>
                </a:lnTo>
                <a:lnTo>
                  <a:pt x="28462" y="777002"/>
                </a:lnTo>
                <a:lnTo>
                  <a:pt x="16214" y="733702"/>
                </a:lnTo>
                <a:lnTo>
                  <a:pt x="7297" y="689155"/>
                </a:lnTo>
                <a:lnTo>
                  <a:pt x="1847" y="643493"/>
                </a:lnTo>
                <a:lnTo>
                  <a:pt x="0" y="596849"/>
                </a:lnTo>
                <a:lnTo>
                  <a:pt x="1847" y="550206"/>
                </a:lnTo>
                <a:lnTo>
                  <a:pt x="7297" y="504544"/>
                </a:lnTo>
                <a:lnTo>
                  <a:pt x="16214" y="459997"/>
                </a:lnTo>
                <a:lnTo>
                  <a:pt x="28462" y="416697"/>
                </a:lnTo>
                <a:lnTo>
                  <a:pt x="43903" y="374777"/>
                </a:lnTo>
                <a:lnTo>
                  <a:pt x="62402" y="334370"/>
                </a:lnTo>
                <a:lnTo>
                  <a:pt x="83822" y="295608"/>
                </a:lnTo>
                <a:lnTo>
                  <a:pt x="108026" y="258624"/>
                </a:lnTo>
                <a:lnTo>
                  <a:pt x="134877" y="223550"/>
                </a:lnTo>
                <a:lnTo>
                  <a:pt x="164240" y="190520"/>
                </a:lnTo>
                <a:lnTo>
                  <a:pt x="195979" y="159666"/>
                </a:lnTo>
                <a:lnTo>
                  <a:pt x="229955" y="131121"/>
                </a:lnTo>
                <a:lnTo>
                  <a:pt x="266033" y="105017"/>
                </a:lnTo>
                <a:lnTo>
                  <a:pt x="304077" y="81487"/>
                </a:lnTo>
                <a:lnTo>
                  <a:pt x="343950" y="60664"/>
                </a:lnTo>
                <a:lnTo>
                  <a:pt x="385515" y="42681"/>
                </a:lnTo>
                <a:lnTo>
                  <a:pt x="428636" y="27669"/>
                </a:lnTo>
                <a:lnTo>
                  <a:pt x="473176" y="15763"/>
                </a:lnTo>
                <a:lnTo>
                  <a:pt x="519000" y="7094"/>
                </a:lnTo>
                <a:lnTo>
                  <a:pt x="565970" y="1795"/>
                </a:lnTo>
                <a:lnTo>
                  <a:pt x="613949" y="0"/>
                </a:lnTo>
                <a:lnTo>
                  <a:pt x="662564" y="1872"/>
                </a:lnTo>
                <a:lnTo>
                  <a:pt x="710572" y="7435"/>
                </a:lnTo>
                <a:lnTo>
                  <a:pt x="757768" y="16604"/>
                </a:lnTo>
                <a:lnTo>
                  <a:pt x="803945" y="29298"/>
                </a:lnTo>
                <a:lnTo>
                  <a:pt x="848898" y="45432"/>
                </a:lnTo>
                <a:lnTo>
                  <a:pt x="892420" y="64924"/>
                </a:lnTo>
                <a:lnTo>
                  <a:pt x="934305" y="87692"/>
                </a:lnTo>
                <a:lnTo>
                  <a:pt x="974347" y="113651"/>
                </a:lnTo>
                <a:lnTo>
                  <a:pt x="1012340" y="142719"/>
                </a:lnTo>
                <a:lnTo>
                  <a:pt x="1048077" y="174813"/>
                </a:lnTo>
                <a:lnTo>
                  <a:pt x="1081091" y="209555"/>
                </a:lnTo>
                <a:lnTo>
                  <a:pt x="1110992" y="246490"/>
                </a:lnTo>
                <a:lnTo>
                  <a:pt x="1137695" y="285417"/>
                </a:lnTo>
                <a:lnTo>
                  <a:pt x="1161115" y="326135"/>
                </a:lnTo>
                <a:lnTo>
                  <a:pt x="1181165" y="368445"/>
                </a:lnTo>
                <a:lnTo>
                  <a:pt x="1197762" y="412145"/>
                </a:lnTo>
                <a:lnTo>
                  <a:pt x="1210819" y="457037"/>
                </a:lnTo>
                <a:lnTo>
                  <a:pt x="1220251" y="502918"/>
                </a:lnTo>
                <a:lnTo>
                  <a:pt x="1225973" y="549589"/>
                </a:lnTo>
                <a:lnTo>
                  <a:pt x="1227899" y="596849"/>
                </a:lnTo>
                <a:lnTo>
                  <a:pt x="1226052" y="643493"/>
                </a:lnTo>
                <a:lnTo>
                  <a:pt x="1220602" y="689155"/>
                </a:lnTo>
                <a:lnTo>
                  <a:pt x="1211685" y="733702"/>
                </a:lnTo>
                <a:lnTo>
                  <a:pt x="1199437" y="777002"/>
                </a:lnTo>
                <a:lnTo>
                  <a:pt x="1183996" y="818922"/>
                </a:lnTo>
                <a:lnTo>
                  <a:pt x="1165497" y="859329"/>
                </a:lnTo>
                <a:lnTo>
                  <a:pt x="1144077" y="898091"/>
                </a:lnTo>
                <a:lnTo>
                  <a:pt x="1119873" y="935075"/>
                </a:lnTo>
                <a:lnTo>
                  <a:pt x="1093022" y="970149"/>
                </a:lnTo>
                <a:lnTo>
                  <a:pt x="1063658" y="1003179"/>
                </a:lnTo>
                <a:lnTo>
                  <a:pt x="1031920" y="1034033"/>
                </a:lnTo>
                <a:lnTo>
                  <a:pt x="997944" y="1062578"/>
                </a:lnTo>
                <a:lnTo>
                  <a:pt x="961865" y="1088682"/>
                </a:lnTo>
                <a:lnTo>
                  <a:pt x="923822" y="1112212"/>
                </a:lnTo>
                <a:lnTo>
                  <a:pt x="883949" y="1133035"/>
                </a:lnTo>
                <a:lnTo>
                  <a:pt x="842384" y="1151018"/>
                </a:lnTo>
                <a:lnTo>
                  <a:pt x="799263" y="1166030"/>
                </a:lnTo>
                <a:lnTo>
                  <a:pt x="754723" y="1177936"/>
                </a:lnTo>
                <a:lnTo>
                  <a:pt x="708899" y="1186605"/>
                </a:lnTo>
                <a:lnTo>
                  <a:pt x="661929" y="1191904"/>
                </a:lnTo>
                <a:lnTo>
                  <a:pt x="613949" y="1193699"/>
                </a:lnTo>
                <a:close/>
              </a:path>
            </a:pathLst>
          </a:custGeom>
          <a:solidFill>
            <a:srgbClr val="6C9E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54900" y="2546449"/>
            <a:ext cx="1228090" cy="1193800"/>
          </a:xfrm>
          <a:custGeom>
            <a:avLst/>
            <a:gdLst/>
            <a:ahLst/>
            <a:cxnLst/>
            <a:rect l="l" t="t" r="r" b="b"/>
            <a:pathLst>
              <a:path w="1228089" h="1193800">
                <a:moveTo>
                  <a:pt x="613949" y="1193699"/>
                </a:moveTo>
                <a:lnTo>
                  <a:pt x="565970" y="1191904"/>
                </a:lnTo>
                <a:lnTo>
                  <a:pt x="519000" y="1186605"/>
                </a:lnTo>
                <a:lnTo>
                  <a:pt x="473176" y="1177936"/>
                </a:lnTo>
                <a:lnTo>
                  <a:pt x="428636" y="1166030"/>
                </a:lnTo>
                <a:lnTo>
                  <a:pt x="385515" y="1151018"/>
                </a:lnTo>
                <a:lnTo>
                  <a:pt x="343950" y="1133035"/>
                </a:lnTo>
                <a:lnTo>
                  <a:pt x="304077" y="1112212"/>
                </a:lnTo>
                <a:lnTo>
                  <a:pt x="266033" y="1088682"/>
                </a:lnTo>
                <a:lnTo>
                  <a:pt x="229955" y="1062578"/>
                </a:lnTo>
                <a:lnTo>
                  <a:pt x="195979" y="1034033"/>
                </a:lnTo>
                <a:lnTo>
                  <a:pt x="164240" y="1003179"/>
                </a:lnTo>
                <a:lnTo>
                  <a:pt x="134877" y="970149"/>
                </a:lnTo>
                <a:lnTo>
                  <a:pt x="108026" y="935075"/>
                </a:lnTo>
                <a:lnTo>
                  <a:pt x="83822" y="898091"/>
                </a:lnTo>
                <a:lnTo>
                  <a:pt x="62402" y="859329"/>
                </a:lnTo>
                <a:lnTo>
                  <a:pt x="43903" y="818922"/>
                </a:lnTo>
                <a:lnTo>
                  <a:pt x="28462" y="777002"/>
                </a:lnTo>
                <a:lnTo>
                  <a:pt x="16214" y="733702"/>
                </a:lnTo>
                <a:lnTo>
                  <a:pt x="7297" y="689155"/>
                </a:lnTo>
                <a:lnTo>
                  <a:pt x="1847" y="643493"/>
                </a:lnTo>
                <a:lnTo>
                  <a:pt x="0" y="596849"/>
                </a:lnTo>
                <a:lnTo>
                  <a:pt x="1847" y="550206"/>
                </a:lnTo>
                <a:lnTo>
                  <a:pt x="7297" y="504544"/>
                </a:lnTo>
                <a:lnTo>
                  <a:pt x="16214" y="459997"/>
                </a:lnTo>
                <a:lnTo>
                  <a:pt x="28462" y="416697"/>
                </a:lnTo>
                <a:lnTo>
                  <a:pt x="43903" y="374777"/>
                </a:lnTo>
                <a:lnTo>
                  <a:pt x="62402" y="334370"/>
                </a:lnTo>
                <a:lnTo>
                  <a:pt x="83822" y="295608"/>
                </a:lnTo>
                <a:lnTo>
                  <a:pt x="108026" y="258624"/>
                </a:lnTo>
                <a:lnTo>
                  <a:pt x="134877" y="223550"/>
                </a:lnTo>
                <a:lnTo>
                  <a:pt x="164240" y="190520"/>
                </a:lnTo>
                <a:lnTo>
                  <a:pt x="195979" y="159666"/>
                </a:lnTo>
                <a:lnTo>
                  <a:pt x="229955" y="131121"/>
                </a:lnTo>
                <a:lnTo>
                  <a:pt x="266033" y="105017"/>
                </a:lnTo>
                <a:lnTo>
                  <a:pt x="304077" y="81487"/>
                </a:lnTo>
                <a:lnTo>
                  <a:pt x="343950" y="60664"/>
                </a:lnTo>
                <a:lnTo>
                  <a:pt x="385515" y="42681"/>
                </a:lnTo>
                <a:lnTo>
                  <a:pt x="428636" y="27669"/>
                </a:lnTo>
                <a:lnTo>
                  <a:pt x="473176" y="15763"/>
                </a:lnTo>
                <a:lnTo>
                  <a:pt x="519000" y="7094"/>
                </a:lnTo>
                <a:lnTo>
                  <a:pt x="565970" y="1795"/>
                </a:lnTo>
                <a:lnTo>
                  <a:pt x="613949" y="0"/>
                </a:lnTo>
                <a:lnTo>
                  <a:pt x="662564" y="1872"/>
                </a:lnTo>
                <a:lnTo>
                  <a:pt x="710572" y="7435"/>
                </a:lnTo>
                <a:lnTo>
                  <a:pt x="757768" y="16604"/>
                </a:lnTo>
                <a:lnTo>
                  <a:pt x="803945" y="29298"/>
                </a:lnTo>
                <a:lnTo>
                  <a:pt x="848898" y="45432"/>
                </a:lnTo>
                <a:lnTo>
                  <a:pt x="892420" y="64924"/>
                </a:lnTo>
                <a:lnTo>
                  <a:pt x="934305" y="87692"/>
                </a:lnTo>
                <a:lnTo>
                  <a:pt x="974347" y="113651"/>
                </a:lnTo>
                <a:lnTo>
                  <a:pt x="1012340" y="142719"/>
                </a:lnTo>
                <a:lnTo>
                  <a:pt x="1048077" y="174813"/>
                </a:lnTo>
                <a:lnTo>
                  <a:pt x="1081091" y="209555"/>
                </a:lnTo>
                <a:lnTo>
                  <a:pt x="1110992" y="246490"/>
                </a:lnTo>
                <a:lnTo>
                  <a:pt x="1137695" y="285417"/>
                </a:lnTo>
                <a:lnTo>
                  <a:pt x="1161114" y="326135"/>
                </a:lnTo>
                <a:lnTo>
                  <a:pt x="1181165" y="368445"/>
                </a:lnTo>
                <a:lnTo>
                  <a:pt x="1197762" y="412145"/>
                </a:lnTo>
                <a:lnTo>
                  <a:pt x="1210819" y="457037"/>
                </a:lnTo>
                <a:lnTo>
                  <a:pt x="1220251" y="502918"/>
                </a:lnTo>
                <a:lnTo>
                  <a:pt x="1225973" y="549589"/>
                </a:lnTo>
                <a:lnTo>
                  <a:pt x="1227899" y="596849"/>
                </a:lnTo>
                <a:lnTo>
                  <a:pt x="1226052" y="643493"/>
                </a:lnTo>
                <a:lnTo>
                  <a:pt x="1220602" y="689155"/>
                </a:lnTo>
                <a:lnTo>
                  <a:pt x="1211685" y="733702"/>
                </a:lnTo>
                <a:lnTo>
                  <a:pt x="1199437" y="777002"/>
                </a:lnTo>
                <a:lnTo>
                  <a:pt x="1183996" y="818922"/>
                </a:lnTo>
                <a:lnTo>
                  <a:pt x="1165497" y="859329"/>
                </a:lnTo>
                <a:lnTo>
                  <a:pt x="1144077" y="898091"/>
                </a:lnTo>
                <a:lnTo>
                  <a:pt x="1119873" y="935075"/>
                </a:lnTo>
                <a:lnTo>
                  <a:pt x="1093022" y="970149"/>
                </a:lnTo>
                <a:lnTo>
                  <a:pt x="1063658" y="1003179"/>
                </a:lnTo>
                <a:lnTo>
                  <a:pt x="1031920" y="1034033"/>
                </a:lnTo>
                <a:lnTo>
                  <a:pt x="997944" y="1062578"/>
                </a:lnTo>
                <a:lnTo>
                  <a:pt x="961866" y="1088682"/>
                </a:lnTo>
                <a:lnTo>
                  <a:pt x="923822" y="1112212"/>
                </a:lnTo>
                <a:lnTo>
                  <a:pt x="883949" y="1133035"/>
                </a:lnTo>
                <a:lnTo>
                  <a:pt x="842384" y="1151018"/>
                </a:lnTo>
                <a:lnTo>
                  <a:pt x="799263" y="1166030"/>
                </a:lnTo>
                <a:lnTo>
                  <a:pt x="754723" y="1177936"/>
                </a:lnTo>
                <a:lnTo>
                  <a:pt x="708899" y="1186605"/>
                </a:lnTo>
                <a:lnTo>
                  <a:pt x="661929" y="1191904"/>
                </a:lnTo>
                <a:lnTo>
                  <a:pt x="613949" y="1193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46327" y="2949545"/>
            <a:ext cx="7016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925" marR="5080" indent="-22860">
              <a:lnSpc>
                <a:spcPct val="100000"/>
              </a:lnSpc>
              <a:spcBef>
                <a:spcPts val="100"/>
              </a:spcBef>
            </a:pPr>
            <a:r>
              <a:rPr dirty="0" sz="1000" spc="25" b="1">
                <a:latin typeface="Times New Roman"/>
                <a:cs typeface="Times New Roman"/>
              </a:rPr>
              <a:t>ÉTUDE</a:t>
            </a:r>
            <a:r>
              <a:rPr dirty="0" sz="1000" spc="-50" b="1">
                <a:latin typeface="Times New Roman"/>
                <a:cs typeface="Times New Roman"/>
              </a:rPr>
              <a:t> </a:t>
            </a:r>
            <a:r>
              <a:rPr dirty="0" sz="1000" spc="20" b="1">
                <a:latin typeface="Times New Roman"/>
                <a:cs typeface="Times New Roman"/>
              </a:rPr>
              <a:t>DE </a:t>
            </a:r>
            <a:r>
              <a:rPr dirty="0" sz="1000" spc="-235" b="1">
                <a:latin typeface="Times New Roman"/>
                <a:cs typeface="Times New Roman"/>
              </a:rPr>
              <a:t> </a:t>
            </a:r>
            <a:r>
              <a:rPr dirty="0" sz="1000" spc="-20" b="1">
                <a:latin typeface="Times New Roman"/>
                <a:cs typeface="Times New Roman"/>
              </a:rPr>
              <a:t>CADRAGE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0074" y="3485244"/>
            <a:ext cx="1412240" cy="120142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R="1194435">
              <a:lnSpc>
                <a:spcPct val="100000"/>
              </a:lnSpc>
              <a:spcBef>
                <a:spcPts val="670"/>
              </a:spcBef>
            </a:pPr>
            <a:r>
              <a:rPr dirty="0" sz="1200" spc="35" b="1"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  <a:p>
            <a:pPr algn="ctr" marL="12065" marR="5080" indent="1270">
              <a:lnSpc>
                <a:spcPct val="102299"/>
              </a:lnSpc>
              <a:spcBef>
                <a:spcPts val="495"/>
              </a:spcBef>
            </a:pPr>
            <a:r>
              <a:rPr dirty="0" sz="1100" spc="5">
                <a:latin typeface="Times New Roman"/>
                <a:cs typeface="Times New Roman"/>
              </a:rPr>
              <a:t>Dimensionnement du 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 spc="15">
                <a:latin typeface="Times New Roman"/>
                <a:cs typeface="Times New Roman"/>
              </a:rPr>
              <a:t>projet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20">
                <a:latin typeface="Times New Roman"/>
                <a:cs typeface="Times New Roman"/>
              </a:rPr>
              <a:t>et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rédaction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25">
                <a:latin typeface="Times New Roman"/>
                <a:cs typeface="Times New Roman"/>
              </a:rPr>
              <a:t>d’une </a:t>
            </a:r>
            <a:r>
              <a:rPr dirty="0" sz="1100" spc="-26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convention </a:t>
            </a:r>
            <a:r>
              <a:rPr dirty="0" sz="1100" spc="5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d’accompagnement</a:t>
            </a:r>
            <a:endParaRPr sz="11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30"/>
              </a:spcBef>
            </a:pPr>
            <a:r>
              <a:rPr dirty="0" sz="1100" spc="10">
                <a:latin typeface="Times New Roman"/>
                <a:cs typeface="Times New Roman"/>
              </a:rPr>
              <a:t>sur-mesure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5395" y="2965452"/>
            <a:ext cx="1192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3195" marR="5080" indent="-151130">
              <a:lnSpc>
                <a:spcPct val="100000"/>
              </a:lnSpc>
              <a:spcBef>
                <a:spcPts val="100"/>
              </a:spcBef>
            </a:pPr>
            <a:r>
              <a:rPr dirty="0" sz="900" spc="-20" b="1">
                <a:solidFill>
                  <a:srgbClr val="FFFFFF"/>
                </a:solidFill>
                <a:latin typeface="Times New Roman"/>
                <a:cs typeface="Times New Roman"/>
              </a:rPr>
              <a:t>ACCOMPAGNEMENT </a:t>
            </a:r>
            <a:r>
              <a:rPr dirty="0" sz="900" spc="-2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00" spc="45" b="1">
                <a:solidFill>
                  <a:srgbClr val="FFFFFF"/>
                </a:solidFill>
                <a:latin typeface="Times New Roman"/>
                <a:cs typeface="Times New Roman"/>
              </a:rPr>
              <a:t>DU</a:t>
            </a:r>
            <a:r>
              <a:rPr dirty="0" sz="90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900" spc="-20" b="1">
                <a:solidFill>
                  <a:srgbClr val="FFFFFF"/>
                </a:solidFill>
                <a:latin typeface="Times New Roman"/>
                <a:cs typeface="Times New Roman"/>
              </a:rPr>
              <a:t>COLLECTIF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06771" y="2961095"/>
            <a:ext cx="59563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5875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FFFFFF"/>
                </a:solidFill>
                <a:latin typeface="Times New Roman"/>
                <a:cs typeface="Times New Roman"/>
              </a:rPr>
              <a:t>APPEL </a:t>
            </a:r>
            <a:r>
              <a:rPr dirty="0" sz="1000" spc="-25" b="1">
                <a:solidFill>
                  <a:srgbClr val="FFFFFF"/>
                </a:solidFill>
                <a:latin typeface="Times New Roman"/>
                <a:cs typeface="Times New Roman"/>
              </a:rPr>
              <a:t>À </a:t>
            </a:r>
            <a:r>
              <a:rPr dirty="0" sz="1000" spc="-23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000" spc="-5" b="1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dirty="0" sz="1000" spc="-35" b="1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dirty="0" sz="1000" spc="-5" b="1">
                <a:solidFill>
                  <a:srgbClr val="FFFFFF"/>
                </a:solidFill>
                <a:latin typeface="Times New Roman"/>
                <a:cs typeface="Times New Roman"/>
              </a:rPr>
              <a:t>OJETS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58867" y="3485244"/>
            <a:ext cx="1490345" cy="154432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R="1243965">
              <a:lnSpc>
                <a:spcPct val="100000"/>
              </a:lnSpc>
              <a:spcBef>
                <a:spcPts val="670"/>
              </a:spcBef>
            </a:pPr>
            <a:r>
              <a:rPr dirty="0" sz="1200" spc="35" b="1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  <a:p>
            <a:pPr algn="ctr" marL="12700" marR="5080" indent="635">
              <a:lnSpc>
                <a:spcPct val="102299"/>
              </a:lnSpc>
              <a:spcBef>
                <a:spcPts val="495"/>
              </a:spcBef>
            </a:pPr>
            <a:r>
              <a:rPr dirty="0" sz="1100" spc="-5">
                <a:latin typeface="Times New Roman"/>
                <a:cs typeface="Times New Roman"/>
              </a:rPr>
              <a:t>Accompagnement au </a:t>
            </a:r>
            <a:r>
              <a:rPr dirty="0" sz="1100">
                <a:latin typeface="Times New Roman"/>
                <a:cs typeface="Times New Roman"/>
              </a:rPr>
              <a:t> lancement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25">
                <a:latin typeface="Times New Roman"/>
                <a:cs typeface="Times New Roman"/>
              </a:rPr>
              <a:t>d’un</a:t>
            </a:r>
            <a:r>
              <a:rPr dirty="0" sz="1100" spc="-10">
                <a:latin typeface="Times New Roman"/>
                <a:cs typeface="Times New Roman"/>
              </a:rPr>
              <a:t> appel à 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 spc="15">
                <a:latin typeface="Times New Roman"/>
                <a:cs typeface="Times New Roman"/>
              </a:rPr>
              <a:t>projets </a:t>
            </a:r>
            <a:r>
              <a:rPr dirty="0" sz="1100" spc="-5">
                <a:latin typeface="Times New Roman"/>
                <a:cs typeface="Times New Roman"/>
              </a:rPr>
              <a:t>(rédaction, 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-15">
                <a:latin typeface="Times New Roman"/>
                <a:cs typeface="Times New Roman"/>
              </a:rPr>
              <a:t>communication...) </a:t>
            </a:r>
            <a:r>
              <a:rPr dirty="0" sz="1100" spc="15">
                <a:latin typeface="Times New Roman"/>
                <a:cs typeface="Times New Roman"/>
              </a:rPr>
              <a:t>pour </a:t>
            </a:r>
            <a:r>
              <a:rPr dirty="0" sz="1100" spc="2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sélectionner </a:t>
            </a:r>
            <a:r>
              <a:rPr dirty="0" sz="1100" spc="20">
                <a:latin typeface="Times New Roman"/>
                <a:cs typeface="Times New Roman"/>
              </a:rPr>
              <a:t>un </a:t>
            </a:r>
            <a:r>
              <a:rPr dirty="0" sz="1100" spc="-15">
                <a:latin typeface="Times New Roman"/>
                <a:cs typeface="Times New Roman"/>
              </a:rPr>
              <a:t>collectif 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25">
                <a:latin typeface="Times New Roman"/>
                <a:cs typeface="Times New Roman"/>
              </a:rPr>
              <a:t>porteur </a:t>
            </a:r>
            <a:r>
              <a:rPr dirty="0" sz="1100" spc="-25">
                <a:latin typeface="Times New Roman"/>
                <a:cs typeface="Times New Roman"/>
              </a:rPr>
              <a:t>d’un </a:t>
            </a:r>
            <a:r>
              <a:rPr dirty="0" sz="1100" spc="15">
                <a:latin typeface="Times New Roman"/>
                <a:cs typeface="Times New Roman"/>
              </a:rPr>
              <a:t>projet </a:t>
            </a:r>
            <a:r>
              <a:rPr dirty="0" sz="1100" spc="20">
                <a:latin typeface="Times New Roman"/>
                <a:cs typeface="Times New Roman"/>
              </a:rPr>
              <a:t> </a:t>
            </a:r>
            <a:r>
              <a:rPr dirty="0" sz="1100" spc="10">
                <a:latin typeface="Times New Roman"/>
                <a:cs typeface="Times New Roman"/>
              </a:rPr>
              <a:t>cohérent</a:t>
            </a:r>
            <a:r>
              <a:rPr dirty="0" sz="1100" spc="-25">
                <a:latin typeface="Times New Roman"/>
                <a:cs typeface="Times New Roman"/>
              </a:rPr>
              <a:t> </a:t>
            </a:r>
            <a:r>
              <a:rPr dirty="0" sz="1100" spc="-30">
                <a:latin typeface="Times New Roman"/>
                <a:cs typeface="Times New Roman"/>
              </a:rPr>
              <a:t>avec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le</a:t>
            </a:r>
            <a:r>
              <a:rPr dirty="0" sz="1100" spc="-20">
                <a:latin typeface="Times New Roman"/>
                <a:cs typeface="Times New Roman"/>
              </a:rPr>
              <a:t> </a:t>
            </a:r>
            <a:r>
              <a:rPr dirty="0" sz="1100" spc="20">
                <a:latin typeface="Times New Roman"/>
                <a:cs typeface="Times New Roman"/>
              </a:rPr>
              <a:t>territoire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10138" y="2933045"/>
            <a:ext cx="9232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3815">
              <a:lnSpc>
                <a:spcPct val="100000"/>
              </a:lnSpc>
              <a:spcBef>
                <a:spcPts val="100"/>
              </a:spcBef>
            </a:pPr>
            <a:r>
              <a:rPr dirty="0" sz="1000" spc="-20" b="1">
                <a:latin typeface="Times New Roman"/>
                <a:cs typeface="Times New Roman"/>
              </a:rPr>
              <a:t>DÉMARCHES </a:t>
            </a:r>
            <a:r>
              <a:rPr dirty="0" sz="1000" spc="-15" b="1">
                <a:latin typeface="Times New Roman"/>
                <a:cs typeface="Times New Roman"/>
              </a:rPr>
              <a:t> </a:t>
            </a:r>
            <a:r>
              <a:rPr dirty="0" sz="1000" spc="-20" b="1">
                <a:latin typeface="Times New Roman"/>
                <a:cs typeface="Times New Roman"/>
              </a:rPr>
              <a:t>D’UR</a:t>
            </a:r>
            <a:r>
              <a:rPr dirty="0" sz="1000" spc="-25" b="1">
                <a:latin typeface="Times New Roman"/>
                <a:cs typeface="Times New Roman"/>
              </a:rPr>
              <a:t>B</a:t>
            </a:r>
            <a:r>
              <a:rPr dirty="0" sz="1000" spc="-10" b="1">
                <a:latin typeface="Times New Roman"/>
                <a:cs typeface="Times New Roman"/>
              </a:rPr>
              <a:t>ANISME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27232" y="3485244"/>
            <a:ext cx="1343660" cy="120142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R="1161415">
              <a:lnSpc>
                <a:spcPct val="100000"/>
              </a:lnSpc>
              <a:spcBef>
                <a:spcPts val="670"/>
              </a:spcBef>
            </a:pPr>
            <a:r>
              <a:rPr dirty="0" sz="1200" spc="35" b="1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 algn="ctr" marL="12700" marR="5080">
              <a:lnSpc>
                <a:spcPct val="102299"/>
              </a:lnSpc>
              <a:spcBef>
                <a:spcPts val="495"/>
              </a:spcBef>
            </a:pPr>
            <a:r>
              <a:rPr dirty="0" sz="1100" spc="-5">
                <a:latin typeface="Times New Roman"/>
                <a:cs typeface="Times New Roman"/>
              </a:rPr>
              <a:t>Accompagnement </a:t>
            </a:r>
            <a:r>
              <a:rPr dirty="0" sz="1100" spc="15">
                <a:latin typeface="Times New Roman"/>
                <a:cs typeface="Times New Roman"/>
              </a:rPr>
              <a:t>pour </a:t>
            </a:r>
            <a:r>
              <a:rPr dirty="0" sz="1100" spc="-26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la </a:t>
            </a:r>
            <a:r>
              <a:rPr dirty="0" sz="1100">
                <a:latin typeface="Times New Roman"/>
                <a:cs typeface="Times New Roman"/>
              </a:rPr>
              <a:t>réalisation </a:t>
            </a:r>
            <a:r>
              <a:rPr dirty="0" sz="1100" spc="-5">
                <a:latin typeface="Times New Roman"/>
                <a:cs typeface="Times New Roman"/>
              </a:rPr>
              <a:t>des 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démarches </a:t>
            </a:r>
            <a:r>
              <a:rPr dirty="0" sz="110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réglementaires </a:t>
            </a:r>
            <a:r>
              <a:rPr dirty="0" sz="1100" spc="10">
                <a:latin typeface="Times New Roman"/>
                <a:cs typeface="Times New Roman"/>
              </a:rPr>
              <a:t> </a:t>
            </a:r>
            <a:r>
              <a:rPr dirty="0" sz="1100">
                <a:latin typeface="Times New Roman"/>
                <a:cs typeface="Times New Roman"/>
              </a:rPr>
              <a:t>d'urbanisme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41674" y="2961095"/>
            <a:ext cx="8191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8419">
              <a:lnSpc>
                <a:spcPct val="100000"/>
              </a:lnSpc>
              <a:spcBef>
                <a:spcPts val="100"/>
              </a:spcBef>
            </a:pPr>
            <a:r>
              <a:rPr dirty="0" sz="1000" spc="25" b="1">
                <a:solidFill>
                  <a:srgbClr val="FFFFFF"/>
                </a:solidFill>
                <a:latin typeface="Times New Roman"/>
                <a:cs typeface="Times New Roman"/>
              </a:rPr>
              <a:t>ÉTUDE </a:t>
            </a:r>
            <a:r>
              <a:rPr dirty="0" sz="1000" spc="20" b="1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dirty="0" sz="1000" spc="2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000" spc="-120" b="1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dirty="0" sz="1000" spc="-15" b="1">
                <a:solidFill>
                  <a:srgbClr val="FFFFFF"/>
                </a:solidFill>
                <a:latin typeface="Times New Roman"/>
                <a:cs typeface="Times New Roman"/>
              </a:rPr>
              <a:t>AISABILITÉ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26108" y="3493644"/>
            <a:ext cx="1612900" cy="135699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algn="ctr" marR="1139190">
              <a:lnSpc>
                <a:spcPct val="100000"/>
              </a:lnSpc>
              <a:spcBef>
                <a:spcPts val="605"/>
              </a:spcBef>
            </a:pPr>
            <a:r>
              <a:rPr dirty="0" sz="1200" spc="35" b="1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  <a:p>
            <a:pPr algn="ctr" marL="12700" marR="5080" indent="1270">
              <a:lnSpc>
                <a:spcPct val="102299"/>
              </a:lnSpc>
              <a:spcBef>
                <a:spcPts val="434"/>
              </a:spcBef>
            </a:pPr>
            <a:r>
              <a:rPr dirty="0" sz="1100" spc="20">
                <a:latin typeface="Times New Roman"/>
                <a:cs typeface="Times New Roman"/>
              </a:rPr>
              <a:t>Étude </a:t>
            </a:r>
            <a:r>
              <a:rPr dirty="0" sz="1100" spc="-10">
                <a:latin typeface="Times New Roman"/>
                <a:cs typeface="Times New Roman"/>
              </a:rPr>
              <a:t>de faisabilité 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architecturale, </a:t>
            </a:r>
            <a:r>
              <a:rPr dirty="0" sz="1100" spc="-5">
                <a:latin typeface="Times New Roman"/>
                <a:cs typeface="Times New Roman"/>
              </a:rPr>
              <a:t>relationnelle, </a:t>
            </a:r>
            <a:r>
              <a:rPr dirty="0" sz="1100" spc="-260">
                <a:latin typeface="Times New Roman"/>
                <a:cs typeface="Times New Roman"/>
              </a:rPr>
              <a:t> </a:t>
            </a:r>
            <a:r>
              <a:rPr dirty="0" sz="1100" spc="-10">
                <a:latin typeface="Times New Roman"/>
                <a:cs typeface="Times New Roman"/>
              </a:rPr>
              <a:t>financière </a:t>
            </a:r>
            <a:r>
              <a:rPr dirty="0" sz="1100" spc="20">
                <a:latin typeface="Times New Roman"/>
                <a:cs typeface="Times New Roman"/>
              </a:rPr>
              <a:t>et </a:t>
            </a:r>
            <a:r>
              <a:rPr dirty="0" sz="1100" spc="10">
                <a:latin typeface="Times New Roman"/>
                <a:cs typeface="Times New Roman"/>
              </a:rPr>
              <a:t>réglementaire </a:t>
            </a:r>
            <a:r>
              <a:rPr dirty="0" sz="1100" spc="15">
                <a:latin typeface="Times New Roman"/>
                <a:cs typeface="Times New Roman"/>
              </a:rPr>
              <a:t> pour </a:t>
            </a:r>
            <a:r>
              <a:rPr dirty="0" sz="1100" spc="-15">
                <a:latin typeface="Times New Roman"/>
                <a:cs typeface="Times New Roman"/>
              </a:rPr>
              <a:t>faire </a:t>
            </a:r>
            <a:r>
              <a:rPr dirty="0" sz="1100" spc="10">
                <a:latin typeface="Times New Roman"/>
                <a:cs typeface="Times New Roman"/>
              </a:rPr>
              <a:t>émerger </a:t>
            </a:r>
            <a:r>
              <a:rPr dirty="0" sz="1100" spc="15">
                <a:latin typeface="Times New Roman"/>
                <a:cs typeface="Times New Roman"/>
              </a:rPr>
              <a:t>un </a:t>
            </a:r>
            <a:r>
              <a:rPr dirty="0" sz="1100" spc="20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hameau </a:t>
            </a:r>
            <a:r>
              <a:rPr dirty="0" sz="1100" spc="10">
                <a:latin typeface="Times New Roman"/>
                <a:cs typeface="Times New Roman"/>
              </a:rPr>
              <a:t>léger </a:t>
            </a:r>
            <a:r>
              <a:rPr dirty="0" sz="1100" spc="-10">
                <a:latin typeface="Times New Roman"/>
                <a:cs typeface="Times New Roman"/>
              </a:rPr>
              <a:t>conforme </a:t>
            </a:r>
            <a:r>
              <a:rPr dirty="0" sz="1100" spc="5">
                <a:latin typeface="Times New Roman"/>
                <a:cs typeface="Times New Roman"/>
              </a:rPr>
              <a:t>aux </a:t>
            </a:r>
            <a:r>
              <a:rPr dirty="0" sz="1100" spc="-260">
                <a:latin typeface="Times New Roman"/>
                <a:cs typeface="Times New Roman"/>
              </a:rPr>
              <a:t> </a:t>
            </a:r>
            <a:r>
              <a:rPr dirty="0" sz="1100" spc="15">
                <a:latin typeface="Times New Roman"/>
                <a:cs typeface="Times New Roman"/>
              </a:rPr>
              <a:t>attentes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en</a:t>
            </a:r>
            <a:r>
              <a:rPr dirty="0" sz="1100" spc="-10">
                <a:latin typeface="Times New Roman"/>
                <a:cs typeface="Times New Roman"/>
              </a:rPr>
              <a:t> </a:t>
            </a:r>
            <a:r>
              <a:rPr dirty="0" sz="1100" spc="20">
                <a:latin typeface="Times New Roman"/>
                <a:cs typeface="Times New Roman"/>
              </a:rPr>
              <a:t>toute</a:t>
            </a:r>
            <a:r>
              <a:rPr dirty="0" sz="1100" spc="-5">
                <a:latin typeface="Times New Roman"/>
                <a:cs typeface="Times New Roman"/>
              </a:rPr>
              <a:t> </a:t>
            </a:r>
            <a:r>
              <a:rPr dirty="0" sz="1100" spc="5">
                <a:latin typeface="Times New Roman"/>
                <a:cs typeface="Times New Roman"/>
              </a:rPr>
              <a:t>sérénité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88181" y="3557929"/>
            <a:ext cx="106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5" b="1">
                <a:latin typeface="Times New Roman"/>
                <a:cs typeface="Times New Roman"/>
              </a:rPr>
              <a:t>5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673354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 spc="5"/>
              <a:t> </a:t>
            </a:r>
            <a:r>
              <a:rPr dirty="0" spc="110"/>
              <a:t>-</a:t>
            </a:r>
            <a:r>
              <a:rPr dirty="0" spc="5"/>
              <a:t> </a:t>
            </a:r>
            <a:r>
              <a:rPr dirty="0" spc="-114"/>
              <a:t>L’accompagnement</a:t>
            </a:r>
            <a:r>
              <a:rPr dirty="0" spc="5"/>
              <a:t> </a:t>
            </a:r>
            <a:r>
              <a:rPr dirty="0" spc="-65"/>
              <a:t>de</a:t>
            </a:r>
            <a:r>
              <a:rPr dirty="0" spc="10"/>
              <a:t> </a:t>
            </a:r>
            <a:r>
              <a:rPr dirty="0" spc="-45"/>
              <a:t>collectivités</a:t>
            </a:r>
            <a:r>
              <a:rPr dirty="0" spc="5"/>
              <a:t> </a:t>
            </a:r>
            <a:r>
              <a:rPr dirty="0" spc="-229"/>
              <a:t>:</a:t>
            </a:r>
            <a:r>
              <a:rPr dirty="0" spc="10"/>
              <a:t> </a:t>
            </a:r>
            <a:r>
              <a:rPr dirty="0" spc="-65"/>
              <a:t>l’étude</a:t>
            </a:r>
            <a:r>
              <a:rPr dirty="0" spc="5"/>
              <a:t> </a:t>
            </a:r>
            <a:r>
              <a:rPr dirty="0" spc="-65"/>
              <a:t>de</a:t>
            </a:r>
            <a:r>
              <a:rPr dirty="0" spc="10"/>
              <a:t> </a:t>
            </a:r>
            <a:r>
              <a:rPr dirty="0" spc="-35"/>
              <a:t>faisabilité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2240" y="3966588"/>
            <a:ext cx="3428365" cy="815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2260" indent="-290195">
              <a:lnSpc>
                <a:spcPts val="1595"/>
              </a:lnSpc>
              <a:spcBef>
                <a:spcPts val="100"/>
              </a:spcBef>
              <a:buChar char="-"/>
              <a:tabLst>
                <a:tab pos="302260" algn="l"/>
                <a:tab pos="302895" algn="l"/>
              </a:tabLst>
            </a:pPr>
            <a:r>
              <a:rPr dirty="0" sz="1400" spc="-5">
                <a:latin typeface="Times New Roman"/>
                <a:cs typeface="Times New Roman"/>
              </a:rPr>
              <a:t>checklist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caractéristiques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terrains</a:t>
            </a:r>
            <a:endParaRPr sz="1400">
              <a:latin typeface="Times New Roman"/>
              <a:cs typeface="Times New Roman"/>
            </a:endParaRPr>
          </a:p>
          <a:p>
            <a:pPr marL="302260" indent="-290195">
              <a:lnSpc>
                <a:spcPts val="1510"/>
              </a:lnSpc>
              <a:buChar char="-"/>
              <a:tabLst>
                <a:tab pos="302260" algn="l"/>
                <a:tab pos="302895" algn="l"/>
              </a:tabLst>
            </a:pPr>
            <a:r>
              <a:rPr dirty="0" sz="1400">
                <a:latin typeface="Times New Roman"/>
                <a:cs typeface="Times New Roman"/>
              </a:rPr>
              <a:t>visite </a:t>
            </a:r>
            <a:r>
              <a:rPr dirty="0" sz="1400" spc="35">
                <a:latin typeface="Times New Roman"/>
                <a:cs typeface="Times New Roman"/>
              </a:rPr>
              <a:t>terrain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rencontre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voisinage</a:t>
            </a:r>
            <a:endParaRPr sz="1400">
              <a:latin typeface="Times New Roman"/>
              <a:cs typeface="Times New Roman"/>
            </a:endParaRPr>
          </a:p>
          <a:p>
            <a:pPr marL="302260" indent="-290195">
              <a:lnSpc>
                <a:spcPts val="1510"/>
              </a:lnSpc>
              <a:buChar char="-"/>
              <a:tabLst>
                <a:tab pos="302260" algn="l"/>
                <a:tab pos="302895" algn="l"/>
              </a:tabLst>
            </a:pPr>
            <a:r>
              <a:rPr dirty="0" sz="1400" spc="10">
                <a:latin typeface="Times New Roman"/>
                <a:cs typeface="Times New Roman"/>
              </a:rPr>
              <a:t>étude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démarches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d’urbanisme à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réaliser</a:t>
            </a:r>
            <a:endParaRPr sz="1400">
              <a:latin typeface="Times New Roman"/>
              <a:cs typeface="Times New Roman"/>
            </a:endParaRPr>
          </a:p>
          <a:p>
            <a:pPr marL="302260" indent="-290195">
              <a:lnSpc>
                <a:spcPts val="1595"/>
              </a:lnSpc>
              <a:buChar char="-"/>
              <a:tabLst>
                <a:tab pos="302260" algn="l"/>
                <a:tab pos="302895" algn="l"/>
              </a:tabLst>
            </a:pPr>
            <a:r>
              <a:rPr dirty="0" sz="1400" spc="-5">
                <a:latin typeface="Times New Roman"/>
                <a:cs typeface="Times New Roman"/>
              </a:rPr>
              <a:t>(optionnel)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recherche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35">
                <a:latin typeface="Times New Roman"/>
                <a:cs typeface="Times New Roman"/>
              </a:rPr>
              <a:t>terrain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7375" y="26037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4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83574" y="26037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4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07175" y="26037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4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19774" y="30648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5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83574" y="30648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5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47375" y="3064843"/>
            <a:ext cx="1260475" cy="385445"/>
          </a:xfrm>
          <a:custGeom>
            <a:avLst/>
            <a:gdLst/>
            <a:ahLst/>
            <a:cxnLst/>
            <a:rect l="l" t="t" r="r" b="b"/>
            <a:pathLst>
              <a:path w="1260475" h="385445">
                <a:moveTo>
                  <a:pt x="1195848" y="384899"/>
                </a:moveTo>
                <a:lnTo>
                  <a:pt x="64151" y="384899"/>
                </a:lnTo>
                <a:lnTo>
                  <a:pt x="39180" y="379858"/>
                </a:lnTo>
                <a:lnTo>
                  <a:pt x="18789" y="366110"/>
                </a:lnTo>
                <a:lnTo>
                  <a:pt x="5041" y="345719"/>
                </a:lnTo>
                <a:lnTo>
                  <a:pt x="0" y="320748"/>
                </a:lnTo>
                <a:lnTo>
                  <a:pt x="0" y="64150"/>
                </a:lnTo>
                <a:lnTo>
                  <a:pt x="5041" y="39180"/>
                </a:lnTo>
                <a:lnTo>
                  <a:pt x="18789" y="18789"/>
                </a:lnTo>
                <a:lnTo>
                  <a:pt x="39180" y="5041"/>
                </a:lnTo>
                <a:lnTo>
                  <a:pt x="64151" y="0"/>
                </a:lnTo>
                <a:lnTo>
                  <a:pt x="1195848" y="0"/>
                </a:lnTo>
                <a:lnTo>
                  <a:pt x="1241210" y="18789"/>
                </a:lnTo>
                <a:lnTo>
                  <a:pt x="1259999" y="64150"/>
                </a:lnTo>
                <a:lnTo>
                  <a:pt x="1259999" y="320748"/>
                </a:lnTo>
                <a:lnTo>
                  <a:pt x="1254958" y="345719"/>
                </a:lnTo>
                <a:lnTo>
                  <a:pt x="1241210" y="366110"/>
                </a:lnTo>
                <a:lnTo>
                  <a:pt x="1220819" y="379858"/>
                </a:lnTo>
                <a:lnTo>
                  <a:pt x="1195848" y="3848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84725" y="1442844"/>
            <a:ext cx="5377815" cy="2378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latin typeface="Times New Roman"/>
                <a:cs typeface="Times New Roman"/>
              </a:rPr>
              <a:t>OBJECTIF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ts val="1510"/>
              </a:lnSpc>
            </a:pPr>
            <a:r>
              <a:rPr dirty="0" sz="1400" spc="-50">
                <a:latin typeface="Times New Roman"/>
                <a:cs typeface="Times New Roman"/>
              </a:rPr>
              <a:t>À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40">
                <a:latin typeface="Times New Roman"/>
                <a:cs typeface="Times New Roman"/>
              </a:rPr>
              <a:t>partir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d’éléments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précis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(architecturaux,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réglementaires,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paysagers, </a:t>
            </a:r>
            <a:r>
              <a:rPr dirty="0" sz="1400" spc="-20">
                <a:latin typeface="Times New Roman"/>
                <a:cs typeface="Times New Roman"/>
              </a:rPr>
              <a:t>etc),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identification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10">
                <a:latin typeface="Times New Roman"/>
                <a:cs typeface="Times New Roman"/>
              </a:rPr>
              <a:t>plusieurs propositions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30">
                <a:latin typeface="Times New Roman"/>
                <a:cs typeface="Times New Roman"/>
              </a:rPr>
              <a:t>terrains et </a:t>
            </a:r>
            <a:r>
              <a:rPr dirty="0" sz="1400" spc="15">
                <a:latin typeface="Times New Roman"/>
                <a:cs typeface="Times New Roman"/>
              </a:rPr>
              <a:t>leurs </a:t>
            </a:r>
            <a:r>
              <a:rPr dirty="0" sz="1400" spc="-5">
                <a:latin typeface="Times New Roman"/>
                <a:cs typeface="Times New Roman"/>
              </a:rPr>
              <a:t>scénarios 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d’aménagement</a:t>
            </a:r>
            <a:endParaRPr sz="1400">
              <a:latin typeface="Times New Roman"/>
              <a:cs typeface="Times New Roman"/>
            </a:endParaRPr>
          </a:p>
          <a:p>
            <a:pPr marL="1273810" marR="554355" indent="-149860">
              <a:lnSpc>
                <a:spcPts val="3629"/>
              </a:lnSpc>
              <a:spcBef>
                <a:spcPts val="365"/>
              </a:spcBef>
              <a:tabLst>
                <a:tab pos="2503805" algn="l"/>
                <a:tab pos="2615565" algn="l"/>
                <a:tab pos="3687445" algn="l"/>
                <a:tab pos="3888104" algn="l"/>
              </a:tabLst>
            </a:pPr>
            <a:r>
              <a:rPr dirty="0" sz="1300" spc="-50" b="1" i="1">
                <a:latin typeface="Times New Roman"/>
                <a:cs typeface="Times New Roman"/>
              </a:rPr>
              <a:t>Ré</a:t>
            </a:r>
            <a:r>
              <a:rPr dirty="0" sz="1300" spc="-30" b="1" i="1">
                <a:latin typeface="Times New Roman"/>
                <a:cs typeface="Times New Roman"/>
              </a:rPr>
              <a:t>g</a:t>
            </a:r>
            <a:r>
              <a:rPr dirty="0" sz="1300" spc="-35" b="1" i="1">
                <a:latin typeface="Times New Roman"/>
                <a:cs typeface="Times New Roman"/>
              </a:rPr>
              <a:t>lementai</a:t>
            </a:r>
            <a:r>
              <a:rPr dirty="0" sz="1300" spc="-45" b="1" i="1">
                <a:latin typeface="Times New Roman"/>
                <a:cs typeface="Times New Roman"/>
              </a:rPr>
              <a:t>r</a:t>
            </a:r>
            <a:r>
              <a:rPr dirty="0" sz="1300" spc="-80" b="1" i="1">
                <a:latin typeface="Times New Roman"/>
                <a:cs typeface="Times New Roman"/>
              </a:rPr>
              <a:t>e</a:t>
            </a:r>
            <a:r>
              <a:rPr dirty="0" sz="1300" b="1" i="1">
                <a:latin typeface="Times New Roman"/>
                <a:cs typeface="Times New Roman"/>
              </a:rPr>
              <a:t>	</a:t>
            </a:r>
            <a:r>
              <a:rPr dirty="0" sz="1300" spc="-40" b="1" i="1">
                <a:latin typeface="Times New Roman"/>
                <a:cs typeface="Times New Roman"/>
              </a:rPr>
              <a:t>A</a:t>
            </a:r>
            <a:r>
              <a:rPr dirty="0" sz="1300" spc="-40" b="1" i="1">
                <a:latin typeface="Times New Roman"/>
                <a:cs typeface="Times New Roman"/>
              </a:rPr>
              <a:t>r</a:t>
            </a:r>
            <a:r>
              <a:rPr dirty="0" sz="1300" spc="-140" b="1" i="1">
                <a:latin typeface="Times New Roman"/>
                <a:cs typeface="Times New Roman"/>
              </a:rPr>
              <a:t>c</a:t>
            </a:r>
            <a:r>
              <a:rPr dirty="0" sz="1300" spc="-35" b="1" i="1">
                <a:latin typeface="Times New Roman"/>
                <a:cs typeface="Times New Roman"/>
              </a:rPr>
              <a:t>hitectu</a:t>
            </a:r>
            <a:r>
              <a:rPr dirty="0" sz="1300" spc="-55" b="1" i="1">
                <a:latin typeface="Times New Roman"/>
                <a:cs typeface="Times New Roman"/>
              </a:rPr>
              <a:t>r</a:t>
            </a:r>
            <a:r>
              <a:rPr dirty="0" sz="1300" b="1" i="1">
                <a:latin typeface="Times New Roman"/>
                <a:cs typeface="Times New Roman"/>
              </a:rPr>
              <a:t>al</a:t>
            </a:r>
            <a:r>
              <a:rPr dirty="0" sz="1300" b="1" i="1">
                <a:latin typeface="Times New Roman"/>
                <a:cs typeface="Times New Roman"/>
              </a:rPr>
              <a:t>	</a:t>
            </a:r>
            <a:r>
              <a:rPr dirty="0" sz="1300" spc="-10" b="1" i="1">
                <a:latin typeface="Times New Roman"/>
                <a:cs typeface="Times New Roman"/>
              </a:rPr>
              <a:t>Envi</a:t>
            </a:r>
            <a:r>
              <a:rPr dirty="0" sz="1300" spc="-25" b="1" i="1">
                <a:latin typeface="Times New Roman"/>
                <a:cs typeface="Times New Roman"/>
              </a:rPr>
              <a:t>r</a:t>
            </a:r>
            <a:r>
              <a:rPr dirty="0" sz="1300" spc="-50" b="1" i="1">
                <a:latin typeface="Times New Roman"/>
                <a:cs typeface="Times New Roman"/>
              </a:rPr>
              <a:t>onnemental  </a:t>
            </a:r>
            <a:r>
              <a:rPr dirty="0" sz="1300" spc="-45" b="1" i="1">
                <a:latin typeface="Times New Roman"/>
                <a:cs typeface="Times New Roman"/>
              </a:rPr>
              <a:t>Financier		</a:t>
            </a:r>
            <a:r>
              <a:rPr dirty="0" sz="1300" spc="-35" b="1" i="1">
                <a:latin typeface="Times New Roman"/>
                <a:cs typeface="Times New Roman"/>
              </a:rPr>
              <a:t>Juridique		Relationnel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latin typeface="Times New Roman"/>
                <a:cs typeface="Times New Roman"/>
              </a:rPr>
              <a:t>ACTIONS </a:t>
            </a:r>
            <a:r>
              <a:rPr dirty="0" sz="1400" spc="-30" b="1">
                <a:latin typeface="Times New Roman"/>
                <a:cs typeface="Times New Roman"/>
              </a:rPr>
              <a:t>RÉALISÉES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54974" y="824596"/>
            <a:ext cx="1896745" cy="2515870"/>
            <a:chOff x="6954974" y="824596"/>
            <a:chExt cx="1896745" cy="25158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74024" y="843646"/>
              <a:ext cx="1858276" cy="24776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64499" y="834121"/>
              <a:ext cx="1877695" cy="2496820"/>
            </a:xfrm>
            <a:custGeom>
              <a:avLst/>
              <a:gdLst/>
              <a:ahLst/>
              <a:cxnLst/>
              <a:rect l="l" t="t" r="r" b="b"/>
              <a:pathLst>
                <a:path w="1877695" h="2496820">
                  <a:moveTo>
                    <a:pt x="0" y="2496703"/>
                  </a:moveTo>
                  <a:lnTo>
                    <a:pt x="0" y="0"/>
                  </a:lnTo>
                  <a:lnTo>
                    <a:pt x="1877326" y="0"/>
                  </a:lnTo>
                  <a:lnTo>
                    <a:pt x="1877326" y="2496703"/>
                  </a:lnTo>
                  <a:lnTo>
                    <a:pt x="0" y="2496703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032025" y="3403255"/>
            <a:ext cx="2806700" cy="151701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864360">
              <a:lnSpc>
                <a:spcPct val="100000"/>
              </a:lnSpc>
              <a:spcBef>
                <a:spcPts val="330"/>
              </a:spcBef>
            </a:pPr>
            <a:r>
              <a:rPr dirty="0" sz="1100" spc="-120" i="1">
                <a:latin typeface="Georgia"/>
                <a:cs typeface="Georgia"/>
              </a:rPr>
              <a:t>question</a:t>
            </a:r>
            <a:r>
              <a:rPr dirty="0" sz="1100" spc="-105" i="1">
                <a:latin typeface="Georgia"/>
                <a:cs typeface="Georgia"/>
              </a:rPr>
              <a:t>s</a:t>
            </a:r>
            <a:r>
              <a:rPr dirty="0" sz="1100" i="1">
                <a:latin typeface="Georgia"/>
                <a:cs typeface="Georgia"/>
              </a:rPr>
              <a:t> </a:t>
            </a:r>
            <a:r>
              <a:rPr dirty="0" sz="1100" spc="-155" i="1">
                <a:latin typeface="Georgia"/>
                <a:cs typeface="Georgia"/>
              </a:rPr>
              <a:t>a</a:t>
            </a:r>
            <a:r>
              <a:rPr dirty="0" sz="1100" spc="-140" i="1">
                <a:latin typeface="Georgia"/>
                <a:cs typeface="Georgia"/>
              </a:rPr>
              <a:t>bo</a:t>
            </a:r>
            <a:r>
              <a:rPr dirty="0" sz="1100" spc="-160" i="1">
                <a:latin typeface="Georgia"/>
                <a:cs typeface="Georgia"/>
              </a:rPr>
              <a:t>r</a:t>
            </a:r>
            <a:r>
              <a:rPr dirty="0" sz="1100" spc="-130" i="1">
                <a:latin typeface="Georgia"/>
                <a:cs typeface="Georgia"/>
              </a:rPr>
              <a:t>dées</a:t>
            </a:r>
            <a:endParaRPr sz="1100">
              <a:latin typeface="Georgia"/>
              <a:cs typeface="Georgia"/>
            </a:endParaRPr>
          </a:p>
          <a:p>
            <a:pPr algn="r" marR="6350">
              <a:lnSpc>
                <a:spcPct val="100000"/>
              </a:lnSpc>
              <a:spcBef>
                <a:spcPts val="185"/>
              </a:spcBef>
            </a:pPr>
            <a:r>
              <a:rPr dirty="0" sz="900" spc="-30" b="1">
                <a:latin typeface="Times New Roman"/>
                <a:cs typeface="Times New Roman"/>
              </a:rPr>
              <a:t>SURFACE,</a:t>
            </a:r>
            <a:r>
              <a:rPr dirty="0" sz="900" spc="5" b="1">
                <a:latin typeface="Times New Roman"/>
                <a:cs typeface="Times New Roman"/>
              </a:rPr>
              <a:t> PRIX, </a:t>
            </a:r>
            <a:r>
              <a:rPr dirty="0" sz="900" spc="-5" b="1">
                <a:latin typeface="Times New Roman"/>
                <a:cs typeface="Times New Roman"/>
              </a:rPr>
              <a:t>SITUATION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45" b="1">
                <a:latin typeface="Times New Roman"/>
                <a:cs typeface="Times New Roman"/>
              </a:rPr>
              <a:t>DU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b="1">
                <a:latin typeface="Times New Roman"/>
                <a:cs typeface="Times New Roman"/>
              </a:rPr>
              <a:t>TERRAIN</a:t>
            </a:r>
            <a:endParaRPr sz="900">
              <a:latin typeface="Times New Roman"/>
              <a:cs typeface="Times New Roman"/>
            </a:endParaRPr>
          </a:p>
          <a:p>
            <a:pPr algn="r" marL="869315" marR="5080" indent="396875">
              <a:lnSpc>
                <a:spcPct val="118100"/>
              </a:lnSpc>
            </a:pPr>
            <a:r>
              <a:rPr dirty="0" sz="900" spc="-15" b="1">
                <a:latin typeface="Times New Roman"/>
                <a:cs typeface="Times New Roman"/>
              </a:rPr>
              <a:t>RACCORDEMENTS </a:t>
            </a:r>
            <a:r>
              <a:rPr dirty="0" sz="900" spc="30" b="1">
                <a:latin typeface="Times New Roman"/>
                <a:cs typeface="Times New Roman"/>
              </a:rPr>
              <a:t>ET </a:t>
            </a:r>
            <a:r>
              <a:rPr dirty="0" sz="900" b="1">
                <a:latin typeface="Times New Roman"/>
                <a:cs typeface="Times New Roman"/>
              </a:rPr>
              <a:t>VRD </a:t>
            </a:r>
            <a:r>
              <a:rPr dirty="0" sz="900" spc="-210" b="1">
                <a:latin typeface="Times New Roman"/>
                <a:cs typeface="Times New Roman"/>
              </a:rPr>
              <a:t> </a:t>
            </a:r>
            <a:r>
              <a:rPr dirty="0" sz="900" spc="-10" b="1">
                <a:latin typeface="Times New Roman"/>
                <a:cs typeface="Times New Roman"/>
              </a:rPr>
              <a:t>NUISANCES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10" b="1">
                <a:latin typeface="Times New Roman"/>
                <a:cs typeface="Times New Roman"/>
              </a:rPr>
              <a:t>ÉVENTUELLES </a:t>
            </a:r>
            <a:r>
              <a:rPr dirty="0" sz="900" spc="-5" b="1">
                <a:latin typeface="Times New Roman"/>
                <a:cs typeface="Times New Roman"/>
              </a:rPr>
              <a:t> AMÉNAGEMENTS </a:t>
            </a:r>
            <a:r>
              <a:rPr dirty="0" sz="900" spc="45" b="1">
                <a:latin typeface="Times New Roman"/>
                <a:cs typeface="Times New Roman"/>
              </a:rPr>
              <a:t>DU </a:t>
            </a:r>
            <a:r>
              <a:rPr dirty="0" sz="900" b="1">
                <a:latin typeface="Times New Roman"/>
                <a:cs typeface="Times New Roman"/>
              </a:rPr>
              <a:t>TERRAIN 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15" b="1">
                <a:latin typeface="Times New Roman"/>
                <a:cs typeface="Times New Roman"/>
              </a:rPr>
              <a:t>PATRIMOINE</a:t>
            </a:r>
            <a:r>
              <a:rPr dirty="0" sz="900" b="1">
                <a:latin typeface="Times New Roman"/>
                <a:cs typeface="Times New Roman"/>
              </a:rPr>
              <a:t> </a:t>
            </a:r>
            <a:r>
              <a:rPr dirty="0" sz="900" spc="-15" b="1">
                <a:latin typeface="Times New Roman"/>
                <a:cs typeface="Times New Roman"/>
              </a:rPr>
              <a:t>ARCHITECTURAL </a:t>
            </a:r>
            <a:r>
              <a:rPr dirty="0" sz="900" spc="-10" b="1">
                <a:latin typeface="Times New Roman"/>
                <a:cs typeface="Times New Roman"/>
              </a:rPr>
              <a:t> </a:t>
            </a:r>
            <a:r>
              <a:rPr dirty="0" sz="900" spc="-40" b="1">
                <a:latin typeface="Times New Roman"/>
                <a:cs typeface="Times New Roman"/>
              </a:rPr>
              <a:t>PAYSAGES</a:t>
            </a:r>
            <a:r>
              <a:rPr dirty="0" sz="900" b="1">
                <a:latin typeface="Times New Roman"/>
                <a:cs typeface="Times New Roman"/>
              </a:rPr>
              <a:t> </a:t>
            </a:r>
            <a:r>
              <a:rPr dirty="0" sz="900" spc="30" b="1">
                <a:latin typeface="Times New Roman"/>
                <a:cs typeface="Times New Roman"/>
              </a:rPr>
              <a:t>ET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40" b="1">
                <a:latin typeface="Times New Roman"/>
                <a:cs typeface="Times New Roman"/>
              </a:rPr>
              <a:t>ESPACES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15" b="1">
                <a:latin typeface="Times New Roman"/>
                <a:cs typeface="Times New Roman"/>
              </a:rPr>
              <a:t>NATURELS </a:t>
            </a:r>
            <a:r>
              <a:rPr dirty="0" sz="900" spc="-210" b="1">
                <a:latin typeface="Times New Roman"/>
                <a:cs typeface="Times New Roman"/>
              </a:rPr>
              <a:t> </a:t>
            </a:r>
            <a:r>
              <a:rPr dirty="0" sz="900" spc="-20" b="1">
                <a:latin typeface="Times New Roman"/>
                <a:cs typeface="Times New Roman"/>
              </a:rPr>
              <a:t>VIE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30" b="1">
                <a:latin typeface="Times New Roman"/>
                <a:cs typeface="Times New Roman"/>
              </a:rPr>
              <a:t>LOCALE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30" b="1">
                <a:latin typeface="Times New Roman"/>
                <a:cs typeface="Times New Roman"/>
              </a:rPr>
              <a:t>ET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20" b="1">
                <a:latin typeface="Times New Roman"/>
                <a:cs typeface="Times New Roman"/>
              </a:rPr>
              <a:t>VOISINAGE</a:t>
            </a:r>
            <a:endParaRPr sz="900">
              <a:latin typeface="Times New Roman"/>
              <a:cs typeface="Times New Roman"/>
            </a:endParaRPr>
          </a:p>
          <a:p>
            <a:pPr algn="r" marR="8255">
              <a:lnSpc>
                <a:spcPct val="100000"/>
              </a:lnSpc>
              <a:spcBef>
                <a:spcPts val="195"/>
              </a:spcBef>
            </a:pPr>
            <a:r>
              <a:rPr dirty="0" sz="900" b="1">
                <a:latin typeface="Times New Roman"/>
                <a:cs typeface="Times New Roman"/>
              </a:rPr>
              <a:t>TOPOGRAPHIE,</a:t>
            </a:r>
            <a:r>
              <a:rPr dirty="0" sz="900" spc="5" b="1">
                <a:latin typeface="Times New Roman"/>
                <a:cs typeface="Times New Roman"/>
              </a:rPr>
              <a:t> </a:t>
            </a:r>
            <a:r>
              <a:rPr dirty="0" sz="900" spc="-10" b="1">
                <a:latin typeface="Times New Roman"/>
                <a:cs typeface="Times New Roman"/>
              </a:rPr>
              <a:t>NATURE</a:t>
            </a:r>
            <a:r>
              <a:rPr dirty="0" sz="900" spc="10" b="1">
                <a:latin typeface="Times New Roman"/>
                <a:cs typeface="Times New Roman"/>
              </a:rPr>
              <a:t> </a:t>
            </a:r>
            <a:r>
              <a:rPr dirty="0" sz="900" spc="30" b="1">
                <a:latin typeface="Times New Roman"/>
                <a:cs typeface="Times New Roman"/>
              </a:rPr>
              <a:t>ET</a:t>
            </a:r>
            <a:r>
              <a:rPr dirty="0" sz="900" spc="10" b="1">
                <a:latin typeface="Times New Roman"/>
                <a:cs typeface="Times New Roman"/>
              </a:rPr>
              <a:t> </a:t>
            </a:r>
            <a:r>
              <a:rPr dirty="0" sz="900" b="1">
                <a:latin typeface="Times New Roman"/>
                <a:cs typeface="Times New Roman"/>
              </a:rPr>
              <a:t>POLLUTION</a:t>
            </a:r>
            <a:r>
              <a:rPr dirty="0" sz="900" spc="10" b="1">
                <a:latin typeface="Times New Roman"/>
                <a:cs typeface="Times New Roman"/>
              </a:rPr>
              <a:t> </a:t>
            </a:r>
            <a:r>
              <a:rPr dirty="0" sz="900" spc="45" b="1">
                <a:latin typeface="Times New Roman"/>
                <a:cs typeface="Times New Roman"/>
              </a:rPr>
              <a:t>DU</a:t>
            </a:r>
            <a:r>
              <a:rPr dirty="0" sz="900" spc="10" b="1">
                <a:latin typeface="Times New Roman"/>
                <a:cs typeface="Times New Roman"/>
              </a:rPr>
              <a:t> </a:t>
            </a:r>
            <a:r>
              <a:rPr dirty="0" sz="900" spc="-25" b="1">
                <a:latin typeface="Times New Roman"/>
                <a:cs typeface="Times New Roman"/>
              </a:rPr>
              <a:t>SOL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742060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/>
              <a:t> </a:t>
            </a:r>
            <a:r>
              <a:rPr dirty="0" spc="110"/>
              <a:t>-</a:t>
            </a:r>
            <a:r>
              <a:rPr dirty="0" spc="5"/>
              <a:t> </a:t>
            </a:r>
            <a:r>
              <a:rPr dirty="0" spc="-114"/>
              <a:t>L’accompagnement</a:t>
            </a:r>
            <a:r>
              <a:rPr dirty="0"/>
              <a:t> </a:t>
            </a:r>
            <a:r>
              <a:rPr dirty="0" spc="-65"/>
              <a:t>de</a:t>
            </a:r>
            <a:r>
              <a:rPr dirty="0" spc="10"/>
              <a:t> </a:t>
            </a:r>
            <a:r>
              <a:rPr dirty="0" spc="-45"/>
              <a:t>collectivités</a:t>
            </a:r>
            <a:r>
              <a:rPr dirty="0"/>
              <a:t> </a:t>
            </a:r>
            <a:r>
              <a:rPr dirty="0" spc="-229"/>
              <a:t>:</a:t>
            </a:r>
            <a:r>
              <a:rPr dirty="0" spc="10"/>
              <a:t> </a:t>
            </a:r>
            <a:r>
              <a:rPr dirty="0" spc="-55"/>
              <a:t>les</a:t>
            </a:r>
            <a:r>
              <a:rPr dirty="0"/>
              <a:t> </a:t>
            </a:r>
            <a:r>
              <a:rPr dirty="0" spc="-105"/>
              <a:t>démarches</a:t>
            </a:r>
            <a:r>
              <a:rPr dirty="0" spc="10"/>
              <a:t> </a:t>
            </a:r>
            <a:r>
              <a:rPr dirty="0" spc="-80"/>
              <a:t>d’urbanisme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59912"/>
            <a:ext cx="4783455" cy="2372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latin typeface="Times New Roman"/>
                <a:cs typeface="Times New Roman"/>
              </a:rPr>
              <a:t>OBJECTIF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50">
                <a:latin typeface="Times New Roman"/>
                <a:cs typeface="Times New Roman"/>
              </a:rPr>
              <a:t>Intégrer </a:t>
            </a:r>
            <a:r>
              <a:rPr dirty="0" sz="1400" spc="-10">
                <a:latin typeface="Times New Roman"/>
                <a:cs typeface="Times New Roman"/>
              </a:rPr>
              <a:t>l’habitat </a:t>
            </a:r>
            <a:r>
              <a:rPr dirty="0" sz="1400">
                <a:latin typeface="Times New Roman"/>
                <a:cs typeface="Times New Roman"/>
              </a:rPr>
              <a:t>réversible </a:t>
            </a:r>
            <a:r>
              <a:rPr dirty="0" sz="1400" spc="10">
                <a:latin typeface="Times New Roman"/>
                <a:cs typeface="Times New Roman"/>
              </a:rPr>
              <a:t>dans </a:t>
            </a:r>
            <a:r>
              <a:rPr dirty="0" sz="1400" spc="-10">
                <a:latin typeface="Times New Roman"/>
                <a:cs typeface="Times New Roman"/>
              </a:rPr>
              <a:t>les </a:t>
            </a:r>
            <a:r>
              <a:rPr dirty="0" sz="1400" spc="5">
                <a:latin typeface="Times New Roman"/>
                <a:cs typeface="Times New Roman"/>
              </a:rPr>
              <a:t>documents </a:t>
            </a:r>
            <a:r>
              <a:rPr dirty="0" sz="1400" spc="-10">
                <a:latin typeface="Times New Roman"/>
                <a:cs typeface="Times New Roman"/>
              </a:rPr>
              <a:t>d’urbanisme </a:t>
            </a:r>
            <a:r>
              <a:rPr dirty="0" sz="1400" spc="5">
                <a:latin typeface="Times New Roman"/>
                <a:cs typeface="Times New Roman"/>
              </a:rPr>
              <a:t>du 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territoire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faciliter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les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d’installation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habitat</a:t>
            </a:r>
            <a:r>
              <a:rPr dirty="0" sz="1400" spc="-5">
                <a:latin typeface="Times New Roman"/>
                <a:cs typeface="Times New Roman"/>
              </a:rPr>
              <a:t> réversible.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latin typeface="Times New Roman"/>
                <a:cs typeface="Times New Roman"/>
              </a:rPr>
              <a:t>ACTIONS </a:t>
            </a:r>
            <a:r>
              <a:rPr dirty="0" sz="1400" spc="-30" b="1">
                <a:latin typeface="Times New Roman"/>
                <a:cs typeface="Times New Roman"/>
              </a:rPr>
              <a:t>RÉALISÉES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469900" indent="-33655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400" spc="-15">
                <a:latin typeface="Times New Roman"/>
                <a:cs typeface="Times New Roman"/>
              </a:rPr>
              <a:t>mise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 spc="-5">
                <a:latin typeface="Times New Roman"/>
                <a:cs typeface="Times New Roman"/>
              </a:rPr>
              <a:t> compatibilité des </a:t>
            </a:r>
            <a:r>
              <a:rPr dirty="0" sz="1400" spc="5">
                <a:latin typeface="Times New Roman"/>
                <a:cs typeface="Times New Roman"/>
              </a:rPr>
              <a:t>documents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d’urbanisme</a:t>
            </a:r>
            <a:endParaRPr sz="1400">
              <a:latin typeface="Times New Roman"/>
              <a:cs typeface="Times New Roman"/>
            </a:endParaRPr>
          </a:p>
          <a:p>
            <a:pPr marL="469900" indent="-33655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400">
                <a:latin typeface="Times New Roman"/>
                <a:cs typeface="Times New Roman"/>
              </a:rPr>
              <a:t>réalisation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pièces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graphiques</a:t>
            </a:r>
            <a:endParaRPr sz="1400">
              <a:latin typeface="Times New Roman"/>
              <a:cs typeface="Times New Roman"/>
            </a:endParaRPr>
          </a:p>
          <a:p>
            <a:pPr marL="469900" indent="-33655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400" spc="5">
                <a:latin typeface="Times New Roman"/>
                <a:cs typeface="Times New Roman"/>
              </a:rPr>
              <a:t>pilotage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d’études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complémentaires</a:t>
            </a:r>
            <a:endParaRPr sz="1400">
              <a:latin typeface="Times New Roman"/>
              <a:cs typeface="Times New Roman"/>
            </a:endParaRPr>
          </a:p>
          <a:p>
            <a:pPr marL="469900" indent="-33655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400" spc="-10">
                <a:latin typeface="Times New Roman"/>
                <a:cs typeface="Times New Roman"/>
              </a:rPr>
              <a:t>implication </a:t>
            </a:r>
            <a:r>
              <a:rPr dirty="0" sz="1400" spc="-5">
                <a:latin typeface="Times New Roman"/>
                <a:cs typeface="Times New Roman"/>
              </a:rPr>
              <a:t>des acteurs-clefs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5524" y="1149899"/>
            <a:ext cx="3348990" cy="3994150"/>
          </a:xfrm>
          <a:custGeom>
            <a:avLst/>
            <a:gdLst/>
            <a:ahLst/>
            <a:cxnLst/>
            <a:rect l="l" t="t" r="r" b="b"/>
            <a:pathLst>
              <a:path w="3348990" h="3994150">
                <a:moveTo>
                  <a:pt x="3348599" y="3993599"/>
                </a:moveTo>
                <a:lnTo>
                  <a:pt x="0" y="3993599"/>
                </a:lnTo>
                <a:lnTo>
                  <a:pt x="0" y="0"/>
                </a:lnTo>
                <a:lnTo>
                  <a:pt x="3348599" y="0"/>
                </a:lnTo>
                <a:lnTo>
                  <a:pt x="3348599" y="39935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56210" marR="145415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INSCRIRE</a:t>
            </a:r>
            <a:r>
              <a:rPr dirty="0" spc="20"/>
              <a:t> </a:t>
            </a:r>
            <a:r>
              <a:rPr dirty="0" spc="-40"/>
              <a:t>L’HABITAT</a:t>
            </a:r>
            <a:r>
              <a:rPr dirty="0" spc="25"/>
              <a:t> </a:t>
            </a:r>
            <a:r>
              <a:rPr dirty="0" spc="-35"/>
              <a:t>RÉVERSIBLE </a:t>
            </a:r>
            <a:r>
              <a:rPr dirty="0" spc="-310"/>
              <a:t> </a:t>
            </a:r>
            <a:r>
              <a:rPr dirty="0"/>
              <a:t>DANS</a:t>
            </a:r>
            <a:r>
              <a:rPr dirty="0" spc="10"/>
              <a:t> </a:t>
            </a:r>
            <a:r>
              <a:rPr dirty="0" spc="-35"/>
              <a:t>LE</a:t>
            </a:r>
            <a:r>
              <a:rPr dirty="0" spc="15"/>
              <a:t> </a:t>
            </a:r>
            <a:r>
              <a:rPr dirty="0"/>
              <a:t>PLU</a:t>
            </a:r>
            <a:r>
              <a:rPr dirty="0" spc="10"/>
              <a:t> </a:t>
            </a:r>
            <a:r>
              <a:rPr dirty="0" spc="-125"/>
              <a:t>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/>
          </a:p>
          <a:p>
            <a:pPr algn="ctr" marL="149860" marR="137160">
              <a:lnSpc>
                <a:spcPct val="100000"/>
              </a:lnSpc>
            </a:pPr>
            <a:r>
              <a:rPr dirty="0" spc="65" b="0">
                <a:latin typeface="Times New Roman"/>
                <a:cs typeface="Times New Roman"/>
              </a:rPr>
              <a:t>—&gt; </a:t>
            </a:r>
            <a:r>
              <a:rPr dirty="0" spc="-5"/>
              <a:t>Inscrire </a:t>
            </a:r>
            <a:r>
              <a:rPr dirty="0" spc="-10"/>
              <a:t>l’habitat </a:t>
            </a:r>
            <a:r>
              <a:rPr dirty="0"/>
              <a:t>réversible </a:t>
            </a:r>
            <a:r>
              <a:rPr dirty="0" spc="-10"/>
              <a:t>dans </a:t>
            </a:r>
            <a:r>
              <a:rPr dirty="0" spc="30"/>
              <a:t>le </a:t>
            </a:r>
            <a:r>
              <a:rPr dirty="0" spc="-310"/>
              <a:t> </a:t>
            </a:r>
            <a:r>
              <a:rPr dirty="0" spc="-90"/>
              <a:t>P</a:t>
            </a:r>
            <a:r>
              <a:rPr dirty="0" spc="40"/>
              <a:t>AD</a:t>
            </a:r>
            <a:r>
              <a:rPr dirty="0" spc="45"/>
              <a:t>D</a:t>
            </a:r>
            <a:r>
              <a:rPr dirty="0" spc="25"/>
              <a:t> </a:t>
            </a:r>
            <a:r>
              <a:rPr dirty="0" spc="-120" b="0" i="1">
                <a:latin typeface="Georgia"/>
                <a:cs typeface="Georgia"/>
              </a:rPr>
              <a:t>(créatio</a:t>
            </a:r>
            <a:r>
              <a:rPr dirty="0" spc="-155" b="0" i="1">
                <a:latin typeface="Georgia"/>
                <a:cs typeface="Georgia"/>
              </a:rPr>
              <a:t>n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50" b="0" i="1">
                <a:latin typeface="Georgia"/>
                <a:cs typeface="Georgia"/>
              </a:rPr>
              <a:t>o</a:t>
            </a:r>
            <a:r>
              <a:rPr dirty="0" spc="-155" b="0" i="1">
                <a:latin typeface="Georgia"/>
                <a:cs typeface="Georgia"/>
              </a:rPr>
              <a:t>u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10" b="0" i="1">
                <a:latin typeface="Georgia"/>
                <a:cs typeface="Georgia"/>
              </a:rPr>
              <a:t>révision)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Georgia"/>
              <a:cs typeface="Georgia"/>
            </a:endParaRPr>
          </a:p>
          <a:p>
            <a:pPr algn="ctr" marL="12065" marR="5080" indent="3810">
              <a:lnSpc>
                <a:spcPct val="100000"/>
              </a:lnSpc>
            </a:pPr>
            <a:r>
              <a:rPr dirty="0" spc="65" b="0">
                <a:latin typeface="Times New Roman"/>
                <a:cs typeface="Times New Roman"/>
              </a:rPr>
              <a:t>—&gt; </a:t>
            </a:r>
            <a:r>
              <a:rPr dirty="0" spc="-20"/>
              <a:t>Faire </a:t>
            </a:r>
            <a:r>
              <a:rPr dirty="0" spc="-5"/>
              <a:t>une </a:t>
            </a:r>
            <a:r>
              <a:rPr dirty="0" spc="-20"/>
              <a:t>OAP </a:t>
            </a:r>
            <a:r>
              <a:rPr dirty="0" b="0">
                <a:latin typeface="Times New Roman"/>
                <a:cs typeface="Times New Roman"/>
              </a:rPr>
              <a:t>(et </a:t>
            </a:r>
            <a:r>
              <a:rPr dirty="0" spc="-5" b="0">
                <a:latin typeface="Times New Roman"/>
                <a:cs typeface="Times New Roman"/>
              </a:rPr>
              <a:t>la </a:t>
            </a:r>
            <a:r>
              <a:rPr dirty="0" b="0">
                <a:latin typeface="Times New Roman"/>
                <a:cs typeface="Times New Roman"/>
              </a:rPr>
              <a:t>décliner </a:t>
            </a:r>
            <a:r>
              <a:rPr dirty="0" spc="5" b="0">
                <a:latin typeface="Times New Roman"/>
                <a:cs typeface="Times New Roman"/>
              </a:rPr>
              <a:t>dans </a:t>
            </a:r>
            <a:r>
              <a:rPr dirty="0" spc="-15" b="0">
                <a:latin typeface="Times New Roman"/>
                <a:cs typeface="Times New Roman"/>
              </a:rPr>
              <a:t>le </a:t>
            </a:r>
            <a:r>
              <a:rPr dirty="0" spc="-10" b="0">
                <a:latin typeface="Times New Roman"/>
                <a:cs typeface="Times New Roman"/>
              </a:rPr>
              <a:t> </a:t>
            </a:r>
            <a:r>
              <a:rPr dirty="0" spc="10" b="0">
                <a:latin typeface="Times New Roman"/>
                <a:cs typeface="Times New Roman"/>
              </a:rPr>
              <a:t>règlement) </a:t>
            </a:r>
            <a:r>
              <a:rPr dirty="0" spc="-5" b="0">
                <a:latin typeface="Times New Roman"/>
                <a:cs typeface="Times New Roman"/>
              </a:rPr>
              <a:t>qui </a:t>
            </a:r>
            <a:r>
              <a:rPr dirty="0" b="0">
                <a:latin typeface="Times New Roman"/>
                <a:cs typeface="Times New Roman"/>
              </a:rPr>
              <a:t>limite </a:t>
            </a:r>
            <a:r>
              <a:rPr dirty="0" spc="-5" b="0">
                <a:latin typeface="Times New Roman"/>
                <a:cs typeface="Times New Roman"/>
              </a:rPr>
              <a:t>la </a:t>
            </a:r>
            <a:r>
              <a:rPr dirty="0" spc="15" b="0">
                <a:latin typeface="Times New Roman"/>
                <a:cs typeface="Times New Roman"/>
              </a:rPr>
              <a:t>construction </a:t>
            </a:r>
            <a:r>
              <a:rPr dirty="0" spc="-30" b="0">
                <a:latin typeface="Times New Roman"/>
                <a:cs typeface="Times New Roman"/>
              </a:rPr>
              <a:t>d’une </a:t>
            </a:r>
            <a:r>
              <a:rPr dirty="0" spc="-25" b="0">
                <a:latin typeface="Times New Roman"/>
                <a:cs typeface="Times New Roman"/>
              </a:rPr>
              <a:t> </a:t>
            </a:r>
            <a:r>
              <a:rPr dirty="0" spc="-5" b="0">
                <a:latin typeface="Times New Roman"/>
                <a:cs typeface="Times New Roman"/>
              </a:rPr>
              <a:t>zone </a:t>
            </a:r>
            <a:r>
              <a:rPr dirty="0" spc="10" b="0">
                <a:latin typeface="Times New Roman"/>
                <a:cs typeface="Times New Roman"/>
              </a:rPr>
              <a:t>constructible </a:t>
            </a:r>
            <a:r>
              <a:rPr dirty="0" b="0">
                <a:latin typeface="Times New Roman"/>
                <a:cs typeface="Times New Roman"/>
              </a:rPr>
              <a:t>(U </a:t>
            </a:r>
            <a:r>
              <a:rPr dirty="0" spc="-5" b="0">
                <a:latin typeface="Times New Roman"/>
                <a:cs typeface="Times New Roman"/>
              </a:rPr>
              <a:t>ou </a:t>
            </a:r>
            <a:r>
              <a:rPr dirty="0" spc="-35" b="0">
                <a:latin typeface="Times New Roman"/>
                <a:cs typeface="Times New Roman"/>
              </a:rPr>
              <a:t>AU) </a:t>
            </a:r>
            <a:r>
              <a:rPr dirty="0" spc="-10" b="0">
                <a:latin typeface="Times New Roman"/>
                <a:cs typeface="Times New Roman"/>
              </a:rPr>
              <a:t>à </a:t>
            </a:r>
            <a:r>
              <a:rPr dirty="0" spc="-5" b="0">
                <a:latin typeface="Times New Roman"/>
                <a:cs typeface="Times New Roman"/>
              </a:rPr>
              <a:t>des résidences </a:t>
            </a:r>
            <a:r>
              <a:rPr dirty="0" spc="-310" b="0">
                <a:latin typeface="Times New Roman"/>
                <a:cs typeface="Times New Roman"/>
              </a:rPr>
              <a:t> </a:t>
            </a:r>
            <a:r>
              <a:rPr dirty="0" spc="5" b="0">
                <a:latin typeface="Times New Roman"/>
                <a:cs typeface="Times New Roman"/>
              </a:rPr>
              <a:t>démont</a:t>
            </a:r>
            <a:r>
              <a:rPr dirty="0" spc="-10" b="0">
                <a:latin typeface="Times New Roman"/>
                <a:cs typeface="Times New Roman"/>
              </a:rPr>
              <a:t>a</a:t>
            </a:r>
            <a:r>
              <a:rPr dirty="0" spc="-25" b="0">
                <a:latin typeface="Times New Roman"/>
                <a:cs typeface="Times New Roman"/>
              </a:rPr>
              <a:t>b</a:t>
            </a:r>
            <a:r>
              <a:rPr dirty="0" spc="-10" b="0">
                <a:latin typeface="Times New Roman"/>
                <a:cs typeface="Times New Roman"/>
              </a:rPr>
              <a:t>le</a:t>
            </a:r>
            <a:r>
              <a:rPr dirty="0" spc="-5" b="0">
                <a:latin typeface="Times New Roman"/>
                <a:cs typeface="Times New Roman"/>
              </a:rPr>
              <a:t>s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20" b="0" i="1">
                <a:latin typeface="Georgia"/>
                <a:cs typeface="Georgia"/>
              </a:rPr>
              <a:t>(créatio</a:t>
            </a:r>
            <a:r>
              <a:rPr dirty="0" spc="-155" b="0" i="1">
                <a:latin typeface="Georgia"/>
                <a:cs typeface="Georgia"/>
              </a:rPr>
              <a:t>n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50" b="0" i="1">
                <a:latin typeface="Georgia"/>
                <a:cs typeface="Georgia"/>
              </a:rPr>
              <a:t>o</a:t>
            </a:r>
            <a:r>
              <a:rPr dirty="0" spc="-155" b="0" i="1">
                <a:latin typeface="Georgia"/>
                <a:cs typeface="Georgia"/>
              </a:rPr>
              <a:t>u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10" b="0" i="1">
                <a:latin typeface="Georgia"/>
                <a:cs typeface="Georgia"/>
              </a:rPr>
              <a:t>révision)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Georgia"/>
              <a:cs typeface="Georgia"/>
            </a:endParaRPr>
          </a:p>
          <a:p>
            <a:pPr marL="140335" marR="130810" indent="273050">
              <a:lnSpc>
                <a:spcPct val="100000"/>
              </a:lnSpc>
              <a:spcBef>
                <a:spcPts val="5"/>
              </a:spcBef>
            </a:pPr>
            <a:r>
              <a:rPr dirty="0" spc="65" b="0">
                <a:latin typeface="Times New Roman"/>
                <a:cs typeface="Times New Roman"/>
              </a:rPr>
              <a:t>—&gt;</a:t>
            </a:r>
            <a:r>
              <a:rPr dirty="0" spc="-10" b="0">
                <a:latin typeface="Times New Roman"/>
                <a:cs typeface="Times New Roman"/>
              </a:rPr>
              <a:t> </a:t>
            </a:r>
            <a:r>
              <a:rPr dirty="0" spc="-20"/>
              <a:t>Créer</a:t>
            </a:r>
            <a:r>
              <a:rPr dirty="0" spc="10"/>
              <a:t> </a:t>
            </a:r>
            <a:r>
              <a:rPr dirty="0" spc="-25"/>
              <a:t>un</a:t>
            </a:r>
            <a:r>
              <a:rPr dirty="0" spc="10"/>
              <a:t> </a:t>
            </a:r>
            <a:r>
              <a:rPr dirty="0" spc="-20"/>
              <a:t>STECAL</a:t>
            </a:r>
            <a:r>
              <a:rPr dirty="0" spc="10"/>
              <a:t> </a:t>
            </a:r>
            <a:r>
              <a:rPr dirty="0" spc="-15"/>
              <a:t>sur</a:t>
            </a:r>
            <a:r>
              <a:rPr dirty="0" spc="10"/>
              <a:t> </a:t>
            </a:r>
            <a:r>
              <a:rPr dirty="0" spc="15"/>
              <a:t>zone </a:t>
            </a:r>
            <a:r>
              <a:rPr dirty="0" spc="20"/>
              <a:t> </a:t>
            </a:r>
            <a:r>
              <a:rPr dirty="0" spc="15"/>
              <a:t>non-constructible</a:t>
            </a:r>
            <a:r>
              <a:rPr dirty="0" spc="-15"/>
              <a:t> </a:t>
            </a:r>
            <a:r>
              <a:rPr dirty="0" spc="35" b="0">
                <a:latin typeface="Times New Roman"/>
                <a:cs typeface="Times New Roman"/>
              </a:rPr>
              <a:t>(A/N)</a:t>
            </a:r>
            <a:r>
              <a:rPr dirty="0" spc="-25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pour</a:t>
            </a:r>
            <a:r>
              <a:rPr dirty="0" spc="-20" b="0">
                <a:latin typeface="Times New Roman"/>
                <a:cs typeface="Times New Roman"/>
              </a:rPr>
              <a:t> </a:t>
            </a:r>
            <a:r>
              <a:rPr dirty="0" spc="-5" b="0">
                <a:latin typeface="Times New Roman"/>
                <a:cs typeface="Times New Roman"/>
              </a:rPr>
              <a:t>résidences</a:t>
            </a:r>
          </a:p>
          <a:p>
            <a:pPr algn="ctr" marL="1905">
              <a:lnSpc>
                <a:spcPct val="100000"/>
              </a:lnSpc>
            </a:pPr>
            <a:r>
              <a:rPr dirty="0" spc="5" b="0">
                <a:latin typeface="Times New Roman"/>
                <a:cs typeface="Times New Roman"/>
              </a:rPr>
              <a:t>démont</a:t>
            </a:r>
            <a:r>
              <a:rPr dirty="0" spc="-10" b="0">
                <a:latin typeface="Times New Roman"/>
                <a:cs typeface="Times New Roman"/>
              </a:rPr>
              <a:t>a</a:t>
            </a:r>
            <a:r>
              <a:rPr dirty="0" spc="-25" b="0">
                <a:latin typeface="Times New Roman"/>
                <a:cs typeface="Times New Roman"/>
              </a:rPr>
              <a:t>b</a:t>
            </a:r>
            <a:r>
              <a:rPr dirty="0" spc="-10" b="0">
                <a:latin typeface="Times New Roman"/>
                <a:cs typeface="Times New Roman"/>
              </a:rPr>
              <a:t>le</a:t>
            </a:r>
            <a:r>
              <a:rPr dirty="0" spc="-5" b="0">
                <a:latin typeface="Times New Roman"/>
                <a:cs typeface="Times New Roman"/>
              </a:rPr>
              <a:t>s</a:t>
            </a:r>
            <a:r>
              <a:rPr dirty="0" spc="-10" b="0">
                <a:latin typeface="Times New Roman"/>
                <a:cs typeface="Times New Roman"/>
              </a:rPr>
              <a:t> </a:t>
            </a:r>
            <a:r>
              <a:rPr dirty="0" spc="-130" b="0" i="1">
                <a:latin typeface="Georgia"/>
                <a:cs typeface="Georgia"/>
              </a:rPr>
              <a:t>(création</a:t>
            </a:r>
            <a:r>
              <a:rPr dirty="0" spc="-75" b="0" i="1">
                <a:latin typeface="Georgia"/>
                <a:cs typeface="Georgia"/>
              </a:rPr>
              <a:t>,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14" b="0" i="1">
                <a:latin typeface="Georgia"/>
                <a:cs typeface="Georgia"/>
              </a:rPr>
              <a:t>révision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50" b="0" i="1">
                <a:latin typeface="Georgia"/>
                <a:cs typeface="Georgia"/>
              </a:rPr>
              <a:t>o</a:t>
            </a:r>
            <a:r>
              <a:rPr dirty="0" spc="-155" b="0" i="1">
                <a:latin typeface="Georgia"/>
                <a:cs typeface="Georgia"/>
              </a:rPr>
              <a:t>u</a:t>
            </a:r>
            <a:r>
              <a:rPr dirty="0" b="0" i="1">
                <a:latin typeface="Georgia"/>
                <a:cs typeface="Georgia"/>
              </a:rPr>
              <a:t> </a:t>
            </a:r>
            <a:r>
              <a:rPr dirty="0" spc="-114" b="0" i="1">
                <a:latin typeface="Georgia"/>
                <a:cs typeface="Georgia"/>
              </a:rPr>
              <a:t>modification)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9300" y="1188000"/>
              <a:ext cx="3323557" cy="3955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6450" y="1226100"/>
              <a:ext cx="3209257" cy="3851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9144000" cy="1149985"/>
            </a:xfrm>
            <a:custGeom>
              <a:avLst/>
              <a:gdLst/>
              <a:ahLst/>
              <a:cxnLst/>
              <a:rect l="l" t="t" r="r" b="b"/>
              <a:pathLst>
                <a:path w="9144000" h="1149985">
                  <a:moveTo>
                    <a:pt x="0" y="1149899"/>
                  </a:moveTo>
                  <a:lnTo>
                    <a:pt x="0" y="0"/>
                  </a:lnTo>
                  <a:lnTo>
                    <a:pt x="9143999" y="0"/>
                  </a:lnTo>
                  <a:lnTo>
                    <a:pt x="9143999" y="1149899"/>
                  </a:lnTo>
                  <a:lnTo>
                    <a:pt x="0" y="1149899"/>
                  </a:lnTo>
                  <a:close/>
                </a:path>
              </a:pathLst>
            </a:custGeom>
            <a:solidFill>
              <a:srgbClr val="E4A99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742060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/>
              <a:t> </a:t>
            </a:r>
            <a:r>
              <a:rPr dirty="0" spc="110"/>
              <a:t>-</a:t>
            </a:r>
            <a:r>
              <a:rPr dirty="0" spc="5"/>
              <a:t> </a:t>
            </a:r>
            <a:r>
              <a:rPr dirty="0" spc="-114"/>
              <a:t>L’accompagnement</a:t>
            </a:r>
            <a:r>
              <a:rPr dirty="0"/>
              <a:t> </a:t>
            </a:r>
            <a:r>
              <a:rPr dirty="0" spc="-65"/>
              <a:t>de</a:t>
            </a:r>
            <a:r>
              <a:rPr dirty="0" spc="10"/>
              <a:t> </a:t>
            </a:r>
            <a:r>
              <a:rPr dirty="0" spc="-45"/>
              <a:t>collectivités</a:t>
            </a:r>
            <a:r>
              <a:rPr dirty="0"/>
              <a:t> </a:t>
            </a:r>
            <a:r>
              <a:rPr dirty="0" spc="-229"/>
              <a:t>:</a:t>
            </a:r>
            <a:r>
              <a:rPr dirty="0" spc="10"/>
              <a:t> </a:t>
            </a:r>
            <a:r>
              <a:rPr dirty="0" spc="-55"/>
              <a:t>les</a:t>
            </a:r>
            <a:r>
              <a:rPr dirty="0"/>
              <a:t> </a:t>
            </a:r>
            <a:r>
              <a:rPr dirty="0" spc="-105"/>
              <a:t>démarches</a:t>
            </a:r>
            <a:r>
              <a:rPr dirty="0" spc="10"/>
              <a:t> </a:t>
            </a:r>
            <a:r>
              <a:rPr dirty="0" spc="-80"/>
              <a:t>d’urbanisme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0749" y="880449"/>
            <a:ext cx="5748020" cy="4263390"/>
            <a:chOff x="20749" y="880449"/>
            <a:chExt cx="5748020" cy="42633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49" y="2534750"/>
              <a:ext cx="3747050" cy="26087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99" y="2572850"/>
              <a:ext cx="3632750" cy="25043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2900" y="880449"/>
              <a:ext cx="3175499" cy="25446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0050" y="918550"/>
              <a:ext cx="3061199" cy="24303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2474" y="4291025"/>
              <a:ext cx="1630680" cy="209550"/>
            </a:xfrm>
            <a:custGeom>
              <a:avLst/>
              <a:gdLst/>
              <a:ahLst/>
              <a:cxnLst/>
              <a:rect l="l" t="t" r="r" b="b"/>
              <a:pathLst>
                <a:path w="1630680" h="209550">
                  <a:moveTo>
                    <a:pt x="0" y="0"/>
                  </a:moveTo>
                  <a:lnTo>
                    <a:pt x="1630074" y="0"/>
                  </a:lnTo>
                  <a:lnTo>
                    <a:pt x="1630074" y="209249"/>
                  </a:lnTo>
                  <a:lnTo>
                    <a:pt x="0" y="2092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9985"/>
          </a:xfrm>
          <a:custGeom>
            <a:avLst/>
            <a:gdLst/>
            <a:ahLst/>
            <a:cxnLst/>
            <a:rect l="l" t="t" r="r" b="b"/>
            <a:pathLst>
              <a:path w="9144000" h="1149985">
                <a:moveTo>
                  <a:pt x="0" y="1149899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1149899"/>
                </a:lnTo>
                <a:lnTo>
                  <a:pt x="0" y="1149899"/>
                </a:lnTo>
                <a:close/>
              </a:path>
            </a:pathLst>
          </a:custGeom>
          <a:solidFill>
            <a:srgbClr val="E4A9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742060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/>
              <a:t> </a:t>
            </a:r>
            <a:r>
              <a:rPr dirty="0" spc="110"/>
              <a:t>-</a:t>
            </a:r>
            <a:r>
              <a:rPr dirty="0" spc="5"/>
              <a:t> </a:t>
            </a:r>
            <a:r>
              <a:rPr dirty="0" spc="-114"/>
              <a:t>L’accompagnement</a:t>
            </a:r>
            <a:r>
              <a:rPr dirty="0"/>
              <a:t> </a:t>
            </a:r>
            <a:r>
              <a:rPr dirty="0" spc="-65"/>
              <a:t>de</a:t>
            </a:r>
            <a:r>
              <a:rPr dirty="0" spc="10"/>
              <a:t> </a:t>
            </a:r>
            <a:r>
              <a:rPr dirty="0" spc="-45"/>
              <a:t>collectivités</a:t>
            </a:r>
            <a:r>
              <a:rPr dirty="0"/>
              <a:t> </a:t>
            </a:r>
            <a:r>
              <a:rPr dirty="0" spc="-229"/>
              <a:t>:</a:t>
            </a:r>
            <a:r>
              <a:rPr dirty="0" spc="10"/>
              <a:t> </a:t>
            </a:r>
            <a:r>
              <a:rPr dirty="0" spc="-55"/>
              <a:t>les</a:t>
            </a:r>
            <a:r>
              <a:rPr dirty="0"/>
              <a:t> </a:t>
            </a:r>
            <a:r>
              <a:rPr dirty="0" spc="-105"/>
              <a:t>démarches</a:t>
            </a:r>
            <a:r>
              <a:rPr dirty="0" spc="10"/>
              <a:t> </a:t>
            </a:r>
            <a:r>
              <a:rPr dirty="0" spc="-80"/>
              <a:t>d’urbanisme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1338" y="1151300"/>
            <a:ext cx="6981317" cy="39921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9985"/>
          </a:xfrm>
          <a:custGeom>
            <a:avLst/>
            <a:gdLst/>
            <a:ahLst/>
            <a:cxnLst/>
            <a:rect l="l" t="t" r="r" b="b"/>
            <a:pathLst>
              <a:path w="9144000" h="1149985">
                <a:moveTo>
                  <a:pt x="0" y="1149899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1149899"/>
                </a:lnTo>
                <a:lnTo>
                  <a:pt x="0" y="1149899"/>
                </a:lnTo>
                <a:close/>
              </a:path>
            </a:pathLst>
          </a:custGeom>
          <a:solidFill>
            <a:srgbClr val="E6E6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316484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/>
              <a:t>De</a:t>
            </a:r>
            <a:r>
              <a:rPr dirty="0" spc="-20"/>
              <a:t> </a:t>
            </a:r>
            <a:r>
              <a:rPr dirty="0" spc="-70"/>
              <a:t>quoi</a:t>
            </a:r>
            <a:r>
              <a:rPr dirty="0" spc="-15"/>
              <a:t> </a:t>
            </a:r>
            <a:r>
              <a:rPr dirty="0" spc="-55"/>
              <a:t>allons-nous</a:t>
            </a:r>
            <a:r>
              <a:rPr dirty="0" spc="-15"/>
              <a:t> </a:t>
            </a:r>
            <a:r>
              <a:rPr dirty="0" spc="-40"/>
              <a:t>parler</a:t>
            </a:r>
            <a:r>
              <a:rPr dirty="0" spc="-15"/>
              <a:t> </a:t>
            </a:r>
            <a:r>
              <a:rPr dirty="0" spc="-165"/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8356" y="1373033"/>
            <a:ext cx="4804410" cy="349567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420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10">
                <a:latin typeface="Times New Roman"/>
                <a:cs typeface="Times New Roman"/>
              </a:rPr>
              <a:t>L’habitat </a:t>
            </a:r>
            <a:r>
              <a:rPr dirty="0" sz="1800" spc="30">
                <a:latin typeface="Times New Roman"/>
                <a:cs typeface="Times New Roman"/>
              </a:rPr>
              <a:t>léger/réversible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5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25">
                <a:latin typeface="Times New Roman"/>
                <a:cs typeface="Times New Roman"/>
              </a:rPr>
              <a:t>L’association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Hameaux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20">
                <a:latin typeface="Times New Roman"/>
                <a:cs typeface="Times New Roman"/>
              </a:rPr>
              <a:t>Légers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5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15">
                <a:latin typeface="Times New Roman"/>
                <a:cs typeface="Times New Roman"/>
              </a:rPr>
              <a:t>Le </a:t>
            </a:r>
            <a:r>
              <a:rPr dirty="0" sz="1800">
                <a:latin typeface="Times New Roman"/>
                <a:cs typeface="Times New Roman"/>
              </a:rPr>
              <a:t>concept</a:t>
            </a:r>
            <a:r>
              <a:rPr dirty="0" sz="1800" spc="-10">
                <a:latin typeface="Times New Roman"/>
                <a:cs typeface="Times New Roman"/>
              </a:rPr>
              <a:t> de </a:t>
            </a:r>
            <a:r>
              <a:rPr dirty="0" sz="1800" spc="-5">
                <a:latin typeface="Times New Roman"/>
                <a:cs typeface="Times New Roman"/>
              </a:rPr>
              <a:t>hameau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20">
                <a:latin typeface="Times New Roman"/>
                <a:cs typeface="Times New Roman"/>
              </a:rPr>
              <a:t>léger</a:t>
            </a:r>
            <a:endParaRPr sz="1800">
              <a:latin typeface="Times New Roman"/>
              <a:cs typeface="Times New Roman"/>
            </a:endParaRPr>
          </a:p>
          <a:p>
            <a:pPr marL="424180" marR="394970" indent="-412115">
              <a:lnSpc>
                <a:spcPct val="114999"/>
              </a:lnSpc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30">
                <a:latin typeface="Times New Roman"/>
                <a:cs typeface="Times New Roman"/>
              </a:rPr>
              <a:t>Présentation </a:t>
            </a:r>
            <a:r>
              <a:rPr dirty="0" sz="1800" spc="-40">
                <a:latin typeface="Times New Roman"/>
                <a:cs typeface="Times New Roman"/>
              </a:rPr>
              <a:t>d’un </a:t>
            </a:r>
            <a:r>
              <a:rPr dirty="0" sz="1800" spc="25">
                <a:latin typeface="Times New Roman"/>
                <a:cs typeface="Times New Roman"/>
              </a:rPr>
              <a:t>projet </a:t>
            </a:r>
            <a:r>
              <a:rPr dirty="0" sz="1800" spc="-10">
                <a:latin typeface="Times New Roman"/>
                <a:cs typeface="Times New Roman"/>
              </a:rPr>
              <a:t>de </a:t>
            </a:r>
            <a:r>
              <a:rPr dirty="0" sz="1800" spc="-5">
                <a:latin typeface="Times New Roman"/>
                <a:cs typeface="Times New Roman"/>
              </a:rPr>
              <a:t>hameau </a:t>
            </a:r>
            <a:r>
              <a:rPr dirty="0" sz="1800" spc="20">
                <a:latin typeface="Times New Roman"/>
                <a:cs typeface="Times New Roman"/>
              </a:rPr>
              <a:t>léger </a:t>
            </a:r>
            <a:r>
              <a:rPr dirty="0" sz="1800" spc="-15">
                <a:latin typeface="Times New Roman"/>
                <a:cs typeface="Times New Roman"/>
              </a:rPr>
              <a:t>à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Saint-André-des-Eaux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35">
                <a:latin typeface="Times New Roman"/>
                <a:cs typeface="Times New Roman"/>
              </a:rPr>
              <a:t>(22)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5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15">
                <a:latin typeface="Times New Roman"/>
                <a:cs typeface="Times New Roman"/>
              </a:rPr>
              <a:t>L’accompagnement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des collectivités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5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10">
                <a:latin typeface="Times New Roman"/>
                <a:cs typeface="Times New Roman"/>
              </a:rPr>
              <a:t>Les </a:t>
            </a:r>
            <a:r>
              <a:rPr dirty="0" sz="1800" spc="25">
                <a:latin typeface="Times New Roman"/>
                <a:cs typeface="Times New Roman"/>
              </a:rPr>
              <a:t>projets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accompagnés </a:t>
            </a:r>
            <a:r>
              <a:rPr dirty="0" sz="1800" spc="30">
                <a:latin typeface="Times New Roman"/>
                <a:cs typeface="Times New Roman"/>
              </a:rPr>
              <a:t>par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l’association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0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5">
                <a:latin typeface="Times New Roman"/>
                <a:cs typeface="Times New Roman"/>
              </a:rPr>
              <a:t>Exemples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d’ateliers</a:t>
            </a:r>
            <a:endParaRPr sz="1800">
              <a:latin typeface="Times New Roman"/>
              <a:cs typeface="Times New Roman"/>
            </a:endParaRPr>
          </a:p>
          <a:p>
            <a:pPr marL="424180" marR="5080" indent="-412115">
              <a:lnSpc>
                <a:spcPct val="114999"/>
              </a:lnSpc>
              <a:spcBef>
                <a:spcPts val="5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-5">
                <a:latin typeface="Times New Roman"/>
                <a:cs typeface="Times New Roman"/>
              </a:rPr>
              <a:t>La </a:t>
            </a:r>
            <a:r>
              <a:rPr dirty="0" sz="1800" spc="15">
                <a:latin typeface="Times New Roman"/>
                <a:cs typeface="Times New Roman"/>
              </a:rPr>
              <a:t>proposition </a:t>
            </a:r>
            <a:r>
              <a:rPr dirty="0" sz="1800" spc="-15">
                <a:latin typeface="Times New Roman"/>
                <a:cs typeface="Times New Roman"/>
              </a:rPr>
              <a:t>d’accompagnement </a:t>
            </a:r>
            <a:r>
              <a:rPr dirty="0" sz="1800" spc="15">
                <a:latin typeface="Times New Roman"/>
                <a:cs typeface="Times New Roman"/>
              </a:rPr>
              <a:t>du </a:t>
            </a:r>
            <a:r>
              <a:rPr dirty="0" sz="1800" spc="50">
                <a:latin typeface="Times New Roman"/>
                <a:cs typeface="Times New Roman"/>
              </a:rPr>
              <a:t>PNR </a:t>
            </a:r>
            <a:r>
              <a:rPr dirty="0" sz="1800" spc="-5">
                <a:latin typeface="Times New Roman"/>
                <a:cs typeface="Times New Roman"/>
              </a:rPr>
              <a:t>des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Causses </a:t>
            </a:r>
            <a:r>
              <a:rPr dirty="0" sz="1800" spc="15">
                <a:latin typeface="Times New Roman"/>
                <a:cs typeface="Times New Roman"/>
              </a:rPr>
              <a:t>du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Quercy</a:t>
            </a:r>
            <a:endParaRPr sz="1800">
              <a:latin typeface="Times New Roman"/>
              <a:cs typeface="Times New Roman"/>
            </a:endParaRPr>
          </a:p>
          <a:p>
            <a:pPr marL="424180" indent="-412115">
              <a:lnSpc>
                <a:spcPct val="100000"/>
              </a:lnSpc>
              <a:spcBef>
                <a:spcPts val="320"/>
              </a:spcBef>
              <a:buAutoNum type="arabicParenR"/>
              <a:tabLst>
                <a:tab pos="424180" algn="l"/>
                <a:tab pos="424815" algn="l"/>
              </a:tabLst>
            </a:pPr>
            <a:r>
              <a:rPr dirty="0" sz="1800" spc="10">
                <a:latin typeface="Times New Roman"/>
                <a:cs typeface="Times New Roman"/>
              </a:rPr>
              <a:t>Temps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d’échange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15">
                <a:latin typeface="Times New Roman"/>
                <a:cs typeface="Times New Roman"/>
              </a:rPr>
              <a:t>-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30">
                <a:latin typeface="Times New Roman"/>
                <a:cs typeface="Times New Roman"/>
              </a:rPr>
              <a:t>questions/réponses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9504" y="1149900"/>
            <a:ext cx="2494495" cy="3993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62738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/>
              <a:t> </a:t>
            </a:r>
            <a:r>
              <a:rPr dirty="0" spc="-114"/>
              <a:t>L’accompagnement</a:t>
            </a:r>
            <a:r>
              <a:rPr dirty="0" spc="-5"/>
              <a:t> </a:t>
            </a:r>
            <a:r>
              <a:rPr dirty="0" spc="-65"/>
              <a:t>de</a:t>
            </a:r>
            <a:r>
              <a:rPr dirty="0" spc="5"/>
              <a:t> </a:t>
            </a:r>
            <a:r>
              <a:rPr dirty="0" spc="-45"/>
              <a:t>collectivités</a:t>
            </a:r>
            <a:r>
              <a:rPr dirty="0" spc="-5"/>
              <a:t> </a:t>
            </a:r>
            <a:r>
              <a:rPr dirty="0" spc="-229"/>
              <a:t>:</a:t>
            </a:r>
            <a:r>
              <a:rPr dirty="0" spc="5"/>
              <a:t> </a:t>
            </a:r>
            <a:r>
              <a:rPr dirty="0" spc="-45"/>
              <a:t>l’appel</a:t>
            </a:r>
            <a:r>
              <a:rPr dirty="0"/>
              <a:t> </a:t>
            </a:r>
            <a:r>
              <a:rPr dirty="0" spc="-50"/>
              <a:t>à</a:t>
            </a:r>
            <a:r>
              <a:rPr dirty="0"/>
              <a:t> </a:t>
            </a:r>
            <a:r>
              <a:rPr dirty="0" spc="-55"/>
              <a:t>projets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59912"/>
            <a:ext cx="5219700" cy="2585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latin typeface="Times New Roman"/>
                <a:cs typeface="Times New Roman"/>
              </a:rPr>
              <a:t>OBJECTIF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-5">
                <a:latin typeface="Times New Roman"/>
                <a:cs typeface="Times New Roman"/>
              </a:rPr>
              <a:t>Accompagnement </a:t>
            </a:r>
            <a:r>
              <a:rPr dirty="0" sz="1400">
                <a:latin typeface="Times New Roman"/>
                <a:cs typeface="Times New Roman"/>
              </a:rPr>
              <a:t>au </a:t>
            </a:r>
            <a:r>
              <a:rPr dirty="0" sz="1400" spc="5">
                <a:latin typeface="Times New Roman"/>
                <a:cs typeface="Times New Roman"/>
              </a:rPr>
              <a:t>lancement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30">
                <a:latin typeface="Times New Roman"/>
                <a:cs typeface="Times New Roman"/>
              </a:rPr>
              <a:t>d’un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AAP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(rédaction, </a:t>
            </a:r>
            <a:r>
              <a:rPr dirty="0" sz="1400" spc="-10">
                <a:latin typeface="Times New Roman"/>
                <a:cs typeface="Times New Roman"/>
              </a:rPr>
              <a:t>communication, 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sélection)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pour</a:t>
            </a:r>
            <a:r>
              <a:rPr dirty="0" sz="1400" spc="35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sélectionner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-25" b="1">
                <a:latin typeface="Times New Roman"/>
                <a:cs typeface="Times New Roman"/>
              </a:rPr>
              <a:t>un</a:t>
            </a:r>
            <a:r>
              <a:rPr dirty="0" sz="1400" spc="30" b="1">
                <a:latin typeface="Times New Roman"/>
                <a:cs typeface="Times New Roman"/>
              </a:rPr>
              <a:t> collectif</a:t>
            </a:r>
            <a:r>
              <a:rPr dirty="0" sz="1400" spc="70" b="1">
                <a:latin typeface="Times New Roman"/>
                <a:cs typeface="Times New Roman"/>
              </a:rPr>
              <a:t> </a:t>
            </a:r>
            <a:r>
              <a:rPr dirty="0" sz="1400" spc="-5" b="1">
                <a:latin typeface="Times New Roman"/>
                <a:cs typeface="Times New Roman"/>
              </a:rPr>
              <a:t>porteur</a:t>
            </a:r>
            <a:r>
              <a:rPr dirty="0" sz="1400" spc="35" b="1">
                <a:latin typeface="Times New Roman"/>
                <a:cs typeface="Times New Roman"/>
              </a:rPr>
              <a:t> </a:t>
            </a:r>
            <a:r>
              <a:rPr dirty="0" sz="1400" spc="-60" b="1">
                <a:latin typeface="Times New Roman"/>
                <a:cs typeface="Times New Roman"/>
              </a:rPr>
              <a:t>d’un</a:t>
            </a:r>
            <a:r>
              <a:rPr dirty="0" sz="1400" spc="35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projet</a:t>
            </a:r>
            <a:r>
              <a:rPr dirty="0" sz="1400" spc="60" b="1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cohérent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40">
                <a:latin typeface="Times New Roman"/>
                <a:cs typeface="Times New Roman"/>
              </a:rPr>
              <a:t>avec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territoire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latin typeface="Times New Roman"/>
                <a:cs typeface="Times New Roman"/>
              </a:rPr>
              <a:t>ACTIONS </a:t>
            </a:r>
            <a:r>
              <a:rPr dirty="0" sz="1400" spc="-30" b="1">
                <a:latin typeface="Times New Roman"/>
                <a:cs typeface="Times New Roman"/>
              </a:rPr>
              <a:t>RÉALISÉES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-5">
                <a:latin typeface="Times New Roman"/>
                <a:cs typeface="Times New Roman"/>
              </a:rPr>
              <a:t>identification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critères</a:t>
            </a:r>
            <a:r>
              <a:rPr dirty="0" sz="1400" spc="-10">
                <a:latin typeface="Times New Roman"/>
                <a:cs typeface="Times New Roman"/>
              </a:rPr>
              <a:t> de </a:t>
            </a:r>
            <a:r>
              <a:rPr dirty="0" sz="1400" spc="-5">
                <a:latin typeface="Times New Roman"/>
                <a:cs typeface="Times New Roman"/>
              </a:rPr>
              <a:t>choix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candidats</a:t>
            </a:r>
            <a:endParaRPr sz="140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>
                <a:latin typeface="Times New Roman"/>
                <a:cs typeface="Times New Roman"/>
              </a:rPr>
              <a:t>réalisation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30">
                <a:latin typeface="Times New Roman"/>
                <a:cs typeface="Times New Roman"/>
              </a:rPr>
              <a:t>d’un</a:t>
            </a:r>
            <a:r>
              <a:rPr dirty="0" sz="1400" spc="30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cahier</a:t>
            </a:r>
            <a:r>
              <a:rPr dirty="0" sz="1400" spc="15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des </a:t>
            </a:r>
            <a:r>
              <a:rPr dirty="0" sz="1400" spc="5" b="1">
                <a:latin typeface="Times New Roman"/>
                <a:cs typeface="Times New Roman"/>
              </a:rPr>
              <a:t>charges</a:t>
            </a:r>
            <a:endParaRPr sz="140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-20">
                <a:latin typeface="Times New Roman"/>
                <a:cs typeface="Times New Roman"/>
              </a:rPr>
              <a:t>diffusion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35">
                <a:latin typeface="Times New Roman"/>
                <a:cs typeface="Times New Roman"/>
              </a:rPr>
              <a:t>l’appel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</a:t>
            </a:r>
            <a:endParaRPr sz="140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-5">
                <a:latin typeface="Times New Roman"/>
                <a:cs typeface="Times New Roman"/>
              </a:rPr>
              <a:t>analyse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réponses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candidats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5950" y="1149900"/>
            <a:ext cx="3018155" cy="3994150"/>
            <a:chOff x="6125950" y="1149900"/>
            <a:chExt cx="3018155" cy="39941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5950" y="1149900"/>
              <a:ext cx="1432384" cy="21162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5950" y="3367971"/>
              <a:ext cx="3018049" cy="17755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5907" y="1149900"/>
              <a:ext cx="1462226" cy="21770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524827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#5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/>
              <a:t> </a:t>
            </a:r>
            <a:r>
              <a:rPr dirty="0" spc="-114"/>
              <a:t>L’accompagnement</a:t>
            </a:r>
            <a:r>
              <a:rPr dirty="0"/>
              <a:t> </a:t>
            </a:r>
            <a:r>
              <a:rPr dirty="0" spc="-55"/>
              <a:t>du</a:t>
            </a:r>
            <a:r>
              <a:rPr dirty="0"/>
              <a:t> </a:t>
            </a:r>
            <a:r>
              <a:rPr dirty="0" spc="-55"/>
              <a:t>collectif</a:t>
            </a:r>
            <a:r>
              <a:rPr dirty="0" spc="140"/>
              <a:t> </a:t>
            </a:r>
            <a:r>
              <a:rPr dirty="0" spc="-60"/>
              <a:t>d’habitants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59912"/>
            <a:ext cx="5357495" cy="2372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latin typeface="Times New Roman"/>
                <a:cs typeface="Times New Roman"/>
              </a:rPr>
              <a:t>OBJECTIF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latin typeface="Times New Roman"/>
                <a:cs typeface="Times New Roman"/>
              </a:rPr>
              <a:t>Accompagnement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collectif</a:t>
            </a:r>
            <a:r>
              <a:rPr dirty="0" sz="1400" spc="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sélectionné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la</a:t>
            </a:r>
            <a:r>
              <a:rPr dirty="0" sz="1400" spc="45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maîtrise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5" b="1">
                <a:latin typeface="Times New Roman"/>
                <a:cs typeface="Times New Roman"/>
              </a:rPr>
              <a:t>d'ouvrage </a:t>
            </a:r>
            <a:r>
              <a:rPr dirty="0" sz="1400" spc="10" b="1">
                <a:latin typeface="Times New Roman"/>
                <a:cs typeface="Times New Roman"/>
              </a:rPr>
              <a:t>en </a:t>
            </a:r>
            <a:r>
              <a:rPr dirty="0" sz="1400" spc="5" b="1">
                <a:latin typeface="Times New Roman"/>
                <a:cs typeface="Times New Roman"/>
              </a:rPr>
              <a:t>habitat </a:t>
            </a:r>
            <a:r>
              <a:rPr dirty="0" sz="1400" b="1">
                <a:latin typeface="Times New Roman"/>
                <a:cs typeface="Times New Roman"/>
              </a:rPr>
              <a:t>participatif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8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facteur </a:t>
            </a:r>
            <a:r>
              <a:rPr dirty="0" sz="1400" spc="-5">
                <a:latin typeface="Times New Roman"/>
                <a:cs typeface="Times New Roman"/>
              </a:rPr>
              <a:t>humain, </a:t>
            </a:r>
            <a:r>
              <a:rPr dirty="0" sz="1400" spc="10">
                <a:latin typeface="Times New Roman"/>
                <a:cs typeface="Times New Roman"/>
              </a:rPr>
              <a:t>relation </a:t>
            </a:r>
            <a:r>
              <a:rPr dirty="0" sz="1400">
                <a:latin typeface="Times New Roman"/>
                <a:cs typeface="Times New Roman"/>
              </a:rPr>
              <a:t>au </a:t>
            </a:r>
            <a:r>
              <a:rPr dirty="0" sz="1400" spc="20">
                <a:latin typeface="Times New Roman"/>
                <a:cs typeface="Times New Roman"/>
              </a:rPr>
              <a:t>territoire,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juridique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30">
                <a:latin typeface="Times New Roman"/>
                <a:cs typeface="Times New Roman"/>
              </a:rPr>
              <a:t>&amp;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financement,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architecture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30">
                <a:latin typeface="Times New Roman"/>
                <a:cs typeface="Times New Roman"/>
              </a:rPr>
              <a:t>&amp;</a:t>
            </a:r>
            <a:r>
              <a:rPr dirty="0" sz="1400" spc="-5">
                <a:latin typeface="Times New Roman"/>
                <a:cs typeface="Times New Roman"/>
              </a:rPr>
              <a:t> autonomie.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latin typeface="Times New Roman"/>
                <a:cs typeface="Times New Roman"/>
              </a:rPr>
              <a:t>ACTIONS </a:t>
            </a:r>
            <a:r>
              <a:rPr dirty="0" sz="1400" spc="-30" b="1">
                <a:latin typeface="Times New Roman"/>
                <a:cs typeface="Times New Roman"/>
              </a:rPr>
              <a:t>RÉALISÉES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-5">
                <a:latin typeface="Times New Roman"/>
                <a:cs typeface="Times New Roman"/>
              </a:rPr>
              <a:t>Accompagnement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dédié</a:t>
            </a:r>
            <a:r>
              <a:rPr dirty="0" sz="1400">
                <a:latin typeface="Times New Roman"/>
                <a:cs typeface="Times New Roman"/>
              </a:rPr>
              <a:t> au </a:t>
            </a:r>
            <a:r>
              <a:rPr dirty="0" sz="1400" spc="-20">
                <a:latin typeface="Times New Roman"/>
                <a:cs typeface="Times New Roman"/>
              </a:rPr>
              <a:t>collectif</a:t>
            </a:r>
            <a:r>
              <a:rPr dirty="0" sz="1400" spc="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sélectionné</a:t>
            </a:r>
            <a:endParaRPr sz="140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10">
                <a:latin typeface="Times New Roman"/>
                <a:cs typeface="Times New Roman"/>
              </a:rPr>
              <a:t>Signature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 </a:t>
            </a:r>
            <a:r>
              <a:rPr dirty="0" sz="1400" b="1">
                <a:latin typeface="Times New Roman"/>
                <a:cs typeface="Times New Roman"/>
              </a:rPr>
              <a:t>bail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spc="15" b="1">
                <a:latin typeface="Times New Roman"/>
                <a:cs typeface="Times New Roman"/>
              </a:rPr>
              <a:t>emphytéotique</a:t>
            </a:r>
            <a:endParaRPr sz="1400">
              <a:latin typeface="Times New Roman"/>
              <a:cs typeface="Times New Roman"/>
            </a:endParaRPr>
          </a:p>
          <a:p>
            <a:pPr marL="469900" indent="-290195">
              <a:lnSpc>
                <a:spcPct val="100000"/>
              </a:lnSpc>
              <a:buChar char="-"/>
              <a:tabLst>
                <a:tab pos="469265" algn="l"/>
                <a:tab pos="469900" algn="l"/>
              </a:tabLst>
            </a:pPr>
            <a:r>
              <a:rPr dirty="0" sz="1400" spc="20">
                <a:latin typeface="Times New Roman"/>
                <a:cs typeface="Times New Roman"/>
              </a:rPr>
              <a:t>Présentation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35">
                <a:latin typeface="Times New Roman"/>
                <a:cs typeface="Times New Roman"/>
              </a:rPr>
              <a:t>officielle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collectif</a:t>
            </a:r>
            <a:r>
              <a:rPr dirty="0" sz="1400" spc="4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aux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habitants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71140" y="1149907"/>
            <a:ext cx="2773045" cy="3992879"/>
            <a:chOff x="6371140" y="1149907"/>
            <a:chExt cx="2773045" cy="39928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1140" y="1149907"/>
              <a:ext cx="2772859" cy="20576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9033" y="3142475"/>
              <a:ext cx="2624967" cy="20001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8710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#6</a:t>
            </a:r>
            <a:r>
              <a:rPr dirty="0" spc="-10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50"/>
              <a:t>Les</a:t>
            </a:r>
            <a:r>
              <a:rPr dirty="0" spc="-10"/>
              <a:t> </a:t>
            </a:r>
            <a:r>
              <a:rPr dirty="0" spc="-55"/>
              <a:t>projets</a:t>
            </a:r>
            <a:r>
              <a:rPr dirty="0" spc="-5"/>
              <a:t> </a:t>
            </a:r>
            <a:r>
              <a:rPr dirty="0" spc="-95"/>
              <a:t>d’accompagnement</a:t>
            </a:r>
            <a:r>
              <a:rPr dirty="0"/>
              <a:t> </a:t>
            </a:r>
            <a:r>
              <a:rPr dirty="0" spc="-130"/>
              <a:t>en</a:t>
            </a:r>
            <a:r>
              <a:rPr dirty="0" spc="-10"/>
              <a:t> </a:t>
            </a:r>
            <a:r>
              <a:rPr dirty="0" spc="-110"/>
              <a:t>cours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500" y="1258250"/>
            <a:ext cx="7729235" cy="20238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8887" y="3371896"/>
            <a:ext cx="3451860" cy="1610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300" spc="20" b="1">
                <a:latin typeface="Times New Roman"/>
                <a:cs typeface="Times New Roman"/>
              </a:rPr>
              <a:t>Collectif</a:t>
            </a:r>
            <a:r>
              <a:rPr dirty="0" sz="1300" spc="3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du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Hameau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du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Placis</a:t>
            </a:r>
            <a:endParaRPr sz="1300">
              <a:latin typeface="Times New Roman"/>
              <a:cs typeface="Times New Roman"/>
            </a:endParaRPr>
          </a:p>
          <a:p>
            <a:pPr algn="ctr" marL="2540">
              <a:lnSpc>
                <a:spcPct val="100000"/>
              </a:lnSpc>
            </a:pPr>
            <a:r>
              <a:rPr dirty="0" sz="1300" spc="-125" i="1">
                <a:latin typeface="Georgia"/>
                <a:cs typeface="Georgia"/>
              </a:rPr>
              <a:t>Côtes</a:t>
            </a:r>
            <a:r>
              <a:rPr dirty="0" sz="1300" spc="-125" i="1">
                <a:latin typeface="Georgia"/>
                <a:cs typeface="Georgia"/>
              </a:rPr>
              <a:t> </a:t>
            </a:r>
            <a:r>
              <a:rPr dirty="0" sz="1300" spc="-105" i="1">
                <a:latin typeface="Georgia"/>
                <a:cs typeface="Georgia"/>
              </a:rPr>
              <a:t>d’Armor</a:t>
            </a:r>
            <a:endParaRPr sz="1300">
              <a:latin typeface="Georgia"/>
              <a:cs typeface="Georgia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300" spc="-30">
                <a:latin typeface="Times New Roman"/>
                <a:cs typeface="Times New Roman"/>
              </a:rPr>
              <a:t>Au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lieu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faire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un</a:t>
            </a:r>
            <a:r>
              <a:rPr dirty="0" sz="1300" spc="5">
                <a:latin typeface="Times New Roman"/>
                <a:cs typeface="Times New Roman"/>
              </a:rPr>
              <a:t> lotissement </a:t>
            </a:r>
            <a:r>
              <a:rPr dirty="0" sz="1300" spc="-5">
                <a:latin typeface="Times New Roman"/>
                <a:cs typeface="Times New Roman"/>
              </a:rPr>
              <a:t>conventionnel,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cette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commune de </a:t>
            </a:r>
            <a:r>
              <a:rPr dirty="0" sz="1300">
                <a:latin typeface="Times New Roman"/>
                <a:cs typeface="Times New Roman"/>
              </a:rPr>
              <a:t>350 </a:t>
            </a:r>
            <a:r>
              <a:rPr dirty="0" sz="1300" spc="20">
                <a:latin typeface="Times New Roman"/>
                <a:cs typeface="Times New Roman"/>
              </a:rPr>
              <a:t>habitants </a:t>
            </a:r>
            <a:r>
              <a:rPr dirty="0" sz="1300">
                <a:latin typeface="Times New Roman"/>
                <a:cs typeface="Times New Roman"/>
              </a:rPr>
              <a:t>souhaite </a:t>
            </a:r>
            <a:r>
              <a:rPr dirty="0" sz="1300" spc="5">
                <a:latin typeface="Times New Roman"/>
                <a:cs typeface="Times New Roman"/>
              </a:rPr>
              <a:t>réaliser </a:t>
            </a:r>
            <a:r>
              <a:rPr dirty="0" sz="1300" spc="20">
                <a:latin typeface="Times New Roman"/>
                <a:cs typeface="Times New Roman"/>
              </a:rPr>
              <a:t>un </a:t>
            </a:r>
            <a:r>
              <a:rPr dirty="0" sz="1300" spc="25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hameau </a:t>
            </a:r>
            <a:r>
              <a:rPr dirty="0" sz="1300" spc="15">
                <a:latin typeface="Times New Roman"/>
                <a:cs typeface="Times New Roman"/>
              </a:rPr>
              <a:t>léger </a:t>
            </a:r>
            <a:r>
              <a:rPr dirty="0" sz="1300" spc="30">
                <a:latin typeface="Times New Roman"/>
                <a:cs typeface="Times New Roman"/>
              </a:rPr>
              <a:t>sur </a:t>
            </a:r>
            <a:r>
              <a:rPr dirty="0" sz="1300" spc="5">
                <a:latin typeface="Times New Roman"/>
                <a:cs typeface="Times New Roman"/>
              </a:rPr>
              <a:t>son </a:t>
            </a:r>
            <a:r>
              <a:rPr dirty="0" sz="1300" spc="30">
                <a:latin typeface="Times New Roman"/>
                <a:cs typeface="Times New Roman"/>
              </a:rPr>
              <a:t>terrain </a:t>
            </a:r>
            <a:r>
              <a:rPr dirty="0" sz="1300" spc="5">
                <a:latin typeface="Times New Roman"/>
                <a:cs typeface="Times New Roman"/>
              </a:rPr>
              <a:t>en </a:t>
            </a:r>
            <a:r>
              <a:rPr dirty="0" sz="1300" spc="15">
                <a:latin typeface="Times New Roman"/>
                <a:cs typeface="Times New Roman"/>
              </a:rPr>
              <a:t>centre </a:t>
            </a:r>
            <a:r>
              <a:rPr dirty="0" sz="1300" spc="25">
                <a:latin typeface="Times New Roman"/>
                <a:cs typeface="Times New Roman"/>
              </a:rPr>
              <a:t>bourg dont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les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habitants,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un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collectif</a:t>
            </a:r>
            <a:r>
              <a:rPr dirty="0" sz="1300" spc="40">
                <a:latin typeface="Times New Roman"/>
                <a:cs typeface="Times New Roman"/>
              </a:rPr>
              <a:t> </a:t>
            </a:r>
            <a:r>
              <a:rPr dirty="0" sz="1300" spc="-30">
                <a:latin typeface="Times New Roman"/>
                <a:cs typeface="Times New Roman"/>
              </a:rPr>
              <a:t>d’une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dizaine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jeunes, </a:t>
            </a:r>
            <a:r>
              <a:rPr dirty="0" sz="1300" spc="-15">
                <a:latin typeface="Times New Roman"/>
                <a:cs typeface="Times New Roman"/>
              </a:rPr>
              <a:t> </a:t>
            </a:r>
            <a:r>
              <a:rPr dirty="0" sz="1300" spc="15">
                <a:latin typeface="Times New Roman"/>
                <a:cs typeface="Times New Roman"/>
              </a:rPr>
              <a:t>souhaitent </a:t>
            </a:r>
            <a:r>
              <a:rPr dirty="0" sz="1300" spc="25">
                <a:latin typeface="Times New Roman"/>
                <a:cs typeface="Times New Roman"/>
              </a:rPr>
              <a:t>reprendre </a:t>
            </a:r>
            <a:r>
              <a:rPr dirty="0" sz="1300" spc="-15">
                <a:latin typeface="Times New Roman"/>
                <a:cs typeface="Times New Roman"/>
              </a:rPr>
              <a:t>le </a:t>
            </a:r>
            <a:r>
              <a:rPr dirty="0" sz="1300" spc="25">
                <a:latin typeface="Times New Roman"/>
                <a:cs typeface="Times New Roman"/>
              </a:rPr>
              <a:t>dernier </a:t>
            </a:r>
            <a:r>
              <a:rPr dirty="0" sz="1300" spc="-10">
                <a:latin typeface="Times New Roman"/>
                <a:cs typeface="Times New Roman"/>
              </a:rPr>
              <a:t>commerce de la 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commune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pour</a:t>
            </a:r>
            <a:r>
              <a:rPr dirty="0" sz="1300" spc="5">
                <a:latin typeface="Times New Roman"/>
                <a:cs typeface="Times New Roman"/>
              </a:rPr>
              <a:t> en </a:t>
            </a:r>
            <a:r>
              <a:rPr dirty="0" sz="1300" spc="-15">
                <a:latin typeface="Times New Roman"/>
                <a:cs typeface="Times New Roman"/>
              </a:rPr>
              <a:t>faire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un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40">
                <a:latin typeface="Times New Roman"/>
                <a:cs typeface="Times New Roman"/>
              </a:rPr>
              <a:t>café</a:t>
            </a:r>
            <a:r>
              <a:rPr dirty="0" sz="1300" spc="5">
                <a:latin typeface="Times New Roman"/>
                <a:cs typeface="Times New Roman"/>
              </a:rPr>
              <a:t> restaurant-épicerie.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7292" y="3371896"/>
            <a:ext cx="3415029" cy="1610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100"/>
              </a:spcBef>
            </a:pPr>
            <a:r>
              <a:rPr dirty="0" sz="1300" spc="20" b="1">
                <a:latin typeface="Times New Roman"/>
                <a:cs typeface="Times New Roman"/>
              </a:rPr>
              <a:t>Collectif</a:t>
            </a:r>
            <a:r>
              <a:rPr dirty="0" sz="1300" spc="30" b="1">
                <a:latin typeface="Times New Roman"/>
                <a:cs typeface="Times New Roman"/>
              </a:rPr>
              <a:t> </a:t>
            </a:r>
            <a:r>
              <a:rPr dirty="0" sz="1300" spc="-45" b="1">
                <a:latin typeface="Times New Roman"/>
                <a:cs typeface="Times New Roman"/>
              </a:rPr>
              <a:t>La</a:t>
            </a:r>
            <a:r>
              <a:rPr dirty="0" sz="1300" spc="5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Belle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Suite</a:t>
            </a:r>
            <a:endParaRPr sz="13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1300" spc="-120" i="1">
                <a:latin typeface="Georgia"/>
                <a:cs typeface="Georgia"/>
              </a:rPr>
              <a:t>Pyrénées-Atlantiques</a:t>
            </a:r>
            <a:endParaRPr sz="1300">
              <a:latin typeface="Georgia"/>
              <a:cs typeface="Georgia"/>
            </a:endParaRPr>
          </a:p>
          <a:p>
            <a:pPr algn="ctr" marL="12065" marR="5080" indent="2540">
              <a:lnSpc>
                <a:spcPct val="100000"/>
              </a:lnSpc>
            </a:pPr>
            <a:r>
              <a:rPr dirty="0" sz="1300" spc="40">
                <a:latin typeface="Times New Roman"/>
                <a:cs typeface="Times New Roman"/>
              </a:rPr>
              <a:t>Un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collectif</a:t>
            </a:r>
            <a:r>
              <a:rPr dirty="0" sz="1300" spc="30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composé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familles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35">
                <a:latin typeface="Times New Roman"/>
                <a:cs typeface="Times New Roman"/>
              </a:rPr>
              <a:t>avec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enfants </a:t>
            </a:r>
            <a:r>
              <a:rPr dirty="0" sz="1300" spc="10">
                <a:latin typeface="Times New Roman"/>
                <a:cs typeface="Times New Roman"/>
              </a:rPr>
              <a:t> comprenant </a:t>
            </a:r>
            <a:r>
              <a:rPr dirty="0" sz="1300" spc="5">
                <a:latin typeface="Times New Roman"/>
                <a:cs typeface="Times New Roman"/>
              </a:rPr>
              <a:t>une </a:t>
            </a:r>
            <a:r>
              <a:rPr dirty="0" sz="1300" spc="30">
                <a:latin typeface="Times New Roman"/>
                <a:cs typeface="Times New Roman"/>
              </a:rPr>
              <a:t>grande </a:t>
            </a:r>
            <a:r>
              <a:rPr dirty="0" sz="1300" spc="5">
                <a:latin typeface="Times New Roman"/>
                <a:cs typeface="Times New Roman"/>
              </a:rPr>
              <a:t>mixité </a:t>
            </a:r>
            <a:r>
              <a:rPr dirty="0" sz="1300" spc="-20">
                <a:latin typeface="Times New Roman"/>
                <a:cs typeface="Times New Roman"/>
              </a:rPr>
              <a:t>sociale </a:t>
            </a:r>
            <a:r>
              <a:rPr dirty="0" sz="1300" spc="-10">
                <a:latin typeface="Times New Roman"/>
                <a:cs typeface="Times New Roman"/>
              </a:rPr>
              <a:t>a </a:t>
            </a:r>
            <a:r>
              <a:rPr dirty="0" sz="1300" spc="15">
                <a:latin typeface="Times New Roman"/>
                <a:cs typeface="Times New Roman"/>
              </a:rPr>
              <a:t>trouvé </a:t>
            </a:r>
            <a:r>
              <a:rPr dirty="0" sz="1300" spc="20">
                <a:latin typeface="Times New Roman"/>
                <a:cs typeface="Times New Roman"/>
              </a:rPr>
              <a:t> </a:t>
            </a:r>
            <a:r>
              <a:rPr dirty="0" sz="1300" spc="15">
                <a:latin typeface="Times New Roman"/>
                <a:cs typeface="Times New Roman"/>
              </a:rPr>
              <a:t>grâce </a:t>
            </a:r>
            <a:r>
              <a:rPr dirty="0" sz="1300" spc="-10">
                <a:latin typeface="Times New Roman"/>
                <a:cs typeface="Times New Roman"/>
              </a:rPr>
              <a:t>à </a:t>
            </a:r>
            <a:r>
              <a:rPr dirty="0" sz="1300" spc="-40">
                <a:latin typeface="Times New Roman"/>
                <a:cs typeface="Times New Roman"/>
              </a:rPr>
              <a:t>l’aide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5">
                <a:latin typeface="Times New Roman"/>
                <a:cs typeface="Times New Roman"/>
              </a:rPr>
              <a:t>Hameaux </a:t>
            </a:r>
            <a:r>
              <a:rPr dirty="0" sz="1300" spc="15">
                <a:latin typeface="Times New Roman"/>
                <a:cs typeface="Times New Roman"/>
              </a:rPr>
              <a:t>Légers </a:t>
            </a:r>
            <a:r>
              <a:rPr dirty="0" sz="1300" spc="5">
                <a:latin typeface="Times New Roman"/>
                <a:cs typeface="Times New Roman"/>
              </a:rPr>
              <a:t>une </a:t>
            </a:r>
            <a:r>
              <a:rPr dirty="0" sz="1300" spc="15">
                <a:latin typeface="Times New Roman"/>
                <a:cs typeface="Times New Roman"/>
              </a:rPr>
              <a:t>propriétaire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>
                <a:latin typeface="Times New Roman"/>
                <a:cs typeface="Times New Roman"/>
              </a:rPr>
              <a:t>70 </a:t>
            </a:r>
            <a:r>
              <a:rPr dirty="0" sz="1300" spc="10">
                <a:latin typeface="Times New Roman"/>
                <a:cs typeface="Times New Roman"/>
              </a:rPr>
              <a:t>ans </a:t>
            </a:r>
            <a:r>
              <a:rPr dirty="0" sz="1300" spc="-5">
                <a:latin typeface="Times New Roman"/>
                <a:cs typeface="Times New Roman"/>
              </a:rPr>
              <a:t>désireuse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15">
                <a:latin typeface="Times New Roman"/>
                <a:cs typeface="Times New Roman"/>
              </a:rPr>
              <a:t>leur </a:t>
            </a:r>
            <a:r>
              <a:rPr dirty="0" sz="1300" spc="30">
                <a:latin typeface="Times New Roman"/>
                <a:cs typeface="Times New Roman"/>
              </a:rPr>
              <a:t>permettre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-5">
                <a:latin typeface="Times New Roman"/>
                <a:cs typeface="Times New Roman"/>
              </a:rPr>
              <a:t>s’installer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30">
                <a:latin typeface="Times New Roman"/>
                <a:cs typeface="Times New Roman"/>
              </a:rPr>
              <a:t>sur </a:t>
            </a:r>
            <a:r>
              <a:rPr dirty="0" sz="1300" spc="5">
                <a:latin typeface="Times New Roman"/>
                <a:cs typeface="Times New Roman"/>
              </a:rPr>
              <a:t>son </a:t>
            </a:r>
            <a:r>
              <a:rPr dirty="0" sz="1300" spc="30">
                <a:latin typeface="Times New Roman"/>
                <a:cs typeface="Times New Roman"/>
              </a:rPr>
              <a:t>terrain </a:t>
            </a:r>
            <a:r>
              <a:rPr dirty="0" sz="1300" spc="-35">
                <a:latin typeface="Times New Roman"/>
                <a:cs typeface="Times New Roman"/>
              </a:rPr>
              <a:t>avec </a:t>
            </a:r>
            <a:r>
              <a:rPr dirty="0" sz="1300" spc="20">
                <a:latin typeface="Times New Roman"/>
                <a:cs typeface="Times New Roman"/>
              </a:rPr>
              <a:t>un </a:t>
            </a:r>
            <a:r>
              <a:rPr dirty="0" sz="1300" spc="-10">
                <a:latin typeface="Times New Roman"/>
                <a:cs typeface="Times New Roman"/>
              </a:rPr>
              <a:t>bail </a:t>
            </a:r>
            <a:r>
              <a:rPr dirty="0" sz="1300" spc="5">
                <a:latin typeface="Times New Roman"/>
                <a:cs typeface="Times New Roman"/>
              </a:rPr>
              <a:t>emphytéotique </a:t>
            </a:r>
            <a:r>
              <a:rPr dirty="0" sz="1300" spc="-30">
                <a:latin typeface="Times New Roman"/>
                <a:cs typeface="Times New Roman"/>
              </a:rPr>
              <a:t>d’une </a:t>
            </a:r>
            <a:r>
              <a:rPr dirty="0" sz="1300" spc="-25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durée</a:t>
            </a:r>
            <a:r>
              <a:rPr dirty="0" sz="1300" spc="-10">
                <a:latin typeface="Times New Roman"/>
                <a:cs typeface="Times New Roman"/>
              </a:rPr>
              <a:t> de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>
                <a:latin typeface="Times New Roman"/>
                <a:cs typeface="Times New Roman"/>
              </a:rPr>
              <a:t>99 </a:t>
            </a:r>
            <a:r>
              <a:rPr dirty="0" sz="1300" spc="-20">
                <a:latin typeface="Times New Roman"/>
                <a:cs typeface="Times New Roman"/>
              </a:rPr>
              <a:t>ans.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8710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#6</a:t>
            </a:r>
            <a:r>
              <a:rPr dirty="0" spc="-10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50"/>
              <a:t>Les</a:t>
            </a:r>
            <a:r>
              <a:rPr dirty="0" spc="-10"/>
              <a:t> </a:t>
            </a:r>
            <a:r>
              <a:rPr dirty="0" spc="-55"/>
              <a:t>projets</a:t>
            </a:r>
            <a:r>
              <a:rPr dirty="0" spc="-5"/>
              <a:t> </a:t>
            </a:r>
            <a:r>
              <a:rPr dirty="0" spc="-95"/>
              <a:t>d’accompagnement</a:t>
            </a:r>
            <a:r>
              <a:rPr dirty="0"/>
              <a:t> </a:t>
            </a:r>
            <a:r>
              <a:rPr dirty="0" spc="-130"/>
              <a:t>en</a:t>
            </a:r>
            <a:r>
              <a:rPr dirty="0" spc="-10"/>
              <a:t> </a:t>
            </a:r>
            <a:r>
              <a:rPr dirty="0" spc="-110"/>
              <a:t>cours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1225" y="1321237"/>
            <a:ext cx="2963676" cy="20560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5914" y="3367496"/>
            <a:ext cx="3188335" cy="1412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300" spc="20" b="1">
                <a:latin typeface="Times New Roman"/>
                <a:cs typeface="Times New Roman"/>
              </a:rPr>
              <a:t>Collectivité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Saint-Cézaire-sur-Siagne</a:t>
            </a:r>
            <a:endParaRPr sz="13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</a:pPr>
            <a:r>
              <a:rPr dirty="0" sz="1300" spc="-110" i="1">
                <a:latin typeface="Georgia"/>
                <a:cs typeface="Georgia"/>
              </a:rPr>
              <a:t>Alpes-Maritimes</a:t>
            </a:r>
            <a:endParaRPr sz="1300">
              <a:latin typeface="Georgia"/>
              <a:cs typeface="Georgia"/>
            </a:endParaRPr>
          </a:p>
          <a:p>
            <a:pPr algn="ctr" marL="12700" marR="5080" indent="-3175">
              <a:lnSpc>
                <a:spcPct val="100000"/>
              </a:lnSpc>
            </a:pPr>
            <a:r>
              <a:rPr dirty="0" sz="1300" spc="15">
                <a:latin typeface="Times New Roman"/>
                <a:cs typeface="Times New Roman"/>
              </a:rPr>
              <a:t>Cette </a:t>
            </a:r>
            <a:r>
              <a:rPr dirty="0" sz="1300" spc="-10">
                <a:latin typeface="Times New Roman"/>
                <a:cs typeface="Times New Roman"/>
              </a:rPr>
              <a:t>commune de </a:t>
            </a:r>
            <a:r>
              <a:rPr dirty="0" sz="1300">
                <a:latin typeface="Times New Roman"/>
                <a:cs typeface="Times New Roman"/>
              </a:rPr>
              <a:t>4000 </a:t>
            </a:r>
            <a:r>
              <a:rPr dirty="0" sz="1300" spc="20">
                <a:latin typeface="Times New Roman"/>
                <a:cs typeface="Times New Roman"/>
              </a:rPr>
              <a:t>habitants </a:t>
            </a:r>
            <a:r>
              <a:rPr dirty="0" sz="1300">
                <a:latin typeface="Times New Roman"/>
                <a:cs typeface="Times New Roman"/>
              </a:rPr>
              <a:t>souhaite 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développer </a:t>
            </a:r>
            <a:r>
              <a:rPr dirty="0" sz="1300" spc="20">
                <a:latin typeface="Times New Roman"/>
                <a:cs typeface="Times New Roman"/>
              </a:rPr>
              <a:t>un projet </a:t>
            </a:r>
            <a:r>
              <a:rPr dirty="0" sz="1300" spc="10">
                <a:latin typeface="Times New Roman"/>
                <a:cs typeface="Times New Roman"/>
              </a:rPr>
              <a:t>innovant </a:t>
            </a:r>
            <a:r>
              <a:rPr dirty="0" sz="1300" spc="25">
                <a:latin typeface="Times New Roman"/>
                <a:cs typeface="Times New Roman"/>
              </a:rPr>
              <a:t>et </a:t>
            </a:r>
            <a:r>
              <a:rPr dirty="0" sz="1300">
                <a:latin typeface="Times New Roman"/>
                <a:cs typeface="Times New Roman"/>
              </a:rPr>
              <a:t>participatif </a:t>
            </a:r>
            <a:r>
              <a:rPr dirty="0" sz="1300" spc="-5">
                <a:latin typeface="Times New Roman"/>
                <a:cs typeface="Times New Roman"/>
              </a:rPr>
              <a:t>au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30">
                <a:latin typeface="Times New Roman"/>
                <a:cs typeface="Times New Roman"/>
              </a:rPr>
              <a:t>cœur </a:t>
            </a:r>
            <a:r>
              <a:rPr dirty="0" sz="1300" spc="10">
                <a:latin typeface="Times New Roman"/>
                <a:cs typeface="Times New Roman"/>
              </a:rPr>
              <a:t>d'un écoquartier </a:t>
            </a:r>
            <a:r>
              <a:rPr dirty="0" sz="1300" spc="25">
                <a:latin typeface="Times New Roman"/>
                <a:cs typeface="Times New Roman"/>
              </a:rPr>
              <a:t>et </a:t>
            </a:r>
            <a:r>
              <a:rPr dirty="0" sz="1300" spc="15">
                <a:latin typeface="Times New Roman"/>
                <a:cs typeface="Times New Roman"/>
              </a:rPr>
              <a:t>répondre </a:t>
            </a:r>
            <a:r>
              <a:rPr dirty="0" sz="1300" spc="10">
                <a:latin typeface="Times New Roman"/>
                <a:cs typeface="Times New Roman"/>
              </a:rPr>
              <a:t>aux </a:t>
            </a:r>
            <a:r>
              <a:rPr dirty="0" sz="1300">
                <a:latin typeface="Times New Roman"/>
                <a:cs typeface="Times New Roman"/>
              </a:rPr>
              <a:t>besoins </a:t>
            </a:r>
            <a:r>
              <a:rPr dirty="0" sz="1300" spc="5">
                <a:latin typeface="Times New Roman"/>
                <a:cs typeface="Times New Roman"/>
              </a:rPr>
              <a:t> en </a:t>
            </a:r>
            <a:r>
              <a:rPr dirty="0" sz="1300" spc="25">
                <a:latin typeface="Times New Roman"/>
                <a:cs typeface="Times New Roman"/>
              </a:rPr>
              <a:t>terme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10">
                <a:latin typeface="Times New Roman"/>
                <a:cs typeface="Times New Roman"/>
              </a:rPr>
              <a:t>logement abordable/social </a:t>
            </a:r>
            <a:r>
              <a:rPr dirty="0" sz="1300">
                <a:latin typeface="Times New Roman"/>
                <a:cs typeface="Times New Roman"/>
              </a:rPr>
              <a:t>en 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35">
                <a:latin typeface="Times New Roman"/>
                <a:cs typeface="Times New Roman"/>
              </a:rPr>
              <a:t>intégrant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l'habitat</a:t>
            </a:r>
            <a:r>
              <a:rPr dirty="0" sz="1300" spc="-5">
                <a:latin typeface="Times New Roman"/>
                <a:cs typeface="Times New Roman"/>
              </a:rPr>
              <a:t> réversible.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3836" y="3367496"/>
            <a:ext cx="3034665" cy="1610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1300" spc="20" b="1">
                <a:latin typeface="Times New Roman"/>
                <a:cs typeface="Times New Roman"/>
              </a:rPr>
              <a:t>Collectivité</a:t>
            </a:r>
            <a:r>
              <a:rPr dirty="0" sz="1300" spc="-5" b="1">
                <a:latin typeface="Times New Roman"/>
                <a:cs typeface="Times New Roman"/>
              </a:rPr>
              <a:t> </a:t>
            </a:r>
            <a:r>
              <a:rPr dirty="0" sz="1300" spc="35" b="1">
                <a:latin typeface="Times New Roman"/>
                <a:cs typeface="Times New Roman"/>
              </a:rPr>
              <a:t>Plessé</a:t>
            </a:r>
            <a:endParaRPr sz="1300">
              <a:latin typeface="Times New Roman"/>
              <a:cs typeface="Times New Roman"/>
            </a:endParaRPr>
          </a:p>
          <a:p>
            <a:pPr algn="ctr" marL="2540">
              <a:lnSpc>
                <a:spcPct val="100000"/>
              </a:lnSpc>
            </a:pPr>
            <a:r>
              <a:rPr dirty="0" sz="1300" spc="-95" i="1">
                <a:latin typeface="Georgia"/>
                <a:cs typeface="Georgia"/>
              </a:rPr>
              <a:t>Loire-Atlantique</a:t>
            </a:r>
            <a:endParaRPr sz="1300">
              <a:latin typeface="Georgia"/>
              <a:cs typeface="Georgia"/>
            </a:endParaRPr>
          </a:p>
          <a:p>
            <a:pPr algn="ctr" marL="12700" marR="5080" indent="635">
              <a:lnSpc>
                <a:spcPct val="100000"/>
              </a:lnSpc>
            </a:pPr>
            <a:r>
              <a:rPr dirty="0" sz="1300" spc="15">
                <a:latin typeface="Times New Roman"/>
                <a:cs typeface="Times New Roman"/>
              </a:rPr>
              <a:t>Cette </a:t>
            </a:r>
            <a:r>
              <a:rPr dirty="0" sz="1300" spc="-10">
                <a:latin typeface="Times New Roman"/>
                <a:cs typeface="Times New Roman"/>
              </a:rPr>
              <a:t>commune de </a:t>
            </a:r>
            <a:r>
              <a:rPr dirty="0" sz="1300">
                <a:latin typeface="Times New Roman"/>
                <a:cs typeface="Times New Roman"/>
              </a:rPr>
              <a:t>5500 </a:t>
            </a:r>
            <a:r>
              <a:rPr dirty="0" sz="1300" spc="20">
                <a:latin typeface="Times New Roman"/>
                <a:cs typeface="Times New Roman"/>
              </a:rPr>
              <a:t>habitants </a:t>
            </a:r>
            <a:r>
              <a:rPr dirty="0" sz="1300">
                <a:latin typeface="Times New Roman"/>
                <a:cs typeface="Times New Roman"/>
              </a:rPr>
              <a:t>rassemble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>
                <a:latin typeface="Times New Roman"/>
                <a:cs typeface="Times New Roman"/>
              </a:rPr>
              <a:t>3 </a:t>
            </a:r>
            <a:r>
              <a:rPr dirty="0" sz="1300" spc="25">
                <a:latin typeface="Times New Roman"/>
                <a:cs typeface="Times New Roman"/>
              </a:rPr>
              <a:t>pôlarités/bourgs, </a:t>
            </a:r>
            <a:r>
              <a:rPr dirty="0" sz="1300" spc="20">
                <a:latin typeface="Times New Roman"/>
                <a:cs typeface="Times New Roman"/>
              </a:rPr>
              <a:t>attire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>
                <a:latin typeface="Times New Roman"/>
                <a:cs typeface="Times New Roman"/>
              </a:rPr>
              <a:t>nouveaux 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habitants </a:t>
            </a:r>
            <a:r>
              <a:rPr dirty="0" sz="1300" spc="-10">
                <a:latin typeface="Times New Roman"/>
                <a:cs typeface="Times New Roman"/>
              </a:rPr>
              <a:t>mais </a:t>
            </a:r>
            <a:r>
              <a:rPr dirty="0" sz="1300" spc="-5">
                <a:latin typeface="Times New Roman"/>
                <a:cs typeface="Times New Roman"/>
              </a:rPr>
              <a:t>peu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5">
                <a:latin typeface="Times New Roman"/>
                <a:cs typeface="Times New Roman"/>
              </a:rPr>
              <a:t>logements </a:t>
            </a:r>
            <a:r>
              <a:rPr dirty="0" sz="1300" spc="25">
                <a:latin typeface="Times New Roman"/>
                <a:cs typeface="Times New Roman"/>
              </a:rPr>
              <a:t>sont </a:t>
            </a:r>
            <a:r>
              <a:rPr dirty="0" sz="1300" spc="30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disponibles. </a:t>
            </a:r>
            <a:r>
              <a:rPr dirty="0" sz="1300" spc="-10">
                <a:latin typeface="Times New Roman"/>
                <a:cs typeface="Times New Roman"/>
              </a:rPr>
              <a:t>Les </a:t>
            </a:r>
            <a:r>
              <a:rPr dirty="0" sz="1300" spc="-5">
                <a:latin typeface="Times New Roman"/>
                <a:cs typeface="Times New Roman"/>
              </a:rPr>
              <a:t>élus </a:t>
            </a:r>
            <a:r>
              <a:rPr dirty="0" sz="1300" spc="30">
                <a:latin typeface="Times New Roman"/>
                <a:cs typeface="Times New Roman"/>
              </a:rPr>
              <a:t>ont </a:t>
            </a:r>
            <a:r>
              <a:rPr dirty="0" sz="1300" spc="5">
                <a:latin typeface="Times New Roman"/>
                <a:cs typeface="Times New Roman"/>
              </a:rPr>
              <a:t>une </a:t>
            </a:r>
            <a:r>
              <a:rPr dirty="0" sz="1300">
                <a:latin typeface="Times New Roman"/>
                <a:cs typeface="Times New Roman"/>
              </a:rPr>
              <a:t>volonté </a:t>
            </a:r>
            <a:r>
              <a:rPr dirty="0" sz="1300" spc="10">
                <a:latin typeface="Times New Roman"/>
                <a:cs typeface="Times New Roman"/>
              </a:rPr>
              <a:t>forte </a:t>
            </a:r>
            <a:r>
              <a:rPr dirty="0" sz="1300" spc="-10">
                <a:latin typeface="Times New Roman"/>
                <a:cs typeface="Times New Roman"/>
              </a:rPr>
              <a:t>de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promouvoir </a:t>
            </a:r>
            <a:r>
              <a:rPr dirty="0" sz="1300" spc="15">
                <a:latin typeface="Times New Roman"/>
                <a:cs typeface="Times New Roman"/>
              </a:rPr>
              <a:t>d'autres </a:t>
            </a:r>
            <a:r>
              <a:rPr dirty="0" sz="1300">
                <a:latin typeface="Times New Roman"/>
                <a:cs typeface="Times New Roman"/>
              </a:rPr>
              <a:t>manières </a:t>
            </a:r>
            <a:r>
              <a:rPr dirty="0" sz="1300" spc="-5">
                <a:latin typeface="Times New Roman"/>
                <a:cs typeface="Times New Roman"/>
              </a:rPr>
              <a:t>d'habiter, </a:t>
            </a:r>
            <a:r>
              <a:rPr dirty="0" sz="1300" spc="5">
                <a:latin typeface="Times New Roman"/>
                <a:cs typeface="Times New Roman"/>
              </a:rPr>
              <a:t>plus </a:t>
            </a:r>
            <a:r>
              <a:rPr dirty="0" sz="1300" spc="10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écologiques.</a:t>
            </a:r>
            <a:endParaRPr sz="13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9099" y="1321262"/>
            <a:ext cx="2963673" cy="205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344614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#7</a:t>
            </a:r>
            <a:r>
              <a:rPr dirty="0" spc="-15"/>
              <a:t> </a:t>
            </a:r>
            <a:r>
              <a:rPr dirty="0" spc="110"/>
              <a:t>-</a:t>
            </a:r>
            <a:r>
              <a:rPr dirty="0" spc="-15"/>
              <a:t> </a:t>
            </a:r>
            <a:r>
              <a:rPr dirty="0" spc="-50"/>
              <a:t>Exemples</a:t>
            </a:r>
            <a:r>
              <a:rPr dirty="0" spc="-10"/>
              <a:t> </a:t>
            </a:r>
            <a:r>
              <a:rPr dirty="0" spc="-45"/>
              <a:t>d’ateliers</a:t>
            </a:r>
            <a:r>
              <a:rPr dirty="0" spc="-10"/>
              <a:t> </a:t>
            </a:r>
            <a:r>
              <a:rPr dirty="0" spc="120"/>
              <a:t>(1/2)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241975" y="660250"/>
            <a:ext cx="3738879" cy="2075180"/>
            <a:chOff x="5241975" y="660250"/>
            <a:chExt cx="3738879" cy="20751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1975" y="660250"/>
              <a:ext cx="3738674" cy="2074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9125" y="698350"/>
              <a:ext cx="3624374" cy="196047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4725" y="1459912"/>
            <a:ext cx="8406765" cy="34499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Times New Roman"/>
                <a:cs typeface="Times New Roman"/>
              </a:rPr>
              <a:t>ATELIER</a:t>
            </a:r>
            <a:r>
              <a:rPr dirty="0" sz="1400" spc="-15" b="1">
                <a:latin typeface="Times New Roman"/>
                <a:cs typeface="Times New Roman"/>
              </a:rPr>
              <a:t> CITOYENS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-110" i="1">
                <a:latin typeface="Georgia"/>
                <a:cs typeface="Georgia"/>
              </a:rPr>
              <a:t>2</a:t>
            </a:r>
            <a:r>
              <a:rPr dirty="0" sz="1400" spc="-105" i="1">
                <a:latin typeface="Georgia"/>
                <a:cs typeface="Georgia"/>
              </a:rPr>
              <a:t>4</a:t>
            </a:r>
            <a:r>
              <a:rPr dirty="0" sz="1400" i="1">
                <a:latin typeface="Georgia"/>
                <a:cs typeface="Georgia"/>
              </a:rPr>
              <a:t> </a:t>
            </a:r>
            <a:r>
              <a:rPr dirty="0" sz="1400" spc="-110" i="1">
                <a:latin typeface="Georgia"/>
                <a:cs typeface="Georgia"/>
              </a:rPr>
              <a:t>Ma</a:t>
            </a:r>
            <a:r>
              <a:rPr dirty="0" sz="1400" spc="-40" i="1">
                <a:latin typeface="Georgia"/>
                <a:cs typeface="Georgia"/>
              </a:rPr>
              <a:t>i</a:t>
            </a:r>
            <a:r>
              <a:rPr dirty="0" sz="1400" i="1">
                <a:latin typeface="Georgia"/>
                <a:cs typeface="Georgia"/>
              </a:rPr>
              <a:t> </a:t>
            </a:r>
            <a:r>
              <a:rPr dirty="0" sz="1400" spc="-85" i="1">
                <a:latin typeface="Georgia"/>
                <a:cs typeface="Georgia"/>
              </a:rPr>
              <a:t>202</a:t>
            </a:r>
            <a:r>
              <a:rPr dirty="0" sz="1400" spc="-60" i="1">
                <a:latin typeface="Georgia"/>
                <a:cs typeface="Georgia"/>
              </a:rPr>
              <a:t>1</a:t>
            </a:r>
            <a:r>
              <a:rPr dirty="0" sz="1400" i="1">
                <a:latin typeface="Georgia"/>
                <a:cs typeface="Georgia"/>
              </a:rPr>
              <a:t> </a:t>
            </a:r>
            <a:r>
              <a:rPr dirty="0" sz="1400" spc="15" i="1">
                <a:latin typeface="Georgia"/>
                <a:cs typeface="Georgia"/>
              </a:rPr>
              <a:t>-</a:t>
            </a:r>
            <a:r>
              <a:rPr dirty="0" sz="1400" i="1">
                <a:latin typeface="Georgia"/>
                <a:cs typeface="Georgia"/>
              </a:rPr>
              <a:t> </a:t>
            </a:r>
            <a:r>
              <a:rPr dirty="0" sz="1400" spc="-120" i="1">
                <a:latin typeface="Georgia"/>
                <a:cs typeface="Georgia"/>
              </a:rPr>
              <a:t>Pless</a:t>
            </a:r>
            <a:r>
              <a:rPr dirty="0" sz="1400" spc="-120" i="1">
                <a:latin typeface="Georgia"/>
                <a:cs typeface="Georgia"/>
              </a:rPr>
              <a:t>é</a:t>
            </a:r>
            <a:r>
              <a:rPr dirty="0" sz="1400" i="1">
                <a:latin typeface="Georgia"/>
                <a:cs typeface="Georgia"/>
              </a:rPr>
              <a:t> </a:t>
            </a:r>
            <a:r>
              <a:rPr dirty="0" sz="1400" spc="-105" i="1">
                <a:latin typeface="Georgia"/>
                <a:cs typeface="Georgia"/>
              </a:rPr>
              <a:t>(44)</a:t>
            </a:r>
            <a:endParaRPr sz="14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Georgia"/>
              <a:cs typeface="Georgia"/>
            </a:endParaRPr>
          </a:p>
          <a:p>
            <a:pPr marL="12700" marR="3764279">
              <a:lnSpc>
                <a:spcPct val="100000"/>
              </a:lnSpc>
            </a:pPr>
            <a:r>
              <a:rPr dirty="0" sz="1400" spc="10" b="1">
                <a:latin typeface="Times New Roman"/>
                <a:cs typeface="Times New Roman"/>
              </a:rPr>
              <a:t>Objectif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8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Identifier </a:t>
            </a:r>
            <a:r>
              <a:rPr dirty="0" sz="1400" spc="-10">
                <a:latin typeface="Times New Roman"/>
                <a:cs typeface="Times New Roman"/>
              </a:rPr>
              <a:t>les </a:t>
            </a:r>
            <a:r>
              <a:rPr dirty="0" sz="1400" spc="-25">
                <a:latin typeface="Times New Roman"/>
                <a:cs typeface="Times New Roman"/>
              </a:rPr>
              <a:t>blocages, </a:t>
            </a:r>
            <a:r>
              <a:rPr dirty="0" sz="1400" spc="-10">
                <a:latin typeface="Times New Roman"/>
                <a:cs typeface="Times New Roman"/>
              </a:rPr>
              <a:t>envies </a:t>
            </a:r>
            <a:r>
              <a:rPr dirty="0" sz="1400" spc="30">
                <a:latin typeface="Times New Roman"/>
                <a:cs typeface="Times New Roman"/>
              </a:rPr>
              <a:t>et </a:t>
            </a:r>
            <a:r>
              <a:rPr dirty="0" sz="1400" spc="-15">
                <a:latin typeface="Times New Roman"/>
                <a:cs typeface="Times New Roman"/>
              </a:rPr>
              <a:t>idées </a:t>
            </a:r>
            <a:r>
              <a:rPr dirty="0" sz="1400" spc="15">
                <a:latin typeface="Times New Roman"/>
                <a:cs typeface="Times New Roman"/>
              </a:rPr>
              <a:t>émergentes </a:t>
            </a:r>
            <a:r>
              <a:rPr dirty="0" sz="1400" spc="-5">
                <a:latin typeface="Times New Roman"/>
                <a:cs typeface="Times New Roman"/>
              </a:rPr>
              <a:t>des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habitants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territoire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proposer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une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démarche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endParaRPr sz="1400">
              <a:latin typeface="Times New Roman"/>
              <a:cs typeface="Times New Roman"/>
            </a:endParaRPr>
          </a:p>
          <a:p>
            <a:pPr marL="12700" marR="6510655">
              <a:lnSpc>
                <a:spcPts val="1560"/>
              </a:lnSpc>
              <a:spcBef>
                <a:spcPts val="155"/>
              </a:spcBef>
            </a:pPr>
            <a:r>
              <a:rPr dirty="0" sz="1400" spc="10">
                <a:latin typeface="Times New Roman"/>
                <a:cs typeface="Times New Roman"/>
              </a:rPr>
              <a:t>co-construction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projet.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3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temps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d’atelier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 marL="469900" indent="-328295">
              <a:lnSpc>
                <a:spcPct val="100000"/>
              </a:lnSpc>
              <a:spcBef>
                <a:spcPts val="117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1300" spc="15" b="1">
                <a:latin typeface="Times New Roman"/>
                <a:cs typeface="Times New Roman"/>
              </a:rPr>
              <a:t>Présentation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-15" b="1">
                <a:latin typeface="Times New Roman"/>
                <a:cs typeface="Times New Roman"/>
              </a:rPr>
              <a:t>du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projet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125" b="1">
                <a:latin typeface="Times New Roman"/>
                <a:cs typeface="Times New Roman"/>
              </a:rPr>
              <a:t>+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30" b="1">
                <a:latin typeface="Times New Roman"/>
                <a:cs typeface="Times New Roman"/>
              </a:rPr>
              <a:t>questions/réponses</a:t>
            </a:r>
            <a:endParaRPr sz="1300">
              <a:latin typeface="Times New Roman"/>
              <a:cs typeface="Times New Roman"/>
            </a:endParaRPr>
          </a:p>
          <a:p>
            <a:pPr marL="469900" indent="-328295">
              <a:lnSpc>
                <a:spcPct val="100000"/>
              </a:lnSpc>
              <a:spcBef>
                <a:spcPts val="234"/>
              </a:spcBef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300" spc="10" b="1">
                <a:latin typeface="Times New Roman"/>
                <a:cs typeface="Times New Roman"/>
              </a:rPr>
              <a:t>Identification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des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enjeux</a:t>
            </a:r>
            <a:r>
              <a:rPr dirty="0" sz="1300" spc="40" b="1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(facteurs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 spc="10">
                <a:latin typeface="Times New Roman"/>
                <a:cs typeface="Times New Roman"/>
              </a:rPr>
              <a:t> </a:t>
            </a:r>
            <a:r>
              <a:rPr dirty="0" sz="1300">
                <a:latin typeface="Times New Roman"/>
                <a:cs typeface="Times New Roman"/>
              </a:rPr>
              <a:t>réussite,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15">
                <a:latin typeface="Times New Roman"/>
                <a:cs typeface="Times New Roman"/>
              </a:rPr>
              <a:t>points</a:t>
            </a:r>
            <a:r>
              <a:rPr dirty="0" sz="1300" spc="1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20">
                <a:latin typeface="Times New Roman"/>
                <a:cs typeface="Times New Roman"/>
              </a:rPr>
              <a:t>blocage)</a:t>
            </a:r>
            <a:r>
              <a:rPr dirty="0" sz="1300" spc="1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 </a:t>
            </a:r>
            <a:r>
              <a:rPr dirty="0" sz="1300" spc="10">
                <a:latin typeface="Times New Roman"/>
                <a:cs typeface="Times New Roman"/>
              </a:rPr>
              <a:t>sous-groupes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-80">
                <a:latin typeface="Times New Roman"/>
                <a:cs typeface="Times New Roman"/>
              </a:rPr>
              <a:t>:</a:t>
            </a:r>
            <a:endParaRPr sz="1300">
              <a:latin typeface="Times New Roman"/>
              <a:cs typeface="Times New Roman"/>
            </a:endParaRPr>
          </a:p>
          <a:p>
            <a:pPr lvl="1" marL="927100" indent="-328295">
              <a:lnSpc>
                <a:spcPct val="100000"/>
              </a:lnSpc>
              <a:spcBef>
                <a:spcPts val="229"/>
              </a:spcBef>
              <a:buFont typeface="Cambria"/>
              <a:buChar char="○"/>
              <a:tabLst>
                <a:tab pos="926465" algn="l"/>
                <a:tab pos="927100" algn="l"/>
              </a:tabLst>
            </a:pPr>
            <a:r>
              <a:rPr dirty="0" sz="1300" spc="5" b="1">
                <a:latin typeface="Times New Roman"/>
                <a:cs typeface="Times New Roman"/>
              </a:rPr>
              <a:t>Tour </a:t>
            </a:r>
            <a:r>
              <a:rPr dirty="0" sz="1300" spc="15" b="1">
                <a:latin typeface="Times New Roman"/>
                <a:cs typeface="Times New Roman"/>
              </a:rPr>
              <a:t>de</a:t>
            </a:r>
            <a:r>
              <a:rPr dirty="0" sz="1300" spc="5" b="1">
                <a:latin typeface="Times New Roman"/>
                <a:cs typeface="Times New Roman"/>
              </a:rPr>
              <a:t> table</a:t>
            </a:r>
            <a:r>
              <a:rPr dirty="0" sz="1300" spc="-5" b="1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-</a:t>
            </a:r>
            <a:r>
              <a:rPr dirty="0" sz="1300" spc="-15">
                <a:latin typeface="Times New Roman"/>
                <a:cs typeface="Times New Roman"/>
              </a:rPr>
              <a:t> </a:t>
            </a:r>
            <a:r>
              <a:rPr dirty="0" sz="1300" spc="15">
                <a:latin typeface="Times New Roman"/>
                <a:cs typeface="Times New Roman"/>
              </a:rPr>
              <a:t>présentations</a:t>
            </a:r>
            <a:endParaRPr sz="1300">
              <a:latin typeface="Times New Roman"/>
              <a:cs typeface="Times New Roman"/>
            </a:endParaRPr>
          </a:p>
          <a:p>
            <a:pPr lvl="1" marL="927100" indent="-328295">
              <a:lnSpc>
                <a:spcPct val="100000"/>
              </a:lnSpc>
              <a:spcBef>
                <a:spcPts val="235"/>
              </a:spcBef>
              <a:buFont typeface="Cambria"/>
              <a:buChar char="○"/>
              <a:tabLst>
                <a:tab pos="926465" algn="l"/>
                <a:tab pos="927100" algn="l"/>
              </a:tabLst>
            </a:pPr>
            <a:r>
              <a:rPr dirty="0" sz="1300" spc="-5" b="1">
                <a:latin typeface="Times New Roman"/>
                <a:cs typeface="Times New Roman"/>
              </a:rPr>
              <a:t>Balance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positif</a:t>
            </a:r>
            <a:r>
              <a:rPr dirty="0" sz="1300" spc="55" b="1">
                <a:latin typeface="Times New Roman"/>
                <a:cs typeface="Times New Roman"/>
              </a:rPr>
              <a:t> </a:t>
            </a:r>
            <a:r>
              <a:rPr dirty="0" sz="1300" spc="325" b="1">
                <a:latin typeface="Times New Roman"/>
                <a:cs typeface="Times New Roman"/>
              </a:rPr>
              <a:t>/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négatif</a:t>
            </a:r>
            <a:r>
              <a:rPr dirty="0" sz="1300" spc="55" b="1">
                <a:latin typeface="Times New Roman"/>
                <a:cs typeface="Times New Roman"/>
              </a:rPr>
              <a:t> </a:t>
            </a:r>
            <a:r>
              <a:rPr dirty="0" sz="1300" spc="40" b="1">
                <a:latin typeface="Times New Roman"/>
                <a:cs typeface="Times New Roman"/>
              </a:rPr>
              <a:t>-</a:t>
            </a:r>
            <a:r>
              <a:rPr dirty="0" sz="1300" spc="35" b="1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temps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de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silence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25">
                <a:latin typeface="Times New Roman"/>
                <a:cs typeface="Times New Roman"/>
              </a:rPr>
              <a:t>et</a:t>
            </a:r>
            <a:r>
              <a:rPr dirty="0" sz="1300" spc="-5">
                <a:latin typeface="Times New Roman"/>
                <a:cs typeface="Times New Roman"/>
              </a:rPr>
              <a:t> d’écriture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individuel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130">
                <a:latin typeface="Times New Roman"/>
                <a:cs typeface="Times New Roman"/>
              </a:rPr>
              <a:t>+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15">
                <a:latin typeface="Times New Roman"/>
                <a:cs typeface="Times New Roman"/>
              </a:rPr>
              <a:t>mise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commun</a:t>
            </a:r>
            <a:endParaRPr sz="1300">
              <a:latin typeface="Times New Roman"/>
              <a:cs typeface="Times New Roman"/>
            </a:endParaRPr>
          </a:p>
          <a:p>
            <a:pPr lvl="1" marL="927100" indent="-328295">
              <a:lnSpc>
                <a:spcPct val="100000"/>
              </a:lnSpc>
              <a:spcBef>
                <a:spcPts val="235"/>
              </a:spcBef>
              <a:buFont typeface="Cambria"/>
              <a:buChar char="○"/>
              <a:tabLst>
                <a:tab pos="926465" algn="l"/>
                <a:tab pos="927100" algn="l"/>
              </a:tabLst>
            </a:pPr>
            <a:r>
              <a:rPr dirty="0" sz="1300" b="1">
                <a:latin typeface="Times New Roman"/>
                <a:cs typeface="Times New Roman"/>
              </a:rPr>
              <a:t>Facteurs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20" b="1">
                <a:latin typeface="Times New Roman"/>
                <a:cs typeface="Times New Roman"/>
              </a:rPr>
              <a:t>réussites </a:t>
            </a:r>
            <a:r>
              <a:rPr dirty="0" sz="1300" spc="-15" b="1">
                <a:latin typeface="Times New Roman"/>
                <a:cs typeface="Times New Roman"/>
              </a:rPr>
              <a:t>du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projet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55" b="1">
                <a:latin typeface="Times New Roman"/>
                <a:cs typeface="Times New Roman"/>
              </a:rPr>
              <a:t>et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25" b="1">
                <a:latin typeface="Times New Roman"/>
                <a:cs typeface="Times New Roman"/>
              </a:rPr>
              <a:t>écueils</a:t>
            </a:r>
            <a:r>
              <a:rPr dirty="0" sz="1300" spc="20" b="1">
                <a:latin typeface="Times New Roman"/>
                <a:cs typeface="Times New Roman"/>
              </a:rPr>
              <a:t> </a:t>
            </a:r>
            <a:r>
              <a:rPr dirty="0" sz="1300" spc="-30" b="1">
                <a:latin typeface="Times New Roman"/>
                <a:cs typeface="Times New Roman"/>
              </a:rPr>
              <a:t>à</a:t>
            </a:r>
            <a:r>
              <a:rPr dirty="0" sz="1300" spc="20" b="1">
                <a:latin typeface="Times New Roman"/>
                <a:cs typeface="Times New Roman"/>
              </a:rPr>
              <a:t> éviter</a:t>
            </a:r>
            <a:r>
              <a:rPr dirty="0" sz="1300" spc="35" b="1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-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partage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commun,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catégorisation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</a:t>
            </a:r>
            <a:r>
              <a:rPr dirty="0" sz="1300">
                <a:latin typeface="Times New Roman"/>
                <a:cs typeface="Times New Roman"/>
              </a:rPr>
              <a:t> sous-catégories</a:t>
            </a:r>
            <a:endParaRPr sz="130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  <a:spcBef>
                <a:spcPts val="235"/>
              </a:spcBef>
            </a:pPr>
            <a:r>
              <a:rPr dirty="0" sz="1300" spc="-155" i="1">
                <a:latin typeface="Georgia"/>
                <a:cs typeface="Georgia"/>
              </a:rPr>
              <a:t>(aménagement,</a:t>
            </a:r>
            <a:r>
              <a:rPr dirty="0" sz="1300" spc="-145" i="1">
                <a:latin typeface="Georgia"/>
                <a:cs typeface="Georgia"/>
              </a:rPr>
              <a:t> </a:t>
            </a:r>
            <a:r>
              <a:rPr dirty="0" sz="1300" spc="-135" i="1">
                <a:latin typeface="Georgia"/>
                <a:cs typeface="Georgia"/>
              </a:rPr>
              <a:t>architecture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130" i="1">
                <a:latin typeface="Georgia"/>
                <a:cs typeface="Georgia"/>
              </a:rPr>
              <a:t>&amp;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65" i="1">
                <a:latin typeface="Georgia"/>
                <a:cs typeface="Georgia"/>
              </a:rPr>
              <a:t>paysage</a:t>
            </a:r>
            <a:r>
              <a:rPr dirty="0" sz="1300" spc="-140" i="1">
                <a:latin typeface="Georgia"/>
                <a:cs typeface="Georgia"/>
              </a:rPr>
              <a:t> </a:t>
            </a:r>
            <a:r>
              <a:rPr dirty="0" sz="1300" spc="40" i="1">
                <a:latin typeface="Georgia"/>
                <a:cs typeface="Georgia"/>
              </a:rPr>
              <a:t>/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20" i="1">
                <a:latin typeface="Georgia"/>
                <a:cs typeface="Georgia"/>
              </a:rPr>
              <a:t>voisinage,</a:t>
            </a:r>
            <a:r>
              <a:rPr dirty="0" sz="1300" spc="10" i="1">
                <a:latin typeface="Georgia"/>
                <a:cs typeface="Georgia"/>
              </a:rPr>
              <a:t> </a:t>
            </a:r>
            <a:r>
              <a:rPr dirty="0" sz="1300" spc="-120" i="1">
                <a:latin typeface="Georgia"/>
                <a:cs typeface="Georgia"/>
              </a:rPr>
              <a:t>relationnel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30" i="1">
                <a:latin typeface="Georgia"/>
                <a:cs typeface="Georgia"/>
              </a:rPr>
              <a:t>et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20" i="1">
                <a:latin typeface="Georgia"/>
                <a:cs typeface="Georgia"/>
              </a:rPr>
              <a:t>intégration</a:t>
            </a:r>
            <a:r>
              <a:rPr dirty="0" sz="1300" spc="10" i="1">
                <a:latin typeface="Georgia"/>
                <a:cs typeface="Georgia"/>
              </a:rPr>
              <a:t> </a:t>
            </a:r>
            <a:r>
              <a:rPr dirty="0" sz="1300" spc="-120" i="1">
                <a:latin typeface="Georgia"/>
                <a:cs typeface="Georgia"/>
              </a:rPr>
              <a:t>locale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40" i="1">
                <a:latin typeface="Georgia"/>
                <a:cs typeface="Georgia"/>
              </a:rPr>
              <a:t>/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05" i="1">
                <a:latin typeface="Georgia"/>
                <a:cs typeface="Georgia"/>
              </a:rPr>
              <a:t>juridique,</a:t>
            </a:r>
            <a:r>
              <a:rPr dirty="0" sz="1300" spc="10" i="1">
                <a:latin typeface="Georgia"/>
                <a:cs typeface="Georgia"/>
              </a:rPr>
              <a:t> </a:t>
            </a:r>
            <a:r>
              <a:rPr dirty="0" sz="1300" spc="-114" i="1">
                <a:latin typeface="Georgia"/>
                <a:cs typeface="Georgia"/>
              </a:rPr>
              <a:t>financier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30" i="1">
                <a:latin typeface="Georgia"/>
                <a:cs typeface="Georgia"/>
              </a:rPr>
              <a:t>et</a:t>
            </a:r>
            <a:r>
              <a:rPr dirty="0" sz="1300" spc="5" i="1">
                <a:latin typeface="Georgia"/>
                <a:cs typeface="Georgia"/>
              </a:rPr>
              <a:t> </a:t>
            </a:r>
            <a:r>
              <a:rPr dirty="0" sz="1300" spc="-135" i="1">
                <a:latin typeface="Georgia"/>
                <a:cs typeface="Georgia"/>
              </a:rPr>
              <a:t>réglementaire)</a:t>
            </a:r>
            <a:endParaRPr sz="1300">
              <a:latin typeface="Georgia"/>
              <a:cs typeface="Georgia"/>
            </a:endParaRPr>
          </a:p>
          <a:p>
            <a:pPr marL="927100" indent="-328295">
              <a:lnSpc>
                <a:spcPct val="100000"/>
              </a:lnSpc>
              <a:spcBef>
                <a:spcPts val="234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dirty="0" sz="1300" spc="-5" b="1">
                <a:latin typeface="Times New Roman"/>
                <a:cs typeface="Times New Roman"/>
              </a:rPr>
              <a:t>Niveau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de </a:t>
            </a:r>
            <a:r>
              <a:rPr dirty="0" sz="1300" spc="5" b="1">
                <a:latin typeface="Times New Roman"/>
                <a:cs typeface="Times New Roman"/>
              </a:rPr>
              <a:t>participation</a:t>
            </a:r>
            <a:r>
              <a:rPr dirty="0" sz="1300" spc="15" b="1">
                <a:latin typeface="Times New Roman"/>
                <a:cs typeface="Times New Roman"/>
              </a:rPr>
              <a:t> </a:t>
            </a:r>
            <a:r>
              <a:rPr dirty="0" sz="1300" spc="-25" b="1">
                <a:latin typeface="Times New Roman"/>
                <a:cs typeface="Times New Roman"/>
              </a:rPr>
              <a:t>au</a:t>
            </a:r>
            <a:r>
              <a:rPr dirty="0" sz="1300" spc="10" b="1">
                <a:latin typeface="Times New Roman"/>
                <a:cs typeface="Times New Roman"/>
              </a:rPr>
              <a:t> </a:t>
            </a:r>
            <a:r>
              <a:rPr dirty="0" sz="1300" b="1">
                <a:latin typeface="Times New Roman"/>
                <a:cs typeface="Times New Roman"/>
              </a:rPr>
              <a:t>projet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-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partage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5">
                <a:latin typeface="Times New Roman"/>
                <a:cs typeface="Times New Roman"/>
              </a:rPr>
              <a:t>en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-5">
                <a:latin typeface="Times New Roman"/>
                <a:cs typeface="Times New Roman"/>
              </a:rPr>
              <a:t>commun</a:t>
            </a:r>
            <a:endParaRPr sz="1300">
              <a:latin typeface="Times New Roman"/>
              <a:cs typeface="Times New Roman"/>
            </a:endParaRPr>
          </a:p>
          <a:p>
            <a:pPr marL="469900" indent="-328295">
              <a:lnSpc>
                <a:spcPct val="100000"/>
              </a:lnSpc>
              <a:spcBef>
                <a:spcPts val="229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dirty="0" sz="1300" spc="-10" b="1">
                <a:latin typeface="Times New Roman"/>
                <a:cs typeface="Times New Roman"/>
              </a:rPr>
              <a:t>Bilan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-40">
                <a:latin typeface="Times New Roman"/>
                <a:cs typeface="Times New Roman"/>
              </a:rPr>
              <a:t>(avec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restitution</a:t>
            </a:r>
            <a:r>
              <a:rPr dirty="0" sz="1300" spc="5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graphique)</a:t>
            </a:r>
            <a:r>
              <a:rPr dirty="0" sz="1300" spc="45">
                <a:latin typeface="Times New Roman"/>
                <a:cs typeface="Times New Roman"/>
              </a:rPr>
              <a:t> </a:t>
            </a:r>
            <a:r>
              <a:rPr dirty="0" sz="1300" spc="55" b="1">
                <a:latin typeface="Times New Roman"/>
                <a:cs typeface="Times New Roman"/>
              </a:rPr>
              <a:t>et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10" b="1">
                <a:latin typeface="Times New Roman"/>
                <a:cs typeface="Times New Roman"/>
              </a:rPr>
              <a:t>proposition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15" b="1">
                <a:latin typeface="Times New Roman"/>
                <a:cs typeface="Times New Roman"/>
              </a:rPr>
              <a:t>de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prochains</a:t>
            </a:r>
            <a:r>
              <a:rPr dirty="0" sz="1300" spc="25" b="1">
                <a:latin typeface="Times New Roman"/>
                <a:cs typeface="Times New Roman"/>
              </a:rPr>
              <a:t> </a:t>
            </a:r>
            <a:r>
              <a:rPr dirty="0" sz="1300" spc="-10" b="1">
                <a:latin typeface="Times New Roman"/>
                <a:cs typeface="Times New Roman"/>
              </a:rPr>
              <a:t>pas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344614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#7</a:t>
            </a:r>
            <a:r>
              <a:rPr dirty="0" spc="-15"/>
              <a:t> </a:t>
            </a:r>
            <a:r>
              <a:rPr dirty="0" spc="110"/>
              <a:t>-</a:t>
            </a:r>
            <a:r>
              <a:rPr dirty="0" spc="-15"/>
              <a:t> </a:t>
            </a:r>
            <a:r>
              <a:rPr dirty="0" spc="-50"/>
              <a:t>Exemples</a:t>
            </a:r>
            <a:r>
              <a:rPr dirty="0" spc="-10"/>
              <a:t> </a:t>
            </a:r>
            <a:r>
              <a:rPr dirty="0" spc="-45"/>
              <a:t>d’ateliers</a:t>
            </a:r>
            <a:r>
              <a:rPr dirty="0" spc="-10"/>
              <a:t> </a:t>
            </a:r>
            <a:r>
              <a:rPr dirty="0" spc="120"/>
              <a:t>(2/2)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SENSIBILISATION</a:t>
            </a:r>
            <a:r>
              <a:rPr dirty="0" spc="-5"/>
              <a:t> </a:t>
            </a:r>
            <a:r>
              <a:rPr dirty="0" spc="15"/>
              <a:t>DES</a:t>
            </a:r>
            <a:r>
              <a:rPr dirty="0" spc="-10"/>
              <a:t> </a:t>
            </a:r>
            <a:r>
              <a:rPr dirty="0" spc="-25"/>
              <a:t>ÉLUS</a:t>
            </a:r>
          </a:p>
          <a:p>
            <a:pPr marL="43180" marR="5080">
              <a:lnSpc>
                <a:spcPct val="100000"/>
              </a:lnSpc>
            </a:pPr>
            <a:r>
              <a:rPr dirty="0" spc="-80" b="0" i="1">
                <a:latin typeface="Georgia"/>
                <a:cs typeface="Georgia"/>
              </a:rPr>
              <a:t>1er </a:t>
            </a:r>
            <a:r>
              <a:rPr dirty="0" spc="-150" b="0" i="1">
                <a:latin typeface="Georgia"/>
                <a:cs typeface="Georgia"/>
              </a:rPr>
              <a:t>Octobre</a:t>
            </a:r>
            <a:r>
              <a:rPr dirty="0" spc="-145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2020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15" b="0" i="1">
                <a:latin typeface="Georgia"/>
                <a:cs typeface="Georgia"/>
              </a:rPr>
              <a:t>- </a:t>
            </a:r>
            <a:r>
              <a:rPr dirty="0" spc="-100" b="0" i="1">
                <a:latin typeface="Georgia"/>
                <a:cs typeface="Georgia"/>
              </a:rPr>
              <a:t>Guipel </a:t>
            </a:r>
            <a:r>
              <a:rPr dirty="0" spc="-85" b="0" i="1">
                <a:latin typeface="Georgia"/>
                <a:cs typeface="Georgia"/>
              </a:rPr>
              <a:t>(35) </a:t>
            </a:r>
            <a:r>
              <a:rPr dirty="0" spc="15" b="0" i="1">
                <a:latin typeface="Georgia"/>
                <a:cs typeface="Georgia"/>
              </a:rPr>
              <a:t>- </a:t>
            </a:r>
            <a:r>
              <a:rPr dirty="0" spc="-170" b="0" i="1">
                <a:latin typeface="Georgia"/>
                <a:cs typeface="Georgia"/>
              </a:rPr>
              <a:t>en</a:t>
            </a:r>
            <a:r>
              <a:rPr dirty="0" spc="-165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partenariat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-170" b="0" i="1">
                <a:latin typeface="Georgia"/>
                <a:cs typeface="Georgia"/>
              </a:rPr>
              <a:t>avec</a:t>
            </a:r>
            <a:r>
              <a:rPr dirty="0" spc="-165" b="0" i="1">
                <a:latin typeface="Georgia"/>
                <a:cs typeface="Georgia"/>
              </a:rPr>
              <a:t> </a:t>
            </a:r>
            <a:r>
              <a:rPr dirty="0" spc="-114" b="0" i="1">
                <a:latin typeface="Georgia"/>
                <a:cs typeface="Georgia"/>
              </a:rPr>
              <a:t>l’association</a:t>
            </a:r>
            <a:r>
              <a:rPr dirty="0" spc="-110" b="0" i="1">
                <a:latin typeface="Georgia"/>
                <a:cs typeface="Georgia"/>
              </a:rPr>
              <a:t> </a:t>
            </a:r>
            <a:r>
              <a:rPr dirty="0" spc="-125" b="0" i="1">
                <a:latin typeface="Georgia"/>
                <a:cs typeface="Georgia"/>
              </a:rPr>
              <a:t>Bruded</a:t>
            </a:r>
            <a:r>
              <a:rPr dirty="0" spc="-120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(Bretagne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rurale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et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-140" b="0" i="1">
                <a:latin typeface="Georgia"/>
                <a:cs typeface="Georgia"/>
              </a:rPr>
              <a:t>rurbaine</a:t>
            </a:r>
            <a:r>
              <a:rPr dirty="0" spc="-135" b="0" i="1">
                <a:latin typeface="Georgia"/>
                <a:cs typeface="Georgia"/>
              </a:rPr>
              <a:t> </a:t>
            </a:r>
            <a:r>
              <a:rPr dirty="0" spc="-165" b="0" i="1">
                <a:latin typeface="Georgia"/>
                <a:cs typeface="Georgia"/>
              </a:rPr>
              <a:t>pour</a:t>
            </a:r>
            <a:r>
              <a:rPr dirty="0" spc="-160" b="0" i="1">
                <a:latin typeface="Georgia"/>
                <a:cs typeface="Georgia"/>
              </a:rPr>
              <a:t> </a:t>
            </a:r>
            <a:r>
              <a:rPr dirty="0" spc="-155" b="0" i="1">
                <a:latin typeface="Georgia"/>
                <a:cs typeface="Georgia"/>
              </a:rPr>
              <a:t>un</a:t>
            </a:r>
            <a:r>
              <a:rPr dirty="0" spc="-150" b="0" i="1">
                <a:latin typeface="Georgia"/>
                <a:cs typeface="Georgia"/>
              </a:rPr>
              <a:t> </a:t>
            </a:r>
            <a:r>
              <a:rPr dirty="0" spc="-160" b="0" i="1">
                <a:latin typeface="Georgia"/>
                <a:cs typeface="Georgia"/>
              </a:rPr>
              <a:t>développement </a:t>
            </a:r>
            <a:r>
              <a:rPr dirty="0" spc="-325" b="0" i="1">
                <a:latin typeface="Georgia"/>
                <a:cs typeface="Georgia"/>
              </a:rPr>
              <a:t> </a:t>
            </a:r>
            <a:r>
              <a:rPr dirty="0" spc="-160" b="0" i="1">
                <a:latin typeface="Georgia"/>
                <a:cs typeface="Georgia"/>
              </a:rPr>
              <a:t>durable)</a:t>
            </a:r>
          </a:p>
          <a:p>
            <a:pPr marL="43180">
              <a:lnSpc>
                <a:spcPct val="100000"/>
              </a:lnSpc>
            </a:pPr>
            <a:r>
              <a:rPr dirty="0" spc="40"/>
              <a:t>70</a:t>
            </a:r>
            <a:r>
              <a:rPr dirty="0" spc="25"/>
              <a:t> élus </a:t>
            </a:r>
            <a:r>
              <a:rPr dirty="0" spc="-15"/>
              <a:t>pour</a:t>
            </a:r>
            <a:r>
              <a:rPr dirty="0" spc="20"/>
              <a:t> </a:t>
            </a:r>
            <a:r>
              <a:rPr dirty="0" spc="5"/>
              <a:t>échanger</a:t>
            </a:r>
            <a:r>
              <a:rPr dirty="0" spc="25"/>
              <a:t> </a:t>
            </a:r>
            <a:r>
              <a:rPr dirty="0" spc="60"/>
              <a:t>et</a:t>
            </a:r>
            <a:r>
              <a:rPr dirty="0" spc="30"/>
              <a:t> </a:t>
            </a:r>
            <a:r>
              <a:rPr dirty="0"/>
              <a:t>réfléchir</a:t>
            </a:r>
            <a:r>
              <a:rPr dirty="0" spc="25"/>
              <a:t> </a:t>
            </a:r>
            <a:r>
              <a:rPr dirty="0" spc="-30"/>
              <a:t>à</a:t>
            </a:r>
            <a:r>
              <a:rPr dirty="0" spc="25"/>
              <a:t> </a:t>
            </a:r>
            <a:r>
              <a:rPr dirty="0" spc="-5"/>
              <a:t>la</a:t>
            </a:r>
            <a:r>
              <a:rPr dirty="0" spc="25"/>
              <a:t> </a:t>
            </a:r>
            <a:r>
              <a:rPr dirty="0" spc="20"/>
              <a:t>question</a:t>
            </a:r>
            <a:r>
              <a:rPr dirty="0" spc="25"/>
              <a:t> </a:t>
            </a:r>
            <a:r>
              <a:rPr dirty="0" spc="15"/>
              <a:t>de</a:t>
            </a:r>
            <a:r>
              <a:rPr dirty="0" spc="30"/>
              <a:t> </a:t>
            </a:r>
            <a:r>
              <a:rPr dirty="0" spc="-15"/>
              <a:t>l’habitat</a:t>
            </a:r>
            <a:r>
              <a:rPr dirty="0" spc="25"/>
              <a:t> </a:t>
            </a:r>
            <a:r>
              <a:rPr dirty="0"/>
              <a:t>réversible</a:t>
            </a:r>
          </a:p>
          <a:p>
            <a:pPr marL="30480">
              <a:lnSpc>
                <a:spcPct val="100000"/>
              </a:lnSpc>
              <a:spcBef>
                <a:spcPts val="10"/>
              </a:spcBef>
            </a:pPr>
            <a:endParaRPr sz="1450"/>
          </a:p>
          <a:p>
            <a:pPr marL="43180" marR="166370">
              <a:lnSpc>
                <a:spcPct val="100000"/>
              </a:lnSpc>
            </a:pPr>
            <a:r>
              <a:rPr dirty="0" spc="10"/>
              <a:t>Objectif</a:t>
            </a:r>
            <a:r>
              <a:rPr dirty="0" spc="60"/>
              <a:t> </a:t>
            </a:r>
            <a:r>
              <a:rPr dirty="0" spc="-135"/>
              <a:t>:</a:t>
            </a:r>
            <a:r>
              <a:rPr dirty="0" spc="40"/>
              <a:t> </a:t>
            </a:r>
            <a:r>
              <a:rPr dirty="0" spc="-10" b="0">
                <a:latin typeface="Times New Roman"/>
                <a:cs typeface="Times New Roman"/>
              </a:rPr>
              <a:t>Soulever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les</a:t>
            </a:r>
            <a:r>
              <a:rPr dirty="0" b="0">
                <a:latin typeface="Times New Roman"/>
                <a:cs typeface="Times New Roman"/>
              </a:rPr>
              <a:t> enjeux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30" b="0">
                <a:latin typeface="Times New Roman"/>
                <a:cs typeface="Times New Roman"/>
              </a:rPr>
              <a:t>et</a:t>
            </a:r>
            <a:r>
              <a:rPr dirty="0" b="0">
                <a:latin typeface="Times New Roman"/>
                <a:cs typeface="Times New Roman"/>
              </a:rPr>
              <a:t> problématiques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propre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à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chaque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10" b="0">
                <a:latin typeface="Times New Roman"/>
                <a:cs typeface="Times New Roman"/>
              </a:rPr>
              <a:t>situation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30" b="0">
                <a:latin typeface="Times New Roman"/>
                <a:cs typeface="Times New Roman"/>
              </a:rPr>
              <a:t>et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5" b="0">
                <a:latin typeface="Times New Roman"/>
                <a:cs typeface="Times New Roman"/>
              </a:rPr>
              <a:t>faire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15" b="0">
                <a:latin typeface="Times New Roman"/>
                <a:cs typeface="Times New Roman"/>
              </a:rPr>
              <a:t>émerger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les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démarches </a:t>
            </a:r>
            <a:r>
              <a:rPr dirty="0" spc="-10" b="0">
                <a:latin typeface="Times New Roman"/>
                <a:cs typeface="Times New Roman"/>
              </a:rPr>
              <a:t>à</a:t>
            </a:r>
            <a:r>
              <a:rPr dirty="0" spc="5" b="0">
                <a:latin typeface="Times New Roman"/>
                <a:cs typeface="Times New Roman"/>
              </a:rPr>
              <a:t> suivre </a:t>
            </a:r>
            <a:r>
              <a:rPr dirty="0" spc="-335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pour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30" b="0">
                <a:latin typeface="Times New Roman"/>
                <a:cs typeface="Times New Roman"/>
              </a:rPr>
              <a:t>permettre</a:t>
            </a:r>
            <a:r>
              <a:rPr dirty="0" spc="-5" b="0">
                <a:latin typeface="Times New Roman"/>
                <a:cs typeface="Times New Roman"/>
              </a:rPr>
              <a:t> l’implantation </a:t>
            </a:r>
            <a:r>
              <a:rPr dirty="0" spc="-10" b="0">
                <a:latin typeface="Times New Roman"/>
                <a:cs typeface="Times New Roman"/>
              </a:rPr>
              <a:t>d’habitats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réversibles</a:t>
            </a:r>
          </a:p>
          <a:p>
            <a:pPr marL="30480"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500380" indent="-336550">
              <a:lnSpc>
                <a:spcPct val="100000"/>
              </a:lnSpc>
              <a:buFont typeface="Cambria"/>
              <a:buChar char="●"/>
              <a:tabLst>
                <a:tab pos="500380" algn="l"/>
                <a:tab pos="501015" algn="l"/>
              </a:tabLst>
            </a:pPr>
            <a:r>
              <a:rPr dirty="0" u="heavy" spc="5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Atelier</a:t>
            </a:r>
            <a:r>
              <a:rPr dirty="0" u="heavy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1</a:t>
            </a:r>
            <a:r>
              <a:rPr dirty="0" spc="15" b="0">
                <a:latin typeface="Times New Roman"/>
                <a:cs typeface="Times New Roman"/>
              </a:rPr>
              <a:t> </a:t>
            </a:r>
            <a:r>
              <a:rPr dirty="0" spc="-85" b="0">
                <a:latin typeface="Times New Roman"/>
                <a:cs typeface="Times New Roman"/>
              </a:rPr>
              <a:t>: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Une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commune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souhaite </a:t>
            </a:r>
            <a:r>
              <a:rPr dirty="0" spc="40" b="0">
                <a:latin typeface="Times New Roman"/>
                <a:cs typeface="Times New Roman"/>
              </a:rPr>
              <a:t>porter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25" b="0">
                <a:latin typeface="Times New Roman"/>
                <a:cs typeface="Times New Roman"/>
              </a:rPr>
              <a:t>un</a:t>
            </a:r>
            <a:r>
              <a:rPr dirty="0" spc="40" b="0">
                <a:latin typeface="Times New Roman"/>
                <a:cs typeface="Times New Roman"/>
              </a:rPr>
              <a:t> </a:t>
            </a:r>
            <a:r>
              <a:rPr dirty="0"/>
              <a:t>projet</a:t>
            </a:r>
            <a:r>
              <a:rPr dirty="0" spc="20"/>
              <a:t> </a:t>
            </a:r>
            <a:r>
              <a:rPr dirty="0"/>
              <a:t>d’installation</a:t>
            </a:r>
            <a:r>
              <a:rPr dirty="0" spc="30"/>
              <a:t> </a:t>
            </a:r>
            <a:r>
              <a:rPr dirty="0" spc="25"/>
              <a:t>agricole </a:t>
            </a:r>
            <a:r>
              <a:rPr dirty="0" spc="-15"/>
              <a:t>avec</a:t>
            </a:r>
            <a:r>
              <a:rPr dirty="0" spc="30"/>
              <a:t> </a:t>
            </a:r>
            <a:r>
              <a:rPr dirty="0" spc="15"/>
              <a:t>de</a:t>
            </a:r>
            <a:r>
              <a:rPr dirty="0" spc="25"/>
              <a:t> </a:t>
            </a:r>
            <a:r>
              <a:rPr dirty="0" spc="-15"/>
              <a:t>l’habitat</a:t>
            </a:r>
            <a:r>
              <a:rPr dirty="0" spc="30"/>
              <a:t> </a:t>
            </a:r>
            <a:r>
              <a:rPr dirty="0" spc="25"/>
              <a:t>léger</a:t>
            </a:r>
          </a:p>
          <a:p>
            <a:pPr marL="30480">
              <a:lnSpc>
                <a:spcPct val="100000"/>
              </a:lnSpc>
              <a:spcBef>
                <a:spcPts val="10"/>
              </a:spcBef>
              <a:buFont typeface="Cambria"/>
              <a:buChar char="●"/>
            </a:pPr>
            <a:endParaRPr sz="1450"/>
          </a:p>
          <a:p>
            <a:pPr marL="500380" indent="-336550">
              <a:lnSpc>
                <a:spcPct val="100000"/>
              </a:lnSpc>
              <a:buFont typeface="Cambria"/>
              <a:buChar char="●"/>
              <a:tabLst>
                <a:tab pos="500380" algn="l"/>
                <a:tab pos="501015" algn="l"/>
              </a:tabLst>
            </a:pPr>
            <a:r>
              <a:rPr dirty="0" u="heavy" spc="5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Atelier</a:t>
            </a:r>
            <a:r>
              <a:rPr dirty="0" u="heavy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2</a:t>
            </a:r>
            <a:r>
              <a:rPr dirty="0" spc="10" b="0">
                <a:latin typeface="Times New Roman"/>
                <a:cs typeface="Times New Roman"/>
              </a:rPr>
              <a:t> </a:t>
            </a:r>
            <a:r>
              <a:rPr dirty="0" spc="-85" b="0">
                <a:latin typeface="Times New Roman"/>
                <a:cs typeface="Times New Roman"/>
              </a:rPr>
              <a:t>: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Une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commune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souhaite </a:t>
            </a:r>
            <a:r>
              <a:rPr dirty="0" spc="40" b="0">
                <a:latin typeface="Times New Roman"/>
                <a:cs typeface="Times New Roman"/>
              </a:rPr>
              <a:t>porter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5" b="0">
                <a:latin typeface="Times New Roman"/>
                <a:cs typeface="Times New Roman"/>
              </a:rPr>
              <a:t>en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10" b="0">
                <a:latin typeface="Times New Roman"/>
                <a:cs typeface="Times New Roman"/>
              </a:rPr>
              <a:t>régie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25" b="0">
                <a:latin typeface="Times New Roman"/>
                <a:cs typeface="Times New Roman"/>
              </a:rPr>
              <a:t>un</a:t>
            </a:r>
            <a:r>
              <a:rPr dirty="0" spc="50" b="0">
                <a:latin typeface="Times New Roman"/>
                <a:cs typeface="Times New Roman"/>
              </a:rPr>
              <a:t> </a:t>
            </a:r>
            <a:r>
              <a:rPr dirty="0" spc="-5"/>
              <a:t>permis</a:t>
            </a:r>
            <a:r>
              <a:rPr dirty="0" spc="20"/>
              <a:t> </a:t>
            </a:r>
            <a:r>
              <a:rPr dirty="0" spc="-20"/>
              <a:t>d’aménager</a:t>
            </a:r>
            <a:r>
              <a:rPr dirty="0" spc="25"/>
              <a:t> </a:t>
            </a:r>
            <a:r>
              <a:rPr dirty="0" spc="10"/>
              <a:t>en</a:t>
            </a:r>
            <a:r>
              <a:rPr dirty="0" spc="25"/>
              <a:t> </a:t>
            </a:r>
            <a:r>
              <a:rPr dirty="0" spc="5"/>
              <a:t>habitat</a:t>
            </a:r>
            <a:r>
              <a:rPr dirty="0" spc="25"/>
              <a:t> léger</a:t>
            </a:r>
          </a:p>
          <a:p>
            <a:pPr marL="30480">
              <a:lnSpc>
                <a:spcPct val="100000"/>
              </a:lnSpc>
              <a:spcBef>
                <a:spcPts val="15"/>
              </a:spcBef>
              <a:buFont typeface="Cambria"/>
              <a:buChar char="●"/>
            </a:pPr>
            <a:endParaRPr sz="1450"/>
          </a:p>
          <a:p>
            <a:pPr marL="500380" indent="-336550">
              <a:lnSpc>
                <a:spcPct val="100000"/>
              </a:lnSpc>
              <a:buFont typeface="Cambria"/>
              <a:buChar char="●"/>
              <a:tabLst>
                <a:tab pos="500380" algn="l"/>
                <a:tab pos="501015" algn="l"/>
              </a:tabLst>
            </a:pPr>
            <a:r>
              <a:rPr dirty="0" u="heavy" spc="5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Atelier</a:t>
            </a:r>
            <a:r>
              <a:rPr dirty="0" u="heavy" spc="-5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dirty="0" spc="10" b="0">
                <a:latin typeface="Times New Roman"/>
                <a:cs typeface="Times New Roman"/>
              </a:rPr>
              <a:t> </a:t>
            </a:r>
            <a:r>
              <a:rPr dirty="0" spc="-85" b="0">
                <a:latin typeface="Times New Roman"/>
                <a:cs typeface="Times New Roman"/>
              </a:rPr>
              <a:t>: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Une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commune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est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10" b="0">
                <a:latin typeface="Times New Roman"/>
                <a:cs typeface="Times New Roman"/>
              </a:rPr>
              <a:t>sollicitée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spc="25" b="0">
                <a:latin typeface="Times New Roman"/>
                <a:cs typeface="Times New Roman"/>
              </a:rPr>
              <a:t>par</a:t>
            </a:r>
            <a:r>
              <a:rPr dirty="0" spc="5" b="0">
                <a:latin typeface="Times New Roman"/>
                <a:cs typeface="Times New Roman"/>
              </a:rPr>
              <a:t> </a:t>
            </a:r>
            <a:r>
              <a:rPr dirty="0" spc="25" b="0">
                <a:latin typeface="Times New Roman"/>
                <a:cs typeface="Times New Roman"/>
              </a:rPr>
              <a:t>un</a:t>
            </a:r>
            <a:r>
              <a:rPr dirty="0" spc="35" b="0">
                <a:latin typeface="Times New Roman"/>
                <a:cs typeface="Times New Roman"/>
              </a:rPr>
              <a:t> </a:t>
            </a:r>
            <a:r>
              <a:rPr dirty="0"/>
              <a:t>projet</a:t>
            </a:r>
            <a:r>
              <a:rPr dirty="0" spc="20"/>
              <a:t> </a:t>
            </a:r>
            <a:r>
              <a:rPr dirty="0" spc="-10"/>
              <a:t>privé</a:t>
            </a:r>
            <a:r>
              <a:rPr dirty="0" spc="25"/>
              <a:t> </a:t>
            </a:r>
            <a:r>
              <a:rPr dirty="0" spc="-15"/>
              <a:t>d’habitat</a:t>
            </a:r>
            <a:r>
              <a:rPr dirty="0" spc="20"/>
              <a:t> </a:t>
            </a:r>
            <a:r>
              <a:rPr dirty="0" spc="25"/>
              <a:t>léger </a:t>
            </a:r>
            <a:r>
              <a:rPr dirty="0" spc="10"/>
              <a:t>en</a:t>
            </a:r>
            <a:r>
              <a:rPr dirty="0" spc="25"/>
              <a:t> </a:t>
            </a:r>
            <a:r>
              <a:rPr dirty="0" spc="20"/>
              <a:t>zone </a:t>
            </a:r>
            <a:r>
              <a:rPr dirty="0" spc="114"/>
              <a:t>N/A</a:t>
            </a:r>
          </a:p>
          <a:p>
            <a:pPr marL="30480">
              <a:lnSpc>
                <a:spcPct val="100000"/>
              </a:lnSpc>
              <a:spcBef>
                <a:spcPts val="10"/>
              </a:spcBef>
              <a:buFont typeface="Cambria"/>
              <a:buChar char="●"/>
            </a:pPr>
            <a:endParaRPr sz="1450"/>
          </a:p>
          <a:p>
            <a:pPr marL="500380" marR="214629" indent="-336550">
              <a:lnSpc>
                <a:spcPct val="100000"/>
              </a:lnSpc>
              <a:buFont typeface="Cambria"/>
              <a:buChar char="●"/>
              <a:tabLst>
                <a:tab pos="500380" algn="l"/>
                <a:tab pos="501015" algn="l"/>
              </a:tabLst>
            </a:pPr>
            <a:r>
              <a:rPr dirty="0" u="heavy" spc="5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Atelier </a:t>
            </a:r>
            <a:r>
              <a:rPr dirty="0" u="heavy" b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</a:t>
            </a:r>
            <a:r>
              <a:rPr dirty="0" b="0">
                <a:latin typeface="Times New Roman"/>
                <a:cs typeface="Times New Roman"/>
              </a:rPr>
              <a:t> </a:t>
            </a:r>
            <a:r>
              <a:rPr dirty="0" spc="-85" b="0">
                <a:latin typeface="Times New Roman"/>
                <a:cs typeface="Times New Roman"/>
              </a:rPr>
              <a:t>:</a:t>
            </a:r>
            <a:r>
              <a:rPr dirty="0" spc="-80" b="0">
                <a:latin typeface="Times New Roman"/>
                <a:cs typeface="Times New Roman"/>
              </a:rPr>
              <a:t> </a:t>
            </a:r>
            <a:r>
              <a:rPr dirty="0" spc="20" b="0">
                <a:latin typeface="Times New Roman"/>
                <a:cs typeface="Times New Roman"/>
              </a:rPr>
              <a:t>Une </a:t>
            </a:r>
            <a:r>
              <a:rPr dirty="0" spc="-10" b="0">
                <a:latin typeface="Times New Roman"/>
                <a:cs typeface="Times New Roman"/>
              </a:rPr>
              <a:t>commune </a:t>
            </a:r>
            <a:r>
              <a:rPr dirty="0" spc="20" b="0">
                <a:latin typeface="Times New Roman"/>
                <a:cs typeface="Times New Roman"/>
              </a:rPr>
              <a:t>est </a:t>
            </a:r>
            <a:r>
              <a:rPr dirty="0" spc="-10" b="0">
                <a:latin typeface="Times New Roman"/>
                <a:cs typeface="Times New Roman"/>
              </a:rPr>
              <a:t>sollicitée </a:t>
            </a:r>
            <a:r>
              <a:rPr dirty="0" spc="25" b="0">
                <a:latin typeface="Times New Roman"/>
                <a:cs typeface="Times New Roman"/>
              </a:rPr>
              <a:t>par un </a:t>
            </a:r>
            <a:r>
              <a:rPr dirty="0"/>
              <a:t>projet </a:t>
            </a:r>
            <a:r>
              <a:rPr dirty="0" spc="-10"/>
              <a:t>privé </a:t>
            </a:r>
            <a:r>
              <a:rPr dirty="0" spc="-15"/>
              <a:t>d’habitat </a:t>
            </a:r>
            <a:r>
              <a:rPr dirty="0" spc="25"/>
              <a:t>léger </a:t>
            </a:r>
            <a:r>
              <a:rPr dirty="0" spc="10"/>
              <a:t>en </a:t>
            </a:r>
            <a:r>
              <a:rPr dirty="0" spc="20"/>
              <a:t>zone </a:t>
            </a:r>
            <a:r>
              <a:rPr dirty="0" spc="50"/>
              <a:t>U </a:t>
            </a:r>
            <a:r>
              <a:rPr dirty="0" spc="5" b="0">
                <a:latin typeface="Times New Roman"/>
                <a:cs typeface="Times New Roman"/>
              </a:rPr>
              <a:t>(installation </a:t>
            </a:r>
            <a:r>
              <a:rPr dirty="0" spc="-5" b="0">
                <a:latin typeface="Times New Roman"/>
                <a:cs typeface="Times New Roman"/>
              </a:rPr>
              <a:t>chez </a:t>
            </a:r>
            <a:r>
              <a:rPr dirty="0" spc="20" b="0">
                <a:latin typeface="Times New Roman"/>
                <a:cs typeface="Times New Roman"/>
              </a:rPr>
              <a:t>un </a:t>
            </a:r>
            <a:r>
              <a:rPr dirty="0" spc="-335" b="0">
                <a:latin typeface="Times New Roman"/>
                <a:cs typeface="Times New Roman"/>
              </a:rPr>
              <a:t> </a:t>
            </a:r>
            <a:r>
              <a:rPr dirty="0" spc="5" b="0">
                <a:latin typeface="Times New Roman"/>
                <a:cs typeface="Times New Roman"/>
              </a:rPr>
              <a:t>riverain,</a:t>
            </a:r>
            <a:r>
              <a:rPr dirty="0" spc="-10" b="0">
                <a:latin typeface="Times New Roman"/>
                <a:cs typeface="Times New Roman"/>
              </a:rPr>
              <a:t> </a:t>
            </a:r>
            <a:r>
              <a:rPr dirty="0" spc="30" b="0">
                <a:latin typeface="Times New Roman"/>
                <a:cs typeface="Times New Roman"/>
              </a:rPr>
              <a:t>sur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spc="25" b="0">
                <a:latin typeface="Times New Roman"/>
                <a:cs typeface="Times New Roman"/>
              </a:rPr>
              <a:t>un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spc="35" b="0">
                <a:latin typeface="Times New Roman"/>
                <a:cs typeface="Times New Roman"/>
              </a:rPr>
              <a:t>terrain</a:t>
            </a:r>
            <a:r>
              <a:rPr dirty="0" spc="-5" b="0">
                <a:latin typeface="Times New Roman"/>
                <a:cs typeface="Times New Roman"/>
              </a:rPr>
              <a:t> </a:t>
            </a:r>
            <a:r>
              <a:rPr dirty="0" b="0">
                <a:latin typeface="Times New Roman"/>
                <a:cs typeface="Times New Roman"/>
              </a:rPr>
              <a:t>nu)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803655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#8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45"/>
              <a:t>Proposition</a:t>
            </a:r>
            <a:r>
              <a:rPr dirty="0" spc="-5"/>
              <a:t> </a:t>
            </a:r>
            <a:r>
              <a:rPr dirty="0" spc="-95"/>
              <a:t>d’accompagnement</a:t>
            </a:r>
            <a:r>
              <a:rPr dirty="0" spc="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55"/>
              <a:t>PNR</a:t>
            </a:r>
            <a:r>
              <a:rPr dirty="0" spc="-5"/>
              <a:t> </a:t>
            </a:r>
            <a:r>
              <a:rPr dirty="0" spc="-70"/>
              <a:t>des</a:t>
            </a:r>
            <a:r>
              <a:rPr dirty="0" spc="5"/>
              <a:t> </a:t>
            </a:r>
            <a:r>
              <a:rPr dirty="0" spc="-95"/>
              <a:t>Causses</a:t>
            </a:r>
            <a:r>
              <a:rPr dirty="0"/>
              <a:t> </a:t>
            </a:r>
            <a:r>
              <a:rPr dirty="0" spc="-55"/>
              <a:t>du</a:t>
            </a:r>
            <a:r>
              <a:rPr dirty="0"/>
              <a:t> </a:t>
            </a:r>
            <a:r>
              <a:rPr dirty="0" spc="-110"/>
              <a:t>Quercy</a:t>
            </a:r>
            <a:r>
              <a:rPr dirty="0"/>
              <a:t> </a:t>
            </a:r>
            <a:r>
              <a:rPr dirty="0" spc="120"/>
              <a:t>(1/2)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59912"/>
            <a:ext cx="8503285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44370">
              <a:lnSpc>
                <a:spcPct val="100000"/>
              </a:lnSpc>
              <a:spcBef>
                <a:spcPts val="100"/>
              </a:spcBef>
            </a:pPr>
            <a:r>
              <a:rPr dirty="0" sz="1400" spc="15" b="1">
                <a:latin typeface="Times New Roman"/>
                <a:cs typeface="Times New Roman"/>
              </a:rPr>
              <a:t>Phase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40" b="1">
                <a:latin typeface="Times New Roman"/>
                <a:cs typeface="Times New Roman"/>
              </a:rPr>
              <a:t>1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-135" b="1">
                <a:latin typeface="Times New Roman"/>
                <a:cs typeface="Times New Roman"/>
              </a:rPr>
              <a:t>:</a:t>
            </a:r>
            <a:r>
              <a:rPr dirty="0" sz="1400" spc="50" b="1">
                <a:latin typeface="Times New Roman"/>
                <a:cs typeface="Times New Roman"/>
              </a:rPr>
              <a:t> </a:t>
            </a:r>
            <a:r>
              <a:rPr dirty="0" u="heavy" sz="1400" spc="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Sensibiliser</a:t>
            </a:r>
            <a:r>
              <a:rPr dirty="0" sz="1400" spc="40" b="1">
                <a:latin typeface="Times New Roman"/>
                <a:cs typeface="Times New Roman"/>
              </a:rPr>
              <a:t> </a:t>
            </a:r>
            <a:r>
              <a:rPr dirty="0" sz="1400" spc="35" b="1">
                <a:latin typeface="Times New Roman"/>
                <a:cs typeface="Times New Roman"/>
              </a:rPr>
              <a:t>les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acteurs</a:t>
            </a:r>
            <a:r>
              <a:rPr dirty="0" sz="1400" spc="35" b="1">
                <a:latin typeface="Times New Roman"/>
                <a:cs typeface="Times New Roman"/>
              </a:rPr>
              <a:t> </a:t>
            </a:r>
            <a:r>
              <a:rPr dirty="0" sz="1400" spc="-20" b="1">
                <a:latin typeface="Times New Roman"/>
                <a:cs typeface="Times New Roman"/>
              </a:rPr>
              <a:t>du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territoire</a:t>
            </a:r>
            <a:r>
              <a:rPr dirty="0" sz="1400" spc="35" b="1">
                <a:latin typeface="Times New Roman"/>
                <a:cs typeface="Times New Roman"/>
              </a:rPr>
              <a:t> </a:t>
            </a:r>
            <a:r>
              <a:rPr dirty="0" sz="1400" spc="-30">
                <a:latin typeface="Times New Roman"/>
                <a:cs typeface="Times New Roman"/>
              </a:rPr>
              <a:t>(élus,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techniciens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collectifs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d’habitants)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3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temps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 marL="469900" indent="-356870">
              <a:lnSpc>
                <a:spcPct val="100000"/>
              </a:lnSpc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dirty="0" sz="1400" spc="20" b="1">
                <a:latin typeface="Times New Roman"/>
                <a:cs typeface="Times New Roman"/>
              </a:rPr>
              <a:t>Une </a:t>
            </a:r>
            <a:r>
              <a:rPr dirty="0" sz="1400" spc="10" b="1">
                <a:latin typeface="Times New Roman"/>
                <a:cs typeface="Times New Roman"/>
              </a:rPr>
              <a:t>présentation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-20" b="1">
                <a:latin typeface="Times New Roman"/>
                <a:cs typeface="Times New Roman"/>
              </a:rPr>
              <a:t>du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concept</a:t>
            </a:r>
            <a:r>
              <a:rPr dirty="0" sz="1400" spc="15" b="1">
                <a:latin typeface="Times New Roman"/>
                <a:cs typeface="Times New Roman"/>
              </a:rPr>
              <a:t> </a:t>
            </a:r>
            <a:r>
              <a:rPr dirty="0" sz="1400" spc="-30" b="1">
                <a:latin typeface="Times New Roman"/>
                <a:cs typeface="Times New Roman"/>
              </a:rPr>
              <a:t>“hameau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léger”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imes New Roman"/>
              <a:buAutoNum type="arabicPeriod"/>
            </a:pPr>
            <a:endParaRPr sz="1450">
              <a:latin typeface="Times New Roman"/>
              <a:cs typeface="Times New Roman"/>
            </a:endParaRPr>
          </a:p>
          <a:p>
            <a:pPr marL="469900" indent="-356870">
              <a:lnSpc>
                <a:spcPct val="100000"/>
              </a:lnSpc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dirty="0" sz="1400" spc="20" b="1">
                <a:latin typeface="Times New Roman"/>
                <a:cs typeface="Times New Roman"/>
              </a:rPr>
              <a:t>Une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mise </a:t>
            </a:r>
            <a:r>
              <a:rPr dirty="0" sz="1400" spc="10" b="1">
                <a:latin typeface="Times New Roman"/>
                <a:cs typeface="Times New Roman"/>
              </a:rPr>
              <a:t>en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lumière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des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enjeux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-20" b="1">
                <a:latin typeface="Times New Roman"/>
                <a:cs typeface="Times New Roman"/>
              </a:rPr>
              <a:t>du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territoire </a:t>
            </a:r>
            <a:r>
              <a:rPr dirty="0" sz="1400" spc="20">
                <a:latin typeface="Times New Roman"/>
                <a:cs typeface="Times New Roman"/>
              </a:rPr>
              <a:t>pour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replacer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contexte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Times New Roman"/>
              <a:buAutoNum type="arabicPeriod"/>
            </a:pPr>
            <a:endParaRPr sz="1450">
              <a:latin typeface="Times New Roman"/>
              <a:cs typeface="Times New Roman"/>
            </a:endParaRPr>
          </a:p>
          <a:p>
            <a:pPr marL="469900" indent="-356870">
              <a:lnSpc>
                <a:spcPct val="100000"/>
              </a:lnSpc>
              <a:buFont typeface="Times New Roman"/>
              <a:buAutoNum type="arabicPeriod"/>
              <a:tabLst>
                <a:tab pos="469265" algn="l"/>
                <a:tab pos="469900" algn="l"/>
              </a:tabLst>
            </a:pPr>
            <a:r>
              <a:rPr dirty="0" sz="1400" spc="55" b="1">
                <a:latin typeface="Times New Roman"/>
                <a:cs typeface="Times New Roman"/>
              </a:rPr>
              <a:t>Des</a:t>
            </a:r>
            <a:r>
              <a:rPr dirty="0" sz="1400" b="1">
                <a:latin typeface="Times New Roman"/>
                <a:cs typeface="Times New Roman"/>
              </a:rPr>
              <a:t> </a:t>
            </a:r>
            <a:r>
              <a:rPr dirty="0" sz="1400" spc="15" b="1">
                <a:latin typeface="Times New Roman"/>
                <a:cs typeface="Times New Roman"/>
              </a:rPr>
              <a:t>ateliers</a:t>
            </a:r>
            <a:r>
              <a:rPr dirty="0" sz="1400" spc="5" b="1">
                <a:latin typeface="Times New Roman"/>
                <a:cs typeface="Times New Roman"/>
              </a:rPr>
              <a:t> </a:t>
            </a:r>
            <a:r>
              <a:rPr dirty="0" sz="1400" spc="15" b="1">
                <a:latin typeface="Times New Roman"/>
                <a:cs typeface="Times New Roman"/>
              </a:rPr>
              <a:t>de</a:t>
            </a:r>
            <a:r>
              <a:rPr dirty="0" sz="1400" spc="10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sensibilisation</a:t>
            </a:r>
            <a:endParaRPr sz="1400">
              <a:latin typeface="Times New Roman"/>
              <a:cs typeface="Times New Roman"/>
            </a:endParaRPr>
          </a:p>
          <a:p>
            <a:pPr lvl="1" marL="927100" marR="451484" indent="-345440">
              <a:lnSpc>
                <a:spcPct val="100000"/>
              </a:lnSpc>
              <a:buAutoNum type="alphaLcPeriod"/>
              <a:tabLst>
                <a:tab pos="926465" algn="l"/>
                <a:tab pos="927100" algn="l"/>
              </a:tabLst>
            </a:pPr>
            <a:r>
              <a:rPr dirty="0" sz="1400" spc="45">
                <a:latin typeface="Times New Roman"/>
                <a:cs typeface="Times New Roman"/>
              </a:rPr>
              <a:t>Un </a:t>
            </a:r>
            <a:r>
              <a:rPr dirty="0" sz="1400" spc="5">
                <a:latin typeface="Times New Roman"/>
                <a:cs typeface="Times New Roman"/>
              </a:rPr>
              <a:t>atelier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-5">
                <a:latin typeface="Times New Roman"/>
                <a:cs typeface="Times New Roman"/>
              </a:rPr>
              <a:t>sensibilisation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20">
                <a:latin typeface="Times New Roman"/>
                <a:cs typeface="Times New Roman"/>
              </a:rPr>
              <a:t>groupe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8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réflexion </a:t>
            </a:r>
            <a:r>
              <a:rPr dirty="0" sz="1400" spc="30">
                <a:latin typeface="Times New Roman"/>
                <a:cs typeface="Times New Roman"/>
              </a:rPr>
              <a:t>sur </a:t>
            </a:r>
            <a:r>
              <a:rPr dirty="0" sz="1400" spc="-10">
                <a:latin typeface="Times New Roman"/>
                <a:cs typeface="Times New Roman"/>
              </a:rPr>
              <a:t>les </a:t>
            </a:r>
            <a:r>
              <a:rPr dirty="0" sz="1400" spc="-5">
                <a:latin typeface="Times New Roman"/>
                <a:cs typeface="Times New Roman"/>
              </a:rPr>
              <a:t>enjeux, motivations, </a:t>
            </a:r>
            <a:r>
              <a:rPr dirty="0" sz="1400" spc="-25">
                <a:latin typeface="Times New Roman"/>
                <a:cs typeface="Times New Roman"/>
              </a:rPr>
              <a:t>blocages, </a:t>
            </a:r>
            <a:r>
              <a:rPr dirty="0" sz="1400" spc="5">
                <a:latin typeface="Times New Roman"/>
                <a:cs typeface="Times New Roman"/>
              </a:rPr>
              <a:t>solutions </a:t>
            </a:r>
            <a:r>
              <a:rPr dirty="0" sz="1400" spc="25">
                <a:latin typeface="Times New Roman"/>
                <a:cs typeface="Times New Roman"/>
              </a:rPr>
              <a:t>et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acteurs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30">
                <a:latin typeface="Times New Roman"/>
                <a:cs typeface="Times New Roman"/>
              </a:rPr>
              <a:t>d’un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hameau </a:t>
            </a:r>
            <a:r>
              <a:rPr dirty="0" sz="1400" spc="15">
                <a:latin typeface="Times New Roman"/>
                <a:cs typeface="Times New Roman"/>
              </a:rPr>
              <a:t>léger</a:t>
            </a:r>
            <a:endParaRPr sz="14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Times New Roman"/>
              <a:buAutoNum type="alphaLcPeriod"/>
            </a:pPr>
            <a:endParaRPr sz="1450">
              <a:latin typeface="Times New Roman"/>
              <a:cs typeface="Times New Roman"/>
            </a:endParaRPr>
          </a:p>
          <a:p>
            <a:pPr lvl="1" marL="927100" indent="-350520">
              <a:lnSpc>
                <a:spcPct val="100000"/>
              </a:lnSpc>
              <a:buAutoNum type="alphaLcPeriod"/>
              <a:tabLst>
                <a:tab pos="926465" algn="l"/>
                <a:tab pos="927100" algn="l"/>
              </a:tabLst>
            </a:pPr>
            <a:r>
              <a:rPr dirty="0" sz="1400" spc="45">
                <a:latin typeface="Times New Roman"/>
                <a:cs typeface="Times New Roman"/>
              </a:rPr>
              <a:t>Un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atelier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sous-groupes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40">
                <a:latin typeface="Times New Roman"/>
                <a:cs typeface="Times New Roman"/>
              </a:rPr>
              <a:t>avec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ateliers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thématiques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endParaRPr sz="1400">
              <a:latin typeface="Times New Roman"/>
              <a:cs typeface="Times New Roman"/>
            </a:endParaRPr>
          </a:p>
          <a:p>
            <a:pPr lvl="2" marL="1384300" indent="-336550">
              <a:lnSpc>
                <a:spcPct val="100000"/>
              </a:lnSpc>
              <a:buFont typeface="Cambria"/>
              <a:buChar char="■"/>
              <a:tabLst>
                <a:tab pos="1383665" algn="l"/>
                <a:tab pos="1384300" algn="l"/>
              </a:tabLst>
            </a:pPr>
            <a:r>
              <a:rPr dirty="0" sz="1400" spc="10">
                <a:latin typeface="Times New Roman"/>
                <a:cs typeface="Times New Roman"/>
              </a:rPr>
              <a:t>Identifier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stratégies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pour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faire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changer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25">
                <a:latin typeface="Times New Roman"/>
                <a:cs typeface="Times New Roman"/>
              </a:rPr>
              <a:t>regard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45">
                <a:latin typeface="Times New Roman"/>
                <a:cs typeface="Times New Roman"/>
              </a:rPr>
              <a:t>grand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public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institutionnels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  <a:p>
            <a:pPr lvl="2" marL="1384300" indent="-336550">
              <a:lnSpc>
                <a:spcPct val="100000"/>
              </a:lnSpc>
              <a:buFont typeface="Cambria"/>
              <a:buChar char="■"/>
              <a:tabLst>
                <a:tab pos="1383665" algn="l"/>
                <a:tab pos="1384300" algn="l"/>
              </a:tabLst>
            </a:pPr>
            <a:r>
              <a:rPr dirty="0" sz="1400" spc="10">
                <a:latin typeface="Times New Roman"/>
                <a:cs typeface="Times New Roman"/>
              </a:rPr>
              <a:t>Identifier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verrous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administratifs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>
                <a:latin typeface="Times New Roman"/>
                <a:cs typeface="Times New Roman"/>
              </a:rPr>
              <a:t> juridiques </a:t>
            </a:r>
            <a:r>
              <a:rPr dirty="0" sz="1400" spc="-85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  <a:p>
            <a:pPr lvl="2" marL="1384300" marR="5080" indent="-336550">
              <a:lnSpc>
                <a:spcPct val="100000"/>
              </a:lnSpc>
              <a:buFont typeface="Cambria"/>
              <a:buChar char="■"/>
              <a:tabLst>
                <a:tab pos="1383665" algn="l"/>
                <a:tab pos="1384300" algn="l"/>
              </a:tabLst>
            </a:pPr>
            <a:r>
              <a:rPr dirty="0" sz="1400" spc="5">
                <a:latin typeface="Times New Roman"/>
                <a:cs typeface="Times New Roman"/>
              </a:rPr>
              <a:t>Faciliter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l'intégration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l'habitat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réversible,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d'habitat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collectif</a:t>
            </a:r>
            <a:r>
              <a:rPr dirty="0" sz="1400" spc="4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habitat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réversible,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habitants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habitat</a:t>
            </a:r>
            <a:r>
              <a:rPr dirty="0" sz="1400">
                <a:latin typeface="Times New Roman"/>
                <a:cs typeface="Times New Roman"/>
              </a:rPr>
              <a:t> réversible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dans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l'écosystème </a:t>
            </a:r>
            <a:r>
              <a:rPr dirty="0" sz="1400" spc="-15">
                <a:latin typeface="Times New Roman"/>
                <a:cs typeface="Times New Roman"/>
              </a:rPr>
              <a:t>local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5">
                <a:latin typeface="Times New Roman"/>
                <a:cs typeface="Times New Roman"/>
              </a:rPr>
              <a:t>(social,</a:t>
            </a:r>
            <a:r>
              <a:rPr dirty="0" sz="1400" spc="30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économique,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25">
                <a:latin typeface="Times New Roman"/>
                <a:cs typeface="Times New Roman"/>
              </a:rPr>
              <a:t>paysager...)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54824"/>
            <a:ext cx="803655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#8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45"/>
              <a:t>Proposition</a:t>
            </a:r>
            <a:r>
              <a:rPr dirty="0" spc="-5"/>
              <a:t> </a:t>
            </a:r>
            <a:r>
              <a:rPr dirty="0" spc="-95"/>
              <a:t>d’accompagnement</a:t>
            </a:r>
            <a:r>
              <a:rPr dirty="0" spc="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55"/>
              <a:t>PNR</a:t>
            </a:r>
            <a:r>
              <a:rPr dirty="0" spc="-5"/>
              <a:t> </a:t>
            </a:r>
            <a:r>
              <a:rPr dirty="0" spc="-70"/>
              <a:t>des</a:t>
            </a:r>
            <a:r>
              <a:rPr dirty="0" spc="5"/>
              <a:t> </a:t>
            </a:r>
            <a:r>
              <a:rPr dirty="0" spc="-95"/>
              <a:t>Causses</a:t>
            </a:r>
            <a:r>
              <a:rPr dirty="0"/>
              <a:t> </a:t>
            </a:r>
            <a:r>
              <a:rPr dirty="0" spc="-55"/>
              <a:t>du</a:t>
            </a:r>
            <a:r>
              <a:rPr dirty="0"/>
              <a:t> </a:t>
            </a:r>
            <a:r>
              <a:rPr dirty="0" spc="-110"/>
              <a:t>Quercy</a:t>
            </a:r>
            <a:r>
              <a:rPr dirty="0"/>
              <a:t> </a:t>
            </a:r>
            <a:r>
              <a:rPr dirty="0" spc="120"/>
              <a:t>(2/2)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459912"/>
            <a:ext cx="4486910" cy="2799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5435">
              <a:lnSpc>
                <a:spcPct val="100000"/>
              </a:lnSpc>
              <a:spcBef>
                <a:spcPts val="100"/>
              </a:spcBef>
            </a:pPr>
            <a:r>
              <a:rPr dirty="0" sz="1400" spc="15" b="1">
                <a:latin typeface="Times New Roman"/>
                <a:cs typeface="Times New Roman"/>
              </a:rPr>
              <a:t>Phas</a:t>
            </a:r>
            <a:r>
              <a:rPr dirty="0" sz="1400" spc="15" b="1">
                <a:latin typeface="Times New Roman"/>
                <a:cs typeface="Times New Roman"/>
              </a:rPr>
              <a:t>e</a:t>
            </a:r>
            <a:r>
              <a:rPr dirty="0" sz="1400" spc="15" b="1">
                <a:latin typeface="Times New Roman"/>
                <a:cs typeface="Times New Roman"/>
              </a:rPr>
              <a:t> </a:t>
            </a:r>
            <a:r>
              <a:rPr dirty="0" sz="1400" spc="40" b="1">
                <a:latin typeface="Times New Roman"/>
                <a:cs typeface="Times New Roman"/>
              </a:rPr>
              <a:t>2</a:t>
            </a:r>
            <a:r>
              <a:rPr dirty="0" sz="1400" spc="30" b="1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u="heavy" sz="1400" spc="-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1400" spc="4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telie</a:t>
            </a:r>
            <a:r>
              <a:rPr dirty="0" u="heavy" sz="1400" spc="-5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14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4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ré</a:t>
            </a:r>
            <a:r>
              <a:rPr dirty="0" u="heavy" sz="14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dirty="0" u="heavy" sz="1400" spc="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lementai</a:t>
            </a:r>
            <a:r>
              <a:rPr dirty="0" u="heavy" sz="14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1400" spc="4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sz="1400" b="1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destin</a:t>
            </a:r>
            <a:r>
              <a:rPr dirty="0" sz="1400" spc="-20">
                <a:latin typeface="Times New Roman"/>
                <a:cs typeface="Times New Roman"/>
              </a:rPr>
              <a:t>a</a:t>
            </a:r>
            <a:r>
              <a:rPr dirty="0" sz="1400" spc="15">
                <a:latin typeface="Times New Roman"/>
                <a:cs typeface="Times New Roman"/>
              </a:rPr>
              <a:t>tio</a:t>
            </a:r>
            <a:r>
              <a:rPr dirty="0" sz="1400" spc="30">
                <a:latin typeface="Times New Roman"/>
                <a:cs typeface="Times New Roman"/>
              </a:rPr>
              <a:t>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</a:t>
            </a:r>
            <a:r>
              <a:rPr dirty="0" sz="1400">
                <a:latin typeface="Times New Roman"/>
                <a:cs typeface="Times New Roman"/>
              </a:rPr>
              <a:t>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élu</a:t>
            </a:r>
            <a:r>
              <a:rPr dirty="0" sz="1400">
                <a:latin typeface="Times New Roman"/>
                <a:cs typeface="Times New Roman"/>
              </a:rPr>
              <a:t>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et  </a:t>
            </a:r>
            <a:r>
              <a:rPr dirty="0" sz="1400" spc="-5">
                <a:latin typeface="Times New Roman"/>
                <a:cs typeface="Times New Roman"/>
              </a:rPr>
              <a:t>techniciens </a:t>
            </a:r>
            <a:r>
              <a:rPr dirty="0" sz="1400" spc="5">
                <a:latin typeface="Times New Roman"/>
                <a:cs typeface="Times New Roman"/>
              </a:rPr>
              <a:t>engagés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dans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l'élaboration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PLUi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400" spc="10" b="1">
                <a:latin typeface="Times New Roman"/>
                <a:cs typeface="Times New Roman"/>
              </a:rPr>
              <a:t>Objectif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80">
                <a:latin typeface="Times New Roman"/>
                <a:cs typeface="Times New Roman"/>
              </a:rPr>
              <a:t> </a:t>
            </a:r>
            <a:r>
              <a:rPr dirty="0" sz="1400" spc="40">
                <a:latin typeface="Times New Roman"/>
                <a:cs typeface="Times New Roman"/>
              </a:rPr>
              <a:t>Mettre </a:t>
            </a:r>
            <a:r>
              <a:rPr dirty="0" sz="1400" spc="5">
                <a:latin typeface="Times New Roman"/>
                <a:cs typeface="Times New Roman"/>
              </a:rPr>
              <a:t>en </a:t>
            </a:r>
            <a:r>
              <a:rPr dirty="0" sz="1400" spc="10">
                <a:latin typeface="Times New Roman"/>
                <a:cs typeface="Times New Roman"/>
              </a:rPr>
              <a:t>avant </a:t>
            </a:r>
            <a:r>
              <a:rPr dirty="0" sz="1400" spc="-10">
                <a:latin typeface="Times New Roman"/>
                <a:cs typeface="Times New Roman"/>
              </a:rPr>
              <a:t>les </a:t>
            </a:r>
            <a:r>
              <a:rPr dirty="0" sz="1400" spc="5">
                <a:latin typeface="Times New Roman"/>
                <a:cs typeface="Times New Roman"/>
              </a:rPr>
              <a:t>outils </a:t>
            </a:r>
            <a:r>
              <a:rPr dirty="0" sz="1400" spc="10">
                <a:latin typeface="Times New Roman"/>
                <a:cs typeface="Times New Roman"/>
              </a:rPr>
              <a:t>réglementaires </a:t>
            </a:r>
            <a:r>
              <a:rPr dirty="0" sz="1400" spc="20">
                <a:latin typeface="Times New Roman"/>
                <a:cs typeface="Times New Roman"/>
              </a:rPr>
              <a:t>pour </a:t>
            </a:r>
            <a:r>
              <a:rPr dirty="0" sz="1400" spc="25">
                <a:latin typeface="Times New Roman"/>
                <a:cs typeface="Times New Roman"/>
              </a:rPr>
              <a:t> </a:t>
            </a:r>
            <a:r>
              <a:rPr dirty="0" sz="1400" spc="35">
                <a:latin typeface="Times New Roman"/>
                <a:cs typeface="Times New Roman"/>
              </a:rPr>
              <a:t>intégrer </a:t>
            </a:r>
            <a:r>
              <a:rPr dirty="0" sz="1400" spc="-10">
                <a:latin typeface="Times New Roman"/>
                <a:cs typeface="Times New Roman"/>
              </a:rPr>
              <a:t>l’habitat </a:t>
            </a:r>
            <a:r>
              <a:rPr dirty="0" sz="1400">
                <a:latin typeface="Times New Roman"/>
                <a:cs typeface="Times New Roman"/>
              </a:rPr>
              <a:t>réversible </a:t>
            </a:r>
            <a:r>
              <a:rPr dirty="0" sz="1400" spc="30">
                <a:latin typeface="Times New Roman"/>
                <a:cs typeface="Times New Roman"/>
              </a:rPr>
              <a:t>et </a:t>
            </a:r>
            <a:r>
              <a:rPr dirty="0" sz="1400" spc="25">
                <a:latin typeface="Times New Roman"/>
                <a:cs typeface="Times New Roman"/>
              </a:rPr>
              <a:t>un </a:t>
            </a:r>
            <a:r>
              <a:rPr dirty="0" sz="1400" spc="20">
                <a:latin typeface="Times New Roman"/>
                <a:cs typeface="Times New Roman"/>
              </a:rPr>
              <a:t>projet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-5">
                <a:latin typeface="Times New Roman"/>
                <a:cs typeface="Times New Roman"/>
              </a:rPr>
              <a:t>hameau </a:t>
            </a:r>
            <a:r>
              <a:rPr dirty="0" sz="1400" spc="15">
                <a:latin typeface="Times New Roman"/>
                <a:cs typeface="Times New Roman"/>
              </a:rPr>
              <a:t>léger </a:t>
            </a:r>
            <a:r>
              <a:rPr dirty="0" sz="1400" spc="5">
                <a:latin typeface="Times New Roman"/>
                <a:cs typeface="Times New Roman"/>
              </a:rPr>
              <a:t>dans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-35">
                <a:latin typeface="Times New Roman"/>
                <a:cs typeface="Times New Roman"/>
              </a:rPr>
              <a:t>ce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document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d’urbanisme.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00" spc="15" b="1">
                <a:latin typeface="Times New Roman"/>
                <a:cs typeface="Times New Roman"/>
              </a:rPr>
              <a:t>Phas</a:t>
            </a:r>
            <a:r>
              <a:rPr dirty="0" sz="1400" spc="15" b="1">
                <a:latin typeface="Times New Roman"/>
                <a:cs typeface="Times New Roman"/>
              </a:rPr>
              <a:t>e</a:t>
            </a:r>
            <a:r>
              <a:rPr dirty="0" sz="1400" spc="15" b="1">
                <a:latin typeface="Times New Roman"/>
                <a:cs typeface="Times New Roman"/>
              </a:rPr>
              <a:t> </a:t>
            </a:r>
            <a:r>
              <a:rPr dirty="0" sz="1400" spc="40" b="1">
                <a:latin typeface="Times New Roman"/>
                <a:cs typeface="Times New Roman"/>
              </a:rPr>
              <a:t>3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spc="-135" b="1">
                <a:latin typeface="Times New Roman"/>
                <a:cs typeface="Times New Roman"/>
              </a:rPr>
              <a:t>:</a:t>
            </a:r>
            <a:r>
              <a:rPr dirty="0" sz="1400" spc="35" b="1">
                <a:latin typeface="Times New Roman"/>
                <a:cs typeface="Times New Roman"/>
              </a:rPr>
              <a:t> </a:t>
            </a:r>
            <a:r>
              <a:rPr dirty="0" u="heavy" sz="1400" spc="-6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heavy" sz="14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ppe</a:t>
            </a:r>
            <a:r>
              <a:rPr dirty="0" u="heavy" sz="1400" spc="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heavy" sz="1400" spc="1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400" spc="-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à</a:t>
            </a:r>
            <a:r>
              <a:rPr dirty="0" u="heavy" sz="1400" spc="2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400" spc="-5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</a:t>
            </a:r>
            <a:r>
              <a:rPr dirty="0" u="heavy" sz="1400" spc="-6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heavy" sz="1400" spc="3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ojets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76835">
              <a:lnSpc>
                <a:spcPct val="100000"/>
              </a:lnSpc>
            </a:pPr>
            <a:r>
              <a:rPr dirty="0" sz="1400" spc="10" b="1">
                <a:latin typeface="Times New Roman"/>
                <a:cs typeface="Times New Roman"/>
              </a:rPr>
              <a:t>Objecti</a:t>
            </a:r>
            <a:r>
              <a:rPr dirty="0" sz="1400" spc="10" b="1">
                <a:latin typeface="Times New Roman"/>
                <a:cs typeface="Times New Roman"/>
              </a:rPr>
              <a:t>f</a:t>
            </a:r>
            <a:r>
              <a:rPr dirty="0" sz="1400" spc="65" b="1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Assure</a:t>
            </a:r>
            <a:r>
              <a:rPr dirty="0" sz="1400" spc="10">
                <a:latin typeface="Times New Roman"/>
                <a:cs typeface="Times New Roman"/>
              </a:rPr>
              <a:t>r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</a:t>
            </a:r>
            <a:r>
              <a:rPr dirty="0" sz="1400" spc="-5">
                <a:latin typeface="Times New Roman"/>
                <a:cs typeface="Times New Roman"/>
              </a:rPr>
              <a:t>a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mis</a:t>
            </a:r>
            <a:r>
              <a:rPr dirty="0" sz="1400" spc="-10">
                <a:latin typeface="Times New Roman"/>
                <a:cs typeface="Times New Roman"/>
              </a:rPr>
              <a:t>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e</a:t>
            </a:r>
            <a:r>
              <a:rPr dirty="0" sz="1400" spc="10">
                <a:latin typeface="Times New Roman"/>
                <a:cs typeface="Times New Roman"/>
              </a:rPr>
              <a:t>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oeuvr</a:t>
            </a:r>
            <a:r>
              <a:rPr dirty="0" sz="1400" spc="-15">
                <a:latin typeface="Times New Roman"/>
                <a:cs typeface="Times New Roman"/>
              </a:rPr>
              <a:t>e</a:t>
            </a:r>
            <a:r>
              <a:rPr dirty="0" sz="1400" spc="-45">
                <a:latin typeface="Times New Roman"/>
                <a:cs typeface="Times New Roman"/>
              </a:rPr>
              <a:t>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</a:t>
            </a:r>
            <a:r>
              <a:rPr dirty="0" sz="1400" spc="-15">
                <a:latin typeface="Times New Roman"/>
                <a:cs typeface="Times New Roman"/>
              </a:rPr>
              <a:t>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suiv</a:t>
            </a:r>
            <a:r>
              <a:rPr dirty="0" sz="1400" spc="-5">
                <a:latin typeface="Times New Roman"/>
                <a:cs typeface="Times New Roman"/>
              </a:rPr>
              <a:t>i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35">
                <a:latin typeface="Times New Roman"/>
                <a:cs typeface="Times New Roman"/>
              </a:rPr>
              <a:t>e</a:t>
            </a:r>
            <a:r>
              <a:rPr dirty="0" sz="1400" spc="25">
                <a:latin typeface="Times New Roman"/>
                <a:cs typeface="Times New Roman"/>
              </a:rPr>
              <a:t>t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</a:t>
            </a:r>
            <a:r>
              <a:rPr dirty="0" sz="1400" spc="-5">
                <a:latin typeface="Times New Roman"/>
                <a:cs typeface="Times New Roman"/>
              </a:rPr>
              <a:t>a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restitution  </a:t>
            </a:r>
            <a:r>
              <a:rPr dirty="0" sz="1400" spc="-30">
                <a:latin typeface="Times New Roman"/>
                <a:cs typeface="Times New Roman"/>
              </a:rPr>
              <a:t>d’un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appel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ayant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pour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objectif</a:t>
            </a:r>
            <a:r>
              <a:rPr dirty="0" sz="1400" spc="4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sélectionner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 collectivité susceptible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5">
                <a:latin typeface="Times New Roman"/>
                <a:cs typeface="Times New Roman"/>
              </a:rPr>
              <a:t>d’accueillir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5">
                <a:latin typeface="Times New Roman"/>
                <a:cs typeface="Times New Roman"/>
              </a:rPr>
              <a:t>un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projet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hameau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léger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9544" y="1149900"/>
            <a:ext cx="3784455" cy="39935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52531" y="0"/>
            <a:ext cx="2591467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007" y="289007"/>
            <a:ext cx="887949" cy="13489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0300" y="3483471"/>
            <a:ext cx="2741930" cy="12236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dirty="0" sz="1300" spc="5">
                <a:latin typeface="Times New Roman"/>
                <a:cs typeface="Times New Roman"/>
              </a:rPr>
              <a:t>Merci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pour</a:t>
            </a:r>
            <a:r>
              <a:rPr dirty="0" sz="1300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votre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temps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25">
                <a:latin typeface="Times New Roman"/>
                <a:cs typeface="Times New Roman"/>
              </a:rPr>
              <a:t>et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votre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25">
                <a:latin typeface="Times New Roman"/>
                <a:cs typeface="Times New Roman"/>
              </a:rPr>
              <a:t>intérêt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150">
                <a:latin typeface="Times New Roman"/>
                <a:cs typeface="Times New Roman"/>
              </a:rPr>
              <a:t>! </a:t>
            </a:r>
            <a:r>
              <a:rPr dirty="0" sz="1300" spc="-310">
                <a:latin typeface="Times New Roman"/>
                <a:cs typeface="Times New Roman"/>
              </a:rPr>
              <a:t> </a:t>
            </a:r>
            <a:r>
              <a:rPr dirty="0" sz="1300" spc="10">
                <a:latin typeface="Times New Roman"/>
                <a:cs typeface="Times New Roman"/>
              </a:rPr>
              <a:t>Nous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20">
                <a:latin typeface="Times New Roman"/>
                <a:cs typeface="Times New Roman"/>
              </a:rPr>
              <a:t>restons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 spc="-10">
                <a:latin typeface="Times New Roman"/>
                <a:cs typeface="Times New Roman"/>
              </a:rPr>
              <a:t>à </a:t>
            </a:r>
            <a:r>
              <a:rPr dirty="0" sz="1300" spc="10">
                <a:latin typeface="Times New Roman"/>
                <a:cs typeface="Times New Roman"/>
              </a:rPr>
              <a:t>votre</a:t>
            </a:r>
            <a:r>
              <a:rPr dirty="0" sz="1300" spc="-5">
                <a:latin typeface="Times New Roman"/>
                <a:cs typeface="Times New Roman"/>
              </a:rPr>
              <a:t> </a:t>
            </a:r>
            <a:r>
              <a:rPr dirty="0" sz="1300">
                <a:latin typeface="Times New Roman"/>
                <a:cs typeface="Times New Roman"/>
              </a:rPr>
              <a:t>disposition</a:t>
            </a:r>
            <a:r>
              <a:rPr dirty="0" sz="1300" spc="-10">
                <a:latin typeface="Times New Roman"/>
                <a:cs typeface="Times New Roman"/>
              </a:rPr>
              <a:t> </a:t>
            </a:r>
            <a:r>
              <a:rPr dirty="0" sz="1300" spc="-80">
                <a:latin typeface="Times New Roman"/>
                <a:cs typeface="Times New Roman"/>
              </a:rPr>
              <a:t>: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448309">
              <a:lnSpc>
                <a:spcPct val="101000"/>
              </a:lnSpc>
            </a:pPr>
            <a:r>
              <a:rPr dirty="0" sz="1300" spc="15" b="1">
                <a:latin typeface="Times New Roman"/>
                <a:cs typeface="Times New Roman"/>
              </a:rPr>
              <a:t>Angéline </a:t>
            </a:r>
            <a:r>
              <a:rPr dirty="0" sz="1300" spc="-5" b="1">
                <a:latin typeface="Times New Roman"/>
                <a:cs typeface="Times New Roman"/>
              </a:rPr>
              <a:t>Broust </a:t>
            </a:r>
            <a:r>
              <a:rPr dirty="0" sz="1300" b="1">
                <a:latin typeface="Times New Roman"/>
                <a:cs typeface="Times New Roman"/>
              </a:rPr>
              <a:t> </a:t>
            </a:r>
            <a:r>
              <a:rPr dirty="0" u="heavy" sz="1300" spc="-130" i="1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Georgia"/>
                <a:cs typeface="Georgia"/>
                <a:hlinkClick r:id="rId4"/>
              </a:rPr>
              <a:t>angeline.broust@hameaux-legers.org </a:t>
            </a:r>
            <a:r>
              <a:rPr dirty="0" sz="1300" spc="-300" i="1">
                <a:solidFill>
                  <a:srgbClr val="0097A7"/>
                </a:solidFill>
                <a:latin typeface="Georgia"/>
                <a:cs typeface="Georgia"/>
              </a:rPr>
              <a:t> </a:t>
            </a:r>
            <a:r>
              <a:rPr dirty="0" sz="1300" spc="-100" i="1">
                <a:latin typeface="Georgia"/>
                <a:cs typeface="Georgia"/>
              </a:rPr>
              <a:t>0</a:t>
            </a:r>
            <a:r>
              <a:rPr dirty="0" sz="1300" spc="-80" i="1">
                <a:latin typeface="Georgia"/>
                <a:cs typeface="Georgia"/>
              </a:rPr>
              <a:t>7</a:t>
            </a:r>
            <a:r>
              <a:rPr dirty="0" sz="1300" i="1">
                <a:latin typeface="Georgia"/>
                <a:cs typeface="Georgia"/>
              </a:rPr>
              <a:t> </a:t>
            </a:r>
            <a:r>
              <a:rPr dirty="0" sz="1300" spc="-125" i="1">
                <a:latin typeface="Georgia"/>
                <a:cs typeface="Georgia"/>
              </a:rPr>
              <a:t>8</a:t>
            </a:r>
            <a:r>
              <a:rPr dirty="0" sz="1300" spc="-114" i="1">
                <a:latin typeface="Georgia"/>
                <a:cs typeface="Georgia"/>
              </a:rPr>
              <a:t>2</a:t>
            </a:r>
            <a:r>
              <a:rPr dirty="0" sz="1300" i="1">
                <a:latin typeface="Georgia"/>
                <a:cs typeface="Georgia"/>
              </a:rPr>
              <a:t> </a:t>
            </a:r>
            <a:r>
              <a:rPr dirty="0" sz="1300" spc="-105" i="1">
                <a:latin typeface="Georgia"/>
                <a:cs typeface="Georgia"/>
              </a:rPr>
              <a:t>9</a:t>
            </a:r>
            <a:r>
              <a:rPr dirty="0" sz="1300" spc="-100" i="1">
                <a:latin typeface="Georgia"/>
                <a:cs typeface="Georgia"/>
              </a:rPr>
              <a:t>6</a:t>
            </a:r>
            <a:r>
              <a:rPr dirty="0" sz="1300" i="1">
                <a:latin typeface="Georgia"/>
                <a:cs typeface="Georgia"/>
              </a:rPr>
              <a:t> </a:t>
            </a:r>
            <a:r>
              <a:rPr dirty="0" sz="1300" spc="30" i="1">
                <a:latin typeface="Georgia"/>
                <a:cs typeface="Georgia"/>
              </a:rPr>
              <a:t>7</a:t>
            </a:r>
            <a:r>
              <a:rPr dirty="0" sz="1300" spc="30" i="1">
                <a:latin typeface="Georgia"/>
                <a:cs typeface="Georgia"/>
              </a:rPr>
              <a:t>1</a:t>
            </a:r>
            <a:r>
              <a:rPr dirty="0" sz="1300" i="1">
                <a:latin typeface="Georgia"/>
                <a:cs typeface="Georgia"/>
              </a:rPr>
              <a:t> </a:t>
            </a:r>
            <a:r>
              <a:rPr dirty="0" sz="1300" spc="-135" i="1">
                <a:latin typeface="Georgia"/>
                <a:cs typeface="Georgia"/>
              </a:rPr>
              <a:t>40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725" y="343799"/>
            <a:ext cx="363156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175" b="1" i="1">
                <a:latin typeface="Times New Roman"/>
                <a:cs typeface="Times New Roman"/>
              </a:rPr>
              <a:t>#</a:t>
            </a:r>
            <a:r>
              <a:rPr dirty="0" sz="2200" spc="180" b="1" i="1">
                <a:latin typeface="Times New Roman"/>
                <a:cs typeface="Times New Roman"/>
              </a:rPr>
              <a:t>1</a:t>
            </a:r>
            <a:r>
              <a:rPr dirty="0" sz="2200" spc="-5" b="1" i="1">
                <a:latin typeface="Times New Roman"/>
                <a:cs typeface="Times New Roman"/>
              </a:rPr>
              <a:t> </a:t>
            </a:r>
            <a:r>
              <a:rPr dirty="0" sz="2200" spc="110" b="1" i="1">
                <a:latin typeface="Times New Roman"/>
                <a:cs typeface="Times New Roman"/>
              </a:rPr>
              <a:t>-</a:t>
            </a:r>
            <a:r>
              <a:rPr dirty="0" sz="2200" spc="-5" b="1" i="1">
                <a:latin typeface="Times New Roman"/>
                <a:cs typeface="Times New Roman"/>
              </a:rPr>
              <a:t> </a:t>
            </a:r>
            <a:r>
              <a:rPr dirty="0" sz="2200" spc="-254" b="1" i="1">
                <a:latin typeface="Times New Roman"/>
                <a:cs typeface="Times New Roman"/>
              </a:rPr>
              <a:t>L</a:t>
            </a:r>
            <a:r>
              <a:rPr dirty="0" sz="2200" spc="-120" b="1" i="1">
                <a:latin typeface="Times New Roman"/>
                <a:cs typeface="Times New Roman"/>
              </a:rPr>
              <a:t>’h</a:t>
            </a:r>
            <a:r>
              <a:rPr dirty="0" sz="2200" spc="-110" b="1" i="1">
                <a:latin typeface="Times New Roman"/>
                <a:cs typeface="Times New Roman"/>
              </a:rPr>
              <a:t>a</a:t>
            </a:r>
            <a:r>
              <a:rPr dirty="0" sz="2200" spc="-20" b="1" i="1">
                <a:latin typeface="Times New Roman"/>
                <a:cs typeface="Times New Roman"/>
              </a:rPr>
              <a:t>bita</a:t>
            </a:r>
            <a:r>
              <a:rPr dirty="0" sz="2200" spc="-10" b="1" i="1">
                <a:latin typeface="Times New Roman"/>
                <a:cs typeface="Times New Roman"/>
              </a:rPr>
              <a:t>t</a:t>
            </a:r>
            <a:r>
              <a:rPr dirty="0" sz="2200" spc="-5" b="1" i="1">
                <a:latin typeface="Times New Roman"/>
                <a:cs typeface="Times New Roman"/>
              </a:rPr>
              <a:t> </a:t>
            </a:r>
            <a:r>
              <a:rPr dirty="0" sz="2200" spc="-50" b="1" i="1">
                <a:latin typeface="Times New Roman"/>
                <a:cs typeface="Times New Roman"/>
              </a:rPr>
              <a:t>lé</a:t>
            </a:r>
            <a:r>
              <a:rPr dirty="0" sz="2200" spc="-95" b="1" i="1">
                <a:latin typeface="Times New Roman"/>
                <a:cs typeface="Times New Roman"/>
              </a:rPr>
              <a:t>g</a:t>
            </a:r>
            <a:r>
              <a:rPr dirty="0" sz="2200" spc="-80" b="1" i="1">
                <a:latin typeface="Times New Roman"/>
                <a:cs typeface="Times New Roman"/>
              </a:rPr>
              <a:t>e</a:t>
            </a:r>
            <a:r>
              <a:rPr dirty="0" sz="2200" spc="-70" b="1" i="1">
                <a:latin typeface="Times New Roman"/>
                <a:cs typeface="Times New Roman"/>
              </a:rPr>
              <a:t>r</a:t>
            </a:r>
            <a:r>
              <a:rPr dirty="0" sz="2200" spc="-5" b="1" i="1">
                <a:latin typeface="Times New Roman"/>
                <a:cs typeface="Times New Roman"/>
              </a:rPr>
              <a:t> </a:t>
            </a:r>
            <a:r>
              <a:rPr dirty="0" sz="2200" spc="-120" b="1" i="1">
                <a:latin typeface="Times New Roman"/>
                <a:cs typeface="Times New Roman"/>
              </a:rPr>
              <a:t>o</a:t>
            </a:r>
            <a:r>
              <a:rPr dirty="0" sz="2200" spc="-130" b="1" i="1">
                <a:latin typeface="Times New Roman"/>
                <a:cs typeface="Times New Roman"/>
              </a:rPr>
              <a:t>u</a:t>
            </a:r>
            <a:r>
              <a:rPr dirty="0" sz="2200" spc="-5" b="1" i="1">
                <a:latin typeface="Times New Roman"/>
                <a:cs typeface="Times New Roman"/>
              </a:rPr>
              <a:t> </a:t>
            </a:r>
            <a:r>
              <a:rPr dirty="0" sz="2200" spc="-35" b="1" i="1">
                <a:latin typeface="Times New Roman"/>
                <a:cs typeface="Times New Roman"/>
              </a:rPr>
              <a:t>ré</a:t>
            </a:r>
            <a:r>
              <a:rPr dirty="0" sz="2200" spc="-85" b="1" i="1">
                <a:latin typeface="Times New Roman"/>
                <a:cs typeface="Times New Roman"/>
              </a:rPr>
              <a:t>v</a:t>
            </a:r>
            <a:r>
              <a:rPr dirty="0" sz="2200" spc="-80" b="1" i="1">
                <a:latin typeface="Times New Roman"/>
                <a:cs typeface="Times New Roman"/>
              </a:rPr>
              <a:t>e</a:t>
            </a:r>
            <a:r>
              <a:rPr dirty="0" sz="2200" spc="-105" b="1" i="1">
                <a:latin typeface="Times New Roman"/>
                <a:cs typeface="Times New Roman"/>
              </a:rPr>
              <a:t>r</a:t>
            </a:r>
            <a:r>
              <a:rPr dirty="0" sz="2200" spc="-55" b="1" i="1">
                <a:latin typeface="Times New Roman"/>
                <a:cs typeface="Times New Roman"/>
              </a:rPr>
              <a:t>si</a:t>
            </a:r>
            <a:r>
              <a:rPr dirty="0" sz="2200" spc="-110" b="1" i="1">
                <a:latin typeface="Times New Roman"/>
                <a:cs typeface="Times New Roman"/>
              </a:rPr>
              <a:t>b</a:t>
            </a:r>
            <a:r>
              <a:rPr dirty="0" sz="2200" spc="-45" b="1" i="1">
                <a:latin typeface="Times New Roman"/>
                <a:cs typeface="Times New Roman"/>
              </a:rPr>
              <a:t>le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92900"/>
            <a:ext cx="4400414" cy="18754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1175" y="1583837"/>
            <a:ext cx="769874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Times New Roman"/>
                <a:cs typeface="Times New Roman"/>
              </a:rPr>
              <a:t>Les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habitats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réversibles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5">
                <a:latin typeface="Times New Roman"/>
                <a:cs typeface="Times New Roman"/>
              </a:rPr>
              <a:t>ont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fondations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démontables</a:t>
            </a:r>
            <a:r>
              <a:rPr dirty="0" sz="1400" spc="35">
                <a:latin typeface="Times New Roman"/>
                <a:cs typeface="Times New Roman"/>
              </a:rPr>
              <a:t> </a:t>
            </a:r>
            <a:r>
              <a:rPr dirty="0" sz="1400" spc="-140" i="1">
                <a:latin typeface="Georgia"/>
                <a:cs typeface="Georgia"/>
              </a:rPr>
              <a:t>(pierres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60" i="1">
                <a:latin typeface="Georgia"/>
                <a:cs typeface="Georgia"/>
              </a:rPr>
              <a:t>sèches,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60" i="1">
                <a:latin typeface="Georgia"/>
                <a:cs typeface="Georgia"/>
              </a:rPr>
              <a:t>pneus,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00" i="1">
                <a:latin typeface="Georgia"/>
                <a:cs typeface="Georgia"/>
              </a:rPr>
              <a:t>vis,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20" i="1">
                <a:latin typeface="Georgia"/>
                <a:cs typeface="Georgia"/>
              </a:rPr>
              <a:t>pieux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65" i="1">
                <a:latin typeface="Georgia"/>
                <a:cs typeface="Georgia"/>
              </a:rPr>
              <a:t>ou</a:t>
            </a:r>
            <a:r>
              <a:rPr dirty="0" sz="1400" spc="-160" i="1">
                <a:latin typeface="Georgia"/>
                <a:cs typeface="Georgia"/>
              </a:rPr>
              <a:t> </a:t>
            </a:r>
            <a:r>
              <a:rPr dirty="0" sz="1400" spc="-140" i="1">
                <a:latin typeface="Georgia"/>
                <a:cs typeface="Georgia"/>
              </a:rPr>
              <a:t>plots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60" i="1">
                <a:latin typeface="Georgia"/>
                <a:cs typeface="Georgia"/>
              </a:rPr>
              <a:t>de</a:t>
            </a:r>
            <a:r>
              <a:rPr dirty="0" sz="1400" spc="10" i="1">
                <a:latin typeface="Georgia"/>
                <a:cs typeface="Georgia"/>
              </a:rPr>
              <a:t> </a:t>
            </a:r>
            <a:r>
              <a:rPr dirty="0" sz="1400" spc="-130" i="1">
                <a:latin typeface="Georgia"/>
                <a:cs typeface="Georgia"/>
              </a:rPr>
              <a:t>fondations).</a:t>
            </a:r>
            <a:endParaRPr sz="1400">
              <a:latin typeface="Georgia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7625" y="2299050"/>
            <a:ext cx="4345484" cy="19248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214110" cy="5143500"/>
            <a:chOff x="0" y="0"/>
            <a:chExt cx="621411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1250" y="0"/>
              <a:ext cx="2657299" cy="28938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5725" y="2571750"/>
              <a:ext cx="3757942" cy="2571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5" y="1080975"/>
              <a:ext cx="3348224" cy="24826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3348224" cy="1583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51100"/>
              <a:ext cx="3348224" cy="1892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852129" y="4766036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595959"/>
                </a:solidFill>
                <a:latin typeface="Cambria"/>
                <a:cs typeface="Cambria"/>
              </a:rPr>
              <a:t>4</a:t>
            </a:r>
            <a:endParaRPr sz="1000">
              <a:latin typeface="Cambria"/>
              <a:cs typeface="Cambr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95774" y="3375"/>
            <a:ext cx="3348354" cy="5140325"/>
            <a:chOff x="5795774" y="3375"/>
            <a:chExt cx="3348354" cy="514032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5775" y="3375"/>
              <a:ext cx="3348224" cy="19548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5774" y="1904675"/>
              <a:ext cx="3348224" cy="32388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2767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#1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 spc="-5"/>
              <a:t> </a:t>
            </a:r>
            <a:r>
              <a:rPr dirty="0" spc="-75"/>
              <a:t>L’habitat</a:t>
            </a:r>
            <a:r>
              <a:rPr dirty="0" spc="-5"/>
              <a:t> </a:t>
            </a:r>
            <a:r>
              <a:rPr dirty="0" spc="-70"/>
              <a:t>réversible,</a:t>
            </a:r>
            <a:r>
              <a:rPr dirty="0"/>
              <a:t> </a:t>
            </a:r>
            <a:r>
              <a:rPr dirty="0" spc="-45"/>
              <a:t>le</a:t>
            </a:r>
            <a:r>
              <a:rPr dirty="0" spc="-5"/>
              <a:t> </a:t>
            </a:r>
            <a:r>
              <a:rPr dirty="0" spc="-85"/>
              <a:t>cadre</a:t>
            </a:r>
            <a:r>
              <a:rPr dirty="0" spc="-5"/>
              <a:t> </a:t>
            </a:r>
            <a:r>
              <a:rPr dirty="0" spc="-40"/>
              <a:t>légal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4725" y="1513590"/>
            <a:ext cx="4588510" cy="2280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39065">
              <a:lnSpc>
                <a:spcPct val="114999"/>
              </a:lnSpc>
              <a:spcBef>
                <a:spcPts val="100"/>
              </a:spcBef>
            </a:pPr>
            <a:r>
              <a:rPr dirty="0" sz="1500" spc="-5">
                <a:latin typeface="Times New Roman"/>
                <a:cs typeface="Times New Roman"/>
              </a:rPr>
              <a:t>La </a:t>
            </a:r>
            <a:r>
              <a:rPr dirty="0" sz="1500" spc="-20">
                <a:latin typeface="Times New Roman"/>
                <a:cs typeface="Times New Roman"/>
              </a:rPr>
              <a:t>loi </a:t>
            </a:r>
            <a:r>
              <a:rPr dirty="0" sz="1500" spc="-10">
                <a:latin typeface="Times New Roman"/>
                <a:cs typeface="Times New Roman"/>
              </a:rPr>
              <a:t>ALUR de </a:t>
            </a:r>
            <a:r>
              <a:rPr dirty="0" sz="1500">
                <a:latin typeface="Times New Roman"/>
                <a:cs typeface="Times New Roman"/>
              </a:rPr>
              <a:t>2014 </a:t>
            </a:r>
            <a:r>
              <a:rPr dirty="0" sz="1500" spc="25">
                <a:latin typeface="Times New Roman"/>
                <a:cs typeface="Times New Roman"/>
              </a:rPr>
              <a:t>introduit </a:t>
            </a:r>
            <a:r>
              <a:rPr dirty="0" sz="1500" spc="-5">
                <a:latin typeface="Times New Roman"/>
                <a:cs typeface="Times New Roman"/>
              </a:rPr>
              <a:t>la </a:t>
            </a:r>
            <a:r>
              <a:rPr dirty="0" sz="1500" spc="15">
                <a:latin typeface="Times New Roman"/>
                <a:cs typeface="Times New Roman"/>
              </a:rPr>
              <a:t>notion </a:t>
            </a:r>
            <a:r>
              <a:rPr dirty="0" sz="1500" spc="-10">
                <a:latin typeface="Times New Roman"/>
                <a:cs typeface="Times New Roman"/>
              </a:rPr>
              <a:t>de </a:t>
            </a:r>
            <a:r>
              <a:rPr dirty="0" sz="1500" spc="15">
                <a:latin typeface="Times New Roman"/>
                <a:cs typeface="Times New Roman"/>
              </a:rPr>
              <a:t>« </a:t>
            </a:r>
            <a:r>
              <a:rPr dirty="0" sz="1500" spc="15" b="1">
                <a:latin typeface="Times New Roman"/>
                <a:cs typeface="Times New Roman"/>
              </a:rPr>
              <a:t>résidences </a:t>
            </a:r>
            <a:r>
              <a:rPr dirty="0" sz="1500" spc="-360" b="1">
                <a:latin typeface="Times New Roman"/>
                <a:cs typeface="Times New Roman"/>
              </a:rPr>
              <a:t> </a:t>
            </a:r>
            <a:r>
              <a:rPr dirty="0" sz="1500" spc="10" b="1">
                <a:latin typeface="Times New Roman"/>
                <a:cs typeface="Times New Roman"/>
              </a:rPr>
              <a:t>démontables </a:t>
            </a:r>
            <a:r>
              <a:rPr dirty="0" sz="1500" spc="20" b="1">
                <a:latin typeface="Times New Roman"/>
                <a:cs typeface="Times New Roman"/>
              </a:rPr>
              <a:t>constituant </a:t>
            </a:r>
            <a:r>
              <a:rPr dirty="0" sz="1500" spc="-15" b="1">
                <a:latin typeface="Times New Roman"/>
                <a:cs typeface="Times New Roman"/>
              </a:rPr>
              <a:t>l’habitat </a:t>
            </a:r>
            <a:r>
              <a:rPr dirty="0" sz="1500" spc="-5" b="1">
                <a:latin typeface="Times New Roman"/>
                <a:cs typeface="Times New Roman"/>
              </a:rPr>
              <a:t>permanent </a:t>
            </a:r>
            <a:r>
              <a:rPr dirty="0" sz="1500" spc="20" b="1">
                <a:latin typeface="Times New Roman"/>
                <a:cs typeface="Times New Roman"/>
              </a:rPr>
              <a:t>de </a:t>
            </a:r>
            <a:r>
              <a:rPr dirty="0" sz="1500" spc="5" b="1">
                <a:latin typeface="Times New Roman"/>
                <a:cs typeface="Times New Roman"/>
              </a:rPr>
              <a:t>leurs </a:t>
            </a:r>
            <a:r>
              <a:rPr dirty="0" sz="1500" spc="-360" b="1">
                <a:latin typeface="Times New Roman"/>
                <a:cs typeface="Times New Roman"/>
              </a:rPr>
              <a:t> </a:t>
            </a:r>
            <a:r>
              <a:rPr dirty="0" sz="1500" spc="15" b="1">
                <a:latin typeface="Times New Roman"/>
                <a:cs typeface="Times New Roman"/>
              </a:rPr>
              <a:t>utilisateurs</a:t>
            </a:r>
            <a:r>
              <a:rPr dirty="0" sz="1500" spc="5" b="1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»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 spc="-5">
                <a:latin typeface="Times New Roman"/>
                <a:cs typeface="Times New Roman"/>
              </a:rPr>
              <a:t> précise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certaines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conditions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endParaRPr sz="150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spcBef>
                <a:spcPts val="1470"/>
              </a:spcBef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15">
                <a:latin typeface="Times New Roman"/>
                <a:cs typeface="Times New Roman"/>
              </a:rPr>
              <a:t>«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Occupées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au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moins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8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mois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par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an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»</a:t>
            </a:r>
            <a:endParaRPr sz="150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spcBef>
                <a:spcPts val="270"/>
              </a:spcBef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15">
                <a:latin typeface="Times New Roman"/>
                <a:cs typeface="Times New Roman"/>
              </a:rPr>
              <a:t>«</a:t>
            </a:r>
            <a:r>
              <a:rPr dirty="0" sz="1500" spc="-25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Sans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fondations</a:t>
            </a:r>
            <a:r>
              <a:rPr dirty="0" sz="1500" spc="-2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»</a:t>
            </a:r>
            <a:endParaRPr sz="150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spcBef>
                <a:spcPts val="270"/>
              </a:spcBef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15">
                <a:latin typeface="Times New Roman"/>
                <a:cs typeface="Times New Roman"/>
              </a:rPr>
              <a:t>«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Facilement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rapidement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démontable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»</a:t>
            </a:r>
            <a:endParaRPr sz="1500">
              <a:latin typeface="Times New Roman"/>
              <a:cs typeface="Times New Roman"/>
            </a:endParaRPr>
          </a:p>
          <a:p>
            <a:pPr marL="469900" marR="5080" indent="-344170">
              <a:lnSpc>
                <a:spcPct val="114999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15">
                <a:latin typeface="Times New Roman"/>
                <a:cs typeface="Times New Roman"/>
              </a:rPr>
              <a:t>« </a:t>
            </a:r>
            <a:r>
              <a:rPr dirty="0" sz="1500" spc="10">
                <a:latin typeface="Times New Roman"/>
                <a:cs typeface="Times New Roman"/>
              </a:rPr>
              <a:t>Pouvant </a:t>
            </a:r>
            <a:r>
              <a:rPr dirty="0" sz="1500" spc="30">
                <a:latin typeface="Times New Roman"/>
                <a:cs typeface="Times New Roman"/>
              </a:rPr>
              <a:t>être </a:t>
            </a:r>
            <a:r>
              <a:rPr dirty="0" sz="1500" spc="5">
                <a:latin typeface="Times New Roman"/>
                <a:cs typeface="Times New Roman"/>
              </a:rPr>
              <a:t>autonome </a:t>
            </a:r>
            <a:r>
              <a:rPr dirty="0" sz="1500" spc="-10">
                <a:latin typeface="Times New Roman"/>
                <a:cs typeface="Times New Roman"/>
              </a:rPr>
              <a:t>vis à vis </a:t>
            </a:r>
            <a:r>
              <a:rPr dirty="0" sz="1500" spc="-5">
                <a:latin typeface="Times New Roman"/>
                <a:cs typeface="Times New Roman"/>
              </a:rPr>
              <a:t>des </a:t>
            </a:r>
            <a:r>
              <a:rPr dirty="0" sz="1500" spc="10">
                <a:latin typeface="Times New Roman"/>
                <a:cs typeface="Times New Roman"/>
              </a:rPr>
              <a:t>réseaux </a:t>
            </a:r>
            <a:r>
              <a:rPr dirty="0" sz="1500" spc="15">
                <a:latin typeface="Times New Roman"/>
                <a:cs typeface="Times New Roman"/>
              </a:rPr>
              <a:t>» </a:t>
            </a:r>
            <a:r>
              <a:rPr dirty="0" sz="1500" spc="-30">
                <a:latin typeface="Times New Roman"/>
                <a:cs typeface="Times New Roman"/>
              </a:rPr>
              <a:t>(eau,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électricité, assainissement)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99900" y="1149899"/>
            <a:ext cx="3844290" cy="3994150"/>
          </a:xfrm>
          <a:custGeom>
            <a:avLst/>
            <a:gdLst/>
            <a:ahLst/>
            <a:cxnLst/>
            <a:rect l="l" t="t" r="r" b="b"/>
            <a:pathLst>
              <a:path w="3844290" h="3994150">
                <a:moveTo>
                  <a:pt x="0" y="0"/>
                </a:moveTo>
                <a:lnTo>
                  <a:pt x="3844099" y="0"/>
                </a:lnTo>
                <a:lnTo>
                  <a:pt x="3844099" y="3993599"/>
                </a:lnTo>
                <a:lnTo>
                  <a:pt x="0" y="39935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73802" y="1447765"/>
            <a:ext cx="3484245" cy="3082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8935">
              <a:lnSpc>
                <a:spcPct val="100000"/>
              </a:lnSpc>
              <a:spcBef>
                <a:spcPts val="100"/>
              </a:spcBef>
            </a:pPr>
            <a:r>
              <a:rPr dirty="0" sz="1400" spc="-20" b="1">
                <a:latin typeface="Times New Roman"/>
                <a:cs typeface="Times New Roman"/>
              </a:rPr>
              <a:t>CATÉGORIES</a:t>
            </a:r>
            <a:r>
              <a:rPr dirty="0" sz="1400" spc="-25" b="1">
                <a:latin typeface="Times New Roman"/>
                <a:cs typeface="Times New Roman"/>
              </a:rPr>
              <a:t> </a:t>
            </a:r>
            <a:r>
              <a:rPr dirty="0" sz="1400" b="1">
                <a:latin typeface="Times New Roman"/>
                <a:cs typeface="Times New Roman"/>
              </a:rPr>
              <a:t>JURIDIQUES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368935" indent="-356870">
              <a:lnSpc>
                <a:spcPct val="100000"/>
              </a:lnSpc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25">
                <a:latin typeface="Times New Roman"/>
                <a:cs typeface="Times New Roman"/>
              </a:rPr>
              <a:t>Tentes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(loisirs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uniquement)</a:t>
            </a:r>
            <a:endParaRPr sz="1400">
              <a:latin typeface="Times New Roman"/>
              <a:cs typeface="Times New Roman"/>
            </a:endParaRPr>
          </a:p>
          <a:p>
            <a:pPr marL="368935" indent="-356870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10">
                <a:latin typeface="Times New Roman"/>
                <a:cs typeface="Times New Roman"/>
              </a:rPr>
              <a:t>Habitations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légères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 </a:t>
            </a:r>
            <a:r>
              <a:rPr dirty="0" sz="1400" spc="5">
                <a:latin typeface="Times New Roman"/>
                <a:cs typeface="Times New Roman"/>
              </a:rPr>
              <a:t>loisirs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(HLL)</a:t>
            </a:r>
            <a:endParaRPr sz="1400">
              <a:latin typeface="Times New Roman"/>
              <a:cs typeface="Times New Roman"/>
            </a:endParaRPr>
          </a:p>
          <a:p>
            <a:pPr marL="368935" indent="-356870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-10">
                <a:latin typeface="Times New Roman"/>
                <a:cs typeface="Times New Roman"/>
              </a:rPr>
              <a:t>Résidences</a:t>
            </a:r>
            <a:r>
              <a:rPr dirty="0" sz="1400" spc="-15">
                <a:latin typeface="Times New Roman"/>
                <a:cs typeface="Times New Roman"/>
              </a:rPr>
              <a:t> mobiles</a:t>
            </a:r>
            <a:r>
              <a:rPr dirty="0" sz="1400" spc="-10">
                <a:latin typeface="Times New Roman"/>
                <a:cs typeface="Times New Roman"/>
              </a:rPr>
              <a:t> de </a:t>
            </a:r>
            <a:r>
              <a:rPr dirty="0" sz="1400" spc="5">
                <a:latin typeface="Times New Roman"/>
                <a:cs typeface="Times New Roman"/>
              </a:rPr>
              <a:t>loisirs</a:t>
            </a:r>
            <a:r>
              <a:rPr dirty="0" sz="1400" spc="-10">
                <a:latin typeface="Times New Roman"/>
                <a:cs typeface="Times New Roman"/>
              </a:rPr>
              <a:t> (RML)</a:t>
            </a:r>
            <a:endParaRPr sz="1400">
              <a:latin typeface="Times New Roman"/>
              <a:cs typeface="Times New Roman"/>
            </a:endParaRPr>
          </a:p>
          <a:p>
            <a:pPr marL="368935" indent="-356870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-5">
                <a:latin typeface="Times New Roman"/>
                <a:cs typeface="Times New Roman"/>
              </a:rPr>
              <a:t>Caravanes</a:t>
            </a:r>
            <a:endParaRPr sz="1400">
              <a:latin typeface="Times New Roman"/>
              <a:cs typeface="Times New Roman"/>
            </a:endParaRPr>
          </a:p>
          <a:p>
            <a:pPr marL="368935" marR="5080" indent="-356870">
              <a:lnSpc>
                <a:spcPts val="1430"/>
              </a:lnSpc>
              <a:spcBef>
                <a:spcPts val="1430"/>
              </a:spcBef>
              <a:buFont typeface="Times New Roman"/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15" b="1">
                <a:latin typeface="Times New Roman"/>
                <a:cs typeface="Times New Roman"/>
              </a:rPr>
              <a:t>Résidences</a:t>
            </a:r>
            <a:r>
              <a:rPr dirty="0" sz="1400" spc="10" b="1">
                <a:latin typeface="Times New Roman"/>
                <a:cs typeface="Times New Roman"/>
              </a:rPr>
              <a:t> démontables</a:t>
            </a:r>
            <a:r>
              <a:rPr dirty="0" sz="1400" spc="15" b="1">
                <a:latin typeface="Times New Roman"/>
                <a:cs typeface="Times New Roman"/>
              </a:rPr>
              <a:t> </a:t>
            </a:r>
            <a:r>
              <a:rPr dirty="0" sz="1400" spc="20" b="1">
                <a:latin typeface="Times New Roman"/>
                <a:cs typeface="Times New Roman"/>
              </a:rPr>
              <a:t>constituant 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-15" b="1">
                <a:latin typeface="Times New Roman"/>
                <a:cs typeface="Times New Roman"/>
              </a:rPr>
              <a:t>l’habitat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spc="-5" b="1">
                <a:latin typeface="Times New Roman"/>
                <a:cs typeface="Times New Roman"/>
              </a:rPr>
              <a:t>permanent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spc="15" b="1">
                <a:latin typeface="Times New Roman"/>
                <a:cs typeface="Times New Roman"/>
              </a:rPr>
              <a:t>de</a:t>
            </a:r>
            <a:r>
              <a:rPr dirty="0" sz="1400" spc="20" b="1">
                <a:latin typeface="Times New Roman"/>
                <a:cs typeface="Times New Roman"/>
              </a:rPr>
              <a:t> </a:t>
            </a:r>
            <a:r>
              <a:rPr dirty="0" sz="1400" spc="5" b="1">
                <a:latin typeface="Times New Roman"/>
                <a:cs typeface="Times New Roman"/>
              </a:rPr>
              <a:t>leurs</a:t>
            </a:r>
            <a:r>
              <a:rPr dirty="0" sz="1400" spc="25" b="1">
                <a:latin typeface="Times New Roman"/>
                <a:cs typeface="Times New Roman"/>
              </a:rPr>
              <a:t> </a:t>
            </a:r>
            <a:r>
              <a:rPr dirty="0" sz="1400" spc="10" b="1">
                <a:latin typeface="Times New Roman"/>
                <a:cs typeface="Times New Roman"/>
              </a:rPr>
              <a:t>utilisateurs</a:t>
            </a:r>
            <a:endParaRPr sz="1400">
              <a:latin typeface="Times New Roman"/>
              <a:cs typeface="Times New Roman"/>
            </a:endParaRPr>
          </a:p>
          <a:p>
            <a:pPr marL="368935" marR="220345" indent="-356870">
              <a:lnSpc>
                <a:spcPts val="1430"/>
              </a:lnSpc>
              <a:spcBef>
                <a:spcPts val="1425"/>
              </a:spcBef>
              <a:buAutoNum type="arabicPeriod"/>
              <a:tabLst>
                <a:tab pos="368935" algn="l"/>
                <a:tab pos="369570" algn="l"/>
              </a:tabLst>
            </a:pPr>
            <a:r>
              <a:rPr dirty="0" sz="1400" spc="-10">
                <a:latin typeface="Times New Roman"/>
                <a:cs typeface="Times New Roman"/>
              </a:rPr>
              <a:t>Résidences </a:t>
            </a:r>
            <a:r>
              <a:rPr dirty="0" sz="1400" spc="-15">
                <a:latin typeface="Times New Roman"/>
                <a:cs typeface="Times New Roman"/>
              </a:rPr>
              <a:t>mobiles </a:t>
            </a:r>
            <a:r>
              <a:rPr dirty="0" sz="1400" spc="20">
                <a:latin typeface="Times New Roman"/>
                <a:cs typeface="Times New Roman"/>
              </a:rPr>
              <a:t>constituant </a:t>
            </a:r>
            <a:r>
              <a:rPr dirty="0" sz="1400" spc="-10">
                <a:latin typeface="Times New Roman"/>
                <a:cs typeface="Times New Roman"/>
              </a:rPr>
              <a:t>l’habitat </a:t>
            </a:r>
            <a:r>
              <a:rPr dirty="0" sz="1400" spc="-33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permanent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des </a:t>
            </a:r>
            <a:r>
              <a:rPr dirty="0" sz="1400" spc="15">
                <a:latin typeface="Times New Roman"/>
                <a:cs typeface="Times New Roman"/>
              </a:rPr>
              <a:t>gens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25">
                <a:latin typeface="Times New Roman"/>
                <a:cs typeface="Times New Roman"/>
              </a:rPr>
              <a:t>voyage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822198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#1</a:t>
            </a:r>
            <a:r>
              <a:rPr dirty="0"/>
              <a:t> </a:t>
            </a:r>
            <a:r>
              <a:rPr dirty="0" spc="110"/>
              <a:t>-</a:t>
            </a:r>
            <a:r>
              <a:rPr dirty="0" spc="5"/>
              <a:t> </a:t>
            </a:r>
            <a:r>
              <a:rPr dirty="0" spc="-75"/>
              <a:t>L’habitat</a:t>
            </a:r>
            <a:r>
              <a:rPr dirty="0" spc="5"/>
              <a:t> </a:t>
            </a:r>
            <a:r>
              <a:rPr dirty="0" spc="-70"/>
              <a:t>réversible,</a:t>
            </a:r>
            <a:r>
              <a:rPr dirty="0" spc="5"/>
              <a:t> </a:t>
            </a:r>
            <a:r>
              <a:rPr dirty="0" spc="-125"/>
              <a:t>une</a:t>
            </a:r>
            <a:r>
              <a:rPr dirty="0" spc="5"/>
              <a:t> </a:t>
            </a:r>
            <a:r>
              <a:rPr dirty="0" spc="-95"/>
              <a:t>réponse</a:t>
            </a:r>
            <a:r>
              <a:rPr dirty="0" spc="5"/>
              <a:t> </a:t>
            </a:r>
            <a:r>
              <a:rPr dirty="0" spc="-50"/>
              <a:t>à</a:t>
            </a:r>
            <a:r>
              <a:rPr dirty="0" spc="10"/>
              <a:t> </a:t>
            </a:r>
            <a:r>
              <a:rPr dirty="0"/>
              <a:t>la</a:t>
            </a:r>
            <a:r>
              <a:rPr dirty="0" spc="5"/>
              <a:t> </a:t>
            </a:r>
            <a:r>
              <a:rPr dirty="0" spc="-75"/>
              <a:t>crise</a:t>
            </a:r>
            <a:r>
              <a:rPr dirty="0" spc="5"/>
              <a:t> </a:t>
            </a:r>
            <a:r>
              <a:rPr dirty="0" spc="-70"/>
              <a:t>sociale</a:t>
            </a:r>
            <a:r>
              <a:rPr dirty="0" spc="10"/>
              <a:t> </a:t>
            </a:r>
            <a:r>
              <a:rPr dirty="0" spc="-45"/>
              <a:t>et</a:t>
            </a:r>
            <a:r>
              <a:rPr dirty="0" spc="5"/>
              <a:t> </a:t>
            </a:r>
            <a:r>
              <a:rPr dirty="0" spc="-80"/>
              <a:t>environnementale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5993" y="1440183"/>
            <a:ext cx="7075805" cy="337312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35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dirty="0" sz="1400" spc="-30" b="1">
                <a:latin typeface="Times New Roman"/>
                <a:cs typeface="Times New Roman"/>
              </a:rPr>
              <a:t>ACCESSIBILITÉ</a:t>
            </a:r>
            <a:r>
              <a:rPr dirty="0" sz="1400" spc="-15" b="1">
                <a:latin typeface="Times New Roman"/>
                <a:cs typeface="Times New Roman"/>
              </a:rPr>
              <a:t> </a:t>
            </a:r>
            <a:r>
              <a:rPr dirty="0" sz="1400" spc="-20" b="1">
                <a:latin typeface="Times New Roman"/>
                <a:cs typeface="Times New Roman"/>
              </a:rPr>
              <a:t>FINANCIÈRE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4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>
                <a:latin typeface="Times New Roman"/>
                <a:cs typeface="Times New Roman"/>
              </a:rPr>
              <a:t>possibilité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d’auto-construction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15">
                <a:latin typeface="Times New Roman"/>
                <a:cs typeface="Times New Roman"/>
              </a:rPr>
              <a:t>totale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ou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partielle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0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10">
                <a:latin typeface="Times New Roman"/>
                <a:cs typeface="Times New Roman"/>
              </a:rPr>
              <a:t>dissociation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la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propriété</a:t>
            </a:r>
            <a:r>
              <a:rPr dirty="0" sz="1400" spc="10">
                <a:latin typeface="Times New Roman"/>
                <a:cs typeface="Times New Roman"/>
              </a:rPr>
              <a:t> du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foncier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20">
                <a:latin typeface="Times New Roman"/>
                <a:cs typeface="Times New Roman"/>
              </a:rPr>
              <a:t>celle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du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bâti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85">
                <a:latin typeface="Times New Roman"/>
                <a:cs typeface="Times New Roman"/>
              </a:rPr>
              <a:t>: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25">
                <a:latin typeface="Times New Roman"/>
                <a:cs typeface="Times New Roman"/>
              </a:rPr>
              <a:t>autre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5">
                <a:latin typeface="Times New Roman"/>
                <a:cs typeface="Times New Roman"/>
              </a:rPr>
              <a:t>rapport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à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l’habitat,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la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40">
                <a:latin typeface="Times New Roman"/>
                <a:cs typeface="Times New Roman"/>
              </a:rPr>
              <a:t>terre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0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5">
                <a:latin typeface="Times New Roman"/>
                <a:cs typeface="Times New Roman"/>
              </a:rPr>
              <a:t>peu ou </a:t>
            </a:r>
            <a:r>
              <a:rPr dirty="0" sz="1400">
                <a:latin typeface="Times New Roman"/>
                <a:cs typeface="Times New Roman"/>
              </a:rPr>
              <a:t>pas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20">
                <a:latin typeface="Times New Roman"/>
                <a:cs typeface="Times New Roman"/>
              </a:rPr>
              <a:t>terrassement,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surfaces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modestes</a:t>
            </a:r>
            <a:endParaRPr sz="14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Cambria"/>
              <a:buChar char="○"/>
            </a:pPr>
            <a:endParaRPr sz="175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dirty="0" sz="1400" spc="15" b="1">
                <a:latin typeface="Times New Roman"/>
                <a:cs typeface="Times New Roman"/>
              </a:rPr>
              <a:t>RÉDUCTION</a:t>
            </a:r>
            <a:r>
              <a:rPr dirty="0" sz="1400" spc="-5" b="1">
                <a:latin typeface="Times New Roman"/>
                <a:cs typeface="Times New Roman"/>
              </a:rPr>
              <a:t> </a:t>
            </a:r>
            <a:r>
              <a:rPr dirty="0" sz="1400" spc="35" b="1">
                <a:latin typeface="Times New Roman"/>
                <a:cs typeface="Times New Roman"/>
              </a:rPr>
              <a:t>DE</a:t>
            </a:r>
            <a:r>
              <a:rPr dirty="0" sz="1400" spc="-5" b="1">
                <a:latin typeface="Times New Roman"/>
                <a:cs typeface="Times New Roman"/>
              </a:rPr>
              <a:t> </a:t>
            </a:r>
            <a:r>
              <a:rPr dirty="0" sz="1400" spc="-50" b="1">
                <a:latin typeface="Times New Roman"/>
                <a:cs typeface="Times New Roman"/>
              </a:rPr>
              <a:t>L’IMPACT</a:t>
            </a:r>
            <a:r>
              <a:rPr dirty="0" sz="1400" spc="-5" b="1">
                <a:latin typeface="Times New Roman"/>
                <a:cs typeface="Times New Roman"/>
              </a:rPr>
              <a:t> </a:t>
            </a:r>
            <a:r>
              <a:rPr dirty="0" sz="1400" spc="-15" b="1">
                <a:latin typeface="Times New Roman"/>
                <a:cs typeface="Times New Roman"/>
              </a:rPr>
              <a:t>ÉCOLOGIQUE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0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>
                <a:latin typeface="Times New Roman"/>
                <a:cs typeface="Times New Roman"/>
              </a:rPr>
              <a:t>impact </a:t>
            </a:r>
            <a:r>
              <a:rPr dirty="0" sz="1400" spc="-10">
                <a:latin typeface="Times New Roman"/>
                <a:cs typeface="Times New Roman"/>
              </a:rPr>
              <a:t>minime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sur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le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sol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30">
                <a:latin typeface="Times New Roman"/>
                <a:cs typeface="Times New Roman"/>
              </a:rPr>
              <a:t>et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l’environnement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(pas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d’imperméabilisation,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pas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5">
                <a:latin typeface="Times New Roman"/>
                <a:cs typeface="Times New Roman"/>
              </a:rPr>
              <a:t> béton)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4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10">
                <a:latin typeface="Times New Roman"/>
                <a:cs typeface="Times New Roman"/>
              </a:rPr>
              <a:t>facilement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autonomes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en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5">
                <a:latin typeface="Times New Roman"/>
                <a:cs typeface="Times New Roman"/>
              </a:rPr>
              <a:t>énergie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0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10">
                <a:latin typeface="Times New Roman"/>
                <a:cs typeface="Times New Roman"/>
              </a:rPr>
              <a:t>matériaux</a:t>
            </a:r>
            <a:r>
              <a:rPr dirty="0" sz="1400" spc="-10">
                <a:latin typeface="Times New Roman"/>
                <a:cs typeface="Times New Roman"/>
              </a:rPr>
              <a:t> biosourcés,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matériaux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recyclés…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4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10">
                <a:latin typeface="Times New Roman"/>
                <a:cs typeface="Times New Roman"/>
              </a:rPr>
              <a:t>modes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de</a:t>
            </a:r>
            <a:r>
              <a:rPr dirty="0" sz="1400" spc="-20">
                <a:latin typeface="Times New Roman"/>
                <a:cs typeface="Times New Roman"/>
              </a:rPr>
              <a:t> vie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minimalistes</a:t>
            </a:r>
            <a:endParaRPr sz="14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Cambria"/>
              <a:buChar char="○"/>
            </a:pPr>
            <a:endParaRPr sz="140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dirty="0" sz="1400" spc="-5" b="1">
                <a:latin typeface="Times New Roman"/>
                <a:cs typeface="Times New Roman"/>
              </a:rPr>
              <a:t>AUTONOMIE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0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5">
                <a:latin typeface="Times New Roman"/>
                <a:cs typeface="Times New Roman"/>
              </a:rPr>
              <a:t>Autonomie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 spc="10">
                <a:latin typeface="Times New Roman"/>
                <a:cs typeface="Times New Roman"/>
              </a:rPr>
              <a:t>énergétique</a:t>
            </a:r>
            <a:endParaRPr sz="1400">
              <a:latin typeface="Times New Roman"/>
              <a:cs typeface="Times New Roman"/>
            </a:endParaRPr>
          </a:p>
          <a:p>
            <a:pPr lvl="1" marL="805815" indent="-337185">
              <a:lnSpc>
                <a:spcPct val="100000"/>
              </a:lnSpc>
              <a:spcBef>
                <a:spcPts val="254"/>
              </a:spcBef>
              <a:buFont typeface="Cambria"/>
              <a:buChar char="○"/>
              <a:tabLst>
                <a:tab pos="805180" algn="l"/>
                <a:tab pos="806450" algn="l"/>
              </a:tabLst>
            </a:pPr>
            <a:r>
              <a:rPr dirty="0" sz="1400" spc="-5">
                <a:latin typeface="Times New Roman"/>
                <a:cs typeface="Times New Roman"/>
              </a:rPr>
              <a:t>Autonomie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15">
                <a:latin typeface="Times New Roman"/>
                <a:cs typeface="Times New Roman"/>
              </a:rPr>
              <a:t>via </a:t>
            </a:r>
            <a:r>
              <a:rPr dirty="0" sz="1400" spc="5">
                <a:latin typeface="Times New Roman"/>
                <a:cs typeface="Times New Roman"/>
              </a:rPr>
              <a:t>l’auto-construction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149985"/>
            <a:chOff x="0" y="0"/>
            <a:chExt cx="9144000" cy="114998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1149985"/>
            </a:xfrm>
            <a:custGeom>
              <a:avLst/>
              <a:gdLst/>
              <a:ahLst/>
              <a:cxnLst/>
              <a:rect l="l" t="t" r="r" b="b"/>
              <a:pathLst>
                <a:path w="9144000" h="1149985">
                  <a:moveTo>
                    <a:pt x="0" y="1149899"/>
                  </a:moveTo>
                  <a:lnTo>
                    <a:pt x="0" y="0"/>
                  </a:lnTo>
                  <a:lnTo>
                    <a:pt x="9143999" y="0"/>
                  </a:lnTo>
                  <a:lnTo>
                    <a:pt x="9143999" y="1149899"/>
                  </a:lnTo>
                  <a:lnTo>
                    <a:pt x="0" y="1149899"/>
                  </a:lnTo>
                  <a:close/>
                </a:path>
              </a:pathLst>
            </a:custGeom>
            <a:solidFill>
              <a:srgbClr val="E6E6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4550" y="0"/>
              <a:ext cx="700149" cy="1149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84725" y="1261586"/>
            <a:ext cx="7750809" cy="1012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latin typeface="Times New Roman"/>
                <a:cs typeface="Times New Roman"/>
              </a:rPr>
              <a:t>Association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-35" b="1">
                <a:latin typeface="Times New Roman"/>
                <a:cs typeface="Times New Roman"/>
              </a:rPr>
              <a:t>à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10" b="1">
                <a:latin typeface="Times New Roman"/>
                <a:cs typeface="Times New Roman"/>
              </a:rPr>
              <a:t>but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non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lucratif</a:t>
            </a:r>
            <a:r>
              <a:rPr dirty="0" sz="1500" spc="65" b="1">
                <a:latin typeface="Times New Roman"/>
                <a:cs typeface="Times New Roman"/>
              </a:rPr>
              <a:t> </a:t>
            </a:r>
            <a:r>
              <a:rPr dirty="0" sz="1500" spc="20" b="1">
                <a:latin typeface="Times New Roman"/>
                <a:cs typeface="Times New Roman"/>
              </a:rPr>
              <a:t>d'intérêt </a:t>
            </a:r>
            <a:r>
              <a:rPr dirty="0" sz="1500" spc="5" b="1">
                <a:latin typeface="Times New Roman"/>
                <a:cs typeface="Times New Roman"/>
              </a:rPr>
              <a:t>général</a:t>
            </a:r>
            <a:r>
              <a:rPr dirty="0" sz="1500" spc="5">
                <a:latin typeface="Times New Roman"/>
                <a:cs typeface="Times New Roman"/>
              </a:rPr>
              <a:t>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née </a:t>
            </a:r>
            <a:r>
              <a:rPr dirty="0" sz="1500" spc="5">
                <a:latin typeface="Times New Roman"/>
                <a:cs typeface="Times New Roman"/>
              </a:rPr>
              <a:t>en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2017,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d’envergure </a:t>
            </a:r>
            <a:r>
              <a:rPr dirty="0" sz="1500">
                <a:latin typeface="Times New Roman"/>
                <a:cs typeface="Times New Roman"/>
              </a:rPr>
              <a:t>nationale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12700" marR="5080">
              <a:lnSpc>
                <a:spcPct val="105000"/>
              </a:lnSpc>
            </a:pPr>
            <a:r>
              <a:rPr dirty="0" sz="1500">
                <a:latin typeface="Times New Roman"/>
                <a:cs typeface="Times New Roman"/>
              </a:rPr>
              <a:t>Mission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r>
              <a:rPr dirty="0" sz="1500" spc="-85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“Permettre </a:t>
            </a:r>
            <a:r>
              <a:rPr dirty="0" sz="1500" spc="-10">
                <a:latin typeface="Times New Roman"/>
                <a:cs typeface="Times New Roman"/>
              </a:rPr>
              <a:t>à </a:t>
            </a:r>
            <a:r>
              <a:rPr dirty="0" sz="1500" spc="-5">
                <a:latin typeface="Times New Roman"/>
                <a:cs typeface="Times New Roman"/>
              </a:rPr>
              <a:t>chacun </a:t>
            </a:r>
            <a:r>
              <a:rPr dirty="0" sz="1500" spc="-10">
                <a:latin typeface="Times New Roman"/>
                <a:cs typeface="Times New Roman"/>
              </a:rPr>
              <a:t>d'accéder à </a:t>
            </a:r>
            <a:r>
              <a:rPr dirty="0" sz="1500" spc="-5">
                <a:latin typeface="Times New Roman"/>
                <a:cs typeface="Times New Roman"/>
              </a:rPr>
              <a:t>des </a:t>
            </a:r>
            <a:r>
              <a:rPr dirty="0" sz="1500" spc="10" b="1">
                <a:latin typeface="Times New Roman"/>
                <a:cs typeface="Times New Roman"/>
              </a:rPr>
              <a:t>habitats </a:t>
            </a:r>
            <a:r>
              <a:rPr dirty="0" sz="1500" spc="65" b="1">
                <a:latin typeface="Times New Roman"/>
                <a:cs typeface="Times New Roman"/>
              </a:rPr>
              <a:t>et </a:t>
            </a:r>
            <a:r>
              <a:rPr dirty="0" sz="1500" spc="20" b="1">
                <a:latin typeface="Times New Roman"/>
                <a:cs typeface="Times New Roman"/>
              </a:rPr>
              <a:t>modes de </a:t>
            </a:r>
            <a:r>
              <a:rPr dirty="0" sz="1500" spc="25" b="1">
                <a:latin typeface="Times New Roman"/>
                <a:cs typeface="Times New Roman"/>
              </a:rPr>
              <a:t>vie </a:t>
            </a:r>
            <a:r>
              <a:rPr dirty="0" sz="1500" spc="-15" b="1">
                <a:latin typeface="Times New Roman"/>
                <a:cs typeface="Times New Roman"/>
              </a:rPr>
              <a:t>durables </a:t>
            </a:r>
            <a:r>
              <a:rPr dirty="0" sz="1500" spc="65" b="1">
                <a:latin typeface="Times New Roman"/>
                <a:cs typeface="Times New Roman"/>
              </a:rPr>
              <a:t>et </a:t>
            </a:r>
            <a:r>
              <a:rPr dirty="0" sz="1500" spc="10" b="1">
                <a:latin typeface="Times New Roman"/>
                <a:cs typeface="Times New Roman"/>
              </a:rPr>
              <a:t>solidaires</a:t>
            </a:r>
            <a:r>
              <a:rPr dirty="0" sz="1500" spc="10">
                <a:latin typeface="Times New Roman"/>
                <a:cs typeface="Times New Roman"/>
              </a:rPr>
              <a:t>, </a:t>
            </a:r>
            <a:r>
              <a:rPr dirty="0" sz="1500" spc="-5">
                <a:latin typeface="Times New Roman"/>
                <a:cs typeface="Times New Roman"/>
              </a:rPr>
              <a:t>qui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contribuent</a:t>
            </a:r>
            <a:r>
              <a:rPr dirty="0" sz="1500" spc="-10">
                <a:latin typeface="Times New Roman"/>
                <a:cs typeface="Times New Roman"/>
              </a:rPr>
              <a:t> à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rendre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les</a:t>
            </a:r>
            <a:r>
              <a:rPr dirty="0" sz="1500" spc="25">
                <a:latin typeface="Times New Roman"/>
                <a:cs typeface="Times New Roman"/>
              </a:rPr>
              <a:t> </a:t>
            </a:r>
            <a:r>
              <a:rPr dirty="0" sz="1500" spc="15" b="1">
                <a:latin typeface="Times New Roman"/>
                <a:cs typeface="Times New Roman"/>
              </a:rPr>
              <a:t>territoires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plus</a:t>
            </a:r>
            <a:r>
              <a:rPr dirty="0" sz="1500" spc="20" b="1">
                <a:latin typeface="Times New Roman"/>
                <a:cs typeface="Times New Roman"/>
              </a:rPr>
              <a:t> </a:t>
            </a:r>
            <a:r>
              <a:rPr dirty="0" sz="1500" spc="-15" b="1">
                <a:latin typeface="Times New Roman"/>
                <a:cs typeface="Times New Roman"/>
              </a:rPr>
              <a:t>vivants</a:t>
            </a:r>
            <a:r>
              <a:rPr dirty="0" sz="1500" spc="-15">
                <a:latin typeface="Times New Roman"/>
                <a:cs typeface="Times New Roman"/>
              </a:rPr>
              <a:t>”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5651" y="3202909"/>
            <a:ext cx="1932305" cy="1100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730"/>
              </a:lnSpc>
            </a:pPr>
            <a:r>
              <a:rPr dirty="0" sz="1600" spc="25">
                <a:latin typeface="Times New Roman"/>
                <a:cs typeface="Times New Roman"/>
              </a:rPr>
              <a:t>+1000</a:t>
            </a:r>
            <a:r>
              <a:rPr dirty="0" sz="1600" spc="-30">
                <a:latin typeface="Times New Roman"/>
                <a:cs typeface="Times New Roman"/>
              </a:rPr>
              <a:t> </a:t>
            </a:r>
            <a:r>
              <a:rPr dirty="0" sz="1600" spc="20">
                <a:latin typeface="Times New Roman"/>
                <a:cs typeface="Times New Roman"/>
              </a:rPr>
              <a:t>adhérents</a:t>
            </a:r>
            <a:endParaRPr sz="16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  <a:spcBef>
                <a:spcPts val="1485"/>
              </a:spcBef>
            </a:pPr>
            <a:r>
              <a:rPr dirty="0" sz="1600" spc="45" b="1">
                <a:latin typeface="Times New Roman"/>
                <a:cs typeface="Times New Roman"/>
              </a:rPr>
              <a:t>40</a:t>
            </a:r>
            <a:r>
              <a:rPr dirty="0" sz="1600" spc="-15" b="1">
                <a:latin typeface="Times New Roman"/>
                <a:cs typeface="Times New Roman"/>
              </a:rPr>
              <a:t> </a:t>
            </a:r>
            <a:r>
              <a:rPr dirty="0" sz="1600" spc="20" b="1">
                <a:latin typeface="Times New Roman"/>
                <a:cs typeface="Times New Roman"/>
              </a:rPr>
              <a:t>bénévoles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dirty="0" sz="1600" spc="50" b="1">
                <a:latin typeface="Times New Roman"/>
                <a:cs typeface="Times New Roman"/>
              </a:rPr>
              <a:t>4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5" b="1">
                <a:latin typeface="Times New Roman"/>
                <a:cs typeface="Times New Roman"/>
              </a:rPr>
              <a:t>salariés</a:t>
            </a:r>
            <a:r>
              <a:rPr dirty="0" sz="1600" spc="-10" b="1">
                <a:latin typeface="Times New Roman"/>
                <a:cs typeface="Times New Roman"/>
              </a:rPr>
              <a:t> </a:t>
            </a:r>
            <a:r>
              <a:rPr dirty="0" sz="1600" spc="20" b="1">
                <a:latin typeface="Times New Roman"/>
                <a:cs typeface="Times New Roman"/>
              </a:rPr>
              <a:t>temps-plein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7351" y="2679364"/>
            <a:ext cx="6239338" cy="22354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395541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#2</a:t>
            </a:r>
            <a:r>
              <a:rPr dirty="0" spc="-20"/>
              <a:t> </a:t>
            </a:r>
            <a:r>
              <a:rPr dirty="0" spc="110"/>
              <a:t>-</a:t>
            </a:r>
            <a:r>
              <a:rPr dirty="0" spc="-15"/>
              <a:t> </a:t>
            </a:r>
            <a:r>
              <a:rPr dirty="0" spc="-85"/>
              <a:t>L’association</a:t>
            </a:r>
            <a:r>
              <a:rPr dirty="0" spc="-20"/>
              <a:t> </a:t>
            </a:r>
            <a:r>
              <a:rPr dirty="0" spc="-60"/>
              <a:t>Hameaux</a:t>
            </a:r>
            <a:r>
              <a:rPr dirty="0" spc="-15"/>
              <a:t> </a:t>
            </a:r>
            <a:r>
              <a:rPr dirty="0" spc="-75"/>
              <a:t>Légers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591" y="3452040"/>
            <a:ext cx="8038465" cy="1229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4999"/>
              </a:lnSpc>
              <a:spcBef>
                <a:spcPts val="100"/>
              </a:spcBef>
            </a:pPr>
            <a:r>
              <a:rPr dirty="0" sz="1500" spc="45">
                <a:latin typeface="Times New Roman"/>
                <a:cs typeface="Times New Roman"/>
              </a:rPr>
              <a:t>Un </a:t>
            </a:r>
            <a:r>
              <a:rPr dirty="0" sz="1500" spc="-5" b="1">
                <a:latin typeface="Times New Roman"/>
                <a:cs typeface="Times New Roman"/>
              </a:rPr>
              <a:t>propriétaire </a:t>
            </a:r>
            <a:r>
              <a:rPr dirty="0" sz="1500" spc="-35">
                <a:latin typeface="Times New Roman"/>
                <a:cs typeface="Times New Roman"/>
              </a:rPr>
              <a:t>(1) </a:t>
            </a:r>
            <a:r>
              <a:rPr dirty="0" sz="1500" spc="15">
                <a:latin typeface="Times New Roman"/>
                <a:cs typeface="Times New Roman"/>
              </a:rPr>
              <a:t>- </a:t>
            </a:r>
            <a:r>
              <a:rPr dirty="0" sz="1500" spc="-5">
                <a:latin typeface="Times New Roman"/>
                <a:cs typeface="Times New Roman"/>
              </a:rPr>
              <a:t>la </a:t>
            </a:r>
            <a:r>
              <a:rPr dirty="0" sz="1500" spc="-10">
                <a:latin typeface="Times New Roman"/>
                <a:cs typeface="Times New Roman"/>
              </a:rPr>
              <a:t>commune </a:t>
            </a:r>
            <a:r>
              <a:rPr dirty="0" sz="1500" spc="-5">
                <a:latin typeface="Times New Roman"/>
                <a:cs typeface="Times New Roman"/>
              </a:rPr>
              <a:t>ou </a:t>
            </a:r>
            <a:r>
              <a:rPr dirty="0" sz="1500" spc="-10">
                <a:latin typeface="Times New Roman"/>
                <a:cs typeface="Times New Roman"/>
              </a:rPr>
              <a:t>un(des) </a:t>
            </a:r>
            <a:r>
              <a:rPr dirty="0" sz="1500" spc="5">
                <a:latin typeface="Times New Roman"/>
                <a:cs typeface="Times New Roman"/>
              </a:rPr>
              <a:t>particulier(s) </a:t>
            </a:r>
            <a:r>
              <a:rPr dirty="0" sz="1500" spc="25">
                <a:latin typeface="Times New Roman"/>
                <a:cs typeface="Times New Roman"/>
              </a:rPr>
              <a:t>habitant </a:t>
            </a:r>
            <a:r>
              <a:rPr dirty="0" sz="1500" spc="-5">
                <a:latin typeface="Times New Roman"/>
                <a:cs typeface="Times New Roman"/>
              </a:rPr>
              <a:t>ou </a:t>
            </a:r>
            <a:r>
              <a:rPr dirty="0" sz="1500">
                <a:latin typeface="Times New Roman"/>
                <a:cs typeface="Times New Roman"/>
              </a:rPr>
              <a:t>pas </a:t>
            </a:r>
            <a:r>
              <a:rPr dirty="0" sz="1500" spc="-15">
                <a:latin typeface="Times New Roman"/>
                <a:cs typeface="Times New Roman"/>
              </a:rPr>
              <a:t>le </a:t>
            </a:r>
            <a:r>
              <a:rPr dirty="0" sz="1500" spc="40">
                <a:latin typeface="Times New Roman"/>
                <a:cs typeface="Times New Roman"/>
              </a:rPr>
              <a:t>terrain </a:t>
            </a:r>
            <a:r>
              <a:rPr dirty="0" sz="1500" spc="15">
                <a:latin typeface="Times New Roman"/>
                <a:cs typeface="Times New Roman"/>
              </a:rPr>
              <a:t>- </a:t>
            </a:r>
            <a:r>
              <a:rPr dirty="0" sz="1500" spc="20">
                <a:latin typeface="Times New Roman"/>
                <a:cs typeface="Times New Roman"/>
              </a:rPr>
              <a:t>met </a:t>
            </a:r>
            <a:r>
              <a:rPr dirty="0" sz="1500" spc="-10">
                <a:latin typeface="Times New Roman"/>
                <a:cs typeface="Times New Roman"/>
              </a:rPr>
              <a:t>à </a:t>
            </a:r>
            <a:r>
              <a:rPr dirty="0" sz="1500">
                <a:latin typeface="Times New Roman"/>
                <a:cs typeface="Times New Roman"/>
              </a:rPr>
              <a:t>disposition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son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-10" b="1">
                <a:latin typeface="Times New Roman"/>
                <a:cs typeface="Times New Roman"/>
              </a:rPr>
              <a:t>terrain</a:t>
            </a:r>
            <a:r>
              <a:rPr dirty="0" sz="1500" spc="25" b="1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(2)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via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un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bail</a:t>
            </a:r>
            <a:r>
              <a:rPr dirty="0" sz="1500">
                <a:latin typeface="Times New Roman"/>
                <a:cs typeface="Times New Roman"/>
              </a:rPr>
              <a:t> emphytéotique, </a:t>
            </a:r>
            <a:r>
              <a:rPr dirty="0" sz="1500" spc="-10">
                <a:latin typeface="Times New Roman"/>
                <a:cs typeface="Times New Roman"/>
              </a:rPr>
              <a:t>à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5">
                <a:latin typeface="Times New Roman"/>
                <a:cs typeface="Times New Roman"/>
              </a:rPr>
              <a:t>une</a:t>
            </a:r>
            <a:r>
              <a:rPr dirty="0" sz="1500" spc="10">
                <a:latin typeface="Times New Roman"/>
                <a:cs typeface="Times New Roman"/>
              </a:rPr>
              <a:t> </a:t>
            </a:r>
            <a:r>
              <a:rPr dirty="0" sz="1500" spc="25" b="1">
                <a:latin typeface="Times New Roman"/>
                <a:cs typeface="Times New Roman"/>
              </a:rPr>
              <a:t>association </a:t>
            </a:r>
            <a:r>
              <a:rPr dirty="0" sz="1500" spc="-15" b="1">
                <a:latin typeface="Times New Roman"/>
                <a:cs typeface="Times New Roman"/>
              </a:rPr>
              <a:t>d’habitants</a:t>
            </a:r>
            <a:r>
              <a:rPr dirty="0" sz="1500" spc="5" b="1">
                <a:latin typeface="Times New Roman"/>
                <a:cs typeface="Times New Roman"/>
              </a:rPr>
              <a:t> </a:t>
            </a:r>
            <a:r>
              <a:rPr dirty="0" sz="1500" spc="-35">
                <a:latin typeface="Times New Roman"/>
                <a:cs typeface="Times New Roman"/>
              </a:rPr>
              <a:t>(3)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titulaire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bail.</a:t>
            </a:r>
            <a:endParaRPr sz="1500">
              <a:latin typeface="Times New Roman"/>
              <a:cs typeface="Times New Roman"/>
            </a:endParaRPr>
          </a:p>
          <a:p>
            <a:pPr algn="ctr" marL="115570" marR="109220">
              <a:lnSpc>
                <a:spcPct val="114999"/>
              </a:lnSpc>
              <a:spcBef>
                <a:spcPts val="1200"/>
              </a:spcBef>
            </a:pPr>
            <a:r>
              <a:rPr dirty="0" sz="1500" spc="15">
                <a:latin typeface="Times New Roman"/>
                <a:cs typeface="Times New Roman"/>
              </a:rPr>
              <a:t>Cette </a:t>
            </a:r>
            <a:r>
              <a:rPr dirty="0" sz="1500" spc="-10">
                <a:latin typeface="Times New Roman"/>
                <a:cs typeface="Times New Roman"/>
              </a:rPr>
              <a:t>association </a:t>
            </a:r>
            <a:r>
              <a:rPr dirty="0" sz="1500" spc="20">
                <a:latin typeface="Times New Roman"/>
                <a:cs typeface="Times New Roman"/>
              </a:rPr>
              <a:t>gère </a:t>
            </a:r>
            <a:r>
              <a:rPr dirty="0" sz="1500" spc="25">
                <a:latin typeface="Times New Roman"/>
                <a:cs typeface="Times New Roman"/>
              </a:rPr>
              <a:t>intégralement </a:t>
            </a:r>
            <a:r>
              <a:rPr dirty="0" sz="1500" spc="-10">
                <a:latin typeface="Times New Roman"/>
                <a:cs typeface="Times New Roman"/>
              </a:rPr>
              <a:t>les </a:t>
            </a:r>
            <a:r>
              <a:rPr dirty="0" sz="1500" spc="10">
                <a:latin typeface="Times New Roman"/>
                <a:cs typeface="Times New Roman"/>
              </a:rPr>
              <a:t>futures </a:t>
            </a:r>
            <a:r>
              <a:rPr dirty="0" sz="1500" spc="25">
                <a:latin typeface="Times New Roman"/>
                <a:cs typeface="Times New Roman"/>
              </a:rPr>
              <a:t>inclusions/sorties </a:t>
            </a:r>
            <a:r>
              <a:rPr dirty="0" sz="1500">
                <a:latin typeface="Times New Roman"/>
                <a:cs typeface="Times New Roman"/>
              </a:rPr>
              <a:t>d’habitants </a:t>
            </a:r>
            <a:r>
              <a:rPr dirty="0" sz="1500" spc="-5">
                <a:latin typeface="Times New Roman"/>
                <a:cs typeface="Times New Roman"/>
              </a:rPr>
              <a:t>ainsi que la </a:t>
            </a:r>
            <a:r>
              <a:rPr dirty="0" sz="1500" spc="5">
                <a:latin typeface="Times New Roman"/>
                <a:cs typeface="Times New Roman"/>
              </a:rPr>
              <a:t>création </a:t>
            </a:r>
            <a:r>
              <a:rPr dirty="0" sz="1500" spc="30">
                <a:latin typeface="Times New Roman"/>
                <a:cs typeface="Times New Roman"/>
              </a:rPr>
              <a:t>et </a:t>
            </a:r>
            <a:r>
              <a:rPr dirty="0" sz="1500" spc="-36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gestion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lieu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0">
                <a:latin typeface="Times New Roman"/>
                <a:cs typeface="Times New Roman"/>
              </a:rPr>
              <a:t>de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vie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35">
                <a:latin typeface="Times New Roman"/>
                <a:cs typeface="Times New Roman"/>
              </a:rPr>
              <a:t>sur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40">
                <a:latin typeface="Times New Roman"/>
                <a:cs typeface="Times New Roman"/>
              </a:rPr>
              <a:t>ce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terrain.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0259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#3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/>
              <a:t> </a:t>
            </a:r>
            <a:r>
              <a:rPr dirty="0" spc="-85"/>
              <a:t>Qu’est-ce</a:t>
            </a:r>
            <a:r>
              <a:rPr dirty="0" spc="-5"/>
              <a:t> </a:t>
            </a:r>
            <a:r>
              <a:rPr dirty="0" spc="-114"/>
              <a:t>qu’un</a:t>
            </a:r>
            <a:r>
              <a:rPr dirty="0"/>
              <a:t> </a:t>
            </a:r>
            <a:r>
              <a:rPr dirty="0" spc="-105"/>
              <a:t>hameau</a:t>
            </a:r>
            <a:r>
              <a:rPr dirty="0" spc="5"/>
              <a:t> </a:t>
            </a:r>
            <a:r>
              <a:rPr dirty="0" spc="-70"/>
              <a:t>léger</a:t>
            </a:r>
            <a:r>
              <a:rPr dirty="0" spc="-5"/>
              <a:t> </a:t>
            </a:r>
            <a:r>
              <a:rPr dirty="0" spc="-165"/>
              <a:t>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235449" y="1264200"/>
            <a:ext cx="4673600" cy="2080895"/>
            <a:chOff x="2235449" y="1264200"/>
            <a:chExt cx="4673600" cy="2080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449" y="1264200"/>
              <a:ext cx="4673110" cy="20805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2599" y="1302300"/>
              <a:ext cx="4558809" cy="1966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175" y="1516710"/>
            <a:ext cx="5511800" cy="2795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45">
                <a:latin typeface="Times New Roman"/>
                <a:cs typeface="Times New Roman"/>
              </a:rPr>
              <a:t>Un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hameau </a:t>
            </a:r>
            <a:r>
              <a:rPr dirty="0" sz="1500" spc="15">
                <a:latin typeface="Times New Roman"/>
                <a:cs typeface="Times New Roman"/>
              </a:rPr>
              <a:t>léger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est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25">
                <a:latin typeface="Times New Roman"/>
                <a:cs typeface="Times New Roman"/>
              </a:rPr>
              <a:t>un</a:t>
            </a:r>
            <a:r>
              <a:rPr dirty="0" sz="1500" spc="-10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écohameau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90">
                <a:latin typeface="Times New Roman"/>
                <a:cs typeface="Times New Roman"/>
              </a:rPr>
              <a:t>:</a:t>
            </a:r>
            <a:endParaRPr sz="150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spcBef>
                <a:spcPts val="1110"/>
              </a:spcBef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>
                <a:latin typeface="Times New Roman"/>
                <a:cs typeface="Times New Roman"/>
              </a:rPr>
              <a:t>participatif</a:t>
            </a:r>
            <a:r>
              <a:rPr dirty="0" sz="1500" spc="2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 spc="-15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inclusif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mbria"/>
              <a:buChar char="●"/>
            </a:pPr>
            <a:endParaRPr sz="140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-25">
                <a:latin typeface="Times New Roman"/>
                <a:cs typeface="Times New Roman"/>
              </a:rPr>
              <a:t>accessible</a:t>
            </a:r>
            <a:r>
              <a:rPr dirty="0" sz="1500" spc="-30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financièrement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mbria"/>
              <a:buChar char="●"/>
            </a:pPr>
            <a:endParaRPr sz="1500">
              <a:latin typeface="Times New Roman"/>
              <a:cs typeface="Times New Roman"/>
            </a:endParaRPr>
          </a:p>
          <a:p>
            <a:pPr marL="469900" marR="5080" indent="-344170">
              <a:lnSpc>
                <a:spcPts val="171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-5">
                <a:latin typeface="Times New Roman"/>
                <a:cs typeface="Times New Roman"/>
              </a:rPr>
              <a:t>où la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propriété</a:t>
            </a:r>
            <a:r>
              <a:rPr dirty="0" sz="1500" spc="5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</a:t>
            </a:r>
            <a:r>
              <a:rPr dirty="0" sz="1500" spc="-5">
                <a:latin typeface="Times New Roman"/>
                <a:cs typeface="Times New Roman"/>
              </a:rPr>
              <a:t> sol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5">
                <a:latin typeface="Times New Roman"/>
                <a:cs typeface="Times New Roman"/>
              </a:rPr>
              <a:t>bâti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20">
                <a:latin typeface="Times New Roman"/>
                <a:cs typeface="Times New Roman"/>
              </a:rPr>
              <a:t>est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10">
                <a:latin typeface="Times New Roman"/>
                <a:cs typeface="Times New Roman"/>
              </a:rPr>
              <a:t>durablement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20">
                <a:latin typeface="Times New Roman"/>
                <a:cs typeface="Times New Roman"/>
              </a:rPr>
              <a:t>dissociée</a:t>
            </a:r>
            <a:r>
              <a:rPr dirty="0" sz="1500" spc="30">
                <a:latin typeface="Times New Roman"/>
                <a:cs typeface="Times New Roman"/>
              </a:rPr>
              <a:t> </a:t>
            </a:r>
            <a:r>
              <a:rPr dirty="0" sz="1500" spc="-114" i="1">
                <a:latin typeface="Georgia"/>
                <a:cs typeface="Georgia"/>
              </a:rPr>
              <a:t>(bail</a:t>
            </a:r>
            <a:r>
              <a:rPr dirty="0" sz="1500" spc="5" i="1">
                <a:latin typeface="Georgia"/>
                <a:cs typeface="Georgia"/>
              </a:rPr>
              <a:t> </a:t>
            </a:r>
            <a:r>
              <a:rPr dirty="0" sz="1500" spc="-170" i="1">
                <a:latin typeface="Georgia"/>
                <a:cs typeface="Georgia"/>
              </a:rPr>
              <a:t>de </a:t>
            </a:r>
            <a:r>
              <a:rPr dirty="0" sz="1500" spc="-345" i="1">
                <a:latin typeface="Georgia"/>
                <a:cs typeface="Georgia"/>
              </a:rPr>
              <a:t> </a:t>
            </a:r>
            <a:r>
              <a:rPr dirty="0" sz="1500" spc="-35" i="1">
                <a:latin typeface="Georgia"/>
                <a:cs typeface="Georgia"/>
              </a:rPr>
              <a:t>1</a:t>
            </a:r>
            <a:r>
              <a:rPr dirty="0" sz="1500" spc="-45" i="1">
                <a:latin typeface="Georgia"/>
                <a:cs typeface="Georgia"/>
              </a:rPr>
              <a:t>8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75" i="1">
                <a:latin typeface="Georgia"/>
                <a:cs typeface="Georgia"/>
              </a:rPr>
              <a:t>à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20" i="1">
                <a:latin typeface="Georgia"/>
                <a:cs typeface="Georgia"/>
              </a:rPr>
              <a:t>9</a:t>
            </a:r>
            <a:r>
              <a:rPr dirty="0" sz="1500" spc="-114" i="1">
                <a:latin typeface="Georgia"/>
                <a:cs typeface="Georgia"/>
              </a:rPr>
              <a:t>9</a:t>
            </a:r>
            <a:r>
              <a:rPr dirty="0" sz="1500" i="1">
                <a:latin typeface="Georgia"/>
                <a:cs typeface="Georgia"/>
              </a:rPr>
              <a:t> </a:t>
            </a:r>
            <a:r>
              <a:rPr dirty="0" sz="1500" spc="-160" i="1">
                <a:latin typeface="Georgia"/>
                <a:cs typeface="Georgia"/>
              </a:rPr>
              <a:t>ans)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mbria"/>
              <a:buChar char="●"/>
            </a:pPr>
            <a:endParaRPr sz="1500">
              <a:latin typeface="Georgia"/>
              <a:cs typeface="Georgia"/>
            </a:endParaRPr>
          </a:p>
          <a:p>
            <a:pPr marL="469900" marR="835660" indent="-344170">
              <a:lnSpc>
                <a:spcPts val="171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30">
                <a:latin typeface="Times New Roman"/>
                <a:cs typeface="Times New Roman"/>
              </a:rPr>
              <a:t>et </a:t>
            </a:r>
            <a:r>
              <a:rPr dirty="0" sz="1500" spc="-5">
                <a:latin typeface="Times New Roman"/>
                <a:cs typeface="Times New Roman"/>
              </a:rPr>
              <a:t>où </a:t>
            </a:r>
            <a:r>
              <a:rPr dirty="0" sz="1500" spc="-10">
                <a:latin typeface="Times New Roman"/>
                <a:cs typeface="Times New Roman"/>
              </a:rPr>
              <a:t>les </a:t>
            </a:r>
            <a:r>
              <a:rPr dirty="0" sz="1500">
                <a:latin typeface="Times New Roman"/>
                <a:cs typeface="Times New Roman"/>
              </a:rPr>
              <a:t>occupants </a:t>
            </a:r>
            <a:r>
              <a:rPr dirty="0" sz="1500" spc="30">
                <a:latin typeface="Times New Roman"/>
                <a:cs typeface="Times New Roman"/>
              </a:rPr>
              <a:t>sont </a:t>
            </a:r>
            <a:r>
              <a:rPr dirty="0" sz="1500" spc="20">
                <a:latin typeface="Times New Roman"/>
                <a:cs typeface="Times New Roman"/>
              </a:rPr>
              <a:t>propriétaires </a:t>
            </a:r>
            <a:r>
              <a:rPr dirty="0" sz="1500" spc="-10">
                <a:latin typeface="Times New Roman"/>
                <a:cs typeface="Times New Roman"/>
              </a:rPr>
              <a:t>de </a:t>
            </a:r>
            <a:r>
              <a:rPr dirty="0" sz="1500" spc="20">
                <a:latin typeface="Times New Roman"/>
                <a:cs typeface="Times New Roman"/>
              </a:rPr>
              <a:t>leurs </a:t>
            </a:r>
            <a:r>
              <a:rPr dirty="0" sz="1500" spc="10">
                <a:latin typeface="Times New Roman"/>
                <a:cs typeface="Times New Roman"/>
              </a:rPr>
              <a:t>habitats </a:t>
            </a:r>
            <a:r>
              <a:rPr dirty="0" sz="1500" spc="-365">
                <a:latin typeface="Times New Roman"/>
                <a:cs typeface="Times New Roman"/>
              </a:rPr>
              <a:t> </a:t>
            </a:r>
            <a:r>
              <a:rPr dirty="0" sz="1500">
                <a:latin typeface="Times New Roman"/>
                <a:cs typeface="Times New Roman"/>
              </a:rPr>
              <a:t>réversibles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mbria"/>
              <a:buChar char="●"/>
            </a:pPr>
            <a:endParaRPr sz="1350">
              <a:latin typeface="Times New Roman"/>
              <a:cs typeface="Times New Roman"/>
            </a:endParaRPr>
          </a:p>
          <a:p>
            <a:pPr marL="469900" indent="-344170">
              <a:lnSpc>
                <a:spcPct val="100000"/>
              </a:lnSpc>
              <a:buFont typeface="Cambria"/>
              <a:buChar char="●"/>
              <a:tabLst>
                <a:tab pos="469265" algn="l"/>
                <a:tab pos="469900" algn="l"/>
              </a:tabLst>
            </a:pPr>
            <a:r>
              <a:rPr dirty="0" sz="1500" spc="5">
                <a:latin typeface="Times New Roman"/>
                <a:cs typeface="Times New Roman"/>
              </a:rPr>
              <a:t>en</a:t>
            </a:r>
            <a:r>
              <a:rPr dirty="0" sz="1500" spc="-5">
                <a:latin typeface="Times New Roman"/>
                <a:cs typeface="Times New Roman"/>
              </a:rPr>
              <a:t> lien </a:t>
            </a:r>
            <a:r>
              <a:rPr dirty="0" sz="1500" spc="-40">
                <a:latin typeface="Times New Roman"/>
                <a:cs typeface="Times New Roman"/>
              </a:rPr>
              <a:t>avec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-5">
                <a:latin typeface="Times New Roman"/>
                <a:cs typeface="Times New Roman"/>
              </a:rPr>
              <a:t>la </a:t>
            </a:r>
            <a:r>
              <a:rPr dirty="0" sz="1500" spc="-10">
                <a:latin typeface="Times New Roman"/>
                <a:cs typeface="Times New Roman"/>
              </a:rPr>
              <a:t>commune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et</a:t>
            </a:r>
            <a:r>
              <a:rPr dirty="0" sz="1500" spc="-5">
                <a:latin typeface="Times New Roman"/>
                <a:cs typeface="Times New Roman"/>
              </a:rPr>
              <a:t> </a:t>
            </a:r>
            <a:r>
              <a:rPr dirty="0" sz="1500" spc="-15">
                <a:latin typeface="Times New Roman"/>
                <a:cs typeface="Times New Roman"/>
              </a:rPr>
              <a:t>le</a:t>
            </a:r>
            <a:r>
              <a:rPr dirty="0" sz="1500">
                <a:latin typeface="Times New Roman"/>
                <a:cs typeface="Times New Roman"/>
              </a:rPr>
              <a:t> </a:t>
            </a:r>
            <a:r>
              <a:rPr dirty="0" sz="1500" spc="30">
                <a:latin typeface="Times New Roman"/>
                <a:cs typeface="Times New Roman"/>
              </a:rPr>
              <a:t>territoire</a:t>
            </a:r>
            <a:r>
              <a:rPr dirty="0" sz="1500" spc="-5">
                <a:latin typeface="Times New Roman"/>
                <a:cs typeface="Times New Roman"/>
              </a:rPr>
              <a:t> qui </a:t>
            </a:r>
            <a:r>
              <a:rPr dirty="0" sz="1500" spc="-35">
                <a:latin typeface="Times New Roman"/>
                <a:cs typeface="Times New Roman"/>
              </a:rPr>
              <a:t>l’accueille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43799"/>
            <a:ext cx="402590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0"/>
              <a:t>#3</a:t>
            </a:r>
            <a:r>
              <a:rPr dirty="0" spc="-5"/>
              <a:t> </a:t>
            </a:r>
            <a:r>
              <a:rPr dirty="0" spc="110"/>
              <a:t>-</a:t>
            </a:r>
            <a:r>
              <a:rPr dirty="0"/>
              <a:t> </a:t>
            </a:r>
            <a:r>
              <a:rPr dirty="0" spc="-85"/>
              <a:t>Qu’est-ce</a:t>
            </a:r>
            <a:r>
              <a:rPr dirty="0" spc="-5"/>
              <a:t> </a:t>
            </a:r>
            <a:r>
              <a:rPr dirty="0" spc="-114"/>
              <a:t>qu’un</a:t>
            </a:r>
            <a:r>
              <a:rPr dirty="0"/>
              <a:t> </a:t>
            </a:r>
            <a:r>
              <a:rPr dirty="0" spc="-105"/>
              <a:t>hameau</a:t>
            </a:r>
            <a:r>
              <a:rPr dirty="0" spc="5"/>
              <a:t> </a:t>
            </a:r>
            <a:r>
              <a:rPr dirty="0" spc="-70"/>
              <a:t>léger</a:t>
            </a:r>
            <a:r>
              <a:rPr dirty="0" spc="-5"/>
              <a:t> </a:t>
            </a:r>
            <a:r>
              <a:rPr dirty="0" spc="-165"/>
              <a:t>?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7234" y="1149900"/>
            <a:ext cx="3006765" cy="39935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2021-10-07T10:01:09Z</dcterms:created>
  <dcterms:modified xsi:type="dcterms:W3CDTF">2021-10-07T10:01:09Z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