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FE9A8-6FBE-F337-056D-57F076C84E5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F8FA50-0AE2-12A6-9130-4F6C868CF16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D8D01C-026D-A9B2-4976-D1E502B3A9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7634ED-4072-B748-9E5B-634BA83C73EE}" type="datetime1">
              <a:rPr lang="fr-FR"/>
              <a:pPr lvl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EB19A4-DBA1-87AF-16BD-1D53531E21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6BF51E-A769-4A57-CDB0-36C720E0BB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A113A6-CFA7-2A48-995D-688DFD5EBF3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06873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07C8BA-9586-AF5B-92C8-9799F4787A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659282-36CE-F246-AE3C-C1C8D9C7818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C10DCA-7EB8-E104-6114-1E587A5741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668A15-B0EC-B24B-B1EC-07413F1544B6}" type="datetime1">
              <a:rPr lang="fr-FR"/>
              <a:pPr lvl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2C47DC-0AA5-AA24-91FF-3F2CEA2930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2F5F3-32AE-765B-09FF-1DB987EA44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2F4E92-D9B9-884D-8F2F-D53DB88A888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60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5E52A2-4548-CA57-CF32-E3023E27ABD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E9430FB-C29F-ADFF-9746-578080120F4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58BF63-7A0C-EFFF-CA81-F02E089B2D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118616-7113-1D4B-B16F-81E9741D4D69}" type="datetime1">
              <a:rPr lang="fr-FR"/>
              <a:pPr lvl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944CC1-5257-B0E3-8816-8C99F5C7C8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045962-32C9-AF59-B3FE-765A28D09E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89253E-7333-A448-ACF0-FB4C43C02A0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94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D982A-44C5-F5AF-4A55-C3D85F8E698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9692D-15EC-1BED-8E18-42A22E5FB64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96AD4A-5D45-A770-59AC-3D07538EEF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B18047-1CF6-0D47-804F-E9CF2651C7B4}" type="datetime1">
              <a:rPr lang="fr-FR"/>
              <a:pPr lvl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43CEDD-61DA-FC3D-21F9-BB0B675398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C4AD1D-2125-B0A6-CB8A-A0714838AF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7195E8-C4B3-CF46-A962-76506EDD5EB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6670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2AA79-FCD1-9772-B41D-4DF147E467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19F7E1-2D15-4163-900B-BABC363E7F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E3B48D-A295-2112-2BF6-54115FBF0A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383C81-6515-E943-AF66-CC610793B113}" type="datetime1">
              <a:rPr lang="fr-FR"/>
              <a:pPr lvl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924F21-00FB-976E-3B17-40BA40E45F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E4E57F-01B0-1C58-93B3-8F03420506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824C5D-DE1C-F14E-BBB7-005B1A2F562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15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5DF7B-EC79-9A0C-427E-471F3EE72D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E9BBCF-6F56-9ABE-4AB9-398DB3D7AD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5FE5FF-1D41-2311-C537-AC93C0DB034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CAE51B-B5FE-0ED1-4EEB-212DE96409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8A13A8-1110-8242-A530-6997F67BEEBF}" type="datetime1">
              <a:rPr lang="fr-FR"/>
              <a:pPr lvl="0"/>
              <a:t>08/11/2023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930FC3-CFD8-DCE0-3879-D0D7278662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0C0874-5761-E913-AB3A-95C886D2BF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B4B6B-1A85-4C43-9439-C8852B1B678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77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55EC2-C0CD-60F8-2A99-A2807389F4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8B978A-26C9-9331-4357-632E4F75F7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816DDE-53B2-4035-9167-D67D2769AD0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EE9EDC-8C6A-CE80-AF0F-05A074F0DA1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0C4E0E-6441-8A46-3336-DF0986288F8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CBCE855-9413-47C4-2033-0F4152E2DD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6800D0-FFF8-2241-888D-0FB249946A61}" type="datetime1">
              <a:rPr lang="fr-FR"/>
              <a:pPr lvl="0"/>
              <a:t>08/11/2023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722D50F-7B9C-ABF6-D0FD-F49D3CFD64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15DA0E-9F66-E941-A7CA-744EB224A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B13A29-8819-B44A-9CBD-585FA2FEEA2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54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C2221D-A8F9-07E2-5DA0-39F4C9BDBF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79B656-1561-1317-5B93-35B5EF58DF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5760D1-854A-854D-B7B1-769DED3B8478}" type="datetime1">
              <a:rPr lang="fr-FR"/>
              <a:pPr lvl="0"/>
              <a:t>08/11/2023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361B3F-DFC1-AC04-ACFF-E90504C84F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5C5428-31C1-1B9A-D083-1FC4C55705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C8AB91-CFC0-BE40-8292-F4D94D9F812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34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37FBE81-4146-47BD-B566-F296CAF8AC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11A3C8-3E54-6C40-946C-0BD7D4D27244}" type="datetime1">
              <a:rPr lang="fr-FR"/>
              <a:pPr lvl="0"/>
              <a:t>08/11/2023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C5BA3E-B044-F396-E03A-4ADEC7C966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65AF90-F730-C6C6-EC41-32A10CC461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B8A96E-2B0F-3F48-A87E-D1AF5AB9594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5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9F79E-C338-421F-4187-8D84084F55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631F6C-065A-7B8E-6952-242D7145F8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741145-BBAC-4348-220C-88E725917F9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668522-70A2-375A-A5F2-3770761F27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B52B7A-B257-8447-B526-C40F30583B8C}" type="datetime1">
              <a:rPr lang="fr-FR"/>
              <a:pPr lvl="0"/>
              <a:t>08/11/2023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BF28F9-E4C3-A728-0712-023B1695DE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3AC091-4EFE-71F1-A8A5-50841075D7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F1BDC0-723B-804C-B5D7-8D77CC86921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98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ECD9B-2625-45C8-5DEA-E6556D6C2E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8281A13-73F8-93B2-D4C2-B5A146E727A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659CCD-2F5F-9CBE-6891-BFC80A21B3B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9637EA-E1D4-A014-FD99-B5DFF7FA09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2FEABC-625A-C748-9C8C-CDF22E964506}" type="datetime1">
              <a:rPr lang="fr-FR"/>
              <a:pPr lvl="0"/>
              <a:t>08/11/2023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D8B0C8-92FD-A753-6687-66BE29AA2D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667CC9-A150-2681-631D-EFEE654578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ECFB0F-9EC7-1342-B37B-1CF729B452A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26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64FD04-1563-B947-D0D6-4B4F539175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72AF7-E00B-49A8-0173-2D668B157A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CBBB4F-0968-1B01-7969-5C97DC19B45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047A60B-9B32-B340-A842-FC8D16375F65}" type="datetime1">
              <a:rPr lang="fr-FR"/>
              <a:pPr lvl="0"/>
              <a:t>08/11/2023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A54347-21D9-46F2-7A86-60F993D5052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A8092F-FCE6-9CFD-B1BC-057DBCB56C5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7BD447B-DFB7-D540-B845-ECD71A6B951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CA50B736-1AC4-3C9D-E2BC-AA4137FAA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601" y="1256477"/>
            <a:ext cx="7844802" cy="55296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0A785B9F-6293-A5B5-8F58-46679575A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95" y="5920072"/>
            <a:ext cx="916164" cy="7609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1908D89E-43D5-1311-EBEF-3F9F33075AB7}"/>
              </a:ext>
            </a:extLst>
          </p:cNvPr>
          <p:cNvSpPr/>
          <p:nvPr/>
        </p:nvSpPr>
        <p:spPr>
          <a:xfrm>
            <a:off x="3671041" y="1010567"/>
            <a:ext cx="7171008" cy="360712"/>
          </a:xfrm>
          <a:prstGeom prst="rect">
            <a:avLst/>
          </a:prstGeom>
          <a:solidFill>
            <a:srgbClr val="018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2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Sophie LHEUREUX, chargée de mission aménagements et paysages, Parc du Haut-Jura</a:t>
            </a:r>
          </a:p>
        </p:txBody>
      </p:sp>
      <p:pic>
        <p:nvPicPr>
          <p:cNvPr id="5" name="Image 11">
            <a:extLst>
              <a:ext uri="{FF2B5EF4-FFF2-40B4-BE49-F238E27FC236}">
                <a16:creationId xmlns:a16="http://schemas.microsoft.com/office/drawing/2014/main" id="{8C0108C1-B1A3-7F6D-A638-657FCF4A3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957" y="282933"/>
            <a:ext cx="1100270" cy="914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12">
            <a:extLst>
              <a:ext uri="{FF2B5EF4-FFF2-40B4-BE49-F238E27FC236}">
                <a16:creationId xmlns:a16="http://schemas.microsoft.com/office/drawing/2014/main" id="{4CEC3DEE-C199-785C-34B1-7FD48F505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703" y="4950305"/>
            <a:ext cx="1100270" cy="914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13">
            <a:extLst>
              <a:ext uri="{FF2B5EF4-FFF2-40B4-BE49-F238E27FC236}">
                <a16:creationId xmlns:a16="http://schemas.microsoft.com/office/drawing/2014/main" id="{A009EEFD-E018-8257-711B-977825B44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972" y="1293482"/>
            <a:ext cx="694861" cy="5775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144D4AAB-F730-CC5F-3BE9-E02E5268BCD7}"/>
              </a:ext>
            </a:extLst>
          </p:cNvPr>
          <p:cNvSpPr/>
          <p:nvPr/>
        </p:nvSpPr>
        <p:spPr>
          <a:xfrm>
            <a:off x="997482" y="204853"/>
            <a:ext cx="9846250" cy="680871"/>
          </a:xfrm>
          <a:prstGeom prst="rect">
            <a:avLst/>
          </a:prstGeom>
          <a:solidFill>
            <a:srgbClr val="018464">
              <a:alpha val="55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Webinaire publicité 28/09/2023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>
                <a:solidFill>
                  <a:srgbClr val="FFFFFF"/>
                </a:solidFill>
                <a:uFillTx/>
                <a:latin typeface="Calibri-Bold"/>
              </a:rPr>
              <a:t>Les approches des Parcs naturels régionaux sur l’affichage publicitaire et bonnes pratiques</a:t>
            </a:r>
            <a:endParaRPr lang="fr-FR" sz="20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6">
            <a:extLst>
              <a:ext uri="{FF2B5EF4-FFF2-40B4-BE49-F238E27FC236}">
                <a16:creationId xmlns:a16="http://schemas.microsoft.com/office/drawing/2014/main" id="{AE0D6B41-620E-E97C-1798-92C104ED7FA5}"/>
              </a:ext>
            </a:extLst>
          </p:cNvPr>
          <p:cNvSpPr txBox="1"/>
          <p:nvPr/>
        </p:nvSpPr>
        <p:spPr>
          <a:xfrm>
            <a:off x="637473" y="367872"/>
            <a:ext cx="10648992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0" cap="all" spc="0" baseline="0">
                <a:solidFill>
                  <a:srgbClr val="018464"/>
                </a:solidFill>
                <a:uFillTx/>
                <a:latin typeface="Calibri"/>
              </a:rPr>
              <a:t>accompagnement de la maitrise de la publicité extérieure et de la signalétique sur le territoire.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</a:endParaRPr>
          </a:p>
        </p:txBody>
      </p:sp>
      <p:cxnSp>
        <p:nvCxnSpPr>
          <p:cNvPr id="3" name="Connecteur droit 4">
            <a:extLst>
              <a:ext uri="{FF2B5EF4-FFF2-40B4-BE49-F238E27FC236}">
                <a16:creationId xmlns:a16="http://schemas.microsoft.com/office/drawing/2014/main" id="{E277A254-1293-E63C-DF87-7E6CFA8A41AD}"/>
              </a:ext>
            </a:extLst>
          </p:cNvPr>
          <p:cNvCxnSpPr/>
          <p:nvPr/>
        </p:nvCxnSpPr>
        <p:spPr>
          <a:xfrm>
            <a:off x="781025" y="1210473"/>
            <a:ext cx="5400008" cy="0"/>
          </a:xfrm>
          <a:prstGeom prst="straightConnector1">
            <a:avLst/>
          </a:prstGeom>
          <a:noFill/>
          <a:ln w="15873" cap="flat">
            <a:solidFill>
              <a:srgbClr val="018464"/>
            </a:solidFill>
            <a:prstDash val="solid"/>
            <a:miter/>
          </a:ln>
        </p:spPr>
      </p:cxnSp>
      <p:pic>
        <p:nvPicPr>
          <p:cNvPr id="4" name="Image 8">
            <a:extLst>
              <a:ext uri="{FF2B5EF4-FFF2-40B4-BE49-F238E27FC236}">
                <a16:creationId xmlns:a16="http://schemas.microsoft.com/office/drawing/2014/main" id="{50DAFF72-DE99-E854-9285-EEEDA5061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313" y="3608432"/>
            <a:ext cx="3880457" cy="273711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pic>
        <p:nvPicPr>
          <p:cNvPr id="5" name="Image 10">
            <a:extLst>
              <a:ext uri="{FF2B5EF4-FFF2-40B4-BE49-F238E27FC236}">
                <a16:creationId xmlns:a16="http://schemas.microsoft.com/office/drawing/2014/main" id="{68D98B1E-1B3F-7732-4676-4A78984D6D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957" b="22024"/>
          <a:stretch>
            <a:fillRect/>
          </a:stretch>
        </p:blipFill>
        <p:spPr>
          <a:xfrm>
            <a:off x="2740091" y="3616013"/>
            <a:ext cx="2320875" cy="27500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ZoneTexte 11">
            <a:extLst>
              <a:ext uri="{FF2B5EF4-FFF2-40B4-BE49-F238E27FC236}">
                <a16:creationId xmlns:a16="http://schemas.microsoft.com/office/drawing/2014/main" id="{69CEE6CD-00C6-0967-906B-3818325A2BBD}"/>
              </a:ext>
            </a:extLst>
          </p:cNvPr>
          <p:cNvSpPr txBox="1"/>
          <p:nvPr/>
        </p:nvSpPr>
        <p:spPr>
          <a:xfrm>
            <a:off x="5700982" y="3411708"/>
            <a:ext cx="2290498" cy="3385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 - La </a:t>
            </a:r>
            <a:r>
              <a:rPr lang="fr-FR" sz="1600" b="1" i="0" u="none" strike="noStrike" kern="0" cap="none" spc="0" baseline="0">
                <a:solidFill>
                  <a:srgbClr val="018464"/>
                </a:solidFill>
                <a:uFillTx/>
                <a:latin typeface="Calibri"/>
              </a:rPr>
              <a:t>mise à jour du guide de la signalétique du Parc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, en concertation avec les acteurs locaux, comportant des orientations communes, pour une harmonisation de l’affichage publicitaire et de la signalétique au sein du Parc.  </a:t>
            </a:r>
          </a:p>
        </p:txBody>
      </p:sp>
      <p:sp>
        <p:nvSpPr>
          <p:cNvPr id="7" name="ZoneTexte 12">
            <a:extLst>
              <a:ext uri="{FF2B5EF4-FFF2-40B4-BE49-F238E27FC236}">
                <a16:creationId xmlns:a16="http://schemas.microsoft.com/office/drawing/2014/main" id="{1B56DC20-9668-0F0C-23E8-A7FF002C4953}"/>
              </a:ext>
            </a:extLst>
          </p:cNvPr>
          <p:cNvSpPr txBox="1"/>
          <p:nvPr/>
        </p:nvSpPr>
        <p:spPr>
          <a:xfrm>
            <a:off x="413985" y="3488865"/>
            <a:ext cx="2119661" cy="307776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l’élaboration de </a:t>
            </a:r>
            <a:r>
              <a:rPr lang="fr-FR" sz="1600" b="1" i="0" u="none" strike="noStrike" kern="0" cap="none" spc="0" baseline="0">
                <a:solidFill>
                  <a:srgbClr val="018464"/>
                </a:solidFill>
                <a:uFillTx/>
                <a:latin typeface="Calibri"/>
              </a:rPr>
              <a:t>2 diagnostics publicitaires </a:t>
            </a: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auprès des collectivités ayant répondues à l’AMI de 2021 et en vue de projets d’élaboration de RLPI.</a:t>
            </a:r>
          </a:p>
        </p:txBody>
      </p:sp>
      <p:sp>
        <p:nvSpPr>
          <p:cNvPr id="8" name="ZoneTexte 10">
            <a:extLst>
              <a:ext uri="{FF2B5EF4-FFF2-40B4-BE49-F238E27FC236}">
                <a16:creationId xmlns:a16="http://schemas.microsoft.com/office/drawing/2014/main" id="{7DFA2992-46E7-FE75-1DB9-A685D581738D}"/>
              </a:ext>
            </a:extLst>
          </p:cNvPr>
          <p:cNvSpPr txBox="1"/>
          <p:nvPr/>
        </p:nvSpPr>
        <p:spPr>
          <a:xfrm>
            <a:off x="637473" y="3042373"/>
            <a:ext cx="609600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0" cap="none" spc="0" baseline="0">
                <a:solidFill>
                  <a:srgbClr val="FFFFFF"/>
                </a:solidFill>
                <a:highlight>
                  <a:srgbClr val="018464"/>
                </a:highlight>
                <a:uFillTx/>
                <a:latin typeface="Calibri"/>
              </a:rPr>
              <a:t>Une action en 2 phases :</a:t>
            </a:r>
          </a:p>
        </p:txBody>
      </p:sp>
      <p:sp>
        <p:nvSpPr>
          <p:cNvPr id="9" name="ZoneTexte 11">
            <a:extLst>
              <a:ext uri="{FF2B5EF4-FFF2-40B4-BE49-F238E27FC236}">
                <a16:creationId xmlns:a16="http://schemas.microsoft.com/office/drawing/2014/main" id="{EC39FA5D-2209-682F-F8C8-D8A328EEAB7C}"/>
              </a:ext>
            </a:extLst>
          </p:cNvPr>
          <p:cNvSpPr txBox="1"/>
          <p:nvPr/>
        </p:nvSpPr>
        <p:spPr>
          <a:xfrm>
            <a:off x="637473" y="1426299"/>
            <a:ext cx="6096003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0" cap="none" spc="0" baseline="0">
                <a:solidFill>
                  <a:srgbClr val="FFFFFF"/>
                </a:solidFill>
                <a:highlight>
                  <a:srgbClr val="018464"/>
                </a:highlight>
                <a:uFillTx/>
                <a:latin typeface="Calibri"/>
              </a:rPr>
              <a:t>Objectifs :</a:t>
            </a:r>
          </a:p>
        </p:txBody>
      </p:sp>
      <p:sp>
        <p:nvSpPr>
          <p:cNvPr id="10" name="ZoneTexte 13">
            <a:extLst>
              <a:ext uri="{FF2B5EF4-FFF2-40B4-BE49-F238E27FC236}">
                <a16:creationId xmlns:a16="http://schemas.microsoft.com/office/drawing/2014/main" id="{2B1B5C86-011D-01E0-73AD-070F2AEC3765}"/>
              </a:ext>
            </a:extLst>
          </p:cNvPr>
          <p:cNvSpPr txBox="1"/>
          <p:nvPr/>
        </p:nvSpPr>
        <p:spPr>
          <a:xfrm>
            <a:off x="1895478" y="1352790"/>
            <a:ext cx="8839203" cy="1485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1450" marR="0" lvl="0" indent="-171450" algn="just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18464"/>
                </a:solidFill>
                <a:uFillTx/>
                <a:latin typeface="Calibri"/>
              </a:rPr>
              <a:t>Actualiser le guide de 2004 avec les évolutions réglementaire</a:t>
            </a:r>
          </a:p>
          <a:p>
            <a:pPr marL="171450" marR="0" lvl="0" indent="-171450" algn="just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18464"/>
                </a:solidFill>
                <a:uFillTx/>
                <a:latin typeface="Calibri"/>
              </a:rPr>
              <a:t>Donner une lisibilité sur la réglementation &gt; Clarifier la place du Parc sur le sujet</a:t>
            </a:r>
          </a:p>
          <a:p>
            <a:pPr marL="171450" marR="0" lvl="0" indent="-171450" algn="just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18464"/>
                </a:solidFill>
                <a:uFillTx/>
                <a:latin typeface="Calibri"/>
              </a:rPr>
              <a:t>Doter les collectivités de clés de compréhension pour anticiper le transfert du pouvoir de police</a:t>
            </a:r>
          </a:p>
          <a:p>
            <a:pPr marL="171450" marR="0" lvl="0" indent="-171450" algn="just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>
                <a:solidFill>
                  <a:srgbClr val="018464"/>
                </a:solidFill>
                <a:uFillTx/>
                <a:latin typeface="Calibri"/>
              </a:rPr>
              <a:t>Impulser la naissance de RLPI pour compléter le maillage territorial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4">
            <a:extLst>
              <a:ext uri="{FF2B5EF4-FFF2-40B4-BE49-F238E27FC236}">
                <a16:creationId xmlns:a16="http://schemas.microsoft.com/office/drawing/2014/main" id="{96C91B67-9A86-7807-7977-586E0BC71CCB}"/>
              </a:ext>
            </a:extLst>
          </p:cNvPr>
          <p:cNvCxnSpPr/>
          <p:nvPr/>
        </p:nvCxnSpPr>
        <p:spPr>
          <a:xfrm>
            <a:off x="695995" y="1001094"/>
            <a:ext cx="5400008" cy="0"/>
          </a:xfrm>
          <a:prstGeom prst="straightConnector1">
            <a:avLst/>
          </a:prstGeom>
          <a:noFill/>
          <a:ln w="15873" cap="flat">
            <a:solidFill>
              <a:srgbClr val="018464"/>
            </a:solidFill>
            <a:prstDash val="solid"/>
            <a:miter/>
          </a:ln>
        </p:spPr>
      </p:cxnSp>
      <p:sp>
        <p:nvSpPr>
          <p:cNvPr id="3" name="ZoneTexte 6">
            <a:extLst>
              <a:ext uri="{FF2B5EF4-FFF2-40B4-BE49-F238E27FC236}">
                <a16:creationId xmlns:a16="http://schemas.microsoft.com/office/drawing/2014/main" id="{95A7DF11-2E30-D75A-AC4E-701E10F11C7A}"/>
              </a:ext>
            </a:extLst>
          </p:cNvPr>
          <p:cNvSpPr txBox="1"/>
          <p:nvPr/>
        </p:nvSpPr>
        <p:spPr>
          <a:xfrm>
            <a:off x="600888" y="1805738"/>
            <a:ext cx="4049484" cy="3970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0" cap="none" spc="0" baseline="0">
                <a:solidFill>
                  <a:srgbClr val="FFFFFF"/>
                </a:solidFill>
                <a:highlight>
                  <a:srgbClr val="018464"/>
                </a:highlight>
                <a:uFillTx/>
                <a:latin typeface="Calibri"/>
              </a:rPr>
              <a:t>Une offre aux collectivités 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des principes directeurs pour d’accélérer les réflexions et procédures de RLP(i),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un outil pour un remplacement progressif des équipements de SIL, en phase avec la nouvelle normalisation.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0" cap="none" spc="0" baseline="0">
                <a:solidFill>
                  <a:srgbClr val="FFFFFF"/>
                </a:solidFill>
                <a:highlight>
                  <a:srgbClr val="018464"/>
                </a:highlight>
                <a:uFillTx/>
                <a:latin typeface="Calibri"/>
              </a:rPr>
              <a:t>Un accompagnement des porteurs de projet 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Des outils de communication pour annoncer son activité : fiches pratiques, charte graphique</a:t>
            </a:r>
          </a:p>
        </p:txBody>
      </p:sp>
      <p:sp>
        <p:nvSpPr>
          <p:cNvPr id="4" name="ZoneTexte 1">
            <a:extLst>
              <a:ext uri="{FF2B5EF4-FFF2-40B4-BE49-F238E27FC236}">
                <a16:creationId xmlns:a16="http://schemas.microsoft.com/office/drawing/2014/main" id="{212319C9-501B-4B3E-F0AC-C5BE9678FFFF}"/>
              </a:ext>
            </a:extLst>
          </p:cNvPr>
          <p:cNvSpPr txBox="1"/>
          <p:nvPr/>
        </p:nvSpPr>
        <p:spPr>
          <a:xfrm>
            <a:off x="600888" y="459202"/>
            <a:ext cx="10232574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0" cap="all" spc="0" baseline="0">
                <a:solidFill>
                  <a:srgbClr val="018464"/>
                </a:solidFill>
                <a:uFillTx/>
                <a:latin typeface="Calibri"/>
              </a:rPr>
              <a:t>Le guide technique de la publicité extérieure et de la signalétique</a:t>
            </a: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CD466A43-8A34-5202-685A-123FFA27D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26" y="1474470"/>
            <a:ext cx="6672239" cy="48218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6">
            <a:extLst>
              <a:ext uri="{FF2B5EF4-FFF2-40B4-BE49-F238E27FC236}">
                <a16:creationId xmlns:a16="http://schemas.microsoft.com/office/drawing/2014/main" id="{27020D5E-8906-2A68-317E-352339B0C5AB}"/>
              </a:ext>
            </a:extLst>
          </p:cNvPr>
          <p:cNvSpPr txBox="1"/>
          <p:nvPr/>
        </p:nvSpPr>
        <p:spPr>
          <a:xfrm>
            <a:off x="617686" y="884380"/>
            <a:ext cx="5207727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Des éclairages réglementaires et normatifs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Des outils pratiques de mise en œuvre de la signalétique et la publicité extérieure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Des liens vers des ouvrages et structures partenaires pour approfondir le sujet en fonction des besoins</a:t>
            </a: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6F9CAD40-0C10-1578-A50F-6E7AB36C5D38}"/>
              </a:ext>
            </a:extLst>
          </p:cNvPr>
          <p:cNvSpPr txBox="1"/>
          <p:nvPr/>
        </p:nvSpPr>
        <p:spPr>
          <a:xfrm>
            <a:off x="656840" y="356542"/>
            <a:ext cx="5399998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all" spc="0" baseline="0">
                <a:solidFill>
                  <a:srgbClr val="018464"/>
                </a:solidFill>
                <a:uFillTx/>
                <a:latin typeface="Calibri"/>
              </a:rPr>
              <a:t>Il contient</a:t>
            </a:r>
          </a:p>
        </p:txBody>
      </p:sp>
      <p:cxnSp>
        <p:nvCxnSpPr>
          <p:cNvPr id="4" name="Connecteur droit 4">
            <a:extLst>
              <a:ext uri="{FF2B5EF4-FFF2-40B4-BE49-F238E27FC236}">
                <a16:creationId xmlns:a16="http://schemas.microsoft.com/office/drawing/2014/main" id="{1B6298F5-A153-BCF7-859B-F0E1BECC7CE7}"/>
              </a:ext>
            </a:extLst>
          </p:cNvPr>
          <p:cNvCxnSpPr/>
          <p:nvPr/>
        </p:nvCxnSpPr>
        <p:spPr>
          <a:xfrm>
            <a:off x="695995" y="839080"/>
            <a:ext cx="5400008" cy="0"/>
          </a:xfrm>
          <a:prstGeom prst="straightConnector1">
            <a:avLst/>
          </a:prstGeom>
          <a:noFill/>
          <a:ln w="15873" cap="flat">
            <a:solidFill>
              <a:srgbClr val="018464"/>
            </a:solidFill>
            <a:prstDash val="solid"/>
            <a:miter/>
          </a:ln>
        </p:spPr>
      </p:cxnSp>
      <p:pic>
        <p:nvPicPr>
          <p:cNvPr id="5" name="Image 5">
            <a:extLst>
              <a:ext uri="{FF2B5EF4-FFF2-40B4-BE49-F238E27FC236}">
                <a16:creationId xmlns:a16="http://schemas.microsoft.com/office/drawing/2014/main" id="{B0E8142F-5C8A-E8D2-4F79-44A5D65D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474" y="3740846"/>
            <a:ext cx="3948114" cy="2798603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9166C604-8CC2-C047-7926-F34729A55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474" y="725878"/>
            <a:ext cx="3948114" cy="2768519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pic>
        <p:nvPicPr>
          <p:cNvPr id="7" name="Image 10">
            <a:extLst>
              <a:ext uri="{FF2B5EF4-FFF2-40B4-BE49-F238E27FC236}">
                <a16:creationId xmlns:a16="http://schemas.microsoft.com/office/drawing/2014/main" id="{3BFAA0CF-0998-0E9A-6E1B-FA36C3DD4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86" y="2638702"/>
            <a:ext cx="5478316" cy="3900757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271</Words>
  <Application>Microsoft Macintosh PowerPoint</Application>
  <PresentationFormat>Grand écran</PresentationFormat>
  <Paragraphs>24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Calibri-Bold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LHEUREUX</dc:creator>
  <cp:lastModifiedBy>Fabien Hugault</cp:lastModifiedBy>
  <cp:revision>1</cp:revision>
  <dcterms:created xsi:type="dcterms:W3CDTF">2023-09-27T19:16:36Z</dcterms:created>
  <dcterms:modified xsi:type="dcterms:W3CDTF">2023-11-08T15:29:26Z</dcterms:modified>
</cp:coreProperties>
</file>