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ink/ink2.xml" ContentType="application/inkml+xml"/>
  <Override PartName="/ppt/ink/ink1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1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5:12:58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4T15:13:05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479E1-E928-F683-827D-C9D5061B5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D40F59-58FB-B0F7-F512-BF16A4186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167FD-C5DE-6B3D-9657-2BAD114C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E961E-79AE-F173-8AD3-DF52E1E7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84494B-2F9D-4E71-D4A4-D3FCDBF8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97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2E8C57-870F-AE12-4290-3023CE5E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37A35B-1B2F-8315-68CF-4BB8CCD74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9B781F-1309-570D-159F-258E5089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F1E23D-7B90-C2C4-F82C-0F4DAFB2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1BD658-7F5A-BE48-7841-25456B4D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75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B46E2A-4CBD-81E7-678E-56199CA10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ADEF2A7-5224-7F0D-C259-BD6F61CF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DB29D0-B43E-BFA6-8580-BB810FEB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E0C45-FFE8-981F-EB34-C7142018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F91D09-8D8A-D223-5D3F-B800A8FA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72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3857C-0BBD-2E04-9999-390591CC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E8135A-F4C5-4582-22EC-E5CC6F530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759F9E-753C-00BB-3E8C-70E27F6E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8AB66-A377-1AD4-2407-881EB33A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39D51E-DCAF-0EB7-A2E5-C113E256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59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19EABE-235A-CC51-38B0-2A20620D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6B8CC2-3953-A5A8-F5A0-01E0C086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AD00E3-7C9E-DB89-C1B6-C5A9FABB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9A35B-4A9B-F56B-3AC4-4BEA0CDE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436E3D-B5E8-CC45-2D55-A6B92B3B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96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A2C6E-BF85-3014-0378-9EF572F6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2812F9-9288-03AD-3760-CCF53C13B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593BBD-495F-8D2B-163D-9069853F4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D5DF68-2A2B-3611-F1C9-6C6FB987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95F246-5D75-F5E6-4A5A-B0C2B5A5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2B5A10-DAA6-390C-7B96-48DD00D2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19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82287-06B3-C93A-B3DF-767BA547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5099B1-CA0C-1C48-E33F-5F7C275F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BC4F04-47DD-0C5E-775B-DB2CC6CAF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D26E97-D609-95AD-D636-9B0144C7B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4756AA-E087-0DEC-C49E-5F54E5D6A5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3C0842-81C1-5348-EEAE-768401BD8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5BB64C7-C4AB-6EAF-DA0D-C8945F4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A6921F-4153-FFF3-A35E-EE4C8480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4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BD490-7F67-D692-1843-511702071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D41D79-E8A4-D4E3-8291-732C8F949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F9A879-6A93-BAA2-5B34-438F84002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A3EBC-015E-F3E4-FDBA-1A6BCFEC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75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46E81C-F055-164C-B9DC-8D52ADE5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813D002-DFD3-F44F-78B8-A908D68F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A00149-86D2-292D-D789-E8A0131A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43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E9165-CA35-F23E-93F1-335A89C6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B7547B-B8A8-DE4F-A8BA-166C41B7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BC5333-9E60-B93B-5B8D-AA5A9A661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49A012-26DB-ED4C-BC16-212A93841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0F63DD-E597-4AE9-8DAD-8CB5ED976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E506A9-893C-BC61-1273-2ECC4556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52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1CAD9-260E-C865-3C6D-08C0814E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643CD4-9D27-27C5-3949-7DF525D46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E6EC49-2563-9594-C04B-16347E762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5B1000-2198-E903-7F47-8E80BA57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2DC8D0-2DE2-01D7-98DD-86641BB1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F9990D0-614B-273B-89F8-50728AEA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815034-7C12-CBDF-9979-90E910BE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992042-C159-B754-0FC2-FF9C256DE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E92D23-816C-8FB8-7052-5DA69F688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6D39-C027-47D1-9F3E-0C987251B8F7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E30D98-DF13-475C-6FA4-CC0406D94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1147D-1F9A-1074-A558-C317E0812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3040-F4D0-45F7-A32D-9AD86442F6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93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F866B2-BBD4-CE95-EEB9-E818C5CCC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1302971"/>
            <a:ext cx="4252058" cy="42520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754028-B5A9-E657-BEA5-488DA0D26BA3}"/>
              </a:ext>
            </a:extLst>
          </p:cNvPr>
          <p:cNvSpPr txBox="1"/>
          <p:nvPr/>
        </p:nvSpPr>
        <p:spPr>
          <a:xfrm>
            <a:off x="4359682" y="221623"/>
            <a:ext cx="7529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projet d’Habitat groupé de l’Achillée</a:t>
            </a:r>
          </a:p>
          <a:p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Localisation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Commune de Hamois, Wallonie, Belgique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7C1D70-7AE1-83EE-B0F8-87F32B42BD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89" t="21986" r="5262" b="7801"/>
          <a:stretch/>
        </p:blipFill>
        <p:spPr>
          <a:xfrm>
            <a:off x="4737369" y="1439692"/>
            <a:ext cx="6443095" cy="48151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CBE2594-8073-6BDC-0EC6-8550E367E300}"/>
              </a:ext>
            </a:extLst>
          </p:cNvPr>
          <p:cNvSpPr txBox="1"/>
          <p:nvPr/>
        </p:nvSpPr>
        <p:spPr>
          <a:xfrm>
            <a:off x="4611757" y="5754757"/>
            <a:ext cx="2405269" cy="5864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FC9790D-7EAA-7DE7-F699-F894433CABB6}"/>
                  </a:ext>
                </a:extLst>
              </p14:cNvPr>
              <p14:cNvContentPartPr/>
              <p14:nvPr/>
            </p14:nvContentPartPr>
            <p14:xfrm>
              <a:off x="3657193" y="1033466"/>
              <a:ext cx="360" cy="36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FC9790D-7EAA-7DE7-F699-F894433CAB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8553" y="10244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18DDB7AC-9AAD-E3B1-4618-A32612E25400}"/>
                  </a:ext>
                </a:extLst>
              </p14:cNvPr>
              <p14:cNvContentPartPr/>
              <p14:nvPr/>
            </p14:nvContentPartPr>
            <p14:xfrm>
              <a:off x="3955633" y="-666094"/>
              <a:ext cx="360" cy="36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18DDB7AC-9AAD-E3B1-4618-A32612E254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6633" y="-67473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5B6C34B-09FE-7B3C-7463-251CE6BE71D2}"/>
              </a:ext>
            </a:extLst>
          </p:cNvPr>
          <p:cNvCxnSpPr>
            <a:cxnSpLocks/>
          </p:cNvCxnSpPr>
          <p:nvPr/>
        </p:nvCxnSpPr>
        <p:spPr>
          <a:xfrm flipH="1">
            <a:off x="9074426" y="3717235"/>
            <a:ext cx="496957" cy="43732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6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F866B2-BBD4-CE95-EEB9-E818C5CCC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1302971"/>
            <a:ext cx="4252058" cy="42520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754028-B5A9-E657-BEA5-488DA0D26BA3}"/>
              </a:ext>
            </a:extLst>
          </p:cNvPr>
          <p:cNvSpPr txBox="1"/>
          <p:nvPr/>
        </p:nvSpPr>
        <p:spPr>
          <a:xfrm>
            <a:off x="4280170" y="321013"/>
            <a:ext cx="752920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projet d’Habitat groupé de l’Achillée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projet développé et porté par des citoyens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2018 : lancement du projet par des particuliers – Achat d’un terrain </a:t>
            </a:r>
            <a:br>
              <a:rPr lang="fr-FR" dirty="0"/>
            </a:br>
            <a:r>
              <a:rPr lang="fr-FR" dirty="0"/>
              <a:t>à 4 unités/familles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2018 – 2020 : constitution du groupe d’habitants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2018 – 2020 :</a:t>
            </a:r>
          </a:p>
          <a:p>
            <a:pPr lvl="2"/>
            <a:r>
              <a:rPr lang="fr-FR" dirty="0"/>
              <a:t>-définition des grandes lignes du projet; </a:t>
            </a:r>
          </a:p>
          <a:p>
            <a:pPr lvl="1"/>
            <a:r>
              <a:rPr lang="fr-FR" dirty="0"/>
              <a:t>	-choix d’un bureau d’architecture; </a:t>
            </a:r>
          </a:p>
          <a:p>
            <a:pPr lvl="1"/>
            <a:r>
              <a:rPr lang="fr-FR" dirty="0"/>
              <a:t>	-première prise de contact avec l’administration communale; </a:t>
            </a:r>
          </a:p>
          <a:p>
            <a:pPr lvl="1"/>
            <a:r>
              <a:rPr lang="fr-FR" dirty="0"/>
              <a:t>	-établissement des premières estimations budgétaires</a:t>
            </a:r>
          </a:p>
          <a:p>
            <a:pPr lvl="1"/>
            <a:r>
              <a:rPr lang="fr-FR" dirty="0"/>
              <a:t>	-premiers contacts avec un notaire spécialisé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2021 : </a:t>
            </a:r>
          </a:p>
          <a:p>
            <a:pPr lvl="1"/>
            <a:r>
              <a:rPr lang="fr-FR" dirty="0"/>
              <a:t>	-Réflexion sur les formes juridiques les plus adaptées =&gt; création </a:t>
            </a:r>
            <a:br>
              <a:rPr lang="fr-FR" dirty="0"/>
            </a:br>
            <a:r>
              <a:rPr lang="fr-FR" dirty="0"/>
              <a:t>	d’une fondation</a:t>
            </a:r>
          </a:p>
          <a:p>
            <a:pPr lvl="1"/>
            <a:r>
              <a:rPr lang="fr-FR" dirty="0"/>
              <a:t>	-Avancement avec le bureau d’architecture</a:t>
            </a:r>
          </a:p>
          <a:p>
            <a:pPr lvl="1"/>
            <a:r>
              <a:rPr lang="fr-FR" dirty="0"/>
              <a:t>	-Plantation d’une haie indigène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/>
              <a:t>2022: </a:t>
            </a:r>
            <a:br>
              <a:rPr lang="fr-FR" dirty="0"/>
            </a:br>
            <a:r>
              <a:rPr lang="fr-FR" dirty="0"/>
              <a:t>	-Travail et dépôt de la demande de permis</a:t>
            </a:r>
          </a:p>
          <a:p>
            <a:pPr lvl="1"/>
            <a:r>
              <a:rPr lang="fr-FR" dirty="0"/>
              <a:t>	-Plantation d’un premier verger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2024: Fin des travaux 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projet d’Habitat groupé prend en moyenne de 5 à 10 ans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3884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F866B2-BBD4-CE95-EEB9-E818C5CCC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2" y="1302971"/>
            <a:ext cx="4252058" cy="42520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9754028-B5A9-E657-BEA5-488DA0D26BA3}"/>
              </a:ext>
            </a:extLst>
          </p:cNvPr>
          <p:cNvSpPr txBox="1"/>
          <p:nvPr/>
        </p:nvSpPr>
        <p:spPr>
          <a:xfrm>
            <a:off x="4280170" y="321013"/>
            <a:ext cx="752920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projet d’Habitat groupé de l’Achillée</a:t>
            </a:r>
          </a:p>
          <a:p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des outils de gouvernance partagée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soigner le côté humain du projet et de ne pas seulement monter un projet matériel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développer une ouverture vers le village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projets qui, portés par les citoyens, restent malgré tout souvent réservés à une certaine classe sociale, en raison du coût qu’un tel projet représente sans aide publique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pour un projet citoyen de soigner dès le début la relation avec l’administration communale au lieu d’attendre le dépôt de permis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travailler avec des architectes et autres professionnels issus de la région, qui connaissent l’administration communale et la réalité locale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du choix de la forme juridique (voir dia suivante)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725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B2CE05B-74C3-B2E7-EC5D-B0CEF3C2B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95" t="19858" r="44229" b="10923"/>
          <a:stretch/>
        </p:blipFill>
        <p:spPr>
          <a:xfrm rot="5400000">
            <a:off x="1186940" y="-750241"/>
            <a:ext cx="6714189" cy="83584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B815B38-58DA-EB7C-CBB2-7812919C9538}"/>
              </a:ext>
            </a:extLst>
          </p:cNvPr>
          <p:cNvSpPr txBox="1"/>
          <p:nvPr/>
        </p:nvSpPr>
        <p:spPr>
          <a:xfrm rot="21416988">
            <a:off x="5280775" y="4224448"/>
            <a:ext cx="2152155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Zone du </a:t>
            </a:r>
            <a:br>
              <a:rPr lang="fr-FR" sz="2400" dirty="0"/>
            </a:br>
            <a:r>
              <a:rPr lang="fr-FR" sz="2400" dirty="0"/>
              <a:t>futur habitat </a:t>
            </a:r>
            <a:br>
              <a:rPr lang="fr-FR" sz="2400" dirty="0"/>
            </a:br>
            <a:r>
              <a:rPr lang="fr-FR" sz="2400" dirty="0"/>
              <a:t>groupé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573C66-2AB3-B32E-26ED-81098E274E76}"/>
              </a:ext>
            </a:extLst>
          </p:cNvPr>
          <p:cNvSpPr txBox="1"/>
          <p:nvPr/>
        </p:nvSpPr>
        <p:spPr>
          <a:xfrm>
            <a:off x="8942664" y="239909"/>
            <a:ext cx="31731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Une forme juridique originale (développée par un notaire spécialisé dans les habitats groupés)</a:t>
            </a:r>
            <a:r>
              <a:rPr lang="fr-F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b="1" dirty="0"/>
              <a:t>copropriété</a:t>
            </a:r>
            <a:r>
              <a:rPr lang="fr-FR" dirty="0"/>
              <a:t> pour la zone du futur habitat groupé (rectangle jaune)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</a:t>
            </a:r>
            <a:r>
              <a:rPr lang="fr-FR" b="1" dirty="0"/>
              <a:t>fondation</a:t>
            </a:r>
            <a:r>
              <a:rPr lang="fr-FR" dirty="0"/>
              <a:t> pour le reste du terrain : bois et partie agricole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/>
              <a:t>Les habitants ont fait don de leur part du terrain agricole et du bois à la Fondation et bénéficient de la part de celle-ci d’une servitude environnementale et sociale</a:t>
            </a:r>
          </a:p>
          <a:p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/>
              <a:t>Permet de </a:t>
            </a:r>
            <a:r>
              <a:rPr lang="fr-FR" b="1" dirty="0"/>
              <a:t>préserver à long terme le caractère non construit</a:t>
            </a:r>
            <a:r>
              <a:rPr lang="fr-FR" dirty="0"/>
              <a:t> du reste du terrain, et de </a:t>
            </a:r>
            <a:r>
              <a:rPr lang="fr-FR" b="1" dirty="0"/>
              <a:t>garantir sa gestion écologique</a:t>
            </a:r>
            <a:r>
              <a:rPr lang="fr-FR" dirty="0"/>
              <a:t> à long terme.</a:t>
            </a:r>
          </a:p>
        </p:txBody>
      </p:sp>
    </p:spTree>
    <p:extLst>
      <p:ext uri="{BB962C8B-B14F-4D97-AF65-F5344CB8AC3E}">
        <p14:creationId xmlns:p14="http://schemas.microsoft.com/office/powerpoint/2010/main" val="159866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58A291-1763-79AC-3B02-55179CB6B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26" y="840455"/>
            <a:ext cx="7846947" cy="56811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2481AF1-6BF8-649F-13AC-A8091B518DFE}"/>
              </a:ext>
            </a:extLst>
          </p:cNvPr>
          <p:cNvSpPr txBox="1"/>
          <p:nvPr/>
        </p:nvSpPr>
        <p:spPr>
          <a:xfrm>
            <a:off x="1369364" y="184775"/>
            <a:ext cx="945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Utilisation du reste du terrain telle que projetée par les futurs habitants</a:t>
            </a:r>
          </a:p>
        </p:txBody>
      </p:sp>
    </p:spTree>
    <p:extLst>
      <p:ext uri="{BB962C8B-B14F-4D97-AF65-F5344CB8AC3E}">
        <p14:creationId xmlns:p14="http://schemas.microsoft.com/office/powerpoint/2010/main" val="312291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C8AF0DDF89B4EB9D8BFAF04F5124C" ma:contentTypeVersion="13" ma:contentTypeDescription="Crée un document." ma:contentTypeScope="" ma:versionID="8371d0122c0f9c489fcd2bbde09e8a56">
  <xsd:schema xmlns:xsd="http://www.w3.org/2001/XMLSchema" xmlns:xs="http://www.w3.org/2001/XMLSchema" xmlns:p="http://schemas.microsoft.com/office/2006/metadata/properties" xmlns:ns2="cf828b42-7c41-404e-9990-d2f88d18f799" xmlns:ns3="151e15c8-bd66-4c54-b7ec-1a76d978c708" targetNamespace="http://schemas.microsoft.com/office/2006/metadata/properties" ma:root="true" ma:fieldsID="9b74742692b4482429b31dedd843b77e" ns2:_="" ns3:_="">
    <xsd:import namespace="cf828b42-7c41-404e-9990-d2f88d18f799"/>
    <xsd:import namespace="151e15c8-bd66-4c54-b7ec-1a76d978c7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8b42-7c41-404e-9990-d2f88d18f7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77cf4843-3d1a-4b2e-8511-753525b6ff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e15c8-bd66-4c54-b7ec-1a76d978c70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b0ac6e3-b36c-461d-a706-298556ce1908}" ma:internalName="TaxCatchAll" ma:showField="CatchAllData" ma:web="151e15c8-bd66-4c54-b7ec-1a76d978c7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828b42-7c41-404e-9990-d2f88d18f799">
      <Terms xmlns="http://schemas.microsoft.com/office/infopath/2007/PartnerControls"/>
    </lcf76f155ced4ddcb4097134ff3c332f>
    <TaxCatchAll xmlns="151e15c8-bd66-4c54-b7ec-1a76d978c708" xsi:nil="true"/>
  </documentManagement>
</p:properties>
</file>

<file path=customXml/itemProps1.xml><?xml version="1.0" encoding="utf-8"?>
<ds:datastoreItem xmlns:ds="http://schemas.openxmlformats.org/officeDocument/2006/customXml" ds:itemID="{B188C238-4129-411A-AE5F-40010C418FF2}"/>
</file>

<file path=customXml/itemProps2.xml><?xml version="1.0" encoding="utf-8"?>
<ds:datastoreItem xmlns:ds="http://schemas.openxmlformats.org/officeDocument/2006/customXml" ds:itemID="{9AEB5D58-C79D-4A3A-9251-A0E630CB3048}"/>
</file>

<file path=customXml/itemProps3.xml><?xml version="1.0" encoding="utf-8"?>
<ds:datastoreItem xmlns:ds="http://schemas.openxmlformats.org/officeDocument/2006/customXml" ds:itemID="{FBBC38A1-6894-4072-99C9-27926E913651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404</Words>
  <Application>Microsoft Office PowerPoint</Application>
  <PresentationFormat>Grand écran</PresentationFormat>
  <Paragraphs>46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Mathelart</dc:creator>
  <cp:lastModifiedBy>Charlotte Mathelart</cp:lastModifiedBy>
  <cp:revision>4</cp:revision>
  <dcterms:created xsi:type="dcterms:W3CDTF">2022-09-12T16:42:53Z</dcterms:created>
  <dcterms:modified xsi:type="dcterms:W3CDTF">2022-11-14T15:26:58Z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0x010100445C8AF0DDF89B4EB9D8BFAF04F5124C</vt:lpwstr>
  </property>
</Properties>
</file>