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9DD7F-DAAF-E449-9969-D339BD13B00C}" v="1" dt="2022-12-13T17:43:52.0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>
      <p:cViewPr varScale="1">
        <p:scale>
          <a:sx n="138" d="100"/>
          <a:sy n="138" d="100"/>
        </p:scale>
        <p:origin x="88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 Hugault" userId="251494bb-5ea9-423c-9014-d9daf71dda0b" providerId="ADAL" clId="{AB59DD7F-DAAF-E449-9969-D339BD13B00C}"/>
    <pc:docChg chg="modSld">
      <pc:chgData name="Fabien Hugault" userId="251494bb-5ea9-423c-9014-d9daf71dda0b" providerId="ADAL" clId="{AB59DD7F-DAAF-E449-9969-D339BD13B00C}" dt="2022-12-13T17:43:52.025" v="0" actId="18331"/>
      <pc:docMkLst>
        <pc:docMk/>
      </pc:docMkLst>
      <pc:sldChg chg="modSp">
        <pc:chgData name="Fabien Hugault" userId="251494bb-5ea9-423c-9014-d9daf71dda0b" providerId="ADAL" clId="{AB59DD7F-DAAF-E449-9969-D339BD13B00C}" dt="2022-12-13T17:43:52.025" v="0" actId="18331"/>
        <pc:sldMkLst>
          <pc:docMk/>
          <pc:sldMk cId="0" sldId="256"/>
        </pc:sldMkLst>
        <pc:picChg chg="mod">
          <ac:chgData name="Fabien Hugault" userId="251494bb-5ea9-423c-9014-d9daf71dda0b" providerId="ADAL" clId="{AB59DD7F-DAAF-E449-9969-D339BD13B00C}" dt="2022-12-13T17:43:52.025" v="0" actId="18331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945" y="1314566"/>
            <a:ext cx="6780108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51512" y="3720667"/>
            <a:ext cx="4440975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rgbClr val="212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429000"/>
            <a:ext cx="9144000" cy="1714500"/>
          </a:xfrm>
          <a:custGeom>
            <a:avLst/>
            <a:gdLst/>
            <a:ahLst/>
            <a:cxnLst/>
            <a:rect l="l" t="t" r="r" b="b"/>
            <a:pathLst>
              <a:path w="9144000" h="1714500">
                <a:moveTo>
                  <a:pt x="0" y="1714499"/>
                </a:moveTo>
                <a:lnTo>
                  <a:pt x="9143999" y="1714499"/>
                </a:lnTo>
                <a:lnTo>
                  <a:pt x="9143999" y="0"/>
                </a:lnTo>
                <a:lnTo>
                  <a:pt x="0" y="0"/>
                </a:lnTo>
                <a:lnTo>
                  <a:pt x="0" y="1714499"/>
                </a:lnTo>
                <a:close/>
              </a:path>
            </a:pathLst>
          </a:custGeom>
          <a:solidFill>
            <a:srgbClr val="00F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1212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1212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1212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429000"/>
            <a:ext cx="9144000" cy="1714500"/>
          </a:xfrm>
          <a:custGeom>
            <a:avLst/>
            <a:gdLst/>
            <a:ahLst/>
            <a:cxnLst/>
            <a:rect l="l" t="t" r="r" b="b"/>
            <a:pathLst>
              <a:path w="9144000" h="1714500">
                <a:moveTo>
                  <a:pt x="0" y="1714499"/>
                </a:moveTo>
                <a:lnTo>
                  <a:pt x="9143999" y="1714499"/>
                </a:lnTo>
                <a:lnTo>
                  <a:pt x="9143999" y="0"/>
                </a:lnTo>
                <a:lnTo>
                  <a:pt x="0" y="0"/>
                </a:lnTo>
                <a:lnTo>
                  <a:pt x="0" y="1714499"/>
                </a:lnTo>
                <a:close/>
              </a:path>
            </a:pathLst>
          </a:custGeom>
          <a:solidFill>
            <a:srgbClr val="00F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0194" y="116178"/>
            <a:ext cx="2128520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1212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alucia.gonzalez@lepok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49" y="3869525"/>
            <a:ext cx="3574800" cy="800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638" y="3576625"/>
            <a:ext cx="2405660" cy="1385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600" y="66675"/>
            <a:ext cx="4384798" cy="3288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7770" y="299202"/>
            <a:ext cx="3608704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3177540" algn="l"/>
              </a:tabLst>
            </a:pP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0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ojet</a:t>
            </a: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d’habitat</a:t>
            </a: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0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ticipatif</a:t>
            </a:r>
            <a:endParaRPr lang="fr-FR" sz="4000" b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3177540" algn="l"/>
              </a:tabLst>
            </a:pPr>
            <a:r>
              <a:rPr sz="40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L’Ôôôbe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0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57625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6474" y="0"/>
              <a:ext cx="3663851" cy="27478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2948" y="0"/>
              <a:ext cx="3121051" cy="5143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024" y="2519275"/>
              <a:ext cx="2552701" cy="26242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6380" y="4434654"/>
            <a:ext cx="685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ourier New"/>
                <a:cs typeface="Courier New"/>
              </a:rPr>
              <a:t>LES COURSIVES</a:t>
            </a:r>
            <a:r>
              <a:rPr sz="32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urier New"/>
                <a:cs typeface="Courier New"/>
              </a:rPr>
              <a:t>ET LES</a:t>
            </a:r>
            <a:r>
              <a:rPr sz="32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urier New"/>
                <a:cs typeface="Courier New"/>
              </a:rPr>
              <a:t>BALCONS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758767"/>
            <a:ext cx="7772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ET L’HUMAIN DANS TOUT 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C</a:t>
            </a: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A ?</a:t>
            </a:r>
            <a:endParaRPr sz="4000" dirty="0">
              <a:latin typeface="Arial" panose="020B0604020202020204" pitchFamily="34" charset="0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150" y="46375"/>
            <a:ext cx="4693199" cy="3325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589" y="67577"/>
            <a:ext cx="2471700" cy="19982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05363" y="2116493"/>
            <a:ext cx="4458335" cy="3009265"/>
            <a:chOff x="3905363" y="2116493"/>
            <a:chExt cx="4458335" cy="3009265"/>
          </a:xfrm>
        </p:grpSpPr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5363" y="3127357"/>
              <a:ext cx="2471699" cy="19982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386" y="2116493"/>
              <a:ext cx="2471699" cy="19982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8166"/>
            <a:ext cx="363231" cy="74533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075593"/>
            <a:ext cx="4395470" cy="4068445"/>
            <a:chOff x="0" y="1075593"/>
            <a:chExt cx="4395470" cy="4068445"/>
          </a:xfrm>
        </p:grpSpPr>
        <p:pic>
          <p:nvPicPr>
            <p:cNvPr id="8" name="object 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588" y="2109123"/>
              <a:ext cx="2471699" cy="1998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75593"/>
              <a:ext cx="2375545" cy="1998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7749" y="4131625"/>
              <a:ext cx="2477224" cy="101187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891364" y="0"/>
            <a:ext cx="3253104" cy="3070225"/>
            <a:chOff x="5891364" y="0"/>
            <a:chExt cx="3253104" cy="3070225"/>
          </a:xfrm>
        </p:grpSpPr>
        <p:pic>
          <p:nvPicPr>
            <p:cNvPr id="12" name="object 1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130" y="1022275"/>
              <a:ext cx="1244869" cy="20477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1364" y="10490"/>
              <a:ext cx="2471699" cy="20552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124" y="0"/>
              <a:ext cx="1249874" cy="97539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0"/>
            <a:ext cx="2393950" cy="1784985"/>
            <a:chOff x="0" y="0"/>
            <a:chExt cx="2393950" cy="1784985"/>
          </a:xfrm>
        </p:grpSpPr>
        <p:pic>
          <p:nvPicPr>
            <p:cNvPr id="16" name="object 16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93524" cy="10268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89875"/>
              <a:ext cx="398699" cy="159479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393" y="4139306"/>
            <a:ext cx="2420699" cy="10041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650" y="0"/>
            <a:ext cx="2471699" cy="10527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51" y="3107425"/>
            <a:ext cx="1256148" cy="20360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9425"/>
            <a:ext cx="365999" cy="14639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75" y="1090925"/>
            <a:ext cx="2471699" cy="19982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3600"/>
            <a:ext cx="2404124" cy="20398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576" y="3758767"/>
            <a:ext cx="53194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 panose="020B0604020202020204" pitchFamily="34" charset="0"/>
                <a:cs typeface="Trebuchet MS"/>
              </a:rPr>
              <a:t>Et </a:t>
            </a:r>
            <a:r>
              <a:rPr lang="fr-FR" sz="4000" dirty="0">
                <a:latin typeface="Arial" panose="020B0604020202020204" pitchFamily="34" charset="0"/>
                <a:cs typeface="Trebuchet MS"/>
              </a:rPr>
              <a:t>l</a:t>
            </a:r>
            <a:r>
              <a:rPr sz="4000" dirty="0">
                <a:latin typeface="Arial" panose="020B0604020202020204" pitchFamily="34" charset="0"/>
                <a:cs typeface="Trebuchet MS"/>
              </a:rPr>
              <a:t>'</a:t>
            </a:r>
            <a:r>
              <a:rPr sz="4000" dirty="0" err="1">
                <a:latin typeface="Arial" panose="020B0604020202020204" pitchFamily="34" charset="0"/>
                <a:cs typeface="Trebuchet MS"/>
              </a:rPr>
              <a:t>éco</a:t>
            </a:r>
            <a:r>
              <a:rPr lang="fr-FR" sz="4000" dirty="0">
                <a:latin typeface="Arial" panose="020B0604020202020204" pitchFamily="34" charset="0"/>
                <a:cs typeface="Trebuchet MS"/>
              </a:rPr>
              <a:t>l</a:t>
            </a:r>
            <a:r>
              <a:rPr sz="4000" dirty="0" err="1">
                <a:latin typeface="Arial" panose="020B0604020202020204" pitchFamily="34" charset="0"/>
                <a:cs typeface="Trebuchet MS"/>
              </a:rPr>
              <a:t>ogie</a:t>
            </a:r>
            <a:r>
              <a:rPr sz="4000" dirty="0">
                <a:latin typeface="Arial" panose="020B0604020202020204" pitchFamily="34" charset="0"/>
                <a:cs typeface="Trebuchet MS"/>
              </a:rPr>
              <a:t> </a:t>
            </a:r>
            <a:r>
              <a:rPr lang="fr-FR" sz="4000" dirty="0">
                <a:latin typeface="Arial" panose="020B0604020202020204" pitchFamily="34" charset="0"/>
                <a:cs typeface="Trebuchet MS"/>
              </a:rPr>
              <a:t>al</a:t>
            </a:r>
            <a:r>
              <a:rPr sz="4000" dirty="0">
                <a:latin typeface="Arial" panose="020B0604020202020204" pitchFamily="34" charset="0"/>
                <a:cs typeface="Trebuchet MS"/>
              </a:rPr>
              <a:t>o</a:t>
            </a:r>
            <a:r>
              <a:rPr lang="fr-FR" sz="4000" dirty="0">
                <a:latin typeface="Arial" panose="020B0604020202020204" pitchFamily="34" charset="0"/>
                <a:cs typeface="Trebuchet MS"/>
              </a:rPr>
              <a:t>r</a:t>
            </a:r>
            <a:r>
              <a:rPr sz="4000" dirty="0">
                <a:latin typeface="Arial" panose="020B0604020202020204" pitchFamily="34" charset="0"/>
                <a:cs typeface="Trebuchet MS"/>
              </a:rPr>
              <a:t>s 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725" y="235825"/>
            <a:ext cx="1835774" cy="931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7910" y="864800"/>
            <a:ext cx="2461920" cy="2004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525" y="0"/>
            <a:ext cx="9163049" cy="34537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6460" y="193381"/>
            <a:ext cx="2585720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  <a:spcBef>
                <a:spcPts val="70"/>
              </a:spcBef>
              <a:tabLst>
                <a:tab pos="1612265" algn="l"/>
              </a:tabLst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une</a:t>
            </a:r>
            <a:r>
              <a:rPr sz="2100" b="1" spc="-3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architecture </a:t>
            </a:r>
            <a:r>
              <a:rPr sz="2100" b="1" spc="-12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compacte	un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habitat</a:t>
            </a:r>
            <a:r>
              <a:rPr sz="21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urbain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282" y="1453007"/>
            <a:ext cx="1465580" cy="13169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des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logements  bien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isolés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8824" y="167132"/>
            <a:ext cx="2745740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  <a:spcBef>
                <a:spcPts val="70"/>
              </a:spcBef>
            </a:pPr>
            <a:r>
              <a:rPr sz="2100" spc="-5" dirty="0"/>
              <a:t>des</a:t>
            </a:r>
            <a:r>
              <a:rPr sz="2100" spc="-20" dirty="0"/>
              <a:t> </a:t>
            </a:r>
            <a:r>
              <a:rPr sz="2100" spc="-5" dirty="0"/>
              <a:t>matériaux</a:t>
            </a:r>
            <a:r>
              <a:rPr sz="2100" spc="-20" dirty="0"/>
              <a:t> </a:t>
            </a:r>
            <a:r>
              <a:rPr sz="2100" spc="-5" dirty="0"/>
              <a:t>bio </a:t>
            </a:r>
            <a:r>
              <a:rPr sz="2100" spc="-1245" dirty="0"/>
              <a:t> </a:t>
            </a:r>
            <a:r>
              <a:rPr sz="2100" spc="-5" dirty="0"/>
              <a:t>sourcés et / ou </a:t>
            </a:r>
            <a:r>
              <a:rPr sz="2100" dirty="0"/>
              <a:t> </a:t>
            </a:r>
            <a:r>
              <a:rPr sz="2100" spc="-5" dirty="0"/>
              <a:t>recyclés</a:t>
            </a:r>
            <a:endParaRPr sz="2100"/>
          </a:p>
        </p:txBody>
      </p:sp>
      <p:sp>
        <p:nvSpPr>
          <p:cNvPr id="7" name="object 7"/>
          <p:cNvSpPr txBox="1"/>
          <p:nvPr/>
        </p:nvSpPr>
        <p:spPr>
          <a:xfrm>
            <a:off x="6661501" y="1232732"/>
            <a:ext cx="1945639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un partage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des</a:t>
            </a:r>
            <a:r>
              <a:rPr sz="2100" b="1" spc="-5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espaces: </a:t>
            </a:r>
            <a:r>
              <a:rPr sz="2100" b="1" spc="-12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buanderie,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542" y="2204282"/>
            <a:ext cx="1305560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72720" marR="5080" indent="-160020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chambres  d'amis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1520" y="1603157"/>
            <a:ext cx="2425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la</a:t>
            </a:r>
            <a:r>
              <a:rPr sz="2100" b="1" spc="-4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récupération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1530" y="1927007"/>
            <a:ext cx="22656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d'eau</a:t>
            </a:r>
            <a:r>
              <a:rPr sz="2100" b="1" spc="-3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de</a:t>
            </a:r>
            <a:r>
              <a:rPr sz="21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pluie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1469" y="2250856"/>
            <a:ext cx="3225800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12800" marR="5080" indent="-800100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et</a:t>
            </a:r>
            <a:r>
              <a:rPr sz="2100" b="1" spc="-1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un</a:t>
            </a:r>
            <a:r>
              <a:rPr sz="21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assainissement </a:t>
            </a:r>
            <a:r>
              <a:rPr sz="2100" b="1" spc="-124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écologique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E9A90E6-D40D-4BAF-8D2A-2685AA3777BC}"/>
              </a:ext>
            </a:extLst>
          </p:cNvPr>
          <p:cNvSpPr txBox="1">
            <a:spLocks/>
          </p:cNvSpPr>
          <p:nvPr/>
        </p:nvSpPr>
        <p:spPr>
          <a:xfrm>
            <a:off x="2300576" y="3758767"/>
            <a:ext cx="53194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21212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4000" kern="0">
                <a:latin typeface="Arial" panose="020B0604020202020204" pitchFamily="34" charset="0"/>
                <a:cs typeface="Trebuchet MS"/>
              </a:rPr>
              <a:t>Et l'écologie alors ?</a:t>
            </a:r>
            <a:endParaRPr lang="fr-FR" sz="4000" kern="0" dirty="0">
              <a:latin typeface="Arial" panose="020B0604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021" y="3768292"/>
            <a:ext cx="65500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FOCUS SUR L'ASSAINISSEMENT !</a:t>
            </a:r>
            <a:endParaRPr sz="4000" dirty="0">
              <a:latin typeface="Arial" panose="020B0604020202020204" pitchFamily="34" charset="0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762" y="323950"/>
            <a:ext cx="2590474" cy="25904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65" y="57121"/>
            <a:ext cx="9001525" cy="33051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5105" y="238607"/>
            <a:ext cx="2265680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60020">
              <a:lnSpc>
                <a:spcPct val="101200"/>
              </a:lnSpc>
              <a:spcBef>
                <a:spcPts val="70"/>
              </a:spcBef>
            </a:pPr>
            <a:r>
              <a:rPr sz="2100" spc="-5" dirty="0"/>
              <a:t>Participer à </a:t>
            </a:r>
            <a:r>
              <a:rPr sz="2100" spc="-1250" dirty="0"/>
              <a:t> </a:t>
            </a:r>
            <a:r>
              <a:rPr sz="2100" spc="-5" dirty="0"/>
              <a:t>une</a:t>
            </a:r>
            <a:r>
              <a:rPr sz="2100" spc="-45" dirty="0"/>
              <a:t> </a:t>
            </a:r>
            <a:r>
              <a:rPr sz="2100" spc="-5" dirty="0"/>
              <a:t>innovation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6249106" y="1448206"/>
            <a:ext cx="2265680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40029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Pas de coût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supplémentaire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441" y="241006"/>
            <a:ext cx="2105660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60020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Diminuer la </a:t>
            </a:r>
            <a:r>
              <a:rPr sz="2100" b="1" spc="-12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facture</a:t>
            </a:r>
            <a:r>
              <a:rPr sz="2100" b="1" spc="-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d’eau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327" y="2079331"/>
            <a:ext cx="1145540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Polluer  moins</a:t>
            </a:r>
            <a:r>
              <a:rPr sz="2100" b="1" spc="-8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!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5801" y="1104181"/>
            <a:ext cx="3141980" cy="21043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1201420" algn="ctr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Facilité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d’usage</a:t>
            </a:r>
            <a:r>
              <a:rPr sz="2100" b="1" spc="-5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pour </a:t>
            </a:r>
            <a:r>
              <a:rPr sz="2100" b="1" spc="-124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tout.e.s</a:t>
            </a:r>
            <a:endParaRPr sz="2100">
              <a:latin typeface="Courier New"/>
              <a:cs typeface="Courier New"/>
            </a:endParaRPr>
          </a:p>
          <a:p>
            <a:pPr marL="1369060" marR="5080" algn="ctr">
              <a:lnSpc>
                <a:spcPct val="101200"/>
              </a:lnSpc>
              <a:spcBef>
                <a:spcPts val="1095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Pas de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contraintes  de</a:t>
            </a:r>
            <a:r>
              <a:rPr sz="2100" b="1" spc="-3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vidage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C9A848F-1F8F-49A0-96CD-506178E02734}"/>
              </a:ext>
            </a:extLst>
          </p:cNvPr>
          <p:cNvSpPr txBox="1"/>
          <p:nvPr/>
        </p:nvSpPr>
        <p:spPr>
          <a:xfrm>
            <a:off x="1298021" y="3768292"/>
            <a:ext cx="65500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FOCUS SUR L'ASSAINISSEMENT !</a:t>
            </a:r>
            <a:endParaRPr sz="4000" dirty="0">
              <a:latin typeface="Arial" panose="020B0604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3428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1479" y="263993"/>
            <a:ext cx="1976120" cy="998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243204">
              <a:lnSpc>
                <a:spcPts val="3829"/>
              </a:lnSpc>
              <a:spcBef>
                <a:spcPts val="204"/>
              </a:spcBef>
            </a:pPr>
            <a:r>
              <a:rPr sz="3200" spc="-5" dirty="0"/>
              <a:t>RÉGION </a:t>
            </a:r>
            <a:r>
              <a:rPr sz="3200" spc="-1910" dirty="0"/>
              <a:t> </a:t>
            </a:r>
            <a:r>
              <a:rPr sz="3200" spc="-5" dirty="0"/>
              <a:t>BRETAGNE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034888" y="82067"/>
            <a:ext cx="3183890" cy="26441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732155" indent="-635" algn="ctr">
              <a:lnSpc>
                <a:spcPts val="3450"/>
              </a:lnSpc>
              <a:spcBef>
                <a:spcPts val="240"/>
              </a:spcBef>
            </a:pPr>
            <a:r>
              <a:rPr sz="2900" b="1" spc="-5" dirty="0">
                <a:solidFill>
                  <a:srgbClr val="212121"/>
                </a:solidFill>
                <a:latin typeface="Courier New"/>
                <a:cs typeface="Courier New"/>
              </a:rPr>
              <a:t>AGENCE DE </a:t>
            </a:r>
            <a:r>
              <a:rPr sz="29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900" b="1" spc="-5" dirty="0">
                <a:solidFill>
                  <a:srgbClr val="212121"/>
                </a:solidFill>
                <a:latin typeface="Courier New"/>
                <a:cs typeface="Courier New"/>
              </a:rPr>
              <a:t>L’EAU</a:t>
            </a:r>
            <a:r>
              <a:rPr sz="2900" b="1" spc="-6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900" b="1" spc="-5" dirty="0">
                <a:solidFill>
                  <a:srgbClr val="212121"/>
                </a:solidFill>
                <a:latin typeface="Courier New"/>
                <a:cs typeface="Courier New"/>
              </a:rPr>
              <a:t>LOIRE </a:t>
            </a:r>
            <a:r>
              <a:rPr sz="2900" b="1" spc="-17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900" b="1" spc="-5" dirty="0">
                <a:solidFill>
                  <a:srgbClr val="212121"/>
                </a:solidFill>
                <a:latin typeface="Courier New"/>
                <a:cs typeface="Courier New"/>
              </a:rPr>
              <a:t>BRETAGNE</a:t>
            </a:r>
            <a:endParaRPr sz="2900">
              <a:latin typeface="Courier New"/>
              <a:cs typeface="Courier New"/>
            </a:endParaRPr>
          </a:p>
          <a:p>
            <a:pPr marL="313055" marR="5080" algn="ctr">
              <a:lnSpc>
                <a:spcPct val="100000"/>
              </a:lnSpc>
              <a:spcBef>
                <a:spcPts val="1130"/>
              </a:spcBef>
            </a:pPr>
            <a:r>
              <a:rPr sz="2500" b="1" spc="-5" dirty="0">
                <a:solidFill>
                  <a:srgbClr val="212121"/>
                </a:solidFill>
                <a:latin typeface="Courier New"/>
                <a:cs typeface="Courier New"/>
              </a:rPr>
              <a:t>LABORATOIRE</a:t>
            </a:r>
            <a:r>
              <a:rPr sz="2500" b="1" spc="-4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Courier New"/>
                <a:cs typeface="Courier New"/>
              </a:rPr>
              <a:t>EAU </a:t>
            </a:r>
            <a:r>
              <a:rPr sz="2500" b="1" spc="-148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Courier New"/>
                <a:cs typeface="Courier New"/>
              </a:rPr>
              <a:t>ENVIRONNEMENT </a:t>
            </a:r>
            <a:r>
              <a:rPr sz="25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Courier New"/>
                <a:cs typeface="Courier New"/>
              </a:rPr>
              <a:t>SYSTÈME</a:t>
            </a:r>
            <a:r>
              <a:rPr sz="25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Courier New"/>
                <a:cs typeface="Courier New"/>
              </a:rPr>
              <a:t>URBAIN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5609" y="1476241"/>
            <a:ext cx="2078989" cy="7702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86055">
              <a:lnSpc>
                <a:spcPts val="2920"/>
              </a:lnSpc>
              <a:spcBef>
                <a:spcPts val="215"/>
              </a:spcBef>
            </a:pPr>
            <a:r>
              <a:rPr sz="2450" b="1" spc="-5" dirty="0">
                <a:latin typeface="Courier New"/>
                <a:cs typeface="Courier New"/>
              </a:rPr>
              <a:t>ECOLE DES </a:t>
            </a:r>
            <a:r>
              <a:rPr sz="2450" b="1" spc="-1460" dirty="0">
                <a:latin typeface="Courier New"/>
                <a:cs typeface="Courier New"/>
              </a:rPr>
              <a:t> </a:t>
            </a:r>
            <a:r>
              <a:rPr sz="2450" b="1" spc="-5" dirty="0">
                <a:latin typeface="Courier New"/>
                <a:cs typeface="Courier New"/>
              </a:rPr>
              <a:t>PONTS</a:t>
            </a:r>
            <a:r>
              <a:rPr sz="2450" b="1" spc="-60" dirty="0">
                <a:latin typeface="Courier New"/>
                <a:cs typeface="Courier New"/>
              </a:rPr>
              <a:t> </a:t>
            </a:r>
            <a:r>
              <a:rPr sz="2450" b="1" spc="-5" dirty="0">
                <a:latin typeface="Courier New"/>
                <a:cs typeface="Courier New"/>
              </a:rPr>
              <a:t>PARIS</a:t>
            </a:r>
            <a:endParaRPr sz="24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8815" y="2219191"/>
            <a:ext cx="77216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Courier New"/>
                <a:cs typeface="Courier New"/>
              </a:rPr>
              <a:t>TECH</a:t>
            </a:r>
            <a:endParaRPr sz="24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6587" y="2377667"/>
            <a:ext cx="141224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09245" marR="5080" indent="-297180">
              <a:lnSpc>
                <a:spcPct val="101000"/>
              </a:lnSpc>
              <a:spcBef>
                <a:spcPts val="65"/>
              </a:spcBef>
            </a:pPr>
            <a:r>
              <a:rPr sz="2600" b="1" i="1" spc="-5" dirty="0">
                <a:solidFill>
                  <a:srgbClr val="212121"/>
                </a:solidFill>
                <a:latin typeface="Courier New"/>
                <a:cs typeface="Courier New"/>
              </a:rPr>
              <a:t>COMPOST  TOUT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67" y="1371941"/>
            <a:ext cx="121412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97485">
              <a:lnSpc>
                <a:spcPct val="101000"/>
              </a:lnSpc>
              <a:spcBef>
                <a:spcPts val="65"/>
              </a:spcBef>
            </a:pPr>
            <a:r>
              <a:rPr sz="2600" b="1" spc="-5" dirty="0">
                <a:solidFill>
                  <a:srgbClr val="212121"/>
                </a:solidFill>
                <a:latin typeface="Courier New"/>
                <a:cs typeface="Courier New"/>
              </a:rPr>
              <a:t>SCOP </a:t>
            </a:r>
            <a:r>
              <a:rPr sz="2600" b="1" spc="-15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600" b="1" spc="-5" dirty="0">
                <a:solidFill>
                  <a:srgbClr val="212121"/>
                </a:solidFill>
                <a:latin typeface="Courier New"/>
                <a:cs typeface="Courier New"/>
              </a:rPr>
              <a:t>ECOSEC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90E1ECE-3277-4E70-AFA7-A00017B059EB}"/>
              </a:ext>
            </a:extLst>
          </p:cNvPr>
          <p:cNvSpPr txBox="1"/>
          <p:nvPr/>
        </p:nvSpPr>
        <p:spPr>
          <a:xfrm>
            <a:off x="1298021" y="3768292"/>
            <a:ext cx="65500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Les partenaires de</a:t>
            </a: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l’assainissement</a:t>
            </a:r>
            <a:endParaRPr sz="4000" dirty="0">
              <a:latin typeface="Arial" panose="020B0604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62" y="0"/>
            <a:ext cx="9067800" cy="2136140"/>
            <a:chOff x="80962" y="0"/>
            <a:chExt cx="9067800" cy="2136140"/>
          </a:xfrm>
        </p:grpSpPr>
        <p:sp>
          <p:nvSpPr>
            <p:cNvPr id="3" name="object 3"/>
            <p:cNvSpPr/>
            <p:nvPr/>
          </p:nvSpPr>
          <p:spPr>
            <a:xfrm>
              <a:off x="85724" y="0"/>
              <a:ext cx="9058275" cy="2126615"/>
            </a:xfrm>
            <a:custGeom>
              <a:avLst/>
              <a:gdLst/>
              <a:ahLst/>
              <a:cxnLst/>
              <a:rect l="l" t="t" r="r" b="b"/>
              <a:pathLst>
                <a:path w="9058275" h="2126615">
                  <a:moveTo>
                    <a:pt x="9058274" y="2126400"/>
                  </a:moveTo>
                  <a:lnTo>
                    <a:pt x="0" y="2126400"/>
                  </a:lnTo>
                  <a:lnTo>
                    <a:pt x="0" y="0"/>
                  </a:lnTo>
                  <a:lnTo>
                    <a:pt x="9058274" y="0"/>
                  </a:lnTo>
                  <a:lnTo>
                    <a:pt x="9058274" y="2126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725" y="0"/>
              <a:ext cx="9058275" cy="2126615"/>
            </a:xfrm>
            <a:custGeom>
              <a:avLst/>
              <a:gdLst/>
              <a:ahLst/>
              <a:cxnLst/>
              <a:rect l="l" t="t" r="r" b="b"/>
              <a:pathLst>
                <a:path w="9058275" h="2126615">
                  <a:moveTo>
                    <a:pt x="9058274" y="2126400"/>
                  </a:moveTo>
                  <a:lnTo>
                    <a:pt x="0" y="212640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528" y="0"/>
            <a:ext cx="4881880" cy="5109210"/>
            <a:chOff x="9528" y="0"/>
            <a:chExt cx="4881880" cy="51092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249" y="3009899"/>
              <a:ext cx="3190850" cy="2093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8" y="102135"/>
              <a:ext cx="4504868" cy="29647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32378" y="0"/>
              <a:ext cx="953769" cy="2526665"/>
            </a:xfrm>
            <a:custGeom>
              <a:avLst/>
              <a:gdLst/>
              <a:ahLst/>
              <a:cxnLst/>
              <a:rect l="l" t="t" r="r" b="b"/>
              <a:pathLst>
                <a:path w="953770" h="2526665">
                  <a:moveTo>
                    <a:pt x="953753" y="2526412"/>
                  </a:moveTo>
                  <a:lnTo>
                    <a:pt x="0" y="2526412"/>
                  </a:lnTo>
                  <a:lnTo>
                    <a:pt x="0" y="0"/>
                  </a:lnTo>
                  <a:lnTo>
                    <a:pt x="953753" y="0"/>
                  </a:lnTo>
                  <a:lnTo>
                    <a:pt x="953753" y="2526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2378" y="0"/>
              <a:ext cx="953769" cy="2526665"/>
            </a:xfrm>
            <a:custGeom>
              <a:avLst/>
              <a:gdLst/>
              <a:ahLst/>
              <a:cxnLst/>
              <a:rect l="l" t="t" r="r" b="b"/>
              <a:pathLst>
                <a:path w="953770" h="2526665">
                  <a:moveTo>
                    <a:pt x="953753" y="0"/>
                  </a:moveTo>
                  <a:lnTo>
                    <a:pt x="953753" y="2526412"/>
                  </a:lnTo>
                  <a:lnTo>
                    <a:pt x="0" y="2526412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91023" y="0"/>
            <a:ext cx="4752975" cy="5143500"/>
            <a:chOff x="4391023" y="0"/>
            <a:chExt cx="4752975" cy="51435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475" y="1527525"/>
              <a:ext cx="2676524" cy="36159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1023" y="0"/>
              <a:ext cx="2406573" cy="34765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0202" y="3537325"/>
              <a:ext cx="949323" cy="15473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05308" y="3556187"/>
              <a:ext cx="377190" cy="377190"/>
            </a:xfrm>
            <a:custGeom>
              <a:avLst/>
              <a:gdLst/>
              <a:ahLst/>
              <a:cxnLst/>
              <a:rect l="l" t="t" r="r" b="b"/>
              <a:pathLst>
                <a:path w="377189" h="377189">
                  <a:moveTo>
                    <a:pt x="338447" y="376824"/>
                  </a:moveTo>
                  <a:lnTo>
                    <a:pt x="188412" y="226788"/>
                  </a:lnTo>
                  <a:lnTo>
                    <a:pt x="38376" y="376824"/>
                  </a:lnTo>
                  <a:lnTo>
                    <a:pt x="0" y="338447"/>
                  </a:lnTo>
                  <a:lnTo>
                    <a:pt x="150035" y="188412"/>
                  </a:lnTo>
                  <a:lnTo>
                    <a:pt x="0" y="38376"/>
                  </a:lnTo>
                  <a:lnTo>
                    <a:pt x="38376" y="0"/>
                  </a:lnTo>
                  <a:lnTo>
                    <a:pt x="188412" y="150035"/>
                  </a:lnTo>
                  <a:lnTo>
                    <a:pt x="338447" y="0"/>
                  </a:lnTo>
                  <a:lnTo>
                    <a:pt x="376824" y="38376"/>
                  </a:lnTo>
                  <a:lnTo>
                    <a:pt x="226788" y="188412"/>
                  </a:lnTo>
                  <a:lnTo>
                    <a:pt x="376824" y="338447"/>
                  </a:lnTo>
                  <a:lnTo>
                    <a:pt x="338447" y="376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5308" y="3556187"/>
              <a:ext cx="377190" cy="377190"/>
            </a:xfrm>
            <a:custGeom>
              <a:avLst/>
              <a:gdLst/>
              <a:ahLst/>
              <a:cxnLst/>
              <a:rect l="l" t="t" r="r" b="b"/>
              <a:pathLst>
                <a:path w="377189" h="377189">
                  <a:moveTo>
                    <a:pt x="0" y="38376"/>
                  </a:moveTo>
                  <a:lnTo>
                    <a:pt x="38376" y="0"/>
                  </a:lnTo>
                  <a:lnTo>
                    <a:pt x="188412" y="150035"/>
                  </a:lnTo>
                  <a:lnTo>
                    <a:pt x="338447" y="0"/>
                  </a:lnTo>
                  <a:lnTo>
                    <a:pt x="376824" y="38376"/>
                  </a:lnTo>
                  <a:lnTo>
                    <a:pt x="226788" y="188412"/>
                  </a:lnTo>
                  <a:lnTo>
                    <a:pt x="376824" y="338447"/>
                  </a:lnTo>
                  <a:lnTo>
                    <a:pt x="338447" y="376824"/>
                  </a:lnTo>
                  <a:lnTo>
                    <a:pt x="188412" y="226788"/>
                  </a:lnTo>
                  <a:lnTo>
                    <a:pt x="38376" y="376824"/>
                  </a:lnTo>
                  <a:lnTo>
                    <a:pt x="0" y="338447"/>
                  </a:lnTo>
                  <a:lnTo>
                    <a:pt x="150035" y="188412"/>
                  </a:lnTo>
                  <a:lnTo>
                    <a:pt x="0" y="38376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11632"/>
            <a:ext cx="9153525" cy="4097020"/>
            <a:chOff x="-4762" y="11632"/>
            <a:chExt cx="9153525" cy="4097020"/>
          </a:xfrm>
        </p:grpSpPr>
        <p:sp>
          <p:nvSpPr>
            <p:cNvPr id="4" name="object 4"/>
            <p:cNvSpPr/>
            <p:nvPr/>
          </p:nvSpPr>
          <p:spPr>
            <a:xfrm>
              <a:off x="0" y="312474"/>
              <a:ext cx="9144000" cy="3791585"/>
            </a:xfrm>
            <a:custGeom>
              <a:avLst/>
              <a:gdLst/>
              <a:ahLst/>
              <a:cxnLst/>
              <a:rect l="l" t="t" r="r" b="b"/>
              <a:pathLst>
                <a:path w="9144000" h="3791585">
                  <a:moveTo>
                    <a:pt x="9143999" y="3791099"/>
                  </a:moveTo>
                  <a:lnTo>
                    <a:pt x="0" y="37910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79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2474"/>
              <a:ext cx="9144000" cy="3791585"/>
            </a:xfrm>
            <a:custGeom>
              <a:avLst/>
              <a:gdLst/>
              <a:ahLst/>
              <a:cxnLst/>
              <a:rect l="l" t="t" r="r" b="b"/>
              <a:pathLst>
                <a:path w="9144000" h="3791585">
                  <a:moveTo>
                    <a:pt x="0" y="0"/>
                  </a:moveTo>
                  <a:lnTo>
                    <a:pt x="9143999" y="0"/>
                  </a:lnTo>
                  <a:lnTo>
                    <a:pt x="9143999" y="3791099"/>
                  </a:lnTo>
                  <a:lnTo>
                    <a:pt x="0" y="3791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75" y="11632"/>
              <a:ext cx="9061097" cy="405502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98737" y="4237302"/>
            <a:ext cx="780034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Et qu'est-ce que </a:t>
            </a:r>
            <a:r>
              <a:rPr sz="30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ce</a:t>
            </a:r>
            <a:r>
              <a:rPr lang="fr-FR"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l</a:t>
            </a:r>
            <a:r>
              <a:rPr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a </a:t>
            </a:r>
            <a:r>
              <a:rPr sz="30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appo</a:t>
            </a:r>
            <a:r>
              <a:rPr lang="fr-FR"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30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te</a:t>
            </a:r>
            <a:r>
              <a:rPr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au </a:t>
            </a:r>
            <a:r>
              <a:rPr sz="30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te</a:t>
            </a:r>
            <a:r>
              <a:rPr lang="fr-FR" sz="30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rr</a:t>
            </a:r>
            <a:r>
              <a:rPr sz="30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itoi</a:t>
            </a:r>
            <a:r>
              <a:rPr lang="fr-FR"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3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e…</a:t>
            </a:r>
            <a:endParaRPr sz="3000" dirty="0">
              <a:latin typeface="Arial" panose="020B0604020202020204" pitchFamily="34" charset="0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211" y="197922"/>
            <a:ext cx="2951480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De l’innovation pour le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territoire : panneaux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solaires, toilettes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sèches, isolation à base </a:t>
            </a:r>
            <a:r>
              <a:rPr sz="1600" b="1" spc="-944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de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jeans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recyclés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34991" y="145896"/>
            <a:ext cx="307340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/>
              <a:t>Du lien social pour le </a:t>
            </a:r>
            <a:r>
              <a:rPr sz="1600" dirty="0"/>
              <a:t> </a:t>
            </a:r>
            <a:r>
              <a:rPr sz="1600" spc="-5" dirty="0"/>
              <a:t>territoire : avec le </a:t>
            </a:r>
            <a:r>
              <a:rPr sz="1600" dirty="0"/>
              <a:t> </a:t>
            </a:r>
            <a:r>
              <a:rPr sz="1600" spc="-5" dirty="0"/>
              <a:t>voisinage, à l’échelle</a:t>
            </a:r>
            <a:r>
              <a:rPr sz="1600" dirty="0"/>
              <a:t> </a:t>
            </a:r>
            <a:r>
              <a:rPr sz="1600" spc="-5" dirty="0"/>
              <a:t>du </a:t>
            </a:r>
            <a:r>
              <a:rPr sz="1600" spc="-944" dirty="0"/>
              <a:t> </a:t>
            </a:r>
            <a:r>
              <a:rPr sz="1600" spc="-5" dirty="0"/>
              <a:t>quartier</a:t>
            </a:r>
            <a:r>
              <a:rPr sz="1600" spc="-10" dirty="0"/>
              <a:t> </a:t>
            </a:r>
            <a:r>
              <a:rPr sz="1600" spc="-5" dirty="0"/>
              <a:t>et de la</a:t>
            </a:r>
            <a:r>
              <a:rPr sz="1600" spc="-10" dirty="0"/>
              <a:t> </a:t>
            </a:r>
            <a:r>
              <a:rPr sz="1600" spc="-5" dirty="0"/>
              <a:t>ville</a:t>
            </a:r>
            <a:endParaRPr sz="1600"/>
          </a:p>
        </p:txBody>
      </p:sp>
      <p:sp>
        <p:nvSpPr>
          <p:cNvPr id="10" name="object 10"/>
          <p:cNvSpPr txBox="1"/>
          <p:nvPr/>
        </p:nvSpPr>
        <p:spPr>
          <a:xfrm>
            <a:off x="758419" y="2113746"/>
            <a:ext cx="1854200" cy="1507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De</a:t>
            </a:r>
            <a:r>
              <a:rPr sz="16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l’habitat</a:t>
            </a:r>
            <a:r>
              <a:rPr sz="16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en </a:t>
            </a:r>
            <a:r>
              <a:rPr sz="1600" b="1" spc="-944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centre</a:t>
            </a:r>
            <a:r>
              <a:rPr sz="16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bourg</a:t>
            </a:r>
            <a:endParaRPr sz="16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+</a:t>
            </a:r>
            <a:endParaRPr sz="1600">
              <a:latin typeface="Courier New"/>
              <a:cs typeface="Courier New"/>
            </a:endParaRPr>
          </a:p>
          <a:p>
            <a:pPr marL="73025" marR="66040" algn="ctr">
              <a:lnSpc>
                <a:spcPct val="101600"/>
              </a:lnSpc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réhabilitation  d’une friche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urbaine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6041" y="2653297"/>
            <a:ext cx="307340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De sobriété foncière: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réduction des surfaces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privées par la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mutualisation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des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espaces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9302" y="1348771"/>
            <a:ext cx="756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Mixité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6068" y="1596421"/>
            <a:ext cx="246380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intergénérationnelle  et mixité socio-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économique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1924" y="1675822"/>
            <a:ext cx="197612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3025" marR="5080" indent="-60960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latin typeface="Courier New"/>
                <a:cs typeface="Courier New"/>
              </a:rPr>
              <a:t>De</a:t>
            </a:r>
            <a:r>
              <a:rPr sz="1600" b="1" spc="-35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l’attachement </a:t>
            </a:r>
            <a:r>
              <a:rPr sz="1600" b="1" spc="-944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des habitants à </a:t>
            </a:r>
            <a:r>
              <a:rPr sz="1600" b="1" spc="-95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leur</a:t>
            </a:r>
            <a:r>
              <a:rPr sz="1600" b="1" spc="-3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territoire</a:t>
            </a:r>
            <a:endParaRPr sz="1600">
              <a:latin typeface="Courier New"/>
              <a:cs typeface="Courier Ne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575" y="3117225"/>
            <a:ext cx="978299" cy="9782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47" y="4186725"/>
            <a:ext cx="922525" cy="876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3720667"/>
            <a:ext cx="8305800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Qui s</a:t>
            </a:r>
            <a:r>
              <a:rPr lang="fr-FR" sz="6100" b="1" cap="small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o</a:t>
            </a:r>
            <a:r>
              <a:rPr sz="61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mmes</a:t>
            </a:r>
            <a:r>
              <a:rPr sz="61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-n</a:t>
            </a:r>
            <a:r>
              <a:rPr sz="6100" b="1" cap="small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o</a:t>
            </a:r>
            <a:r>
              <a:rPr sz="61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us ?</a:t>
            </a:r>
            <a:endParaRPr sz="6100" dirty="0">
              <a:latin typeface="Arial" panose="020B0604020202020204" pitchFamily="34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5" y="251456"/>
            <a:ext cx="4292099" cy="24726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1786" y="0"/>
            <a:ext cx="4292088" cy="145173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06458" y="1436890"/>
            <a:ext cx="31800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</a:t>
            </a:r>
            <a:r>
              <a:rPr spc="-20" dirty="0"/>
              <a:t> </a:t>
            </a:r>
            <a:r>
              <a:rPr spc="-5" dirty="0"/>
              <a:t>Lucia</a:t>
            </a:r>
            <a:r>
              <a:rPr spc="-15" dirty="0"/>
              <a:t> </a:t>
            </a:r>
            <a:r>
              <a:rPr spc="-5" dirty="0"/>
              <a:t>Gonzalez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9700" y="1787411"/>
            <a:ext cx="884682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AMO</a:t>
            </a:r>
            <a:r>
              <a:rPr sz="2300" b="1" spc="-4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-</a:t>
            </a:r>
            <a:r>
              <a:rPr sz="2300" b="1" spc="-4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AMU</a:t>
            </a:r>
            <a:endParaRPr sz="2300">
              <a:latin typeface="Courier New"/>
              <a:cs typeface="Courier New"/>
            </a:endParaRPr>
          </a:p>
          <a:p>
            <a:pPr marL="5746750">
              <a:lnSpc>
                <a:spcPct val="100000"/>
              </a:lnSpc>
              <a:spcBef>
                <a:spcPts val="30"/>
              </a:spcBef>
            </a:pPr>
            <a:r>
              <a:rPr sz="1500" b="1" spc="-5" dirty="0">
                <a:solidFill>
                  <a:srgbClr val="212121"/>
                </a:solidFill>
                <a:latin typeface="Courier New"/>
                <a:cs typeface="Courier New"/>
                <a:hlinkClick r:id="rId4"/>
              </a:rPr>
              <a:t>analucia.gonzalez@lepok.org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ourier New"/>
              <a:cs typeface="Courier New"/>
            </a:endParaRPr>
          </a:p>
          <a:p>
            <a:pPr marL="12700" marR="2516505">
              <a:lnSpc>
                <a:spcPct val="100000"/>
              </a:lnSpc>
            </a:pP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Irène</a:t>
            </a:r>
            <a:r>
              <a:rPr sz="2300" b="1" spc="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Cerquetti</a:t>
            </a:r>
            <a:r>
              <a:rPr sz="2300" b="1" spc="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et</a:t>
            </a:r>
            <a:r>
              <a:rPr sz="2300" b="1" spc="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Michelle</a:t>
            </a:r>
            <a:r>
              <a:rPr sz="2300" b="1" spc="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Delaunay </a:t>
            </a:r>
            <a:r>
              <a:rPr sz="2300" b="1" spc="-136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300" b="1" spc="-5" dirty="0">
                <a:solidFill>
                  <a:srgbClr val="212121"/>
                </a:solidFill>
                <a:latin typeface="Courier New"/>
                <a:cs typeface="Courier New"/>
              </a:rPr>
              <a:t>HABITANTES</a:t>
            </a:r>
            <a:endParaRPr sz="2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42" y="3889424"/>
            <a:ext cx="73863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solidFill>
                  <a:srgbClr val="212121"/>
                </a:solidFill>
                <a:latin typeface="Courier New"/>
                <a:cs typeface="Courier New"/>
              </a:rPr>
              <a:t>C’EST</a:t>
            </a:r>
            <a:r>
              <a:rPr sz="42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4200" b="1" spc="-5" dirty="0">
                <a:solidFill>
                  <a:srgbClr val="212121"/>
                </a:solidFill>
                <a:latin typeface="Courier New"/>
                <a:cs typeface="Courier New"/>
              </a:rPr>
              <a:t>A</a:t>
            </a:r>
            <a:r>
              <a:rPr sz="42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4200" b="1" spc="-5" dirty="0">
                <a:solidFill>
                  <a:srgbClr val="212121"/>
                </a:solidFill>
                <a:latin typeface="Courier New"/>
                <a:cs typeface="Courier New"/>
              </a:rPr>
              <a:t>VOUS</a:t>
            </a:r>
            <a:r>
              <a:rPr sz="42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4200" b="1" spc="-5" dirty="0">
                <a:solidFill>
                  <a:srgbClr val="212121"/>
                </a:solidFill>
                <a:latin typeface="Courier New"/>
                <a:cs typeface="Courier New"/>
              </a:rPr>
              <a:t>DE JOUER</a:t>
            </a:r>
            <a:r>
              <a:rPr sz="42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4200" b="1" spc="-5" dirty="0">
                <a:solidFill>
                  <a:srgbClr val="212121"/>
                </a:solidFill>
                <a:latin typeface="Courier New"/>
                <a:cs typeface="Courier New"/>
              </a:rPr>
              <a:t>!</a:t>
            </a:r>
            <a:endParaRPr sz="4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945" y="1314566"/>
            <a:ext cx="64954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Me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ci </a:t>
            </a:r>
            <a:r>
              <a:rPr lang="fr-FR"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pour votre attention</a:t>
            </a:r>
            <a:r>
              <a:rPr sz="40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…</a:t>
            </a:r>
            <a:endParaRPr sz="4000" dirty="0">
              <a:latin typeface="Arial" panose="020B0604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775" y="4285996"/>
            <a:ext cx="89738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Un mouvement et des </a:t>
            </a:r>
            <a:r>
              <a:rPr lang="fr-FR"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éseaux</a:t>
            </a:r>
            <a:r>
              <a:rPr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st</a:t>
            </a:r>
            <a:r>
              <a:rPr lang="fr-FR"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uctu</a:t>
            </a:r>
            <a:r>
              <a:rPr lang="fr-FR"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és</a:t>
            </a:r>
            <a:r>
              <a:rPr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su</a:t>
            </a:r>
            <a:r>
              <a:rPr lang="fr-FR"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le 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te</a:t>
            </a:r>
            <a:r>
              <a:rPr lang="fr-FR"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rr</a:t>
            </a:r>
            <a:r>
              <a:rPr sz="28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itoi</a:t>
            </a:r>
            <a:r>
              <a:rPr lang="fr-FR"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28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e</a:t>
            </a:r>
            <a:endParaRPr sz="2800" dirty="0">
              <a:latin typeface="Arial" panose="020B0604020202020204" pitchFamily="34" charset="0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383912"/>
            <a:ext cx="9153525" cy="3801110"/>
            <a:chOff x="-4762" y="383912"/>
            <a:chExt cx="9153525" cy="3801110"/>
          </a:xfrm>
        </p:grpSpPr>
        <p:sp>
          <p:nvSpPr>
            <p:cNvPr id="5" name="object 5"/>
            <p:cNvSpPr/>
            <p:nvPr/>
          </p:nvSpPr>
          <p:spPr>
            <a:xfrm>
              <a:off x="0" y="388674"/>
              <a:ext cx="9144000" cy="3791585"/>
            </a:xfrm>
            <a:custGeom>
              <a:avLst/>
              <a:gdLst/>
              <a:ahLst/>
              <a:cxnLst/>
              <a:rect l="l" t="t" r="r" b="b"/>
              <a:pathLst>
                <a:path w="9144000" h="3791585">
                  <a:moveTo>
                    <a:pt x="9143999" y="3791099"/>
                  </a:moveTo>
                  <a:lnTo>
                    <a:pt x="0" y="37910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79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8674"/>
              <a:ext cx="9144000" cy="3791585"/>
            </a:xfrm>
            <a:custGeom>
              <a:avLst/>
              <a:gdLst/>
              <a:ahLst/>
              <a:cxnLst/>
              <a:rect l="l" t="t" r="r" b="b"/>
              <a:pathLst>
                <a:path w="9144000" h="3791585">
                  <a:moveTo>
                    <a:pt x="0" y="0"/>
                  </a:moveTo>
                  <a:lnTo>
                    <a:pt x="9143999" y="0"/>
                  </a:lnTo>
                  <a:lnTo>
                    <a:pt x="9143999" y="3791099"/>
                  </a:lnTo>
                  <a:lnTo>
                    <a:pt x="0" y="3791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750" y="898687"/>
              <a:ext cx="990600" cy="99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4250" y="1002937"/>
              <a:ext cx="2446374" cy="9143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3437" y="898700"/>
              <a:ext cx="1723620" cy="1122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1873" y="2061600"/>
              <a:ext cx="1106749" cy="8854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4686" y="2001409"/>
              <a:ext cx="1106748" cy="5465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79923" y="1996646"/>
              <a:ext cx="1116330" cy="556260"/>
            </a:xfrm>
            <a:custGeom>
              <a:avLst/>
              <a:gdLst/>
              <a:ahLst/>
              <a:cxnLst/>
              <a:rect l="l" t="t" r="r" b="b"/>
              <a:pathLst>
                <a:path w="1116329" h="556260">
                  <a:moveTo>
                    <a:pt x="0" y="0"/>
                  </a:moveTo>
                  <a:lnTo>
                    <a:pt x="1116273" y="0"/>
                  </a:lnTo>
                  <a:lnTo>
                    <a:pt x="1116273" y="556041"/>
                  </a:lnTo>
                  <a:lnTo>
                    <a:pt x="0" y="55604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5972" y="2599752"/>
              <a:ext cx="1984161" cy="4440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2450" y="3278050"/>
              <a:ext cx="3575726" cy="8272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77687" y="3273288"/>
              <a:ext cx="3585845" cy="836930"/>
            </a:xfrm>
            <a:custGeom>
              <a:avLst/>
              <a:gdLst/>
              <a:ahLst/>
              <a:cxnLst/>
              <a:rect l="l" t="t" r="r" b="b"/>
              <a:pathLst>
                <a:path w="3585845" h="836929">
                  <a:moveTo>
                    <a:pt x="0" y="0"/>
                  </a:moveTo>
                  <a:lnTo>
                    <a:pt x="3585251" y="0"/>
                  </a:lnTo>
                  <a:lnTo>
                    <a:pt x="3585251" y="836750"/>
                  </a:lnTo>
                  <a:lnTo>
                    <a:pt x="0" y="8367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3636" y="1469312"/>
            <a:ext cx="1785620" cy="215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AU</a:t>
            </a:r>
            <a:r>
              <a:rPr sz="2100" b="1" spc="-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NATIONAL</a:t>
            </a:r>
            <a:endParaRPr sz="2100">
              <a:latin typeface="Courier New"/>
              <a:cs typeface="Courier New"/>
            </a:endParaRPr>
          </a:p>
          <a:p>
            <a:pPr marL="12700" marR="5080" algn="ctr">
              <a:lnSpc>
                <a:spcPct val="282400"/>
              </a:lnSpc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AU</a:t>
            </a:r>
            <a:r>
              <a:rPr sz="2100" b="1" spc="-6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RÉGIONAL </a:t>
            </a:r>
            <a:r>
              <a:rPr sz="2100" b="1" spc="-125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AU</a:t>
            </a:r>
            <a:r>
              <a:rPr sz="21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LOCAL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2457" y="102893"/>
            <a:ext cx="1465580" cy="6019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585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MOUVEMENT  HABITANTS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105545" y="90092"/>
            <a:ext cx="24257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0">
              <a:lnSpc>
                <a:spcPct val="100000"/>
              </a:lnSpc>
              <a:spcBef>
                <a:spcPts val="100"/>
              </a:spcBef>
            </a:pPr>
            <a:r>
              <a:rPr sz="2100" spc="-5" dirty="0"/>
              <a:t>RÉSEAU DES </a:t>
            </a:r>
            <a:r>
              <a:rPr sz="2100" dirty="0"/>
              <a:t> </a:t>
            </a:r>
            <a:r>
              <a:rPr sz="2100" spc="-5" dirty="0"/>
              <a:t>ACCOMPAGNATEURS</a:t>
            </a:r>
            <a:endParaRPr sz="2100"/>
          </a:p>
        </p:txBody>
      </p:sp>
      <p:sp>
        <p:nvSpPr>
          <p:cNvPr id="19" name="object 19"/>
          <p:cNvSpPr txBox="1"/>
          <p:nvPr/>
        </p:nvSpPr>
        <p:spPr>
          <a:xfrm>
            <a:off x="6764666" y="90092"/>
            <a:ext cx="2105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029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RÉSEAU DES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COLLECTIVITÉS</a:t>
            </a:r>
            <a:endParaRPr sz="2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2351512" y="3720667"/>
            <a:ext cx="47350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 panose="020B0604020202020204" pitchFamily="34" charset="0"/>
              </a:rPr>
              <a:t>De qui pa</a:t>
            </a:r>
            <a:r>
              <a:rPr lang="fr-FR" sz="4000" dirty="0">
                <a:latin typeface="Arial" panose="020B0604020202020204" pitchFamily="34" charset="0"/>
              </a:rPr>
              <a:t>r</a:t>
            </a:r>
            <a:r>
              <a:rPr sz="4000" dirty="0">
                <a:latin typeface="Arial" panose="020B0604020202020204" pitchFamily="34" charset="0"/>
              </a:rPr>
              <a:t>le-t-on 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460" y="207375"/>
            <a:ext cx="4585075" cy="25791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975" y="151015"/>
            <a:ext cx="300418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P</a:t>
            </a:r>
            <a:r>
              <a:rPr lang="fr-FR"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35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ojet</a:t>
            </a:r>
            <a:r>
              <a:rPr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</a:t>
            </a:r>
            <a:r>
              <a:rPr sz="35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immobilie</a:t>
            </a:r>
            <a:r>
              <a:rPr lang="fr-FR"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classique</a:t>
            </a:r>
            <a:endParaRPr sz="3500" dirty="0">
              <a:latin typeface="Arial" panose="020B0604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075" y="209550"/>
            <a:ext cx="4585850" cy="31527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975" y="151015"/>
            <a:ext cx="260159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P</a:t>
            </a:r>
            <a:r>
              <a:rPr lang="fr-FR"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35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ojet</a:t>
            </a:r>
            <a:r>
              <a:rPr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d’</a:t>
            </a:r>
            <a:r>
              <a:rPr lang="fr-FR"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h</a:t>
            </a:r>
            <a:r>
              <a:rPr sz="35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abitat</a:t>
            </a:r>
            <a:r>
              <a:rPr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 pa</a:t>
            </a:r>
            <a:r>
              <a:rPr lang="fr-FR" sz="35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r</a:t>
            </a:r>
            <a:r>
              <a:rPr sz="3500" b="1" dirty="0" err="1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ticipatif</a:t>
            </a:r>
            <a:endParaRPr sz="3500" dirty="0">
              <a:latin typeface="Arial" panose="020B0604020202020204" pitchFamily="34" charset="0"/>
              <a:cs typeface="Trebuchet MS"/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B145F115-A79F-40C4-812F-54C08F21647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B3B0B42-B137-46B9-9ED9-F6A6BE42D93F}"/>
              </a:ext>
            </a:extLst>
          </p:cNvPr>
          <p:cNvSpPr txBox="1">
            <a:spLocks/>
          </p:cNvSpPr>
          <p:nvPr/>
        </p:nvSpPr>
        <p:spPr>
          <a:xfrm>
            <a:off x="2351512" y="3720667"/>
            <a:ext cx="47350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6100" b="1" i="0">
                <a:solidFill>
                  <a:srgbClr val="212121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fr-FR" sz="4000" kern="0">
                <a:latin typeface="Arial" panose="020B0604020202020204" pitchFamily="34" charset="0"/>
              </a:rPr>
              <a:t>De qui parle-t-on ?</a:t>
            </a:r>
            <a:endParaRPr lang="fr-FR" sz="40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9" y="3428999"/>
                </a:moveTo>
                <a:lnTo>
                  <a:pt x="0" y="3428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075" y="209550"/>
            <a:ext cx="4585850" cy="3152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35663" y="177310"/>
            <a:ext cx="1482725" cy="375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339725">
              <a:lnSpc>
                <a:spcPts val="1220"/>
              </a:lnSpc>
              <a:spcBef>
                <a:spcPts val="400"/>
              </a:spcBef>
            </a:pPr>
            <a:r>
              <a:rPr sz="1250" b="1" spc="10" dirty="0">
                <a:solidFill>
                  <a:srgbClr val="212121"/>
                </a:solidFill>
                <a:latin typeface="Courier New"/>
                <a:cs typeface="Courier New"/>
              </a:rPr>
              <a:t>Ville de </a:t>
            </a:r>
            <a:r>
              <a:rPr sz="1250" b="1" spc="1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250" b="1" spc="10" dirty="0">
                <a:solidFill>
                  <a:srgbClr val="212121"/>
                </a:solidFill>
                <a:latin typeface="Courier New"/>
                <a:cs typeface="Courier New"/>
              </a:rPr>
              <a:t>Dol-de-Bretagne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3920" y="1859400"/>
            <a:ext cx="183515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50" b="1" spc="-5" dirty="0">
                <a:solidFill>
                  <a:srgbClr val="212121"/>
                </a:solidFill>
                <a:latin typeface="Courier New"/>
                <a:cs typeface="Courier New"/>
              </a:rPr>
              <a:t>Émeraude</a:t>
            </a:r>
            <a:r>
              <a:rPr sz="125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250" b="1" spc="-5" dirty="0">
                <a:solidFill>
                  <a:srgbClr val="212121"/>
                </a:solidFill>
                <a:latin typeface="Courier New"/>
                <a:cs typeface="Courier New"/>
              </a:rPr>
              <a:t>Habitation </a:t>
            </a:r>
            <a:r>
              <a:rPr sz="1250" b="1" spc="-74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250" b="1" spc="-5" dirty="0">
                <a:solidFill>
                  <a:srgbClr val="212121"/>
                </a:solidFill>
                <a:latin typeface="Courier New"/>
                <a:cs typeface="Courier New"/>
              </a:rPr>
              <a:t>(Ofﬁce Public de </a:t>
            </a:r>
            <a:r>
              <a:rPr sz="125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250" b="1" spc="-5" dirty="0">
                <a:solidFill>
                  <a:srgbClr val="212121"/>
                </a:solidFill>
                <a:latin typeface="Courier New"/>
                <a:cs typeface="Courier New"/>
              </a:rPr>
              <a:t>l’Habitat)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7576" y="3144080"/>
            <a:ext cx="2540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12121"/>
                </a:solidFill>
                <a:latin typeface="Courier New"/>
                <a:cs typeface="Courier New"/>
              </a:rPr>
              <a:t>Futur.e.s habitant.e.s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6613" y="2322454"/>
            <a:ext cx="871219" cy="406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52705">
              <a:lnSpc>
                <a:spcPts val="1330"/>
              </a:lnSpc>
              <a:spcBef>
                <a:spcPts val="420"/>
              </a:spcBef>
            </a:pPr>
            <a:r>
              <a:rPr sz="1350" b="1" spc="20" dirty="0">
                <a:solidFill>
                  <a:srgbClr val="212121"/>
                </a:solidFill>
                <a:latin typeface="Courier New"/>
                <a:cs typeface="Courier New"/>
              </a:rPr>
              <a:t>Rhizome </a:t>
            </a:r>
            <a:r>
              <a:rPr sz="1350" b="1" spc="-80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350" b="1" spc="20" dirty="0">
                <a:solidFill>
                  <a:srgbClr val="212121"/>
                </a:solidFill>
                <a:latin typeface="Courier New"/>
                <a:cs typeface="Courier New"/>
              </a:rPr>
              <a:t>Solécité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8975" y="53860"/>
            <a:ext cx="2601595" cy="21502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35"/>
              </a:spcBef>
            </a:pPr>
            <a:r>
              <a:rPr sz="3500" dirty="0">
                <a:latin typeface="Arial" panose="020B0604020202020204" pitchFamily="34" charset="0"/>
                <a:cs typeface="Trebuchet MS"/>
              </a:rPr>
              <a:t>P</a:t>
            </a:r>
            <a:r>
              <a:rPr lang="fr-FR" sz="3500" dirty="0">
                <a:latin typeface="Arial" panose="020B0604020202020204" pitchFamily="34" charset="0"/>
                <a:cs typeface="Trebuchet MS"/>
              </a:rPr>
              <a:t>r</a:t>
            </a:r>
            <a:r>
              <a:rPr sz="3500" dirty="0" err="1">
                <a:latin typeface="Arial" panose="020B0604020202020204" pitchFamily="34" charset="0"/>
                <a:cs typeface="Trebuchet MS"/>
              </a:rPr>
              <a:t>ojet</a:t>
            </a:r>
            <a:r>
              <a:rPr sz="3500" dirty="0">
                <a:latin typeface="Arial" panose="020B0604020202020204" pitchFamily="34" charset="0"/>
                <a:cs typeface="Trebuchet MS"/>
              </a:rPr>
              <a:t> </a:t>
            </a:r>
            <a:r>
              <a:rPr sz="3500" dirty="0" err="1">
                <a:latin typeface="Arial" panose="020B0604020202020204" pitchFamily="34" charset="0"/>
                <a:cs typeface="Trebuchet MS"/>
              </a:rPr>
              <a:t>d’habitat</a:t>
            </a:r>
            <a:r>
              <a:rPr sz="3500" dirty="0">
                <a:latin typeface="Arial" panose="020B0604020202020204" pitchFamily="34" charset="0"/>
                <a:cs typeface="Trebuchet MS"/>
              </a:rPr>
              <a:t> pa</a:t>
            </a:r>
            <a:r>
              <a:rPr lang="fr-FR" sz="3500" dirty="0">
                <a:latin typeface="Arial" panose="020B0604020202020204" pitchFamily="34" charset="0"/>
                <a:cs typeface="Trebuchet MS"/>
              </a:rPr>
              <a:t>r</a:t>
            </a:r>
            <a:r>
              <a:rPr sz="3500" dirty="0" err="1">
                <a:latin typeface="Arial" panose="020B0604020202020204" pitchFamily="34" charset="0"/>
                <a:cs typeface="Trebuchet MS"/>
              </a:rPr>
              <a:t>ticipatif</a:t>
            </a:r>
            <a:r>
              <a:rPr sz="3500" dirty="0">
                <a:latin typeface="Arial" panose="020B0604020202020204" pitchFamily="34" charset="0"/>
                <a:cs typeface="Trebuchet MS"/>
              </a:rPr>
              <a:t> L’</a:t>
            </a:r>
            <a:r>
              <a:rPr lang="fr-FR" sz="3500" dirty="0" err="1">
                <a:latin typeface="Arial" panose="020B0604020202020204" pitchFamily="34" charset="0"/>
                <a:cs typeface="Trebuchet MS"/>
              </a:rPr>
              <a:t>Ôôôberge</a:t>
            </a:r>
            <a:endParaRPr sz="3500" dirty="0">
              <a:latin typeface="Arial" panose="020B0604020202020204" pitchFamily="34" charset="0"/>
              <a:cs typeface="Trebuchet M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890E070-2FAE-4E3E-BF0D-9FED63067040}"/>
              </a:ext>
            </a:extLst>
          </p:cNvPr>
          <p:cNvSpPr txBox="1">
            <a:spLocks/>
          </p:cNvSpPr>
          <p:nvPr/>
        </p:nvSpPr>
        <p:spPr>
          <a:xfrm>
            <a:off x="2351512" y="3720667"/>
            <a:ext cx="47350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fr-FR" sz="4000" kern="0">
                <a:solidFill>
                  <a:sysClr val="windowText" lastClr="000000"/>
                </a:solidFill>
                <a:latin typeface="Arial" panose="020B0604020202020204" pitchFamily="34" charset="0"/>
              </a:rPr>
              <a:t>De qui parle-t-on ?</a:t>
            </a:r>
            <a:endParaRPr lang="fr-FR" sz="40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524" cy="34480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0194" y="3720667"/>
            <a:ext cx="7579006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b="1" dirty="0">
                <a:solidFill>
                  <a:srgbClr val="212121"/>
                </a:solidFill>
                <a:latin typeface="Arial" panose="020B0604020202020204" pitchFamily="34" charset="0"/>
                <a:cs typeface="Trebuchet MS"/>
              </a:rPr>
              <a:t>LE PROGRAMME</a:t>
            </a:r>
            <a:endParaRPr sz="6100" dirty="0">
              <a:latin typeface="Arial" panose="020B0604020202020204" pitchFamily="34" charset="0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23</a:t>
            </a:r>
            <a:r>
              <a:rPr spc="-50" dirty="0"/>
              <a:t> </a:t>
            </a:r>
            <a:r>
              <a:rPr spc="-5" dirty="0"/>
              <a:t>logements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8711" y="472159"/>
            <a:ext cx="295148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8</a:t>
            </a:r>
            <a:r>
              <a:rPr sz="1600" b="1" spc="-1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en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locatif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social</a:t>
            </a:r>
            <a:endParaRPr sz="1600">
              <a:latin typeface="Courier New"/>
              <a:cs typeface="Courier New"/>
            </a:endParaRPr>
          </a:p>
          <a:p>
            <a:pPr marL="1109345" marR="5080" indent="-1097280">
              <a:lnSpc>
                <a:spcPct val="101600"/>
              </a:lnSpc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13 en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location-accession </a:t>
            </a:r>
            <a:r>
              <a:rPr sz="1600" b="1" spc="-944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(PSLA)</a:t>
            </a:r>
            <a:endParaRPr sz="1600">
              <a:latin typeface="Courier New"/>
              <a:cs typeface="Courier New"/>
            </a:endParaRPr>
          </a:p>
          <a:p>
            <a:pPr marL="255904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2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en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accession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libre</a:t>
            </a:r>
            <a:endParaRPr sz="1600">
              <a:latin typeface="Courier New"/>
              <a:cs typeface="Courier New"/>
            </a:endParaRPr>
          </a:p>
          <a:p>
            <a:pPr marL="133985" marR="127000" indent="121285">
              <a:lnSpc>
                <a:spcPct val="101600"/>
              </a:lnSpc>
            </a:pP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+ nichoirs d’oiseaux </a:t>
            </a:r>
            <a:r>
              <a:rPr sz="16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et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de</a:t>
            </a:r>
            <a:r>
              <a:rPr sz="16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Courier New"/>
                <a:cs typeface="Courier New"/>
              </a:rPr>
              <a:t>chauves-souris !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6998" y="238531"/>
            <a:ext cx="35458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Bordés</a:t>
            </a:r>
            <a:r>
              <a:rPr sz="21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par</a:t>
            </a:r>
            <a:r>
              <a:rPr sz="2100" b="1" spc="-1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un ruisseau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8832" y="1065382"/>
            <a:ext cx="1465580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Ascenseur  et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coursives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1870" y="852932"/>
            <a:ext cx="2425700" cy="24758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0035" marR="377190" algn="ctr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Performance  thermique</a:t>
            </a:r>
            <a:endParaRPr sz="2100">
              <a:latin typeface="Courier New"/>
              <a:cs typeface="Courier New"/>
            </a:endParaRPr>
          </a:p>
          <a:p>
            <a:pPr marR="97155" algn="ctr">
              <a:lnSpc>
                <a:spcPct val="100000"/>
              </a:lnSpc>
              <a:spcBef>
                <a:spcPts val="3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RT</a:t>
            </a:r>
            <a:r>
              <a:rPr sz="21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2012</a:t>
            </a:r>
            <a:r>
              <a:rPr sz="21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-</a:t>
            </a:r>
            <a:r>
              <a:rPr sz="21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20%</a:t>
            </a:r>
            <a:endParaRPr sz="2100">
              <a:latin typeface="Courier New"/>
              <a:cs typeface="Courier New"/>
            </a:endParaRPr>
          </a:p>
          <a:p>
            <a:pPr marL="12700" marR="5080" algn="ctr">
              <a:lnSpc>
                <a:spcPct val="101200"/>
              </a:lnSpc>
              <a:spcBef>
                <a:spcPts val="1475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R</a:t>
            </a:r>
            <a:r>
              <a:rPr sz="21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+</a:t>
            </a:r>
            <a:r>
              <a:rPr sz="2100" b="1" spc="-1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2</a:t>
            </a:r>
            <a:r>
              <a:rPr sz="2100" b="1" spc="-20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+</a:t>
            </a:r>
            <a:r>
              <a:rPr sz="2100" b="1" spc="-1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combles </a:t>
            </a:r>
            <a:r>
              <a:rPr sz="2100" b="1" spc="-124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maximum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Terrasse ou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balcon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1195" y="2574007"/>
            <a:ext cx="2425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un</a:t>
            </a:r>
            <a:r>
              <a:rPr sz="21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ancien</a:t>
            </a:r>
            <a:r>
              <a:rPr sz="2100" b="1" spc="-2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resto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561" y="2278832"/>
            <a:ext cx="1785620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  <a:spcBef>
                <a:spcPts val="70"/>
              </a:spcBef>
            </a:pP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Trois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bâtiments </a:t>
            </a:r>
            <a:r>
              <a:rPr sz="2100" b="1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sur</a:t>
            </a:r>
            <a:r>
              <a:rPr sz="2100" b="1" spc="-3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4000</a:t>
            </a:r>
            <a:r>
              <a:rPr sz="2100" b="1" spc="-35" dirty="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sz="2100" b="1" spc="-5" dirty="0">
                <a:solidFill>
                  <a:srgbClr val="212121"/>
                </a:solidFill>
                <a:latin typeface="Courier New"/>
                <a:cs typeface="Courier New"/>
              </a:rPr>
              <a:t>m2</a:t>
            </a:r>
            <a:endParaRPr sz="2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31" y="77012"/>
            <a:ext cx="8344330" cy="4989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90863" cy="29071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0875" y="2393006"/>
              <a:ext cx="4353124" cy="27504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6300" y="0"/>
              <a:ext cx="4457699" cy="27241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333625"/>
              <a:ext cx="4790876" cy="28098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74730" y="4434654"/>
            <a:ext cx="3195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ourier New"/>
                <a:cs typeface="Courier New"/>
              </a:rPr>
              <a:t>LES</a:t>
            </a:r>
            <a:r>
              <a:rPr sz="3200" b="1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urier New"/>
                <a:cs typeface="Courier New"/>
              </a:rPr>
              <a:t>BÂTIMENTS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828b42-7c41-404e-9990-d2f88d18f799">
      <Terms xmlns="http://schemas.microsoft.com/office/infopath/2007/PartnerControls"/>
    </lcf76f155ced4ddcb4097134ff3c332f>
    <TaxCatchAll xmlns="151e15c8-bd66-4c54-b7ec-1a76d978c7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C8AF0DDF89B4EB9D8BFAF04F5124C" ma:contentTypeVersion="13" ma:contentTypeDescription="Crée un document." ma:contentTypeScope="" ma:versionID="8371d0122c0f9c489fcd2bbde09e8a56">
  <xsd:schema xmlns:xsd="http://www.w3.org/2001/XMLSchema" xmlns:xs="http://www.w3.org/2001/XMLSchema" xmlns:p="http://schemas.microsoft.com/office/2006/metadata/properties" xmlns:ns2="cf828b42-7c41-404e-9990-d2f88d18f799" xmlns:ns3="151e15c8-bd66-4c54-b7ec-1a76d978c708" targetNamespace="http://schemas.microsoft.com/office/2006/metadata/properties" ma:root="true" ma:fieldsID="9b74742692b4482429b31dedd843b77e" ns2:_="" ns3:_="">
    <xsd:import namespace="cf828b42-7c41-404e-9990-d2f88d18f799"/>
    <xsd:import namespace="151e15c8-bd66-4c54-b7ec-1a76d978c7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8b42-7c41-404e-9990-d2f88d18f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77cf4843-3d1a-4b2e-8511-753525b6f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e15c8-bd66-4c54-b7ec-1a76d978c70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b0ac6e3-b36c-461d-a706-298556ce1908}" ma:internalName="TaxCatchAll" ma:showField="CatchAllData" ma:web="151e15c8-bd66-4c54-b7ec-1a76d978c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06462-BA0C-4099-B076-F2E497A4007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151e15c8-bd66-4c54-b7ec-1a76d978c708"/>
    <ds:schemaRef ds:uri="cf828b42-7c41-404e-9990-d2f88d18f799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2A5308-0B4F-4811-8CAF-B5CF5A6CB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009B8-39C0-4AED-B88C-C0BAFE711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8b42-7c41-404e-9990-d2f88d18f799"/>
    <ds:schemaRef ds:uri="151e15c8-bd66-4c54-b7ec-1a76d978c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412</Words>
  <Application>Microsoft Macintosh PowerPoint</Application>
  <PresentationFormat>Affichage à l'écran (16:9)</PresentationFormat>
  <Paragraphs>78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Trebuchet MS</vt:lpstr>
      <vt:lpstr>Office Theme</vt:lpstr>
      <vt:lpstr>Présentation PowerPoint</vt:lpstr>
      <vt:lpstr>Ana Lucia Gonzalez</vt:lpstr>
      <vt:lpstr>RÉSEAU DES  ACCOMPAGNATEURS</vt:lpstr>
      <vt:lpstr>Présentation PowerPoint</vt:lpstr>
      <vt:lpstr>Présentation PowerPoint</vt:lpstr>
      <vt:lpstr>Projet d’habitat participatif L’Ôôôberge</vt:lpstr>
      <vt:lpstr>23 logements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l'écologie alors ?</vt:lpstr>
      <vt:lpstr>des matériaux bio  sourcés et / ou  recyclés</vt:lpstr>
      <vt:lpstr>Présentation PowerPoint</vt:lpstr>
      <vt:lpstr>Participer à  une innovation</vt:lpstr>
      <vt:lpstr>RÉGION  BRETAGNE</vt:lpstr>
      <vt:lpstr>Présentation PowerPoint</vt:lpstr>
      <vt:lpstr>Du lien social pour le  territoire : avec le  voisinage, à l’échelle du  quartier et de la ville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LOOBERGE VF3</dc:title>
  <cp:lastModifiedBy>Fabien Hugault</cp:lastModifiedBy>
  <cp:revision>1</cp:revision>
  <dcterms:created xsi:type="dcterms:W3CDTF">2022-11-22T08:45:39Z</dcterms:created>
  <dcterms:modified xsi:type="dcterms:W3CDTF">2022-12-13T17:43:55Z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0x010100445C8AF0DDF89B4EB9D8BFAF04F5124C</vt:lpwstr>
  </property>
</Properties>
</file>