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454" r:id="rId2"/>
    <p:sldId id="462" r:id="rId3"/>
    <p:sldId id="467" r:id="rId4"/>
    <p:sldId id="466" r:id="rId5"/>
    <p:sldId id="455" r:id="rId6"/>
    <p:sldId id="318" r:id="rId7"/>
    <p:sldId id="304" r:id="rId8"/>
    <p:sldId id="320" r:id="rId9"/>
    <p:sldId id="321" r:id="rId10"/>
    <p:sldId id="428" r:id="rId11"/>
    <p:sldId id="465" r:id="rId12"/>
    <p:sldId id="456" r:id="rId13"/>
    <p:sldId id="460" r:id="rId14"/>
    <p:sldId id="457" r:id="rId15"/>
    <p:sldId id="458" r:id="rId16"/>
    <p:sldId id="459" r:id="rId17"/>
    <p:sldId id="464" r:id="rId18"/>
    <p:sldId id="463" r:id="rId19"/>
    <p:sldId id="4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4"/>
    <a:srgbClr val="C3D54F"/>
    <a:srgbClr val="C27144"/>
    <a:srgbClr val="009900"/>
    <a:srgbClr val="FFFE00"/>
    <a:srgbClr val="1E502F"/>
    <a:srgbClr val="B0D035"/>
    <a:srgbClr val="70B35F"/>
    <a:srgbClr val="91C076"/>
    <a:srgbClr val="FFF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4" autoAdjust="0"/>
    <p:restoredTop sz="93508" autoAdjust="0"/>
  </p:normalViewPr>
  <p:slideViewPr>
    <p:cSldViewPr snapToGrid="0">
      <p:cViewPr varScale="1">
        <p:scale>
          <a:sx n="86" d="100"/>
          <a:sy n="86" d="100"/>
        </p:scale>
        <p:origin x="2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0A8574-4383-4940-A077-555D795D69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F3F06-6683-4F64-82A0-2949D8D1E2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E6877-D7D9-45B6-B578-7C0BC1AD78F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0D3A1-1099-4760-8F4A-5099DE2438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B0E36-F72C-4617-AFF8-C8C44AF36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161E-EF8B-4CF4-B4B0-452BBD82664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2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C4B4-AF07-4C5E-AAFD-77668E5A1898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7DA6-E176-490F-927C-292103FC7E2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body"/>
          </p:nvPr>
        </p:nvSpPr>
        <p:spPr>
          <a:xfrm>
            <a:off x="1023120" y="3371760"/>
            <a:ext cx="8187120" cy="3193200"/>
          </a:xfrm>
          <a:prstGeom prst="rect">
            <a:avLst/>
          </a:prstGeom>
        </p:spPr>
        <p:txBody>
          <a:bodyPr lIns="94680" tIns="47520" rIns="94680" bIns="47520"/>
          <a:lstStyle/>
          <a:p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5797080" y="6742440"/>
            <a:ext cx="4433760" cy="354240"/>
          </a:xfrm>
          <a:prstGeom prst="rect">
            <a:avLst/>
          </a:prstGeom>
          <a:noFill/>
          <a:ln>
            <a:noFill/>
          </a:ln>
        </p:spPr>
        <p:txBody>
          <a:bodyPr lIns="94680" tIns="47520" rIns="94680" bIns="47520" anchor="b"/>
          <a:lstStyle/>
          <a:p>
            <a:pPr>
              <a:lnSpc>
                <a:spcPct val="100000"/>
              </a:lnSpc>
            </a:pPr>
            <a:fld id="{340FDB5A-72C1-4133-BE00-4A43AE0DAA7E}" type="slidenum">
              <a:rPr lang="fr-FR" sz="1200">
                <a:latin typeface="Arial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080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body"/>
          </p:nvPr>
        </p:nvSpPr>
        <p:spPr>
          <a:xfrm>
            <a:off x="1023120" y="3371760"/>
            <a:ext cx="8187120" cy="3193200"/>
          </a:xfrm>
          <a:prstGeom prst="rect">
            <a:avLst/>
          </a:prstGeom>
        </p:spPr>
        <p:txBody>
          <a:bodyPr lIns="94680" tIns="47520" rIns="94680" bIns="47520"/>
          <a:lstStyle/>
          <a:p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5797080" y="6742440"/>
            <a:ext cx="4433760" cy="354240"/>
          </a:xfrm>
          <a:prstGeom prst="rect">
            <a:avLst/>
          </a:prstGeom>
          <a:noFill/>
          <a:ln>
            <a:noFill/>
          </a:ln>
        </p:spPr>
        <p:txBody>
          <a:bodyPr lIns="94680" tIns="47520" rIns="94680" bIns="47520" anchor="b"/>
          <a:lstStyle/>
          <a:p>
            <a:pPr>
              <a:lnSpc>
                <a:spcPct val="100000"/>
              </a:lnSpc>
            </a:pPr>
            <a:fld id="{340FDB5A-72C1-4133-BE00-4A43AE0DAA7E}" type="slidenum">
              <a:rPr lang="fr-FR" sz="1200">
                <a:latin typeface="Arial"/>
              </a:rPr>
              <a:pPr>
                <a:lnSpc>
                  <a:spcPct val="100000"/>
                </a:lnSpc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05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5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5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3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2572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868DE2-81FC-4053-84FC-0A07200E96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859" y="1528998"/>
            <a:ext cx="2923082" cy="3912433"/>
          </a:xfrm>
          <a:custGeom>
            <a:avLst/>
            <a:gdLst>
              <a:gd name="connsiteX0" fmla="*/ 0 w 2923082"/>
              <a:gd name="connsiteY0" fmla="*/ 0 h 3912433"/>
              <a:gd name="connsiteX1" fmla="*/ 2923082 w 2923082"/>
              <a:gd name="connsiteY1" fmla="*/ 0 h 3912433"/>
              <a:gd name="connsiteX2" fmla="*/ 2923082 w 2923082"/>
              <a:gd name="connsiteY2" fmla="*/ 3912433 h 3912433"/>
              <a:gd name="connsiteX3" fmla="*/ 0 w 2923082"/>
              <a:gd name="connsiteY3" fmla="*/ 3912433 h 391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082" h="3912433">
                <a:moveTo>
                  <a:pt x="0" y="0"/>
                </a:moveTo>
                <a:lnTo>
                  <a:pt x="2923082" y="0"/>
                </a:lnTo>
                <a:lnTo>
                  <a:pt x="2923082" y="3912433"/>
                </a:lnTo>
                <a:lnTo>
                  <a:pt x="0" y="39124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369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21CAF97-F8DC-49A0-B090-FBE690E1C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296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D6BC766-E72C-4EF4-8A00-0E7C9B331E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039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21C9EAA-7C3D-43C2-B4E3-B3D55E3F70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3782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8F7667F-ECFE-487B-8496-1358242E8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5258" y="1277257"/>
            <a:ext cx="2251075" cy="49783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836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D1AA0-6E64-4814-8ECD-55BD064F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72610 w 12192000"/>
              <a:gd name="connsiteY0" fmla="*/ 476250 h 6858000"/>
              <a:gd name="connsiteX1" fmla="*/ 472610 w 12192000"/>
              <a:gd name="connsiteY1" fmla="*/ 6381750 h 6858000"/>
              <a:gd name="connsiteX2" fmla="*/ 11719390 w 12192000"/>
              <a:gd name="connsiteY2" fmla="*/ 6381750 h 6858000"/>
              <a:gd name="connsiteX3" fmla="*/ 11719390 w 12192000"/>
              <a:gd name="connsiteY3" fmla="*/ 4762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72610" y="476250"/>
                </a:moveTo>
                <a:lnTo>
                  <a:pt x="472610" y="6381750"/>
                </a:lnTo>
                <a:lnTo>
                  <a:pt x="11719390" y="6381750"/>
                </a:lnTo>
                <a:lnTo>
                  <a:pt x="11719390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630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0D1AA0-6E64-4814-8ECD-55BD064F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72610 w 12192000"/>
              <a:gd name="connsiteY0" fmla="*/ 476250 h 6858000"/>
              <a:gd name="connsiteX1" fmla="*/ 472610 w 12192000"/>
              <a:gd name="connsiteY1" fmla="*/ 6381750 h 6858000"/>
              <a:gd name="connsiteX2" fmla="*/ 11719390 w 12192000"/>
              <a:gd name="connsiteY2" fmla="*/ 6381750 h 6858000"/>
              <a:gd name="connsiteX3" fmla="*/ 11719390 w 12192000"/>
              <a:gd name="connsiteY3" fmla="*/ 4762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72610" y="476250"/>
                </a:moveTo>
                <a:lnTo>
                  <a:pt x="472610" y="6381750"/>
                </a:lnTo>
                <a:lnTo>
                  <a:pt x="11719390" y="6381750"/>
                </a:lnTo>
                <a:lnTo>
                  <a:pt x="11719390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E8652C-BA55-42D2-A991-3EA2D868F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2800" y="1466850"/>
            <a:ext cx="3924300" cy="3924300"/>
          </a:xfrm>
          <a:custGeom>
            <a:avLst/>
            <a:gdLst>
              <a:gd name="connsiteX0" fmla="*/ 1962150 w 3924300"/>
              <a:gd name="connsiteY0" fmla="*/ 0 h 3924300"/>
              <a:gd name="connsiteX1" fmla="*/ 3924300 w 3924300"/>
              <a:gd name="connsiteY1" fmla="*/ 1962150 h 3924300"/>
              <a:gd name="connsiteX2" fmla="*/ 1962150 w 3924300"/>
              <a:gd name="connsiteY2" fmla="*/ 3924300 h 3924300"/>
              <a:gd name="connsiteX3" fmla="*/ 0 w 3924300"/>
              <a:gd name="connsiteY3" fmla="*/ 1962150 h 3924300"/>
              <a:gd name="connsiteX4" fmla="*/ 1962150 w 3924300"/>
              <a:gd name="connsiteY4" fmla="*/ 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300" h="3924300">
                <a:moveTo>
                  <a:pt x="1962150" y="0"/>
                </a:moveTo>
                <a:cubicBezTo>
                  <a:pt x="3045816" y="0"/>
                  <a:pt x="3924300" y="878484"/>
                  <a:pt x="3924300" y="1962150"/>
                </a:cubicBezTo>
                <a:cubicBezTo>
                  <a:pt x="3924300" y="3045816"/>
                  <a:pt x="3045816" y="3924300"/>
                  <a:pt x="1962150" y="3924300"/>
                </a:cubicBezTo>
                <a:cubicBezTo>
                  <a:pt x="878484" y="3924300"/>
                  <a:pt x="0" y="3045816"/>
                  <a:pt x="0" y="1962150"/>
                </a:cubicBezTo>
                <a:cubicBezTo>
                  <a:pt x="0" y="878484"/>
                  <a:pt x="878484" y="0"/>
                  <a:pt x="19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01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F7201E7-6463-4290-A4EE-E4E13AFFBF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1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719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0D7516-9091-494F-8AE8-73E85EA8DD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62150 w 12192000"/>
              <a:gd name="connsiteY0" fmla="*/ 904875 h 6858000"/>
              <a:gd name="connsiteX1" fmla="*/ 1962150 w 12192000"/>
              <a:gd name="connsiteY1" fmla="*/ 5953125 h 6858000"/>
              <a:gd name="connsiteX2" fmla="*/ 10229850 w 12192000"/>
              <a:gd name="connsiteY2" fmla="*/ 5953125 h 6858000"/>
              <a:gd name="connsiteX3" fmla="*/ 10229850 w 12192000"/>
              <a:gd name="connsiteY3" fmla="*/ 9048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2150" y="904875"/>
                </a:moveTo>
                <a:lnTo>
                  <a:pt x="1962150" y="5953125"/>
                </a:lnTo>
                <a:lnTo>
                  <a:pt x="10229850" y="5953125"/>
                </a:lnTo>
                <a:lnTo>
                  <a:pt x="10229850" y="9048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179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0D7516-9091-494F-8AE8-73E85EA8DD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62150 w 12192000"/>
              <a:gd name="connsiteY0" fmla="*/ 904875 h 6858000"/>
              <a:gd name="connsiteX1" fmla="*/ 1962150 w 12192000"/>
              <a:gd name="connsiteY1" fmla="*/ 5953125 h 6858000"/>
              <a:gd name="connsiteX2" fmla="*/ 10229850 w 12192000"/>
              <a:gd name="connsiteY2" fmla="*/ 5953125 h 6858000"/>
              <a:gd name="connsiteX3" fmla="*/ 10229850 w 12192000"/>
              <a:gd name="connsiteY3" fmla="*/ 9048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962150" y="904875"/>
                </a:moveTo>
                <a:lnTo>
                  <a:pt x="1962150" y="5953125"/>
                </a:lnTo>
                <a:lnTo>
                  <a:pt x="10229850" y="5953125"/>
                </a:lnTo>
                <a:lnTo>
                  <a:pt x="10229850" y="9048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D379094-58BD-44A8-B393-705977FF86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79733" y="2098238"/>
            <a:ext cx="2661524" cy="2661524"/>
          </a:xfrm>
          <a:custGeom>
            <a:avLst/>
            <a:gdLst>
              <a:gd name="connsiteX0" fmla="*/ 474994 w 2241995"/>
              <a:gd name="connsiteY0" fmla="*/ 0 h 2241995"/>
              <a:gd name="connsiteX1" fmla="*/ 1120998 w 2241995"/>
              <a:gd name="connsiteY1" fmla="*/ 646004 h 2241995"/>
              <a:gd name="connsiteX2" fmla="*/ 1767001 w 2241995"/>
              <a:gd name="connsiteY2" fmla="*/ 0 h 2241995"/>
              <a:gd name="connsiteX3" fmla="*/ 2241995 w 2241995"/>
              <a:gd name="connsiteY3" fmla="*/ 474994 h 2241995"/>
              <a:gd name="connsiteX4" fmla="*/ 1595991 w 2241995"/>
              <a:gd name="connsiteY4" fmla="*/ 1120998 h 2241995"/>
              <a:gd name="connsiteX5" fmla="*/ 2241995 w 2241995"/>
              <a:gd name="connsiteY5" fmla="*/ 1767001 h 2241995"/>
              <a:gd name="connsiteX6" fmla="*/ 1767001 w 2241995"/>
              <a:gd name="connsiteY6" fmla="*/ 2241995 h 2241995"/>
              <a:gd name="connsiteX7" fmla="*/ 1120998 w 2241995"/>
              <a:gd name="connsiteY7" fmla="*/ 1595991 h 2241995"/>
              <a:gd name="connsiteX8" fmla="*/ 474994 w 2241995"/>
              <a:gd name="connsiteY8" fmla="*/ 2241995 h 2241995"/>
              <a:gd name="connsiteX9" fmla="*/ 0 w 2241995"/>
              <a:gd name="connsiteY9" fmla="*/ 1767001 h 2241995"/>
              <a:gd name="connsiteX10" fmla="*/ 646004 w 2241995"/>
              <a:gd name="connsiteY10" fmla="*/ 1120998 h 2241995"/>
              <a:gd name="connsiteX11" fmla="*/ 0 w 2241995"/>
              <a:gd name="connsiteY11" fmla="*/ 474994 h 224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1995" h="2241995">
                <a:moveTo>
                  <a:pt x="474994" y="0"/>
                </a:moveTo>
                <a:lnTo>
                  <a:pt x="1120998" y="646004"/>
                </a:lnTo>
                <a:lnTo>
                  <a:pt x="1767001" y="0"/>
                </a:lnTo>
                <a:lnTo>
                  <a:pt x="2241995" y="474994"/>
                </a:lnTo>
                <a:lnTo>
                  <a:pt x="1595991" y="1120998"/>
                </a:lnTo>
                <a:lnTo>
                  <a:pt x="2241995" y="1767001"/>
                </a:lnTo>
                <a:lnTo>
                  <a:pt x="1767001" y="2241995"/>
                </a:lnTo>
                <a:lnTo>
                  <a:pt x="1120998" y="1595991"/>
                </a:lnTo>
                <a:lnTo>
                  <a:pt x="474994" y="2241995"/>
                </a:lnTo>
                <a:lnTo>
                  <a:pt x="0" y="1767001"/>
                </a:lnTo>
                <a:lnTo>
                  <a:pt x="646004" y="1120998"/>
                </a:lnTo>
                <a:lnTo>
                  <a:pt x="0" y="4749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177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6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046489A-D960-4E7B-99A2-33C9C6578D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38601" cy="5238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0B114FF-CF40-47EB-AB3A-512156E556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6700" y="0"/>
            <a:ext cx="4038601" cy="5238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96CEF20-7F7B-4E95-904E-61496E9BAA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3399" y="0"/>
            <a:ext cx="4038601" cy="52387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87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0E17E74-30C2-4541-B85A-4065DA11D1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05100"/>
            <a:ext cx="12191999" cy="41529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877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5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A10A9A0-C21B-49C5-A5F4-B57D45E280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2357894 w 4572000"/>
              <a:gd name="connsiteY0" fmla="*/ 1492250 h 6858000"/>
              <a:gd name="connsiteX1" fmla="*/ 1308854 w 4572000"/>
              <a:gd name="connsiteY1" fmla="*/ 1790533 h 6858000"/>
              <a:gd name="connsiteX2" fmla="*/ 908214 w 4572000"/>
              <a:gd name="connsiteY2" fmla="*/ 2600508 h 6858000"/>
              <a:gd name="connsiteX3" fmla="*/ 1131759 w 4572000"/>
              <a:gd name="connsiteY3" fmla="*/ 3247291 h 6858000"/>
              <a:gd name="connsiteX4" fmla="*/ 1664827 w 4572000"/>
              <a:gd name="connsiteY4" fmla="*/ 3593479 h 6858000"/>
              <a:gd name="connsiteX5" fmla="*/ 2301070 w 4572000"/>
              <a:gd name="connsiteY5" fmla="*/ 3797151 h 6858000"/>
              <a:gd name="connsiteX6" fmla="*/ 2834138 w 4572000"/>
              <a:gd name="connsiteY6" fmla="*/ 4016386 h 6858000"/>
              <a:gd name="connsiteX7" fmla="*/ 3057683 w 4572000"/>
              <a:gd name="connsiteY7" fmla="*/ 4409261 h 6858000"/>
              <a:gd name="connsiteX8" fmla="*/ 2859977 w 4572000"/>
              <a:gd name="connsiteY8" fmla="*/ 4766177 h 6858000"/>
              <a:gd name="connsiteX9" fmla="*/ 2312380 w 4572000"/>
              <a:gd name="connsiteY9" fmla="*/ 4892732 h 6858000"/>
              <a:gd name="connsiteX10" fmla="*/ 1632079 w 4572000"/>
              <a:gd name="connsiteY10" fmla="*/ 4743425 h 6858000"/>
              <a:gd name="connsiteX11" fmla="*/ 965024 w 4572000"/>
              <a:gd name="connsiteY11" fmla="*/ 4312566 h 6858000"/>
              <a:gd name="connsiteX12" fmla="*/ 675071 w 4572000"/>
              <a:gd name="connsiteY12" fmla="*/ 4892732 h 6858000"/>
              <a:gd name="connsiteX13" fmla="*/ 1406824 w 4572000"/>
              <a:gd name="connsiteY13" fmla="*/ 5348554 h 6858000"/>
              <a:gd name="connsiteX14" fmla="*/ 2301001 w 4572000"/>
              <a:gd name="connsiteY14" fmla="*/ 5523215 h 6858000"/>
              <a:gd name="connsiteX15" fmla="*/ 3379941 w 4572000"/>
              <a:gd name="connsiteY15" fmla="*/ 5215694 h 6858000"/>
              <a:gd name="connsiteX16" fmla="*/ 3801894 w 4572000"/>
              <a:gd name="connsiteY16" fmla="*/ 4375133 h 6858000"/>
              <a:gd name="connsiteX17" fmla="*/ 3581124 w 4572000"/>
              <a:gd name="connsiteY17" fmla="*/ 3717202 h 6858000"/>
              <a:gd name="connsiteX18" fmla="*/ 3049739 w 4572000"/>
              <a:gd name="connsiteY18" fmla="*/ 3359866 h 6858000"/>
              <a:gd name="connsiteX19" fmla="*/ 2414360 w 4572000"/>
              <a:gd name="connsiteY19" fmla="*/ 3147775 h 6858000"/>
              <a:gd name="connsiteX20" fmla="*/ 1881610 w 4572000"/>
              <a:gd name="connsiteY20" fmla="*/ 2925583 h 6858000"/>
              <a:gd name="connsiteX21" fmla="*/ 1658111 w 4572000"/>
              <a:gd name="connsiteY21" fmla="*/ 2537941 h 6858000"/>
              <a:gd name="connsiteX22" fmla="*/ 1835190 w 4572000"/>
              <a:gd name="connsiteY22" fmla="*/ 2230087 h 6858000"/>
              <a:gd name="connsiteX23" fmla="*/ 2306690 w 4572000"/>
              <a:gd name="connsiteY23" fmla="*/ 2122732 h 6858000"/>
              <a:gd name="connsiteX24" fmla="*/ 2840697 w 4572000"/>
              <a:gd name="connsiteY24" fmla="*/ 2209469 h 6858000"/>
              <a:gd name="connsiteX25" fmla="*/ 3472392 w 4572000"/>
              <a:gd name="connsiteY25" fmla="*/ 2492438 h 6858000"/>
              <a:gd name="connsiteX26" fmla="*/ 3750759 w 4572000"/>
              <a:gd name="connsiteY26" fmla="*/ 1901212 h 6858000"/>
              <a:gd name="connsiteX27" fmla="*/ 3110000 w 4572000"/>
              <a:gd name="connsiteY27" fmla="*/ 1605141 h 6858000"/>
              <a:gd name="connsiteX28" fmla="*/ 2357894 w 4572000"/>
              <a:gd name="connsiteY28" fmla="*/ 1492250 h 6858000"/>
              <a:gd name="connsiteX29" fmla="*/ 0 w 4572000"/>
              <a:gd name="connsiteY29" fmla="*/ 0 h 6858000"/>
              <a:gd name="connsiteX30" fmla="*/ 4572000 w 4572000"/>
              <a:gd name="connsiteY30" fmla="*/ 0 h 6858000"/>
              <a:gd name="connsiteX31" fmla="*/ 4572000 w 4572000"/>
              <a:gd name="connsiteY31" fmla="*/ 6858000 h 6858000"/>
              <a:gd name="connsiteX32" fmla="*/ 0 w 4572000"/>
              <a:gd name="connsiteY3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72000" h="6858000">
                <a:moveTo>
                  <a:pt x="2357894" y="1492250"/>
                </a:moveTo>
                <a:cubicBezTo>
                  <a:pt x="1919258" y="1495786"/>
                  <a:pt x="1569578" y="1595214"/>
                  <a:pt x="1308854" y="1790533"/>
                </a:cubicBezTo>
                <a:cubicBezTo>
                  <a:pt x="1048131" y="1985852"/>
                  <a:pt x="914584" y="2255844"/>
                  <a:pt x="908214" y="2600508"/>
                </a:cubicBezTo>
                <a:cubicBezTo>
                  <a:pt x="913946" y="2879374"/>
                  <a:pt x="988461" y="3094969"/>
                  <a:pt x="1131759" y="3247291"/>
                </a:cubicBezTo>
                <a:cubicBezTo>
                  <a:pt x="1275057" y="3399613"/>
                  <a:pt x="1452746" y="3515009"/>
                  <a:pt x="1664827" y="3593479"/>
                </a:cubicBezTo>
                <a:cubicBezTo>
                  <a:pt x="1876908" y="3671949"/>
                  <a:pt x="2088989" y="3739840"/>
                  <a:pt x="2301070" y="3797151"/>
                </a:cubicBezTo>
                <a:cubicBezTo>
                  <a:pt x="2513151" y="3854463"/>
                  <a:pt x="2690840" y="3927541"/>
                  <a:pt x="2834138" y="4016386"/>
                </a:cubicBezTo>
                <a:cubicBezTo>
                  <a:pt x="2977436" y="4105231"/>
                  <a:pt x="3051951" y="4236189"/>
                  <a:pt x="3057683" y="4409261"/>
                </a:cubicBezTo>
                <a:cubicBezTo>
                  <a:pt x="3055786" y="4563782"/>
                  <a:pt x="2989884" y="4682754"/>
                  <a:pt x="2859977" y="4766177"/>
                </a:cubicBezTo>
                <a:cubicBezTo>
                  <a:pt x="2730069" y="4849599"/>
                  <a:pt x="2547537" y="4891784"/>
                  <a:pt x="2312380" y="4892732"/>
                </a:cubicBezTo>
                <a:cubicBezTo>
                  <a:pt x="2095125" y="4892021"/>
                  <a:pt x="1868358" y="4842252"/>
                  <a:pt x="1632079" y="4743425"/>
                </a:cubicBezTo>
                <a:cubicBezTo>
                  <a:pt x="1395800" y="4644598"/>
                  <a:pt x="1173449" y="4500978"/>
                  <a:pt x="965024" y="4312566"/>
                </a:cubicBezTo>
                <a:lnTo>
                  <a:pt x="675071" y="4892732"/>
                </a:lnTo>
                <a:cubicBezTo>
                  <a:pt x="882753" y="5083013"/>
                  <a:pt x="1126671" y="5234954"/>
                  <a:pt x="1406824" y="5348554"/>
                </a:cubicBezTo>
                <a:cubicBezTo>
                  <a:pt x="1686976" y="5462154"/>
                  <a:pt x="1985035" y="5520375"/>
                  <a:pt x="2301001" y="5523215"/>
                </a:cubicBezTo>
                <a:cubicBezTo>
                  <a:pt x="2746780" y="5519798"/>
                  <a:pt x="3106427" y="5417291"/>
                  <a:pt x="3379941" y="5215694"/>
                </a:cubicBezTo>
                <a:cubicBezTo>
                  <a:pt x="3653454" y="5014097"/>
                  <a:pt x="3794105" y="4733910"/>
                  <a:pt x="3801894" y="4375133"/>
                </a:cubicBezTo>
                <a:cubicBezTo>
                  <a:pt x="3797292" y="4092778"/>
                  <a:pt x="3723702" y="3873468"/>
                  <a:pt x="3581124" y="3717202"/>
                </a:cubicBezTo>
                <a:cubicBezTo>
                  <a:pt x="3438546" y="3560937"/>
                  <a:pt x="3261418" y="3441824"/>
                  <a:pt x="3049739" y="3359866"/>
                </a:cubicBezTo>
                <a:cubicBezTo>
                  <a:pt x="2838060" y="3277907"/>
                  <a:pt x="2626267" y="3207210"/>
                  <a:pt x="2414360" y="3147775"/>
                </a:cubicBezTo>
                <a:cubicBezTo>
                  <a:pt x="2202454" y="3088341"/>
                  <a:pt x="2024871" y="3014276"/>
                  <a:pt x="1881610" y="2925583"/>
                </a:cubicBezTo>
                <a:cubicBezTo>
                  <a:pt x="1738350" y="2836890"/>
                  <a:pt x="1663851" y="2707676"/>
                  <a:pt x="1658111" y="2537941"/>
                </a:cubicBezTo>
                <a:cubicBezTo>
                  <a:pt x="1660600" y="2403684"/>
                  <a:pt x="1719627" y="2301066"/>
                  <a:pt x="1835190" y="2230087"/>
                </a:cubicBezTo>
                <a:cubicBezTo>
                  <a:pt x="1950754" y="2159110"/>
                  <a:pt x="2107921" y="2123325"/>
                  <a:pt x="2306690" y="2122732"/>
                </a:cubicBezTo>
                <a:cubicBezTo>
                  <a:pt x="2460195" y="2121784"/>
                  <a:pt x="2638197" y="2150696"/>
                  <a:pt x="2840697" y="2209469"/>
                </a:cubicBezTo>
                <a:cubicBezTo>
                  <a:pt x="3043197" y="2268242"/>
                  <a:pt x="3253762" y="2362565"/>
                  <a:pt x="3472392" y="2492438"/>
                </a:cubicBezTo>
                <a:lnTo>
                  <a:pt x="3750759" y="1901212"/>
                </a:lnTo>
                <a:cubicBezTo>
                  <a:pt x="3563529" y="1777317"/>
                  <a:pt x="3349943" y="1678626"/>
                  <a:pt x="3110000" y="1605141"/>
                </a:cubicBezTo>
                <a:cubicBezTo>
                  <a:pt x="2870058" y="1531655"/>
                  <a:pt x="2619356" y="1494025"/>
                  <a:pt x="2357894" y="1492250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577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590E4395-7EDF-4E96-89CA-57114ECD6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2035" y="0"/>
            <a:ext cx="4870135" cy="6858000"/>
          </a:xfrm>
          <a:custGeom>
            <a:avLst/>
            <a:gdLst>
              <a:gd name="connsiteX0" fmla="*/ 303844 w 4870135"/>
              <a:gd name="connsiteY0" fmla="*/ 2156478 h 6858000"/>
              <a:gd name="connsiteX1" fmla="*/ 1253774 w 4870135"/>
              <a:gd name="connsiteY1" fmla="*/ 4998800 h 6858000"/>
              <a:gd name="connsiteX2" fmla="*/ 1753307 w 4870135"/>
              <a:gd name="connsiteY2" fmla="*/ 4998800 h 6858000"/>
              <a:gd name="connsiteX3" fmla="*/ 2441188 w 4870135"/>
              <a:gd name="connsiteY3" fmla="*/ 2781797 h 6858000"/>
              <a:gd name="connsiteX4" fmla="*/ 3120879 w 4870135"/>
              <a:gd name="connsiteY4" fmla="*/ 4998800 h 6858000"/>
              <a:gd name="connsiteX5" fmla="*/ 3616317 w 4870135"/>
              <a:gd name="connsiteY5" fmla="*/ 4998800 h 6858000"/>
              <a:gd name="connsiteX6" fmla="*/ 4574447 w 4870135"/>
              <a:gd name="connsiteY6" fmla="*/ 2156478 h 6858000"/>
              <a:gd name="connsiteX7" fmla="*/ 4074905 w 4870135"/>
              <a:gd name="connsiteY7" fmla="*/ 2156478 h 6858000"/>
              <a:gd name="connsiteX8" fmla="*/ 3382929 w 4870135"/>
              <a:gd name="connsiteY8" fmla="*/ 4467291 h 6858000"/>
              <a:gd name="connsiteX9" fmla="*/ 2686859 w 4870135"/>
              <a:gd name="connsiteY9" fmla="*/ 2156478 h 6858000"/>
              <a:gd name="connsiteX10" fmla="*/ 2211893 w 4870135"/>
              <a:gd name="connsiteY10" fmla="*/ 2156478 h 6858000"/>
              <a:gd name="connsiteX11" fmla="*/ 1519919 w 4870135"/>
              <a:gd name="connsiteY11" fmla="*/ 4467291 h 6858000"/>
              <a:gd name="connsiteX12" fmla="*/ 823849 w 4870135"/>
              <a:gd name="connsiteY12" fmla="*/ 2156478 h 6858000"/>
              <a:gd name="connsiteX13" fmla="*/ 77338 w 4870135"/>
              <a:gd name="connsiteY13" fmla="*/ 0 h 6858000"/>
              <a:gd name="connsiteX14" fmla="*/ 4792797 w 4870135"/>
              <a:gd name="connsiteY14" fmla="*/ 0 h 6858000"/>
              <a:gd name="connsiteX15" fmla="*/ 4870135 w 4870135"/>
              <a:gd name="connsiteY15" fmla="*/ 19768 h 6858000"/>
              <a:gd name="connsiteX16" fmla="*/ 4870135 w 4870135"/>
              <a:gd name="connsiteY16" fmla="*/ 959636 h 6858000"/>
              <a:gd name="connsiteX17" fmla="*/ 4870135 w 4870135"/>
              <a:gd name="connsiteY17" fmla="*/ 1237533 h 6858000"/>
              <a:gd name="connsiteX18" fmla="*/ 4870135 w 4870135"/>
              <a:gd name="connsiteY18" fmla="*/ 5898364 h 6858000"/>
              <a:gd name="connsiteX19" fmla="*/ 4792797 w 4870135"/>
              <a:gd name="connsiteY19" fmla="*/ 5898364 h 6858000"/>
              <a:gd name="connsiteX20" fmla="*/ 4870135 w 4870135"/>
              <a:gd name="connsiteY20" fmla="*/ 5913452 h 6858000"/>
              <a:gd name="connsiteX21" fmla="*/ 4870135 w 4870135"/>
              <a:gd name="connsiteY21" fmla="*/ 6842913 h 6858000"/>
              <a:gd name="connsiteX22" fmla="*/ 4792797 w 4870135"/>
              <a:gd name="connsiteY22" fmla="*/ 6858000 h 6858000"/>
              <a:gd name="connsiteX23" fmla="*/ 77338 w 4870135"/>
              <a:gd name="connsiteY23" fmla="*/ 6858000 h 6858000"/>
              <a:gd name="connsiteX24" fmla="*/ 0 w 4870135"/>
              <a:gd name="connsiteY24" fmla="*/ 6842913 h 6858000"/>
              <a:gd name="connsiteX25" fmla="*/ 0 w 4870135"/>
              <a:gd name="connsiteY25" fmla="*/ 5913452 h 6858000"/>
              <a:gd name="connsiteX26" fmla="*/ 77338 w 4870135"/>
              <a:gd name="connsiteY26" fmla="*/ 5898364 h 6858000"/>
              <a:gd name="connsiteX27" fmla="*/ 0 w 4870135"/>
              <a:gd name="connsiteY27" fmla="*/ 5898364 h 6858000"/>
              <a:gd name="connsiteX28" fmla="*/ 0 w 4870135"/>
              <a:gd name="connsiteY28" fmla="*/ 1237533 h 6858000"/>
              <a:gd name="connsiteX29" fmla="*/ 0 w 4870135"/>
              <a:gd name="connsiteY29" fmla="*/ 959636 h 6858000"/>
              <a:gd name="connsiteX30" fmla="*/ 0 w 4870135"/>
              <a:gd name="connsiteY30" fmla="*/ 19768 h 6858000"/>
              <a:gd name="connsiteX31" fmla="*/ 77338 w 4870135"/>
              <a:gd name="connsiteY3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70135" h="6858000">
                <a:moveTo>
                  <a:pt x="303844" y="2156478"/>
                </a:moveTo>
                <a:lnTo>
                  <a:pt x="1253774" y="4998800"/>
                </a:lnTo>
                <a:lnTo>
                  <a:pt x="1753307" y="4998800"/>
                </a:lnTo>
                <a:lnTo>
                  <a:pt x="2441188" y="2781797"/>
                </a:lnTo>
                <a:lnTo>
                  <a:pt x="3120879" y="4998800"/>
                </a:lnTo>
                <a:lnTo>
                  <a:pt x="3616317" y="4998800"/>
                </a:lnTo>
                <a:lnTo>
                  <a:pt x="4574447" y="2156478"/>
                </a:lnTo>
                <a:lnTo>
                  <a:pt x="4074905" y="2156478"/>
                </a:lnTo>
                <a:lnTo>
                  <a:pt x="3382929" y="4467291"/>
                </a:lnTo>
                <a:lnTo>
                  <a:pt x="2686859" y="2156478"/>
                </a:lnTo>
                <a:lnTo>
                  <a:pt x="2211893" y="2156478"/>
                </a:lnTo>
                <a:lnTo>
                  <a:pt x="1519919" y="4467291"/>
                </a:lnTo>
                <a:lnTo>
                  <a:pt x="823849" y="2156478"/>
                </a:lnTo>
                <a:close/>
                <a:moveTo>
                  <a:pt x="77338" y="0"/>
                </a:moveTo>
                <a:lnTo>
                  <a:pt x="4792797" y="0"/>
                </a:lnTo>
                <a:cubicBezTo>
                  <a:pt x="4835509" y="0"/>
                  <a:pt x="4870135" y="8850"/>
                  <a:pt x="4870135" y="19768"/>
                </a:cubicBezTo>
                <a:lnTo>
                  <a:pt x="4870135" y="959636"/>
                </a:lnTo>
                <a:lnTo>
                  <a:pt x="4870135" y="1237533"/>
                </a:lnTo>
                <a:lnTo>
                  <a:pt x="4870135" y="5898364"/>
                </a:lnTo>
                <a:lnTo>
                  <a:pt x="4792797" y="5898364"/>
                </a:lnTo>
                <a:cubicBezTo>
                  <a:pt x="4835509" y="5898364"/>
                  <a:pt x="4870135" y="5905119"/>
                  <a:pt x="4870135" y="5913452"/>
                </a:cubicBezTo>
                <a:lnTo>
                  <a:pt x="4870135" y="6842913"/>
                </a:lnTo>
                <a:cubicBezTo>
                  <a:pt x="4870135" y="6851245"/>
                  <a:pt x="4835509" y="6858000"/>
                  <a:pt x="4792797" y="6858000"/>
                </a:cubicBezTo>
                <a:lnTo>
                  <a:pt x="77338" y="6858000"/>
                </a:lnTo>
                <a:cubicBezTo>
                  <a:pt x="34626" y="6858000"/>
                  <a:pt x="0" y="6851245"/>
                  <a:pt x="0" y="6842913"/>
                </a:cubicBezTo>
                <a:lnTo>
                  <a:pt x="0" y="5913452"/>
                </a:lnTo>
                <a:cubicBezTo>
                  <a:pt x="0" y="5905119"/>
                  <a:pt x="34626" y="5898364"/>
                  <a:pt x="77338" y="5898364"/>
                </a:cubicBezTo>
                <a:lnTo>
                  <a:pt x="0" y="5898364"/>
                </a:lnTo>
                <a:lnTo>
                  <a:pt x="0" y="1237533"/>
                </a:lnTo>
                <a:lnTo>
                  <a:pt x="0" y="959636"/>
                </a:lnTo>
                <a:lnTo>
                  <a:pt x="0" y="19768"/>
                </a:lnTo>
                <a:cubicBezTo>
                  <a:pt x="0" y="8850"/>
                  <a:pt x="34626" y="0"/>
                  <a:pt x="77338" y="0"/>
                </a:cubicBezTo>
                <a:close/>
              </a:path>
            </a:pathLst>
          </a:custGeom>
          <a:effectLst>
            <a:outerShdw blurRad="19050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4607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5C4D6F0-8167-456B-BFA4-C7E4587D59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979" y="204679"/>
            <a:ext cx="5959021" cy="6448641"/>
          </a:xfrm>
          <a:custGeom>
            <a:avLst/>
            <a:gdLst>
              <a:gd name="connsiteX0" fmla="*/ 3146463 w 6337300"/>
              <a:gd name="connsiteY0" fmla="*/ 1602640 h 6858000"/>
              <a:gd name="connsiteX1" fmla="*/ 4003390 w 6337300"/>
              <a:gd name="connsiteY1" fmla="*/ 1829074 h 6858000"/>
              <a:gd name="connsiteX2" fmla="*/ 4614403 w 6337300"/>
              <a:gd name="connsiteY2" fmla="*/ 2430461 h 6858000"/>
              <a:gd name="connsiteX3" fmla="*/ 4847423 w 6337300"/>
              <a:gd name="connsiteY3" fmla="*/ 3289920 h 6858000"/>
              <a:gd name="connsiteX4" fmla="*/ 4614403 w 6337300"/>
              <a:gd name="connsiteY4" fmla="*/ 4152928 h 6858000"/>
              <a:gd name="connsiteX5" fmla="*/ 4003390 w 6337300"/>
              <a:gd name="connsiteY5" fmla="*/ 4760904 h 6858000"/>
              <a:gd name="connsiteX6" fmla="*/ 3146463 w 6337300"/>
              <a:gd name="connsiteY6" fmla="*/ 4990888 h 6858000"/>
              <a:gd name="connsiteX7" fmla="*/ 2284228 w 6337300"/>
              <a:gd name="connsiteY7" fmla="*/ 4760904 h 6858000"/>
              <a:gd name="connsiteX8" fmla="*/ 1663357 w 6337300"/>
              <a:gd name="connsiteY8" fmla="*/ 4152928 h 6858000"/>
              <a:gd name="connsiteX9" fmla="*/ 1425028 w 6337300"/>
              <a:gd name="connsiteY9" fmla="*/ 3289920 h 6858000"/>
              <a:gd name="connsiteX10" fmla="*/ 1661839 w 6337300"/>
              <a:gd name="connsiteY10" fmla="*/ 2430461 h 6858000"/>
              <a:gd name="connsiteX11" fmla="*/ 2281192 w 6337300"/>
              <a:gd name="connsiteY11" fmla="*/ 1829074 h 6858000"/>
              <a:gd name="connsiteX12" fmla="*/ 3146463 w 6337300"/>
              <a:gd name="connsiteY12" fmla="*/ 1602640 h 6858000"/>
              <a:gd name="connsiteX13" fmla="*/ 3139632 w 6337300"/>
              <a:gd name="connsiteY13" fmla="*/ 879574 h 6858000"/>
              <a:gd name="connsiteX14" fmla="*/ 1848323 w 6337300"/>
              <a:gd name="connsiteY14" fmla="*/ 1199352 h 6858000"/>
              <a:gd name="connsiteX15" fmla="*/ 945861 w 6337300"/>
              <a:gd name="connsiteY15" fmla="*/ 2054762 h 6858000"/>
              <a:gd name="connsiteX16" fmla="*/ 606351 w 6337300"/>
              <a:gd name="connsiteY16" fmla="*/ 3289920 h 6858000"/>
              <a:gd name="connsiteX17" fmla="*/ 945861 w 6337300"/>
              <a:gd name="connsiteY17" fmla="*/ 4525591 h 6858000"/>
              <a:gd name="connsiteX18" fmla="*/ 1848323 w 6337300"/>
              <a:gd name="connsiteY18" fmla="*/ 5389109 h 6858000"/>
              <a:gd name="connsiteX19" fmla="*/ 3139632 w 6337300"/>
              <a:gd name="connsiteY19" fmla="*/ 5713954 h 6858000"/>
              <a:gd name="connsiteX20" fmla="*/ 4430946 w 6337300"/>
              <a:gd name="connsiteY20" fmla="*/ 5389109 h 6858000"/>
              <a:gd name="connsiteX21" fmla="*/ 5333416 w 6337300"/>
              <a:gd name="connsiteY21" fmla="*/ 4525591 h 6858000"/>
              <a:gd name="connsiteX22" fmla="*/ 5672930 w 6337300"/>
              <a:gd name="connsiteY22" fmla="*/ 3289920 h 6858000"/>
              <a:gd name="connsiteX23" fmla="*/ 5333416 w 6337300"/>
              <a:gd name="connsiteY23" fmla="*/ 2057798 h 6858000"/>
              <a:gd name="connsiteX24" fmla="*/ 4430946 w 6337300"/>
              <a:gd name="connsiteY24" fmla="*/ 1200870 h 6858000"/>
              <a:gd name="connsiteX25" fmla="*/ 3139632 w 6337300"/>
              <a:gd name="connsiteY25" fmla="*/ 879574 h 6858000"/>
              <a:gd name="connsiteX26" fmla="*/ 0 w 6337300"/>
              <a:gd name="connsiteY26" fmla="*/ 0 h 6858000"/>
              <a:gd name="connsiteX27" fmla="*/ 6337300 w 6337300"/>
              <a:gd name="connsiteY27" fmla="*/ 0 h 6858000"/>
              <a:gd name="connsiteX28" fmla="*/ 6337300 w 6337300"/>
              <a:gd name="connsiteY28" fmla="*/ 6858000 h 6858000"/>
              <a:gd name="connsiteX29" fmla="*/ 0 w 6337300"/>
              <a:gd name="connsiteY2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7300" h="6858000">
                <a:moveTo>
                  <a:pt x="3146463" y="1602640"/>
                </a:moveTo>
                <a:cubicBezTo>
                  <a:pt x="3462085" y="1605886"/>
                  <a:pt x="3747728" y="1681365"/>
                  <a:pt x="4003390" y="1829074"/>
                </a:cubicBezTo>
                <a:cubicBezTo>
                  <a:pt x="4259053" y="1976784"/>
                  <a:pt x="4462724" y="2177247"/>
                  <a:pt x="4614403" y="2430461"/>
                </a:cubicBezTo>
                <a:cubicBezTo>
                  <a:pt x="4766081" y="2683675"/>
                  <a:pt x="4843755" y="2970161"/>
                  <a:pt x="4847423" y="3289920"/>
                </a:cubicBezTo>
                <a:cubicBezTo>
                  <a:pt x="4843755" y="3609848"/>
                  <a:pt x="4766081" y="3897517"/>
                  <a:pt x="4614403" y="4152928"/>
                </a:cubicBezTo>
                <a:cubicBezTo>
                  <a:pt x="4462724" y="4408339"/>
                  <a:pt x="4259053" y="4610998"/>
                  <a:pt x="4003390" y="4760904"/>
                </a:cubicBezTo>
                <a:cubicBezTo>
                  <a:pt x="3747728" y="4910811"/>
                  <a:pt x="3462085" y="4987473"/>
                  <a:pt x="3146463" y="4990888"/>
                </a:cubicBezTo>
                <a:cubicBezTo>
                  <a:pt x="2830588" y="4987473"/>
                  <a:pt x="2543176" y="4910811"/>
                  <a:pt x="2284228" y="4760904"/>
                </a:cubicBezTo>
                <a:cubicBezTo>
                  <a:pt x="2025278" y="4610998"/>
                  <a:pt x="1818322" y="4408339"/>
                  <a:pt x="1663357" y="4152928"/>
                </a:cubicBezTo>
                <a:cubicBezTo>
                  <a:pt x="1508393" y="3897517"/>
                  <a:pt x="1428949" y="3609848"/>
                  <a:pt x="1425028" y="3289920"/>
                </a:cubicBezTo>
                <a:cubicBezTo>
                  <a:pt x="1428823" y="2970161"/>
                  <a:pt x="1507760" y="2683675"/>
                  <a:pt x="1661839" y="2430461"/>
                </a:cubicBezTo>
                <a:cubicBezTo>
                  <a:pt x="1815918" y="2177247"/>
                  <a:pt x="2022369" y="1976785"/>
                  <a:pt x="2281192" y="1829074"/>
                </a:cubicBezTo>
                <a:cubicBezTo>
                  <a:pt x="2540014" y="1681364"/>
                  <a:pt x="2828438" y="1605886"/>
                  <a:pt x="3146463" y="1602640"/>
                </a:cubicBezTo>
                <a:close/>
                <a:moveTo>
                  <a:pt x="3139632" y="879574"/>
                </a:moveTo>
                <a:cubicBezTo>
                  <a:pt x="2658897" y="883904"/>
                  <a:pt x="2228460" y="990497"/>
                  <a:pt x="1848323" y="1199352"/>
                </a:cubicBezTo>
                <a:cubicBezTo>
                  <a:pt x="1468186" y="1408207"/>
                  <a:pt x="1167365" y="1693344"/>
                  <a:pt x="945861" y="2054762"/>
                </a:cubicBezTo>
                <a:cubicBezTo>
                  <a:pt x="724357" y="2416180"/>
                  <a:pt x="611187" y="2827900"/>
                  <a:pt x="606351" y="3289920"/>
                </a:cubicBezTo>
                <a:cubicBezTo>
                  <a:pt x="611187" y="3749959"/>
                  <a:pt x="724357" y="4161849"/>
                  <a:pt x="945861" y="4525591"/>
                </a:cubicBezTo>
                <a:cubicBezTo>
                  <a:pt x="1167365" y="4889333"/>
                  <a:pt x="1468186" y="5177172"/>
                  <a:pt x="1848323" y="5389109"/>
                </a:cubicBezTo>
                <a:cubicBezTo>
                  <a:pt x="2228460" y="5601047"/>
                  <a:pt x="2658897" y="5709328"/>
                  <a:pt x="3139632" y="5713954"/>
                </a:cubicBezTo>
                <a:cubicBezTo>
                  <a:pt x="3620368" y="5709328"/>
                  <a:pt x="4050806" y="5601047"/>
                  <a:pt x="4430946" y="5389109"/>
                </a:cubicBezTo>
                <a:cubicBezTo>
                  <a:pt x="4811086" y="5177172"/>
                  <a:pt x="5111909" y="4889333"/>
                  <a:pt x="5333416" y="4525591"/>
                </a:cubicBezTo>
                <a:cubicBezTo>
                  <a:pt x="5554922" y="4161849"/>
                  <a:pt x="5668093" y="3749959"/>
                  <a:pt x="5672930" y="3289920"/>
                </a:cubicBezTo>
                <a:cubicBezTo>
                  <a:pt x="5668093" y="2830051"/>
                  <a:pt x="5554922" y="2419343"/>
                  <a:pt x="5333416" y="2057798"/>
                </a:cubicBezTo>
                <a:cubicBezTo>
                  <a:pt x="5111909" y="1696253"/>
                  <a:pt x="4811086" y="1410610"/>
                  <a:pt x="4430946" y="1200870"/>
                </a:cubicBezTo>
                <a:cubicBezTo>
                  <a:pt x="4050806" y="991129"/>
                  <a:pt x="3620368" y="884031"/>
                  <a:pt x="3139632" y="879574"/>
                </a:cubicBezTo>
                <a:close/>
                <a:moveTo>
                  <a:pt x="0" y="0"/>
                </a:moveTo>
                <a:lnTo>
                  <a:pt x="6337300" y="0"/>
                </a:lnTo>
                <a:lnTo>
                  <a:pt x="6337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4852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60716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86F59D-9687-47E3-AA65-1085AD6D49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8459" y="789214"/>
            <a:ext cx="5279572" cy="5279572"/>
          </a:xfrm>
          <a:custGeom>
            <a:avLst/>
            <a:gdLst>
              <a:gd name="connsiteX0" fmla="*/ 2639786 w 5279572"/>
              <a:gd name="connsiteY0" fmla="*/ 0 h 5279572"/>
              <a:gd name="connsiteX1" fmla="*/ 5279572 w 5279572"/>
              <a:gd name="connsiteY1" fmla="*/ 2639786 h 5279572"/>
              <a:gd name="connsiteX2" fmla="*/ 2639786 w 5279572"/>
              <a:gd name="connsiteY2" fmla="*/ 5279572 h 5279572"/>
              <a:gd name="connsiteX3" fmla="*/ 0 w 5279572"/>
              <a:gd name="connsiteY3" fmla="*/ 2639786 h 5279572"/>
              <a:gd name="connsiteX4" fmla="*/ 2639786 w 5279572"/>
              <a:gd name="connsiteY4" fmla="*/ 0 h 52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9572" h="5279572">
                <a:moveTo>
                  <a:pt x="2639786" y="0"/>
                </a:moveTo>
                <a:cubicBezTo>
                  <a:pt x="4097700" y="0"/>
                  <a:pt x="5279572" y="1181872"/>
                  <a:pt x="5279572" y="2639786"/>
                </a:cubicBezTo>
                <a:cubicBezTo>
                  <a:pt x="5279572" y="4097700"/>
                  <a:pt x="4097700" y="5279572"/>
                  <a:pt x="2639786" y="5279572"/>
                </a:cubicBezTo>
                <a:cubicBezTo>
                  <a:pt x="1181872" y="5279572"/>
                  <a:pt x="0" y="4097700"/>
                  <a:pt x="0" y="2639786"/>
                </a:cubicBezTo>
                <a:cubicBezTo>
                  <a:pt x="0" y="1181872"/>
                  <a:pt x="1181872" y="0"/>
                  <a:pt x="26397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9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9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1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9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9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6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  <p:sldLayoutId id="2147483769" r:id="rId13"/>
    <p:sldLayoutId id="2147483660" r:id="rId14"/>
    <p:sldLayoutId id="2147483661" r:id="rId15"/>
    <p:sldLayoutId id="2147483662" r:id="rId16"/>
    <p:sldLayoutId id="2147483666" r:id="rId17"/>
    <p:sldLayoutId id="2147483667" r:id="rId18"/>
    <p:sldLayoutId id="2147483672" r:id="rId19"/>
    <p:sldLayoutId id="2147483668" r:id="rId20"/>
    <p:sldLayoutId id="2147483669" r:id="rId21"/>
    <p:sldLayoutId id="2147483675" r:id="rId22"/>
    <p:sldLayoutId id="2147483691" r:id="rId23"/>
    <p:sldLayoutId id="2147483692" r:id="rId24"/>
    <p:sldLayoutId id="2147483693" r:id="rId25"/>
    <p:sldLayoutId id="2147483770" r:id="rId26"/>
    <p:sldLayoutId id="214748377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89" y="6028330"/>
            <a:ext cx="1527967" cy="713039"/>
          </a:xfrm>
          <a:prstGeom prst="rect">
            <a:avLst/>
          </a:prstGeom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A67A83B8-9AD7-40DE-BDDF-6C10B7A07166}"/>
              </a:ext>
            </a:extLst>
          </p:cNvPr>
          <p:cNvGrpSpPr>
            <a:grpSpLocks/>
          </p:cNvGrpSpPr>
          <p:nvPr/>
        </p:nvGrpSpPr>
        <p:grpSpPr bwMode="auto">
          <a:xfrm>
            <a:off x="8499532" y="5952628"/>
            <a:ext cx="3597655" cy="860749"/>
            <a:chOff x="2190" y="14879"/>
            <a:chExt cx="7201" cy="1506"/>
          </a:xfrm>
        </p:grpSpPr>
        <p:pic>
          <p:nvPicPr>
            <p:cNvPr id="12" name="Image 11" descr="Description : Résultat de recherche d'images pour &quot;leader grand verdon&quot;">
              <a:extLst>
                <a:ext uri="{FF2B5EF4-FFF2-40B4-BE49-F238E27FC236}">
                  <a16:creationId xmlns:a16="http://schemas.microsoft.com/office/drawing/2014/main" id="{8C079369-B20D-40B0-A019-8F6AB7D03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14879"/>
              <a:ext cx="6018" cy="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39B5407-F421-4D30-A57E-6A5E30393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" y="14881"/>
              <a:ext cx="1180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20F2287-4A8A-4473-AEAB-78EF242B28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172" y="5963516"/>
            <a:ext cx="3384376" cy="921869"/>
          </a:xfrm>
          <a:prstGeom prst="rect">
            <a:avLst/>
          </a:prstGeom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4DF48006-7036-40D4-BEF6-14B3D2302636}"/>
              </a:ext>
            </a:extLst>
          </p:cNvPr>
          <p:cNvSpPr/>
          <p:nvPr/>
        </p:nvSpPr>
        <p:spPr>
          <a:xfrm>
            <a:off x="2577884" y="561444"/>
            <a:ext cx="7036232" cy="2393996"/>
          </a:xfrm>
          <a:prstGeom prst="rect">
            <a:avLst/>
          </a:prstGeom>
          <a:noFill/>
          <a:ln w="22320">
            <a:noFill/>
            <a:round/>
          </a:ln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fr-FR" sz="3600" b="1" dirty="0">
                <a:latin typeface="Calibri" pitchFamily="34" charset="0"/>
              </a:rPr>
              <a:t>L’écohameau </a:t>
            </a:r>
            <a:r>
              <a:rPr lang="fr-FR" sz="3600" b="1" i="1" dirty="0">
                <a:latin typeface="Calibri" pitchFamily="34" charset="0"/>
              </a:rPr>
              <a:t>Lou Vilar</a:t>
            </a:r>
          </a:p>
          <a:p>
            <a:pPr algn="ctr">
              <a:defRPr/>
            </a:pPr>
            <a:r>
              <a:rPr lang="fr-FR" sz="3600" dirty="0">
                <a:latin typeface="Calibri" pitchFamily="34" charset="0"/>
              </a:rPr>
              <a:t>UN PROJET D’HABITAT PARTICIPATIF A TRIGANCE</a:t>
            </a:r>
            <a:endParaRPr lang="fr-FR" sz="2800" b="1" dirty="0">
              <a:latin typeface="Calibri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B0E2EF5-C75B-4988-B32B-5C94075AEC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6" y="3723458"/>
            <a:ext cx="11933499" cy="22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25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A360AF-4178-6B46-B2A0-999966361E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E8749-EA07-4EA9-AF4C-84866F505A01}"/>
              </a:ext>
            </a:extLst>
          </p:cNvPr>
          <p:cNvSpPr txBox="1"/>
          <p:nvPr/>
        </p:nvSpPr>
        <p:spPr>
          <a:xfrm>
            <a:off x="385269" y="2864871"/>
            <a:ext cx="56343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>
              <a:spcAft>
                <a:spcPts val="1200"/>
              </a:spcAft>
            </a:pPr>
            <a:r>
              <a:rPr lang="fr-FR" sz="3200" dirty="0">
                <a:solidFill>
                  <a:schemeClr val="bg1"/>
                </a:solidFill>
              </a:rPr>
              <a:t>Près de </a:t>
            </a:r>
            <a:r>
              <a:rPr lang="fr-FR" sz="3200" b="1" dirty="0">
                <a:solidFill>
                  <a:schemeClr val="bg1"/>
                </a:solidFill>
              </a:rPr>
              <a:t>1000 projets </a:t>
            </a:r>
            <a:r>
              <a:rPr lang="fr-FR" sz="3200" dirty="0">
                <a:solidFill>
                  <a:schemeClr val="bg1"/>
                </a:solidFill>
              </a:rPr>
              <a:t>en France, dont </a:t>
            </a:r>
          </a:p>
          <a:p>
            <a:pPr marL="752475" lvl="2" indent="-285750">
              <a:buFont typeface="Wingdings" pitchFamily="2" charset="2"/>
              <a:buChar char="§"/>
            </a:pPr>
            <a:r>
              <a:rPr lang="fr-FR" sz="3200" dirty="0">
                <a:solidFill>
                  <a:schemeClr val="bg1"/>
                </a:solidFill>
              </a:rPr>
              <a:t>350 livrés (4000 logements)</a:t>
            </a:r>
          </a:p>
          <a:p>
            <a:pPr marL="752475" lvl="2" indent="-285750">
              <a:buFont typeface="Wingdings" pitchFamily="2" charset="2"/>
              <a:buChar char="§"/>
            </a:pPr>
            <a:r>
              <a:rPr lang="fr-FR" sz="3200" dirty="0">
                <a:solidFill>
                  <a:schemeClr val="bg1"/>
                </a:solidFill>
              </a:rPr>
              <a:t>50 % en milieu rural</a:t>
            </a:r>
          </a:p>
          <a:p>
            <a:pPr marL="9525" algn="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AC9C8-5E4C-4073-9F13-57E7C4FC1907}"/>
              </a:ext>
            </a:extLst>
          </p:cNvPr>
          <p:cNvSpPr txBox="1"/>
          <p:nvPr/>
        </p:nvSpPr>
        <p:spPr>
          <a:xfrm>
            <a:off x="687615" y="505996"/>
            <a:ext cx="51108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4000" dirty="0">
                <a:solidFill>
                  <a:schemeClr val="bg1"/>
                </a:solidFill>
                <a:latin typeface="Nexa Bold" panose="02000000000000000000" pitchFamily="50" charset="0"/>
              </a:rPr>
              <a:t>Où en sommes-nous aujourd’hui ?</a:t>
            </a:r>
            <a:endParaRPr lang="id-ID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4A39B6-60DC-4DA9-A91F-4338783459BF}"/>
              </a:ext>
            </a:extLst>
          </p:cNvPr>
          <p:cNvSpPr/>
          <p:nvPr/>
        </p:nvSpPr>
        <p:spPr>
          <a:xfrm rot="16200000">
            <a:off x="-423948" y="1255525"/>
            <a:ext cx="1407461" cy="561885"/>
          </a:xfrm>
          <a:custGeom>
            <a:avLst/>
            <a:gdLst>
              <a:gd name="connsiteX0" fmla="*/ 0 w 1407461"/>
              <a:gd name="connsiteY0" fmla="*/ 0 h 561885"/>
              <a:gd name="connsiteX1" fmla="*/ 1407461 w 1407461"/>
              <a:gd name="connsiteY1" fmla="*/ 0 h 561885"/>
              <a:gd name="connsiteX2" fmla="*/ 1370167 w 1407461"/>
              <a:gd name="connsiteY2" fmla="*/ 120141 h 561885"/>
              <a:gd name="connsiteX3" fmla="*/ 703730 w 1407461"/>
              <a:gd name="connsiteY3" fmla="*/ 561885 h 561885"/>
              <a:gd name="connsiteX4" fmla="*/ 37294 w 1407461"/>
              <a:gd name="connsiteY4" fmla="*/ 120141 h 5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461" h="561885">
                <a:moveTo>
                  <a:pt x="0" y="0"/>
                </a:moveTo>
                <a:lnTo>
                  <a:pt x="1407461" y="0"/>
                </a:lnTo>
                <a:lnTo>
                  <a:pt x="1370167" y="120141"/>
                </a:lnTo>
                <a:cubicBezTo>
                  <a:pt x="1260368" y="379736"/>
                  <a:pt x="1003321" y="561885"/>
                  <a:pt x="703730" y="561885"/>
                </a:cubicBezTo>
                <a:cubicBezTo>
                  <a:pt x="404140" y="561885"/>
                  <a:pt x="147093" y="379736"/>
                  <a:pt x="37294" y="120141"/>
                </a:cubicBezTo>
                <a:close/>
              </a:path>
            </a:pathLst>
          </a:custGeom>
          <a:solidFill>
            <a:srgbClr val="FFF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pour une image 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25359D0-151C-764D-B17D-EBDE3AE2A8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4179" y="789215"/>
            <a:ext cx="5257400" cy="5258943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27C868-89C1-D94A-AA3D-C5FF48A76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847" y="-263593"/>
            <a:ext cx="1959138" cy="2081584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5A5DC487-722B-4B6B-A560-DCDDF0E78C1F}"/>
              </a:ext>
            </a:extLst>
          </p:cNvPr>
          <p:cNvSpPr txBox="1"/>
          <p:nvPr/>
        </p:nvSpPr>
        <p:spPr>
          <a:xfrm>
            <a:off x="6622403" y="6398971"/>
            <a:ext cx="616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/>
            <a:r>
              <a:rPr lang="fr-FR" sz="2000" dirty="0">
                <a:solidFill>
                  <a:schemeClr val="bg1"/>
                </a:solidFill>
              </a:rPr>
              <a:t>Source : www.habitatparticipatif-france.org</a:t>
            </a:r>
            <a:endParaRPr lang="fr-FR" dirty="0">
              <a:solidFill>
                <a:schemeClr val="bg1"/>
              </a:solidFill>
            </a:endParaRPr>
          </a:p>
          <a:p>
            <a:pPr marL="9525"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3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236" y="2520562"/>
            <a:ext cx="82835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lancer le projet, Regain :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Réalise une étude de faisabilité (arbitrages)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Organise des réunions publiques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Accompagne l’organisation du collectif d’habitants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Accompagne le recrutement de l’architecte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fr-F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8633-A677-42CF-9D23-62D6556AA426}"/>
              </a:ext>
            </a:extLst>
          </p:cNvPr>
          <p:cNvSpPr/>
          <p:nvPr/>
        </p:nvSpPr>
        <p:spPr>
          <a:xfrm>
            <a:off x="1" y="917183"/>
            <a:ext cx="4991100" cy="1307272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r>
              <a:rPr lang="fr-FR" sz="4000" b="1" kern="0" dirty="0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000" b="1" kern="0" dirty="0" err="1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Trigance</a:t>
            </a:r>
            <a:endParaRPr lang="fr-FR" sz="4000" b="1" kern="0" dirty="0">
              <a:solidFill>
                <a:srgbClr val="009AA4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254" y="114301"/>
            <a:ext cx="3439551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236" y="2520562"/>
            <a:ext cx="82835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De 2018 à 2020, le collectif :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S’est constitué et a formulé un projet commun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 organisé des réunions publiques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 recruté un architecte et son équipe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 participé à des ateliers de conception participative qui ont abouti à un dossier de Permis d’Aménager</a:t>
            </a:r>
            <a:endParaRPr lang="fr-F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8633-A677-42CF-9D23-62D6556AA426}"/>
              </a:ext>
            </a:extLst>
          </p:cNvPr>
          <p:cNvSpPr/>
          <p:nvPr/>
        </p:nvSpPr>
        <p:spPr>
          <a:xfrm>
            <a:off x="1" y="917183"/>
            <a:ext cx="4991100" cy="1307272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r>
              <a:rPr lang="fr-FR" sz="4000" b="1" kern="0" dirty="0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000" b="1" kern="0" dirty="0" err="1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Trigance</a:t>
            </a:r>
            <a:endParaRPr lang="fr-FR" sz="4000" b="1" kern="0" dirty="0">
              <a:solidFill>
                <a:srgbClr val="009AA4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829408-4258-4581-B531-48D7F3B46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047" y="114301"/>
            <a:ext cx="3439550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1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personne&#10;&#10;Description générée automatiquement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031" y="171716"/>
            <a:ext cx="3793268" cy="6514565"/>
          </a:xfrm>
          <a:prstGeom prst="rect">
            <a:avLst/>
          </a:prstGeom>
        </p:spPr>
      </p:pic>
      <p:pic>
        <p:nvPicPr>
          <p:cNvPr id="6" name="Image 5" descr="Une image contenant texte, table, guichet&#10;&#10;Description générée automatiquement">
            <a:extLst>
              <a:ext uri="{FF2B5EF4-FFF2-40B4-BE49-F238E27FC236}">
                <a16:creationId xmlns:a16="http://schemas.microsoft.com/office/drawing/2014/main" id="{618A0EB2-2763-4DB5-895C-BBC1D3FC3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1514" y="171716"/>
            <a:ext cx="3822924" cy="6514565"/>
          </a:xfrm>
          <a:prstGeom prst="rect">
            <a:avLst/>
          </a:prstGeom>
        </p:spPr>
      </p:pic>
      <p:pic>
        <p:nvPicPr>
          <p:cNvPr id="5" name="Image 4" descr="Une image contenant personne, herbe, extérieur, groupe&#10;&#10;Description générée automatiquement">
            <a:extLst>
              <a:ext uri="{FF2B5EF4-FFF2-40B4-BE49-F238E27FC236}">
                <a16:creationId xmlns:a16="http://schemas.microsoft.com/office/drawing/2014/main" id="{A808F714-E2C2-4FF9-B459-A3D0449CDB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6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2"/>
          <a:stretch/>
        </p:blipFill>
        <p:spPr>
          <a:xfrm>
            <a:off x="4247909" y="85143"/>
            <a:ext cx="7839916" cy="6714982"/>
          </a:xfrm>
          <a:prstGeom prst="rect">
            <a:avLst/>
          </a:prstGeom>
        </p:spPr>
      </p:pic>
      <p:sp>
        <p:nvSpPr>
          <p:cNvPr id="8" name="TextBox 12"/>
          <p:cNvSpPr txBox="1"/>
          <p:nvPr/>
        </p:nvSpPr>
        <p:spPr>
          <a:xfrm>
            <a:off x="171386" y="286648"/>
            <a:ext cx="38103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projet prévoit :</a:t>
            </a:r>
          </a:p>
          <a:p>
            <a:pPr marL="342900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6 parcelles à bâtir</a:t>
            </a:r>
          </a:p>
          <a:p>
            <a:pPr marL="342900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 parcelle pour 4 logements sociaux</a:t>
            </a:r>
          </a:p>
          <a:p>
            <a:pPr>
              <a:spcAft>
                <a:spcPts val="1800"/>
              </a:spcAft>
              <a:buClr>
                <a:srgbClr val="009AA4"/>
              </a:buClr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= 10 logements</a:t>
            </a:r>
          </a:p>
          <a:p>
            <a:pPr marL="342900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 bâtiment commun</a:t>
            </a:r>
          </a:p>
          <a:p>
            <a:pPr marL="342900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 bâtiment d’activités</a:t>
            </a:r>
          </a:p>
          <a:p>
            <a:pPr marL="342900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L’ensemble du terrain non bâti est géré collectivement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fr-F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5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403" y="1046602"/>
            <a:ext cx="7894780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cs typeface="Arial" panose="020B0604020202020204" pitchFamily="34" charset="0"/>
              </a:rPr>
              <a:t>Le projet va être réalisé en deux phases</a:t>
            </a:r>
          </a:p>
          <a:p>
            <a:pPr marL="971550" lvl="1" indent="-514350">
              <a:spcAft>
                <a:spcPts val="1800"/>
              </a:spcAft>
              <a:buClr>
                <a:srgbClr val="009AA4"/>
              </a:buClr>
              <a:buFont typeface="+mj-lt"/>
              <a:buAutoNum type="arabicPeriod"/>
            </a:pPr>
            <a:r>
              <a:rPr lang="fr-FR" sz="2800" dirty="0">
                <a:cs typeface="Arial" panose="020B0604020202020204" pitchFamily="34" charset="0"/>
              </a:rPr>
              <a:t>La viabilisation du terrain par la Commune</a:t>
            </a:r>
          </a:p>
          <a:p>
            <a:pPr marL="971550" lvl="1" indent="-514350">
              <a:spcAft>
                <a:spcPts val="1800"/>
              </a:spcAft>
              <a:buClr>
                <a:srgbClr val="009AA4"/>
              </a:buClr>
              <a:buFont typeface="+mj-lt"/>
              <a:buAutoNum type="arabicPeriod"/>
            </a:pPr>
            <a:r>
              <a:rPr lang="fr-FR" sz="2800" dirty="0">
                <a:cs typeface="Arial" panose="020B0604020202020204" pitchFamily="34" charset="0"/>
              </a:rPr>
              <a:t>La construction des logements par les maîtres d’ouvrages :</a:t>
            </a:r>
          </a:p>
          <a:p>
            <a:pPr marL="1828800" lvl="3" indent="-457200">
              <a:spcAft>
                <a:spcPts val="18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r>
              <a:rPr lang="fr-FR" sz="2800" dirty="0">
                <a:cs typeface="Arial" panose="020B0604020202020204" pitchFamily="34" charset="0"/>
              </a:rPr>
              <a:t>Un bailleur social pour 4 à 6 logements locatifs</a:t>
            </a:r>
          </a:p>
          <a:p>
            <a:pPr marL="1828800" lvl="3" indent="-457200">
              <a:spcAft>
                <a:spcPts val="18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r>
              <a:rPr lang="fr-FR" sz="2800" dirty="0">
                <a:cs typeface="Arial" panose="020B0604020202020204" pitchFamily="34" charset="0"/>
              </a:rPr>
              <a:t>Des particuliers pour 6 maisons</a:t>
            </a:r>
          </a:p>
          <a:p>
            <a:pPr marL="1828800" lvl="3" indent="-457200">
              <a:spcAft>
                <a:spcPts val="18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r>
              <a:rPr lang="fr-FR" sz="2800" dirty="0">
                <a:cs typeface="Arial" panose="020B0604020202020204" pitchFamily="34" charset="0"/>
              </a:rPr>
              <a:t>Le collectif d’habitants pour les espaces communs</a:t>
            </a:r>
          </a:p>
          <a:p>
            <a:pPr marL="1828800" lvl="3" indent="-457200">
              <a:spcAft>
                <a:spcPts val="18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endParaRPr lang="fr-FR" sz="2800" dirty="0">
              <a:cs typeface="Arial" panose="020B0604020202020204" pitchFamily="34" charset="0"/>
            </a:endParaRPr>
          </a:p>
          <a:p>
            <a:pPr marL="1828800" lvl="3" indent="-457200">
              <a:spcAft>
                <a:spcPts val="1800"/>
              </a:spcAft>
              <a:buClr>
                <a:srgbClr val="009AA4"/>
              </a:buClr>
              <a:buFont typeface="Wingdings" panose="05000000000000000000" pitchFamily="2" charset="2"/>
              <a:buChar char="ü"/>
            </a:pPr>
            <a:endParaRPr lang="fr-FR" sz="2800" dirty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fr-FR" sz="12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047" y="114301"/>
            <a:ext cx="3439550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2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0820" y="355108"/>
            <a:ext cx="826318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buClr>
                <a:srgbClr val="009AA4"/>
              </a:buClr>
            </a:pPr>
            <a:r>
              <a:rPr lang="fr-FR" sz="2800" b="1" dirty="0">
                <a:cs typeface="Arial" panose="020B0604020202020204" pitchFamily="34" charset="0"/>
              </a:rPr>
              <a:t>Produire des logements </a:t>
            </a:r>
            <a:r>
              <a:rPr lang="fr-FR" sz="2800" b="1" u="sng" dirty="0">
                <a:cs typeface="Arial" panose="020B0604020202020204" pitchFamily="34" charset="0"/>
              </a:rPr>
              <a:t>accessibles</a:t>
            </a:r>
          </a:p>
          <a:p>
            <a:pPr marL="800100" lvl="1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b="1" dirty="0">
                <a:cs typeface="Arial" panose="020B0604020202020204" pitchFamily="34" charset="0"/>
              </a:rPr>
              <a:t>Logements sociaux </a:t>
            </a:r>
            <a:r>
              <a:rPr lang="fr-FR" sz="2800" dirty="0">
                <a:cs typeface="Arial" panose="020B0604020202020204" pitchFamily="34" charset="0"/>
              </a:rPr>
              <a:t>en PLAI : T3 à 280€/mois</a:t>
            </a:r>
          </a:p>
          <a:p>
            <a:pPr marL="914400" lvl="1" indent="-457200">
              <a:spcAft>
                <a:spcPts val="6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r>
              <a:rPr lang="fr-FR" sz="2800" dirty="0">
                <a:cs typeface="Arial" panose="020B0604020202020204" pitchFamily="34" charset="0"/>
                <a:sym typeface="Wingdings" panose="05000000000000000000" pitchFamily="2" charset="2"/>
              </a:rPr>
              <a:t>Difficulté : trouver un bailleur social</a:t>
            </a:r>
          </a:p>
          <a:p>
            <a:pPr marL="914400" lvl="1" indent="-457200">
              <a:spcAft>
                <a:spcPts val="6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endParaRPr lang="fr-FR" sz="2800" dirty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b="1" dirty="0">
                <a:cs typeface="Arial" panose="020B0604020202020204" pitchFamily="34" charset="0"/>
              </a:rPr>
              <a:t>Parcelles à bâtir </a:t>
            </a:r>
            <a:r>
              <a:rPr lang="fr-FR" sz="2800" dirty="0">
                <a:cs typeface="Arial" panose="020B0604020202020204" pitchFamily="34" charset="0"/>
              </a:rPr>
              <a:t>: </a:t>
            </a:r>
          </a:p>
          <a:p>
            <a:pPr marL="914400" lvl="1" indent="-457200">
              <a:spcAft>
                <a:spcPts val="6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r>
              <a:rPr lang="fr-FR" sz="2800" dirty="0">
                <a:cs typeface="Arial" panose="020B0604020202020204" pitchFamily="34" charset="0"/>
              </a:rPr>
              <a:t>Stratégie auto-construction : </a:t>
            </a:r>
          </a:p>
          <a:p>
            <a:pPr marL="1371600" lvl="2" indent="-457200">
              <a:spcAft>
                <a:spcPts val="600"/>
              </a:spcAft>
              <a:buClr>
                <a:srgbClr val="009AA4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cs typeface="Arial" panose="020B0604020202020204" pitchFamily="34" charset="0"/>
              </a:rPr>
              <a:t>estimations de 50.000€ à 120.000€</a:t>
            </a:r>
          </a:p>
          <a:p>
            <a:pPr marL="1371600" lvl="2" indent="-457200">
              <a:spcAft>
                <a:spcPts val="600"/>
              </a:spcAft>
              <a:buClr>
                <a:srgbClr val="009AA4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ea typeface="Lato" panose="020F0502020204030203" pitchFamily="34" charset="0"/>
                <a:cs typeface="Arial" panose="020B0604020202020204" pitchFamily="34" charset="0"/>
              </a:rPr>
              <a:t>Forme juridique du lotissement</a:t>
            </a:r>
            <a:endParaRPr lang="fr-FR" sz="11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endParaRPr lang="fr-FR" sz="12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 indent="-457200">
              <a:spcAft>
                <a:spcPts val="600"/>
              </a:spcAft>
              <a:buClr>
                <a:srgbClr val="009AA4"/>
              </a:buClr>
              <a:buFont typeface="Wingdings" panose="05000000000000000000" pitchFamily="2" charset="2"/>
              <a:buChar char="à"/>
            </a:pPr>
            <a:r>
              <a:rPr lang="fr-FR" sz="2800" dirty="0">
                <a:cs typeface="Arial" panose="020B0604020202020204" pitchFamily="34" charset="0"/>
                <a:sym typeface="Wingdings" panose="05000000000000000000" pitchFamily="2" charset="2"/>
              </a:rPr>
              <a:t>Prix de vente « gratuit » ? </a:t>
            </a:r>
            <a:br>
              <a:rPr lang="fr-FR" sz="2800" dirty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sz="2400" dirty="0">
                <a:cs typeface="Arial" panose="020B0604020202020204" pitchFamily="34" charset="0"/>
                <a:sym typeface="Wingdings" panose="05000000000000000000" pitchFamily="2" charset="2"/>
              </a:rPr>
              <a:t>Limitation : estimation des domaines 25.000€</a:t>
            </a:r>
            <a:endParaRPr lang="fr-FR" sz="2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7300" lvl="2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cs typeface="Arial" panose="020B0604020202020204" pitchFamily="34" charset="0"/>
              </a:rPr>
              <a:t>Déduction de 10.000€ avec contrepartie : investissement sur les espaces communs : 15.000€</a:t>
            </a:r>
          </a:p>
          <a:p>
            <a:pPr marL="1257300" lvl="2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cs typeface="Arial" panose="020B0604020202020204" pitchFamily="34" charset="0"/>
              </a:rPr>
              <a:t>Bail à construction = 75€/mois pendant 20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622" y="114301"/>
            <a:ext cx="3439549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12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6776" y="1639730"/>
            <a:ext cx="798722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cs typeface="Arial" panose="020B0604020202020204" pitchFamily="34" charset="0"/>
              </a:rPr>
              <a:t>A venir :</a:t>
            </a:r>
            <a:endParaRPr lang="fr-FR" sz="2800" b="1" u="sng" dirty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cs typeface="Arial" panose="020B0604020202020204" pitchFamily="34" charset="0"/>
              </a:rPr>
              <a:t>Consultation des entreprises : fin 2022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cs typeface="Arial" panose="020B0604020202020204" pitchFamily="34" charset="0"/>
              </a:rPr>
              <a:t>Travaux de viabilisation : début 2023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cs typeface="Arial" panose="020B0604020202020204" pitchFamily="34" charset="0"/>
              </a:rPr>
              <a:t>Cession des parcelles : été 2023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cs typeface="Arial" panose="020B0604020202020204" pitchFamily="34" charset="0"/>
              </a:rPr>
              <a:t>Travaux de construction des logements et espaces communs : 2023-2024.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fr-FR" sz="12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96CB8F-A17D-4337-94EC-6C3AEE2E8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3680" y="114302"/>
            <a:ext cx="3439552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6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6776" y="1639730"/>
            <a:ext cx="798722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cs typeface="Arial" panose="020B0604020202020204" pitchFamily="34" charset="0"/>
              </a:rPr>
              <a:t>Les difficultés rencontrées :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b="1" dirty="0">
                <a:cs typeface="Arial" panose="020B0604020202020204" pitchFamily="34" charset="0"/>
              </a:rPr>
              <a:t>2020 : </a:t>
            </a:r>
            <a:r>
              <a:rPr lang="fr-FR" sz="2800" dirty="0">
                <a:cs typeface="Arial" panose="020B0604020202020204" pitchFamily="34" charset="0"/>
              </a:rPr>
              <a:t>retard du PLU (un an pour démarrer la conception)</a:t>
            </a:r>
            <a:endParaRPr lang="fr-FR" sz="2800" b="1" dirty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b="1" dirty="0">
                <a:cs typeface="Arial" panose="020B0604020202020204" pitchFamily="34" charset="0"/>
              </a:rPr>
              <a:t>2021-2022 : </a:t>
            </a:r>
            <a:r>
              <a:rPr lang="fr-FR" sz="2800" dirty="0">
                <a:cs typeface="Arial" panose="020B0604020202020204" pitchFamily="34" charset="0"/>
              </a:rPr>
              <a:t>Différent avec SDIS/DDTM = 1 an et demi pour obtenir le Permis d’Aménager, études complémentaires, perte du bailleur, surcoûts… et… le groupe qui s’épuise et s’amenuise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cs typeface="Arial" panose="020B0604020202020204" pitchFamily="34" charset="0"/>
            </a:endParaRP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2800" dirty="0"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fr-FR" sz="12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96CB8F-A17D-4337-94EC-6C3AEE2E8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3680" y="114302"/>
            <a:ext cx="3439552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1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89" y="6028330"/>
            <a:ext cx="1527967" cy="713039"/>
          </a:xfrm>
          <a:prstGeom prst="rect">
            <a:avLst/>
          </a:prstGeom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A67A83B8-9AD7-40DE-BDDF-6C10B7A07166}"/>
              </a:ext>
            </a:extLst>
          </p:cNvPr>
          <p:cNvGrpSpPr>
            <a:grpSpLocks/>
          </p:cNvGrpSpPr>
          <p:nvPr/>
        </p:nvGrpSpPr>
        <p:grpSpPr bwMode="auto">
          <a:xfrm>
            <a:off x="8499532" y="5952628"/>
            <a:ext cx="3597655" cy="860749"/>
            <a:chOff x="2190" y="14879"/>
            <a:chExt cx="7201" cy="1506"/>
          </a:xfrm>
        </p:grpSpPr>
        <p:pic>
          <p:nvPicPr>
            <p:cNvPr id="12" name="Image 11" descr="Description : Résultat de recherche d'images pour &quot;leader grand verdon&quot;">
              <a:extLst>
                <a:ext uri="{FF2B5EF4-FFF2-40B4-BE49-F238E27FC236}">
                  <a16:creationId xmlns:a16="http://schemas.microsoft.com/office/drawing/2014/main" id="{8C079369-B20D-40B0-A019-8F6AB7D03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14879"/>
              <a:ext cx="6018" cy="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39B5407-F421-4D30-A57E-6A5E30393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" y="14881"/>
              <a:ext cx="1180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20F2287-4A8A-4473-AEAB-78EF242B28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172" y="5963516"/>
            <a:ext cx="3384376" cy="921869"/>
          </a:xfrm>
          <a:prstGeom prst="rect">
            <a:avLst/>
          </a:prstGeom>
        </p:spPr>
      </p:pic>
      <p:sp>
        <p:nvSpPr>
          <p:cNvPr id="15" name="CustomShape 2">
            <a:extLst>
              <a:ext uri="{FF2B5EF4-FFF2-40B4-BE49-F238E27FC236}">
                <a16:creationId xmlns:a16="http://schemas.microsoft.com/office/drawing/2014/main" id="{4DF48006-7036-40D4-BEF6-14B3D2302636}"/>
              </a:ext>
            </a:extLst>
          </p:cNvPr>
          <p:cNvSpPr/>
          <p:nvPr/>
        </p:nvSpPr>
        <p:spPr>
          <a:xfrm>
            <a:off x="2577884" y="561444"/>
            <a:ext cx="7036232" cy="2393996"/>
          </a:xfrm>
          <a:prstGeom prst="rect">
            <a:avLst/>
          </a:prstGeom>
          <a:noFill/>
          <a:ln w="22320">
            <a:noFill/>
            <a:round/>
          </a:ln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fr-FR" sz="3600" b="1" dirty="0">
                <a:latin typeface="Calibri" pitchFamily="34" charset="0"/>
              </a:rPr>
              <a:t>L’écohameau </a:t>
            </a:r>
            <a:r>
              <a:rPr lang="fr-FR" sz="3600" b="1" i="1" dirty="0">
                <a:latin typeface="Calibri" pitchFamily="34" charset="0"/>
              </a:rPr>
              <a:t>Lou Vilar</a:t>
            </a:r>
          </a:p>
          <a:p>
            <a:pPr algn="ctr">
              <a:defRPr/>
            </a:pPr>
            <a:r>
              <a:rPr lang="fr-FR" sz="3600" dirty="0">
                <a:latin typeface="Calibri" pitchFamily="34" charset="0"/>
              </a:rPr>
              <a:t>UN PROJET D’HABITAT PARTICIPATIF A TRIGANCE</a:t>
            </a:r>
            <a:endParaRPr lang="fr-FR" sz="2800" b="1" dirty="0">
              <a:latin typeface="Calibri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B0E2EF5-C75B-4988-B32B-5C94075AEC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6" y="3723458"/>
            <a:ext cx="11933499" cy="22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89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236" y="2520562"/>
            <a:ext cx="828358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Créer un hameau de 10 logements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logements 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accessibles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pour les locaux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logements 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écologiques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 hameau solidaire, construit autour d’une place qui fédère les rencontres et 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l’entraide</a:t>
            </a:r>
          </a:p>
          <a:p>
            <a:pPr lvl="1">
              <a:spcAft>
                <a:spcPts val="1800"/>
              </a:spcAft>
              <a:buClr>
                <a:srgbClr val="009AA4"/>
              </a:buClr>
            </a:pPr>
            <a:endParaRPr lang="fr-FR" sz="8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3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Bref… un village !</a:t>
            </a:r>
          </a:p>
          <a:p>
            <a:pPr lvl="1">
              <a:spcAft>
                <a:spcPts val="1800"/>
              </a:spcAft>
              <a:buClr>
                <a:srgbClr val="009AA4"/>
              </a:buClr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fr-F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8633-A677-42CF-9D23-62D6556AA426}"/>
              </a:ext>
            </a:extLst>
          </p:cNvPr>
          <p:cNvSpPr/>
          <p:nvPr/>
        </p:nvSpPr>
        <p:spPr>
          <a:xfrm>
            <a:off x="1" y="917183"/>
            <a:ext cx="4991100" cy="1307272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r>
              <a:rPr lang="fr-FR" sz="4000" b="1" kern="0" dirty="0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000" b="1" kern="0" dirty="0" err="1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Trigance</a:t>
            </a:r>
            <a:endParaRPr lang="fr-FR" sz="4000" b="1" kern="0" dirty="0">
              <a:solidFill>
                <a:srgbClr val="009AA4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0E2EF5-C75B-4988-B32B-5C94075AE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3680" y="114302"/>
            <a:ext cx="3439552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22154" y="2508987"/>
            <a:ext cx="867167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une commune vivante :</a:t>
            </a:r>
          </a:p>
          <a:p>
            <a:pPr marL="800100" lvl="1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Capacité d’organisation des familles : engagées, force d’initiative, bref actifs !</a:t>
            </a:r>
          </a:p>
          <a:p>
            <a:pPr marL="800100" lvl="1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Liens social et solidarité au quotidien : école, achats, jardin… les espaces mutualisés créent de la vie</a:t>
            </a:r>
          </a:p>
          <a:p>
            <a:pPr marL="800100" lvl="1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endParaRPr lang="fr-F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8633-A677-42CF-9D23-62D6556AA426}"/>
              </a:ext>
            </a:extLst>
          </p:cNvPr>
          <p:cNvSpPr/>
          <p:nvPr/>
        </p:nvSpPr>
        <p:spPr>
          <a:xfrm>
            <a:off x="1" y="917183"/>
            <a:ext cx="4991100" cy="1307272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r>
              <a:rPr lang="fr-FR" sz="4000" b="1" kern="0" dirty="0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000" b="1" kern="0" dirty="0" err="1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Trigance</a:t>
            </a:r>
            <a:endParaRPr lang="fr-FR" sz="4000" b="1" kern="0" dirty="0">
              <a:solidFill>
                <a:srgbClr val="009AA4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471" y="125133"/>
            <a:ext cx="3439549" cy="66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5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222154" y="2508987"/>
            <a:ext cx="8671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une commune attractive :</a:t>
            </a:r>
          </a:p>
          <a:p>
            <a:pPr marL="800100" lvl="1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Plusieurs foyers qui viennent s’installer sur la Commune parce que ce projet est unique dans la région :</a:t>
            </a:r>
          </a:p>
          <a:p>
            <a:pPr marL="1257300" lvl="2" indent="-342900">
              <a:spcAft>
                <a:spcPts val="6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Accessibilité économique</a:t>
            </a:r>
          </a:p>
          <a:p>
            <a:pPr marL="1257300" lvl="2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Habitat participatif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Public : jeunes en reconversion, jeunes retraités très dynamiques</a:t>
            </a:r>
            <a:endParaRPr lang="fr-F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8633-A677-42CF-9D23-62D6556AA426}"/>
              </a:ext>
            </a:extLst>
          </p:cNvPr>
          <p:cNvSpPr/>
          <p:nvPr/>
        </p:nvSpPr>
        <p:spPr>
          <a:xfrm>
            <a:off x="1" y="917183"/>
            <a:ext cx="4991100" cy="1307272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r>
              <a:rPr lang="fr-FR" sz="4000" b="1" kern="0" dirty="0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000" b="1" kern="0" dirty="0" err="1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Trigance</a:t>
            </a:r>
            <a:endParaRPr lang="fr-FR" sz="4000" b="1" kern="0" dirty="0">
              <a:solidFill>
                <a:srgbClr val="009AA4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047" y="114301"/>
            <a:ext cx="3439550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236" y="2520562"/>
            <a:ext cx="8283587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buClr>
                <a:srgbClr val="009AA4"/>
              </a:buClr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faire émerger le projet, la Commune :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Dispose d’un foncier communal (1ha)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 convaincu la DDTM de passer le terrain constructible via une OAP conditionnée à un habitat écologique et participatif</a:t>
            </a:r>
          </a:p>
          <a:p>
            <a:pPr marL="800100" lvl="1" indent="-342900"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Présente un projet LEADER qui permet de financer un AMO (Regain)</a:t>
            </a:r>
          </a:p>
          <a:p>
            <a:pPr lvl="1">
              <a:spcAft>
                <a:spcPts val="1800"/>
              </a:spcAft>
              <a:buClr>
                <a:srgbClr val="009AA4"/>
              </a:buClr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800"/>
              </a:spcAft>
            </a:pPr>
            <a:endParaRPr lang="fr-FR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8633-A677-42CF-9D23-62D6556AA426}"/>
              </a:ext>
            </a:extLst>
          </p:cNvPr>
          <p:cNvSpPr/>
          <p:nvPr/>
        </p:nvSpPr>
        <p:spPr>
          <a:xfrm>
            <a:off x="1" y="917183"/>
            <a:ext cx="4991100" cy="1307272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r>
              <a:rPr lang="fr-FR" sz="4000" b="1" kern="0" dirty="0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4000" b="1" kern="0" dirty="0" err="1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Trigance</a:t>
            </a:r>
            <a:endParaRPr lang="fr-FR" sz="4000" b="1" kern="0" dirty="0">
              <a:solidFill>
                <a:srgbClr val="009AA4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625254" y="114301"/>
            <a:ext cx="3439552" cy="6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BBC8D8-9552-4EA8-8A08-29A3AEDE3124}"/>
              </a:ext>
            </a:extLst>
          </p:cNvPr>
          <p:cNvCxnSpPr>
            <a:cxnSpLocks/>
          </p:cNvCxnSpPr>
          <p:nvPr/>
        </p:nvCxnSpPr>
        <p:spPr>
          <a:xfrm flipH="1">
            <a:off x="7137584" y="2204831"/>
            <a:ext cx="1930399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>
            <a:extLst>
              <a:ext uri="{FF2B5EF4-FFF2-40B4-BE49-F238E27FC236}">
                <a16:creationId xmlns:a16="http://schemas.microsoft.com/office/drawing/2014/main" id="{5503D12B-E590-7043-8401-F7EF33A948A0}"/>
              </a:ext>
            </a:extLst>
          </p:cNvPr>
          <p:cNvSpPr txBox="1"/>
          <p:nvPr/>
        </p:nvSpPr>
        <p:spPr>
          <a:xfrm>
            <a:off x="4649377" y="1362544"/>
            <a:ext cx="663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kern="900" dirty="0">
                <a:latin typeface="Arial" panose="020B0604020202020204" pitchFamily="34" charset="0"/>
                <a:cs typeface="Arial" panose="020B0604020202020204" pitchFamily="34" charset="0"/>
              </a:rPr>
              <a:t>3 caractéristiques principales pour habiter de manière plus conviviale, plus solidaire, plus écologique et plus économique !</a:t>
            </a:r>
          </a:p>
        </p:txBody>
      </p:sp>
      <p:sp>
        <p:nvSpPr>
          <p:cNvPr id="17" name="Скругленный прямоугольник 29">
            <a:extLst>
              <a:ext uri="{FF2B5EF4-FFF2-40B4-BE49-F238E27FC236}">
                <a16:creationId xmlns:a16="http://schemas.microsoft.com/office/drawing/2014/main" id="{A304DB09-E1D2-024F-8BD7-0DA7506582F8}"/>
              </a:ext>
            </a:extLst>
          </p:cNvPr>
          <p:cNvSpPr/>
          <p:nvPr/>
        </p:nvSpPr>
        <p:spPr>
          <a:xfrm>
            <a:off x="6791257" y="2588266"/>
            <a:ext cx="2411222" cy="3700118"/>
          </a:xfrm>
          <a:prstGeom prst="roundRect">
            <a:avLst>
              <a:gd name="adj" fmla="val 13166"/>
            </a:avLst>
          </a:prstGeom>
          <a:noFill/>
          <a:ln w="28575">
            <a:solidFill>
              <a:srgbClr val="009A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8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id="{6A890429-B7D8-D241-ABAC-886B54080D31}"/>
              </a:ext>
            </a:extLst>
          </p:cNvPr>
          <p:cNvSpPr/>
          <p:nvPr/>
        </p:nvSpPr>
        <p:spPr>
          <a:xfrm>
            <a:off x="7347160" y="5746138"/>
            <a:ext cx="1310127" cy="218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8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CA888655-6CB8-E043-963D-9344DDCE5304}"/>
              </a:ext>
            </a:extLst>
          </p:cNvPr>
          <p:cNvSpPr txBox="1"/>
          <p:nvPr/>
        </p:nvSpPr>
        <p:spPr>
          <a:xfrm>
            <a:off x="6880084" y="3134287"/>
            <a:ext cx="2275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Partage d’espaces et d’équipements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105B7964-4E56-D84B-8B42-CBA5A8884580}"/>
              </a:ext>
            </a:extLst>
          </p:cNvPr>
          <p:cNvSpPr txBox="1"/>
          <p:nvPr/>
        </p:nvSpPr>
        <p:spPr>
          <a:xfrm>
            <a:off x="9627096" y="4707307"/>
            <a:ext cx="2209506" cy="132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 Gérer les espaces communs, développer des actions communes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04F065F6-4BBE-BF4A-9DC6-DA58EA761573}"/>
              </a:ext>
            </a:extLst>
          </p:cNvPr>
          <p:cNvSpPr txBox="1"/>
          <p:nvPr/>
        </p:nvSpPr>
        <p:spPr>
          <a:xfrm>
            <a:off x="9686188" y="3140645"/>
            <a:ext cx="210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Autogestion des parties communes et de la vie du lieu</a:t>
            </a:r>
          </a:p>
        </p:txBody>
      </p:sp>
      <p:sp>
        <p:nvSpPr>
          <p:cNvPr id="22" name="Скругленный прямоугольник 39">
            <a:extLst>
              <a:ext uri="{FF2B5EF4-FFF2-40B4-BE49-F238E27FC236}">
                <a16:creationId xmlns:a16="http://schemas.microsoft.com/office/drawing/2014/main" id="{CECCF9D7-B02D-2347-8F5B-211BD9F381BD}"/>
              </a:ext>
            </a:extLst>
          </p:cNvPr>
          <p:cNvSpPr/>
          <p:nvPr/>
        </p:nvSpPr>
        <p:spPr>
          <a:xfrm>
            <a:off x="9531721" y="2588266"/>
            <a:ext cx="2411222" cy="3700118"/>
          </a:xfrm>
          <a:prstGeom prst="roundRect">
            <a:avLst>
              <a:gd name="adj" fmla="val 13166"/>
            </a:avLst>
          </a:prstGeom>
          <a:noFill/>
          <a:ln w="28575">
            <a:solidFill>
              <a:srgbClr val="FFF8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8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3EB2D681-8044-C44C-BFB6-8B5371943F0F}"/>
              </a:ext>
            </a:extLst>
          </p:cNvPr>
          <p:cNvSpPr txBox="1"/>
          <p:nvPr/>
        </p:nvSpPr>
        <p:spPr>
          <a:xfrm>
            <a:off x="4197503" y="4706366"/>
            <a:ext cx="2047598" cy="10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 Création d’un groupe impliqué dès la conception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7572968E-52AE-DE49-B8CC-5976DB1AE317}"/>
              </a:ext>
            </a:extLst>
          </p:cNvPr>
          <p:cNvSpPr txBox="1"/>
          <p:nvPr/>
        </p:nvSpPr>
        <p:spPr>
          <a:xfrm>
            <a:off x="4138334" y="3140645"/>
            <a:ext cx="2106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Conception de l’habitat par les habitants</a:t>
            </a:r>
          </a:p>
        </p:txBody>
      </p:sp>
      <p:sp>
        <p:nvSpPr>
          <p:cNvPr id="25" name="Скругленный прямоугольник 39">
            <a:extLst>
              <a:ext uri="{FF2B5EF4-FFF2-40B4-BE49-F238E27FC236}">
                <a16:creationId xmlns:a16="http://schemas.microsoft.com/office/drawing/2014/main" id="{88181E64-9967-5440-8D28-0EAA83C522EA}"/>
              </a:ext>
            </a:extLst>
          </p:cNvPr>
          <p:cNvSpPr/>
          <p:nvPr/>
        </p:nvSpPr>
        <p:spPr>
          <a:xfrm>
            <a:off x="4003544" y="2588266"/>
            <a:ext cx="2411222" cy="3700118"/>
          </a:xfrm>
          <a:prstGeom prst="roundRect">
            <a:avLst>
              <a:gd name="adj" fmla="val 13166"/>
            </a:avLst>
          </a:prstGeom>
          <a:noFill/>
          <a:ln w="28575">
            <a:solidFill>
              <a:srgbClr val="B0D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68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446B71D3-6A7C-FC49-A262-E837AD4ABC19}"/>
              </a:ext>
            </a:extLst>
          </p:cNvPr>
          <p:cNvSpPr txBox="1"/>
          <p:nvPr/>
        </p:nvSpPr>
        <p:spPr>
          <a:xfrm>
            <a:off x="6985216" y="4707306"/>
            <a:ext cx="2047598" cy="10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 Buanderie, jardin, chambre d’amis, atelier…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284A2C0-8812-3044-931F-05439082F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3359" y="2779023"/>
            <a:ext cx="495300" cy="546100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48311ADA-F623-4F1D-99AF-CA86EE926AF8}"/>
              </a:ext>
            </a:extLst>
          </p:cNvPr>
          <p:cNvSpPr txBox="1"/>
          <p:nvPr/>
        </p:nvSpPr>
        <p:spPr>
          <a:xfrm>
            <a:off x="5467062" y="267522"/>
            <a:ext cx="524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kern="900" dirty="0">
                <a:solidFill>
                  <a:srgbClr val="009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L’habitat participatif, </a:t>
            </a:r>
          </a:p>
          <a:p>
            <a:pPr algn="ctr"/>
            <a:r>
              <a:rPr lang="fr-FR" sz="3200" b="1" kern="900" dirty="0">
                <a:solidFill>
                  <a:srgbClr val="009A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quoi parle-t-on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FC73EA-DA1D-489A-BF22-8BCF89F657FF}"/>
              </a:ext>
            </a:extLst>
          </p:cNvPr>
          <p:cNvSpPr txBox="1"/>
          <p:nvPr/>
        </p:nvSpPr>
        <p:spPr>
          <a:xfrm>
            <a:off x="86533" y="6371099"/>
            <a:ext cx="3438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Mascobado à Montpellier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0A5F91C-32FA-408F-BAC7-A733DAB63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15" y="66683"/>
            <a:ext cx="3482428" cy="6703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34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686CF5-DD34-49D5-87CB-51307C1EFB94}"/>
              </a:ext>
            </a:extLst>
          </p:cNvPr>
          <p:cNvSpPr/>
          <p:nvPr/>
        </p:nvSpPr>
        <p:spPr>
          <a:xfrm>
            <a:off x="1" y="917184"/>
            <a:ext cx="4991100" cy="2248215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09FD6-5332-4535-938B-E79CB092BFEF}"/>
              </a:ext>
            </a:extLst>
          </p:cNvPr>
          <p:cNvSpPr txBox="1"/>
          <p:nvPr/>
        </p:nvSpPr>
        <p:spPr>
          <a:xfrm>
            <a:off x="867022" y="1281802"/>
            <a:ext cx="3564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09AA4"/>
                </a:solidFill>
                <a:latin typeface="Nexa Bold" charset="0"/>
                <a:ea typeface="Nexa Bold" charset="0"/>
                <a:cs typeface="Nexa Bold" charset="0"/>
              </a:rPr>
              <a:t>“Vivre ensemble”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3071B-CF79-44A3-9C0C-5C4290D2AEEE}"/>
              </a:ext>
            </a:extLst>
          </p:cNvPr>
          <p:cNvSpPr txBox="1"/>
          <p:nvPr/>
        </p:nvSpPr>
        <p:spPr>
          <a:xfrm>
            <a:off x="1016917" y="3774742"/>
            <a:ext cx="829701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Lato" panose="020F0502020204030203" pitchFamily="34" charset="0"/>
              </a:rPr>
              <a:t>L’habitat participatif, c’est d’abord un projet de vivre ensemble qui place </a:t>
            </a:r>
            <a:r>
              <a:rPr lang="fr-FR" sz="2400" b="1" dirty="0">
                <a:latin typeface="Lato" panose="020F0502020204030203" pitchFamily="34" charset="0"/>
              </a:rPr>
              <a:t>l’humain au cœur du projet.</a:t>
            </a:r>
            <a:r>
              <a:rPr lang="fr-FR" sz="2400" dirty="0">
                <a:latin typeface="Lato" panose="020F050202020403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Lato" panose="020F0502020204030203" pitchFamily="34" charset="0"/>
              </a:rPr>
              <a:t>Le projet collectif va s’appuyer sur des </a:t>
            </a:r>
            <a:r>
              <a:rPr lang="fr-FR" sz="2400" b="1" dirty="0">
                <a:latin typeface="Lato" panose="020F0502020204030203" pitchFamily="34" charset="0"/>
              </a:rPr>
              <a:t>outils coopératifs </a:t>
            </a:r>
            <a:r>
              <a:rPr lang="fr-FR" sz="2400" dirty="0">
                <a:latin typeface="Lato" panose="020F0502020204030203" pitchFamily="34" charset="0"/>
              </a:rPr>
              <a:t>pour mettre en place un fonctionnement efficace et durable</a:t>
            </a:r>
          </a:p>
        </p:txBody>
      </p:sp>
      <p:pic>
        <p:nvPicPr>
          <p:cNvPr id="9" name="Image 8" descr="vv1.jpg">
            <a:extLst>
              <a:ext uri="{FF2B5EF4-FFF2-40B4-BE49-F238E27FC236}">
                <a16:creationId xmlns:a16="http://schemas.microsoft.com/office/drawing/2014/main" id="{0BC04C9C-B7AF-DA4E-BF51-A92133D3E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50" y="126213"/>
            <a:ext cx="2086664" cy="66356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7BA341-3711-154F-BDA8-23A6B39C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527" y="126213"/>
            <a:ext cx="4575854" cy="303918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E46EE0-2453-4046-A350-B462EF9D1E4D}"/>
              </a:ext>
            </a:extLst>
          </p:cNvPr>
          <p:cNvSpPr txBox="1"/>
          <p:nvPr/>
        </p:nvSpPr>
        <p:spPr>
          <a:xfrm>
            <a:off x="7473417" y="2891396"/>
            <a:ext cx="246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Kairos, Draguignan</a:t>
            </a:r>
          </a:p>
        </p:txBody>
      </p:sp>
      <p:pic>
        <p:nvPicPr>
          <p:cNvPr id="8" name="Image 27">
            <a:extLst>
              <a:ext uri="{FF2B5EF4-FFF2-40B4-BE49-F238E27FC236}">
                <a16:creationId xmlns:a16="http://schemas.microsoft.com/office/drawing/2014/main" id="{06BFFD25-0B27-416B-98ED-7706B4EB7BE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" y="81800"/>
            <a:ext cx="1638952" cy="750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7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686CF5-DD34-49D5-87CB-51307C1EFB94}"/>
              </a:ext>
            </a:extLst>
          </p:cNvPr>
          <p:cNvSpPr/>
          <p:nvPr/>
        </p:nvSpPr>
        <p:spPr>
          <a:xfrm>
            <a:off x="1" y="917184"/>
            <a:ext cx="4991100" cy="2248215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09FD6-5332-4535-938B-E79CB092BFEF}"/>
              </a:ext>
            </a:extLst>
          </p:cNvPr>
          <p:cNvSpPr txBox="1"/>
          <p:nvPr/>
        </p:nvSpPr>
        <p:spPr>
          <a:xfrm>
            <a:off x="320510" y="1625792"/>
            <a:ext cx="455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009AA4"/>
                </a:solidFill>
                <a:latin typeface="Nexa Bold" charset="0"/>
                <a:ea typeface="Nexa Bold" charset="0"/>
                <a:cs typeface="Nexa Bold" charset="0"/>
              </a:rPr>
              <a:t>“Faire ensemble”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3071B-CF79-44A3-9C0C-5C4290D2AEEE}"/>
              </a:ext>
            </a:extLst>
          </p:cNvPr>
          <p:cNvSpPr txBox="1"/>
          <p:nvPr/>
        </p:nvSpPr>
        <p:spPr>
          <a:xfrm>
            <a:off x="647494" y="3874007"/>
            <a:ext cx="56872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Lato" panose="020F0502020204030203" pitchFamily="34" charset="0"/>
              </a:rPr>
              <a:t>C’est aussi un projet de “faire ensemble” qui pose des ambitions autour de : </a:t>
            </a:r>
          </a:p>
          <a:p>
            <a:pPr marL="342900" indent="-342900">
              <a:lnSpc>
                <a:spcPct val="150000"/>
              </a:lnSpc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latin typeface="Lato" panose="020F0502020204030203" pitchFamily="34" charset="0"/>
              </a:rPr>
              <a:t>La conception</a:t>
            </a:r>
          </a:p>
          <a:p>
            <a:pPr marL="342900" indent="-342900">
              <a:lnSpc>
                <a:spcPct val="150000"/>
              </a:lnSpc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latin typeface="Lato" panose="020F0502020204030203" pitchFamily="34" charset="0"/>
              </a:rPr>
              <a:t>La construction</a:t>
            </a:r>
          </a:p>
          <a:p>
            <a:pPr marL="342900" indent="-342900">
              <a:lnSpc>
                <a:spcPct val="150000"/>
              </a:lnSpc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latin typeface="Lato" panose="020F0502020204030203" pitchFamily="34" charset="0"/>
              </a:rPr>
              <a:t>La gestion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9101B38-C54D-3848-AB7B-B2506D6F2A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629" y="243357"/>
            <a:ext cx="6388033" cy="18827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D12A60-AF53-7C42-9258-25F13F42F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5"/>
          <a:stretch/>
        </p:blipFill>
        <p:spPr>
          <a:xfrm>
            <a:off x="6937200" y="2242603"/>
            <a:ext cx="2502954" cy="2600764"/>
          </a:xfrm>
          <a:prstGeom prst="rect">
            <a:avLst/>
          </a:prstGeom>
        </p:spPr>
      </p:pic>
      <p:pic>
        <p:nvPicPr>
          <p:cNvPr id="15" name="Espace réservé pour une image  4">
            <a:extLst>
              <a:ext uri="{FF2B5EF4-FFF2-40B4-BE49-F238E27FC236}">
                <a16:creationId xmlns:a16="http://schemas.microsoft.com/office/drawing/2014/main" id="{EF7F5D36-499D-0D47-B2E2-E172C7BF18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4708" y="2242603"/>
            <a:ext cx="2502954" cy="45682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BAAEACE-8F78-1F41-A69E-BF2E33E67CB3}"/>
              </a:ext>
            </a:extLst>
          </p:cNvPr>
          <p:cNvSpPr txBox="1"/>
          <p:nvPr/>
        </p:nvSpPr>
        <p:spPr>
          <a:xfrm>
            <a:off x="9564708" y="6533829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Ecolline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Saint </a:t>
            </a:r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Dié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A5ACCB-B1E4-314A-9754-EFFA0A03E1EA}"/>
              </a:ext>
            </a:extLst>
          </p:cNvPr>
          <p:cNvSpPr txBox="1"/>
          <p:nvPr/>
        </p:nvSpPr>
        <p:spPr>
          <a:xfrm>
            <a:off x="9605698" y="1849111"/>
            <a:ext cx="246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Etoilie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Avignon</a:t>
            </a:r>
          </a:p>
        </p:txBody>
      </p:sp>
      <p:pic>
        <p:nvPicPr>
          <p:cNvPr id="17" name="Image 27">
            <a:extLst>
              <a:ext uri="{FF2B5EF4-FFF2-40B4-BE49-F238E27FC236}">
                <a16:creationId xmlns:a16="http://schemas.microsoft.com/office/drawing/2014/main" id="{E8722E9E-2C98-4B33-AB75-E787A2F3F66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" y="81800"/>
            <a:ext cx="1638952" cy="750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596" y="3687762"/>
            <a:ext cx="7632545" cy="306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14000"/>
              </a:lnSpc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Ils définissent leur programme, en particulier les espaces qu’ils souhaitent mutualiser</a:t>
            </a:r>
          </a:p>
          <a:p>
            <a:pPr marL="800100" lvl="1" indent="-342900">
              <a:lnSpc>
                <a:spcPct val="114000"/>
              </a:lnSpc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Ils participent à la conception</a:t>
            </a:r>
          </a:p>
          <a:p>
            <a:pPr marL="800100" lvl="1" indent="-342900">
              <a:lnSpc>
                <a:spcPct val="114000"/>
              </a:lnSpc>
              <a:spcAft>
                <a:spcPts val="1800"/>
              </a:spcAft>
              <a:buClr>
                <a:srgbClr val="009AA4"/>
              </a:buClr>
              <a:buFont typeface="Wingdings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Ils établissent les modes de gestion et les règles de vie en commun</a:t>
            </a:r>
          </a:p>
          <a:p>
            <a:pPr algn="ctr">
              <a:lnSpc>
                <a:spcPct val="114000"/>
              </a:lnSpc>
              <a:spcAft>
                <a:spcPts val="1800"/>
              </a:spcAft>
            </a:pPr>
            <a:endParaRPr lang="fr-FR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24467F-4D78-3D46-B90D-49B3E97F3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0180" y="103629"/>
            <a:ext cx="3654627" cy="66507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5FE512-75B6-8F4A-B409-575D0734DB72}"/>
              </a:ext>
            </a:extLst>
          </p:cNvPr>
          <p:cNvSpPr txBox="1"/>
          <p:nvPr/>
        </p:nvSpPr>
        <p:spPr>
          <a:xfrm>
            <a:off x="9602843" y="6477372"/>
            <a:ext cx="2461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Etoilie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Avignon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8633-A677-42CF-9D23-62D6556AA426}"/>
              </a:ext>
            </a:extLst>
          </p:cNvPr>
          <p:cNvSpPr/>
          <p:nvPr/>
        </p:nvSpPr>
        <p:spPr>
          <a:xfrm>
            <a:off x="1" y="917182"/>
            <a:ext cx="4991100" cy="2248215"/>
          </a:xfrm>
          <a:prstGeom prst="rect">
            <a:avLst/>
          </a:prstGeom>
          <a:solidFill>
            <a:srgbClr val="C3D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r"/>
            <a:r>
              <a:rPr lang="fr-FR" sz="4000" b="1" kern="0" dirty="0">
                <a:solidFill>
                  <a:srgbClr val="009AA4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futurs habitants au cœur du projet</a:t>
            </a:r>
          </a:p>
        </p:txBody>
      </p:sp>
      <p:pic>
        <p:nvPicPr>
          <p:cNvPr id="7" name="Image 27">
            <a:extLst>
              <a:ext uri="{FF2B5EF4-FFF2-40B4-BE49-F238E27FC236}">
                <a16:creationId xmlns:a16="http://schemas.microsoft.com/office/drawing/2014/main" id="{7B1A2110-2BF3-49A7-937F-4FBC1683D58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" y="81800"/>
            <a:ext cx="1638952" cy="7503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575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C8AF0DDF89B4EB9D8BFAF04F5124C" ma:contentTypeVersion="13" ma:contentTypeDescription="Crée un document." ma:contentTypeScope="" ma:versionID="8371d0122c0f9c489fcd2bbde09e8a56">
  <xsd:schema xmlns:xsd="http://www.w3.org/2001/XMLSchema" xmlns:xs="http://www.w3.org/2001/XMLSchema" xmlns:p="http://schemas.microsoft.com/office/2006/metadata/properties" xmlns:ns2="cf828b42-7c41-404e-9990-d2f88d18f799" xmlns:ns3="151e15c8-bd66-4c54-b7ec-1a76d978c708" targetNamespace="http://schemas.microsoft.com/office/2006/metadata/properties" ma:root="true" ma:fieldsID="9b74742692b4482429b31dedd843b77e" ns2:_="" ns3:_="">
    <xsd:import namespace="cf828b42-7c41-404e-9990-d2f88d18f799"/>
    <xsd:import namespace="151e15c8-bd66-4c54-b7ec-1a76d978c7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8b42-7c41-404e-9990-d2f88d18f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77cf4843-3d1a-4b2e-8511-753525b6ff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e15c8-bd66-4c54-b7ec-1a76d978c70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b0ac6e3-b36c-461d-a706-298556ce1908}" ma:internalName="TaxCatchAll" ma:showField="CatchAllData" ma:web="151e15c8-bd66-4c54-b7ec-1a76d978c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828b42-7c41-404e-9990-d2f88d18f799">
      <Terms xmlns="http://schemas.microsoft.com/office/infopath/2007/PartnerControls"/>
    </lcf76f155ced4ddcb4097134ff3c332f>
    <TaxCatchAll xmlns="151e15c8-bd66-4c54-b7ec-1a76d978c708" xsi:nil="true"/>
  </documentManagement>
</p:properties>
</file>

<file path=customXml/itemProps1.xml><?xml version="1.0" encoding="utf-8"?>
<ds:datastoreItem xmlns:ds="http://schemas.openxmlformats.org/officeDocument/2006/customXml" ds:itemID="{F3C008E5-D568-415D-98E7-E1CCCD497F2C}"/>
</file>

<file path=customXml/itemProps2.xml><?xml version="1.0" encoding="utf-8"?>
<ds:datastoreItem xmlns:ds="http://schemas.openxmlformats.org/officeDocument/2006/customXml" ds:itemID="{DD935BF3-7463-4365-84CF-DE7C9B6C01FA}"/>
</file>

<file path=customXml/itemProps3.xml><?xml version="1.0" encoding="utf-8"?>
<ds:datastoreItem xmlns:ds="http://schemas.openxmlformats.org/officeDocument/2006/customXml" ds:itemID="{6BB390C1-5C83-491C-BDEA-D9E6EF5E496A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3566</TotalTime>
  <Words>727</Words>
  <Application>Microsoft Office PowerPoint</Application>
  <PresentationFormat>Grand écran</PresentationFormat>
  <Paragraphs>109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Nexa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HANSS</dc:creator>
  <cp:lastModifiedBy>Pierre-Charles Marais</cp:lastModifiedBy>
  <cp:revision>204</cp:revision>
  <cp:lastPrinted>2019-03-05T12:14:52Z</cp:lastPrinted>
  <dcterms:created xsi:type="dcterms:W3CDTF">2019-03-05T10:14:27Z</dcterms:created>
  <dcterms:modified xsi:type="dcterms:W3CDTF">2022-10-26T13:09:18Z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0x010100445C8AF0DDF89B4EB9D8BFAF04F5124C</vt:lpwstr>
  </property>
</Properties>
</file>