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" y="42671"/>
            <a:ext cx="1731264" cy="16596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6408" y="-33146"/>
            <a:ext cx="6771182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5777" y="1923034"/>
            <a:ext cx="8632444" cy="2650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image" Target="../media/image35.png"/><Relationship Id="rId7" Type="http://schemas.openxmlformats.org/officeDocument/2006/relationships/image" Target="../media/image43.jpg"/><Relationship Id="rId8" Type="http://schemas.openxmlformats.org/officeDocument/2006/relationships/image" Target="../media/image44.jpg"/><Relationship Id="rId9" Type="http://schemas.openxmlformats.org/officeDocument/2006/relationships/image" Target="../media/image45.jpg"/><Relationship Id="rId10" Type="http://schemas.openxmlformats.org/officeDocument/2006/relationships/image" Target="../media/image46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Relationship Id="rId4" Type="http://schemas.openxmlformats.org/officeDocument/2006/relationships/image" Target="../media/image4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6" Type="http://schemas.openxmlformats.org/officeDocument/2006/relationships/image" Target="../media/image54.jpg"/><Relationship Id="rId7" Type="http://schemas.openxmlformats.org/officeDocument/2006/relationships/image" Target="../media/image55.jpg"/><Relationship Id="rId8" Type="http://schemas.openxmlformats.org/officeDocument/2006/relationships/image" Target="../media/image56.jpg"/><Relationship Id="rId9" Type="http://schemas.openxmlformats.org/officeDocument/2006/relationships/image" Target="../media/image57.png"/><Relationship Id="rId10" Type="http://schemas.openxmlformats.org/officeDocument/2006/relationships/image" Target="../media/image58.jpg"/><Relationship Id="rId11" Type="http://schemas.openxmlformats.org/officeDocument/2006/relationships/image" Target="../media/image59.jpg"/><Relationship Id="rId12" Type="http://schemas.openxmlformats.org/officeDocument/2006/relationships/image" Target="../media/image60.jpg"/><Relationship Id="rId13" Type="http://schemas.openxmlformats.org/officeDocument/2006/relationships/image" Target="../media/image3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61.jpg"/><Relationship Id="rId4" Type="http://schemas.openxmlformats.org/officeDocument/2006/relationships/image" Target="../media/image62.jpg"/><Relationship Id="rId5" Type="http://schemas.openxmlformats.org/officeDocument/2006/relationships/image" Target="../media/image63.jpg"/><Relationship Id="rId6" Type="http://schemas.openxmlformats.org/officeDocument/2006/relationships/image" Target="../media/image64.jpg"/><Relationship Id="rId7" Type="http://schemas.openxmlformats.org/officeDocument/2006/relationships/image" Target="../media/image65.png"/><Relationship Id="rId8" Type="http://schemas.openxmlformats.org/officeDocument/2006/relationships/image" Target="../media/image66.jpg"/><Relationship Id="rId9" Type="http://schemas.openxmlformats.org/officeDocument/2006/relationships/image" Target="../media/image67.jpg"/><Relationship Id="rId10" Type="http://schemas.openxmlformats.org/officeDocument/2006/relationships/image" Target="../media/image68.jpg"/><Relationship Id="rId11" Type="http://schemas.openxmlformats.org/officeDocument/2006/relationships/image" Target="../media/image69.jpg"/><Relationship Id="rId12" Type="http://schemas.openxmlformats.org/officeDocument/2006/relationships/image" Target="../media/image7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Relationship Id="rId3" Type="http://schemas.openxmlformats.org/officeDocument/2006/relationships/image" Target="../media/image3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2.jpg"/><Relationship Id="rId4" Type="http://schemas.openxmlformats.org/officeDocument/2006/relationships/image" Target="../media/image35.png"/><Relationship Id="rId5" Type="http://schemas.openxmlformats.org/officeDocument/2006/relationships/hyperlink" Target="http://www.vegetal-local.fr/" TargetMode="External"/><Relationship Id="rId6" Type="http://schemas.openxmlformats.org/officeDocument/2006/relationships/image" Target="../media/image73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Relationship Id="rId3" Type="http://schemas.openxmlformats.org/officeDocument/2006/relationships/hyperlink" Target="http://www.vegetal-local.fr/" TargetMode="External"/><Relationship Id="rId4" Type="http://schemas.openxmlformats.org/officeDocument/2006/relationships/hyperlink" Target="mailto:contact@vegetal-local.fr" TargetMode="External"/><Relationship Id="rId5" Type="http://schemas.openxmlformats.org/officeDocument/2006/relationships/image" Target="../media/image4.jpg"/><Relationship Id="rId6" Type="http://schemas.openxmlformats.org/officeDocument/2006/relationships/image" Target="../media/image75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3.pn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8" Type="http://schemas.openxmlformats.org/officeDocument/2006/relationships/image" Target="../media/image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26.jpg"/><Relationship Id="rId7" Type="http://schemas.openxmlformats.org/officeDocument/2006/relationships/image" Target="../media/image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526"/>
            <a:ext cx="9144000" cy="6804659"/>
            <a:chOff x="0" y="53526"/>
            <a:chExt cx="9144000" cy="68046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36697"/>
              <a:ext cx="9144000" cy="60212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7846" y="55372"/>
              <a:ext cx="2561208" cy="22934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434" y="53526"/>
              <a:ext cx="2651760" cy="711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3609" y="4365104"/>
              <a:ext cx="6193155" cy="1877695"/>
            </a:xfrm>
            <a:custGeom>
              <a:avLst/>
              <a:gdLst/>
              <a:ahLst/>
              <a:cxnLst/>
              <a:rect l="l" t="t" r="r" b="b"/>
              <a:pathLst>
                <a:path w="6193155" h="1877695">
                  <a:moveTo>
                    <a:pt x="6192647" y="0"/>
                  </a:moveTo>
                  <a:lnTo>
                    <a:pt x="0" y="0"/>
                  </a:lnTo>
                  <a:lnTo>
                    <a:pt x="0" y="1877440"/>
                  </a:lnTo>
                  <a:lnTo>
                    <a:pt x="6192647" y="1877440"/>
                  </a:lnTo>
                  <a:lnTo>
                    <a:pt x="6192647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273810" y="4382261"/>
            <a:ext cx="5787390" cy="1804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7625">
              <a:lnSpc>
                <a:spcPct val="100000"/>
              </a:lnSpc>
              <a:spcBef>
                <a:spcPts val="100"/>
              </a:spcBef>
            </a:pPr>
            <a:r>
              <a:rPr dirty="0" sz="2000" spc="-15" b="1">
                <a:latin typeface="Calibri"/>
                <a:cs typeface="Calibri"/>
              </a:rPr>
              <a:t>Webinaire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FPNRF/OFB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latin typeface="Calibri"/>
                <a:cs typeface="Calibri"/>
              </a:rPr>
              <a:t>"comment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le</a:t>
            </a:r>
            <a:r>
              <a:rPr dirty="0" sz="2000" spc="-10" b="1">
                <a:latin typeface="Calibri"/>
                <a:cs typeface="Calibri"/>
              </a:rPr>
              <a:t> paysage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peut-il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contribuer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à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renaturer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un</a:t>
            </a:r>
            <a:endParaRPr sz="2000">
              <a:latin typeface="Calibri"/>
              <a:cs typeface="Calibri"/>
            </a:endParaRPr>
          </a:p>
          <a:p>
            <a:pPr algn="ctr" marR="104139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espace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?«</a:t>
            </a:r>
            <a:endParaRPr sz="2000">
              <a:latin typeface="Calibri"/>
              <a:cs typeface="Calibri"/>
            </a:endParaRPr>
          </a:p>
          <a:p>
            <a:pPr algn="ctr" marR="48895">
              <a:lnSpc>
                <a:spcPct val="100000"/>
              </a:lnSpc>
              <a:spcBef>
                <a:spcPts val="70"/>
              </a:spcBef>
            </a:pPr>
            <a:r>
              <a:rPr dirty="0" sz="2000" i="1">
                <a:latin typeface="Arial"/>
                <a:cs typeface="Arial"/>
              </a:rPr>
              <a:t>26</a:t>
            </a:r>
            <a:r>
              <a:rPr dirty="0" sz="2000" spc="-6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janvier</a:t>
            </a:r>
            <a:r>
              <a:rPr dirty="0" sz="2000" spc="-5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2023</a:t>
            </a:r>
            <a:endParaRPr sz="2000">
              <a:latin typeface="Arial"/>
              <a:cs typeface="Arial"/>
            </a:endParaRPr>
          </a:p>
          <a:p>
            <a:pPr algn="ctr" marL="1224280" marR="1270000">
              <a:lnSpc>
                <a:spcPct val="100000"/>
              </a:lnSpc>
              <a:spcBef>
                <a:spcPts val="10"/>
              </a:spcBef>
            </a:pPr>
            <a:r>
              <a:rPr dirty="0" sz="1800" spc="-5" i="1">
                <a:latin typeface="Arial"/>
                <a:cs typeface="Arial"/>
              </a:rPr>
              <a:t>Intervenant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:</a:t>
            </a:r>
            <a:r>
              <a:rPr dirty="0" sz="1800" spc="-10" i="1">
                <a:latin typeface="Arial"/>
                <a:cs typeface="Arial"/>
              </a:rPr>
              <a:t> Damien</a:t>
            </a:r>
            <a:r>
              <a:rPr dirty="0" sz="1800" spc="1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Provendier </a:t>
            </a:r>
            <a:r>
              <a:rPr dirty="0" sz="1800" spc="-484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Réseau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des</a:t>
            </a:r>
            <a:r>
              <a:rPr dirty="0" sz="1800" spc="1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CBN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22056" y="116598"/>
            <a:ext cx="854379" cy="6423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01" y="4875783"/>
            <a:ext cx="3528441" cy="198221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829681"/>
            <a:ext cx="3635883" cy="20283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2134" y="3429000"/>
            <a:ext cx="3491864" cy="19709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9214" y="2278633"/>
            <a:ext cx="3092831" cy="287858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14980" y="4671821"/>
            <a:ext cx="15925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Agroforesterie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22452" y="157353"/>
            <a:ext cx="72663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Pour</a:t>
            </a:r>
            <a:r>
              <a:rPr dirty="0" sz="3000" spc="-10"/>
              <a:t> </a:t>
            </a:r>
            <a:r>
              <a:rPr dirty="0" sz="3000" spc="-5"/>
              <a:t>quels</a:t>
            </a:r>
            <a:r>
              <a:rPr dirty="0" sz="3000"/>
              <a:t> </a:t>
            </a:r>
            <a:r>
              <a:rPr dirty="0" sz="3000" spc="-5"/>
              <a:t>types</a:t>
            </a:r>
            <a:r>
              <a:rPr dirty="0" sz="3000"/>
              <a:t> </a:t>
            </a:r>
            <a:r>
              <a:rPr dirty="0" sz="3000" spc="-5"/>
              <a:t>de</a:t>
            </a:r>
            <a:r>
              <a:rPr dirty="0" sz="3000"/>
              <a:t> </a:t>
            </a:r>
            <a:r>
              <a:rPr dirty="0" sz="3000" spc="-5"/>
              <a:t>milieux</a:t>
            </a:r>
            <a:r>
              <a:rPr dirty="0" sz="3000" spc="30"/>
              <a:t> </a:t>
            </a:r>
            <a:r>
              <a:rPr dirty="0" sz="3000" spc="-5"/>
              <a:t>et</a:t>
            </a:r>
            <a:r>
              <a:rPr dirty="0" sz="3000" spc="-10"/>
              <a:t> </a:t>
            </a:r>
            <a:r>
              <a:rPr dirty="0" sz="3000" spc="-5"/>
              <a:t>usages</a:t>
            </a:r>
            <a:r>
              <a:rPr dirty="0" sz="3000"/>
              <a:t> ?</a:t>
            </a:r>
            <a:endParaRPr sz="3000"/>
          </a:p>
        </p:txBody>
      </p:sp>
      <p:grpSp>
        <p:nvGrpSpPr>
          <p:cNvPr id="9" name="object 9"/>
          <p:cNvGrpSpPr/>
          <p:nvPr/>
        </p:nvGrpSpPr>
        <p:grpSpPr>
          <a:xfrm>
            <a:off x="0" y="128384"/>
            <a:ext cx="9144000" cy="3228975"/>
            <a:chOff x="0" y="128384"/>
            <a:chExt cx="9144000" cy="322897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4368" y="128384"/>
              <a:ext cx="1224140" cy="10961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836802"/>
              <a:ext cx="3347910" cy="22635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03520" y="1196721"/>
              <a:ext cx="3840479" cy="21602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99990" y="1772793"/>
              <a:ext cx="1493901" cy="129616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74623" y="1511884"/>
            <a:ext cx="21062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Plantation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haies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61709" y="1296161"/>
            <a:ext cx="29260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0855" marR="5080" indent="-47879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Bandes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fleuries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favorables </a:t>
            </a:r>
            <a:r>
              <a:rPr dirty="0" sz="1800" spc="-48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aux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pollinisateurs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99172" y="4969255"/>
            <a:ext cx="19297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Génie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écologique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91856" y="2564904"/>
            <a:ext cx="1152131" cy="115213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624330" y="6517030"/>
            <a:ext cx="1574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Végétalisation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80764" y="6517030"/>
            <a:ext cx="26396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Restauration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prairies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310640" marR="5080" indent="-401320">
              <a:lnSpc>
                <a:spcPts val="2920"/>
              </a:lnSpc>
              <a:spcBef>
                <a:spcPts val="459"/>
              </a:spcBef>
            </a:pPr>
            <a:r>
              <a:rPr dirty="0" spc="-5"/>
              <a:t>Accompagner les producteurs </a:t>
            </a:r>
            <a:r>
              <a:rPr dirty="0" spc="-740"/>
              <a:t> </a:t>
            </a:r>
            <a:r>
              <a:rPr dirty="0" spc="-5"/>
              <a:t>Anticiper</a:t>
            </a:r>
            <a:r>
              <a:rPr dirty="0" spc="-10"/>
              <a:t> </a:t>
            </a:r>
            <a:r>
              <a:rPr dirty="0"/>
              <a:t>les</a:t>
            </a:r>
            <a:r>
              <a:rPr dirty="0" spc="-20"/>
              <a:t> </a:t>
            </a:r>
            <a:r>
              <a:rPr dirty="0" spc="-5"/>
              <a:t>commandes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7504" y="260616"/>
            <a:ext cx="9001125" cy="5833110"/>
            <a:chOff x="107504" y="260616"/>
            <a:chExt cx="9001125" cy="58331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2405" y="260616"/>
              <a:ext cx="1045400" cy="9361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1865" y="2060828"/>
              <a:ext cx="5616575" cy="32357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1196809"/>
              <a:ext cx="3396996" cy="48964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2134" y="2708910"/>
            <a:ext cx="3312414" cy="12886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63" y="4069588"/>
            <a:ext cx="3888486" cy="585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405" y="1340738"/>
            <a:ext cx="1166774" cy="13296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6152" y="4717643"/>
            <a:ext cx="3938397" cy="8981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37383" y="3905630"/>
            <a:ext cx="2062607" cy="295236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3484" y="1335181"/>
            <a:ext cx="1318268" cy="12957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95035" y="5661253"/>
            <a:ext cx="3469513" cy="11447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504" y="3933063"/>
            <a:ext cx="1949958" cy="292493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7622" y="1196721"/>
            <a:ext cx="1769744" cy="265595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387090" y="1149502"/>
            <a:ext cx="1905000" cy="2631440"/>
            <a:chOff x="3387090" y="1149502"/>
            <a:chExt cx="1905000" cy="2631440"/>
          </a:xfrm>
        </p:grpSpPr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7090" y="2132838"/>
              <a:ext cx="1905000" cy="16478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63874" y="1149502"/>
              <a:ext cx="1569465" cy="1055344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0" y="0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91614" y="157353"/>
            <a:ext cx="540321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Dans</a:t>
            </a:r>
            <a:r>
              <a:rPr dirty="0" sz="3000" spc="-25"/>
              <a:t> </a:t>
            </a:r>
            <a:r>
              <a:rPr dirty="0" sz="3000" spc="-5"/>
              <a:t>les politiques</a:t>
            </a:r>
            <a:r>
              <a:rPr dirty="0" sz="3000" spc="25"/>
              <a:t> </a:t>
            </a:r>
            <a:r>
              <a:rPr dirty="0" sz="3000" spc="-5"/>
              <a:t>publiques</a:t>
            </a:r>
            <a:endParaRPr sz="3000"/>
          </a:p>
        </p:txBody>
      </p:sp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24368" y="128384"/>
            <a:ext cx="1224140" cy="10961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6841" y="157353"/>
            <a:ext cx="483044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/>
              <a:t>Les</a:t>
            </a:r>
            <a:r>
              <a:rPr dirty="0" sz="3000" spc="-15"/>
              <a:t> </a:t>
            </a:r>
            <a:r>
              <a:rPr dirty="0" sz="3000" spc="-5"/>
              <a:t>dynamiques</a:t>
            </a:r>
            <a:r>
              <a:rPr dirty="0" sz="3000"/>
              <a:t> </a:t>
            </a:r>
            <a:r>
              <a:rPr dirty="0" sz="3000" spc="-5"/>
              <a:t>en</a:t>
            </a:r>
            <a:r>
              <a:rPr dirty="0" sz="3000"/>
              <a:t> </a:t>
            </a:r>
            <a:r>
              <a:rPr dirty="0" sz="3000" spc="-5"/>
              <a:t>région</a:t>
            </a:r>
            <a:endParaRPr sz="3000"/>
          </a:p>
        </p:txBody>
      </p:sp>
      <p:grpSp>
        <p:nvGrpSpPr>
          <p:cNvPr id="4" name="object 4"/>
          <p:cNvGrpSpPr/>
          <p:nvPr/>
        </p:nvGrpSpPr>
        <p:grpSpPr>
          <a:xfrm>
            <a:off x="2051685" y="128384"/>
            <a:ext cx="6697345" cy="5505450"/>
            <a:chOff x="2051685" y="128384"/>
            <a:chExt cx="6697345" cy="55054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4369" y="128384"/>
              <a:ext cx="1224140" cy="10961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1685" y="1663581"/>
              <a:ext cx="4182894" cy="39699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31820" y="4077080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288035" y="0"/>
                  </a:moveTo>
                  <a:lnTo>
                    <a:pt x="0" y="0"/>
                  </a:lnTo>
                  <a:lnTo>
                    <a:pt x="144018" y="253746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31820" y="4077080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0" y="0"/>
                  </a:moveTo>
                  <a:lnTo>
                    <a:pt x="288035" y="0"/>
                  </a:lnTo>
                  <a:lnTo>
                    <a:pt x="144018" y="25374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932045" y="3501009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288035" y="0"/>
                  </a:moveTo>
                  <a:lnTo>
                    <a:pt x="0" y="0"/>
                  </a:lnTo>
                  <a:lnTo>
                    <a:pt x="144017" y="253745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32045" y="3501009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0" y="0"/>
                  </a:moveTo>
                  <a:lnTo>
                    <a:pt x="288035" y="0"/>
                  </a:lnTo>
                  <a:lnTo>
                    <a:pt x="144017" y="25374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004054" y="3140963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288036" y="0"/>
                  </a:moveTo>
                  <a:lnTo>
                    <a:pt x="0" y="0"/>
                  </a:lnTo>
                  <a:lnTo>
                    <a:pt x="144018" y="253746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04054" y="3140963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0" y="0"/>
                  </a:moveTo>
                  <a:lnTo>
                    <a:pt x="288036" y="0"/>
                  </a:lnTo>
                  <a:lnTo>
                    <a:pt x="144018" y="25374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48072" y="3933062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288036" y="0"/>
                  </a:moveTo>
                  <a:lnTo>
                    <a:pt x="0" y="0"/>
                  </a:lnTo>
                  <a:lnTo>
                    <a:pt x="144017" y="253745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148072" y="3933062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0" y="0"/>
                  </a:moveTo>
                  <a:lnTo>
                    <a:pt x="288036" y="0"/>
                  </a:lnTo>
                  <a:lnTo>
                    <a:pt x="144017" y="25374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72000" y="3789044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288036" y="0"/>
                  </a:moveTo>
                  <a:lnTo>
                    <a:pt x="0" y="0"/>
                  </a:lnTo>
                  <a:lnTo>
                    <a:pt x="144017" y="253745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572000" y="3789044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0" y="0"/>
                  </a:moveTo>
                  <a:lnTo>
                    <a:pt x="288036" y="0"/>
                  </a:lnTo>
                  <a:lnTo>
                    <a:pt x="144017" y="25374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923919" y="2383155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288035" y="0"/>
                  </a:moveTo>
                  <a:lnTo>
                    <a:pt x="0" y="0"/>
                  </a:lnTo>
                  <a:lnTo>
                    <a:pt x="144017" y="253746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923919" y="2383155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0" y="0"/>
                  </a:moveTo>
                  <a:lnTo>
                    <a:pt x="288035" y="0"/>
                  </a:lnTo>
                  <a:lnTo>
                    <a:pt x="144017" y="25374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15793" y="3140963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288036" y="0"/>
                  </a:moveTo>
                  <a:lnTo>
                    <a:pt x="0" y="0"/>
                  </a:lnTo>
                  <a:lnTo>
                    <a:pt x="144018" y="253746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915793" y="3140963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0" y="0"/>
                  </a:moveTo>
                  <a:lnTo>
                    <a:pt x="288036" y="0"/>
                  </a:lnTo>
                  <a:lnTo>
                    <a:pt x="144018" y="25374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94804" y="5504560"/>
            <a:ext cx="313690" cy="279400"/>
            <a:chOff x="94804" y="5504560"/>
            <a:chExt cx="313690" cy="279400"/>
          </a:xfrm>
        </p:grpSpPr>
        <p:sp>
          <p:nvSpPr>
            <p:cNvPr id="22" name="object 22"/>
            <p:cNvSpPr/>
            <p:nvPr/>
          </p:nvSpPr>
          <p:spPr>
            <a:xfrm>
              <a:off x="107504" y="5517260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90" h="254000">
                  <a:moveTo>
                    <a:pt x="288037" y="0"/>
                  </a:moveTo>
                  <a:lnTo>
                    <a:pt x="0" y="0"/>
                  </a:lnTo>
                  <a:lnTo>
                    <a:pt x="144019" y="253720"/>
                  </a:lnTo>
                  <a:lnTo>
                    <a:pt x="28803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7504" y="5517260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90" h="254000">
                  <a:moveTo>
                    <a:pt x="0" y="0"/>
                  </a:moveTo>
                  <a:lnTo>
                    <a:pt x="288037" y="0"/>
                  </a:lnTo>
                  <a:lnTo>
                    <a:pt x="144019" y="25372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546303" y="5473395"/>
            <a:ext cx="6588125" cy="9505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Etudes d’opportunités ou de marchés, financements principaux </a:t>
            </a:r>
            <a:r>
              <a:rPr dirty="0" sz="1400">
                <a:latin typeface="Arial MT"/>
                <a:cs typeface="Arial MT"/>
              </a:rPr>
              <a:t>: </a:t>
            </a:r>
            <a:r>
              <a:rPr dirty="0" sz="1400" spc="-5">
                <a:latin typeface="Arial MT"/>
                <a:cs typeface="Arial MT"/>
              </a:rPr>
              <a:t>conseils </a:t>
            </a:r>
            <a:r>
              <a:rPr dirty="0" sz="1400">
                <a:latin typeface="Arial MT"/>
                <a:cs typeface="Arial MT"/>
              </a:rPr>
              <a:t>régionaux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Nouvelle</a:t>
            </a:r>
            <a:r>
              <a:rPr dirty="0" sz="1400" spc="-9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Aquitaine,</a:t>
            </a:r>
            <a:r>
              <a:rPr dirty="0" sz="1400" spc="-1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AURA, </a:t>
            </a:r>
            <a:r>
              <a:rPr dirty="0" sz="1400" spc="-45">
                <a:latin typeface="Arial MT"/>
                <a:cs typeface="Arial MT"/>
              </a:rPr>
              <a:t>IDF,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Pays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Loire,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BFC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Arial MT"/>
                <a:cs typeface="Arial MT"/>
              </a:rPr>
              <a:t>Projets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d’expérimentation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et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développement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filière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(liste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non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exhaustive)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66814" y="6152603"/>
            <a:ext cx="313690" cy="279400"/>
            <a:chOff x="166814" y="6152603"/>
            <a:chExt cx="313690" cy="279400"/>
          </a:xfrm>
        </p:grpSpPr>
        <p:sp>
          <p:nvSpPr>
            <p:cNvPr id="26" name="object 26"/>
            <p:cNvSpPr/>
            <p:nvPr/>
          </p:nvSpPr>
          <p:spPr>
            <a:xfrm>
              <a:off x="179514" y="6165303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90" h="254000">
                  <a:moveTo>
                    <a:pt x="288023" y="0"/>
                  </a:moveTo>
                  <a:lnTo>
                    <a:pt x="0" y="0"/>
                  </a:lnTo>
                  <a:lnTo>
                    <a:pt x="144018" y="253746"/>
                  </a:lnTo>
                  <a:lnTo>
                    <a:pt x="288023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79514" y="6165303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90" h="254000">
                  <a:moveTo>
                    <a:pt x="0" y="0"/>
                  </a:moveTo>
                  <a:lnTo>
                    <a:pt x="288023" y="0"/>
                  </a:lnTo>
                  <a:lnTo>
                    <a:pt x="144018" y="25374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0" y="838835"/>
            <a:ext cx="8666480" cy="4534535"/>
            <a:chOff x="0" y="838835"/>
            <a:chExt cx="8666480" cy="4534535"/>
          </a:xfrm>
        </p:grpSpPr>
        <p:sp>
          <p:nvSpPr>
            <p:cNvPr id="29" name="object 29"/>
            <p:cNvSpPr/>
            <p:nvPr/>
          </p:nvSpPr>
          <p:spPr>
            <a:xfrm>
              <a:off x="3275838" y="2204847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288036" y="0"/>
                  </a:moveTo>
                  <a:lnTo>
                    <a:pt x="0" y="0"/>
                  </a:lnTo>
                  <a:lnTo>
                    <a:pt x="144017" y="253745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275838" y="2204847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0" y="0"/>
                  </a:moveTo>
                  <a:lnTo>
                    <a:pt x="288036" y="0"/>
                  </a:lnTo>
                  <a:lnTo>
                    <a:pt x="144017" y="25374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932045" y="2420874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288035" y="0"/>
                  </a:moveTo>
                  <a:lnTo>
                    <a:pt x="0" y="0"/>
                  </a:lnTo>
                  <a:lnTo>
                    <a:pt x="144017" y="253746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932045" y="2420874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0" y="0"/>
                  </a:moveTo>
                  <a:lnTo>
                    <a:pt x="288035" y="0"/>
                  </a:lnTo>
                  <a:lnTo>
                    <a:pt x="144017" y="25374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076063" y="3429000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288036" y="0"/>
                  </a:moveTo>
                  <a:lnTo>
                    <a:pt x="0" y="0"/>
                  </a:lnTo>
                  <a:lnTo>
                    <a:pt x="144017" y="253745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076063" y="3429000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0" y="0"/>
                  </a:moveTo>
                  <a:lnTo>
                    <a:pt x="288036" y="0"/>
                  </a:lnTo>
                  <a:lnTo>
                    <a:pt x="144017" y="25374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220080" y="4221099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288036" y="0"/>
                  </a:moveTo>
                  <a:lnTo>
                    <a:pt x="0" y="0"/>
                  </a:lnTo>
                  <a:lnTo>
                    <a:pt x="144018" y="253745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220080" y="4221099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0" y="0"/>
                  </a:moveTo>
                  <a:lnTo>
                    <a:pt x="288036" y="0"/>
                  </a:lnTo>
                  <a:lnTo>
                    <a:pt x="144018" y="25374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211954" y="3573017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288036" y="0"/>
                  </a:moveTo>
                  <a:lnTo>
                    <a:pt x="0" y="0"/>
                  </a:lnTo>
                  <a:lnTo>
                    <a:pt x="144018" y="253746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211954" y="3573017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0" y="0"/>
                  </a:moveTo>
                  <a:lnTo>
                    <a:pt x="288036" y="0"/>
                  </a:lnTo>
                  <a:lnTo>
                    <a:pt x="144018" y="25374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131820" y="3175254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288035" y="0"/>
                  </a:moveTo>
                  <a:lnTo>
                    <a:pt x="0" y="0"/>
                  </a:lnTo>
                  <a:lnTo>
                    <a:pt x="144018" y="253746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131820" y="3175254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0" y="0"/>
                  </a:moveTo>
                  <a:lnTo>
                    <a:pt x="288035" y="0"/>
                  </a:lnTo>
                  <a:lnTo>
                    <a:pt x="144018" y="25374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067936" y="4653152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288036" y="0"/>
                  </a:moveTo>
                  <a:lnTo>
                    <a:pt x="0" y="0"/>
                  </a:lnTo>
                  <a:lnTo>
                    <a:pt x="144017" y="253746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067936" y="4653152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0" y="0"/>
                  </a:moveTo>
                  <a:lnTo>
                    <a:pt x="288036" y="0"/>
                  </a:lnTo>
                  <a:lnTo>
                    <a:pt x="144017" y="25374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419855" y="4653152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288036" y="0"/>
                  </a:moveTo>
                  <a:lnTo>
                    <a:pt x="0" y="0"/>
                  </a:lnTo>
                  <a:lnTo>
                    <a:pt x="144018" y="253746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419855" y="4653152"/>
              <a:ext cx="288290" cy="254000"/>
            </a:xfrm>
            <a:custGeom>
              <a:avLst/>
              <a:gdLst/>
              <a:ahLst/>
              <a:cxnLst/>
              <a:rect l="l" t="t" r="r" b="b"/>
              <a:pathLst>
                <a:path w="288289" h="254000">
                  <a:moveTo>
                    <a:pt x="0" y="0"/>
                  </a:moveTo>
                  <a:lnTo>
                    <a:pt x="288036" y="0"/>
                  </a:lnTo>
                  <a:lnTo>
                    <a:pt x="144018" y="25374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9676" y="838835"/>
              <a:ext cx="1944243" cy="130975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5928" y="2511933"/>
              <a:ext cx="2130044" cy="144729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1314" y="981900"/>
              <a:ext cx="2039492" cy="123526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5391" y="3453942"/>
              <a:ext cx="591273" cy="78226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9636" y="3645014"/>
              <a:ext cx="606513" cy="43879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221111"/>
              <a:ext cx="2462276" cy="115213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7187" y="1844802"/>
              <a:ext cx="1484381" cy="111332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3095" y="915714"/>
              <a:ext cx="794107" cy="745351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70116" y="4149090"/>
            <a:ext cx="2373883" cy="14250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52830"/>
          </a:xfrm>
          <a:custGeom>
            <a:avLst/>
            <a:gdLst/>
            <a:ahLst/>
            <a:cxnLst/>
            <a:rect l="l" t="t" r="r" b="b"/>
            <a:pathLst>
              <a:path w="9144000" h="1052830">
                <a:moveTo>
                  <a:pt x="9144000" y="0"/>
                </a:moveTo>
                <a:lnTo>
                  <a:pt x="0" y="0"/>
                </a:lnTo>
                <a:lnTo>
                  <a:pt x="0" y="1052741"/>
                </a:lnTo>
                <a:lnTo>
                  <a:pt x="9144000" y="1052741"/>
                </a:lnTo>
                <a:lnTo>
                  <a:pt x="914400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67" y="236601"/>
            <a:ext cx="7280909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5750" algn="l"/>
              </a:tabLst>
            </a:pPr>
            <a:r>
              <a:rPr dirty="0" sz="3500" spc="-20">
                <a:latin typeface="Candara"/>
                <a:cs typeface="Candara"/>
              </a:rPr>
              <a:t>L’exemple</a:t>
            </a:r>
            <a:r>
              <a:rPr dirty="0" sz="3500" spc="-55">
                <a:latin typeface="Candara"/>
                <a:cs typeface="Candara"/>
              </a:rPr>
              <a:t> </a:t>
            </a:r>
            <a:r>
              <a:rPr dirty="0" sz="3500" spc="-5">
                <a:latin typeface="Candara"/>
                <a:cs typeface="Candara"/>
              </a:rPr>
              <a:t>de </a:t>
            </a:r>
            <a:r>
              <a:rPr dirty="0" sz="3500">
                <a:latin typeface="Candara"/>
                <a:cs typeface="Candara"/>
              </a:rPr>
              <a:t>la</a:t>
            </a:r>
            <a:r>
              <a:rPr dirty="0" sz="3500" spc="5">
                <a:latin typeface="Candara"/>
                <a:cs typeface="Candara"/>
              </a:rPr>
              <a:t> </a:t>
            </a:r>
            <a:r>
              <a:rPr dirty="0" sz="3500">
                <a:latin typeface="Candara"/>
                <a:cs typeface="Candara"/>
              </a:rPr>
              <a:t>SCIC	</a:t>
            </a:r>
            <a:r>
              <a:rPr dirty="0" sz="3500" spc="-15">
                <a:latin typeface="Candara"/>
                <a:cs typeface="Candara"/>
              </a:rPr>
              <a:t>Végétal</a:t>
            </a:r>
            <a:r>
              <a:rPr dirty="0" sz="3500" spc="-65">
                <a:latin typeface="Candara"/>
                <a:cs typeface="Candara"/>
              </a:rPr>
              <a:t> </a:t>
            </a:r>
            <a:r>
              <a:rPr dirty="0" sz="3500">
                <a:latin typeface="Candara"/>
                <a:cs typeface="Candara"/>
              </a:rPr>
              <a:t>Nord</a:t>
            </a:r>
            <a:r>
              <a:rPr dirty="0" sz="3500" spc="-50">
                <a:latin typeface="Candara"/>
                <a:cs typeface="Candara"/>
              </a:rPr>
              <a:t> </a:t>
            </a:r>
            <a:r>
              <a:rPr dirty="0" sz="3500" spc="-5">
                <a:latin typeface="Candara"/>
                <a:cs typeface="Candara"/>
              </a:rPr>
              <a:t>Est</a:t>
            </a:r>
            <a:endParaRPr sz="3500">
              <a:latin typeface="Candara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0005" rIns="0" bIns="0" rtlCol="0" vert="horz">
            <a:spAutoFit/>
          </a:bodyPr>
          <a:lstStyle/>
          <a:p>
            <a:pPr marL="4648200" marR="40005" indent="-229235">
              <a:lnSpc>
                <a:spcPct val="90000"/>
              </a:lnSpc>
              <a:spcBef>
                <a:spcPts val="315"/>
              </a:spcBef>
              <a:buFont typeface="Arial MT"/>
              <a:buChar char="•"/>
              <a:tabLst>
                <a:tab pos="4648200" algn="l"/>
                <a:tab pos="4648835" algn="l"/>
              </a:tabLst>
            </a:pPr>
            <a:r>
              <a:rPr dirty="0" spc="-5"/>
              <a:t>Inaugurée</a:t>
            </a:r>
            <a:r>
              <a:rPr dirty="0" spc="-10"/>
              <a:t> </a:t>
            </a:r>
            <a:r>
              <a:rPr dirty="0" spc="-5"/>
              <a:t>le</a:t>
            </a:r>
            <a:r>
              <a:rPr dirty="0" spc="10"/>
              <a:t> </a:t>
            </a:r>
            <a:r>
              <a:rPr dirty="0"/>
              <a:t>24</a:t>
            </a:r>
            <a:r>
              <a:rPr dirty="0" spc="-5"/>
              <a:t> </a:t>
            </a:r>
            <a:r>
              <a:rPr dirty="0" spc="-10"/>
              <a:t>octobre</a:t>
            </a:r>
            <a:r>
              <a:rPr dirty="0" spc="20"/>
              <a:t> </a:t>
            </a:r>
            <a:r>
              <a:rPr dirty="0"/>
              <a:t>2022,</a:t>
            </a:r>
            <a:r>
              <a:rPr dirty="0" spc="-5"/>
              <a:t> elle</a:t>
            </a:r>
            <a:r>
              <a:rPr dirty="0" spc="10"/>
              <a:t> </a:t>
            </a:r>
            <a:r>
              <a:rPr dirty="0"/>
              <a:t>vise</a:t>
            </a:r>
            <a:r>
              <a:rPr dirty="0" spc="-15"/>
              <a:t> </a:t>
            </a:r>
            <a:r>
              <a:rPr dirty="0"/>
              <a:t>à </a:t>
            </a:r>
            <a:r>
              <a:rPr dirty="0" spc="5"/>
              <a:t> </a:t>
            </a:r>
            <a:r>
              <a:rPr dirty="0" spc="-10"/>
              <a:t>organiser</a:t>
            </a:r>
            <a:r>
              <a:rPr dirty="0" spc="-15"/>
              <a:t> </a:t>
            </a:r>
            <a:r>
              <a:rPr dirty="0" spc="-5"/>
              <a:t>la</a:t>
            </a:r>
            <a:r>
              <a:rPr dirty="0" spc="10"/>
              <a:t> </a:t>
            </a:r>
            <a:r>
              <a:rPr dirty="0" spc="-10"/>
              <a:t>filière</a:t>
            </a:r>
            <a:r>
              <a:rPr dirty="0" spc="30"/>
              <a:t> </a:t>
            </a:r>
            <a:r>
              <a:rPr dirty="0" spc="-5"/>
              <a:t>de</a:t>
            </a:r>
            <a:r>
              <a:rPr dirty="0" spc="5"/>
              <a:t> </a:t>
            </a:r>
            <a:r>
              <a:rPr dirty="0" spc="-10"/>
              <a:t>production</a:t>
            </a:r>
            <a:r>
              <a:rPr dirty="0" spc="30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plants </a:t>
            </a:r>
            <a:r>
              <a:rPr dirty="0" spc="-390"/>
              <a:t> </a:t>
            </a:r>
            <a:r>
              <a:rPr dirty="0" spc="-25"/>
              <a:t>d’arbres</a:t>
            </a:r>
            <a:r>
              <a:rPr dirty="0"/>
              <a:t> </a:t>
            </a:r>
            <a:r>
              <a:rPr dirty="0" spc="-5"/>
              <a:t>et</a:t>
            </a:r>
            <a:r>
              <a:rPr dirty="0"/>
              <a:t> </a:t>
            </a:r>
            <a:r>
              <a:rPr dirty="0" spc="-10"/>
              <a:t>arbustes</a:t>
            </a:r>
            <a:r>
              <a:rPr dirty="0"/>
              <a:t> de</a:t>
            </a:r>
            <a:r>
              <a:rPr dirty="0" spc="15"/>
              <a:t> </a:t>
            </a:r>
            <a:r>
              <a:rPr dirty="0" spc="-5"/>
              <a:t>la</a:t>
            </a:r>
            <a:r>
              <a:rPr dirty="0" spc="10"/>
              <a:t> </a:t>
            </a:r>
            <a:r>
              <a:rPr dirty="0" spc="-5"/>
              <a:t>marque </a:t>
            </a:r>
            <a:r>
              <a:rPr dirty="0" spc="-20"/>
              <a:t>Végétal </a:t>
            </a:r>
            <a:r>
              <a:rPr dirty="0" spc="-15"/>
              <a:t> </a:t>
            </a:r>
            <a:r>
              <a:rPr dirty="0" spc="-5"/>
              <a:t>local.</a:t>
            </a:r>
          </a:p>
          <a:p>
            <a:pPr marL="4648200" marR="5080" indent="-229235">
              <a:lnSpc>
                <a:spcPct val="90000"/>
              </a:lnSpc>
              <a:spcBef>
                <a:spcPts val="1010"/>
              </a:spcBef>
              <a:buFont typeface="Arial MT"/>
              <a:buChar char="•"/>
              <a:tabLst>
                <a:tab pos="4698365" algn="l"/>
                <a:tab pos="4699000" algn="l"/>
              </a:tabLst>
            </a:pPr>
            <a:r>
              <a:rPr dirty="0"/>
              <a:t>	</a:t>
            </a:r>
            <a:r>
              <a:rPr dirty="0" spc="-5"/>
              <a:t>Sept </a:t>
            </a:r>
            <a:r>
              <a:rPr dirty="0" spc="-10"/>
              <a:t>structures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10"/>
              <a:t> </a:t>
            </a:r>
            <a:r>
              <a:rPr dirty="0" spc="-15"/>
              <a:t>récolteurs</a:t>
            </a:r>
            <a:r>
              <a:rPr dirty="0" spc="15"/>
              <a:t> </a:t>
            </a:r>
            <a:r>
              <a:rPr dirty="0" spc="-5"/>
              <a:t>(associations </a:t>
            </a:r>
            <a:r>
              <a:rPr dirty="0" spc="-390"/>
              <a:t> </a:t>
            </a:r>
            <a:r>
              <a:rPr dirty="0" spc="-5"/>
              <a:t>et </a:t>
            </a:r>
            <a:r>
              <a:rPr dirty="0" spc="-35"/>
              <a:t>ESAT),</a:t>
            </a:r>
            <a:r>
              <a:rPr dirty="0" spc="-10"/>
              <a:t> </a:t>
            </a:r>
            <a:r>
              <a:rPr dirty="0"/>
              <a:t>10</a:t>
            </a:r>
            <a:r>
              <a:rPr dirty="0" spc="5"/>
              <a:t> </a:t>
            </a:r>
            <a:r>
              <a:rPr dirty="0" spc="-5"/>
              <a:t>pépiniéristes,</a:t>
            </a:r>
            <a:r>
              <a:rPr dirty="0" spc="10"/>
              <a:t> </a:t>
            </a:r>
            <a:r>
              <a:rPr dirty="0" spc="-5"/>
              <a:t>la</a:t>
            </a:r>
            <a:r>
              <a:rPr dirty="0" spc="-10"/>
              <a:t> Région</a:t>
            </a:r>
            <a:r>
              <a:rPr dirty="0" spc="20"/>
              <a:t> </a:t>
            </a:r>
            <a:r>
              <a:rPr dirty="0" spc="-10"/>
              <a:t>Grand </a:t>
            </a:r>
            <a:r>
              <a:rPr dirty="0" spc="-5"/>
              <a:t> </a:t>
            </a:r>
            <a:r>
              <a:rPr dirty="0" spc="-10"/>
              <a:t>Est,</a:t>
            </a:r>
            <a:r>
              <a:rPr dirty="0" spc="-30"/>
              <a:t> </a:t>
            </a:r>
            <a:r>
              <a:rPr dirty="0" spc="-60"/>
              <a:t>l’AFAC</a:t>
            </a:r>
            <a:r>
              <a:rPr dirty="0" spc="-5"/>
              <a:t> </a:t>
            </a:r>
            <a:r>
              <a:rPr dirty="0" spc="-10"/>
              <a:t>Agroforesterie,</a:t>
            </a:r>
            <a:r>
              <a:rPr dirty="0" spc="-5"/>
              <a:t> </a:t>
            </a:r>
            <a:r>
              <a:rPr dirty="0" spc="-25"/>
              <a:t>l’atelier </a:t>
            </a:r>
            <a:r>
              <a:rPr dirty="0" spc="-20"/>
              <a:t> </a:t>
            </a:r>
            <a:r>
              <a:rPr dirty="0" spc="-5"/>
              <a:t>Agriculture </a:t>
            </a:r>
            <a:r>
              <a:rPr dirty="0" spc="-10"/>
              <a:t>Avesnois</a:t>
            </a:r>
            <a:r>
              <a:rPr dirty="0" spc="-20"/>
              <a:t> </a:t>
            </a:r>
            <a:r>
              <a:rPr dirty="0" spc="-10"/>
              <a:t>Thiérache</a:t>
            </a:r>
            <a:r>
              <a:rPr dirty="0" spc="25"/>
              <a:t> </a:t>
            </a:r>
            <a:r>
              <a:rPr dirty="0" spc="-5"/>
              <a:t>et Haies</a:t>
            </a:r>
          </a:p>
          <a:p>
            <a:pPr marL="4648200" marR="17780">
              <a:lnSpc>
                <a:spcPts val="1939"/>
              </a:lnSpc>
              <a:spcBef>
                <a:spcPts val="30"/>
              </a:spcBef>
            </a:pPr>
            <a:r>
              <a:rPr dirty="0" spc="-5"/>
              <a:t>vives</a:t>
            </a:r>
            <a:r>
              <a:rPr dirty="0" spc="-30"/>
              <a:t> d’Alsace</a:t>
            </a:r>
            <a:r>
              <a:rPr dirty="0" spc="-5"/>
              <a:t> sont</a:t>
            </a:r>
            <a:r>
              <a:rPr dirty="0" spc="-15"/>
              <a:t> </a:t>
            </a:r>
            <a:r>
              <a:rPr dirty="0" spc="-5"/>
              <a:t>devenus</a:t>
            </a:r>
            <a:r>
              <a:rPr dirty="0" spc="-10"/>
              <a:t> sociétaires</a:t>
            </a:r>
            <a:r>
              <a:rPr dirty="0" spc="10"/>
              <a:t> </a:t>
            </a:r>
            <a:r>
              <a:rPr dirty="0"/>
              <a:t>dès </a:t>
            </a:r>
            <a:r>
              <a:rPr dirty="0" spc="-395"/>
              <a:t> </a:t>
            </a:r>
            <a:r>
              <a:rPr dirty="0" spc="-5"/>
              <a:t>son</a:t>
            </a:r>
            <a:r>
              <a:rPr dirty="0" spc="-15"/>
              <a:t> </a:t>
            </a:r>
            <a:r>
              <a:rPr dirty="0" spc="-5"/>
              <a:t>lancement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88007"/>
            <a:ext cx="4393946" cy="32976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4368" y="128384"/>
            <a:ext cx="1224140" cy="10961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" y="42671"/>
            <a:ext cx="1731264" cy="16596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3065145"/>
            <a:chOff x="0" y="0"/>
            <a:chExt cx="9144000" cy="30651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8252" y="1268729"/>
              <a:ext cx="2394457" cy="17959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1052830"/>
            </a:xfrm>
            <a:custGeom>
              <a:avLst/>
              <a:gdLst/>
              <a:ahLst/>
              <a:cxnLst/>
              <a:rect l="l" t="t" r="r" b="b"/>
              <a:pathLst>
                <a:path w="9144000" h="1052830">
                  <a:moveTo>
                    <a:pt x="9144000" y="0"/>
                  </a:moveTo>
                  <a:lnTo>
                    <a:pt x="0" y="0"/>
                  </a:lnTo>
                  <a:lnTo>
                    <a:pt x="0" y="1052741"/>
                  </a:lnTo>
                  <a:lnTo>
                    <a:pt x="9144000" y="105274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4368" y="128384"/>
              <a:ext cx="1224140" cy="10961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9849" y="1282446"/>
            <a:ext cx="6194425" cy="1972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Les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clés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du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Sourcing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Consulter</a:t>
            </a:r>
            <a:r>
              <a:rPr dirty="0" sz="1800" spc="440" b="1">
                <a:latin typeface="Arial"/>
                <a:cs typeface="Arial"/>
              </a:rPr>
              <a:t> </a:t>
            </a: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www.vegetal</a:t>
            </a: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-</a:t>
            </a: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/>
              </a:rPr>
              <a:t>local.fr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Rencontrer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avec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les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producteurs,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les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correspondants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locaux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Sensibiliser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les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acteurs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et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entreprises</a:t>
            </a:r>
            <a:endParaRPr sz="1800">
              <a:latin typeface="Arial MT"/>
              <a:cs typeface="Arial MT"/>
            </a:endParaRPr>
          </a:p>
          <a:p>
            <a:pPr marL="36195" marR="2038350">
              <a:lnSpc>
                <a:spcPct val="100000"/>
              </a:lnSpc>
              <a:spcBef>
                <a:spcPts val="204"/>
              </a:spcBef>
            </a:pPr>
            <a:r>
              <a:rPr dirty="0" sz="1800" b="1">
                <a:latin typeface="Arial"/>
                <a:cs typeface="Arial"/>
              </a:rPr>
              <a:t>Connaitre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les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techniques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espèces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guides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techniques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9849" y="5672429"/>
            <a:ext cx="696468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 MT"/>
                <a:cs typeface="Arial MT"/>
              </a:rPr>
              <a:t>Un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guide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sur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prescription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en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cours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mise à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jour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Citer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Végétal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local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en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tant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label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dans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les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CCTP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marchés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publics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1127760" algn="l"/>
              </a:tabLst>
            </a:pPr>
            <a:r>
              <a:rPr dirty="0" sz="1800" spc="-10" b="1">
                <a:latin typeface="Arial"/>
                <a:cs typeface="Arial"/>
              </a:rPr>
              <a:t>Anticiper	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Adapter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Contrôler</a:t>
            </a:r>
            <a:r>
              <a:rPr dirty="0" sz="1800" b="1">
                <a:latin typeface="Arial"/>
                <a:cs typeface="Arial"/>
              </a:rPr>
              <a:t> - </a:t>
            </a:r>
            <a:r>
              <a:rPr dirty="0" sz="1800" spc="-5" b="1">
                <a:latin typeface="Arial"/>
                <a:cs typeface="Arial"/>
              </a:rPr>
              <a:t>Expérimenter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555" y="3429000"/>
            <a:ext cx="7312176" cy="192430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47927" y="172973"/>
            <a:ext cx="49250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Prescrire</a:t>
            </a:r>
            <a:r>
              <a:rPr dirty="0" sz="3600" spc="-65"/>
              <a:t> </a:t>
            </a:r>
            <a:r>
              <a:rPr dirty="0" sz="3600" spc="-5" i="1">
                <a:latin typeface="Arial"/>
                <a:cs typeface="Arial"/>
              </a:rPr>
              <a:t>Végétal</a:t>
            </a:r>
            <a:r>
              <a:rPr dirty="0" sz="3600" spc="-25" i="1">
                <a:latin typeface="Arial"/>
                <a:cs typeface="Arial"/>
              </a:rPr>
              <a:t> </a:t>
            </a:r>
            <a:r>
              <a:rPr dirty="0" sz="3600" spc="-5" i="1">
                <a:latin typeface="Arial"/>
                <a:cs typeface="Arial"/>
              </a:rPr>
              <a:t>local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02487"/>
            <a:ext cx="9144000" cy="5855970"/>
            <a:chOff x="0" y="1002487"/>
            <a:chExt cx="9144000" cy="5855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02487"/>
              <a:ext cx="9144000" cy="58555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0045" y="4653107"/>
              <a:ext cx="8532495" cy="2205355"/>
            </a:xfrm>
            <a:custGeom>
              <a:avLst/>
              <a:gdLst/>
              <a:ahLst/>
              <a:cxnLst/>
              <a:rect l="l" t="t" r="r" b="b"/>
              <a:pathLst>
                <a:path w="8532495" h="2205354">
                  <a:moveTo>
                    <a:pt x="8532495" y="0"/>
                  </a:moveTo>
                  <a:lnTo>
                    <a:pt x="0" y="0"/>
                  </a:lnTo>
                  <a:lnTo>
                    <a:pt x="0" y="2204891"/>
                  </a:lnTo>
                  <a:lnTo>
                    <a:pt x="8532495" y="2204891"/>
                  </a:lnTo>
                  <a:lnTo>
                    <a:pt x="8532495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39013" y="4679391"/>
            <a:ext cx="8382634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ts val="286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Retrouvez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les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producteurs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sur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le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site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la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marque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4300"/>
              </a:lnSpc>
            </a:pPr>
            <a:r>
              <a:rPr dirty="0" u="heavy" sz="36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www.vegetal</a:t>
            </a:r>
            <a:r>
              <a:rPr dirty="0" u="heavy" sz="36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-</a:t>
            </a:r>
            <a:r>
              <a:rPr dirty="0" u="heavy" sz="36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local.fr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20"/>
              </a:spcBef>
            </a:pPr>
            <a:r>
              <a:rPr dirty="0" sz="2000" b="1">
                <a:latin typeface="Arial"/>
                <a:cs typeface="Arial"/>
              </a:rPr>
              <a:t>Ainsi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que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les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contacts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l’animation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nationale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et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les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correspondants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Arial"/>
                <a:cs typeface="Arial"/>
              </a:rPr>
              <a:t>dans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chaque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territoire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  <a:hlinkClick r:id="rId4"/>
              </a:rPr>
              <a:t>contact@vegetal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  <a:hlinkClick r:id="rId4"/>
              </a:rPr>
              <a:t>-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  <a:hlinkClick r:id="rId4"/>
              </a:rPr>
              <a:t>local.fr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1920" y="55372"/>
            <a:ext cx="8554720" cy="1870075"/>
            <a:chOff x="121920" y="55372"/>
            <a:chExt cx="8554720" cy="18700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920" y="242213"/>
              <a:ext cx="2651760" cy="711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7815" y="691895"/>
              <a:ext cx="4323587" cy="9387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7846" y="55372"/>
              <a:ext cx="2088261" cy="18699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22056" y="116598"/>
              <a:ext cx="854379" cy="6423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28040"/>
          </a:xfrm>
          <a:custGeom>
            <a:avLst/>
            <a:gdLst/>
            <a:ahLst/>
            <a:cxnLst/>
            <a:rect l="l" t="t" r="r" b="b"/>
            <a:pathLst>
              <a:path w="9144000" h="828040">
                <a:moveTo>
                  <a:pt x="0" y="827532"/>
                </a:moveTo>
                <a:lnTo>
                  <a:pt x="9144000" y="827532"/>
                </a:lnTo>
                <a:lnTo>
                  <a:pt x="9144000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Un</a:t>
            </a:r>
            <a:r>
              <a:rPr dirty="0" spc="-35"/>
              <a:t> </a:t>
            </a:r>
            <a:r>
              <a:rPr dirty="0" spc="-5"/>
              <a:t>contexte</a:t>
            </a:r>
            <a:r>
              <a:rPr dirty="0" spc="-10"/>
              <a:t> </a:t>
            </a:r>
            <a:r>
              <a:rPr dirty="0"/>
              <a:t>alarmant</a:t>
            </a:r>
            <a:r>
              <a:rPr dirty="0" spc="-30"/>
              <a:t> </a:t>
            </a:r>
            <a:r>
              <a:rPr dirty="0"/>
              <a:t>:</a:t>
            </a:r>
          </a:p>
          <a:p>
            <a:pPr algn="ctr" marL="2540">
              <a:lnSpc>
                <a:spcPct val="100000"/>
              </a:lnSpc>
            </a:pPr>
            <a:r>
              <a:rPr dirty="0" spc="-5"/>
              <a:t>l’effondrement</a:t>
            </a:r>
            <a:r>
              <a:rPr dirty="0"/>
              <a:t> </a:t>
            </a:r>
            <a:r>
              <a:rPr dirty="0" spc="-10"/>
              <a:t>de</a:t>
            </a:r>
            <a:r>
              <a:rPr dirty="0"/>
              <a:t> la </a:t>
            </a:r>
            <a:r>
              <a:rPr dirty="0" spc="-5"/>
              <a:t>biodiversité</a:t>
            </a:r>
            <a:r>
              <a:rPr dirty="0"/>
              <a:t> </a:t>
            </a:r>
            <a:r>
              <a:rPr dirty="0" spc="-10"/>
              <a:t>sauvage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124711"/>
            <a:ext cx="9109075" cy="5733415"/>
            <a:chOff x="0" y="1124711"/>
            <a:chExt cx="9109075" cy="5733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24711"/>
              <a:ext cx="4737988" cy="57332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6703" y="2346960"/>
              <a:ext cx="5367528" cy="7117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9" y="1339596"/>
              <a:ext cx="5618988" cy="7101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6477" y="4337892"/>
              <a:ext cx="5292090" cy="247548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418969" y="6622491"/>
            <a:ext cx="14014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i="1">
                <a:solidFill>
                  <a:srgbClr val="FFFFFF"/>
                </a:solidFill>
                <a:latin typeface="Calibri"/>
                <a:cs typeface="Calibri"/>
              </a:rPr>
              <a:t>photos</a:t>
            </a:r>
            <a:r>
              <a:rPr dirty="0" sz="1100" spc="-5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Calibri"/>
                <a:cs typeface="Calibri"/>
              </a:rPr>
              <a:t>Michel</a:t>
            </a:r>
            <a:r>
              <a:rPr dirty="0" sz="11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FFFFFF"/>
                </a:solidFill>
                <a:latin typeface="Calibri"/>
                <a:cs typeface="Calibri"/>
              </a:rPr>
              <a:t>Deronzier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34740" y="3284220"/>
            <a:ext cx="5509260" cy="71018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067050" y="1366520"/>
            <a:ext cx="6002655" cy="25806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76581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Disparition</a:t>
            </a:r>
            <a:r>
              <a:rPr dirty="0" sz="2000" spc="-4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de</a:t>
            </a:r>
            <a:r>
              <a:rPr dirty="0" sz="2000" spc="-1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68%</a:t>
            </a:r>
            <a:r>
              <a:rPr dirty="0" sz="2000" spc="-20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des </a:t>
            </a:r>
            <a:r>
              <a:rPr dirty="0" sz="2000" spc="-5" b="1">
                <a:solidFill>
                  <a:srgbClr val="7B8247"/>
                </a:solidFill>
                <a:latin typeface="Arial"/>
                <a:cs typeface="Arial"/>
              </a:rPr>
              <a:t>vertébrés</a:t>
            </a:r>
            <a:r>
              <a:rPr dirty="0" sz="2000" spc="-1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7B8247"/>
                </a:solidFill>
                <a:latin typeface="Arial"/>
                <a:cs typeface="Arial"/>
              </a:rPr>
              <a:t>sauvages </a:t>
            </a:r>
            <a:r>
              <a:rPr dirty="0" sz="2000" spc="-540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en</a:t>
            </a:r>
            <a:r>
              <a:rPr dirty="0" sz="2000" spc="-20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50</a:t>
            </a:r>
            <a:r>
              <a:rPr dirty="0" sz="2000" spc="-1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ans</a:t>
            </a:r>
            <a:r>
              <a:rPr dirty="0" sz="2000" spc="-10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B8247"/>
                </a:solidFill>
                <a:latin typeface="Arial"/>
                <a:cs typeface="Arial"/>
              </a:rPr>
              <a:t>(source</a:t>
            </a:r>
            <a:r>
              <a:rPr dirty="0" sz="1100" spc="-2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B8247"/>
                </a:solidFill>
                <a:latin typeface="Arial"/>
                <a:cs typeface="Arial"/>
              </a:rPr>
              <a:t>WWF)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Arial"/>
              <a:cs typeface="Arial"/>
            </a:endParaRPr>
          </a:p>
          <a:p>
            <a:pPr marL="372745" marR="558800">
              <a:lnSpc>
                <a:spcPct val="100000"/>
              </a:lnSpc>
            </a:pP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Disparition</a:t>
            </a:r>
            <a:r>
              <a:rPr dirty="0" sz="2000" spc="-5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de</a:t>
            </a:r>
            <a:r>
              <a:rPr dirty="0" sz="2000" spc="-20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30%</a:t>
            </a:r>
            <a:r>
              <a:rPr dirty="0" sz="2000" spc="-3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des</a:t>
            </a:r>
            <a:r>
              <a:rPr dirty="0" sz="2000" spc="-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oiseaux</a:t>
            </a:r>
            <a:r>
              <a:rPr dirty="0" sz="2000" spc="-3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en</a:t>
            </a:r>
            <a:r>
              <a:rPr dirty="0" sz="2000" spc="-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France </a:t>
            </a:r>
            <a:r>
              <a:rPr dirty="0" sz="2000" spc="-540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en</a:t>
            </a:r>
            <a:r>
              <a:rPr dirty="0" sz="2000" spc="-20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30</a:t>
            </a:r>
            <a:r>
              <a:rPr dirty="0" sz="2000" spc="-1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ans</a:t>
            </a:r>
            <a:r>
              <a:rPr dirty="0" sz="2000" spc="-1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B8247"/>
                </a:solidFill>
                <a:latin typeface="Arial"/>
                <a:cs typeface="Arial"/>
              </a:rPr>
              <a:t>(source</a:t>
            </a:r>
            <a:r>
              <a:rPr dirty="0" sz="1100" spc="-2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7B8247"/>
                </a:solidFill>
                <a:latin typeface="Arial"/>
                <a:cs typeface="Arial"/>
              </a:rPr>
              <a:t>MNHN,</a:t>
            </a:r>
            <a:r>
              <a:rPr dirty="0" sz="1100" spc="10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7B8247"/>
                </a:solidFill>
                <a:latin typeface="Arial"/>
                <a:cs typeface="Arial"/>
              </a:rPr>
              <a:t>OFB,</a:t>
            </a:r>
            <a:r>
              <a:rPr dirty="0" sz="1100" spc="-30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7B8247"/>
                </a:solidFill>
                <a:latin typeface="Arial"/>
                <a:cs typeface="Arial"/>
              </a:rPr>
              <a:t>LPO)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Arial"/>
              <a:cs typeface="Arial"/>
            </a:endParaRPr>
          </a:p>
          <a:p>
            <a:pPr marL="660400" marR="5080">
              <a:lnSpc>
                <a:spcPct val="100000"/>
              </a:lnSpc>
            </a:pP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Baisse</a:t>
            </a:r>
            <a:r>
              <a:rPr dirty="0" sz="2000" spc="-4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de</a:t>
            </a:r>
            <a:r>
              <a:rPr dirty="0" sz="2000" spc="-5" b="1">
                <a:solidFill>
                  <a:srgbClr val="7B8247"/>
                </a:solidFill>
                <a:latin typeface="Arial"/>
                <a:cs typeface="Arial"/>
              </a:rPr>
              <a:t> 67%</a:t>
            </a:r>
            <a:r>
              <a:rPr dirty="0" sz="2000" spc="-2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de</a:t>
            </a:r>
            <a:r>
              <a:rPr dirty="0" sz="2000" spc="-5" b="1">
                <a:solidFill>
                  <a:srgbClr val="7B8247"/>
                </a:solidFill>
                <a:latin typeface="Arial"/>
                <a:cs typeface="Arial"/>
              </a:rPr>
              <a:t> la</a:t>
            </a:r>
            <a:r>
              <a:rPr dirty="0" sz="2000" spc="-2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7B8247"/>
                </a:solidFill>
                <a:latin typeface="Arial"/>
                <a:cs typeface="Arial"/>
              </a:rPr>
              <a:t>biomasse</a:t>
            </a:r>
            <a:r>
              <a:rPr dirty="0" sz="2000" spc="-1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d’insectes</a:t>
            </a:r>
            <a:r>
              <a:rPr dirty="0" sz="2000" spc="-4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7B8247"/>
                </a:solidFill>
                <a:latin typeface="Arial"/>
                <a:cs typeface="Arial"/>
              </a:rPr>
              <a:t>en </a:t>
            </a:r>
            <a:r>
              <a:rPr dirty="0" sz="2000" spc="-540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10</a:t>
            </a:r>
            <a:r>
              <a:rPr dirty="0" sz="2000" spc="-30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ans dans</a:t>
            </a:r>
            <a:r>
              <a:rPr dirty="0" sz="2000" spc="-1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les</a:t>
            </a:r>
            <a:r>
              <a:rPr dirty="0" sz="2000" spc="-20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8247"/>
                </a:solidFill>
                <a:latin typeface="Arial"/>
                <a:cs typeface="Arial"/>
              </a:rPr>
              <a:t>prairies</a:t>
            </a:r>
            <a:r>
              <a:rPr dirty="0" sz="2000" spc="-30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B8247"/>
                </a:solidFill>
                <a:latin typeface="Arial"/>
                <a:cs typeface="Arial"/>
              </a:rPr>
              <a:t>(Seibold</a:t>
            </a:r>
            <a:r>
              <a:rPr dirty="0" sz="1100" spc="-30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B8247"/>
                </a:solidFill>
                <a:latin typeface="Arial"/>
                <a:cs typeface="Arial"/>
              </a:rPr>
              <a:t>et</a:t>
            </a:r>
            <a:r>
              <a:rPr dirty="0" sz="1100" spc="-5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B8247"/>
                </a:solidFill>
                <a:latin typeface="Arial"/>
                <a:cs typeface="Arial"/>
              </a:rPr>
              <a:t>al.,</a:t>
            </a:r>
            <a:r>
              <a:rPr dirty="0" sz="1100" spc="-40" b="1">
                <a:solidFill>
                  <a:srgbClr val="7B8247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7B8247"/>
                </a:solidFill>
                <a:latin typeface="Arial"/>
                <a:cs typeface="Arial"/>
              </a:rPr>
              <a:t>2019)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97170"/>
            <a:ext cx="4121658" cy="206082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267711" y="686943"/>
            <a:ext cx="6876415" cy="6171565"/>
            <a:chOff x="2267711" y="686943"/>
            <a:chExt cx="6876415" cy="61715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225" y="4797137"/>
              <a:ext cx="2771775" cy="2060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11" y="686943"/>
              <a:ext cx="4536440" cy="42542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3961" y="6219240"/>
            <a:ext cx="311594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Pollution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changements</a:t>
            </a:r>
            <a:endParaRPr sz="2000">
              <a:latin typeface="Arial"/>
              <a:cs typeface="Arial"/>
            </a:endParaRPr>
          </a:p>
          <a:p>
            <a:pPr marL="124079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globaux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6979" y="3378453"/>
            <a:ext cx="3385820" cy="1489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259079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Dégradation et </a:t>
            </a:r>
            <a:r>
              <a:rPr dirty="0" sz="32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destruction des </a:t>
            </a:r>
            <a:r>
              <a:rPr dirty="0" sz="32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habitats</a:t>
            </a:r>
            <a:r>
              <a:rPr dirty="0" sz="3200" spc="7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naturels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8538" y="6040323"/>
            <a:ext cx="145224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0335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Invasions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ques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0893" y="157353"/>
            <a:ext cx="866203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/>
              <a:t>Les</a:t>
            </a:r>
            <a:r>
              <a:rPr dirty="0" sz="3000" spc="-10"/>
              <a:t> </a:t>
            </a:r>
            <a:r>
              <a:rPr dirty="0" sz="3000" spc="-5"/>
              <a:t>grandes</a:t>
            </a:r>
            <a:r>
              <a:rPr dirty="0" sz="3000" spc="10"/>
              <a:t> </a:t>
            </a:r>
            <a:r>
              <a:rPr dirty="0" sz="3000" spc="-5"/>
              <a:t>causes</a:t>
            </a:r>
            <a:r>
              <a:rPr dirty="0" sz="3000" spc="-20"/>
              <a:t> </a:t>
            </a:r>
            <a:r>
              <a:rPr dirty="0" sz="3000"/>
              <a:t>du</a:t>
            </a:r>
            <a:r>
              <a:rPr dirty="0" sz="3000" spc="20"/>
              <a:t> </a:t>
            </a:r>
            <a:r>
              <a:rPr dirty="0" sz="3000" spc="-5"/>
              <a:t>déclin</a:t>
            </a:r>
            <a:r>
              <a:rPr dirty="0" sz="3000" spc="20"/>
              <a:t> </a:t>
            </a:r>
            <a:r>
              <a:rPr dirty="0" sz="3000" spc="-5"/>
              <a:t>de</a:t>
            </a:r>
            <a:r>
              <a:rPr dirty="0" sz="3000" spc="15"/>
              <a:t> </a:t>
            </a:r>
            <a:r>
              <a:rPr dirty="0" sz="3000" spc="-5"/>
              <a:t>la</a:t>
            </a:r>
            <a:r>
              <a:rPr dirty="0" sz="3000" spc="5"/>
              <a:t> </a:t>
            </a:r>
            <a:r>
              <a:rPr dirty="0" sz="3000" spc="-5"/>
              <a:t>biodiversité</a:t>
            </a:r>
            <a:endParaRPr sz="3000"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80885" y="1196721"/>
            <a:ext cx="2563114" cy="144017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072630" y="2223007"/>
            <a:ext cx="18770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Surexp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oitation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3873" y="4725123"/>
            <a:ext cx="2700274" cy="18002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3783" y="1844801"/>
            <a:ext cx="2376297" cy="23762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7984" y="908685"/>
            <a:ext cx="3676015" cy="244830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59677" y="3826713"/>
            <a:ext cx="2584322" cy="220484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5945" y="206121"/>
            <a:ext cx="85909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Agir</a:t>
            </a:r>
            <a:r>
              <a:rPr dirty="0" sz="2400" spc="-15"/>
              <a:t> </a:t>
            </a:r>
            <a:r>
              <a:rPr dirty="0" sz="2400"/>
              <a:t>pour</a:t>
            </a:r>
            <a:r>
              <a:rPr dirty="0" sz="2400" spc="-5"/>
              <a:t> </a:t>
            </a:r>
            <a:r>
              <a:rPr dirty="0" sz="2400" spc="-10"/>
              <a:t>enrayer</a:t>
            </a:r>
            <a:r>
              <a:rPr dirty="0" sz="2400" spc="45"/>
              <a:t> </a:t>
            </a:r>
            <a:r>
              <a:rPr dirty="0" sz="2400" spc="-5"/>
              <a:t>la</a:t>
            </a:r>
            <a:r>
              <a:rPr dirty="0" sz="2400" spc="10"/>
              <a:t> </a:t>
            </a:r>
            <a:r>
              <a:rPr dirty="0" sz="2400" spc="-5"/>
              <a:t>perte</a:t>
            </a:r>
            <a:r>
              <a:rPr dirty="0" sz="2400" spc="15"/>
              <a:t> </a:t>
            </a:r>
            <a:r>
              <a:rPr dirty="0" sz="2400" spc="-5"/>
              <a:t>de</a:t>
            </a:r>
            <a:r>
              <a:rPr dirty="0" sz="2400" spc="10"/>
              <a:t> </a:t>
            </a:r>
            <a:r>
              <a:rPr dirty="0" sz="2400" spc="-5"/>
              <a:t>biodiversité</a:t>
            </a:r>
            <a:r>
              <a:rPr dirty="0" sz="2400" spc="-10"/>
              <a:t> </a:t>
            </a:r>
            <a:r>
              <a:rPr dirty="0" sz="2400" spc="-5"/>
              <a:t>sauvage</a:t>
            </a:r>
            <a:r>
              <a:rPr dirty="0" sz="2400" spc="20"/>
              <a:t> </a:t>
            </a:r>
            <a:r>
              <a:rPr dirty="0" sz="2400" spc="-5"/>
              <a:t>et</a:t>
            </a:r>
            <a:r>
              <a:rPr dirty="0" sz="2400" spc="10"/>
              <a:t> </a:t>
            </a:r>
            <a:r>
              <a:rPr dirty="0" sz="2400" spc="-5"/>
              <a:t>locale</a:t>
            </a:r>
            <a:endParaRPr sz="2400"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08685"/>
            <a:ext cx="2865628" cy="208826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1523" y="3991686"/>
            <a:ext cx="3131820" cy="2677795"/>
          </a:xfrm>
          <a:prstGeom prst="rect">
            <a:avLst/>
          </a:prstGeom>
          <a:solidFill>
            <a:srgbClr val="CCCC00"/>
          </a:solidFill>
        </p:spPr>
        <p:txBody>
          <a:bodyPr wrap="square" lIns="0" tIns="38735" rIns="0" bIns="0" rtlCol="0" vert="horz">
            <a:spAutoFit/>
          </a:bodyPr>
          <a:lstStyle/>
          <a:p>
            <a:pPr marL="90805" marR="118745">
              <a:lnSpc>
                <a:spcPct val="100000"/>
              </a:lnSpc>
              <a:spcBef>
                <a:spcPts val="305"/>
              </a:spcBef>
            </a:pPr>
            <a:r>
              <a:rPr dirty="0" sz="2400" spc="-5" b="1">
                <a:latin typeface="Arial"/>
                <a:cs typeface="Arial"/>
              </a:rPr>
              <a:t>Un besoin de 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recourir aux 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espèces sauvages 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pour restaurer les 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communautés 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végétales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naturelles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96664" y="2583307"/>
            <a:ext cx="2382520" cy="1162685"/>
            <a:chOff x="4296664" y="2583307"/>
            <a:chExt cx="2382520" cy="1162685"/>
          </a:xfrm>
        </p:grpSpPr>
        <p:sp>
          <p:nvSpPr>
            <p:cNvPr id="11" name="object 11"/>
            <p:cNvSpPr/>
            <p:nvPr/>
          </p:nvSpPr>
          <p:spPr>
            <a:xfrm>
              <a:off x="4296664" y="2583307"/>
              <a:ext cx="2382520" cy="940435"/>
            </a:xfrm>
            <a:custGeom>
              <a:avLst/>
              <a:gdLst/>
              <a:ahLst/>
              <a:cxnLst/>
              <a:rect l="l" t="t" r="r" b="b"/>
              <a:pathLst>
                <a:path w="2382520" h="940435">
                  <a:moveTo>
                    <a:pt x="56387" y="686180"/>
                  </a:moveTo>
                  <a:lnTo>
                    <a:pt x="0" y="737362"/>
                  </a:lnTo>
                  <a:lnTo>
                    <a:pt x="13588" y="752347"/>
                  </a:lnTo>
                  <a:lnTo>
                    <a:pt x="27686" y="766444"/>
                  </a:lnTo>
                  <a:lnTo>
                    <a:pt x="58420" y="793876"/>
                  </a:lnTo>
                  <a:lnTo>
                    <a:pt x="90805" y="818514"/>
                  </a:lnTo>
                  <a:lnTo>
                    <a:pt x="125857" y="841120"/>
                  </a:lnTo>
                  <a:lnTo>
                    <a:pt x="174371" y="866901"/>
                  </a:lnTo>
                  <a:lnTo>
                    <a:pt x="225551" y="888618"/>
                  </a:lnTo>
                  <a:lnTo>
                    <a:pt x="279781" y="906526"/>
                  </a:lnTo>
                  <a:lnTo>
                    <a:pt x="336296" y="920368"/>
                  </a:lnTo>
                  <a:lnTo>
                    <a:pt x="395224" y="930528"/>
                  </a:lnTo>
                  <a:lnTo>
                    <a:pt x="456564" y="937132"/>
                  </a:lnTo>
                  <a:lnTo>
                    <a:pt x="519811" y="939926"/>
                  </a:lnTo>
                  <a:lnTo>
                    <a:pt x="585215" y="939291"/>
                  </a:lnTo>
                  <a:lnTo>
                    <a:pt x="652272" y="935354"/>
                  </a:lnTo>
                  <a:lnTo>
                    <a:pt x="721106" y="927988"/>
                  </a:lnTo>
                  <a:lnTo>
                    <a:pt x="791718" y="917320"/>
                  </a:lnTo>
                  <a:lnTo>
                    <a:pt x="863726" y="903223"/>
                  </a:lnTo>
                  <a:lnTo>
                    <a:pt x="937006" y="886205"/>
                  </a:lnTo>
                  <a:lnTo>
                    <a:pt x="1011555" y="866013"/>
                  </a:lnTo>
                  <a:lnTo>
                    <a:pt x="1018536" y="863853"/>
                  </a:lnTo>
                  <a:lnTo>
                    <a:pt x="519175" y="863853"/>
                  </a:lnTo>
                  <a:lnTo>
                    <a:pt x="460121" y="860932"/>
                  </a:lnTo>
                  <a:lnTo>
                    <a:pt x="403478" y="854709"/>
                  </a:lnTo>
                  <a:lnTo>
                    <a:pt x="349376" y="845312"/>
                  </a:lnTo>
                  <a:lnTo>
                    <a:pt x="297941" y="832484"/>
                  </a:lnTo>
                  <a:lnTo>
                    <a:pt x="249682" y="816355"/>
                  </a:lnTo>
                  <a:lnTo>
                    <a:pt x="204215" y="796797"/>
                  </a:lnTo>
                  <a:lnTo>
                    <a:pt x="161925" y="773938"/>
                  </a:lnTo>
                  <a:lnTo>
                    <a:pt x="104648" y="733297"/>
                  </a:lnTo>
                  <a:lnTo>
                    <a:pt x="67690" y="698626"/>
                  </a:lnTo>
                  <a:lnTo>
                    <a:pt x="56387" y="686180"/>
                  </a:lnTo>
                  <a:close/>
                </a:path>
                <a:path w="2382520" h="940435">
                  <a:moveTo>
                    <a:pt x="2271277" y="102393"/>
                  </a:moveTo>
                  <a:lnTo>
                    <a:pt x="2189990" y="120248"/>
                  </a:lnTo>
                  <a:lnTo>
                    <a:pt x="2136266" y="164972"/>
                  </a:lnTo>
                  <a:lnTo>
                    <a:pt x="2061083" y="224662"/>
                  </a:lnTo>
                  <a:lnTo>
                    <a:pt x="1985010" y="282066"/>
                  </a:lnTo>
                  <a:lnTo>
                    <a:pt x="1908302" y="336930"/>
                  </a:lnTo>
                  <a:lnTo>
                    <a:pt x="1831086" y="389635"/>
                  </a:lnTo>
                  <a:lnTo>
                    <a:pt x="1753489" y="439673"/>
                  </a:lnTo>
                  <a:lnTo>
                    <a:pt x="1675638" y="487171"/>
                  </a:lnTo>
                  <a:lnTo>
                    <a:pt x="1597787" y="532256"/>
                  </a:lnTo>
                  <a:lnTo>
                    <a:pt x="1519936" y="574420"/>
                  </a:lnTo>
                  <a:lnTo>
                    <a:pt x="1442339" y="614171"/>
                  </a:lnTo>
                  <a:lnTo>
                    <a:pt x="1364996" y="651128"/>
                  </a:lnTo>
                  <a:lnTo>
                    <a:pt x="1288288" y="685291"/>
                  </a:lnTo>
                  <a:lnTo>
                    <a:pt x="1212214" y="716660"/>
                  </a:lnTo>
                  <a:lnTo>
                    <a:pt x="1136777" y="745108"/>
                  </a:lnTo>
                  <a:lnTo>
                    <a:pt x="1062355" y="770635"/>
                  </a:lnTo>
                  <a:lnTo>
                    <a:pt x="989202" y="793241"/>
                  </a:lnTo>
                  <a:lnTo>
                    <a:pt x="917066" y="812672"/>
                  </a:lnTo>
                  <a:lnTo>
                    <a:pt x="846327" y="829055"/>
                  </a:lnTo>
                  <a:lnTo>
                    <a:pt x="777239" y="842517"/>
                  </a:lnTo>
                  <a:lnTo>
                    <a:pt x="709802" y="852551"/>
                  </a:lnTo>
                  <a:lnTo>
                    <a:pt x="644271" y="859535"/>
                  </a:lnTo>
                  <a:lnTo>
                    <a:pt x="580644" y="863345"/>
                  </a:lnTo>
                  <a:lnTo>
                    <a:pt x="519175" y="863853"/>
                  </a:lnTo>
                  <a:lnTo>
                    <a:pt x="1018536" y="863853"/>
                  </a:lnTo>
                  <a:lnTo>
                    <a:pt x="1087120" y="842644"/>
                  </a:lnTo>
                  <a:lnTo>
                    <a:pt x="1163827" y="816355"/>
                  </a:lnTo>
                  <a:lnTo>
                    <a:pt x="1241171" y="787145"/>
                  </a:lnTo>
                  <a:lnTo>
                    <a:pt x="1319276" y="754888"/>
                  </a:lnTo>
                  <a:lnTo>
                    <a:pt x="1397889" y="719835"/>
                  </a:lnTo>
                  <a:lnTo>
                    <a:pt x="1477010" y="682116"/>
                  </a:lnTo>
                  <a:lnTo>
                    <a:pt x="1556385" y="641476"/>
                  </a:lnTo>
                  <a:lnTo>
                    <a:pt x="1635887" y="598169"/>
                  </a:lnTo>
                  <a:lnTo>
                    <a:pt x="1715389" y="552195"/>
                  </a:lnTo>
                  <a:lnTo>
                    <a:pt x="1794764" y="503681"/>
                  </a:lnTo>
                  <a:lnTo>
                    <a:pt x="1873885" y="452500"/>
                  </a:lnTo>
                  <a:lnTo>
                    <a:pt x="1952625" y="398906"/>
                  </a:lnTo>
                  <a:lnTo>
                    <a:pt x="2030857" y="342900"/>
                  </a:lnTo>
                  <a:lnTo>
                    <a:pt x="2108327" y="284479"/>
                  </a:lnTo>
                  <a:lnTo>
                    <a:pt x="2185162" y="223519"/>
                  </a:lnTo>
                  <a:lnTo>
                    <a:pt x="2250945" y="168571"/>
                  </a:lnTo>
                  <a:lnTo>
                    <a:pt x="2271277" y="102393"/>
                  </a:lnTo>
                  <a:close/>
                </a:path>
                <a:path w="2382520" h="940435">
                  <a:moveTo>
                    <a:pt x="2375408" y="23113"/>
                  </a:moveTo>
                  <a:lnTo>
                    <a:pt x="2301113" y="23113"/>
                  </a:lnTo>
                  <a:lnTo>
                    <a:pt x="2352675" y="79247"/>
                  </a:lnTo>
                  <a:lnTo>
                    <a:pt x="2335530" y="94995"/>
                  </a:lnTo>
                  <a:lnTo>
                    <a:pt x="2260727" y="160400"/>
                  </a:lnTo>
                  <a:lnTo>
                    <a:pt x="2250945" y="168571"/>
                  </a:lnTo>
                  <a:lnTo>
                    <a:pt x="2212720" y="292988"/>
                  </a:lnTo>
                  <a:lnTo>
                    <a:pt x="2224597" y="333369"/>
                  </a:lnTo>
                  <a:lnTo>
                    <a:pt x="2252970" y="342058"/>
                  </a:lnTo>
                  <a:lnTo>
                    <a:pt x="2266965" y="337788"/>
                  </a:lnTo>
                  <a:lnTo>
                    <a:pt x="2278318" y="328612"/>
                  </a:lnTo>
                  <a:lnTo>
                    <a:pt x="2285491" y="315340"/>
                  </a:lnTo>
                  <a:lnTo>
                    <a:pt x="2375408" y="23113"/>
                  </a:lnTo>
                  <a:close/>
                </a:path>
                <a:path w="2382520" h="940435">
                  <a:moveTo>
                    <a:pt x="2316628" y="40004"/>
                  </a:moveTo>
                  <a:lnTo>
                    <a:pt x="2290444" y="40004"/>
                  </a:lnTo>
                  <a:lnTo>
                    <a:pt x="2335021" y="88391"/>
                  </a:lnTo>
                  <a:lnTo>
                    <a:pt x="2271277" y="102393"/>
                  </a:lnTo>
                  <a:lnTo>
                    <a:pt x="2250945" y="168571"/>
                  </a:lnTo>
                  <a:lnTo>
                    <a:pt x="2260727" y="160400"/>
                  </a:lnTo>
                  <a:lnTo>
                    <a:pt x="2335530" y="94995"/>
                  </a:lnTo>
                  <a:lnTo>
                    <a:pt x="2352675" y="79247"/>
                  </a:lnTo>
                  <a:lnTo>
                    <a:pt x="2316628" y="40004"/>
                  </a:lnTo>
                  <a:close/>
                </a:path>
                <a:path w="2382520" h="940435">
                  <a:moveTo>
                    <a:pt x="2382519" y="0"/>
                  </a:moveTo>
                  <a:lnTo>
                    <a:pt x="2060194" y="70738"/>
                  </a:lnTo>
                  <a:lnTo>
                    <a:pt x="2046347" y="76878"/>
                  </a:lnTo>
                  <a:lnTo>
                    <a:pt x="2036286" y="87471"/>
                  </a:lnTo>
                  <a:lnTo>
                    <a:pt x="2030940" y="101064"/>
                  </a:lnTo>
                  <a:lnTo>
                    <a:pt x="2031238" y="116204"/>
                  </a:lnTo>
                  <a:lnTo>
                    <a:pt x="2037304" y="130051"/>
                  </a:lnTo>
                  <a:lnTo>
                    <a:pt x="2047859" y="140112"/>
                  </a:lnTo>
                  <a:lnTo>
                    <a:pt x="2061438" y="145458"/>
                  </a:lnTo>
                  <a:lnTo>
                    <a:pt x="2076577" y="145160"/>
                  </a:lnTo>
                  <a:lnTo>
                    <a:pt x="2189990" y="120248"/>
                  </a:lnTo>
                  <a:lnTo>
                    <a:pt x="2210562" y="103123"/>
                  </a:lnTo>
                  <a:lnTo>
                    <a:pt x="2283841" y="38988"/>
                  </a:lnTo>
                  <a:lnTo>
                    <a:pt x="2301113" y="23113"/>
                  </a:lnTo>
                  <a:lnTo>
                    <a:pt x="2375408" y="23113"/>
                  </a:lnTo>
                  <a:lnTo>
                    <a:pt x="2382519" y="0"/>
                  </a:lnTo>
                  <a:close/>
                </a:path>
                <a:path w="2382520" h="940435">
                  <a:moveTo>
                    <a:pt x="2301113" y="23113"/>
                  </a:moveTo>
                  <a:lnTo>
                    <a:pt x="2283841" y="38988"/>
                  </a:lnTo>
                  <a:lnTo>
                    <a:pt x="2210562" y="103123"/>
                  </a:lnTo>
                  <a:lnTo>
                    <a:pt x="2189990" y="120248"/>
                  </a:lnTo>
                  <a:lnTo>
                    <a:pt x="2271277" y="102393"/>
                  </a:lnTo>
                  <a:lnTo>
                    <a:pt x="2290444" y="40004"/>
                  </a:lnTo>
                  <a:lnTo>
                    <a:pt x="2316628" y="40004"/>
                  </a:lnTo>
                  <a:lnTo>
                    <a:pt x="2301113" y="23113"/>
                  </a:lnTo>
                  <a:close/>
                </a:path>
                <a:path w="2382520" h="940435">
                  <a:moveTo>
                    <a:pt x="2290444" y="40004"/>
                  </a:moveTo>
                  <a:lnTo>
                    <a:pt x="2271277" y="102393"/>
                  </a:lnTo>
                  <a:lnTo>
                    <a:pt x="2335021" y="88391"/>
                  </a:lnTo>
                  <a:lnTo>
                    <a:pt x="2290444" y="40004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148072" y="3212973"/>
              <a:ext cx="432434" cy="504190"/>
            </a:xfrm>
            <a:custGeom>
              <a:avLst/>
              <a:gdLst/>
              <a:ahLst/>
              <a:cxnLst/>
              <a:rect l="l" t="t" r="r" b="b"/>
              <a:pathLst>
                <a:path w="432435" h="504189">
                  <a:moveTo>
                    <a:pt x="0" y="0"/>
                  </a:moveTo>
                  <a:lnTo>
                    <a:pt x="360044" y="504063"/>
                  </a:lnTo>
                </a:path>
                <a:path w="432435" h="504189">
                  <a:moveTo>
                    <a:pt x="432053" y="0"/>
                  </a:moveTo>
                  <a:lnTo>
                    <a:pt x="0" y="495681"/>
                  </a:lnTo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6133338" y="5679909"/>
            <a:ext cx="1113155" cy="831215"/>
            <a:chOff x="6133338" y="5679909"/>
            <a:chExt cx="1113155" cy="831215"/>
          </a:xfrm>
        </p:grpSpPr>
        <p:sp>
          <p:nvSpPr>
            <p:cNvPr id="14" name="object 14"/>
            <p:cNvSpPr/>
            <p:nvPr/>
          </p:nvSpPr>
          <p:spPr>
            <a:xfrm>
              <a:off x="6133338" y="5679909"/>
              <a:ext cx="1113155" cy="737870"/>
            </a:xfrm>
            <a:custGeom>
              <a:avLst/>
              <a:gdLst/>
              <a:ahLst/>
              <a:cxnLst/>
              <a:rect l="l" t="t" r="r" b="b"/>
              <a:pathLst>
                <a:path w="1113154" h="737870">
                  <a:moveTo>
                    <a:pt x="47751" y="635825"/>
                  </a:moveTo>
                  <a:lnTo>
                    <a:pt x="0" y="695261"/>
                  </a:lnTo>
                  <a:lnTo>
                    <a:pt x="10033" y="703160"/>
                  </a:lnTo>
                  <a:lnTo>
                    <a:pt x="21300" y="710641"/>
                  </a:lnTo>
                  <a:lnTo>
                    <a:pt x="56007" y="726757"/>
                  </a:lnTo>
                  <a:lnTo>
                    <a:pt x="93852" y="735482"/>
                  </a:lnTo>
                  <a:lnTo>
                    <a:pt x="134747" y="737819"/>
                  </a:lnTo>
                  <a:lnTo>
                    <a:pt x="149225" y="737209"/>
                  </a:lnTo>
                  <a:lnTo>
                    <a:pt x="208534" y="728497"/>
                  </a:lnTo>
                  <a:lnTo>
                    <a:pt x="271399" y="710641"/>
                  </a:lnTo>
                  <a:lnTo>
                    <a:pt x="338200" y="684250"/>
                  </a:lnTo>
                  <a:lnTo>
                    <a:pt x="372998" y="667943"/>
                  </a:lnTo>
                  <a:lnTo>
                    <a:pt x="385258" y="661670"/>
                  </a:lnTo>
                  <a:lnTo>
                    <a:pt x="131952" y="661670"/>
                  </a:lnTo>
                  <a:lnTo>
                    <a:pt x="121665" y="661543"/>
                  </a:lnTo>
                  <a:lnTo>
                    <a:pt x="78232" y="653872"/>
                  </a:lnTo>
                  <a:lnTo>
                    <a:pt x="53212" y="640321"/>
                  </a:lnTo>
                  <a:lnTo>
                    <a:pt x="47751" y="635825"/>
                  </a:lnTo>
                  <a:close/>
                </a:path>
                <a:path w="1113154" h="737870">
                  <a:moveTo>
                    <a:pt x="1012040" y="112917"/>
                  </a:moveTo>
                  <a:lnTo>
                    <a:pt x="932357" y="138868"/>
                  </a:lnTo>
                  <a:lnTo>
                    <a:pt x="918337" y="153263"/>
                  </a:lnTo>
                  <a:lnTo>
                    <a:pt x="876808" y="194462"/>
                  </a:lnTo>
                  <a:lnTo>
                    <a:pt x="835406" y="234061"/>
                  </a:lnTo>
                  <a:lnTo>
                    <a:pt x="794131" y="272351"/>
                  </a:lnTo>
                  <a:lnTo>
                    <a:pt x="753110" y="309016"/>
                  </a:lnTo>
                  <a:lnTo>
                    <a:pt x="712469" y="344208"/>
                  </a:lnTo>
                  <a:lnTo>
                    <a:pt x="672211" y="377647"/>
                  </a:lnTo>
                  <a:lnTo>
                    <a:pt x="632333" y="409575"/>
                  </a:lnTo>
                  <a:lnTo>
                    <a:pt x="592836" y="439762"/>
                  </a:lnTo>
                  <a:lnTo>
                    <a:pt x="554101" y="468274"/>
                  </a:lnTo>
                  <a:lnTo>
                    <a:pt x="516001" y="494868"/>
                  </a:lnTo>
                  <a:lnTo>
                    <a:pt x="478663" y="519874"/>
                  </a:lnTo>
                  <a:lnTo>
                    <a:pt x="442213" y="542671"/>
                  </a:lnTo>
                  <a:lnTo>
                    <a:pt x="406527" y="563943"/>
                  </a:lnTo>
                  <a:lnTo>
                    <a:pt x="371983" y="582930"/>
                  </a:lnTo>
                  <a:lnTo>
                    <a:pt x="305942" y="615226"/>
                  </a:lnTo>
                  <a:lnTo>
                    <a:pt x="245110" y="639127"/>
                  </a:lnTo>
                  <a:lnTo>
                    <a:pt x="189991" y="654608"/>
                  </a:lnTo>
                  <a:lnTo>
                    <a:pt x="142366" y="661314"/>
                  </a:lnTo>
                  <a:lnTo>
                    <a:pt x="131952" y="661670"/>
                  </a:lnTo>
                  <a:lnTo>
                    <a:pt x="385258" y="661670"/>
                  </a:lnTo>
                  <a:lnTo>
                    <a:pt x="445388" y="629424"/>
                  </a:lnTo>
                  <a:lnTo>
                    <a:pt x="482600" y="607263"/>
                  </a:lnTo>
                  <a:lnTo>
                    <a:pt x="521081" y="583196"/>
                  </a:lnTo>
                  <a:lnTo>
                    <a:pt x="559688" y="557339"/>
                  </a:lnTo>
                  <a:lnTo>
                    <a:pt x="599313" y="529640"/>
                  </a:lnTo>
                  <a:lnTo>
                    <a:pt x="639317" y="500240"/>
                  </a:lnTo>
                  <a:lnTo>
                    <a:pt x="679831" y="469087"/>
                  </a:lnTo>
                  <a:lnTo>
                    <a:pt x="720979" y="436232"/>
                  </a:lnTo>
                  <a:lnTo>
                    <a:pt x="762254" y="401866"/>
                  </a:lnTo>
                  <a:lnTo>
                    <a:pt x="803910" y="365810"/>
                  </a:lnTo>
                  <a:lnTo>
                    <a:pt x="846073" y="328180"/>
                  </a:lnTo>
                  <a:lnTo>
                    <a:pt x="888111" y="289115"/>
                  </a:lnTo>
                  <a:lnTo>
                    <a:pt x="930529" y="248526"/>
                  </a:lnTo>
                  <a:lnTo>
                    <a:pt x="972819" y="206476"/>
                  </a:lnTo>
                  <a:lnTo>
                    <a:pt x="998397" y="180222"/>
                  </a:lnTo>
                  <a:lnTo>
                    <a:pt x="1012040" y="112917"/>
                  </a:lnTo>
                  <a:close/>
                </a:path>
                <a:path w="1113154" h="737870">
                  <a:moveTo>
                    <a:pt x="1106416" y="30746"/>
                  </a:moveTo>
                  <a:lnTo>
                    <a:pt x="1034161" y="30746"/>
                  </a:lnTo>
                  <a:lnTo>
                    <a:pt x="1090421" y="82169"/>
                  </a:lnTo>
                  <a:lnTo>
                    <a:pt x="1057402" y="118325"/>
                  </a:lnTo>
                  <a:lnTo>
                    <a:pt x="1015111" y="163068"/>
                  </a:lnTo>
                  <a:lnTo>
                    <a:pt x="998397" y="180222"/>
                  </a:lnTo>
                  <a:lnTo>
                    <a:pt x="972438" y="308292"/>
                  </a:lnTo>
                  <a:lnTo>
                    <a:pt x="972494" y="323422"/>
                  </a:lnTo>
                  <a:lnTo>
                    <a:pt x="978122" y="336911"/>
                  </a:lnTo>
                  <a:lnTo>
                    <a:pt x="988369" y="347315"/>
                  </a:lnTo>
                  <a:lnTo>
                    <a:pt x="1002284" y="353187"/>
                  </a:lnTo>
                  <a:lnTo>
                    <a:pt x="1017420" y="353187"/>
                  </a:lnTo>
                  <a:lnTo>
                    <a:pt x="1030890" y="347597"/>
                  </a:lnTo>
                  <a:lnTo>
                    <a:pt x="1041288" y="337347"/>
                  </a:lnTo>
                  <a:lnTo>
                    <a:pt x="1047114" y="323405"/>
                  </a:lnTo>
                  <a:lnTo>
                    <a:pt x="1106416" y="30746"/>
                  </a:lnTo>
                  <a:close/>
                </a:path>
                <a:path w="1113154" h="737870">
                  <a:moveTo>
                    <a:pt x="1054017" y="48895"/>
                  </a:moveTo>
                  <a:lnTo>
                    <a:pt x="1025016" y="48895"/>
                  </a:lnTo>
                  <a:lnTo>
                    <a:pt x="1074165" y="92684"/>
                  </a:lnTo>
                  <a:lnTo>
                    <a:pt x="1012040" y="112917"/>
                  </a:lnTo>
                  <a:lnTo>
                    <a:pt x="998397" y="180222"/>
                  </a:lnTo>
                  <a:lnTo>
                    <a:pt x="1015111" y="163068"/>
                  </a:lnTo>
                  <a:lnTo>
                    <a:pt x="1057402" y="118325"/>
                  </a:lnTo>
                  <a:lnTo>
                    <a:pt x="1090421" y="82169"/>
                  </a:lnTo>
                  <a:lnTo>
                    <a:pt x="1054017" y="48895"/>
                  </a:lnTo>
                  <a:close/>
                </a:path>
                <a:path w="1113154" h="737870">
                  <a:moveTo>
                    <a:pt x="1112646" y="0"/>
                  </a:moveTo>
                  <a:lnTo>
                    <a:pt x="798957" y="102209"/>
                  </a:lnTo>
                  <a:lnTo>
                    <a:pt x="785750" y="109648"/>
                  </a:lnTo>
                  <a:lnTo>
                    <a:pt x="776747" y="121162"/>
                  </a:lnTo>
                  <a:lnTo>
                    <a:pt x="772721" y="135208"/>
                  </a:lnTo>
                  <a:lnTo>
                    <a:pt x="774445" y="150241"/>
                  </a:lnTo>
                  <a:lnTo>
                    <a:pt x="781929" y="163411"/>
                  </a:lnTo>
                  <a:lnTo>
                    <a:pt x="793448" y="172396"/>
                  </a:lnTo>
                  <a:lnTo>
                    <a:pt x="807467" y="176408"/>
                  </a:lnTo>
                  <a:lnTo>
                    <a:pt x="822452" y="174663"/>
                  </a:lnTo>
                  <a:lnTo>
                    <a:pt x="932357" y="138868"/>
                  </a:lnTo>
                  <a:lnTo>
                    <a:pt x="959738" y="110756"/>
                  </a:lnTo>
                  <a:lnTo>
                    <a:pt x="1001140" y="66903"/>
                  </a:lnTo>
                  <a:lnTo>
                    <a:pt x="1034161" y="30746"/>
                  </a:lnTo>
                  <a:lnTo>
                    <a:pt x="1106416" y="30746"/>
                  </a:lnTo>
                  <a:lnTo>
                    <a:pt x="1112646" y="0"/>
                  </a:lnTo>
                  <a:close/>
                </a:path>
                <a:path w="1113154" h="737870">
                  <a:moveTo>
                    <a:pt x="1034161" y="30746"/>
                  </a:moveTo>
                  <a:lnTo>
                    <a:pt x="1001140" y="66903"/>
                  </a:lnTo>
                  <a:lnTo>
                    <a:pt x="959738" y="110756"/>
                  </a:lnTo>
                  <a:lnTo>
                    <a:pt x="932357" y="138868"/>
                  </a:lnTo>
                  <a:lnTo>
                    <a:pt x="1012040" y="112917"/>
                  </a:lnTo>
                  <a:lnTo>
                    <a:pt x="1025016" y="48895"/>
                  </a:lnTo>
                  <a:lnTo>
                    <a:pt x="1054017" y="48895"/>
                  </a:lnTo>
                  <a:lnTo>
                    <a:pt x="1034161" y="30746"/>
                  </a:lnTo>
                  <a:close/>
                </a:path>
                <a:path w="1113154" h="737870">
                  <a:moveTo>
                    <a:pt x="1025016" y="48895"/>
                  </a:moveTo>
                  <a:lnTo>
                    <a:pt x="1012040" y="112917"/>
                  </a:lnTo>
                  <a:lnTo>
                    <a:pt x="1074165" y="92684"/>
                  </a:lnTo>
                  <a:lnTo>
                    <a:pt x="1025016" y="48895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372225" y="5949276"/>
              <a:ext cx="432434" cy="533400"/>
            </a:xfrm>
            <a:custGeom>
              <a:avLst/>
              <a:gdLst/>
              <a:ahLst/>
              <a:cxnLst/>
              <a:rect l="l" t="t" r="r" b="b"/>
              <a:pathLst>
                <a:path w="432434" h="533400">
                  <a:moveTo>
                    <a:pt x="72009" y="0"/>
                  </a:moveTo>
                  <a:lnTo>
                    <a:pt x="432053" y="504063"/>
                  </a:lnTo>
                </a:path>
                <a:path w="432434" h="533400">
                  <a:moveTo>
                    <a:pt x="432053" y="37528"/>
                  </a:moveTo>
                  <a:lnTo>
                    <a:pt x="0" y="533196"/>
                  </a:lnTo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270628" y="6184188"/>
            <a:ext cx="16116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Fleur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horticole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38618" y="5367020"/>
            <a:ext cx="9785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0014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Prairie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naturelle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1954" y="3501021"/>
            <a:ext cx="4752466" cy="249986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5025" y="157353"/>
            <a:ext cx="493331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/>
              <a:t>Restaurer</a:t>
            </a:r>
            <a:r>
              <a:rPr dirty="0" sz="3000" spc="-45"/>
              <a:t> </a:t>
            </a:r>
            <a:r>
              <a:rPr dirty="0" sz="3000" spc="-5"/>
              <a:t>les</a:t>
            </a:r>
            <a:r>
              <a:rPr dirty="0" sz="3000" spc="5"/>
              <a:t> </a:t>
            </a:r>
            <a:r>
              <a:rPr dirty="0" sz="3000" spc="-5"/>
              <a:t>écosystèmes</a:t>
            </a:r>
            <a:endParaRPr sz="30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3" y="1844801"/>
            <a:ext cx="4218432" cy="254927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2437" y="4534027"/>
            <a:ext cx="3088640" cy="52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Corbet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2001,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Native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Exotic?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Double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Single?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Evaluating Plants </a:t>
            </a:r>
            <a:r>
              <a:rPr dirty="0" sz="1100" spc="-5">
                <a:latin typeface="Calibri"/>
                <a:cs typeface="Calibri"/>
              </a:rPr>
              <a:t>for Pollinator-friendly </a:t>
            </a:r>
            <a:r>
              <a:rPr dirty="0" sz="1100">
                <a:latin typeface="Calibri"/>
                <a:cs typeface="Calibri"/>
              </a:rPr>
              <a:t>Gardens 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Annals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of</a:t>
            </a:r>
            <a:r>
              <a:rPr dirty="0" sz="1100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botany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523" y="908773"/>
            <a:ext cx="8713470" cy="831215"/>
          </a:xfrm>
          <a:prstGeom prst="rect">
            <a:avLst/>
          </a:prstGeom>
          <a:solidFill>
            <a:srgbClr val="CCCC00"/>
          </a:solidFill>
        </p:spPr>
        <p:txBody>
          <a:bodyPr wrap="square" lIns="0" tIns="38100" rIns="0" bIns="0" rtlCol="0" vert="horz">
            <a:spAutoFit/>
          </a:bodyPr>
          <a:lstStyle/>
          <a:p>
            <a:pPr marL="2367280" marR="224154" indent="-2135505">
              <a:lnSpc>
                <a:spcPct val="100000"/>
              </a:lnSpc>
              <a:spcBef>
                <a:spcPts val="300"/>
              </a:spcBef>
            </a:pPr>
            <a:r>
              <a:rPr dirty="0" sz="2400" spc="-5" b="1">
                <a:latin typeface="Arial"/>
                <a:cs typeface="Arial"/>
              </a:rPr>
              <a:t>Utiliser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des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espèces</a:t>
            </a:r>
            <a:r>
              <a:rPr dirty="0" sz="2400" spc="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locales </a:t>
            </a:r>
            <a:r>
              <a:rPr dirty="0" sz="2400" spc="-5" b="1">
                <a:latin typeface="Arial"/>
                <a:cs typeface="Arial"/>
              </a:rPr>
              <a:t>et</a:t>
            </a:r>
            <a:r>
              <a:rPr dirty="0" sz="2400" spc="-10" b="1">
                <a:latin typeface="Arial"/>
                <a:cs typeface="Arial"/>
              </a:rPr>
              <a:t> sauvages,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c’est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éviter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des </a:t>
            </a:r>
            <a:r>
              <a:rPr dirty="0" sz="2400" spc="-65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risques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pour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la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biodiversité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5602" y="6363106"/>
            <a:ext cx="242951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5" i="1">
                <a:solidFill>
                  <a:srgbClr val="7B8247"/>
                </a:solidFill>
                <a:latin typeface="Arial"/>
                <a:cs typeface="Arial"/>
              </a:rPr>
              <a:t>Désynchronisation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5025" y="157353"/>
            <a:ext cx="493331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/>
              <a:t>Restaurer</a:t>
            </a:r>
            <a:r>
              <a:rPr dirty="0" sz="3000" spc="-45"/>
              <a:t> </a:t>
            </a:r>
            <a:r>
              <a:rPr dirty="0" sz="3000" spc="-5"/>
              <a:t>les</a:t>
            </a:r>
            <a:r>
              <a:rPr dirty="0" sz="3000" spc="5"/>
              <a:t> </a:t>
            </a:r>
            <a:r>
              <a:rPr dirty="0" sz="3000" spc="-5"/>
              <a:t>écosystèmes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251523" y="980770"/>
            <a:ext cx="5473065" cy="1200785"/>
          </a:xfrm>
          <a:prstGeom prst="rect">
            <a:avLst/>
          </a:prstGeom>
          <a:solidFill>
            <a:srgbClr val="CCCC00"/>
          </a:solidFill>
        </p:spPr>
        <p:txBody>
          <a:bodyPr wrap="square" lIns="0" tIns="38100" rIns="0" bIns="0" rtlCol="0" vert="horz">
            <a:spAutoFit/>
          </a:bodyPr>
          <a:lstStyle/>
          <a:p>
            <a:pPr marL="90805" marR="315595">
              <a:lnSpc>
                <a:spcPct val="100000"/>
              </a:lnSpc>
              <a:spcBef>
                <a:spcPts val="300"/>
              </a:spcBef>
            </a:pPr>
            <a:r>
              <a:rPr dirty="0" sz="2400" b="1">
                <a:latin typeface="Arial"/>
                <a:cs typeface="Arial"/>
              </a:rPr>
              <a:t>Utiliser </a:t>
            </a:r>
            <a:r>
              <a:rPr dirty="0" sz="2400" spc="-5" b="1">
                <a:latin typeface="Arial"/>
                <a:cs typeface="Arial"/>
              </a:rPr>
              <a:t>des espèces </a:t>
            </a:r>
            <a:r>
              <a:rPr dirty="0" sz="2400" b="1">
                <a:latin typeface="Arial"/>
                <a:cs typeface="Arial"/>
              </a:rPr>
              <a:t>locales et 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sauvages,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c’est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s’appuyer</a:t>
            </a:r>
            <a:r>
              <a:rPr dirty="0" sz="2400" spc="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sur </a:t>
            </a:r>
            <a:r>
              <a:rPr dirty="0" sz="2400" b="1">
                <a:latin typeface="Arial"/>
                <a:cs typeface="Arial"/>
              </a:rPr>
              <a:t>le 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pouvoir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de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leur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diversité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génétique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244401"/>
            <a:ext cx="8735695" cy="2545080"/>
            <a:chOff x="0" y="2244401"/>
            <a:chExt cx="8735695" cy="25450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0532" y="2244401"/>
              <a:ext cx="5274679" cy="25446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75175"/>
              <a:ext cx="3781044" cy="58826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2725" y="5079480"/>
            <a:ext cx="3773420" cy="57914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6677" y="5952756"/>
            <a:ext cx="4134608" cy="5821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15441" y="4098797"/>
            <a:ext cx="7550150" cy="2386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Arial"/>
                <a:cs typeface="Arial"/>
              </a:rPr>
              <a:t>Adaptation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"/>
              <a:cs typeface="Arial"/>
            </a:endParaRPr>
          </a:p>
          <a:p>
            <a:pPr marL="1902460">
              <a:lnSpc>
                <a:spcPct val="100000"/>
              </a:lnSpc>
            </a:pPr>
            <a:r>
              <a:rPr dirty="0" sz="3200" spc="-5" b="1">
                <a:latin typeface="Arial"/>
                <a:cs typeface="Arial"/>
              </a:rPr>
              <a:t>Interactions</a:t>
            </a:r>
            <a:endParaRPr sz="3200">
              <a:latin typeface="Arial"/>
              <a:cs typeface="Arial"/>
            </a:endParaRPr>
          </a:p>
          <a:p>
            <a:pPr marL="4264025">
              <a:lnSpc>
                <a:spcPct val="100000"/>
              </a:lnSpc>
              <a:spcBef>
                <a:spcPts val="3035"/>
              </a:spcBef>
            </a:pPr>
            <a:r>
              <a:rPr dirty="0" sz="3200" b="1">
                <a:latin typeface="Arial"/>
                <a:cs typeface="Arial"/>
              </a:rPr>
              <a:t>Potentiel</a:t>
            </a:r>
            <a:r>
              <a:rPr dirty="0" sz="3200" spc="-10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évolutif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6786" y="1224416"/>
            <a:ext cx="2451735" cy="22765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1729" y="980694"/>
            <a:ext cx="3816477" cy="377062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3164" y="157353"/>
            <a:ext cx="42164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Une</a:t>
            </a:r>
            <a:r>
              <a:rPr dirty="0" sz="3000" spc="-30"/>
              <a:t> </a:t>
            </a:r>
            <a:r>
              <a:rPr dirty="0" sz="3000" spc="-5"/>
              <a:t>marque,</a:t>
            </a:r>
            <a:r>
              <a:rPr dirty="0" sz="3000" spc="-25"/>
              <a:t> </a:t>
            </a:r>
            <a:r>
              <a:rPr dirty="0" sz="3000"/>
              <a:t>un </a:t>
            </a:r>
            <a:r>
              <a:rPr dirty="0" sz="3000" spc="-5"/>
              <a:t>label </a:t>
            </a:r>
            <a:r>
              <a:rPr dirty="0" sz="3000"/>
              <a:t>?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153720" y="2449829"/>
            <a:ext cx="210185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CCCC00"/>
                </a:solidFill>
                <a:latin typeface="Arial MT"/>
                <a:cs typeface="Arial MT"/>
              </a:rPr>
              <a:t>Des</a:t>
            </a:r>
            <a:r>
              <a:rPr dirty="0" sz="1600" spc="-20">
                <a:solidFill>
                  <a:srgbClr val="CCCC0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CCCC00"/>
                </a:solidFill>
                <a:latin typeface="Arial MT"/>
                <a:cs typeface="Arial MT"/>
              </a:rPr>
              <a:t>producteurs</a:t>
            </a:r>
            <a:r>
              <a:rPr dirty="0" sz="1600" spc="20">
                <a:solidFill>
                  <a:srgbClr val="CCCC0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CCCC00"/>
                </a:solidFill>
                <a:latin typeface="Arial MT"/>
                <a:cs typeface="Arial MT"/>
              </a:rPr>
              <a:t>de </a:t>
            </a:r>
            <a:r>
              <a:rPr dirty="0" sz="1600">
                <a:solidFill>
                  <a:srgbClr val="CCCC0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CCCC00"/>
                </a:solidFill>
                <a:latin typeface="Arial MT"/>
                <a:cs typeface="Arial MT"/>
              </a:rPr>
              <a:t>semences</a:t>
            </a:r>
            <a:r>
              <a:rPr dirty="0" sz="1600" spc="-20">
                <a:solidFill>
                  <a:srgbClr val="CCCC0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CCCC00"/>
                </a:solidFill>
                <a:latin typeface="Arial MT"/>
                <a:cs typeface="Arial MT"/>
              </a:rPr>
              <a:t>et</a:t>
            </a:r>
            <a:r>
              <a:rPr dirty="0" sz="1600">
                <a:solidFill>
                  <a:srgbClr val="CCCC0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CCCC00"/>
                </a:solidFill>
                <a:latin typeface="Arial MT"/>
                <a:cs typeface="Arial MT"/>
              </a:rPr>
              <a:t>plants</a:t>
            </a:r>
            <a:r>
              <a:rPr dirty="0" sz="1600" spc="-20">
                <a:solidFill>
                  <a:srgbClr val="CCCC0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CCCC00"/>
                </a:solidFill>
                <a:latin typeface="Arial MT"/>
                <a:cs typeface="Arial MT"/>
              </a:rPr>
              <a:t>qui </a:t>
            </a:r>
            <a:r>
              <a:rPr dirty="0" sz="1600" spc="-430">
                <a:solidFill>
                  <a:srgbClr val="CCCC0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CCCC00"/>
                </a:solidFill>
                <a:latin typeface="Arial MT"/>
                <a:cs typeface="Arial MT"/>
              </a:rPr>
              <a:t>veulent valoriser leurs </a:t>
            </a:r>
            <a:r>
              <a:rPr dirty="0" sz="1600">
                <a:solidFill>
                  <a:srgbClr val="CCCC0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CCCC00"/>
                </a:solidFill>
                <a:latin typeface="Arial MT"/>
                <a:cs typeface="Arial MT"/>
              </a:rPr>
              <a:t>végétaux sauvages et </a:t>
            </a:r>
            <a:r>
              <a:rPr dirty="0" sz="1600">
                <a:solidFill>
                  <a:srgbClr val="CCCC0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CCCC00"/>
                </a:solidFill>
                <a:latin typeface="Arial MT"/>
                <a:cs typeface="Arial MT"/>
              </a:rPr>
              <a:t>locaux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80126" y="3862794"/>
            <a:ext cx="3564254" cy="923925"/>
          </a:xfrm>
          <a:custGeom>
            <a:avLst/>
            <a:gdLst/>
            <a:ahLst/>
            <a:cxnLst/>
            <a:rect l="l" t="t" r="r" b="b"/>
            <a:pathLst>
              <a:path w="3564254" h="923925">
                <a:moveTo>
                  <a:pt x="3563874" y="0"/>
                </a:moveTo>
                <a:lnTo>
                  <a:pt x="0" y="0"/>
                </a:lnTo>
                <a:lnTo>
                  <a:pt x="0" y="923328"/>
                </a:lnTo>
                <a:lnTo>
                  <a:pt x="3563874" y="923328"/>
                </a:lnTo>
                <a:lnTo>
                  <a:pt x="3563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833998" y="3890517"/>
            <a:ext cx="30587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Ils </a:t>
            </a:r>
            <a:r>
              <a:rPr dirty="0" sz="1800" spc="-5" b="1">
                <a:latin typeface="Arial"/>
                <a:cs typeface="Arial"/>
              </a:rPr>
              <a:t>choisissent de faire 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labelliser leurs semences et </a:t>
            </a:r>
            <a:r>
              <a:rPr dirty="0" sz="1800" spc="-49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plants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96" y="404749"/>
            <a:ext cx="2448306" cy="219227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306695" y="2773807"/>
            <a:ext cx="1673225" cy="358140"/>
          </a:xfrm>
          <a:custGeom>
            <a:avLst/>
            <a:gdLst/>
            <a:ahLst/>
            <a:cxnLst/>
            <a:rect l="l" t="t" r="r" b="b"/>
            <a:pathLst>
              <a:path w="1673225" h="358139">
                <a:moveTo>
                  <a:pt x="163404" y="66841"/>
                </a:moveTo>
                <a:lnTo>
                  <a:pt x="103653" y="73616"/>
                </a:lnTo>
                <a:lnTo>
                  <a:pt x="135233" y="117134"/>
                </a:lnTo>
                <a:lnTo>
                  <a:pt x="207009" y="145668"/>
                </a:lnTo>
                <a:lnTo>
                  <a:pt x="279145" y="172592"/>
                </a:lnTo>
                <a:lnTo>
                  <a:pt x="350646" y="197865"/>
                </a:lnTo>
                <a:lnTo>
                  <a:pt x="421258" y="221233"/>
                </a:lnTo>
                <a:lnTo>
                  <a:pt x="490981" y="242823"/>
                </a:lnTo>
                <a:lnTo>
                  <a:pt x="559942" y="262508"/>
                </a:lnTo>
                <a:lnTo>
                  <a:pt x="627760" y="280415"/>
                </a:lnTo>
                <a:lnTo>
                  <a:pt x="694435" y="296417"/>
                </a:lnTo>
                <a:lnTo>
                  <a:pt x="759840" y="310641"/>
                </a:lnTo>
                <a:lnTo>
                  <a:pt x="823849" y="323088"/>
                </a:lnTo>
                <a:lnTo>
                  <a:pt x="886459" y="333628"/>
                </a:lnTo>
                <a:lnTo>
                  <a:pt x="947674" y="342264"/>
                </a:lnTo>
                <a:lnTo>
                  <a:pt x="1006982" y="348995"/>
                </a:lnTo>
                <a:lnTo>
                  <a:pt x="1064640" y="353821"/>
                </a:lnTo>
                <a:lnTo>
                  <a:pt x="1120520" y="356869"/>
                </a:lnTo>
                <a:lnTo>
                  <a:pt x="1174495" y="357758"/>
                </a:lnTo>
                <a:lnTo>
                  <a:pt x="1226311" y="356996"/>
                </a:lnTo>
                <a:lnTo>
                  <a:pt x="1276096" y="354075"/>
                </a:lnTo>
                <a:lnTo>
                  <a:pt x="1323721" y="349250"/>
                </a:lnTo>
                <a:lnTo>
                  <a:pt x="1368932" y="342518"/>
                </a:lnTo>
                <a:lnTo>
                  <a:pt x="1411858" y="333755"/>
                </a:lnTo>
                <a:lnTo>
                  <a:pt x="1452245" y="322833"/>
                </a:lnTo>
                <a:lnTo>
                  <a:pt x="1490218" y="309879"/>
                </a:lnTo>
                <a:lnTo>
                  <a:pt x="1511325" y="300735"/>
                </a:lnTo>
                <a:lnTo>
                  <a:pt x="1175512" y="300735"/>
                </a:lnTo>
                <a:lnTo>
                  <a:pt x="1123568" y="299719"/>
                </a:lnTo>
                <a:lnTo>
                  <a:pt x="1069466" y="296925"/>
                </a:lnTo>
                <a:lnTo>
                  <a:pt x="1013459" y="292226"/>
                </a:lnTo>
                <a:lnTo>
                  <a:pt x="955547" y="285622"/>
                </a:lnTo>
                <a:lnTo>
                  <a:pt x="895984" y="277240"/>
                </a:lnTo>
                <a:lnTo>
                  <a:pt x="834770" y="266953"/>
                </a:lnTo>
                <a:lnTo>
                  <a:pt x="771905" y="254888"/>
                </a:lnTo>
                <a:lnTo>
                  <a:pt x="707770" y="240918"/>
                </a:lnTo>
                <a:lnTo>
                  <a:pt x="642238" y="225170"/>
                </a:lnTo>
                <a:lnTo>
                  <a:pt x="575563" y="207517"/>
                </a:lnTo>
                <a:lnTo>
                  <a:pt x="507872" y="188213"/>
                </a:lnTo>
                <a:lnTo>
                  <a:pt x="439165" y="167004"/>
                </a:lnTo>
                <a:lnTo>
                  <a:pt x="369569" y="143890"/>
                </a:lnTo>
                <a:lnTo>
                  <a:pt x="299212" y="119125"/>
                </a:lnTo>
                <a:lnTo>
                  <a:pt x="228218" y="92582"/>
                </a:lnTo>
                <a:lnTo>
                  <a:pt x="163404" y="66841"/>
                </a:lnTo>
                <a:close/>
              </a:path>
              <a:path w="1673225" h="358139">
                <a:moveTo>
                  <a:pt x="1622932" y="127507"/>
                </a:moveTo>
                <a:lnTo>
                  <a:pt x="1595754" y="171830"/>
                </a:lnTo>
                <a:lnTo>
                  <a:pt x="1555623" y="210184"/>
                </a:lnTo>
                <a:lnTo>
                  <a:pt x="1502663" y="242315"/>
                </a:lnTo>
                <a:lnTo>
                  <a:pt x="1437385" y="267715"/>
                </a:lnTo>
                <a:lnTo>
                  <a:pt x="1400302" y="277748"/>
                </a:lnTo>
                <a:lnTo>
                  <a:pt x="1360424" y="286003"/>
                </a:lnTo>
                <a:lnTo>
                  <a:pt x="1317878" y="292480"/>
                </a:lnTo>
                <a:lnTo>
                  <a:pt x="1272794" y="297052"/>
                </a:lnTo>
                <a:lnTo>
                  <a:pt x="1225296" y="299846"/>
                </a:lnTo>
                <a:lnTo>
                  <a:pt x="1175512" y="300735"/>
                </a:lnTo>
                <a:lnTo>
                  <a:pt x="1511325" y="300735"/>
                </a:lnTo>
                <a:lnTo>
                  <a:pt x="1557908" y="277367"/>
                </a:lnTo>
                <a:lnTo>
                  <a:pt x="1614043" y="235457"/>
                </a:lnTo>
                <a:lnTo>
                  <a:pt x="1657223" y="184022"/>
                </a:lnTo>
                <a:lnTo>
                  <a:pt x="1673225" y="154558"/>
                </a:lnTo>
                <a:lnTo>
                  <a:pt x="1622932" y="127507"/>
                </a:lnTo>
                <a:close/>
              </a:path>
              <a:path w="1673225" h="358139">
                <a:moveTo>
                  <a:pt x="245871" y="0"/>
                </a:moveTo>
                <a:lnTo>
                  <a:pt x="0" y="27939"/>
                </a:lnTo>
                <a:lnTo>
                  <a:pt x="145287" y="228218"/>
                </a:lnTo>
                <a:lnTo>
                  <a:pt x="153644" y="235872"/>
                </a:lnTo>
                <a:lnTo>
                  <a:pt x="163941" y="239633"/>
                </a:lnTo>
                <a:lnTo>
                  <a:pt x="174880" y="239273"/>
                </a:lnTo>
                <a:lnTo>
                  <a:pt x="196238" y="204976"/>
                </a:lnTo>
                <a:lnTo>
                  <a:pt x="135233" y="117134"/>
                </a:lnTo>
                <a:lnTo>
                  <a:pt x="134492" y="116839"/>
                </a:lnTo>
                <a:lnTo>
                  <a:pt x="61467" y="86232"/>
                </a:lnTo>
                <a:lnTo>
                  <a:pt x="40258" y="76962"/>
                </a:lnTo>
                <a:lnTo>
                  <a:pt x="63372" y="24637"/>
                </a:lnTo>
                <a:lnTo>
                  <a:pt x="277330" y="24637"/>
                </a:lnTo>
                <a:lnTo>
                  <a:pt x="274000" y="14376"/>
                </a:lnTo>
                <a:lnTo>
                  <a:pt x="266874" y="6048"/>
                </a:lnTo>
                <a:lnTo>
                  <a:pt x="257153" y="982"/>
                </a:lnTo>
                <a:lnTo>
                  <a:pt x="245871" y="0"/>
                </a:lnTo>
                <a:close/>
              </a:path>
              <a:path w="1673225" h="358139">
                <a:moveTo>
                  <a:pt x="63372" y="24637"/>
                </a:moveTo>
                <a:lnTo>
                  <a:pt x="40258" y="76962"/>
                </a:lnTo>
                <a:lnTo>
                  <a:pt x="61467" y="86232"/>
                </a:lnTo>
                <a:lnTo>
                  <a:pt x="134492" y="116839"/>
                </a:lnTo>
                <a:lnTo>
                  <a:pt x="135233" y="117134"/>
                </a:lnTo>
                <a:lnTo>
                  <a:pt x="107647" y="79120"/>
                </a:lnTo>
                <a:lnTo>
                  <a:pt x="55117" y="79120"/>
                </a:lnTo>
                <a:lnTo>
                  <a:pt x="74929" y="34035"/>
                </a:lnTo>
                <a:lnTo>
                  <a:pt x="84758" y="34035"/>
                </a:lnTo>
                <a:lnTo>
                  <a:pt x="63372" y="24637"/>
                </a:lnTo>
                <a:close/>
              </a:path>
              <a:path w="1673225" h="358139">
                <a:moveTo>
                  <a:pt x="74929" y="34035"/>
                </a:moveTo>
                <a:lnTo>
                  <a:pt x="55117" y="79120"/>
                </a:lnTo>
                <a:lnTo>
                  <a:pt x="103653" y="73616"/>
                </a:lnTo>
                <a:lnTo>
                  <a:pt x="74929" y="34035"/>
                </a:lnTo>
                <a:close/>
              </a:path>
              <a:path w="1673225" h="358139">
                <a:moveTo>
                  <a:pt x="103653" y="73616"/>
                </a:moveTo>
                <a:lnTo>
                  <a:pt x="55117" y="79120"/>
                </a:lnTo>
                <a:lnTo>
                  <a:pt x="107647" y="79120"/>
                </a:lnTo>
                <a:lnTo>
                  <a:pt x="103653" y="73616"/>
                </a:lnTo>
                <a:close/>
              </a:path>
              <a:path w="1673225" h="358139">
                <a:moveTo>
                  <a:pt x="84758" y="34035"/>
                </a:moveTo>
                <a:lnTo>
                  <a:pt x="74929" y="34035"/>
                </a:lnTo>
                <a:lnTo>
                  <a:pt x="103653" y="73616"/>
                </a:lnTo>
                <a:lnTo>
                  <a:pt x="163404" y="66841"/>
                </a:lnTo>
                <a:lnTo>
                  <a:pt x="156590" y="64134"/>
                </a:lnTo>
                <a:lnTo>
                  <a:pt x="84758" y="34035"/>
                </a:lnTo>
                <a:close/>
              </a:path>
              <a:path w="1673225" h="358139">
                <a:moveTo>
                  <a:pt x="277330" y="24637"/>
                </a:moveTo>
                <a:lnTo>
                  <a:pt x="63372" y="24637"/>
                </a:lnTo>
                <a:lnTo>
                  <a:pt x="84454" y="33908"/>
                </a:lnTo>
                <a:lnTo>
                  <a:pt x="156590" y="64134"/>
                </a:lnTo>
                <a:lnTo>
                  <a:pt x="163404" y="66841"/>
                </a:lnTo>
                <a:lnTo>
                  <a:pt x="252221" y="56768"/>
                </a:lnTo>
                <a:lnTo>
                  <a:pt x="263064" y="53274"/>
                </a:lnTo>
                <a:lnTo>
                  <a:pt x="271430" y="46148"/>
                </a:lnTo>
                <a:lnTo>
                  <a:pt x="276510" y="36427"/>
                </a:lnTo>
                <a:lnTo>
                  <a:pt x="277494" y="25145"/>
                </a:lnTo>
                <a:lnTo>
                  <a:pt x="277330" y="24637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4797094"/>
            <a:ext cx="2411730" cy="1569720"/>
          </a:xfrm>
          <a:custGeom>
            <a:avLst/>
            <a:gdLst/>
            <a:ahLst/>
            <a:cxnLst/>
            <a:rect l="l" t="t" r="r" b="b"/>
            <a:pathLst>
              <a:path w="2411730" h="1569720">
                <a:moveTo>
                  <a:pt x="2411730" y="0"/>
                </a:moveTo>
                <a:lnTo>
                  <a:pt x="0" y="0"/>
                </a:lnTo>
                <a:lnTo>
                  <a:pt x="0" y="1569720"/>
                </a:lnTo>
                <a:lnTo>
                  <a:pt x="2411730" y="1569720"/>
                </a:lnTo>
                <a:lnTo>
                  <a:pt x="241173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8739" y="4823586"/>
            <a:ext cx="1920239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Une marque </a:t>
            </a:r>
            <a:r>
              <a:rPr dirty="0" sz="2400" b="1">
                <a:latin typeface="Arial"/>
                <a:cs typeface="Arial"/>
              </a:rPr>
              <a:t> initiée </a:t>
            </a:r>
            <a:r>
              <a:rPr dirty="0" sz="2400" spc="-5" b="1">
                <a:latin typeface="Arial"/>
                <a:cs typeface="Arial"/>
              </a:rPr>
              <a:t>et 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animée par 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trois</a:t>
            </a:r>
            <a:r>
              <a:rPr dirty="0" sz="2400" spc="-7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réseaux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39946" y="5118380"/>
            <a:ext cx="2094611" cy="63493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88252" y="5157190"/>
            <a:ext cx="1836674" cy="5651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06158" y="6121933"/>
            <a:ext cx="1723237" cy="63610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075303" y="6192113"/>
            <a:ext cx="24790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Une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marque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l’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43783" y="5013172"/>
            <a:ext cx="998397" cy="7506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3501021"/>
            <a:ext cx="4438523" cy="29561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597" y="181736"/>
            <a:ext cx="882586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Encadrer</a:t>
            </a:r>
            <a:r>
              <a:rPr dirty="0" spc="5"/>
              <a:t> </a:t>
            </a:r>
            <a:r>
              <a:rPr dirty="0" spc="-5"/>
              <a:t>la</a:t>
            </a:r>
            <a:r>
              <a:rPr dirty="0" spc="5"/>
              <a:t> </a:t>
            </a:r>
            <a:r>
              <a:rPr dirty="0" spc="-5"/>
              <a:t>production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5"/>
              <a:t> </a:t>
            </a:r>
            <a:r>
              <a:rPr dirty="0" spc="-5"/>
              <a:t>plantes</a:t>
            </a:r>
            <a:r>
              <a:rPr dirty="0" spc="10"/>
              <a:t> </a:t>
            </a:r>
            <a:r>
              <a:rPr dirty="0" spc="-5"/>
              <a:t>sauvages</a:t>
            </a:r>
            <a:r>
              <a:rPr dirty="0" spc="15"/>
              <a:t> </a:t>
            </a:r>
            <a:r>
              <a:rPr dirty="0" spc="-5"/>
              <a:t>&amp;</a:t>
            </a:r>
            <a:r>
              <a:rPr dirty="0" spc="10"/>
              <a:t> </a:t>
            </a:r>
            <a:r>
              <a:rPr dirty="0" spc="-5"/>
              <a:t>locales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7" y="3572967"/>
            <a:ext cx="4320540" cy="29001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52702"/>
            <a:ext cx="2878201" cy="187223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596" y="2943225"/>
            <a:ext cx="64471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 MT"/>
                <a:cs typeface="Arial MT"/>
              </a:rPr>
              <a:t>Une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collecte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durable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en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milieu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naturel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graines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5">
                <a:latin typeface="Arial MT"/>
                <a:cs typeface="Arial MT"/>
              </a:rPr>
              <a:t> semences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44388" y="3888740"/>
            <a:ext cx="32219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Une traçabilité des semences </a:t>
            </a:r>
            <a:r>
              <a:rPr dirty="0" sz="1800" spc="-4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plants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sauvages</a:t>
            </a:r>
            <a:r>
              <a:rPr dirty="0" sz="18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vendus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125" y="5545328"/>
            <a:ext cx="28543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749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Des modalités de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 production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sans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sélection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7801" y="1052830"/>
            <a:ext cx="2764536" cy="184365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988050" y="908685"/>
            <a:ext cx="3155950" cy="2664460"/>
            <a:chOff x="5988050" y="908685"/>
            <a:chExt cx="3155950" cy="26644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6327" y="1764495"/>
              <a:ext cx="1947671" cy="18085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8050" y="908685"/>
              <a:ext cx="1769109" cy="15841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36930"/>
          </a:xfrm>
          <a:custGeom>
            <a:avLst/>
            <a:gdLst/>
            <a:ahLst/>
            <a:cxnLst/>
            <a:rect l="l" t="t" r="r" b="b"/>
            <a:pathLst>
              <a:path w="9144000" h="836930">
                <a:moveTo>
                  <a:pt x="0" y="836676"/>
                </a:moveTo>
                <a:lnTo>
                  <a:pt x="9144000" y="836676"/>
                </a:lnTo>
                <a:lnTo>
                  <a:pt x="9144000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412" y="157353"/>
            <a:ext cx="756412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Qui</a:t>
            </a:r>
            <a:r>
              <a:rPr dirty="0" sz="3000" spc="15"/>
              <a:t> </a:t>
            </a:r>
            <a:r>
              <a:rPr dirty="0" sz="3000"/>
              <a:t>produit</a:t>
            </a:r>
            <a:r>
              <a:rPr dirty="0" sz="3000" spc="15"/>
              <a:t> </a:t>
            </a:r>
            <a:r>
              <a:rPr dirty="0" sz="3000" spc="-5"/>
              <a:t>des</a:t>
            </a:r>
            <a:r>
              <a:rPr dirty="0" sz="3000"/>
              <a:t> </a:t>
            </a:r>
            <a:r>
              <a:rPr dirty="0" sz="3000" spc="-5"/>
              <a:t>semences</a:t>
            </a:r>
            <a:r>
              <a:rPr dirty="0" sz="3000" spc="-35"/>
              <a:t> </a:t>
            </a:r>
            <a:r>
              <a:rPr dirty="0" sz="3000" spc="-5"/>
              <a:t>et</a:t>
            </a:r>
            <a:r>
              <a:rPr dirty="0" sz="3000"/>
              <a:t> </a:t>
            </a:r>
            <a:r>
              <a:rPr dirty="0" sz="3000" spc="-5"/>
              <a:t>des</a:t>
            </a:r>
            <a:r>
              <a:rPr dirty="0" sz="3000"/>
              <a:t> </a:t>
            </a:r>
            <a:r>
              <a:rPr dirty="0" sz="3000" spc="-5"/>
              <a:t>plants</a:t>
            </a:r>
            <a:r>
              <a:rPr dirty="0" sz="3000"/>
              <a:t> ?</a:t>
            </a:r>
            <a:endParaRPr sz="3000"/>
          </a:p>
        </p:txBody>
      </p:sp>
      <p:grpSp>
        <p:nvGrpSpPr>
          <p:cNvPr id="4" name="object 4"/>
          <p:cNvGrpSpPr/>
          <p:nvPr/>
        </p:nvGrpSpPr>
        <p:grpSpPr>
          <a:xfrm>
            <a:off x="611555" y="128384"/>
            <a:ext cx="8137525" cy="6541134"/>
            <a:chOff x="611555" y="128384"/>
            <a:chExt cx="8137525" cy="654113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4368" y="128384"/>
              <a:ext cx="1224140" cy="10961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55" y="3933012"/>
              <a:ext cx="2318131" cy="273634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923919" y="908723"/>
            <a:ext cx="4068445" cy="1231265"/>
          </a:xfrm>
          <a:prstGeom prst="rect">
            <a:avLst/>
          </a:prstGeom>
          <a:solidFill>
            <a:srgbClr val="CCCC00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2000" b="1">
                <a:latin typeface="Arial"/>
                <a:cs typeface="Arial"/>
              </a:rPr>
              <a:t>91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bénéficiaires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en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juillet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2022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En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pleine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croissance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5">
                <a:latin typeface="Arial MT"/>
                <a:cs typeface="Arial MT"/>
              </a:rPr>
              <a:t>Accompagnement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cours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+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80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9546" y="908685"/>
            <a:ext cx="8348980" cy="5061585"/>
            <a:chOff x="539546" y="908685"/>
            <a:chExt cx="8348980" cy="50615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46" y="908685"/>
              <a:ext cx="3369691" cy="31193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1933" y="2280891"/>
              <a:ext cx="4816481" cy="36892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Sandra Malaval</dc:creator>
  <dc:title>Diapositive 1</dc:title>
  <dcterms:created xsi:type="dcterms:W3CDTF">2023-03-20T11:06:22Z</dcterms:created>
  <dcterms:modified xsi:type="dcterms:W3CDTF">2023-03-20T11:06:22Z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2023-03-20T00:00:00Z</vt:filetime>
  </property>
</Properties>
</file>