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50" b="1" i="0">
                <a:solidFill>
                  <a:srgbClr val="2C307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50" b="1" i="0">
                <a:solidFill>
                  <a:srgbClr val="2C307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50" b="1" i="0">
                <a:solidFill>
                  <a:srgbClr val="2C307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192779" y="181355"/>
            <a:ext cx="751205" cy="840105"/>
          </a:xfrm>
          <a:custGeom>
            <a:avLst/>
            <a:gdLst/>
            <a:ahLst/>
            <a:cxnLst/>
            <a:rect l="l" t="t" r="r" b="b"/>
            <a:pathLst>
              <a:path w="751204" h="840105">
                <a:moveTo>
                  <a:pt x="751205" y="0"/>
                </a:moveTo>
                <a:lnTo>
                  <a:pt x="288162" y="32130"/>
                </a:lnTo>
                <a:lnTo>
                  <a:pt x="229361" y="42291"/>
                </a:lnTo>
                <a:lnTo>
                  <a:pt x="175006" y="63753"/>
                </a:lnTo>
                <a:lnTo>
                  <a:pt x="125983" y="95250"/>
                </a:lnTo>
                <a:lnTo>
                  <a:pt x="83439" y="135636"/>
                </a:lnTo>
                <a:lnTo>
                  <a:pt x="48513" y="183515"/>
                </a:lnTo>
                <a:lnTo>
                  <a:pt x="22351" y="237744"/>
                </a:lnTo>
                <a:lnTo>
                  <a:pt x="5714" y="297180"/>
                </a:lnTo>
                <a:lnTo>
                  <a:pt x="0" y="360426"/>
                </a:lnTo>
                <a:lnTo>
                  <a:pt x="0" y="839597"/>
                </a:lnTo>
                <a:lnTo>
                  <a:pt x="445516" y="839597"/>
                </a:lnTo>
                <a:lnTo>
                  <a:pt x="445516" y="498094"/>
                </a:lnTo>
                <a:lnTo>
                  <a:pt x="751205" y="476885"/>
                </a:lnTo>
                <a:lnTo>
                  <a:pt x="751205" y="0"/>
                </a:lnTo>
                <a:close/>
              </a:path>
            </a:pathLst>
          </a:custGeom>
          <a:solidFill>
            <a:srgbClr val="058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04388" y="181355"/>
            <a:ext cx="546735" cy="572770"/>
          </a:xfrm>
          <a:custGeom>
            <a:avLst/>
            <a:gdLst/>
            <a:ahLst/>
            <a:cxnLst/>
            <a:rect l="l" t="t" r="r" b="b"/>
            <a:pathLst>
              <a:path w="546735" h="572770">
                <a:moveTo>
                  <a:pt x="546735" y="0"/>
                </a:moveTo>
                <a:lnTo>
                  <a:pt x="209676" y="21844"/>
                </a:lnTo>
                <a:lnTo>
                  <a:pt x="142748" y="36829"/>
                </a:lnTo>
                <a:lnTo>
                  <a:pt x="85089" y="69976"/>
                </a:lnTo>
                <a:lnTo>
                  <a:pt x="40005" y="118237"/>
                </a:lnTo>
                <a:lnTo>
                  <a:pt x="10541" y="177927"/>
                </a:lnTo>
                <a:lnTo>
                  <a:pt x="0" y="245872"/>
                </a:lnTo>
                <a:lnTo>
                  <a:pt x="0" y="572643"/>
                </a:lnTo>
                <a:lnTo>
                  <a:pt x="324231" y="572643"/>
                </a:lnTo>
                <a:lnTo>
                  <a:pt x="324231" y="339725"/>
                </a:lnTo>
                <a:lnTo>
                  <a:pt x="546735" y="325247"/>
                </a:lnTo>
                <a:lnTo>
                  <a:pt x="546735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372088" y="871727"/>
            <a:ext cx="609600" cy="699770"/>
          </a:xfrm>
          <a:custGeom>
            <a:avLst/>
            <a:gdLst/>
            <a:ahLst/>
            <a:cxnLst/>
            <a:rect l="l" t="t" r="r" b="b"/>
            <a:pathLst>
              <a:path w="609600" h="699769">
                <a:moveTo>
                  <a:pt x="609600" y="0"/>
                </a:moveTo>
                <a:lnTo>
                  <a:pt x="248157" y="0"/>
                </a:lnTo>
                <a:lnTo>
                  <a:pt x="248157" y="284480"/>
                </a:lnTo>
                <a:lnTo>
                  <a:pt x="0" y="302133"/>
                </a:lnTo>
                <a:lnTo>
                  <a:pt x="0" y="699388"/>
                </a:lnTo>
                <a:lnTo>
                  <a:pt x="375792" y="672592"/>
                </a:lnTo>
                <a:lnTo>
                  <a:pt x="418337" y="665480"/>
                </a:lnTo>
                <a:lnTo>
                  <a:pt x="458215" y="650875"/>
                </a:lnTo>
                <a:lnTo>
                  <a:pt x="494664" y="629538"/>
                </a:lnTo>
                <a:lnTo>
                  <a:pt x="527176" y="602107"/>
                </a:lnTo>
                <a:lnTo>
                  <a:pt x="555243" y="569341"/>
                </a:lnTo>
                <a:lnTo>
                  <a:pt x="578103" y="532002"/>
                </a:lnTo>
                <a:lnTo>
                  <a:pt x="595121" y="490727"/>
                </a:lnTo>
                <a:lnTo>
                  <a:pt x="605916" y="446150"/>
                </a:lnTo>
                <a:lnTo>
                  <a:pt x="609600" y="399161"/>
                </a:lnTo>
                <a:lnTo>
                  <a:pt x="609600" y="0"/>
                </a:lnTo>
                <a:close/>
              </a:path>
            </a:pathLst>
          </a:custGeom>
          <a:solidFill>
            <a:srgbClr val="FBCD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1671" y="338327"/>
            <a:ext cx="8141208" cy="8336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446" y="2325497"/>
            <a:ext cx="1099820" cy="160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50" b="1" i="0">
                <a:solidFill>
                  <a:srgbClr val="2C307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131" y="1992325"/>
            <a:ext cx="10803737" cy="2524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2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2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16.png"/><Relationship Id="rId4" Type="http://schemas.openxmlformats.org/officeDocument/2006/relationships/image" Target="../media/image25.jpg"/><Relationship Id="rId5" Type="http://schemas.openxmlformats.org/officeDocument/2006/relationships/image" Target="../media/image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3.jpg"/><Relationship Id="rId4" Type="http://schemas.openxmlformats.org/officeDocument/2006/relationships/image" Target="../media/image7.jpg"/><Relationship Id="rId5" Type="http://schemas.openxmlformats.org/officeDocument/2006/relationships/image" Target="../media/image18.jpg"/><Relationship Id="rId6" Type="http://schemas.openxmlformats.org/officeDocument/2006/relationships/image" Target="../media/image3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jpg"/><Relationship Id="rId4" Type="http://schemas.openxmlformats.org/officeDocument/2006/relationships/image" Target="../media/image34.png"/><Relationship Id="rId5" Type="http://schemas.openxmlformats.org/officeDocument/2006/relationships/image" Target="../media/image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6.jpg"/><Relationship Id="rId4" Type="http://schemas.openxmlformats.org/officeDocument/2006/relationships/image" Target="../media/image7.jpg"/><Relationship Id="rId5" Type="http://schemas.openxmlformats.org/officeDocument/2006/relationships/image" Target="../media/image34.png"/><Relationship Id="rId6" Type="http://schemas.openxmlformats.org/officeDocument/2006/relationships/image" Target="../media/image2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jpg"/><Relationship Id="rId4" Type="http://schemas.openxmlformats.org/officeDocument/2006/relationships/image" Target="../media/image20.jpg"/><Relationship Id="rId5" Type="http://schemas.openxmlformats.org/officeDocument/2006/relationships/image" Target="../media/image37.jpg"/><Relationship Id="rId6" Type="http://schemas.openxmlformats.org/officeDocument/2006/relationships/image" Target="../media/image38.png"/><Relationship Id="rId7" Type="http://schemas.openxmlformats.org/officeDocument/2006/relationships/image" Target="../media/image3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letrainjaune.fr/" TargetMode="External"/><Relationship Id="rId3" Type="http://schemas.openxmlformats.org/officeDocument/2006/relationships/image" Target="../media/image2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28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7.jpg"/><Relationship Id="rId6" Type="http://schemas.openxmlformats.org/officeDocument/2006/relationships/image" Target="../media/image40.jpg"/><Relationship Id="rId7" Type="http://schemas.openxmlformats.org/officeDocument/2006/relationships/image" Target="../media/image45.png"/><Relationship Id="rId8" Type="http://schemas.openxmlformats.org/officeDocument/2006/relationships/image" Target="../media/image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7.jpg"/><Relationship Id="rId4" Type="http://schemas.openxmlformats.org/officeDocument/2006/relationships/image" Target="../media/image20.jpg"/><Relationship Id="rId5" Type="http://schemas.openxmlformats.org/officeDocument/2006/relationships/image" Target="../media/image46.jpg"/><Relationship Id="rId6" Type="http://schemas.openxmlformats.org/officeDocument/2006/relationships/image" Target="../media/image38.png"/><Relationship Id="rId7" Type="http://schemas.openxmlformats.org/officeDocument/2006/relationships/image" Target="../media/image8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7.jpg"/><Relationship Id="rId4" Type="http://schemas.openxmlformats.org/officeDocument/2006/relationships/image" Target="../media/image7.jpg"/><Relationship Id="rId5" Type="http://schemas.openxmlformats.org/officeDocument/2006/relationships/image" Target="../media/image20.jpg"/><Relationship Id="rId6" Type="http://schemas.openxmlformats.org/officeDocument/2006/relationships/image" Target="../media/image32.jpg"/><Relationship Id="rId7" Type="http://schemas.openxmlformats.org/officeDocument/2006/relationships/image" Target="../media/image38.png"/><Relationship Id="rId8" Type="http://schemas.openxmlformats.org/officeDocument/2006/relationships/image" Target="../media/image39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7.jpg"/><Relationship Id="rId4" Type="http://schemas.openxmlformats.org/officeDocument/2006/relationships/image" Target="../media/image20.jpg"/><Relationship Id="rId5" Type="http://schemas.openxmlformats.org/officeDocument/2006/relationships/image" Target="../media/image48.png"/><Relationship Id="rId6" Type="http://schemas.openxmlformats.org/officeDocument/2006/relationships/image" Target="../media/image39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9.jpg"/><Relationship Id="rId4" Type="http://schemas.openxmlformats.org/officeDocument/2006/relationships/image" Target="../media/image7.jpg"/><Relationship Id="rId5" Type="http://schemas.openxmlformats.org/officeDocument/2006/relationships/image" Target="../media/image50.jpg"/><Relationship Id="rId6" Type="http://schemas.openxmlformats.org/officeDocument/2006/relationships/image" Target="../media/image38.png"/><Relationship Id="rId7" Type="http://schemas.openxmlformats.org/officeDocument/2006/relationships/image" Target="../media/image51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25.jpg"/><Relationship Id="rId4" Type="http://schemas.openxmlformats.org/officeDocument/2006/relationships/image" Target="../media/image20.jpg"/><Relationship Id="rId5" Type="http://schemas.openxmlformats.org/officeDocument/2006/relationships/image" Target="../media/image38.png"/><Relationship Id="rId6" Type="http://schemas.openxmlformats.org/officeDocument/2006/relationships/image" Target="../media/image5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2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Relationship Id="rId4" Type="http://schemas.openxmlformats.org/officeDocument/2006/relationships/image" Target="../media/image2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191" y="1658111"/>
            <a:ext cx="3003550" cy="3142615"/>
          </a:xfrm>
          <a:custGeom>
            <a:avLst/>
            <a:gdLst/>
            <a:ahLst/>
            <a:cxnLst/>
            <a:rect l="l" t="t" r="r" b="b"/>
            <a:pathLst>
              <a:path w="3003550" h="3142615">
                <a:moveTo>
                  <a:pt x="3003524" y="0"/>
                </a:moveTo>
                <a:lnTo>
                  <a:pt x="1151864" y="120141"/>
                </a:lnTo>
                <a:lnTo>
                  <a:pt x="1032484" y="133603"/>
                </a:lnTo>
                <a:lnTo>
                  <a:pt x="916914" y="158368"/>
                </a:lnTo>
                <a:lnTo>
                  <a:pt x="805738" y="193548"/>
                </a:lnTo>
                <a:lnTo>
                  <a:pt x="699427" y="238760"/>
                </a:lnTo>
                <a:lnTo>
                  <a:pt x="598525" y="293242"/>
                </a:lnTo>
                <a:lnTo>
                  <a:pt x="503593" y="356615"/>
                </a:lnTo>
                <a:lnTo>
                  <a:pt x="415150" y="428243"/>
                </a:lnTo>
                <a:lnTo>
                  <a:pt x="333743" y="507491"/>
                </a:lnTo>
                <a:lnTo>
                  <a:pt x="259905" y="593851"/>
                </a:lnTo>
                <a:lnTo>
                  <a:pt x="194170" y="686688"/>
                </a:lnTo>
                <a:lnTo>
                  <a:pt x="137071" y="785495"/>
                </a:lnTo>
                <a:lnTo>
                  <a:pt x="89153" y="889762"/>
                </a:lnTo>
                <a:lnTo>
                  <a:pt x="50952" y="998727"/>
                </a:lnTo>
                <a:lnTo>
                  <a:pt x="23012" y="1112012"/>
                </a:lnTo>
                <a:lnTo>
                  <a:pt x="5842" y="1228852"/>
                </a:lnTo>
                <a:lnTo>
                  <a:pt x="0" y="1348866"/>
                </a:lnTo>
                <a:lnTo>
                  <a:pt x="0" y="3142234"/>
                </a:lnTo>
                <a:lnTo>
                  <a:pt x="1781149" y="3142234"/>
                </a:lnTo>
                <a:lnTo>
                  <a:pt x="1781149" y="1863978"/>
                </a:lnTo>
                <a:lnTo>
                  <a:pt x="3003524" y="1784730"/>
                </a:lnTo>
                <a:lnTo>
                  <a:pt x="3003524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2097" y="2335784"/>
            <a:ext cx="5951220" cy="30194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1151890">
              <a:lnSpc>
                <a:spcPct val="100000"/>
              </a:lnSpc>
              <a:spcBef>
                <a:spcPts val="105"/>
              </a:spcBef>
            </a:pPr>
            <a:r>
              <a:rPr dirty="0" sz="4950" spc="-35"/>
              <a:t>Avenir </a:t>
            </a:r>
            <a:r>
              <a:rPr dirty="0" sz="4950" spc="-10"/>
              <a:t>Montagnes </a:t>
            </a:r>
            <a:r>
              <a:rPr dirty="0" sz="4950" spc="-1105"/>
              <a:t> </a:t>
            </a:r>
            <a:r>
              <a:rPr dirty="0" sz="4950" spc="-5"/>
              <a:t>Ingénierie</a:t>
            </a:r>
            <a:endParaRPr sz="4950"/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dirty="0" sz="2400" spc="-5" b="0">
                <a:latin typeface="Calibri"/>
                <a:cs typeface="Calibri"/>
              </a:rPr>
              <a:t>Accompagner </a:t>
            </a:r>
            <a:r>
              <a:rPr dirty="0" sz="2400" b="0">
                <a:latin typeface="Calibri"/>
                <a:cs typeface="Calibri"/>
              </a:rPr>
              <a:t>en </a:t>
            </a:r>
            <a:r>
              <a:rPr dirty="0" sz="2400" spc="-5" b="0">
                <a:latin typeface="Calibri"/>
                <a:cs typeface="Calibri"/>
              </a:rPr>
              <a:t>ingénierie </a:t>
            </a:r>
            <a:r>
              <a:rPr dirty="0" sz="2400" b="0">
                <a:latin typeface="Calibri"/>
                <a:cs typeface="Calibri"/>
              </a:rPr>
              <a:t>les </a:t>
            </a:r>
            <a:r>
              <a:rPr dirty="0" sz="2400" spc="-10" b="0">
                <a:latin typeface="Calibri"/>
                <a:cs typeface="Calibri"/>
              </a:rPr>
              <a:t>territoires </a:t>
            </a:r>
            <a:r>
              <a:rPr dirty="0" sz="2400" spc="-5" b="0">
                <a:latin typeface="Calibri"/>
                <a:cs typeface="Calibri"/>
              </a:rPr>
              <a:t>de </a:t>
            </a:r>
            <a:r>
              <a:rPr dirty="0" sz="2400" b="0">
                <a:latin typeface="Calibri"/>
                <a:cs typeface="Calibri"/>
              </a:rPr>
              <a:t> </a:t>
            </a:r>
            <a:r>
              <a:rPr dirty="0" sz="2400" spc="-10" b="0">
                <a:latin typeface="Calibri"/>
                <a:cs typeface="Calibri"/>
              </a:rPr>
              <a:t>montagne </a:t>
            </a:r>
            <a:r>
              <a:rPr dirty="0" sz="2400" spc="-15" b="0">
                <a:latin typeface="Calibri"/>
                <a:cs typeface="Calibri"/>
              </a:rPr>
              <a:t>vers </a:t>
            </a:r>
            <a:r>
              <a:rPr dirty="0" sz="2400" spc="-5" b="0">
                <a:latin typeface="Calibri"/>
                <a:cs typeface="Calibri"/>
              </a:rPr>
              <a:t>une </a:t>
            </a:r>
            <a:r>
              <a:rPr dirty="0" sz="2400" spc="-15" b="0">
                <a:latin typeface="Calibri"/>
                <a:cs typeface="Calibri"/>
              </a:rPr>
              <a:t>stratégie </a:t>
            </a:r>
            <a:r>
              <a:rPr dirty="0" sz="2400" spc="-5" b="0">
                <a:latin typeface="Calibri"/>
                <a:cs typeface="Calibri"/>
              </a:rPr>
              <a:t>de développement </a:t>
            </a:r>
            <a:r>
              <a:rPr dirty="0" sz="2400" spc="-530" b="0">
                <a:latin typeface="Calibri"/>
                <a:cs typeface="Calibri"/>
              </a:rPr>
              <a:t> </a:t>
            </a:r>
            <a:r>
              <a:rPr dirty="0" sz="2400" spc="-10" b="0">
                <a:latin typeface="Calibri"/>
                <a:cs typeface="Calibri"/>
              </a:rPr>
              <a:t>touristique </a:t>
            </a:r>
            <a:r>
              <a:rPr dirty="0" sz="2400" spc="-5" b="0">
                <a:latin typeface="Calibri"/>
                <a:cs typeface="Calibri"/>
              </a:rPr>
              <a:t>adaptée </a:t>
            </a:r>
            <a:r>
              <a:rPr dirty="0" sz="2400" b="0">
                <a:latin typeface="Calibri"/>
                <a:cs typeface="Calibri"/>
              </a:rPr>
              <a:t>aux enjeux </a:t>
            </a:r>
            <a:r>
              <a:rPr dirty="0" sz="2400" spc="-5" b="0">
                <a:latin typeface="Calibri"/>
                <a:cs typeface="Calibri"/>
              </a:rPr>
              <a:t>des transitions </a:t>
            </a:r>
            <a:r>
              <a:rPr dirty="0" sz="2400" b="0">
                <a:latin typeface="Calibri"/>
                <a:cs typeface="Calibri"/>
              </a:rPr>
              <a:t> </a:t>
            </a:r>
            <a:r>
              <a:rPr dirty="0" sz="2400" spc="-5" b="0">
                <a:latin typeface="Calibri"/>
                <a:cs typeface="Calibri"/>
              </a:rPr>
              <a:t>écologiques</a:t>
            </a:r>
            <a:r>
              <a:rPr dirty="0" sz="2400" spc="-10" b="0">
                <a:latin typeface="Calibri"/>
                <a:cs typeface="Calibri"/>
              </a:rPr>
              <a:t> </a:t>
            </a:r>
            <a:r>
              <a:rPr dirty="0" sz="2400" spc="-5" b="0">
                <a:latin typeface="Calibri"/>
                <a:cs typeface="Calibri"/>
              </a:rPr>
              <a:t>et</a:t>
            </a:r>
            <a:r>
              <a:rPr dirty="0" sz="2400" spc="-20" b="0">
                <a:latin typeface="Calibri"/>
                <a:cs typeface="Calibri"/>
              </a:rPr>
              <a:t> </a:t>
            </a:r>
            <a:r>
              <a:rPr dirty="0" sz="2400" spc="-5" b="0">
                <a:latin typeface="Calibri"/>
                <a:cs typeface="Calibri"/>
              </a:rPr>
              <a:t>de </a:t>
            </a:r>
            <a:r>
              <a:rPr dirty="0" sz="2400" b="0">
                <a:latin typeface="Calibri"/>
                <a:cs typeface="Calibri"/>
              </a:rPr>
              <a:t>la </a:t>
            </a:r>
            <a:r>
              <a:rPr dirty="0" sz="2400" spc="-15" b="0">
                <a:latin typeface="Calibri"/>
                <a:cs typeface="Calibri"/>
              </a:rPr>
              <a:t>diversification </a:t>
            </a:r>
            <a:r>
              <a:rPr dirty="0" sz="2400" spc="-5" b="0">
                <a:latin typeface="Calibri"/>
                <a:cs typeface="Calibri"/>
              </a:rPr>
              <a:t>touristique.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68711" y="629412"/>
            <a:ext cx="1650364" cy="1577340"/>
          </a:xfrm>
          <a:custGeom>
            <a:avLst/>
            <a:gdLst/>
            <a:ahLst/>
            <a:cxnLst/>
            <a:rect l="l" t="t" r="r" b="b"/>
            <a:pathLst>
              <a:path w="1650365" h="1577339">
                <a:moveTo>
                  <a:pt x="941832" y="0"/>
                </a:moveTo>
                <a:lnTo>
                  <a:pt x="0" y="0"/>
                </a:lnTo>
                <a:lnTo>
                  <a:pt x="0" y="935227"/>
                </a:lnTo>
                <a:lnTo>
                  <a:pt x="671449" y="935227"/>
                </a:lnTo>
                <a:lnTo>
                  <a:pt x="712978" y="1577213"/>
                </a:lnTo>
                <a:lnTo>
                  <a:pt x="1650365" y="1577213"/>
                </a:lnTo>
                <a:lnTo>
                  <a:pt x="1587373" y="604901"/>
                </a:lnTo>
                <a:lnTo>
                  <a:pt x="1578737" y="533400"/>
                </a:lnTo>
                <a:lnTo>
                  <a:pt x="1562608" y="464565"/>
                </a:lnTo>
                <a:lnTo>
                  <a:pt x="1539240" y="398779"/>
                </a:lnTo>
                <a:lnTo>
                  <a:pt x="1509268" y="336676"/>
                </a:lnTo>
                <a:lnTo>
                  <a:pt x="1473073" y="278384"/>
                </a:lnTo>
                <a:lnTo>
                  <a:pt x="1431163" y="224409"/>
                </a:lnTo>
                <a:lnTo>
                  <a:pt x="1383919" y="175260"/>
                </a:lnTo>
                <a:lnTo>
                  <a:pt x="1331722" y="131317"/>
                </a:lnTo>
                <a:lnTo>
                  <a:pt x="1275207" y="92963"/>
                </a:lnTo>
                <a:lnTo>
                  <a:pt x="1214755" y="60578"/>
                </a:lnTo>
                <a:lnTo>
                  <a:pt x="1150620" y="34671"/>
                </a:lnTo>
                <a:lnTo>
                  <a:pt x="1083564" y="15748"/>
                </a:lnTo>
                <a:lnTo>
                  <a:pt x="1013841" y="3937"/>
                </a:lnTo>
                <a:lnTo>
                  <a:pt x="978154" y="1015"/>
                </a:lnTo>
                <a:lnTo>
                  <a:pt x="941832" y="0"/>
                </a:lnTo>
                <a:close/>
              </a:path>
            </a:pathLst>
          </a:custGeom>
          <a:solidFill>
            <a:srgbClr val="5D6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5887211"/>
            <a:ext cx="714375" cy="684530"/>
          </a:xfrm>
          <a:custGeom>
            <a:avLst/>
            <a:gdLst/>
            <a:ahLst/>
            <a:cxnLst/>
            <a:rect l="l" t="t" r="r" b="b"/>
            <a:pathLst>
              <a:path w="714375" h="684529">
                <a:moveTo>
                  <a:pt x="395211" y="0"/>
                </a:moveTo>
                <a:lnTo>
                  <a:pt x="11303" y="0"/>
                </a:lnTo>
                <a:lnTo>
                  <a:pt x="0" y="12090"/>
                </a:lnTo>
                <a:lnTo>
                  <a:pt x="26542" y="421754"/>
                </a:lnTo>
                <a:lnTo>
                  <a:pt x="45135" y="505536"/>
                </a:lnTo>
                <a:lnTo>
                  <a:pt x="86664" y="577659"/>
                </a:lnTo>
                <a:lnTo>
                  <a:pt x="146850" y="634136"/>
                </a:lnTo>
                <a:lnTo>
                  <a:pt x="221449" y="670953"/>
                </a:lnTo>
                <a:lnTo>
                  <a:pt x="306171" y="684110"/>
                </a:lnTo>
                <a:lnTo>
                  <a:pt x="703224" y="684110"/>
                </a:lnTo>
                <a:lnTo>
                  <a:pt x="714273" y="673061"/>
                </a:lnTo>
                <a:lnTo>
                  <a:pt x="714273" y="289496"/>
                </a:lnTo>
                <a:lnTo>
                  <a:pt x="703224" y="278434"/>
                </a:lnTo>
                <a:lnTo>
                  <a:pt x="433514" y="278434"/>
                </a:lnTo>
                <a:lnTo>
                  <a:pt x="422744" y="268312"/>
                </a:lnTo>
                <a:lnTo>
                  <a:pt x="406031" y="10134"/>
                </a:lnTo>
                <a:lnTo>
                  <a:pt x="395211" y="0"/>
                </a:lnTo>
                <a:close/>
              </a:path>
            </a:pathLst>
          </a:custGeom>
          <a:solidFill>
            <a:srgbClr val="FBCD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1604" y="5315711"/>
            <a:ext cx="2030178" cy="11576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97400" y="0"/>
            <a:ext cx="4598035" cy="1554480"/>
            <a:chOff x="297400" y="0"/>
            <a:chExt cx="4598035" cy="1554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400" y="32003"/>
              <a:ext cx="3706147" cy="15224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3151" y="0"/>
              <a:ext cx="1011936" cy="1403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5167" y="1359408"/>
            <a:ext cx="4370705" cy="3590290"/>
            <a:chOff x="1725167" y="1359408"/>
            <a:chExt cx="4370705" cy="3590290"/>
          </a:xfrm>
        </p:grpSpPr>
        <p:sp>
          <p:nvSpPr>
            <p:cNvPr id="3" name="object 3"/>
            <p:cNvSpPr/>
            <p:nvPr/>
          </p:nvSpPr>
          <p:spPr>
            <a:xfrm>
              <a:off x="2987039" y="1359408"/>
              <a:ext cx="2802890" cy="3590290"/>
            </a:xfrm>
            <a:custGeom>
              <a:avLst/>
              <a:gdLst/>
              <a:ahLst/>
              <a:cxnLst/>
              <a:rect l="l" t="t" r="r" b="b"/>
              <a:pathLst>
                <a:path w="2802890" h="3590290">
                  <a:moveTo>
                    <a:pt x="1222375" y="0"/>
                  </a:moveTo>
                  <a:lnTo>
                    <a:pt x="0" y="1040511"/>
                  </a:lnTo>
                  <a:lnTo>
                    <a:pt x="877315" y="1787270"/>
                  </a:lnTo>
                  <a:lnTo>
                    <a:pt x="92837" y="2547619"/>
                  </a:lnTo>
                  <a:lnTo>
                    <a:pt x="1317752" y="3590290"/>
                  </a:lnTo>
                  <a:lnTo>
                    <a:pt x="2506218" y="2438399"/>
                  </a:lnTo>
                  <a:lnTo>
                    <a:pt x="2538857" y="2405379"/>
                  </a:lnTo>
                  <a:lnTo>
                    <a:pt x="2569591" y="2371597"/>
                  </a:lnTo>
                  <a:lnTo>
                    <a:pt x="2598420" y="2336799"/>
                  </a:lnTo>
                  <a:lnTo>
                    <a:pt x="2625344" y="2301366"/>
                  </a:lnTo>
                  <a:lnTo>
                    <a:pt x="2650363" y="2265172"/>
                  </a:lnTo>
                  <a:lnTo>
                    <a:pt x="2673350" y="2228341"/>
                  </a:lnTo>
                  <a:lnTo>
                    <a:pt x="2694559" y="2191004"/>
                  </a:lnTo>
                  <a:lnTo>
                    <a:pt x="2713863" y="2153030"/>
                  </a:lnTo>
                  <a:lnTo>
                    <a:pt x="2731262" y="2114550"/>
                  </a:lnTo>
                  <a:lnTo>
                    <a:pt x="2746756" y="2075561"/>
                  </a:lnTo>
                  <a:lnTo>
                    <a:pt x="2760345" y="2036317"/>
                  </a:lnTo>
                  <a:lnTo>
                    <a:pt x="2772029" y="1996693"/>
                  </a:lnTo>
                  <a:lnTo>
                    <a:pt x="2781808" y="1956689"/>
                  </a:lnTo>
                  <a:lnTo>
                    <a:pt x="2789682" y="1916556"/>
                  </a:lnTo>
                  <a:lnTo>
                    <a:pt x="2795651" y="1876170"/>
                  </a:lnTo>
                  <a:lnTo>
                    <a:pt x="2799715" y="1835657"/>
                  </a:lnTo>
                  <a:lnTo>
                    <a:pt x="2802001" y="1795144"/>
                  </a:lnTo>
                  <a:lnTo>
                    <a:pt x="2802382" y="1754504"/>
                  </a:lnTo>
                  <a:lnTo>
                    <a:pt x="2800858" y="1713991"/>
                  </a:lnTo>
                  <a:lnTo>
                    <a:pt x="2797429" y="1673478"/>
                  </a:lnTo>
                  <a:lnTo>
                    <a:pt x="2792095" y="1633092"/>
                  </a:lnTo>
                  <a:lnTo>
                    <a:pt x="2784856" y="1592833"/>
                  </a:lnTo>
                  <a:lnTo>
                    <a:pt x="2775839" y="1552955"/>
                  </a:lnTo>
                  <a:lnTo>
                    <a:pt x="2764917" y="1513331"/>
                  </a:lnTo>
                  <a:lnTo>
                    <a:pt x="2752090" y="1473962"/>
                  </a:lnTo>
                  <a:lnTo>
                    <a:pt x="2737485" y="1435100"/>
                  </a:lnTo>
                  <a:lnTo>
                    <a:pt x="2720975" y="1396491"/>
                  </a:lnTo>
                  <a:lnTo>
                    <a:pt x="2702560" y="1358518"/>
                  </a:lnTo>
                  <a:lnTo>
                    <a:pt x="2682240" y="1321180"/>
                  </a:lnTo>
                  <a:lnTo>
                    <a:pt x="2660142" y="1284351"/>
                  </a:lnTo>
                  <a:lnTo>
                    <a:pt x="2636139" y="1248155"/>
                  </a:lnTo>
                  <a:lnTo>
                    <a:pt x="2610358" y="1212595"/>
                  </a:lnTo>
                  <a:lnTo>
                    <a:pt x="2582672" y="1177925"/>
                  </a:lnTo>
                  <a:lnTo>
                    <a:pt x="2553081" y="1144015"/>
                  </a:lnTo>
                  <a:lnTo>
                    <a:pt x="2521712" y="1110995"/>
                  </a:lnTo>
                  <a:lnTo>
                    <a:pt x="2488438" y="1078864"/>
                  </a:lnTo>
                  <a:lnTo>
                    <a:pt x="2453386" y="1047622"/>
                  </a:lnTo>
                  <a:lnTo>
                    <a:pt x="1222375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25167" y="2662427"/>
              <a:ext cx="4370705" cy="1304290"/>
            </a:xfrm>
            <a:custGeom>
              <a:avLst/>
              <a:gdLst/>
              <a:ahLst/>
              <a:cxnLst/>
              <a:rect l="l" t="t" r="r" b="b"/>
              <a:pathLst>
                <a:path w="4370705" h="1304289">
                  <a:moveTo>
                    <a:pt x="4370451" y="0"/>
                  </a:moveTo>
                  <a:lnTo>
                    <a:pt x="0" y="0"/>
                  </a:lnTo>
                  <a:lnTo>
                    <a:pt x="0" y="1304036"/>
                  </a:lnTo>
                  <a:lnTo>
                    <a:pt x="4370451" y="1304036"/>
                  </a:lnTo>
                  <a:lnTo>
                    <a:pt x="4370451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335529" y="2611373"/>
            <a:ext cx="357822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2800" algn="l"/>
              </a:tabLst>
            </a:pPr>
            <a:r>
              <a:rPr dirty="0" sz="2800" spc="140" b="1">
                <a:solidFill>
                  <a:srgbClr val="2C3076"/>
                </a:solidFill>
                <a:latin typeface="Calibri"/>
                <a:cs typeface="Calibri"/>
              </a:rPr>
              <a:t>Une	</a:t>
            </a:r>
            <a:r>
              <a:rPr dirty="0" sz="2800" spc="185" b="1">
                <a:solidFill>
                  <a:srgbClr val="2C3076"/>
                </a:solidFill>
                <a:latin typeface="Calibri"/>
                <a:cs typeface="Calibri"/>
              </a:rPr>
              <a:t>nouvelle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998855" algn="l"/>
                <a:tab pos="2346325" algn="l"/>
                <a:tab pos="3270885" algn="l"/>
              </a:tabLst>
            </a:pPr>
            <a:r>
              <a:rPr dirty="0" sz="2800" spc="190" b="1">
                <a:solidFill>
                  <a:srgbClr val="2C3076"/>
                </a:solidFill>
                <a:latin typeface="Calibri"/>
                <a:cs typeface="Calibri"/>
              </a:rPr>
              <a:t>g</a:t>
            </a:r>
            <a:r>
              <a:rPr dirty="0" sz="2800" spc="210" b="1">
                <a:solidFill>
                  <a:srgbClr val="2C3076"/>
                </a:solidFill>
                <a:latin typeface="Calibri"/>
                <a:cs typeface="Calibri"/>
              </a:rPr>
              <a:t>o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u</a:t>
            </a:r>
            <a:r>
              <a:rPr dirty="0" sz="2800" spc="190" b="1">
                <a:solidFill>
                  <a:srgbClr val="2C3076"/>
                </a:solidFill>
                <a:latin typeface="Calibri"/>
                <a:cs typeface="Calibri"/>
              </a:rPr>
              <a:t>v</a:t>
            </a:r>
            <a:r>
              <a:rPr dirty="0" sz="2800" spc="210" b="1">
                <a:solidFill>
                  <a:srgbClr val="2C3076"/>
                </a:solidFill>
                <a:latin typeface="Calibri"/>
                <a:cs typeface="Calibri"/>
              </a:rPr>
              <a:t>e</a:t>
            </a:r>
            <a:r>
              <a:rPr dirty="0" sz="2800" spc="220" b="1">
                <a:solidFill>
                  <a:srgbClr val="2C3076"/>
                </a:solidFill>
                <a:latin typeface="Calibri"/>
                <a:cs typeface="Calibri"/>
              </a:rPr>
              <a:t>r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n</a:t>
            </a:r>
            <a:r>
              <a:rPr dirty="0" sz="2800" spc="229" b="1">
                <a:solidFill>
                  <a:srgbClr val="2C3076"/>
                </a:solidFill>
                <a:latin typeface="Calibri"/>
                <a:cs typeface="Calibri"/>
              </a:rPr>
              <a:t>a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n</a:t>
            </a:r>
            <a:r>
              <a:rPr dirty="0" sz="2800" spc="235" b="1">
                <a:solidFill>
                  <a:srgbClr val="2C3076"/>
                </a:solidFill>
                <a:latin typeface="Calibri"/>
                <a:cs typeface="Calibri"/>
              </a:rPr>
              <a:t>c</a:t>
            </a:r>
            <a:r>
              <a:rPr dirty="0" sz="2800" spc="-5" b="1">
                <a:solidFill>
                  <a:srgbClr val="2C3076"/>
                </a:solidFill>
                <a:latin typeface="Calibri"/>
                <a:cs typeface="Calibri"/>
              </a:rPr>
              <a:t>e</a:t>
            </a:r>
            <a:r>
              <a:rPr dirty="0" sz="2800" b="1">
                <a:solidFill>
                  <a:srgbClr val="2C3076"/>
                </a:solidFill>
                <a:latin typeface="Calibri"/>
                <a:cs typeface="Calibri"/>
              </a:rPr>
              <a:t>	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p</a:t>
            </a:r>
            <a:r>
              <a:rPr dirty="0" sz="2800" spc="210" b="1">
                <a:solidFill>
                  <a:srgbClr val="2C3076"/>
                </a:solidFill>
                <a:latin typeface="Calibri"/>
                <a:cs typeface="Calibri"/>
              </a:rPr>
              <a:t>o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u</a:t>
            </a:r>
            <a:r>
              <a:rPr dirty="0" sz="2800" spc="-5" b="1">
                <a:solidFill>
                  <a:srgbClr val="2C3076"/>
                </a:solidFill>
                <a:latin typeface="Calibri"/>
                <a:cs typeface="Calibri"/>
              </a:rPr>
              <a:t>r</a:t>
            </a:r>
            <a:r>
              <a:rPr dirty="0" sz="2800" b="1">
                <a:solidFill>
                  <a:srgbClr val="2C3076"/>
                </a:solidFill>
                <a:latin typeface="Calibri"/>
                <a:cs typeface="Calibri"/>
              </a:rPr>
              <a:t>	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l</a:t>
            </a:r>
            <a:r>
              <a:rPr dirty="0" sz="2800" spc="-5" b="1">
                <a:solidFill>
                  <a:srgbClr val="2C3076"/>
                </a:solidFill>
                <a:latin typeface="Calibri"/>
                <a:cs typeface="Calibri"/>
              </a:rPr>
              <a:t>e  </a:t>
            </a:r>
            <a:r>
              <a:rPr dirty="0" sz="2800" spc="130" b="1">
                <a:solidFill>
                  <a:srgbClr val="2C3076"/>
                </a:solidFill>
                <a:latin typeface="Calibri"/>
                <a:cs typeface="Calibri"/>
              </a:rPr>
              <a:t>Train	</a:t>
            </a:r>
            <a:r>
              <a:rPr dirty="0" sz="2800" spc="170" b="1">
                <a:solidFill>
                  <a:srgbClr val="2C3076"/>
                </a:solidFill>
                <a:latin typeface="Calibri"/>
                <a:cs typeface="Calibri"/>
              </a:rPr>
              <a:t>Jaune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446" y="2230374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3.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164579" y="342900"/>
            <a:ext cx="5791200" cy="5897880"/>
            <a:chOff x="6164579" y="342900"/>
            <a:chExt cx="5791200" cy="5897880"/>
          </a:xfrm>
        </p:grpSpPr>
        <p:sp>
          <p:nvSpPr>
            <p:cNvPr id="10" name="object 10"/>
            <p:cNvSpPr/>
            <p:nvPr/>
          </p:nvSpPr>
          <p:spPr>
            <a:xfrm>
              <a:off x="11384279" y="342900"/>
              <a:ext cx="571500" cy="546735"/>
            </a:xfrm>
            <a:custGeom>
              <a:avLst/>
              <a:gdLst/>
              <a:ahLst/>
              <a:cxnLst/>
              <a:rect l="l" t="t" r="r" b="b"/>
              <a:pathLst>
                <a:path w="571500" h="546735">
                  <a:moveTo>
                    <a:pt x="326009" y="0"/>
                  </a:moveTo>
                  <a:lnTo>
                    <a:pt x="0" y="0"/>
                  </a:lnTo>
                  <a:lnTo>
                    <a:pt x="0" y="324230"/>
                  </a:lnTo>
                  <a:lnTo>
                    <a:pt x="232283" y="324230"/>
                  </a:lnTo>
                  <a:lnTo>
                    <a:pt x="246761" y="546735"/>
                  </a:lnTo>
                  <a:lnTo>
                    <a:pt x="571119" y="546735"/>
                  </a:lnTo>
                  <a:lnTo>
                    <a:pt x="549275" y="209676"/>
                  </a:lnTo>
                  <a:lnTo>
                    <a:pt x="534416" y="142748"/>
                  </a:lnTo>
                  <a:lnTo>
                    <a:pt x="501269" y="85089"/>
                  </a:lnTo>
                  <a:lnTo>
                    <a:pt x="453263" y="40004"/>
                  </a:lnTo>
                  <a:lnTo>
                    <a:pt x="393573" y="10541"/>
                  </a:lnTo>
                  <a:lnTo>
                    <a:pt x="360552" y="2667"/>
                  </a:lnTo>
                  <a:lnTo>
                    <a:pt x="326009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64579" y="5693664"/>
              <a:ext cx="571500" cy="546735"/>
            </a:xfrm>
            <a:custGeom>
              <a:avLst/>
              <a:gdLst/>
              <a:ahLst/>
              <a:cxnLst/>
              <a:rect l="l" t="t" r="r" b="b"/>
              <a:pathLst>
                <a:path w="571500" h="546735">
                  <a:moveTo>
                    <a:pt x="324358" y="0"/>
                  </a:moveTo>
                  <a:lnTo>
                    <a:pt x="0" y="0"/>
                  </a:lnTo>
                  <a:lnTo>
                    <a:pt x="21844" y="337032"/>
                  </a:lnTo>
                  <a:lnTo>
                    <a:pt x="36703" y="403987"/>
                  </a:lnTo>
                  <a:lnTo>
                    <a:pt x="69850" y="461632"/>
                  </a:lnTo>
                  <a:lnTo>
                    <a:pt x="117983" y="506755"/>
                  </a:lnTo>
                  <a:lnTo>
                    <a:pt x="177546" y="536181"/>
                  </a:lnTo>
                  <a:lnTo>
                    <a:pt x="245237" y="546709"/>
                  </a:lnTo>
                  <a:lnTo>
                    <a:pt x="571119" y="546709"/>
                  </a:lnTo>
                  <a:lnTo>
                    <a:pt x="571119" y="222504"/>
                  </a:lnTo>
                  <a:lnTo>
                    <a:pt x="338836" y="222504"/>
                  </a:lnTo>
                  <a:lnTo>
                    <a:pt x="324358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9567" y="617220"/>
              <a:ext cx="5221224" cy="53279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663" y="1996516"/>
            <a:ext cx="4403090" cy="2920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650" spc="-5">
                <a:solidFill>
                  <a:srgbClr val="2C3076"/>
                </a:solidFill>
                <a:uFill>
                  <a:solidFill>
                    <a:srgbClr val="2C3076"/>
                  </a:solidFill>
                </a:uFill>
                <a:latin typeface="Calibri"/>
                <a:cs typeface="Calibri"/>
              </a:rPr>
              <a:t>Comité</a:t>
            </a:r>
            <a:r>
              <a:rPr dirty="0" u="heavy" sz="1650" spc="-60">
                <a:solidFill>
                  <a:srgbClr val="2C3076"/>
                </a:solidFill>
                <a:uFill>
                  <a:solidFill>
                    <a:srgbClr val="2C3076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50">
                <a:solidFill>
                  <a:srgbClr val="2C3076"/>
                </a:solidFill>
                <a:uFill>
                  <a:solidFill>
                    <a:srgbClr val="2C3076"/>
                  </a:solidFill>
                </a:uFill>
                <a:latin typeface="Calibri"/>
                <a:cs typeface="Calibri"/>
              </a:rPr>
              <a:t>de</a:t>
            </a:r>
            <a:r>
              <a:rPr dirty="0" u="heavy" sz="1650" spc="-40">
                <a:solidFill>
                  <a:srgbClr val="2C3076"/>
                </a:solidFill>
                <a:uFill>
                  <a:solidFill>
                    <a:srgbClr val="2C3076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50" spc="-10">
                <a:solidFill>
                  <a:srgbClr val="2C3076"/>
                </a:solidFill>
                <a:uFill>
                  <a:solidFill>
                    <a:srgbClr val="2C3076"/>
                  </a:solidFill>
                </a:uFill>
                <a:latin typeface="Calibri"/>
                <a:cs typeface="Calibri"/>
              </a:rPr>
              <a:t>pilotage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Région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Occitanie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Pyrénées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/</a:t>
            </a: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Méditerranée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Département</a:t>
            </a:r>
            <a:r>
              <a:rPr dirty="0" sz="165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Pyrénées-Orientales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Communauté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communes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Conflent-Canigó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Communauté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communes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Pyrénées-catalanes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Communauté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communes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Pyrénées-Cerdagne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5">
                <a:solidFill>
                  <a:srgbClr val="2C3076"/>
                </a:solidFill>
                <a:latin typeface="Calibri"/>
                <a:cs typeface="Calibri"/>
              </a:rPr>
              <a:t>Parc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naturel</a:t>
            </a:r>
            <a:r>
              <a:rPr dirty="0" sz="165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régional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Comité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usagers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la</a:t>
            </a:r>
            <a:r>
              <a:rPr dirty="0" sz="1650" spc="-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ligne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Etat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SNCF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663" y="987933"/>
            <a:ext cx="5290185" cy="88328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0"/>
              </a:spcBef>
            </a:pPr>
            <a:r>
              <a:rPr dirty="0" sz="2800" spc="-5" b="0">
                <a:latin typeface="Calibri"/>
                <a:cs typeface="Calibri"/>
              </a:rPr>
              <a:t>Pour</a:t>
            </a:r>
            <a:r>
              <a:rPr dirty="0" sz="2800" spc="80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un</a:t>
            </a:r>
            <a:r>
              <a:rPr dirty="0" sz="2800" spc="60" b="0">
                <a:latin typeface="Calibri"/>
                <a:cs typeface="Calibri"/>
              </a:rPr>
              <a:t> </a:t>
            </a:r>
            <a:r>
              <a:rPr dirty="0" sz="2800" spc="10" b="0">
                <a:latin typeface="Calibri"/>
                <a:cs typeface="Calibri"/>
              </a:rPr>
              <a:t>nouveau</a:t>
            </a:r>
            <a:r>
              <a:rPr dirty="0" sz="2800" spc="125" b="0">
                <a:latin typeface="Calibri"/>
                <a:cs typeface="Calibri"/>
              </a:rPr>
              <a:t> </a:t>
            </a:r>
            <a:r>
              <a:rPr dirty="0" sz="2800" spc="15"/>
              <a:t>Schéma</a:t>
            </a:r>
            <a:r>
              <a:rPr dirty="0" sz="2800" spc="90"/>
              <a:t> </a:t>
            </a:r>
            <a:r>
              <a:rPr dirty="0" sz="2800" spc="10"/>
              <a:t>Directeur </a:t>
            </a:r>
            <a:r>
              <a:rPr dirty="0" sz="2800" spc="-620"/>
              <a:t> </a:t>
            </a:r>
            <a:r>
              <a:rPr dirty="0" sz="2800" spc="5"/>
              <a:t>Stratégique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788152"/>
            <a:ext cx="1938527" cy="8046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265420" y="1744979"/>
            <a:ext cx="6926580" cy="5113020"/>
            <a:chOff x="5265420" y="1744979"/>
            <a:chExt cx="6926580" cy="5113020"/>
          </a:xfrm>
        </p:grpSpPr>
        <p:sp>
          <p:nvSpPr>
            <p:cNvPr id="7" name="object 7"/>
            <p:cNvSpPr/>
            <p:nvPr/>
          </p:nvSpPr>
          <p:spPr>
            <a:xfrm>
              <a:off x="9337548" y="3983862"/>
              <a:ext cx="2854325" cy="2874645"/>
            </a:xfrm>
            <a:custGeom>
              <a:avLst/>
              <a:gdLst/>
              <a:ahLst/>
              <a:cxnLst/>
              <a:rect l="l" t="t" r="r" b="b"/>
              <a:pathLst>
                <a:path w="2854325" h="2874645">
                  <a:moveTo>
                    <a:pt x="2854325" y="0"/>
                  </a:moveTo>
                  <a:lnTo>
                    <a:pt x="2175509" y="0"/>
                  </a:lnTo>
                  <a:lnTo>
                    <a:pt x="2045970" y="1994395"/>
                  </a:lnTo>
                  <a:lnTo>
                    <a:pt x="0" y="1994395"/>
                  </a:lnTo>
                  <a:lnTo>
                    <a:pt x="0" y="2874137"/>
                  </a:lnTo>
                  <a:lnTo>
                    <a:pt x="2854325" y="2874137"/>
                  </a:lnTo>
                  <a:lnTo>
                    <a:pt x="2854325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5420" y="1744979"/>
              <a:ext cx="6487668" cy="4322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52004" y="0"/>
            <a:ext cx="4540250" cy="2206625"/>
            <a:chOff x="7652004" y="0"/>
            <a:chExt cx="4540250" cy="2206625"/>
          </a:xfrm>
        </p:grpSpPr>
        <p:sp>
          <p:nvSpPr>
            <p:cNvPr id="3" name="object 3"/>
            <p:cNvSpPr/>
            <p:nvPr/>
          </p:nvSpPr>
          <p:spPr>
            <a:xfrm>
              <a:off x="7652004" y="2182350"/>
              <a:ext cx="2916555" cy="24765"/>
            </a:xfrm>
            <a:custGeom>
              <a:avLst/>
              <a:gdLst/>
              <a:ahLst/>
              <a:cxnLst/>
              <a:rect l="l" t="t" r="r" b="b"/>
              <a:pathLst>
                <a:path w="2916554" h="24764">
                  <a:moveTo>
                    <a:pt x="2916554" y="0"/>
                  </a:moveTo>
                  <a:lnTo>
                    <a:pt x="0" y="0"/>
                  </a:lnTo>
                  <a:lnTo>
                    <a:pt x="0" y="24274"/>
                  </a:lnTo>
                  <a:lnTo>
                    <a:pt x="2916554" y="24274"/>
                  </a:lnTo>
                  <a:lnTo>
                    <a:pt x="2916554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088880" y="0"/>
              <a:ext cx="2103120" cy="2182495"/>
            </a:xfrm>
            <a:custGeom>
              <a:avLst/>
              <a:gdLst/>
              <a:ahLst/>
              <a:cxnLst/>
              <a:rect l="l" t="t" r="r" b="b"/>
              <a:pathLst>
                <a:path w="2103120" h="2182495">
                  <a:moveTo>
                    <a:pt x="2102993" y="0"/>
                  </a:moveTo>
                  <a:lnTo>
                    <a:pt x="0" y="0"/>
                  </a:lnTo>
                  <a:lnTo>
                    <a:pt x="0" y="571119"/>
                  </a:lnTo>
                  <a:lnTo>
                    <a:pt x="1477264" y="667003"/>
                  </a:lnTo>
                  <a:lnTo>
                    <a:pt x="1477264" y="2182114"/>
                  </a:lnTo>
                  <a:lnTo>
                    <a:pt x="2102993" y="2182114"/>
                  </a:lnTo>
                  <a:lnTo>
                    <a:pt x="2102993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74647" y="914781"/>
            <a:ext cx="2846070" cy="113474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dirty="0" sz="3600" spc="15" b="0">
                <a:latin typeface="Calibri"/>
                <a:cs typeface="Calibri"/>
              </a:rPr>
              <a:t>La</a:t>
            </a:r>
            <a:r>
              <a:rPr dirty="0" sz="3600" spc="-75" b="0">
                <a:latin typeface="Calibri"/>
                <a:cs typeface="Calibri"/>
              </a:rPr>
              <a:t> </a:t>
            </a:r>
            <a:r>
              <a:rPr dirty="0" sz="3600" spc="25" b="0">
                <a:latin typeface="Calibri"/>
                <a:cs typeface="Calibri"/>
              </a:rPr>
              <a:t>Commission </a:t>
            </a:r>
            <a:r>
              <a:rPr dirty="0" sz="3600" spc="-795" b="0">
                <a:latin typeface="Calibri"/>
                <a:cs typeface="Calibri"/>
              </a:rPr>
              <a:t> </a:t>
            </a:r>
            <a:r>
              <a:rPr dirty="0" sz="3600" spc="5" b="0">
                <a:latin typeface="Calibri"/>
                <a:cs typeface="Calibri"/>
              </a:rPr>
              <a:t>Ferroviaire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8357" y="2433066"/>
            <a:ext cx="210566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Pilotée</a:t>
            </a:r>
            <a:r>
              <a:rPr dirty="0" sz="165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par</a:t>
            </a:r>
            <a:r>
              <a:rPr dirty="0" sz="165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2C3076"/>
                </a:solidFill>
                <a:latin typeface="Calibri"/>
                <a:cs typeface="Calibri"/>
              </a:rPr>
              <a:t>SNCF</a:t>
            </a:r>
            <a:r>
              <a:rPr dirty="0" sz="1650" spc="-5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 b="1">
                <a:solidFill>
                  <a:srgbClr val="2C3076"/>
                </a:solidFill>
                <a:latin typeface="Calibri"/>
                <a:cs typeface="Calibri"/>
              </a:rPr>
              <a:t>Réseau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8357" y="2960370"/>
            <a:ext cx="2508885" cy="2593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17653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Recherche</a:t>
            </a:r>
            <a:r>
              <a:rPr dirty="0" sz="1650" spc="-8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nouveaux </a:t>
            </a:r>
            <a:r>
              <a:rPr dirty="0" sz="1650" spc="-3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trafics.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Maitrise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enjeux</a:t>
            </a:r>
            <a:r>
              <a:rPr dirty="0" sz="1650" spc="-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endParaRPr sz="165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sécurité.</a:t>
            </a:r>
            <a:endParaRPr sz="1650">
              <a:latin typeface="Calibri"/>
              <a:cs typeface="Calibri"/>
            </a:endParaRPr>
          </a:p>
          <a:p>
            <a:pPr marL="299085" marR="27114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Exploration</a:t>
            </a:r>
            <a:r>
              <a:rPr dirty="0" sz="1650" spc="-8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ouverte</a:t>
            </a:r>
            <a:r>
              <a:rPr dirty="0" sz="1650" spc="-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 </a:t>
            </a:r>
            <a:r>
              <a:rPr dirty="0" sz="1650" spc="-3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solutions.</a:t>
            </a:r>
            <a:endParaRPr sz="16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Mise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en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place</a:t>
            </a:r>
            <a:r>
              <a:rPr dirty="0" sz="165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mesures </a:t>
            </a:r>
            <a:r>
              <a:rPr dirty="0" sz="1650" spc="-3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organisationnelles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commerciales.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Investissements.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744211"/>
            <a:ext cx="2138680" cy="2113915"/>
          </a:xfrm>
          <a:custGeom>
            <a:avLst/>
            <a:gdLst/>
            <a:ahLst/>
            <a:cxnLst/>
            <a:rect l="l" t="t" r="r" b="b"/>
            <a:pathLst>
              <a:path w="2138680" h="2113915">
                <a:moveTo>
                  <a:pt x="660717" y="0"/>
                </a:moveTo>
                <a:lnTo>
                  <a:pt x="0" y="0"/>
                </a:lnTo>
                <a:lnTo>
                  <a:pt x="0" y="2113651"/>
                </a:lnTo>
                <a:lnTo>
                  <a:pt x="2138172" y="2113651"/>
                </a:lnTo>
                <a:lnTo>
                  <a:pt x="2138172" y="1610969"/>
                </a:lnTo>
                <a:lnTo>
                  <a:pt x="660717" y="1515084"/>
                </a:lnTo>
                <a:lnTo>
                  <a:pt x="660717" y="0"/>
                </a:lnTo>
                <a:close/>
              </a:path>
            </a:pathLst>
          </a:custGeom>
          <a:solidFill>
            <a:srgbClr val="0580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6764" y="4289297"/>
            <a:ext cx="715517" cy="12527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44130" y="914781"/>
            <a:ext cx="2844165" cy="11347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dirty="0" sz="3600" spc="10">
                <a:solidFill>
                  <a:srgbClr val="2C3076"/>
                </a:solidFill>
                <a:latin typeface="Calibri"/>
                <a:cs typeface="Calibri"/>
              </a:rPr>
              <a:t>La</a:t>
            </a:r>
            <a:r>
              <a:rPr dirty="0" sz="360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600" spc="20">
                <a:solidFill>
                  <a:srgbClr val="2C3076"/>
                </a:solidFill>
                <a:latin typeface="Calibri"/>
                <a:cs typeface="Calibri"/>
              </a:rPr>
              <a:t>Commission </a:t>
            </a:r>
            <a:r>
              <a:rPr dirty="0" sz="3600" spc="-8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600" spc="-15">
                <a:solidFill>
                  <a:srgbClr val="2C3076"/>
                </a:solidFill>
                <a:latin typeface="Calibri"/>
                <a:cs typeface="Calibri"/>
              </a:rPr>
              <a:t>Territoriale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77567" y="2206726"/>
            <a:ext cx="2918460" cy="22860"/>
          </a:xfrm>
          <a:custGeom>
            <a:avLst/>
            <a:gdLst/>
            <a:ahLst/>
            <a:cxnLst/>
            <a:rect l="l" t="t" r="r" b="b"/>
            <a:pathLst>
              <a:path w="2918460" h="22860">
                <a:moveTo>
                  <a:pt x="2918079" y="0"/>
                </a:moveTo>
                <a:lnTo>
                  <a:pt x="0" y="0"/>
                </a:lnTo>
                <a:lnTo>
                  <a:pt x="0" y="22758"/>
                </a:lnTo>
                <a:lnTo>
                  <a:pt x="2918079" y="22758"/>
                </a:lnTo>
                <a:lnTo>
                  <a:pt x="2918079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644130" y="2299208"/>
            <a:ext cx="278066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Pilotée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par le </a:t>
            </a:r>
            <a:r>
              <a:rPr dirty="0" sz="1650" spc="-20" b="1">
                <a:solidFill>
                  <a:srgbClr val="2C3076"/>
                </a:solidFill>
                <a:latin typeface="Calibri"/>
                <a:cs typeface="Calibri"/>
              </a:rPr>
              <a:t>Parc </a:t>
            </a:r>
            <a:r>
              <a:rPr dirty="0" sz="1650" spc="-5" b="1">
                <a:solidFill>
                  <a:srgbClr val="2C3076"/>
                </a:solidFill>
                <a:latin typeface="Calibri"/>
                <a:cs typeface="Calibri"/>
              </a:rPr>
              <a:t>naturel </a:t>
            </a:r>
            <a:r>
              <a:rPr dirty="0" sz="165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 b="1">
                <a:solidFill>
                  <a:srgbClr val="2C3076"/>
                </a:solidFill>
                <a:latin typeface="Calibri"/>
                <a:cs typeface="Calibri"/>
              </a:rPr>
              <a:t>régional</a:t>
            </a:r>
            <a:r>
              <a:rPr dirty="0" sz="1650" spc="-7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 b="1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1650" spc="-3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 b="1">
                <a:solidFill>
                  <a:srgbClr val="2C3076"/>
                </a:solidFill>
                <a:latin typeface="Calibri"/>
                <a:cs typeface="Calibri"/>
              </a:rPr>
              <a:t>Pyrénées</a:t>
            </a:r>
            <a:r>
              <a:rPr dirty="0" sz="1650" spc="-4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2C3076"/>
                </a:solidFill>
                <a:latin typeface="Calibri"/>
                <a:cs typeface="Calibri"/>
              </a:rPr>
              <a:t>catalanes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644130" y="3078226"/>
            <a:ext cx="2812415" cy="23158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5">
                <a:solidFill>
                  <a:srgbClr val="2C3076"/>
                </a:solidFill>
                <a:latin typeface="Calibri"/>
                <a:cs typeface="Calibri"/>
              </a:rPr>
              <a:t>Faire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remonter</a:t>
            </a:r>
            <a:r>
              <a:rPr dirty="0" sz="165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les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besoins</a:t>
            </a:r>
            <a:r>
              <a:rPr dirty="0" sz="1650" spc="-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du </a:t>
            </a:r>
            <a:r>
              <a:rPr dirty="0" sz="1650" spc="-3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territoire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pour </a:t>
            </a:r>
            <a:r>
              <a:rPr dirty="0" sz="1650" spc="-15">
                <a:solidFill>
                  <a:srgbClr val="2C3076"/>
                </a:solidFill>
                <a:latin typeface="Calibri"/>
                <a:cs typeface="Calibri"/>
              </a:rPr>
              <a:t>garantir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une </a:t>
            </a:r>
            <a:r>
              <a:rPr dirty="0" sz="165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bonne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adéquation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 choix </a:t>
            </a:r>
            <a:r>
              <a:rPr dirty="0" sz="165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d’investissements.</a:t>
            </a:r>
            <a:endParaRPr sz="1650">
              <a:latin typeface="Calibri"/>
              <a:cs typeface="Calibri"/>
            </a:endParaRPr>
          </a:p>
          <a:p>
            <a:pPr marL="299085" marR="47625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Projet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territoire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autour</a:t>
            </a:r>
            <a:r>
              <a:rPr dirty="0" sz="165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 </a:t>
            </a:r>
            <a:r>
              <a:rPr dirty="0" sz="1650" spc="-3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la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ligne.</a:t>
            </a:r>
            <a:endParaRPr sz="1650">
              <a:latin typeface="Calibri"/>
              <a:cs typeface="Calibri"/>
            </a:endParaRPr>
          </a:p>
          <a:p>
            <a:pPr marL="299085" marR="3098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Pilotage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projets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d’animation</a:t>
            </a:r>
            <a:r>
              <a:rPr dirty="0" sz="165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touristique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1650" spc="-3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d’intermodalité.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4130" y="5645302"/>
            <a:ext cx="281686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Première commission territoriale </a:t>
            </a:r>
            <a:r>
              <a:rPr dirty="0" sz="1650" spc="-3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réunie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le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2C3076"/>
                </a:solidFill>
                <a:latin typeface="Calibri"/>
                <a:cs typeface="Calibri"/>
              </a:rPr>
              <a:t>27</a:t>
            </a:r>
            <a:r>
              <a:rPr dirty="0" sz="1650" spc="-2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2C3076"/>
                </a:solidFill>
                <a:latin typeface="Calibri"/>
                <a:cs typeface="Calibri"/>
              </a:rPr>
              <a:t>avril</a:t>
            </a:r>
            <a:r>
              <a:rPr dirty="0" sz="1650" spc="-5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2C3076"/>
                </a:solidFill>
                <a:latin typeface="Calibri"/>
                <a:cs typeface="Calibri"/>
              </a:rPr>
              <a:t>2017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7360" y="1581911"/>
            <a:ext cx="4370705" cy="3590290"/>
            <a:chOff x="1737360" y="1581911"/>
            <a:chExt cx="4370705" cy="3590290"/>
          </a:xfrm>
        </p:grpSpPr>
        <p:sp>
          <p:nvSpPr>
            <p:cNvPr id="3" name="object 3"/>
            <p:cNvSpPr/>
            <p:nvPr/>
          </p:nvSpPr>
          <p:spPr>
            <a:xfrm>
              <a:off x="2953512" y="1581911"/>
              <a:ext cx="2800985" cy="3590290"/>
            </a:xfrm>
            <a:custGeom>
              <a:avLst/>
              <a:gdLst/>
              <a:ahLst/>
              <a:cxnLst/>
              <a:rect l="l" t="t" r="r" b="b"/>
              <a:pathLst>
                <a:path w="2800985" h="3590290">
                  <a:moveTo>
                    <a:pt x="1221739" y="0"/>
                  </a:moveTo>
                  <a:lnTo>
                    <a:pt x="0" y="1040511"/>
                  </a:lnTo>
                  <a:lnTo>
                    <a:pt x="876935" y="1787271"/>
                  </a:lnTo>
                  <a:lnTo>
                    <a:pt x="92710" y="2547620"/>
                  </a:lnTo>
                  <a:lnTo>
                    <a:pt x="1316989" y="3590290"/>
                  </a:lnTo>
                  <a:lnTo>
                    <a:pt x="2504821" y="2438400"/>
                  </a:lnTo>
                  <a:lnTo>
                    <a:pt x="2537460" y="2405380"/>
                  </a:lnTo>
                  <a:lnTo>
                    <a:pt x="2568193" y="2371598"/>
                  </a:lnTo>
                  <a:lnTo>
                    <a:pt x="2597023" y="2336800"/>
                  </a:lnTo>
                  <a:lnTo>
                    <a:pt x="2623947" y="2301367"/>
                  </a:lnTo>
                  <a:lnTo>
                    <a:pt x="2648839" y="2265172"/>
                  </a:lnTo>
                  <a:lnTo>
                    <a:pt x="2671953" y="2228342"/>
                  </a:lnTo>
                  <a:lnTo>
                    <a:pt x="2693162" y="2191004"/>
                  </a:lnTo>
                  <a:lnTo>
                    <a:pt x="2712339" y="2153031"/>
                  </a:lnTo>
                  <a:lnTo>
                    <a:pt x="2729738" y="2114550"/>
                  </a:lnTo>
                  <a:lnTo>
                    <a:pt x="2745232" y="2075561"/>
                  </a:lnTo>
                  <a:lnTo>
                    <a:pt x="2758821" y="2036318"/>
                  </a:lnTo>
                  <a:lnTo>
                    <a:pt x="2770504" y="1996693"/>
                  </a:lnTo>
                  <a:lnTo>
                    <a:pt x="2780284" y="1956689"/>
                  </a:lnTo>
                  <a:lnTo>
                    <a:pt x="2788158" y="1916557"/>
                  </a:lnTo>
                  <a:lnTo>
                    <a:pt x="2794127" y="1876171"/>
                  </a:lnTo>
                  <a:lnTo>
                    <a:pt x="2798317" y="1835658"/>
                  </a:lnTo>
                  <a:lnTo>
                    <a:pt x="2800477" y="1795145"/>
                  </a:lnTo>
                  <a:lnTo>
                    <a:pt x="2800858" y="1754504"/>
                  </a:lnTo>
                  <a:lnTo>
                    <a:pt x="2799334" y="1713991"/>
                  </a:lnTo>
                  <a:lnTo>
                    <a:pt x="2795904" y="1673478"/>
                  </a:lnTo>
                  <a:lnTo>
                    <a:pt x="2790571" y="1633092"/>
                  </a:lnTo>
                  <a:lnTo>
                    <a:pt x="2783332" y="1592834"/>
                  </a:lnTo>
                  <a:lnTo>
                    <a:pt x="2774315" y="1552955"/>
                  </a:lnTo>
                  <a:lnTo>
                    <a:pt x="2763392" y="1513332"/>
                  </a:lnTo>
                  <a:lnTo>
                    <a:pt x="2750566" y="1473962"/>
                  </a:lnTo>
                  <a:lnTo>
                    <a:pt x="2735961" y="1435100"/>
                  </a:lnTo>
                  <a:lnTo>
                    <a:pt x="2719451" y="1396491"/>
                  </a:lnTo>
                  <a:lnTo>
                    <a:pt x="2701036" y="1358518"/>
                  </a:lnTo>
                  <a:lnTo>
                    <a:pt x="2680842" y="1321180"/>
                  </a:lnTo>
                  <a:lnTo>
                    <a:pt x="2658745" y="1284351"/>
                  </a:lnTo>
                  <a:lnTo>
                    <a:pt x="2634741" y="1248155"/>
                  </a:lnTo>
                  <a:lnTo>
                    <a:pt x="2608834" y="1212596"/>
                  </a:lnTo>
                  <a:lnTo>
                    <a:pt x="2581275" y="1177925"/>
                  </a:lnTo>
                  <a:lnTo>
                    <a:pt x="2551684" y="1144015"/>
                  </a:lnTo>
                  <a:lnTo>
                    <a:pt x="2520315" y="1110996"/>
                  </a:lnTo>
                  <a:lnTo>
                    <a:pt x="2487041" y="1078864"/>
                  </a:lnTo>
                  <a:lnTo>
                    <a:pt x="2451989" y="1047623"/>
                  </a:lnTo>
                  <a:lnTo>
                    <a:pt x="1221739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37360" y="2724911"/>
              <a:ext cx="4370705" cy="1304290"/>
            </a:xfrm>
            <a:custGeom>
              <a:avLst/>
              <a:gdLst/>
              <a:ahLst/>
              <a:cxnLst/>
              <a:rect l="l" t="t" r="r" b="b"/>
              <a:pathLst>
                <a:path w="4370705" h="1304289">
                  <a:moveTo>
                    <a:pt x="4370451" y="0"/>
                  </a:moveTo>
                  <a:lnTo>
                    <a:pt x="0" y="0"/>
                  </a:lnTo>
                  <a:lnTo>
                    <a:pt x="0" y="1304036"/>
                  </a:lnTo>
                  <a:lnTo>
                    <a:pt x="4370451" y="1304036"/>
                  </a:lnTo>
                  <a:lnTo>
                    <a:pt x="4370451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335529" y="2611373"/>
            <a:ext cx="334708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2800" algn="l"/>
              </a:tabLst>
            </a:pPr>
            <a:r>
              <a:rPr dirty="0" sz="2800" spc="140" b="1">
                <a:solidFill>
                  <a:srgbClr val="2C3076"/>
                </a:solidFill>
                <a:latin typeface="Calibri"/>
                <a:cs typeface="Calibri"/>
              </a:rPr>
              <a:t>Une	</a:t>
            </a:r>
            <a:r>
              <a:rPr dirty="0" sz="2800" spc="165" b="1">
                <a:solidFill>
                  <a:srgbClr val="2C3076"/>
                </a:solidFill>
                <a:latin typeface="Calibri"/>
                <a:cs typeface="Calibri"/>
              </a:rPr>
              <a:t>carte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67560" algn="l"/>
              </a:tabLst>
            </a:pPr>
            <a:r>
              <a:rPr dirty="0" sz="2800" spc="195" b="1">
                <a:solidFill>
                  <a:srgbClr val="2C3076"/>
                </a:solidFill>
                <a:latin typeface="Calibri"/>
                <a:cs typeface="Calibri"/>
              </a:rPr>
              <a:t>touristique	</a:t>
            </a:r>
            <a:r>
              <a:rPr dirty="0" sz="2800" spc="160" b="1">
                <a:solidFill>
                  <a:srgbClr val="2C3076"/>
                </a:solidFill>
                <a:latin typeface="Calibri"/>
                <a:cs typeface="Calibri"/>
              </a:rPr>
              <a:t>pour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301750" algn="l"/>
                <a:tab pos="1736725" algn="l"/>
              </a:tabLst>
            </a:pPr>
            <a:r>
              <a:rPr dirty="0" sz="2800" spc="185" b="1">
                <a:solidFill>
                  <a:srgbClr val="2C3076"/>
                </a:solidFill>
                <a:latin typeface="Calibri"/>
                <a:cs typeface="Calibri"/>
              </a:rPr>
              <a:t>unifier	</a:t>
            </a:r>
            <a:r>
              <a:rPr dirty="0" sz="2800" spc="105" b="1">
                <a:solidFill>
                  <a:srgbClr val="2C3076"/>
                </a:solidFill>
                <a:latin typeface="Calibri"/>
                <a:cs typeface="Calibri"/>
              </a:rPr>
              <a:t>le	</a:t>
            </a:r>
            <a:r>
              <a:rPr dirty="0" sz="2800" spc="190" b="1">
                <a:solidFill>
                  <a:srgbClr val="2C3076"/>
                </a:solidFill>
                <a:latin typeface="Calibri"/>
                <a:cs typeface="Calibri"/>
              </a:rPr>
              <a:t>territoire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446" y="2230374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4.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0876" y="0"/>
            <a:ext cx="3127375" cy="990600"/>
            <a:chOff x="150876" y="0"/>
            <a:chExt cx="3127375" cy="9906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9144"/>
              <a:ext cx="667217" cy="95849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260591" y="220979"/>
            <a:ext cx="5754370" cy="6040755"/>
            <a:chOff x="6260591" y="220979"/>
            <a:chExt cx="5754370" cy="6040755"/>
          </a:xfrm>
        </p:grpSpPr>
        <p:sp>
          <p:nvSpPr>
            <p:cNvPr id="12" name="object 12"/>
            <p:cNvSpPr/>
            <p:nvPr/>
          </p:nvSpPr>
          <p:spPr>
            <a:xfrm>
              <a:off x="11443715" y="220979"/>
              <a:ext cx="571500" cy="548640"/>
            </a:xfrm>
            <a:custGeom>
              <a:avLst/>
              <a:gdLst/>
              <a:ahLst/>
              <a:cxnLst/>
              <a:rect l="l" t="t" r="r" b="b"/>
              <a:pathLst>
                <a:path w="571500" h="548640">
                  <a:moveTo>
                    <a:pt x="326008" y="0"/>
                  </a:moveTo>
                  <a:lnTo>
                    <a:pt x="0" y="0"/>
                  </a:lnTo>
                  <a:lnTo>
                    <a:pt x="0" y="325120"/>
                  </a:lnTo>
                  <a:lnTo>
                    <a:pt x="232282" y="325120"/>
                  </a:lnTo>
                  <a:lnTo>
                    <a:pt x="246760" y="548259"/>
                  </a:lnTo>
                  <a:lnTo>
                    <a:pt x="571118" y="548259"/>
                  </a:lnTo>
                  <a:lnTo>
                    <a:pt x="549275" y="210312"/>
                  </a:lnTo>
                  <a:lnTo>
                    <a:pt x="534415" y="143129"/>
                  </a:lnTo>
                  <a:lnTo>
                    <a:pt x="501268" y="85344"/>
                  </a:lnTo>
                  <a:lnTo>
                    <a:pt x="453262" y="40004"/>
                  </a:lnTo>
                  <a:lnTo>
                    <a:pt x="393573" y="10541"/>
                  </a:lnTo>
                  <a:lnTo>
                    <a:pt x="360552" y="2667"/>
                  </a:lnTo>
                  <a:lnTo>
                    <a:pt x="326008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260591" y="5713476"/>
              <a:ext cx="571500" cy="548640"/>
            </a:xfrm>
            <a:custGeom>
              <a:avLst/>
              <a:gdLst/>
              <a:ahLst/>
              <a:cxnLst/>
              <a:rect l="l" t="t" r="r" b="b"/>
              <a:pathLst>
                <a:path w="571500" h="548639">
                  <a:moveTo>
                    <a:pt x="324358" y="0"/>
                  </a:moveTo>
                  <a:lnTo>
                    <a:pt x="0" y="0"/>
                  </a:lnTo>
                  <a:lnTo>
                    <a:pt x="21844" y="337972"/>
                  </a:lnTo>
                  <a:lnTo>
                    <a:pt x="36703" y="405117"/>
                  </a:lnTo>
                  <a:lnTo>
                    <a:pt x="69850" y="462915"/>
                  </a:lnTo>
                  <a:lnTo>
                    <a:pt x="117983" y="508177"/>
                  </a:lnTo>
                  <a:lnTo>
                    <a:pt x="177546" y="537679"/>
                  </a:lnTo>
                  <a:lnTo>
                    <a:pt x="245237" y="548233"/>
                  </a:lnTo>
                  <a:lnTo>
                    <a:pt x="571118" y="548233"/>
                  </a:lnTo>
                  <a:lnTo>
                    <a:pt x="571118" y="223126"/>
                  </a:lnTo>
                  <a:lnTo>
                    <a:pt x="338836" y="223126"/>
                  </a:lnTo>
                  <a:lnTo>
                    <a:pt x="324358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5579" y="545591"/>
              <a:ext cx="5256276" cy="5434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72" y="9142"/>
            <a:ext cx="12111355" cy="6849109"/>
            <a:chOff x="80772" y="9142"/>
            <a:chExt cx="1211135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7075" y="9142"/>
              <a:ext cx="8154924" cy="6848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2430" y="1536953"/>
              <a:ext cx="4037329" cy="4027804"/>
            </a:xfrm>
            <a:custGeom>
              <a:avLst/>
              <a:gdLst/>
              <a:ahLst/>
              <a:cxnLst/>
              <a:rect l="l" t="t" r="r" b="b"/>
              <a:pathLst>
                <a:path w="4037329" h="4027804">
                  <a:moveTo>
                    <a:pt x="4036822" y="0"/>
                  </a:moveTo>
                  <a:lnTo>
                    <a:pt x="0" y="0"/>
                  </a:lnTo>
                  <a:lnTo>
                    <a:pt x="0" y="4027804"/>
                  </a:lnTo>
                  <a:lnTo>
                    <a:pt x="4036822" y="4027804"/>
                  </a:lnTo>
                  <a:lnTo>
                    <a:pt x="4036822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2430" y="1536953"/>
              <a:ext cx="4037329" cy="4027804"/>
            </a:xfrm>
            <a:custGeom>
              <a:avLst/>
              <a:gdLst/>
              <a:ahLst/>
              <a:cxnLst/>
              <a:rect l="l" t="t" r="r" b="b"/>
              <a:pathLst>
                <a:path w="4037329" h="4027804">
                  <a:moveTo>
                    <a:pt x="0" y="4027804"/>
                  </a:moveTo>
                  <a:lnTo>
                    <a:pt x="4036822" y="4027804"/>
                  </a:lnTo>
                  <a:lnTo>
                    <a:pt x="4036822" y="0"/>
                  </a:lnTo>
                  <a:lnTo>
                    <a:pt x="0" y="0"/>
                  </a:lnTo>
                  <a:lnTo>
                    <a:pt x="0" y="4027804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1356" y="1255775"/>
              <a:ext cx="471170" cy="562610"/>
            </a:xfrm>
            <a:custGeom>
              <a:avLst/>
              <a:gdLst/>
              <a:ahLst/>
              <a:cxnLst/>
              <a:rect l="l" t="t" r="r" b="b"/>
              <a:pathLst>
                <a:path w="471170" h="562610">
                  <a:moveTo>
                    <a:pt x="470877" y="0"/>
                  </a:moveTo>
                  <a:lnTo>
                    <a:pt x="180581" y="21462"/>
                  </a:lnTo>
                  <a:lnTo>
                    <a:pt x="126314" y="34671"/>
                  </a:lnTo>
                  <a:lnTo>
                    <a:pt x="78943" y="63753"/>
                  </a:lnTo>
                  <a:lnTo>
                    <a:pt x="40741" y="106299"/>
                  </a:lnTo>
                  <a:lnTo>
                    <a:pt x="21488" y="140588"/>
                  </a:lnTo>
                  <a:lnTo>
                    <a:pt x="7988" y="178688"/>
                  </a:lnTo>
                  <a:lnTo>
                    <a:pt x="914" y="219963"/>
                  </a:lnTo>
                  <a:lnTo>
                    <a:pt x="0" y="241426"/>
                  </a:lnTo>
                  <a:lnTo>
                    <a:pt x="0" y="562356"/>
                  </a:lnTo>
                  <a:lnTo>
                    <a:pt x="279234" y="562356"/>
                  </a:lnTo>
                  <a:lnTo>
                    <a:pt x="279234" y="333501"/>
                  </a:lnTo>
                  <a:lnTo>
                    <a:pt x="470877" y="319404"/>
                  </a:lnTo>
                  <a:lnTo>
                    <a:pt x="470877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40707" y="5308091"/>
              <a:ext cx="577850" cy="512445"/>
            </a:xfrm>
            <a:custGeom>
              <a:avLst/>
              <a:gdLst/>
              <a:ahLst/>
              <a:cxnLst/>
              <a:rect l="l" t="t" r="r" b="b"/>
              <a:pathLst>
                <a:path w="577850" h="512445">
                  <a:moveTo>
                    <a:pt x="577595" y="0"/>
                  </a:moveTo>
                  <a:lnTo>
                    <a:pt x="235076" y="0"/>
                  </a:lnTo>
                  <a:lnTo>
                    <a:pt x="235076" y="208280"/>
                  </a:lnTo>
                  <a:lnTo>
                    <a:pt x="0" y="221107"/>
                  </a:lnTo>
                  <a:lnTo>
                    <a:pt x="0" y="511937"/>
                  </a:lnTo>
                  <a:lnTo>
                    <a:pt x="356107" y="492353"/>
                  </a:lnTo>
                  <a:lnTo>
                    <a:pt x="396366" y="487172"/>
                  </a:lnTo>
                  <a:lnTo>
                    <a:pt x="434086" y="476504"/>
                  </a:lnTo>
                  <a:lnTo>
                    <a:pt x="484631" y="451358"/>
                  </a:lnTo>
                  <a:lnTo>
                    <a:pt x="526033" y="416801"/>
                  </a:lnTo>
                  <a:lnTo>
                    <a:pt x="556513" y="374624"/>
                  </a:lnTo>
                  <a:lnTo>
                    <a:pt x="574039" y="326593"/>
                  </a:lnTo>
                  <a:lnTo>
                    <a:pt x="577595" y="292176"/>
                  </a:lnTo>
                  <a:lnTo>
                    <a:pt x="577595" y="0"/>
                  </a:lnTo>
                  <a:close/>
                </a:path>
              </a:pathLst>
            </a:custGeom>
            <a:solidFill>
              <a:srgbClr val="FBCD00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0772" y="1018031"/>
              <a:ext cx="525780" cy="551815"/>
            </a:xfrm>
            <a:custGeom>
              <a:avLst/>
              <a:gdLst/>
              <a:ahLst/>
              <a:cxnLst/>
              <a:rect l="l" t="t" r="r" b="b"/>
              <a:pathLst>
                <a:path w="525780" h="551815">
                  <a:moveTo>
                    <a:pt x="525386" y="0"/>
                  </a:moveTo>
                  <a:lnTo>
                    <a:pt x="201485" y="21081"/>
                  </a:lnTo>
                  <a:lnTo>
                    <a:pt x="137147" y="35432"/>
                  </a:lnTo>
                  <a:lnTo>
                    <a:pt x="81762" y="67437"/>
                  </a:lnTo>
                  <a:lnTo>
                    <a:pt x="38385" y="113791"/>
                  </a:lnTo>
                  <a:lnTo>
                    <a:pt x="10107" y="171322"/>
                  </a:lnTo>
                  <a:lnTo>
                    <a:pt x="0" y="236727"/>
                  </a:lnTo>
                  <a:lnTo>
                    <a:pt x="0" y="551306"/>
                  </a:lnTo>
                  <a:lnTo>
                    <a:pt x="311556" y="551306"/>
                  </a:lnTo>
                  <a:lnTo>
                    <a:pt x="311556" y="327025"/>
                  </a:lnTo>
                  <a:lnTo>
                    <a:pt x="525386" y="313181"/>
                  </a:lnTo>
                  <a:lnTo>
                    <a:pt x="525386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8741" y="1734692"/>
            <a:ext cx="2895600" cy="8515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20" b="0">
                <a:latin typeface="Calibri"/>
                <a:cs typeface="Calibri"/>
              </a:rPr>
              <a:t>2018</a:t>
            </a:r>
            <a:r>
              <a:rPr dirty="0" sz="2700" spc="45" b="0">
                <a:latin typeface="Calibri"/>
                <a:cs typeface="Calibri"/>
              </a:rPr>
              <a:t> </a:t>
            </a:r>
            <a:r>
              <a:rPr dirty="0" sz="2700" b="0">
                <a:latin typeface="Calibri"/>
                <a:cs typeface="Calibri"/>
              </a:rPr>
              <a:t>:</a:t>
            </a:r>
            <a:r>
              <a:rPr dirty="0" sz="2700" spc="65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Edition</a:t>
            </a:r>
            <a:r>
              <a:rPr dirty="0" sz="2700" spc="55" b="0">
                <a:latin typeface="Calibri"/>
                <a:cs typeface="Calibri"/>
              </a:rPr>
              <a:t> </a:t>
            </a:r>
            <a:r>
              <a:rPr dirty="0" sz="2700" spc="10" b="0">
                <a:latin typeface="Calibri"/>
                <a:cs typeface="Calibri"/>
              </a:rPr>
              <a:t>d’une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700" spc="10" b="0">
                <a:latin typeface="Calibri"/>
                <a:cs typeface="Calibri"/>
              </a:rPr>
              <a:t>carte</a:t>
            </a:r>
            <a:r>
              <a:rPr dirty="0" sz="2700" spc="60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touristique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668" y="3120643"/>
            <a:ext cx="3409950" cy="178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27559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600" spc="-10">
                <a:latin typeface="Calibri"/>
                <a:cs typeface="Calibri"/>
              </a:rPr>
              <a:t>Présentation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liens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entre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 </a:t>
            </a:r>
            <a:r>
              <a:rPr dirty="0" sz="1600" spc="-30">
                <a:latin typeface="Calibri"/>
                <a:cs typeface="Calibri"/>
              </a:rPr>
              <a:t>Train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Jaune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 </a:t>
            </a:r>
            <a:r>
              <a:rPr dirty="0" sz="1600" spc="-10">
                <a:latin typeface="Calibri"/>
                <a:cs typeface="Calibri"/>
              </a:rPr>
              <a:t>territoire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600" spc="-5">
                <a:latin typeface="Calibri"/>
                <a:cs typeface="Calibri"/>
              </a:rPr>
              <a:t>Mise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 </a:t>
            </a:r>
            <a:r>
              <a:rPr dirty="0" sz="1600" spc="-5">
                <a:latin typeface="Calibri"/>
                <a:cs typeface="Calibri"/>
              </a:rPr>
              <a:t>valeur du</a:t>
            </a:r>
            <a:r>
              <a:rPr dirty="0" sz="1600" spc="-10">
                <a:latin typeface="Calibri"/>
                <a:cs typeface="Calibri"/>
              </a:rPr>
              <a:t> territoire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à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travers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territoire.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1600" spc="-5" b="1">
                <a:latin typeface="Calibri"/>
                <a:cs typeface="Calibri"/>
              </a:rPr>
              <a:t>Distribution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large</a:t>
            </a:r>
            <a:r>
              <a:rPr dirty="0" sz="1600" spc="-1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0311" y="53339"/>
            <a:ext cx="4000500" cy="2757170"/>
            <a:chOff x="210311" y="53339"/>
            <a:chExt cx="4000500" cy="27571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1" y="2727960"/>
              <a:ext cx="3634740" cy="822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181355"/>
              <a:ext cx="2599944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0256" y="53339"/>
              <a:ext cx="694944" cy="9584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7360" y="1748027"/>
            <a:ext cx="3841750" cy="3244850"/>
            <a:chOff x="1737360" y="1748027"/>
            <a:chExt cx="3841750" cy="3244850"/>
          </a:xfrm>
        </p:grpSpPr>
        <p:sp>
          <p:nvSpPr>
            <p:cNvPr id="3" name="object 3"/>
            <p:cNvSpPr/>
            <p:nvPr/>
          </p:nvSpPr>
          <p:spPr>
            <a:xfrm>
              <a:off x="2953512" y="1748027"/>
              <a:ext cx="2357755" cy="3244850"/>
            </a:xfrm>
            <a:custGeom>
              <a:avLst/>
              <a:gdLst/>
              <a:ahLst/>
              <a:cxnLst/>
              <a:rect l="l" t="t" r="r" b="b"/>
              <a:pathLst>
                <a:path w="2357754" h="3244850">
                  <a:moveTo>
                    <a:pt x="1028318" y="0"/>
                  </a:moveTo>
                  <a:lnTo>
                    <a:pt x="0" y="940308"/>
                  </a:lnTo>
                  <a:lnTo>
                    <a:pt x="737997" y="1615059"/>
                  </a:lnTo>
                  <a:lnTo>
                    <a:pt x="78105" y="2302129"/>
                  </a:lnTo>
                  <a:lnTo>
                    <a:pt x="1108583" y="3244342"/>
                  </a:lnTo>
                  <a:lnTo>
                    <a:pt x="2108200" y="2203450"/>
                  </a:lnTo>
                  <a:lnTo>
                    <a:pt x="2135759" y="2173605"/>
                  </a:lnTo>
                  <a:lnTo>
                    <a:pt x="2161540" y="2142998"/>
                  </a:lnTo>
                  <a:lnTo>
                    <a:pt x="2185797" y="2111629"/>
                  </a:lnTo>
                  <a:lnTo>
                    <a:pt x="2208403" y="2079625"/>
                  </a:lnTo>
                  <a:lnTo>
                    <a:pt x="2229485" y="2046986"/>
                  </a:lnTo>
                  <a:lnTo>
                    <a:pt x="2248916" y="2013712"/>
                  </a:lnTo>
                  <a:lnTo>
                    <a:pt x="2266696" y="1979930"/>
                  </a:lnTo>
                  <a:lnTo>
                    <a:pt x="2297557" y="1910842"/>
                  </a:lnTo>
                  <a:lnTo>
                    <a:pt x="2322067" y="1840102"/>
                  </a:lnTo>
                  <a:lnTo>
                    <a:pt x="2340102" y="1768221"/>
                  </a:lnTo>
                  <a:lnTo>
                    <a:pt x="2351786" y="1695450"/>
                  </a:lnTo>
                  <a:lnTo>
                    <a:pt x="2357120" y="1622171"/>
                  </a:lnTo>
                  <a:lnTo>
                    <a:pt x="2357374" y="1585468"/>
                  </a:lnTo>
                  <a:lnTo>
                    <a:pt x="2356104" y="1548764"/>
                  </a:lnTo>
                  <a:lnTo>
                    <a:pt x="2348738" y="1475739"/>
                  </a:lnTo>
                  <a:lnTo>
                    <a:pt x="2335149" y="1403350"/>
                  </a:lnTo>
                  <a:lnTo>
                    <a:pt x="2315083" y="1331976"/>
                  </a:lnTo>
                  <a:lnTo>
                    <a:pt x="2288921" y="1261999"/>
                  </a:lnTo>
                  <a:lnTo>
                    <a:pt x="2256409" y="1193800"/>
                  </a:lnTo>
                  <a:lnTo>
                    <a:pt x="2237740" y="1160526"/>
                  </a:lnTo>
                  <a:lnTo>
                    <a:pt x="2217547" y="1127887"/>
                  </a:lnTo>
                  <a:lnTo>
                    <a:pt x="2195829" y="1095756"/>
                  </a:lnTo>
                  <a:lnTo>
                    <a:pt x="2172589" y="1064387"/>
                  </a:lnTo>
                  <a:lnTo>
                    <a:pt x="2147697" y="1033780"/>
                  </a:lnTo>
                  <a:lnTo>
                    <a:pt x="2121280" y="1003935"/>
                  </a:lnTo>
                  <a:lnTo>
                    <a:pt x="2093340" y="974851"/>
                  </a:lnTo>
                  <a:lnTo>
                    <a:pt x="2063750" y="946785"/>
                  </a:lnTo>
                  <a:lnTo>
                    <a:pt x="1028318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37360" y="2724911"/>
              <a:ext cx="3841750" cy="1303020"/>
            </a:xfrm>
            <a:custGeom>
              <a:avLst/>
              <a:gdLst/>
              <a:ahLst/>
              <a:cxnLst/>
              <a:rect l="l" t="t" r="r" b="b"/>
              <a:pathLst>
                <a:path w="3841750" h="1303020">
                  <a:moveTo>
                    <a:pt x="3841623" y="0"/>
                  </a:moveTo>
                  <a:lnTo>
                    <a:pt x="0" y="0"/>
                  </a:lnTo>
                  <a:lnTo>
                    <a:pt x="0" y="1302512"/>
                  </a:lnTo>
                  <a:lnTo>
                    <a:pt x="3841623" y="1302512"/>
                  </a:lnTo>
                  <a:lnTo>
                    <a:pt x="3841623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197735" y="2911601"/>
            <a:ext cx="307467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14069" algn="l"/>
                <a:tab pos="1629410" algn="l"/>
                <a:tab pos="2168525" algn="l"/>
              </a:tabLst>
            </a:pPr>
            <a:r>
              <a:rPr dirty="0" sz="2800" spc="145" b="1">
                <a:solidFill>
                  <a:srgbClr val="2C3076"/>
                </a:solidFill>
                <a:latin typeface="Calibri"/>
                <a:cs typeface="Calibri"/>
              </a:rPr>
              <a:t>Une	</a:t>
            </a:r>
            <a:r>
              <a:rPr dirty="0" sz="2800" spc="200" b="1">
                <a:solidFill>
                  <a:srgbClr val="2C3076"/>
                </a:solidFill>
                <a:latin typeface="Calibri"/>
                <a:cs typeface="Calibri"/>
              </a:rPr>
              <a:t>signalétique </a:t>
            </a:r>
            <a:r>
              <a:rPr dirty="0" sz="2800" spc="204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nou</a:t>
            </a:r>
            <a:r>
              <a:rPr dirty="0" sz="2800" spc="190" b="1">
                <a:solidFill>
                  <a:srgbClr val="2C3076"/>
                </a:solidFill>
                <a:latin typeface="Calibri"/>
                <a:cs typeface="Calibri"/>
              </a:rPr>
              <a:t>v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el</a:t>
            </a:r>
            <a:r>
              <a:rPr dirty="0" sz="2800" spc="225" b="1">
                <a:solidFill>
                  <a:srgbClr val="2C3076"/>
                </a:solidFill>
                <a:latin typeface="Calibri"/>
                <a:cs typeface="Calibri"/>
              </a:rPr>
              <a:t>l</a:t>
            </a:r>
            <a:r>
              <a:rPr dirty="0" sz="2800" spc="-5" b="1">
                <a:solidFill>
                  <a:srgbClr val="2C3076"/>
                </a:solidFill>
                <a:latin typeface="Calibri"/>
                <a:cs typeface="Calibri"/>
              </a:rPr>
              <a:t>e</a:t>
            </a:r>
            <a:r>
              <a:rPr dirty="0" sz="2800" b="1">
                <a:solidFill>
                  <a:srgbClr val="2C3076"/>
                </a:solidFill>
                <a:latin typeface="Calibri"/>
                <a:cs typeface="Calibri"/>
              </a:rPr>
              <a:t>	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e</a:t>
            </a:r>
            <a:r>
              <a:rPr dirty="0" sz="2800" spc="-5" b="1">
                <a:solidFill>
                  <a:srgbClr val="2C3076"/>
                </a:solidFill>
                <a:latin typeface="Calibri"/>
                <a:cs typeface="Calibri"/>
              </a:rPr>
              <a:t>n</a:t>
            </a:r>
            <a:r>
              <a:rPr dirty="0" sz="2800" b="1">
                <a:solidFill>
                  <a:srgbClr val="2C3076"/>
                </a:solidFill>
                <a:latin typeface="Calibri"/>
                <a:cs typeface="Calibri"/>
              </a:rPr>
              <a:t>	</a:t>
            </a:r>
            <a:r>
              <a:rPr dirty="0" sz="2800" spc="165" b="1">
                <a:solidFill>
                  <a:srgbClr val="2C3076"/>
                </a:solidFill>
                <a:latin typeface="Calibri"/>
                <a:cs typeface="Calibri"/>
              </a:rPr>
              <a:t>g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a</a:t>
            </a:r>
            <a:r>
              <a:rPr dirty="0" sz="2800" spc="185" b="1">
                <a:solidFill>
                  <a:srgbClr val="2C3076"/>
                </a:solidFill>
                <a:latin typeface="Calibri"/>
                <a:cs typeface="Calibri"/>
              </a:rPr>
              <a:t>r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e</a:t>
            </a:r>
            <a:r>
              <a:rPr dirty="0" sz="2800" spc="-5" b="1">
                <a:solidFill>
                  <a:srgbClr val="2C3076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446" y="2230374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5.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0876" y="0"/>
            <a:ext cx="3159760" cy="1018540"/>
            <a:chOff x="150876" y="0"/>
            <a:chExt cx="3159760" cy="10185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371" y="27432"/>
              <a:ext cx="714755" cy="99059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809488" y="220979"/>
            <a:ext cx="6205855" cy="6088380"/>
            <a:chOff x="5809488" y="220979"/>
            <a:chExt cx="6205855" cy="6088380"/>
          </a:xfrm>
        </p:grpSpPr>
        <p:sp>
          <p:nvSpPr>
            <p:cNvPr id="12" name="object 12"/>
            <p:cNvSpPr/>
            <p:nvPr/>
          </p:nvSpPr>
          <p:spPr>
            <a:xfrm>
              <a:off x="11443716" y="220979"/>
              <a:ext cx="571500" cy="548640"/>
            </a:xfrm>
            <a:custGeom>
              <a:avLst/>
              <a:gdLst/>
              <a:ahLst/>
              <a:cxnLst/>
              <a:rect l="l" t="t" r="r" b="b"/>
              <a:pathLst>
                <a:path w="571500" h="548640">
                  <a:moveTo>
                    <a:pt x="326008" y="0"/>
                  </a:moveTo>
                  <a:lnTo>
                    <a:pt x="0" y="0"/>
                  </a:lnTo>
                  <a:lnTo>
                    <a:pt x="0" y="325120"/>
                  </a:lnTo>
                  <a:lnTo>
                    <a:pt x="232282" y="325120"/>
                  </a:lnTo>
                  <a:lnTo>
                    <a:pt x="246760" y="548259"/>
                  </a:lnTo>
                  <a:lnTo>
                    <a:pt x="571118" y="548259"/>
                  </a:lnTo>
                  <a:lnTo>
                    <a:pt x="549275" y="210312"/>
                  </a:lnTo>
                  <a:lnTo>
                    <a:pt x="534415" y="143129"/>
                  </a:lnTo>
                  <a:lnTo>
                    <a:pt x="501268" y="85344"/>
                  </a:lnTo>
                  <a:lnTo>
                    <a:pt x="453262" y="40004"/>
                  </a:lnTo>
                  <a:lnTo>
                    <a:pt x="393573" y="10541"/>
                  </a:lnTo>
                  <a:lnTo>
                    <a:pt x="360552" y="2667"/>
                  </a:lnTo>
                  <a:lnTo>
                    <a:pt x="326008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09488" y="5762244"/>
              <a:ext cx="572770" cy="546735"/>
            </a:xfrm>
            <a:custGeom>
              <a:avLst/>
              <a:gdLst/>
              <a:ahLst/>
              <a:cxnLst/>
              <a:rect l="l" t="t" r="r" b="b"/>
              <a:pathLst>
                <a:path w="572770" h="546735">
                  <a:moveTo>
                    <a:pt x="325247" y="0"/>
                  </a:moveTo>
                  <a:lnTo>
                    <a:pt x="0" y="0"/>
                  </a:lnTo>
                  <a:lnTo>
                    <a:pt x="21844" y="337032"/>
                  </a:lnTo>
                  <a:lnTo>
                    <a:pt x="36829" y="403986"/>
                  </a:lnTo>
                  <a:lnTo>
                    <a:pt x="70103" y="461632"/>
                  </a:lnTo>
                  <a:lnTo>
                    <a:pt x="118237" y="506755"/>
                  </a:lnTo>
                  <a:lnTo>
                    <a:pt x="177926" y="536181"/>
                  </a:lnTo>
                  <a:lnTo>
                    <a:pt x="245872" y="546709"/>
                  </a:lnTo>
                  <a:lnTo>
                    <a:pt x="572642" y="546709"/>
                  </a:lnTo>
                  <a:lnTo>
                    <a:pt x="572642" y="222503"/>
                  </a:lnTo>
                  <a:lnTo>
                    <a:pt x="339725" y="222503"/>
                  </a:lnTo>
                  <a:lnTo>
                    <a:pt x="325247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9264" y="406907"/>
              <a:ext cx="5764784" cy="562813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4520" y="5695138"/>
            <a:ext cx="2464700" cy="10354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2448560"/>
            <a:ext cx="4406265" cy="2683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-15">
                <a:latin typeface="Calibri"/>
                <a:cs typeface="Calibri"/>
              </a:rPr>
              <a:t>Posés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deux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phases </a:t>
            </a:r>
            <a:r>
              <a:rPr dirty="0" sz="1900" spc="-10">
                <a:latin typeface="Calibri"/>
                <a:cs typeface="Calibri"/>
              </a:rPr>
              <a:t>successives</a:t>
            </a:r>
            <a:r>
              <a:rPr dirty="0" sz="1900" spc="-5">
                <a:latin typeface="Calibri"/>
                <a:cs typeface="Calibri"/>
              </a:rPr>
              <a:t> en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2019 </a:t>
            </a:r>
            <a:r>
              <a:rPr dirty="0" sz="1900" spc="-10">
                <a:latin typeface="Calibri"/>
                <a:cs typeface="Calibri"/>
              </a:rPr>
              <a:t>et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2021</a:t>
            </a:r>
            <a:r>
              <a:rPr dirty="0" sz="1900" spc="-10">
                <a:latin typeface="Calibri"/>
                <a:cs typeface="Calibri"/>
              </a:rPr>
              <a:t> dans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cadre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d’un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projet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POCTEFA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 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coopération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transfrontalière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: GPS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Tourism.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900" spc="-10">
                <a:latin typeface="Calibri"/>
                <a:cs typeface="Calibri"/>
              </a:rPr>
              <a:t>Géographie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du </a:t>
            </a:r>
            <a:r>
              <a:rPr dirty="0" sz="1900" spc="-15">
                <a:latin typeface="Calibri"/>
                <a:cs typeface="Calibri"/>
              </a:rPr>
              <a:t>territoire,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histoire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la</a:t>
            </a:r>
            <a:endParaRPr sz="19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900" spc="-10">
                <a:latin typeface="Calibri"/>
                <a:cs typeface="Calibri"/>
              </a:rPr>
              <a:t>construction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 la </a:t>
            </a:r>
            <a:r>
              <a:rPr dirty="0" sz="1900" spc="-10">
                <a:latin typeface="Calibri"/>
                <a:cs typeface="Calibri"/>
              </a:rPr>
              <a:t>ligne.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900" spc="-10">
                <a:latin typeface="Calibri"/>
                <a:cs typeface="Calibri"/>
              </a:rPr>
              <a:t>Informations </a:t>
            </a:r>
            <a:r>
              <a:rPr dirty="0" sz="1900" spc="-5">
                <a:latin typeface="Calibri"/>
                <a:cs typeface="Calibri"/>
              </a:rPr>
              <a:t>spécifiques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sur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les </a:t>
            </a:r>
            <a:r>
              <a:rPr dirty="0" sz="1900" spc="-15">
                <a:latin typeface="Calibri"/>
                <a:cs typeface="Calibri"/>
              </a:rPr>
              <a:t>alentours</a:t>
            </a:r>
            <a:endParaRPr sz="19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gare…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483" y="933449"/>
            <a:ext cx="4445635" cy="1287145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0"/>
              </a:spcBef>
            </a:pPr>
            <a:r>
              <a:rPr dirty="0" sz="2700" spc="45" b="0">
                <a:latin typeface="Calibri"/>
                <a:cs typeface="Calibri"/>
              </a:rPr>
              <a:t>Panneaux</a:t>
            </a:r>
            <a:r>
              <a:rPr dirty="0" sz="2700" spc="90" b="0">
                <a:latin typeface="Calibri"/>
                <a:cs typeface="Calibri"/>
              </a:rPr>
              <a:t> </a:t>
            </a:r>
            <a:r>
              <a:rPr dirty="0" sz="2700" spc="45"/>
              <a:t>Relais</a:t>
            </a:r>
            <a:r>
              <a:rPr dirty="0" sz="2700" spc="75"/>
              <a:t> </a:t>
            </a:r>
            <a:r>
              <a:rPr dirty="0" sz="2700" spc="45"/>
              <a:t>Information </a:t>
            </a:r>
            <a:r>
              <a:rPr dirty="0" sz="2700" spc="50"/>
              <a:t> </a:t>
            </a:r>
            <a:r>
              <a:rPr dirty="0" sz="2700" spc="55"/>
              <a:t>Service</a:t>
            </a:r>
            <a:r>
              <a:rPr dirty="0" sz="2700" spc="100"/>
              <a:t> </a:t>
            </a:r>
            <a:r>
              <a:rPr dirty="0" sz="2700" spc="50" b="0">
                <a:latin typeface="Calibri"/>
                <a:cs typeface="Calibri"/>
              </a:rPr>
              <a:t>dans</a:t>
            </a:r>
            <a:r>
              <a:rPr dirty="0" sz="2700" spc="85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14</a:t>
            </a:r>
            <a:r>
              <a:rPr dirty="0" sz="2700" spc="75" b="0">
                <a:latin typeface="Calibri"/>
                <a:cs typeface="Calibri"/>
              </a:rPr>
              <a:t> </a:t>
            </a:r>
            <a:r>
              <a:rPr dirty="0" sz="2700" spc="30" b="0">
                <a:latin typeface="Calibri"/>
                <a:cs typeface="Calibri"/>
              </a:rPr>
              <a:t>gares</a:t>
            </a:r>
            <a:r>
              <a:rPr dirty="0" sz="2700" spc="100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du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b="0">
                <a:latin typeface="Calibri"/>
                <a:cs typeface="Calibri"/>
              </a:rPr>
              <a:t>Train </a:t>
            </a:r>
            <a:r>
              <a:rPr dirty="0" sz="2700" spc="-595" b="0">
                <a:latin typeface="Calibri"/>
                <a:cs typeface="Calibri"/>
              </a:rPr>
              <a:t> </a:t>
            </a:r>
            <a:r>
              <a:rPr dirty="0" sz="2700" spc="50" b="0">
                <a:latin typeface="Calibri"/>
                <a:cs typeface="Calibri"/>
              </a:rPr>
              <a:t>Jaune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788152"/>
            <a:ext cx="1938527" cy="8046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84364" y="609600"/>
            <a:ext cx="4707890" cy="6248400"/>
            <a:chOff x="7484364" y="609600"/>
            <a:chExt cx="4707890" cy="6248400"/>
          </a:xfrm>
        </p:grpSpPr>
        <p:sp>
          <p:nvSpPr>
            <p:cNvPr id="6" name="object 6"/>
            <p:cNvSpPr/>
            <p:nvPr/>
          </p:nvSpPr>
          <p:spPr>
            <a:xfrm>
              <a:off x="9337548" y="3983863"/>
              <a:ext cx="2854325" cy="2874645"/>
            </a:xfrm>
            <a:custGeom>
              <a:avLst/>
              <a:gdLst/>
              <a:ahLst/>
              <a:cxnLst/>
              <a:rect l="l" t="t" r="r" b="b"/>
              <a:pathLst>
                <a:path w="2854325" h="2874645">
                  <a:moveTo>
                    <a:pt x="2854325" y="0"/>
                  </a:moveTo>
                  <a:lnTo>
                    <a:pt x="2175509" y="0"/>
                  </a:lnTo>
                  <a:lnTo>
                    <a:pt x="2045970" y="1994395"/>
                  </a:lnTo>
                  <a:lnTo>
                    <a:pt x="0" y="1994395"/>
                  </a:lnTo>
                  <a:lnTo>
                    <a:pt x="0" y="2874137"/>
                  </a:lnTo>
                  <a:lnTo>
                    <a:pt x="2854325" y="2874137"/>
                  </a:lnTo>
                  <a:lnTo>
                    <a:pt x="2854325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4364" y="609600"/>
              <a:ext cx="4032503" cy="53781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0876" y="0"/>
            <a:ext cx="3159760" cy="1018540"/>
            <a:chOff x="150876" y="0"/>
            <a:chExt cx="3159760" cy="10185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5371" y="27432"/>
              <a:ext cx="714755" cy="99059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8252" y="5722570"/>
            <a:ext cx="2464700" cy="10354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4951" y="1802892"/>
            <a:ext cx="1934210" cy="3051175"/>
          </a:xfrm>
          <a:custGeom>
            <a:avLst/>
            <a:gdLst/>
            <a:ahLst/>
            <a:cxnLst/>
            <a:rect l="l" t="t" r="r" b="b"/>
            <a:pathLst>
              <a:path w="1934210" h="3051175">
                <a:moveTo>
                  <a:pt x="843534" y="0"/>
                </a:moveTo>
                <a:lnTo>
                  <a:pt x="0" y="884174"/>
                </a:lnTo>
                <a:lnTo>
                  <a:pt x="605409" y="1518666"/>
                </a:lnTo>
                <a:lnTo>
                  <a:pt x="64008" y="2164842"/>
                </a:lnTo>
                <a:lnTo>
                  <a:pt x="909320" y="3050794"/>
                </a:lnTo>
                <a:lnTo>
                  <a:pt x="1729359" y="2072005"/>
                </a:lnTo>
                <a:lnTo>
                  <a:pt x="1773174" y="2015236"/>
                </a:lnTo>
                <a:lnTo>
                  <a:pt x="1811655" y="1955546"/>
                </a:lnTo>
                <a:lnTo>
                  <a:pt x="1844802" y="1893570"/>
                </a:lnTo>
                <a:lnTo>
                  <a:pt x="1872742" y="1829562"/>
                </a:lnTo>
                <a:lnTo>
                  <a:pt x="1895348" y="1763776"/>
                </a:lnTo>
                <a:lnTo>
                  <a:pt x="1912747" y="1696593"/>
                </a:lnTo>
                <a:lnTo>
                  <a:pt x="1925065" y="1628521"/>
                </a:lnTo>
                <a:lnTo>
                  <a:pt x="1931924" y="1559814"/>
                </a:lnTo>
                <a:lnTo>
                  <a:pt x="1933702" y="1490853"/>
                </a:lnTo>
                <a:lnTo>
                  <a:pt x="1932686" y="1456436"/>
                </a:lnTo>
                <a:lnTo>
                  <a:pt x="1926717" y="1387729"/>
                </a:lnTo>
                <a:lnTo>
                  <a:pt x="1915414" y="1319657"/>
                </a:lnTo>
                <a:lnTo>
                  <a:pt x="1899158" y="1252474"/>
                </a:lnTo>
                <a:lnTo>
                  <a:pt x="1877568" y="1186688"/>
                </a:lnTo>
                <a:lnTo>
                  <a:pt x="1850898" y="1122680"/>
                </a:lnTo>
                <a:lnTo>
                  <a:pt x="1819021" y="1060577"/>
                </a:lnTo>
                <a:lnTo>
                  <a:pt x="1782190" y="1000887"/>
                </a:lnTo>
                <a:lnTo>
                  <a:pt x="1740027" y="943991"/>
                </a:lnTo>
                <a:lnTo>
                  <a:pt x="1692910" y="890270"/>
                </a:lnTo>
                <a:lnTo>
                  <a:pt x="843534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5479" y="2727934"/>
            <a:ext cx="7047865" cy="1202055"/>
          </a:xfrm>
          <a:prstGeom prst="rect">
            <a:avLst/>
          </a:prstGeom>
          <a:solidFill>
            <a:srgbClr val="FBCD00"/>
          </a:solidFill>
        </p:spPr>
        <p:txBody>
          <a:bodyPr wrap="square" lIns="0" tIns="0" rIns="0" bIns="0" rtlCol="0" vert="horz">
            <a:spAutoFit/>
          </a:bodyPr>
          <a:lstStyle/>
          <a:p>
            <a:pPr marL="412750">
              <a:lnSpc>
                <a:spcPts val="4165"/>
              </a:lnSpc>
              <a:tabLst>
                <a:tab pos="1799589" algn="l"/>
                <a:tab pos="2473325" algn="l"/>
                <a:tab pos="4793615" algn="l"/>
                <a:tab pos="5950585" algn="l"/>
              </a:tabLst>
            </a:pPr>
            <a:r>
              <a:rPr dirty="0" sz="3600" spc="185" b="1">
                <a:solidFill>
                  <a:srgbClr val="2C3076"/>
                </a:solidFill>
                <a:latin typeface="Calibri"/>
                <a:cs typeface="Calibri"/>
              </a:rPr>
              <a:t>Etude	</a:t>
            </a:r>
            <a:r>
              <a:rPr dirty="0" sz="3600" spc="130" b="1">
                <a:solidFill>
                  <a:srgbClr val="2C3076"/>
                </a:solidFill>
                <a:latin typeface="Calibri"/>
                <a:cs typeface="Calibri"/>
              </a:rPr>
              <a:t>de	</a:t>
            </a:r>
            <a:r>
              <a:rPr dirty="0" sz="3600" spc="204" b="1">
                <a:solidFill>
                  <a:srgbClr val="2C3076"/>
                </a:solidFill>
                <a:latin typeface="Calibri"/>
                <a:cs typeface="Calibri"/>
              </a:rPr>
              <a:t>faisabilité	</a:t>
            </a:r>
            <a:r>
              <a:rPr dirty="0" sz="3600" spc="185" b="1">
                <a:solidFill>
                  <a:srgbClr val="2C3076"/>
                </a:solidFill>
                <a:latin typeface="Calibri"/>
                <a:cs typeface="Calibri"/>
              </a:rPr>
              <a:t>pour	</a:t>
            </a:r>
            <a:r>
              <a:rPr dirty="0" sz="3600" spc="170" b="1">
                <a:solidFill>
                  <a:srgbClr val="2C3076"/>
                </a:solidFill>
                <a:latin typeface="Calibri"/>
                <a:cs typeface="Calibri"/>
              </a:rPr>
              <a:t>une</a:t>
            </a:r>
            <a:endParaRPr sz="36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50"/>
              </a:spcBef>
              <a:tabLst>
                <a:tab pos="2966720" algn="l"/>
              </a:tabLst>
            </a:pPr>
            <a:r>
              <a:rPr dirty="0" sz="3600" spc="200" b="1">
                <a:solidFill>
                  <a:srgbClr val="2C3076"/>
                </a:solidFill>
                <a:latin typeface="Calibri"/>
                <a:cs typeface="Calibri"/>
              </a:rPr>
              <a:t>plateforme	</a:t>
            </a:r>
            <a:r>
              <a:rPr dirty="0" sz="3600" spc="215" b="1">
                <a:solidFill>
                  <a:srgbClr val="2C3076"/>
                </a:solidFill>
                <a:latin typeface="Calibri"/>
                <a:cs typeface="Calibri"/>
              </a:rPr>
              <a:t>numérique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646" y="2146299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6.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0876" y="0"/>
            <a:ext cx="3286125" cy="990600"/>
            <a:chOff x="150876" y="0"/>
            <a:chExt cx="3286125" cy="9906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53339"/>
              <a:ext cx="826008" cy="82448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7891" y="53339"/>
            <a:ext cx="592484" cy="8169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6370" y="2580589"/>
            <a:ext cx="7416800" cy="3177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objectifs</a:t>
            </a:r>
            <a:r>
              <a:rPr dirty="0" sz="200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multiples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20">
                <a:solidFill>
                  <a:srgbClr val="2C3076"/>
                </a:solidFill>
                <a:latin typeface="Calibri"/>
                <a:cs typeface="Calibri"/>
              </a:rPr>
              <a:t>Valider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l’intérêt</a:t>
            </a:r>
            <a:r>
              <a:rPr dirty="0" sz="2000" spc="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du</a:t>
            </a:r>
            <a:r>
              <a:rPr dirty="0" sz="200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projet.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3076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Préciser</a:t>
            </a:r>
            <a:r>
              <a:rPr dirty="0" sz="2000" spc="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les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conditions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nécessaires.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3076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Mettre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au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point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le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plan de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création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les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objectifs.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3076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Identifier</a:t>
            </a:r>
            <a:r>
              <a:rPr dirty="0" sz="2000" spc="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le </a:t>
            </a:r>
            <a:r>
              <a:rPr dirty="0" sz="2000" spc="-5" b="1">
                <a:solidFill>
                  <a:srgbClr val="2C3076"/>
                </a:solidFill>
                <a:latin typeface="Calibri"/>
                <a:cs typeface="Calibri"/>
              </a:rPr>
              <a:t>pilote</a:t>
            </a:r>
            <a:r>
              <a:rPr dirty="0" sz="2000" spc="-2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les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partenaires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du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projet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: quelle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 gouvernance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Quels</a:t>
            </a:r>
            <a:r>
              <a:rPr dirty="0" sz="200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moyens</a:t>
            </a:r>
            <a:r>
              <a:rPr dirty="0" sz="200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84207" y="3806952"/>
            <a:ext cx="2907665" cy="3051175"/>
            <a:chOff x="9284207" y="3806952"/>
            <a:chExt cx="2907665" cy="3051175"/>
          </a:xfrm>
        </p:grpSpPr>
        <p:sp>
          <p:nvSpPr>
            <p:cNvPr id="4" name="object 4"/>
            <p:cNvSpPr/>
            <p:nvPr/>
          </p:nvSpPr>
          <p:spPr>
            <a:xfrm>
              <a:off x="9284207" y="3806952"/>
              <a:ext cx="2907665" cy="3051175"/>
            </a:xfrm>
            <a:custGeom>
              <a:avLst/>
              <a:gdLst/>
              <a:ahLst/>
              <a:cxnLst/>
              <a:rect l="l" t="t" r="r" b="b"/>
              <a:pathLst>
                <a:path w="2907665" h="3051175">
                  <a:moveTo>
                    <a:pt x="2144903" y="0"/>
                  </a:moveTo>
                  <a:lnTo>
                    <a:pt x="2134997" y="2228761"/>
                  </a:lnTo>
                  <a:lnTo>
                    <a:pt x="3048" y="2357475"/>
                  </a:lnTo>
                  <a:lnTo>
                    <a:pt x="0" y="3050997"/>
                  </a:lnTo>
                  <a:lnTo>
                    <a:pt x="2907538" y="3050997"/>
                  </a:lnTo>
                  <a:lnTo>
                    <a:pt x="2907538" y="3429"/>
                  </a:lnTo>
                  <a:lnTo>
                    <a:pt x="2144903" y="0"/>
                  </a:lnTo>
                  <a:close/>
                </a:path>
              </a:pathLst>
            </a:custGeom>
            <a:solidFill>
              <a:srgbClr val="5D6C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1595" y="4363212"/>
              <a:ext cx="1507236" cy="15011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4527" y="1191513"/>
            <a:ext cx="864362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0"/>
              <a:t>2019</a:t>
            </a:r>
            <a:r>
              <a:rPr dirty="0" sz="2800" spc="125"/>
              <a:t> </a:t>
            </a:r>
            <a:r>
              <a:rPr dirty="0" sz="2800" spc="-5" b="0">
                <a:latin typeface="Calibri"/>
                <a:cs typeface="Calibri"/>
              </a:rPr>
              <a:t>:</a:t>
            </a:r>
            <a:r>
              <a:rPr dirty="0" sz="2800" spc="55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Etude</a:t>
            </a:r>
            <a:r>
              <a:rPr dirty="0" sz="2800" spc="110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de</a:t>
            </a:r>
            <a:r>
              <a:rPr dirty="0" sz="2800" spc="75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faisabilité</a:t>
            </a:r>
            <a:r>
              <a:rPr dirty="0" sz="2800" spc="12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d’une</a:t>
            </a:r>
            <a:r>
              <a:rPr dirty="0" sz="2800" spc="110" b="0">
                <a:latin typeface="Calibri"/>
                <a:cs typeface="Calibri"/>
              </a:rPr>
              <a:t> </a:t>
            </a:r>
            <a:r>
              <a:rPr dirty="0" sz="2800" spc="10" b="0">
                <a:latin typeface="Calibri"/>
                <a:cs typeface="Calibri"/>
              </a:rPr>
              <a:t>application</a:t>
            </a:r>
            <a:r>
              <a:rPr dirty="0" sz="2800" spc="114" b="0">
                <a:latin typeface="Calibri"/>
                <a:cs typeface="Calibri"/>
              </a:rPr>
              <a:t> </a:t>
            </a:r>
            <a:r>
              <a:rPr dirty="0" sz="2800" spc="15" b="0">
                <a:latin typeface="Calibri"/>
                <a:cs typeface="Calibri"/>
              </a:rPr>
              <a:t>numérique</a:t>
            </a:r>
            <a:r>
              <a:rPr dirty="0" sz="2800" spc="110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10" b="0">
                <a:latin typeface="Calibri"/>
                <a:cs typeface="Calibri"/>
              </a:rPr>
              <a:t>valorisation</a:t>
            </a:r>
            <a:r>
              <a:rPr dirty="0" sz="2800" spc="105" b="0">
                <a:latin typeface="Calibri"/>
                <a:cs typeface="Calibri"/>
              </a:rPr>
              <a:t> </a:t>
            </a:r>
            <a:r>
              <a:rPr dirty="0" sz="2800" spc="10" b="0">
                <a:latin typeface="Calibri"/>
                <a:cs typeface="Calibri"/>
              </a:rPr>
              <a:t>touristique</a:t>
            </a:r>
            <a:r>
              <a:rPr dirty="0" sz="2800" spc="105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de</a:t>
            </a:r>
            <a:r>
              <a:rPr dirty="0" sz="2800" spc="70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la</a:t>
            </a:r>
            <a:r>
              <a:rPr dirty="0" sz="2800" spc="65" b="0">
                <a:latin typeface="Calibri"/>
                <a:cs typeface="Calibri"/>
              </a:rPr>
              <a:t> </a:t>
            </a:r>
            <a:r>
              <a:rPr dirty="0" sz="2800" spc="10" b="0">
                <a:latin typeface="Calibri"/>
                <a:cs typeface="Calibri"/>
              </a:rPr>
              <a:t>ligne</a:t>
            </a:r>
            <a:r>
              <a:rPr dirty="0" sz="2800" spc="80" b="0">
                <a:latin typeface="Calibri"/>
                <a:cs typeface="Calibri"/>
              </a:rPr>
              <a:t> </a:t>
            </a:r>
            <a:r>
              <a:rPr dirty="0" sz="2800" spc="5" b="0">
                <a:latin typeface="Calibri"/>
                <a:cs typeface="Calibri"/>
              </a:rPr>
              <a:t>du</a:t>
            </a:r>
            <a:r>
              <a:rPr dirty="0" sz="2800" spc="75" b="0">
                <a:latin typeface="Calibri"/>
                <a:cs typeface="Calibri"/>
              </a:rPr>
              <a:t> </a:t>
            </a:r>
            <a:r>
              <a:rPr dirty="0" sz="2800" spc="-30" b="0">
                <a:latin typeface="Calibri"/>
                <a:cs typeface="Calibri"/>
              </a:rPr>
              <a:t>Train</a:t>
            </a:r>
            <a:r>
              <a:rPr dirty="0" sz="2800" spc="80" b="0">
                <a:latin typeface="Calibri"/>
                <a:cs typeface="Calibri"/>
              </a:rPr>
              <a:t> </a:t>
            </a:r>
            <a:r>
              <a:rPr dirty="0" sz="2800" spc="10" b="0">
                <a:latin typeface="Calibri"/>
                <a:cs typeface="Calibri"/>
              </a:rPr>
              <a:t>Jaune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37291" y="342900"/>
            <a:ext cx="1033144" cy="977265"/>
            <a:chOff x="10837291" y="342900"/>
            <a:chExt cx="1033144" cy="977265"/>
          </a:xfrm>
        </p:grpSpPr>
        <p:sp>
          <p:nvSpPr>
            <p:cNvPr id="8" name="object 8"/>
            <p:cNvSpPr/>
            <p:nvPr/>
          </p:nvSpPr>
          <p:spPr>
            <a:xfrm>
              <a:off x="10837291" y="403860"/>
              <a:ext cx="958850" cy="916305"/>
            </a:xfrm>
            <a:custGeom>
              <a:avLst/>
              <a:gdLst/>
              <a:ahLst/>
              <a:cxnLst/>
              <a:rect l="l" t="t" r="r" b="b"/>
              <a:pathLst>
                <a:path w="958850" h="916305">
                  <a:moveTo>
                    <a:pt x="546988" y="0"/>
                  </a:moveTo>
                  <a:lnTo>
                    <a:pt x="0" y="0"/>
                  </a:lnTo>
                  <a:lnTo>
                    <a:pt x="0" y="543051"/>
                  </a:lnTo>
                  <a:lnTo>
                    <a:pt x="389889" y="543051"/>
                  </a:lnTo>
                  <a:lnTo>
                    <a:pt x="414019" y="915797"/>
                  </a:lnTo>
                  <a:lnTo>
                    <a:pt x="958468" y="915797"/>
                  </a:lnTo>
                  <a:lnTo>
                    <a:pt x="921892" y="351281"/>
                  </a:lnTo>
                  <a:lnTo>
                    <a:pt x="910208" y="279653"/>
                  </a:lnTo>
                  <a:lnTo>
                    <a:pt x="885698" y="213232"/>
                  </a:lnTo>
                  <a:lnTo>
                    <a:pt x="849629" y="153542"/>
                  </a:lnTo>
                  <a:lnTo>
                    <a:pt x="803655" y="101726"/>
                  </a:lnTo>
                  <a:lnTo>
                    <a:pt x="749045" y="59181"/>
                  </a:lnTo>
                  <a:lnTo>
                    <a:pt x="687069" y="27177"/>
                  </a:lnTo>
                  <a:lnTo>
                    <a:pt x="619251" y="6985"/>
                  </a:lnTo>
                  <a:lnTo>
                    <a:pt x="583564" y="1777"/>
                  </a:lnTo>
                  <a:lnTo>
                    <a:pt x="546988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299317" y="342900"/>
              <a:ext cx="571500" cy="546735"/>
            </a:xfrm>
            <a:custGeom>
              <a:avLst/>
              <a:gdLst/>
              <a:ahLst/>
              <a:cxnLst/>
              <a:rect l="l" t="t" r="r" b="b"/>
              <a:pathLst>
                <a:path w="571500" h="546735">
                  <a:moveTo>
                    <a:pt x="325881" y="0"/>
                  </a:moveTo>
                  <a:lnTo>
                    <a:pt x="0" y="0"/>
                  </a:lnTo>
                  <a:lnTo>
                    <a:pt x="0" y="324230"/>
                  </a:lnTo>
                  <a:lnTo>
                    <a:pt x="232282" y="324230"/>
                  </a:lnTo>
                  <a:lnTo>
                    <a:pt x="246760" y="546735"/>
                  </a:lnTo>
                  <a:lnTo>
                    <a:pt x="571118" y="546735"/>
                  </a:lnTo>
                  <a:lnTo>
                    <a:pt x="549275" y="209676"/>
                  </a:lnTo>
                  <a:lnTo>
                    <a:pt x="534415" y="142748"/>
                  </a:lnTo>
                  <a:lnTo>
                    <a:pt x="501268" y="85089"/>
                  </a:lnTo>
                  <a:lnTo>
                    <a:pt x="453135" y="40004"/>
                  </a:lnTo>
                  <a:lnTo>
                    <a:pt x="393573" y="10541"/>
                  </a:lnTo>
                  <a:lnTo>
                    <a:pt x="360552" y="2667"/>
                  </a:lnTo>
                  <a:lnTo>
                    <a:pt x="325881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50876" y="0"/>
            <a:ext cx="3021330" cy="990600"/>
            <a:chOff x="150876" y="0"/>
            <a:chExt cx="3021330" cy="9906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89915"/>
              <a:ext cx="561300" cy="774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663" y="2163267"/>
            <a:ext cx="4191635" cy="3139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l’issue</a:t>
            </a:r>
            <a:r>
              <a:rPr dirty="0" sz="200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C3076"/>
                </a:solidFill>
                <a:latin typeface="Calibri"/>
                <a:cs typeface="Calibri"/>
              </a:rPr>
              <a:t>l’étude,</a:t>
            </a:r>
            <a:r>
              <a:rPr dirty="0" sz="200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un</a:t>
            </a:r>
            <a:r>
              <a:rPr dirty="0" sz="200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comité</a:t>
            </a:r>
            <a:r>
              <a:rPr dirty="0" sz="200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technique </a:t>
            </a:r>
            <a:r>
              <a:rPr dirty="0" sz="2000" spc="-434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rassemblant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de nombreux partenaires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est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créé.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alibri"/>
              <a:cs typeface="Calibri"/>
            </a:endParaRPr>
          </a:p>
          <a:p>
            <a:pPr marL="12700" marR="433070">
              <a:lnSpc>
                <a:spcPct val="100000"/>
              </a:lnSpc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Objectif</a:t>
            </a:r>
            <a:r>
              <a:rPr dirty="0" sz="200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: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 Création</a:t>
            </a:r>
            <a:r>
              <a:rPr dirty="0" sz="200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d’une</a:t>
            </a:r>
            <a:r>
              <a:rPr dirty="0" sz="200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plateforme </a:t>
            </a:r>
            <a:r>
              <a:rPr dirty="0" sz="2000" spc="-434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multi-profil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Fréquentation</a:t>
            </a:r>
            <a:r>
              <a:rPr dirty="0" sz="200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touristique.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Fréquentation</a:t>
            </a:r>
            <a:r>
              <a:rPr dirty="0" sz="200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régulière</a:t>
            </a:r>
            <a:r>
              <a:rPr dirty="0" sz="200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habitants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du</a:t>
            </a:r>
            <a:r>
              <a:rPr dirty="0" sz="2000" spc="-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territoire.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746" y="1110742"/>
            <a:ext cx="3692525" cy="864869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0"/>
              </a:spcBef>
            </a:pPr>
            <a:r>
              <a:rPr dirty="0" sz="2700" spc="35" b="0">
                <a:latin typeface="Calibri"/>
                <a:cs typeface="Calibri"/>
              </a:rPr>
              <a:t>Le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50" b="0">
                <a:latin typeface="Calibri"/>
                <a:cs typeface="Calibri"/>
              </a:rPr>
              <a:t>PNR,</a:t>
            </a:r>
            <a:r>
              <a:rPr dirty="0" sz="2700" spc="65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pilote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50" b="0">
                <a:latin typeface="Calibri"/>
                <a:cs typeface="Calibri"/>
              </a:rPr>
              <a:t>logique</a:t>
            </a:r>
            <a:r>
              <a:rPr dirty="0" sz="2700" spc="75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du </a:t>
            </a:r>
            <a:r>
              <a:rPr dirty="0" sz="2700" spc="-600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projet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10" b="0">
                <a:latin typeface="Calibri"/>
                <a:cs typeface="Calibri"/>
              </a:rPr>
              <a:t>!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788152"/>
            <a:ext cx="1938527" cy="8046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37632" y="990600"/>
            <a:ext cx="6754495" cy="5867400"/>
            <a:chOff x="5437632" y="990600"/>
            <a:chExt cx="6754495" cy="5867400"/>
          </a:xfrm>
        </p:grpSpPr>
        <p:sp>
          <p:nvSpPr>
            <p:cNvPr id="6" name="object 6"/>
            <p:cNvSpPr/>
            <p:nvPr/>
          </p:nvSpPr>
          <p:spPr>
            <a:xfrm>
              <a:off x="9337547" y="3983863"/>
              <a:ext cx="2854325" cy="2874645"/>
            </a:xfrm>
            <a:custGeom>
              <a:avLst/>
              <a:gdLst/>
              <a:ahLst/>
              <a:cxnLst/>
              <a:rect l="l" t="t" r="r" b="b"/>
              <a:pathLst>
                <a:path w="2854325" h="2874645">
                  <a:moveTo>
                    <a:pt x="2854325" y="0"/>
                  </a:moveTo>
                  <a:lnTo>
                    <a:pt x="2175509" y="0"/>
                  </a:lnTo>
                  <a:lnTo>
                    <a:pt x="2045970" y="1994395"/>
                  </a:lnTo>
                  <a:lnTo>
                    <a:pt x="0" y="1994395"/>
                  </a:lnTo>
                  <a:lnTo>
                    <a:pt x="0" y="2874137"/>
                  </a:lnTo>
                  <a:lnTo>
                    <a:pt x="2854325" y="2874137"/>
                  </a:lnTo>
                  <a:lnTo>
                    <a:pt x="2854325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632" y="990600"/>
              <a:ext cx="6444996" cy="51114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0876" y="0"/>
            <a:ext cx="3286125" cy="990600"/>
            <a:chOff x="150876" y="0"/>
            <a:chExt cx="3286125" cy="9906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0611" y="53339"/>
              <a:ext cx="826008" cy="82448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63696" y="33528"/>
            <a:ext cx="568845" cy="816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419" y="6053328"/>
            <a:ext cx="295910" cy="281940"/>
          </a:xfrm>
          <a:custGeom>
            <a:avLst/>
            <a:gdLst/>
            <a:ahLst/>
            <a:cxnLst/>
            <a:rect l="l" t="t" r="r" b="b"/>
            <a:pathLst>
              <a:path w="295909" h="281939">
                <a:moveTo>
                  <a:pt x="163474" y="0"/>
                </a:moveTo>
                <a:lnTo>
                  <a:pt x="4673" y="0"/>
                </a:lnTo>
                <a:lnTo>
                  <a:pt x="0" y="4978"/>
                </a:lnTo>
                <a:lnTo>
                  <a:pt x="10972" y="173774"/>
                </a:lnTo>
                <a:lnTo>
                  <a:pt x="35852" y="238010"/>
                </a:lnTo>
                <a:lnTo>
                  <a:pt x="91605" y="276453"/>
                </a:lnTo>
                <a:lnTo>
                  <a:pt x="126644" y="281876"/>
                </a:lnTo>
                <a:lnTo>
                  <a:pt x="290893" y="281876"/>
                </a:lnTo>
                <a:lnTo>
                  <a:pt x="295452" y="277317"/>
                </a:lnTo>
                <a:lnTo>
                  <a:pt x="295452" y="119278"/>
                </a:lnTo>
                <a:lnTo>
                  <a:pt x="290893" y="114719"/>
                </a:lnTo>
                <a:lnTo>
                  <a:pt x="179323" y="114719"/>
                </a:lnTo>
                <a:lnTo>
                  <a:pt x="174866" y="110553"/>
                </a:lnTo>
                <a:lnTo>
                  <a:pt x="167957" y="4178"/>
                </a:lnTo>
                <a:lnTo>
                  <a:pt x="163474" y="0"/>
                </a:lnTo>
                <a:close/>
              </a:path>
            </a:pathLst>
          </a:custGeom>
          <a:solidFill>
            <a:srgbClr val="FBCD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837291" y="342900"/>
            <a:ext cx="1033144" cy="977265"/>
            <a:chOff x="10837291" y="342900"/>
            <a:chExt cx="1033144" cy="977265"/>
          </a:xfrm>
        </p:grpSpPr>
        <p:sp>
          <p:nvSpPr>
            <p:cNvPr id="4" name="object 4"/>
            <p:cNvSpPr/>
            <p:nvPr/>
          </p:nvSpPr>
          <p:spPr>
            <a:xfrm>
              <a:off x="10837291" y="403860"/>
              <a:ext cx="958850" cy="916305"/>
            </a:xfrm>
            <a:custGeom>
              <a:avLst/>
              <a:gdLst/>
              <a:ahLst/>
              <a:cxnLst/>
              <a:rect l="l" t="t" r="r" b="b"/>
              <a:pathLst>
                <a:path w="958850" h="916305">
                  <a:moveTo>
                    <a:pt x="546988" y="0"/>
                  </a:moveTo>
                  <a:lnTo>
                    <a:pt x="0" y="0"/>
                  </a:lnTo>
                  <a:lnTo>
                    <a:pt x="0" y="543051"/>
                  </a:lnTo>
                  <a:lnTo>
                    <a:pt x="389889" y="543051"/>
                  </a:lnTo>
                  <a:lnTo>
                    <a:pt x="414019" y="915797"/>
                  </a:lnTo>
                  <a:lnTo>
                    <a:pt x="958468" y="915797"/>
                  </a:lnTo>
                  <a:lnTo>
                    <a:pt x="921892" y="351281"/>
                  </a:lnTo>
                  <a:lnTo>
                    <a:pt x="910208" y="279653"/>
                  </a:lnTo>
                  <a:lnTo>
                    <a:pt x="885698" y="213232"/>
                  </a:lnTo>
                  <a:lnTo>
                    <a:pt x="849629" y="153542"/>
                  </a:lnTo>
                  <a:lnTo>
                    <a:pt x="803655" y="101726"/>
                  </a:lnTo>
                  <a:lnTo>
                    <a:pt x="749045" y="59181"/>
                  </a:lnTo>
                  <a:lnTo>
                    <a:pt x="687069" y="27177"/>
                  </a:lnTo>
                  <a:lnTo>
                    <a:pt x="619251" y="6985"/>
                  </a:lnTo>
                  <a:lnTo>
                    <a:pt x="583564" y="1777"/>
                  </a:lnTo>
                  <a:lnTo>
                    <a:pt x="546988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299317" y="342900"/>
              <a:ext cx="571500" cy="546735"/>
            </a:xfrm>
            <a:custGeom>
              <a:avLst/>
              <a:gdLst/>
              <a:ahLst/>
              <a:cxnLst/>
              <a:rect l="l" t="t" r="r" b="b"/>
              <a:pathLst>
                <a:path w="571500" h="546735">
                  <a:moveTo>
                    <a:pt x="325881" y="0"/>
                  </a:moveTo>
                  <a:lnTo>
                    <a:pt x="0" y="0"/>
                  </a:lnTo>
                  <a:lnTo>
                    <a:pt x="0" y="324230"/>
                  </a:lnTo>
                  <a:lnTo>
                    <a:pt x="232282" y="324230"/>
                  </a:lnTo>
                  <a:lnTo>
                    <a:pt x="246760" y="546735"/>
                  </a:lnTo>
                  <a:lnTo>
                    <a:pt x="571118" y="546735"/>
                  </a:lnTo>
                  <a:lnTo>
                    <a:pt x="549275" y="209676"/>
                  </a:lnTo>
                  <a:lnTo>
                    <a:pt x="534415" y="142748"/>
                  </a:lnTo>
                  <a:lnTo>
                    <a:pt x="501268" y="85089"/>
                  </a:lnTo>
                  <a:lnTo>
                    <a:pt x="453135" y="40004"/>
                  </a:lnTo>
                  <a:lnTo>
                    <a:pt x="393573" y="10541"/>
                  </a:lnTo>
                  <a:lnTo>
                    <a:pt x="360552" y="2667"/>
                  </a:lnTo>
                  <a:lnTo>
                    <a:pt x="325881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8859" y="4058411"/>
            <a:ext cx="5600579" cy="23454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8175" y="2277236"/>
            <a:ext cx="853503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79955" marR="5080" indent="-2167890">
              <a:lnSpc>
                <a:spcPct val="100000"/>
              </a:lnSpc>
              <a:spcBef>
                <a:spcPts val="95"/>
              </a:spcBef>
              <a:tabLst>
                <a:tab pos="690880" algn="l"/>
                <a:tab pos="2038985" algn="l"/>
                <a:tab pos="3725545" algn="l"/>
                <a:tab pos="4045585" algn="l"/>
                <a:tab pos="4481830" algn="l"/>
                <a:tab pos="4869815" algn="l"/>
                <a:tab pos="7733030" algn="l"/>
              </a:tabLst>
            </a:pPr>
            <a:r>
              <a:rPr dirty="0" sz="4000" spc="245"/>
              <a:t>L</a:t>
            </a:r>
            <a:r>
              <a:rPr dirty="0" sz="4000" spc="-5"/>
              <a:t>e</a:t>
            </a:r>
            <a:r>
              <a:rPr dirty="0" sz="4000"/>
              <a:t>	</a:t>
            </a:r>
            <a:r>
              <a:rPr dirty="0" sz="4000" spc="40"/>
              <a:t>T</a:t>
            </a:r>
            <a:r>
              <a:rPr dirty="0" sz="4000" spc="155"/>
              <a:t>r</a:t>
            </a:r>
            <a:r>
              <a:rPr dirty="0" sz="4000" spc="240"/>
              <a:t>a</a:t>
            </a:r>
            <a:r>
              <a:rPr dirty="0" sz="4000" spc="245"/>
              <a:t>i</a:t>
            </a:r>
            <a:r>
              <a:rPr dirty="0" sz="4000" spc="-5"/>
              <a:t>n</a:t>
            </a:r>
            <a:r>
              <a:rPr dirty="0" sz="4000"/>
              <a:t>	</a:t>
            </a:r>
            <a:r>
              <a:rPr dirty="0" sz="4000" spc="240"/>
              <a:t>Ja</a:t>
            </a:r>
            <a:r>
              <a:rPr dirty="0" sz="4000" spc="245"/>
              <a:t>une</a:t>
            </a:r>
            <a:r>
              <a:rPr dirty="0" sz="4000" spc="-5"/>
              <a:t>,</a:t>
            </a:r>
            <a:r>
              <a:rPr dirty="0" sz="4000"/>
              <a:t>	</a:t>
            </a:r>
            <a:r>
              <a:rPr dirty="0" sz="4000" spc="245"/>
              <a:t>u</a:t>
            </a:r>
            <a:r>
              <a:rPr dirty="0" sz="4000" spc="-5"/>
              <a:t>n</a:t>
            </a:r>
            <a:r>
              <a:rPr dirty="0" sz="4000"/>
              <a:t>	</a:t>
            </a:r>
            <a:r>
              <a:rPr dirty="0" sz="4000" spc="245"/>
              <a:t>dépl</a:t>
            </a:r>
            <a:r>
              <a:rPr dirty="0" sz="4000" spc="240"/>
              <a:t>ac</a:t>
            </a:r>
            <a:r>
              <a:rPr dirty="0" sz="4000" spc="245"/>
              <a:t>e</a:t>
            </a:r>
            <a:r>
              <a:rPr dirty="0" sz="4000" spc="240"/>
              <a:t>m</a:t>
            </a:r>
            <a:r>
              <a:rPr dirty="0" sz="4000" spc="245"/>
              <a:t>e</a:t>
            </a:r>
            <a:r>
              <a:rPr dirty="0" sz="4000" spc="210"/>
              <a:t>n</a:t>
            </a:r>
            <a:r>
              <a:rPr dirty="0" sz="4000" spc="-5"/>
              <a:t>t</a:t>
            </a:r>
            <a:r>
              <a:rPr dirty="0" sz="4000"/>
              <a:t>	</a:t>
            </a:r>
            <a:r>
              <a:rPr dirty="0" sz="4000" spc="245"/>
              <a:t>p</a:t>
            </a:r>
            <a:r>
              <a:rPr dirty="0" sz="4000" spc="240"/>
              <a:t>a</a:t>
            </a:r>
            <a:r>
              <a:rPr dirty="0" sz="4000" spc="-5"/>
              <a:t>s  </a:t>
            </a:r>
            <a:r>
              <a:rPr dirty="0" sz="4000" spc="185"/>
              <a:t>comme	</a:t>
            </a:r>
            <a:r>
              <a:rPr dirty="0" sz="4000" spc="160"/>
              <a:t>les	</a:t>
            </a:r>
            <a:r>
              <a:rPr dirty="0" sz="4000" spc="190"/>
              <a:t>autres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953511" y="3706367"/>
            <a:ext cx="7056120" cy="1405255"/>
          </a:xfrm>
          <a:prstGeom prst="rect">
            <a:avLst/>
          </a:prstGeom>
          <a:solidFill>
            <a:srgbClr val="FBCD00"/>
          </a:solidFill>
        </p:spPr>
        <p:txBody>
          <a:bodyPr wrap="square" lIns="0" tIns="1422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120"/>
              </a:spcBef>
            </a:pPr>
            <a:r>
              <a:rPr dirty="0" sz="3200" spc="-15" b="1">
                <a:solidFill>
                  <a:srgbClr val="2C3076"/>
                </a:solidFill>
                <a:latin typeface="Calibri"/>
                <a:cs typeface="Calibri"/>
              </a:rPr>
              <a:t>Valorisation</a:t>
            </a:r>
            <a:r>
              <a:rPr dirty="0" sz="3200" spc="-20" b="1">
                <a:solidFill>
                  <a:srgbClr val="2C3076"/>
                </a:solidFill>
                <a:latin typeface="Calibri"/>
                <a:cs typeface="Calibri"/>
              </a:rPr>
              <a:t> et </a:t>
            </a:r>
            <a:r>
              <a:rPr dirty="0" sz="3200" spc="-5" b="1">
                <a:solidFill>
                  <a:srgbClr val="2C3076"/>
                </a:solidFill>
                <a:latin typeface="Calibri"/>
                <a:cs typeface="Calibri"/>
              </a:rPr>
              <a:t>animation</a:t>
            </a:r>
            <a:r>
              <a:rPr dirty="0" sz="3200" spc="-15" b="1">
                <a:solidFill>
                  <a:srgbClr val="2C3076"/>
                </a:solidFill>
                <a:latin typeface="Calibri"/>
                <a:cs typeface="Calibri"/>
              </a:rPr>
              <a:t> d’une</a:t>
            </a:r>
            <a:r>
              <a:rPr dirty="0" sz="3200" spc="-4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2C3076"/>
                </a:solidFill>
                <a:latin typeface="Calibri"/>
                <a:cs typeface="Calibri"/>
              </a:rPr>
              <a:t>ligne</a:t>
            </a:r>
            <a:endParaRPr sz="3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3200" spc="-15" b="1">
                <a:solidFill>
                  <a:srgbClr val="2C3076"/>
                </a:solidFill>
                <a:latin typeface="Calibri"/>
                <a:cs typeface="Calibri"/>
              </a:rPr>
              <a:t>ferroviaire</a:t>
            </a:r>
            <a:r>
              <a:rPr dirty="0" sz="3200" spc="-4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2C3076"/>
                </a:solidFill>
                <a:latin typeface="Calibri"/>
                <a:cs typeface="Calibri"/>
              </a:rPr>
              <a:t>centenaire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0876" y="0"/>
            <a:ext cx="3154680" cy="1022985"/>
            <a:chOff x="150876" y="0"/>
            <a:chExt cx="3154680" cy="10229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32003"/>
              <a:ext cx="2459735" cy="990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0"/>
              <a:ext cx="694944" cy="9584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0944" y="1802892"/>
            <a:ext cx="1821180" cy="3051175"/>
          </a:xfrm>
          <a:custGeom>
            <a:avLst/>
            <a:gdLst/>
            <a:ahLst/>
            <a:cxnLst/>
            <a:rect l="l" t="t" r="r" b="b"/>
            <a:pathLst>
              <a:path w="1821179" h="3051175">
                <a:moveTo>
                  <a:pt x="794384" y="0"/>
                </a:moveTo>
                <a:lnTo>
                  <a:pt x="0" y="884174"/>
                </a:lnTo>
                <a:lnTo>
                  <a:pt x="570103" y="1518666"/>
                </a:lnTo>
                <a:lnTo>
                  <a:pt x="60325" y="2164842"/>
                </a:lnTo>
                <a:lnTo>
                  <a:pt x="856233" y="3050794"/>
                </a:lnTo>
                <a:lnTo>
                  <a:pt x="1628520" y="2072005"/>
                </a:lnTo>
                <a:lnTo>
                  <a:pt x="1669795" y="2015236"/>
                </a:lnTo>
                <a:lnTo>
                  <a:pt x="1705991" y="1955546"/>
                </a:lnTo>
                <a:lnTo>
                  <a:pt x="1737233" y="1893570"/>
                </a:lnTo>
                <a:lnTo>
                  <a:pt x="1763521" y="1829562"/>
                </a:lnTo>
                <a:lnTo>
                  <a:pt x="1784858" y="1763776"/>
                </a:lnTo>
                <a:lnTo>
                  <a:pt x="1801241" y="1696593"/>
                </a:lnTo>
                <a:lnTo>
                  <a:pt x="1812797" y="1628521"/>
                </a:lnTo>
                <a:lnTo>
                  <a:pt x="1819275" y="1559814"/>
                </a:lnTo>
                <a:lnTo>
                  <a:pt x="1821053" y="1490853"/>
                </a:lnTo>
                <a:lnTo>
                  <a:pt x="1820036" y="1456436"/>
                </a:lnTo>
                <a:lnTo>
                  <a:pt x="1814321" y="1387729"/>
                </a:lnTo>
                <a:lnTo>
                  <a:pt x="1803781" y="1319657"/>
                </a:lnTo>
                <a:lnTo>
                  <a:pt x="1788414" y="1252474"/>
                </a:lnTo>
                <a:lnTo>
                  <a:pt x="1768094" y="1186688"/>
                </a:lnTo>
                <a:lnTo>
                  <a:pt x="1742947" y="1122680"/>
                </a:lnTo>
                <a:lnTo>
                  <a:pt x="1712976" y="1060577"/>
                </a:lnTo>
                <a:lnTo>
                  <a:pt x="1678178" y="1000887"/>
                </a:lnTo>
                <a:lnTo>
                  <a:pt x="1638554" y="943991"/>
                </a:lnTo>
                <a:lnTo>
                  <a:pt x="1594231" y="890270"/>
                </a:lnTo>
                <a:lnTo>
                  <a:pt x="794384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5479" y="2727934"/>
            <a:ext cx="3828415" cy="1202055"/>
          </a:xfrm>
          <a:prstGeom prst="rect">
            <a:avLst/>
          </a:prstGeom>
          <a:solidFill>
            <a:srgbClr val="FBCD00"/>
          </a:solidFill>
        </p:spPr>
        <p:txBody>
          <a:bodyPr wrap="square" lIns="0" tIns="257175" rIns="0" bIns="0" rtlCol="0" vert="horz">
            <a:spAutoFit/>
          </a:bodyPr>
          <a:lstStyle/>
          <a:p>
            <a:pPr marL="412750">
              <a:lnSpc>
                <a:spcPct val="100000"/>
              </a:lnSpc>
              <a:spcBef>
                <a:spcPts val="2025"/>
              </a:spcBef>
            </a:pPr>
            <a:r>
              <a:rPr dirty="0" sz="3600" spc="210" b="1">
                <a:solidFill>
                  <a:srgbClr val="2C3076"/>
                </a:solidFill>
                <a:latin typeface="Calibri"/>
                <a:cs typeface="Calibri"/>
              </a:rPr>
              <a:t>Letrainjaune.fr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646" y="2146299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7.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0876" y="0"/>
            <a:ext cx="3165475" cy="990600"/>
            <a:chOff x="150876" y="0"/>
            <a:chExt cx="3165475" cy="9906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8795" y="36576"/>
              <a:ext cx="757428" cy="75742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577840" y="443483"/>
            <a:ext cx="6614159" cy="6259195"/>
            <a:chOff x="5577840" y="443483"/>
            <a:chExt cx="6614159" cy="6259195"/>
          </a:xfrm>
        </p:grpSpPr>
        <p:sp>
          <p:nvSpPr>
            <p:cNvPr id="10" name="object 10"/>
            <p:cNvSpPr/>
            <p:nvPr/>
          </p:nvSpPr>
          <p:spPr>
            <a:xfrm>
              <a:off x="11618976" y="443483"/>
              <a:ext cx="572770" cy="546735"/>
            </a:xfrm>
            <a:custGeom>
              <a:avLst/>
              <a:gdLst/>
              <a:ahLst/>
              <a:cxnLst/>
              <a:rect l="l" t="t" r="r" b="b"/>
              <a:pathLst>
                <a:path w="572770" h="546735">
                  <a:moveTo>
                    <a:pt x="326771" y="0"/>
                  </a:moveTo>
                  <a:lnTo>
                    <a:pt x="0" y="0"/>
                  </a:lnTo>
                  <a:lnTo>
                    <a:pt x="0" y="324230"/>
                  </a:lnTo>
                  <a:lnTo>
                    <a:pt x="232918" y="324230"/>
                  </a:lnTo>
                  <a:lnTo>
                    <a:pt x="247396" y="546735"/>
                  </a:lnTo>
                  <a:lnTo>
                    <a:pt x="572643" y="546735"/>
                  </a:lnTo>
                  <a:lnTo>
                    <a:pt x="550799" y="209676"/>
                  </a:lnTo>
                  <a:lnTo>
                    <a:pt x="535940" y="142748"/>
                  </a:lnTo>
                  <a:lnTo>
                    <a:pt x="502666" y="85089"/>
                  </a:lnTo>
                  <a:lnTo>
                    <a:pt x="454405" y="40004"/>
                  </a:lnTo>
                  <a:lnTo>
                    <a:pt x="394716" y="10540"/>
                  </a:lnTo>
                  <a:lnTo>
                    <a:pt x="361569" y="2666"/>
                  </a:lnTo>
                  <a:lnTo>
                    <a:pt x="326771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77840" y="6153912"/>
              <a:ext cx="572770" cy="548640"/>
            </a:xfrm>
            <a:custGeom>
              <a:avLst/>
              <a:gdLst/>
              <a:ahLst/>
              <a:cxnLst/>
              <a:rect l="l" t="t" r="r" b="b"/>
              <a:pathLst>
                <a:path w="572770" h="548640">
                  <a:moveTo>
                    <a:pt x="325247" y="0"/>
                  </a:moveTo>
                  <a:lnTo>
                    <a:pt x="0" y="0"/>
                  </a:lnTo>
                  <a:lnTo>
                    <a:pt x="21844" y="337972"/>
                  </a:lnTo>
                  <a:lnTo>
                    <a:pt x="36830" y="405104"/>
                  </a:lnTo>
                  <a:lnTo>
                    <a:pt x="70104" y="462915"/>
                  </a:lnTo>
                  <a:lnTo>
                    <a:pt x="118237" y="508177"/>
                  </a:lnTo>
                  <a:lnTo>
                    <a:pt x="177926" y="537679"/>
                  </a:lnTo>
                  <a:lnTo>
                    <a:pt x="245872" y="548233"/>
                  </a:lnTo>
                  <a:lnTo>
                    <a:pt x="572643" y="548233"/>
                  </a:lnTo>
                  <a:lnTo>
                    <a:pt x="572643" y="223126"/>
                  </a:lnTo>
                  <a:lnTo>
                    <a:pt x="339725" y="223126"/>
                  </a:lnTo>
                  <a:lnTo>
                    <a:pt x="325247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4352" y="704087"/>
              <a:ext cx="6192011" cy="572414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2235" y="42671"/>
            <a:ext cx="566927" cy="7513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7032" y="73406"/>
            <a:ext cx="474922" cy="7095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1671" y="338327"/>
            <a:ext cx="8141334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">
              <a:lnSpc>
                <a:spcPts val="3100"/>
              </a:lnSpc>
            </a:pPr>
            <a:r>
              <a:rPr dirty="0" sz="2700" spc="15">
                <a:solidFill>
                  <a:srgbClr val="2C3076"/>
                </a:solidFill>
                <a:latin typeface="Calibri"/>
                <a:cs typeface="Calibri"/>
              </a:rPr>
              <a:t>Après</a:t>
            </a:r>
            <a:r>
              <a:rPr dirty="0" sz="2700" spc="8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20">
                <a:solidFill>
                  <a:srgbClr val="2C3076"/>
                </a:solidFill>
                <a:latin typeface="Calibri"/>
                <a:cs typeface="Calibri"/>
              </a:rPr>
              <a:t>deux</a:t>
            </a:r>
            <a:r>
              <a:rPr dirty="0" sz="2700" spc="8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25">
                <a:solidFill>
                  <a:srgbClr val="2C3076"/>
                </a:solidFill>
                <a:latin typeface="Calibri"/>
                <a:cs typeface="Calibri"/>
              </a:rPr>
              <a:t>années</a:t>
            </a:r>
            <a:r>
              <a:rPr dirty="0" sz="27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1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700" spc="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10">
                <a:solidFill>
                  <a:srgbClr val="2C3076"/>
                </a:solidFill>
                <a:latin typeface="Calibri"/>
                <a:cs typeface="Calibri"/>
              </a:rPr>
              <a:t>travail,</a:t>
            </a:r>
            <a:r>
              <a:rPr dirty="0" sz="2700" spc="1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15">
                <a:solidFill>
                  <a:srgbClr val="2C3076"/>
                </a:solidFill>
                <a:latin typeface="Calibri"/>
                <a:cs typeface="Calibri"/>
              </a:rPr>
              <a:t>le</a:t>
            </a:r>
            <a:r>
              <a:rPr dirty="0" sz="27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15">
                <a:solidFill>
                  <a:srgbClr val="2C3076"/>
                </a:solidFill>
                <a:latin typeface="Calibri"/>
                <a:cs typeface="Calibri"/>
              </a:rPr>
              <a:t>site</a:t>
            </a:r>
            <a:r>
              <a:rPr dirty="0" sz="2700" spc="18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u="heavy" sz="2700" spc="2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Calibri"/>
                <a:cs typeface="Calibri"/>
                <a:hlinkClick r:id="rId2"/>
              </a:rPr>
              <a:t>letrainjaune.fr</a:t>
            </a:r>
            <a:r>
              <a:rPr dirty="0" u="heavy" sz="2700" spc="14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sz="2700" spc="5">
                <a:solidFill>
                  <a:srgbClr val="2C3076"/>
                </a:solidFill>
                <a:latin typeface="Calibri"/>
                <a:cs typeface="Calibri"/>
              </a:rPr>
              <a:t>est</a:t>
            </a:r>
            <a:endParaRPr sz="2700">
              <a:latin typeface="Calibri"/>
              <a:cs typeface="Calibri"/>
            </a:endParaRPr>
          </a:p>
          <a:p>
            <a:pPr marL="8890">
              <a:lnSpc>
                <a:spcPct val="100000"/>
              </a:lnSpc>
              <a:spcBef>
                <a:spcPts val="20"/>
              </a:spcBef>
            </a:pPr>
            <a:r>
              <a:rPr dirty="0" sz="2700" spc="25">
                <a:solidFill>
                  <a:srgbClr val="2C3076"/>
                </a:solidFill>
                <a:latin typeface="Calibri"/>
                <a:cs typeface="Calibri"/>
              </a:rPr>
              <a:t>officiellement</a:t>
            </a:r>
            <a:r>
              <a:rPr dirty="0" sz="2700" spc="1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25">
                <a:solidFill>
                  <a:srgbClr val="2C3076"/>
                </a:solidFill>
                <a:latin typeface="Calibri"/>
                <a:cs typeface="Calibri"/>
              </a:rPr>
              <a:t>lancé</a:t>
            </a:r>
            <a:r>
              <a:rPr dirty="0" sz="27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15">
                <a:solidFill>
                  <a:srgbClr val="2C3076"/>
                </a:solidFill>
                <a:latin typeface="Calibri"/>
                <a:cs typeface="Calibri"/>
              </a:rPr>
              <a:t>en</a:t>
            </a:r>
            <a:r>
              <a:rPr dirty="0" sz="2700" spc="1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20" b="1">
                <a:solidFill>
                  <a:srgbClr val="2C3076"/>
                </a:solidFill>
                <a:latin typeface="Calibri"/>
                <a:cs typeface="Calibri"/>
              </a:rPr>
              <a:t>janvier</a:t>
            </a:r>
            <a:r>
              <a:rPr dirty="0" sz="2700" spc="114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700" spc="20" b="1">
                <a:solidFill>
                  <a:srgbClr val="2C3076"/>
                </a:solidFill>
                <a:latin typeface="Calibri"/>
                <a:cs typeface="Calibri"/>
              </a:rPr>
              <a:t>2022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0311" y="181355"/>
            <a:ext cx="2600325" cy="990600"/>
            <a:chOff x="210311" y="181355"/>
            <a:chExt cx="2600325" cy="990600"/>
          </a:xfrm>
        </p:grpSpPr>
        <p:sp>
          <p:nvSpPr>
            <p:cNvPr id="4" name="object 4"/>
            <p:cNvSpPr/>
            <p:nvPr/>
          </p:nvSpPr>
          <p:spPr>
            <a:xfrm>
              <a:off x="210311" y="228599"/>
              <a:ext cx="1943100" cy="744220"/>
            </a:xfrm>
            <a:custGeom>
              <a:avLst/>
              <a:gdLst/>
              <a:ahLst/>
              <a:cxnLst/>
              <a:rect l="l" t="t" r="r" b="b"/>
              <a:pathLst>
                <a:path w="1943100" h="744219">
                  <a:moveTo>
                    <a:pt x="1943100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1943100" y="743712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181355"/>
              <a:ext cx="2599944" cy="990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8788" y="4782248"/>
            <a:ext cx="3569335" cy="1781810"/>
          </a:xfrm>
          <a:prstGeom prst="rect">
            <a:avLst/>
          </a:prstGeom>
          <a:solidFill>
            <a:srgbClr val="FFFFFF">
              <a:alpha val="65881"/>
            </a:srgbClr>
          </a:solidFill>
          <a:ln w="9525">
            <a:solidFill>
              <a:srgbClr val="4471C4"/>
            </a:solidFill>
          </a:ln>
        </p:spPr>
        <p:txBody>
          <a:bodyPr wrap="square" lIns="0" tIns="150495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1185"/>
              </a:spcBef>
            </a:pPr>
            <a:r>
              <a:rPr dirty="0" sz="1600" spc="20">
                <a:solidFill>
                  <a:srgbClr val="2C3076"/>
                </a:solidFill>
                <a:latin typeface="Calibri"/>
                <a:cs typeface="Calibri"/>
              </a:rPr>
              <a:t>Budget</a:t>
            </a:r>
            <a:r>
              <a:rPr dirty="0" sz="1600" spc="10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total</a:t>
            </a:r>
            <a:r>
              <a:rPr dirty="0" sz="1600" spc="8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00" spc="1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0" b="1">
                <a:solidFill>
                  <a:srgbClr val="2C3076"/>
                </a:solidFill>
                <a:latin typeface="Calibri"/>
                <a:cs typeface="Calibri"/>
              </a:rPr>
              <a:t>25</a:t>
            </a:r>
            <a:r>
              <a:rPr dirty="0" sz="1600" spc="8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0" b="1">
                <a:solidFill>
                  <a:srgbClr val="2C3076"/>
                </a:solidFill>
                <a:latin typeface="Calibri"/>
                <a:cs typeface="Calibri"/>
              </a:rPr>
              <a:t>000</a:t>
            </a:r>
            <a:r>
              <a:rPr dirty="0" sz="1600" spc="20">
                <a:solidFill>
                  <a:srgbClr val="2C3076"/>
                </a:solidFill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111760" marR="336550">
              <a:lnSpc>
                <a:spcPct val="101099"/>
              </a:lnSpc>
            </a:pPr>
            <a:r>
              <a:rPr dirty="0" sz="1600" spc="10">
                <a:solidFill>
                  <a:srgbClr val="2C3076"/>
                </a:solidFill>
                <a:latin typeface="Calibri"/>
                <a:cs typeface="Calibri"/>
              </a:rPr>
              <a:t>Un</a:t>
            </a:r>
            <a:r>
              <a:rPr dirty="0" sz="1600" spc="8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travail</a:t>
            </a:r>
            <a:r>
              <a:rPr dirty="0" sz="1600" spc="9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5">
                <a:solidFill>
                  <a:srgbClr val="2C3076"/>
                </a:solidFill>
                <a:latin typeface="Calibri"/>
                <a:cs typeface="Calibri"/>
              </a:rPr>
              <a:t>partenarial</a:t>
            </a:r>
            <a:r>
              <a:rPr dirty="0" sz="1600" spc="1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5">
                <a:solidFill>
                  <a:srgbClr val="2C3076"/>
                </a:solidFill>
                <a:latin typeface="Calibri"/>
                <a:cs typeface="Calibri"/>
              </a:rPr>
              <a:t>essentiel</a:t>
            </a:r>
            <a:r>
              <a:rPr dirty="0" sz="1600" spc="114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2C3076"/>
                </a:solidFill>
                <a:latin typeface="Calibri"/>
                <a:cs typeface="Calibri"/>
              </a:rPr>
              <a:t>avec </a:t>
            </a:r>
            <a:r>
              <a:rPr dirty="0" sz="1600" spc="-3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l’ensemble</a:t>
            </a:r>
            <a:r>
              <a:rPr dirty="0" sz="1600" spc="114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1600" spc="8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C3076"/>
                </a:solidFill>
                <a:latin typeface="Calibri"/>
                <a:cs typeface="Calibri"/>
              </a:rPr>
              <a:t>membres</a:t>
            </a:r>
            <a:r>
              <a:rPr dirty="0" sz="1600" spc="1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du</a:t>
            </a:r>
            <a:r>
              <a:rPr dirty="0" sz="16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2C3076"/>
                </a:solidFill>
                <a:latin typeface="Calibri"/>
                <a:cs typeface="Calibri"/>
              </a:rPr>
              <a:t>comité </a:t>
            </a:r>
            <a:r>
              <a:rPr dirty="0" sz="1600" spc="-3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5">
                <a:solidFill>
                  <a:srgbClr val="2C3076"/>
                </a:solidFill>
                <a:latin typeface="Calibri"/>
                <a:cs typeface="Calibri"/>
              </a:rPr>
              <a:t>technique,</a:t>
            </a:r>
            <a:r>
              <a:rPr dirty="0" sz="1600" spc="10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dont</a:t>
            </a:r>
            <a:r>
              <a:rPr dirty="0" sz="1600" spc="1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la</a:t>
            </a:r>
            <a:r>
              <a:rPr dirty="0" sz="1600" spc="9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0" b="1">
                <a:solidFill>
                  <a:srgbClr val="2C3076"/>
                </a:solidFill>
                <a:latin typeface="Calibri"/>
                <a:cs typeface="Calibri"/>
              </a:rPr>
              <a:t>Région</a:t>
            </a:r>
            <a:r>
              <a:rPr dirty="0" sz="1600" spc="11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5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r>
              <a:rPr dirty="0" sz="1600" spc="1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2C3076"/>
                </a:solidFill>
                <a:latin typeface="Calibri"/>
                <a:cs typeface="Calibri"/>
              </a:rPr>
              <a:t>le </a:t>
            </a:r>
            <a:r>
              <a:rPr dirty="0" sz="1600" spc="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20" b="1">
                <a:solidFill>
                  <a:srgbClr val="2C3076"/>
                </a:solidFill>
                <a:latin typeface="Calibri"/>
                <a:cs typeface="Calibri"/>
              </a:rPr>
              <a:t>Département</a:t>
            </a:r>
            <a:r>
              <a:rPr dirty="0" sz="1600" spc="15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C3076"/>
                </a:solidFill>
                <a:latin typeface="Calibri"/>
                <a:cs typeface="Calibri"/>
              </a:rPr>
              <a:t>!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4951" y="1802892"/>
            <a:ext cx="1934210" cy="3051175"/>
          </a:xfrm>
          <a:custGeom>
            <a:avLst/>
            <a:gdLst/>
            <a:ahLst/>
            <a:cxnLst/>
            <a:rect l="l" t="t" r="r" b="b"/>
            <a:pathLst>
              <a:path w="1934210" h="3051175">
                <a:moveTo>
                  <a:pt x="843534" y="0"/>
                </a:moveTo>
                <a:lnTo>
                  <a:pt x="0" y="884174"/>
                </a:lnTo>
                <a:lnTo>
                  <a:pt x="605409" y="1518666"/>
                </a:lnTo>
                <a:lnTo>
                  <a:pt x="64008" y="2164842"/>
                </a:lnTo>
                <a:lnTo>
                  <a:pt x="909320" y="3050794"/>
                </a:lnTo>
                <a:lnTo>
                  <a:pt x="1729359" y="2072005"/>
                </a:lnTo>
                <a:lnTo>
                  <a:pt x="1773174" y="2015236"/>
                </a:lnTo>
                <a:lnTo>
                  <a:pt x="1811655" y="1955546"/>
                </a:lnTo>
                <a:lnTo>
                  <a:pt x="1844802" y="1893570"/>
                </a:lnTo>
                <a:lnTo>
                  <a:pt x="1872742" y="1829562"/>
                </a:lnTo>
                <a:lnTo>
                  <a:pt x="1895348" y="1763776"/>
                </a:lnTo>
                <a:lnTo>
                  <a:pt x="1912747" y="1696593"/>
                </a:lnTo>
                <a:lnTo>
                  <a:pt x="1925065" y="1628521"/>
                </a:lnTo>
                <a:lnTo>
                  <a:pt x="1931924" y="1559814"/>
                </a:lnTo>
                <a:lnTo>
                  <a:pt x="1933702" y="1490853"/>
                </a:lnTo>
                <a:lnTo>
                  <a:pt x="1932686" y="1456436"/>
                </a:lnTo>
                <a:lnTo>
                  <a:pt x="1926717" y="1387729"/>
                </a:lnTo>
                <a:lnTo>
                  <a:pt x="1915414" y="1319657"/>
                </a:lnTo>
                <a:lnTo>
                  <a:pt x="1899158" y="1252474"/>
                </a:lnTo>
                <a:lnTo>
                  <a:pt x="1877568" y="1186688"/>
                </a:lnTo>
                <a:lnTo>
                  <a:pt x="1850898" y="1122680"/>
                </a:lnTo>
                <a:lnTo>
                  <a:pt x="1819021" y="1060577"/>
                </a:lnTo>
                <a:lnTo>
                  <a:pt x="1782190" y="1000887"/>
                </a:lnTo>
                <a:lnTo>
                  <a:pt x="1740027" y="943991"/>
                </a:lnTo>
                <a:lnTo>
                  <a:pt x="1692910" y="890270"/>
                </a:lnTo>
                <a:lnTo>
                  <a:pt x="843534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5479" y="2727934"/>
            <a:ext cx="4065904" cy="1202055"/>
          </a:xfrm>
          <a:prstGeom prst="rect">
            <a:avLst/>
          </a:prstGeom>
          <a:solidFill>
            <a:srgbClr val="FBCD00"/>
          </a:solidFill>
        </p:spPr>
        <p:txBody>
          <a:bodyPr wrap="square" lIns="0" tIns="0" rIns="0" bIns="0" rtlCol="0" vert="horz">
            <a:spAutoFit/>
          </a:bodyPr>
          <a:lstStyle/>
          <a:p>
            <a:pPr marL="412750">
              <a:lnSpc>
                <a:spcPts val="4165"/>
              </a:lnSpc>
            </a:pPr>
            <a:r>
              <a:rPr dirty="0" sz="3600" spc="200" b="1">
                <a:solidFill>
                  <a:srgbClr val="2C3076"/>
                </a:solidFill>
                <a:latin typeface="Calibri"/>
                <a:cs typeface="Calibri"/>
              </a:rPr>
              <a:t>Séjours</a:t>
            </a:r>
            <a:endParaRPr sz="36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50"/>
              </a:spcBef>
            </a:pPr>
            <a:r>
              <a:rPr dirty="0" sz="3600" spc="210" b="1">
                <a:solidFill>
                  <a:srgbClr val="2C3076"/>
                </a:solidFill>
                <a:latin typeface="Calibri"/>
                <a:cs typeface="Calibri"/>
              </a:rPr>
              <a:t>touristiques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646" y="2146299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8.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0876" y="0"/>
            <a:ext cx="3877310" cy="990600"/>
            <a:chOff x="150876" y="0"/>
            <a:chExt cx="3877310" cy="9906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3451" y="83819"/>
              <a:ext cx="1554479" cy="75133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715000" y="288036"/>
            <a:ext cx="6467475" cy="6214745"/>
            <a:chOff x="5715000" y="288036"/>
            <a:chExt cx="6467475" cy="6214745"/>
          </a:xfrm>
        </p:grpSpPr>
        <p:sp>
          <p:nvSpPr>
            <p:cNvPr id="10" name="object 10"/>
            <p:cNvSpPr/>
            <p:nvPr/>
          </p:nvSpPr>
          <p:spPr>
            <a:xfrm>
              <a:off x="11609832" y="288036"/>
              <a:ext cx="572770" cy="546735"/>
            </a:xfrm>
            <a:custGeom>
              <a:avLst/>
              <a:gdLst/>
              <a:ahLst/>
              <a:cxnLst/>
              <a:rect l="l" t="t" r="r" b="b"/>
              <a:pathLst>
                <a:path w="572770" h="546735">
                  <a:moveTo>
                    <a:pt x="326771" y="0"/>
                  </a:moveTo>
                  <a:lnTo>
                    <a:pt x="0" y="0"/>
                  </a:lnTo>
                  <a:lnTo>
                    <a:pt x="0" y="324231"/>
                  </a:lnTo>
                  <a:lnTo>
                    <a:pt x="232918" y="324231"/>
                  </a:lnTo>
                  <a:lnTo>
                    <a:pt x="247396" y="546735"/>
                  </a:lnTo>
                  <a:lnTo>
                    <a:pt x="572643" y="546735"/>
                  </a:lnTo>
                  <a:lnTo>
                    <a:pt x="550799" y="209677"/>
                  </a:lnTo>
                  <a:lnTo>
                    <a:pt x="535940" y="142748"/>
                  </a:lnTo>
                  <a:lnTo>
                    <a:pt x="502666" y="85090"/>
                  </a:lnTo>
                  <a:lnTo>
                    <a:pt x="454406" y="40005"/>
                  </a:lnTo>
                  <a:lnTo>
                    <a:pt x="394716" y="10541"/>
                  </a:lnTo>
                  <a:lnTo>
                    <a:pt x="361569" y="2667"/>
                  </a:lnTo>
                  <a:lnTo>
                    <a:pt x="326771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715000" y="5955791"/>
              <a:ext cx="571500" cy="546735"/>
            </a:xfrm>
            <a:custGeom>
              <a:avLst/>
              <a:gdLst/>
              <a:ahLst/>
              <a:cxnLst/>
              <a:rect l="l" t="t" r="r" b="b"/>
              <a:pathLst>
                <a:path w="571500" h="546734">
                  <a:moveTo>
                    <a:pt x="324358" y="0"/>
                  </a:moveTo>
                  <a:lnTo>
                    <a:pt x="0" y="0"/>
                  </a:lnTo>
                  <a:lnTo>
                    <a:pt x="21844" y="337032"/>
                  </a:lnTo>
                  <a:lnTo>
                    <a:pt x="36702" y="403987"/>
                  </a:lnTo>
                  <a:lnTo>
                    <a:pt x="69850" y="461632"/>
                  </a:lnTo>
                  <a:lnTo>
                    <a:pt x="117983" y="506755"/>
                  </a:lnTo>
                  <a:lnTo>
                    <a:pt x="177546" y="536181"/>
                  </a:lnTo>
                  <a:lnTo>
                    <a:pt x="245237" y="546709"/>
                  </a:lnTo>
                  <a:lnTo>
                    <a:pt x="571119" y="546709"/>
                  </a:lnTo>
                  <a:lnTo>
                    <a:pt x="571119" y="222504"/>
                  </a:lnTo>
                  <a:lnTo>
                    <a:pt x="338836" y="222504"/>
                  </a:lnTo>
                  <a:lnTo>
                    <a:pt x="324358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3897" y="455676"/>
              <a:ext cx="6011799" cy="584149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1940" y="83819"/>
            <a:ext cx="506115" cy="7269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3122675"/>
            <a:ext cx="12182855" cy="37353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90032" y="2255494"/>
            <a:ext cx="2918460" cy="22860"/>
          </a:xfrm>
          <a:custGeom>
            <a:avLst/>
            <a:gdLst/>
            <a:ahLst/>
            <a:cxnLst/>
            <a:rect l="l" t="t" r="r" b="b"/>
            <a:pathLst>
              <a:path w="2918459" h="22860">
                <a:moveTo>
                  <a:pt x="2918079" y="0"/>
                </a:moveTo>
                <a:lnTo>
                  <a:pt x="0" y="0"/>
                </a:lnTo>
                <a:lnTo>
                  <a:pt x="0" y="22758"/>
                </a:lnTo>
                <a:lnTo>
                  <a:pt x="2918079" y="22758"/>
                </a:lnTo>
                <a:lnTo>
                  <a:pt x="2918079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7294" y="898651"/>
            <a:ext cx="3734435" cy="11347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dirty="0" sz="3600" spc="20">
                <a:solidFill>
                  <a:srgbClr val="2C3076"/>
                </a:solidFill>
                <a:latin typeface="Calibri"/>
                <a:cs typeface="Calibri"/>
              </a:rPr>
              <a:t>Séjour</a:t>
            </a:r>
            <a:r>
              <a:rPr dirty="0" sz="360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600" spc="-40">
                <a:solidFill>
                  <a:srgbClr val="2C3076"/>
                </a:solidFill>
                <a:latin typeface="Calibri"/>
                <a:cs typeface="Calibri"/>
              </a:rPr>
              <a:t>Train</a:t>
            </a:r>
            <a:r>
              <a:rPr dirty="0" sz="360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600" spc="20">
                <a:solidFill>
                  <a:srgbClr val="2C3076"/>
                </a:solidFill>
                <a:latin typeface="Calibri"/>
                <a:cs typeface="Calibri"/>
              </a:rPr>
              <a:t>Jaune</a:t>
            </a:r>
            <a:r>
              <a:rPr dirty="0" sz="36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600" spc="10">
                <a:solidFill>
                  <a:srgbClr val="2C3076"/>
                </a:solidFill>
                <a:latin typeface="Calibri"/>
                <a:cs typeface="Calibri"/>
              </a:rPr>
              <a:t>/ </a:t>
            </a:r>
            <a:r>
              <a:rPr dirty="0" sz="3600" spc="-8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600" spc="15">
                <a:solidFill>
                  <a:srgbClr val="2C3076"/>
                </a:solidFill>
                <a:latin typeface="Calibri"/>
                <a:cs typeface="Calibri"/>
              </a:rPr>
              <a:t>UNESCO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2593848"/>
            <a:ext cx="2854452" cy="20802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7294" y="2577846"/>
            <a:ext cx="2764790" cy="1811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25">
                <a:solidFill>
                  <a:srgbClr val="2C3076"/>
                </a:solidFill>
                <a:latin typeface="Calibri"/>
                <a:cs typeface="Calibri"/>
              </a:rPr>
              <a:t>Trajets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en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train,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visites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 </a:t>
            </a:r>
            <a:r>
              <a:rPr dirty="0" sz="165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ateliers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nuitées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dans les </a:t>
            </a:r>
            <a:r>
              <a:rPr dirty="0" sz="165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citadelles</a:t>
            </a:r>
            <a:r>
              <a:rPr dirty="0" sz="1650" spc="-7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Villefranche-de- </a:t>
            </a:r>
            <a:r>
              <a:rPr dirty="0" sz="1650" spc="-3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Conflent</a:t>
            </a:r>
            <a:r>
              <a:rPr dirty="0" sz="165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r>
              <a:rPr dirty="0" sz="1650" spc="-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Mont-Louis.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3076"/>
              </a:buClr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132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Visites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patrimoniales,</a:t>
            </a:r>
            <a:r>
              <a:rPr dirty="0" sz="165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repas </a:t>
            </a:r>
            <a:r>
              <a:rPr dirty="0" sz="1650" spc="-3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gastronomiques.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88880" y="0"/>
            <a:ext cx="2103120" cy="2182495"/>
          </a:xfrm>
          <a:custGeom>
            <a:avLst/>
            <a:gdLst/>
            <a:ahLst/>
            <a:cxnLst/>
            <a:rect l="l" t="t" r="r" b="b"/>
            <a:pathLst>
              <a:path w="2103120" h="2182495">
                <a:moveTo>
                  <a:pt x="2102993" y="0"/>
                </a:moveTo>
                <a:lnTo>
                  <a:pt x="0" y="0"/>
                </a:lnTo>
                <a:lnTo>
                  <a:pt x="0" y="571119"/>
                </a:lnTo>
                <a:lnTo>
                  <a:pt x="1477264" y="667003"/>
                </a:lnTo>
                <a:lnTo>
                  <a:pt x="1477264" y="2182114"/>
                </a:lnTo>
                <a:lnTo>
                  <a:pt x="2102993" y="2182114"/>
                </a:lnTo>
                <a:lnTo>
                  <a:pt x="2102993" y="0"/>
                </a:lnTo>
                <a:close/>
              </a:path>
            </a:pathLst>
          </a:custGeom>
          <a:solidFill>
            <a:srgbClr val="FBC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744211"/>
            <a:ext cx="2138680" cy="2113915"/>
          </a:xfrm>
          <a:custGeom>
            <a:avLst/>
            <a:gdLst/>
            <a:ahLst/>
            <a:cxnLst/>
            <a:rect l="l" t="t" r="r" b="b"/>
            <a:pathLst>
              <a:path w="2138680" h="2113915">
                <a:moveTo>
                  <a:pt x="660717" y="0"/>
                </a:moveTo>
                <a:lnTo>
                  <a:pt x="0" y="0"/>
                </a:lnTo>
                <a:lnTo>
                  <a:pt x="0" y="2113651"/>
                </a:lnTo>
                <a:lnTo>
                  <a:pt x="2138172" y="2113651"/>
                </a:lnTo>
                <a:lnTo>
                  <a:pt x="2138172" y="1610969"/>
                </a:lnTo>
                <a:lnTo>
                  <a:pt x="660717" y="1515084"/>
                </a:lnTo>
                <a:lnTo>
                  <a:pt x="660717" y="0"/>
                </a:lnTo>
                <a:close/>
              </a:path>
            </a:pathLst>
          </a:custGeom>
          <a:solidFill>
            <a:srgbClr val="0580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46764" y="4287011"/>
            <a:ext cx="745235" cy="12573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0876" y="0"/>
            <a:ext cx="3877310" cy="990600"/>
            <a:chOff x="150876" y="0"/>
            <a:chExt cx="3877310" cy="9906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3451" y="83819"/>
              <a:ext cx="1554479" cy="75133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587110" y="583437"/>
            <a:ext cx="3734435" cy="113474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dirty="0" sz="3600" spc="20" b="0">
                <a:latin typeface="Calibri"/>
                <a:cs typeface="Calibri"/>
              </a:rPr>
              <a:t>Séjour</a:t>
            </a:r>
            <a:r>
              <a:rPr dirty="0" sz="3600" spc="-20" b="0">
                <a:latin typeface="Calibri"/>
                <a:cs typeface="Calibri"/>
              </a:rPr>
              <a:t> </a:t>
            </a:r>
            <a:r>
              <a:rPr dirty="0" sz="3600" spc="-40" b="0">
                <a:latin typeface="Calibri"/>
                <a:cs typeface="Calibri"/>
              </a:rPr>
              <a:t>Train</a:t>
            </a:r>
            <a:r>
              <a:rPr dirty="0" sz="3600" spc="-20" b="0">
                <a:latin typeface="Calibri"/>
                <a:cs typeface="Calibri"/>
              </a:rPr>
              <a:t> </a:t>
            </a:r>
            <a:r>
              <a:rPr dirty="0" sz="3600" spc="20" b="0">
                <a:latin typeface="Calibri"/>
                <a:cs typeface="Calibri"/>
              </a:rPr>
              <a:t>Jaune</a:t>
            </a:r>
            <a:r>
              <a:rPr dirty="0" sz="3600" b="0">
                <a:latin typeface="Calibri"/>
                <a:cs typeface="Calibri"/>
              </a:rPr>
              <a:t> </a:t>
            </a:r>
            <a:r>
              <a:rPr dirty="0" sz="3600" spc="10" b="0">
                <a:latin typeface="Calibri"/>
                <a:cs typeface="Calibri"/>
              </a:rPr>
              <a:t>/ </a:t>
            </a:r>
            <a:r>
              <a:rPr dirty="0" sz="3600" spc="-800" b="0">
                <a:latin typeface="Calibri"/>
                <a:cs typeface="Calibri"/>
              </a:rPr>
              <a:t> </a:t>
            </a:r>
            <a:r>
              <a:rPr dirty="0" sz="3600" spc="10" b="0">
                <a:latin typeface="Calibri"/>
                <a:cs typeface="Calibri"/>
              </a:rPr>
              <a:t>Nature</a:t>
            </a:r>
            <a:r>
              <a:rPr dirty="0" sz="3600" spc="-25" b="0">
                <a:latin typeface="Calibri"/>
                <a:cs typeface="Calibri"/>
              </a:rPr>
              <a:t> </a:t>
            </a:r>
            <a:r>
              <a:rPr dirty="0" sz="3600" spc="10" b="0">
                <a:latin typeface="Calibri"/>
                <a:cs typeface="Calibri"/>
              </a:rPr>
              <a:t>/</a:t>
            </a:r>
            <a:r>
              <a:rPr dirty="0" sz="3600" b="0">
                <a:latin typeface="Calibri"/>
                <a:cs typeface="Calibri"/>
              </a:rPr>
              <a:t> </a:t>
            </a:r>
            <a:r>
              <a:rPr dirty="0" sz="3600" spc="5" b="0">
                <a:latin typeface="Calibri"/>
                <a:cs typeface="Calibri"/>
              </a:rPr>
              <a:t>Détente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459" y="2229586"/>
            <a:ext cx="2916555" cy="22860"/>
          </a:xfrm>
          <a:custGeom>
            <a:avLst/>
            <a:gdLst/>
            <a:ahLst/>
            <a:cxnLst/>
            <a:rect l="l" t="t" r="r" b="b"/>
            <a:pathLst>
              <a:path w="2916555" h="22860">
                <a:moveTo>
                  <a:pt x="2916555" y="0"/>
                </a:moveTo>
                <a:lnTo>
                  <a:pt x="0" y="0"/>
                </a:lnTo>
                <a:lnTo>
                  <a:pt x="0" y="22758"/>
                </a:lnTo>
                <a:lnTo>
                  <a:pt x="2916555" y="22758"/>
                </a:lnTo>
                <a:lnTo>
                  <a:pt x="2916555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0032" y="2593848"/>
            <a:ext cx="2854452" cy="155905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587110" y="2578100"/>
            <a:ext cx="2760345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 spc="-25">
                <a:solidFill>
                  <a:srgbClr val="2C3076"/>
                </a:solidFill>
                <a:latin typeface="Calibri"/>
                <a:cs typeface="Calibri"/>
              </a:rPr>
              <a:t>Trajets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en</a:t>
            </a: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train,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randonnée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dans </a:t>
            </a:r>
            <a:r>
              <a:rPr dirty="0" sz="1650" spc="-3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les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gorges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la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Carança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r>
              <a:rPr dirty="0" sz="1650" spc="-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visite </a:t>
            </a:r>
            <a:r>
              <a:rPr dirty="0" sz="1650" spc="-3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bains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sulfureux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Saint-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Thomas.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1940" y="83819"/>
            <a:ext cx="527147" cy="7269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7360" y="1790700"/>
            <a:ext cx="4100829" cy="3001010"/>
            <a:chOff x="1737360" y="1790700"/>
            <a:chExt cx="4100829" cy="3001010"/>
          </a:xfrm>
        </p:grpSpPr>
        <p:sp>
          <p:nvSpPr>
            <p:cNvPr id="3" name="object 3"/>
            <p:cNvSpPr/>
            <p:nvPr/>
          </p:nvSpPr>
          <p:spPr>
            <a:xfrm>
              <a:off x="2953512" y="1790700"/>
              <a:ext cx="2180590" cy="3001010"/>
            </a:xfrm>
            <a:custGeom>
              <a:avLst/>
              <a:gdLst/>
              <a:ahLst/>
              <a:cxnLst/>
              <a:rect l="l" t="t" r="r" b="b"/>
              <a:pathLst>
                <a:path w="2180590" h="3001010">
                  <a:moveTo>
                    <a:pt x="951229" y="0"/>
                  </a:moveTo>
                  <a:lnTo>
                    <a:pt x="0" y="869569"/>
                  </a:lnTo>
                  <a:lnTo>
                    <a:pt x="682751" y="1493647"/>
                  </a:lnTo>
                  <a:lnTo>
                    <a:pt x="72136" y="2129155"/>
                  </a:lnTo>
                  <a:lnTo>
                    <a:pt x="1025398" y="3000502"/>
                  </a:lnTo>
                  <a:lnTo>
                    <a:pt x="1950212" y="2037842"/>
                  </a:lnTo>
                  <a:lnTo>
                    <a:pt x="1999488" y="1981962"/>
                  </a:lnTo>
                  <a:lnTo>
                    <a:pt x="2042922" y="1923414"/>
                  </a:lnTo>
                  <a:lnTo>
                    <a:pt x="2080260" y="1862327"/>
                  </a:lnTo>
                  <a:lnTo>
                    <a:pt x="2111755" y="1799336"/>
                  </a:lnTo>
                  <a:lnTo>
                    <a:pt x="2137283" y="1734692"/>
                  </a:lnTo>
                  <a:lnTo>
                    <a:pt x="2156967" y="1668652"/>
                  </a:lnTo>
                  <a:lnTo>
                    <a:pt x="2170811" y="1601724"/>
                  </a:lnTo>
                  <a:lnTo>
                    <a:pt x="2178558" y="1534160"/>
                  </a:lnTo>
                  <a:lnTo>
                    <a:pt x="2180590" y="1466341"/>
                  </a:lnTo>
                  <a:lnTo>
                    <a:pt x="2179447" y="1432433"/>
                  </a:lnTo>
                  <a:lnTo>
                    <a:pt x="2172589" y="1364869"/>
                  </a:lnTo>
                  <a:lnTo>
                    <a:pt x="2160016" y="1297813"/>
                  </a:lnTo>
                  <a:lnTo>
                    <a:pt x="2141601" y="1231900"/>
                  </a:lnTo>
                  <a:lnTo>
                    <a:pt x="2117216" y="1167129"/>
                  </a:lnTo>
                  <a:lnTo>
                    <a:pt x="2087117" y="1104138"/>
                  </a:lnTo>
                  <a:lnTo>
                    <a:pt x="2051303" y="1043051"/>
                  </a:lnTo>
                  <a:lnTo>
                    <a:pt x="2009648" y="984376"/>
                  </a:lnTo>
                  <a:lnTo>
                    <a:pt x="1962277" y="928497"/>
                  </a:lnTo>
                  <a:lnTo>
                    <a:pt x="1909064" y="875538"/>
                  </a:lnTo>
                  <a:lnTo>
                    <a:pt x="951229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37360" y="2935198"/>
              <a:ext cx="4100829" cy="883919"/>
            </a:xfrm>
            <a:custGeom>
              <a:avLst/>
              <a:gdLst/>
              <a:ahLst/>
              <a:cxnLst/>
              <a:rect l="l" t="t" r="r" b="b"/>
              <a:pathLst>
                <a:path w="4100829" h="883920">
                  <a:moveTo>
                    <a:pt x="4100703" y="0"/>
                  </a:moveTo>
                  <a:lnTo>
                    <a:pt x="0" y="0"/>
                  </a:lnTo>
                  <a:lnTo>
                    <a:pt x="0" y="883564"/>
                  </a:lnTo>
                  <a:lnTo>
                    <a:pt x="4100703" y="883564"/>
                  </a:lnTo>
                  <a:lnTo>
                    <a:pt x="4100703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734439" y="2911601"/>
            <a:ext cx="36328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1990" algn="l"/>
                <a:tab pos="1720850" algn="l"/>
              </a:tabLst>
            </a:pPr>
            <a:r>
              <a:rPr dirty="0" sz="2800" spc="145" b="1">
                <a:solidFill>
                  <a:srgbClr val="2C3076"/>
                </a:solidFill>
                <a:latin typeface="Calibri"/>
                <a:cs typeface="Calibri"/>
              </a:rPr>
              <a:t>Les	</a:t>
            </a:r>
            <a:r>
              <a:rPr dirty="0" sz="2800" spc="165" b="1">
                <a:solidFill>
                  <a:srgbClr val="2C3076"/>
                </a:solidFill>
                <a:latin typeface="Calibri"/>
                <a:cs typeface="Calibri"/>
              </a:rPr>
              <a:t>Pôles	</a:t>
            </a:r>
            <a:r>
              <a:rPr dirty="0" sz="2800" spc="190" b="1">
                <a:solidFill>
                  <a:srgbClr val="2C3076"/>
                </a:solidFill>
                <a:latin typeface="Calibri"/>
                <a:cs typeface="Calibri"/>
              </a:rPr>
              <a:t>d’Echanges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4439" y="3338322"/>
            <a:ext cx="23107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220" b="1">
                <a:solidFill>
                  <a:srgbClr val="2C3076"/>
                </a:solidFill>
                <a:latin typeface="Calibri"/>
                <a:cs typeface="Calibri"/>
              </a:rPr>
              <a:t>M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ul</a:t>
            </a:r>
            <a:r>
              <a:rPr dirty="0" sz="2800" spc="220" b="1">
                <a:solidFill>
                  <a:srgbClr val="2C3076"/>
                </a:solidFill>
                <a:latin typeface="Calibri"/>
                <a:cs typeface="Calibri"/>
              </a:rPr>
              <a:t>t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i</a:t>
            </a:r>
            <a:r>
              <a:rPr dirty="0" sz="2800" spc="225" b="1">
                <a:solidFill>
                  <a:srgbClr val="2C3076"/>
                </a:solidFill>
                <a:latin typeface="Calibri"/>
                <a:cs typeface="Calibri"/>
              </a:rPr>
              <a:t>m</a:t>
            </a:r>
            <a:r>
              <a:rPr dirty="0" sz="2800" spc="215" b="1">
                <a:solidFill>
                  <a:srgbClr val="2C3076"/>
                </a:solidFill>
                <a:latin typeface="Calibri"/>
                <a:cs typeface="Calibri"/>
              </a:rPr>
              <a:t>oda</a:t>
            </a:r>
            <a:r>
              <a:rPr dirty="0" sz="2800" spc="229" b="1">
                <a:solidFill>
                  <a:srgbClr val="2C3076"/>
                </a:solidFill>
                <a:latin typeface="Calibri"/>
                <a:cs typeface="Calibri"/>
              </a:rPr>
              <a:t>u</a:t>
            </a:r>
            <a:r>
              <a:rPr dirty="0" sz="2800" spc="-5" b="1">
                <a:solidFill>
                  <a:srgbClr val="2C3076"/>
                </a:solidFill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5.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50876" y="0"/>
            <a:ext cx="3215640" cy="990600"/>
            <a:chOff x="150876" y="0"/>
            <a:chExt cx="3215640" cy="9906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91439"/>
              <a:ext cx="755903" cy="75742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838444" y="220979"/>
            <a:ext cx="6176645" cy="6012180"/>
            <a:chOff x="5838444" y="220979"/>
            <a:chExt cx="6176645" cy="6012180"/>
          </a:xfrm>
        </p:grpSpPr>
        <p:sp>
          <p:nvSpPr>
            <p:cNvPr id="13" name="object 13"/>
            <p:cNvSpPr/>
            <p:nvPr/>
          </p:nvSpPr>
          <p:spPr>
            <a:xfrm>
              <a:off x="11443715" y="220979"/>
              <a:ext cx="571500" cy="548640"/>
            </a:xfrm>
            <a:custGeom>
              <a:avLst/>
              <a:gdLst/>
              <a:ahLst/>
              <a:cxnLst/>
              <a:rect l="l" t="t" r="r" b="b"/>
              <a:pathLst>
                <a:path w="571500" h="548640">
                  <a:moveTo>
                    <a:pt x="326008" y="0"/>
                  </a:moveTo>
                  <a:lnTo>
                    <a:pt x="0" y="0"/>
                  </a:lnTo>
                  <a:lnTo>
                    <a:pt x="0" y="325120"/>
                  </a:lnTo>
                  <a:lnTo>
                    <a:pt x="232282" y="325120"/>
                  </a:lnTo>
                  <a:lnTo>
                    <a:pt x="246760" y="548259"/>
                  </a:lnTo>
                  <a:lnTo>
                    <a:pt x="571118" y="548259"/>
                  </a:lnTo>
                  <a:lnTo>
                    <a:pt x="549275" y="210312"/>
                  </a:lnTo>
                  <a:lnTo>
                    <a:pt x="534415" y="143129"/>
                  </a:lnTo>
                  <a:lnTo>
                    <a:pt x="501268" y="85344"/>
                  </a:lnTo>
                  <a:lnTo>
                    <a:pt x="453262" y="40004"/>
                  </a:lnTo>
                  <a:lnTo>
                    <a:pt x="393573" y="10541"/>
                  </a:lnTo>
                  <a:lnTo>
                    <a:pt x="360552" y="2667"/>
                  </a:lnTo>
                  <a:lnTo>
                    <a:pt x="326008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8444" y="5686044"/>
              <a:ext cx="571500" cy="546735"/>
            </a:xfrm>
            <a:custGeom>
              <a:avLst/>
              <a:gdLst/>
              <a:ahLst/>
              <a:cxnLst/>
              <a:rect l="l" t="t" r="r" b="b"/>
              <a:pathLst>
                <a:path w="571500" h="546735">
                  <a:moveTo>
                    <a:pt x="324357" y="0"/>
                  </a:moveTo>
                  <a:lnTo>
                    <a:pt x="0" y="0"/>
                  </a:lnTo>
                  <a:lnTo>
                    <a:pt x="21843" y="337032"/>
                  </a:lnTo>
                  <a:lnTo>
                    <a:pt x="36702" y="403986"/>
                  </a:lnTo>
                  <a:lnTo>
                    <a:pt x="69850" y="461632"/>
                  </a:lnTo>
                  <a:lnTo>
                    <a:pt x="117982" y="506755"/>
                  </a:lnTo>
                  <a:lnTo>
                    <a:pt x="177545" y="536181"/>
                  </a:lnTo>
                  <a:lnTo>
                    <a:pt x="245236" y="546709"/>
                  </a:lnTo>
                  <a:lnTo>
                    <a:pt x="571118" y="546709"/>
                  </a:lnTo>
                  <a:lnTo>
                    <a:pt x="571118" y="222503"/>
                  </a:lnTo>
                  <a:lnTo>
                    <a:pt x="338835" y="222503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3808" y="451230"/>
              <a:ext cx="5671947" cy="550760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464052" y="91439"/>
            <a:ext cx="1135380" cy="757555"/>
            <a:chOff x="3464052" y="91439"/>
            <a:chExt cx="1135380" cy="75755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4052" y="99059"/>
              <a:ext cx="566927" cy="7498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2128" y="91439"/>
              <a:ext cx="527147" cy="7269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46" y="1072387"/>
            <a:ext cx="5429885" cy="1287145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0"/>
              </a:spcBef>
            </a:pPr>
            <a:r>
              <a:rPr dirty="0" sz="2700" spc="50"/>
              <a:t>2017</a:t>
            </a:r>
            <a:r>
              <a:rPr dirty="0" sz="2700" spc="65"/>
              <a:t> </a:t>
            </a:r>
            <a:r>
              <a:rPr dirty="0" sz="2700" spc="15"/>
              <a:t>/</a:t>
            </a:r>
            <a:r>
              <a:rPr dirty="0" sz="2700" spc="100"/>
              <a:t> </a:t>
            </a:r>
            <a:r>
              <a:rPr dirty="0" sz="2700" spc="50"/>
              <a:t>2018</a:t>
            </a:r>
            <a:r>
              <a:rPr dirty="0" sz="2700" spc="105"/>
              <a:t> </a:t>
            </a:r>
            <a:r>
              <a:rPr dirty="0" sz="2700" spc="5" b="0">
                <a:latin typeface="Calibri"/>
                <a:cs typeface="Calibri"/>
              </a:rPr>
              <a:t>:</a:t>
            </a:r>
            <a:r>
              <a:rPr dirty="0" sz="2700" spc="100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Etude</a:t>
            </a:r>
            <a:r>
              <a:rPr dirty="0" sz="2700" spc="95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de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l’irrigation</a:t>
            </a:r>
            <a:r>
              <a:rPr dirty="0" sz="2700" spc="90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du </a:t>
            </a:r>
            <a:r>
              <a:rPr dirty="0" sz="2700" spc="-595" b="0">
                <a:latin typeface="Calibri"/>
                <a:cs typeface="Calibri"/>
              </a:rPr>
              <a:t> </a:t>
            </a:r>
            <a:r>
              <a:rPr dirty="0" sz="2700" spc="35" b="0">
                <a:latin typeface="Calibri"/>
                <a:cs typeface="Calibri"/>
              </a:rPr>
              <a:t>territoire</a:t>
            </a:r>
            <a:r>
              <a:rPr dirty="0" sz="2700" spc="85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à</a:t>
            </a:r>
            <a:r>
              <a:rPr dirty="0" sz="2700" spc="100" b="0">
                <a:latin typeface="Calibri"/>
                <a:cs typeface="Calibri"/>
              </a:rPr>
              <a:t> </a:t>
            </a:r>
            <a:r>
              <a:rPr dirty="0" sz="2700" spc="45" b="0">
                <a:latin typeface="Calibri"/>
                <a:cs typeface="Calibri"/>
              </a:rPr>
              <a:t>partir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des</a:t>
            </a:r>
            <a:r>
              <a:rPr dirty="0" sz="2700" spc="100" b="0">
                <a:latin typeface="Calibri"/>
                <a:cs typeface="Calibri"/>
              </a:rPr>
              <a:t> </a:t>
            </a:r>
            <a:r>
              <a:rPr dirty="0" sz="2700" spc="30" b="0">
                <a:latin typeface="Calibri"/>
                <a:cs typeface="Calibri"/>
              </a:rPr>
              <a:t>gares</a:t>
            </a:r>
            <a:r>
              <a:rPr dirty="0" sz="2700" spc="105" b="0">
                <a:latin typeface="Calibri"/>
                <a:cs typeface="Calibri"/>
              </a:rPr>
              <a:t> </a:t>
            </a:r>
            <a:r>
              <a:rPr dirty="0" sz="2700" spc="40" b="0">
                <a:latin typeface="Calibri"/>
                <a:cs typeface="Calibri"/>
              </a:rPr>
              <a:t>du</a:t>
            </a:r>
            <a:r>
              <a:rPr dirty="0" sz="2700" spc="75" b="0">
                <a:latin typeface="Calibri"/>
                <a:cs typeface="Calibri"/>
              </a:rPr>
              <a:t> </a:t>
            </a:r>
            <a:r>
              <a:rPr dirty="0" sz="2700" b="0">
                <a:latin typeface="Calibri"/>
                <a:cs typeface="Calibri"/>
              </a:rPr>
              <a:t>Train </a:t>
            </a:r>
            <a:r>
              <a:rPr dirty="0" sz="2700" spc="5" b="0">
                <a:latin typeface="Calibri"/>
                <a:cs typeface="Calibri"/>
              </a:rPr>
              <a:t> </a:t>
            </a:r>
            <a:r>
              <a:rPr dirty="0" sz="2700" spc="50" b="0">
                <a:latin typeface="Calibri"/>
                <a:cs typeface="Calibri"/>
              </a:rPr>
              <a:t>Jaune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788152"/>
            <a:ext cx="1938527" cy="80467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562088" y="2170176"/>
            <a:ext cx="4629785" cy="4688205"/>
            <a:chOff x="7562088" y="2170176"/>
            <a:chExt cx="4629785" cy="4688205"/>
          </a:xfrm>
        </p:grpSpPr>
        <p:sp>
          <p:nvSpPr>
            <p:cNvPr id="5" name="object 5"/>
            <p:cNvSpPr/>
            <p:nvPr/>
          </p:nvSpPr>
          <p:spPr>
            <a:xfrm>
              <a:off x="9337548" y="3983863"/>
              <a:ext cx="2854325" cy="2874645"/>
            </a:xfrm>
            <a:custGeom>
              <a:avLst/>
              <a:gdLst/>
              <a:ahLst/>
              <a:cxnLst/>
              <a:rect l="l" t="t" r="r" b="b"/>
              <a:pathLst>
                <a:path w="2854325" h="2874645">
                  <a:moveTo>
                    <a:pt x="2854325" y="0"/>
                  </a:moveTo>
                  <a:lnTo>
                    <a:pt x="2175509" y="0"/>
                  </a:lnTo>
                  <a:lnTo>
                    <a:pt x="2045970" y="1994395"/>
                  </a:lnTo>
                  <a:lnTo>
                    <a:pt x="0" y="1994395"/>
                  </a:lnTo>
                  <a:lnTo>
                    <a:pt x="0" y="2874137"/>
                  </a:lnTo>
                  <a:lnTo>
                    <a:pt x="2854325" y="2874137"/>
                  </a:lnTo>
                  <a:lnTo>
                    <a:pt x="2854325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2088" y="2170176"/>
              <a:ext cx="3810000" cy="38100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50876" y="0"/>
            <a:ext cx="3215640" cy="990600"/>
            <a:chOff x="150876" y="0"/>
            <a:chExt cx="3215640" cy="9906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0611" y="76200"/>
              <a:ext cx="755903" cy="7574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4131" y="2785999"/>
            <a:ext cx="5108575" cy="158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Proposer</a:t>
            </a:r>
            <a:r>
              <a:rPr dirty="0" sz="2000" spc="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une</a:t>
            </a:r>
            <a:r>
              <a:rPr dirty="0" sz="20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desserte</a:t>
            </a:r>
            <a:r>
              <a:rPr dirty="0" sz="2000" spc="8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à</a:t>
            </a:r>
            <a:r>
              <a:rPr dirty="0" sz="20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partir</a:t>
            </a:r>
            <a:r>
              <a:rPr dirty="0" sz="20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8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5</a:t>
            </a:r>
            <a:r>
              <a:rPr dirty="0" sz="2000" spc="7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0">
                <a:solidFill>
                  <a:srgbClr val="2C3076"/>
                </a:solidFill>
                <a:latin typeface="Calibri"/>
                <a:cs typeface="Calibri"/>
              </a:rPr>
              <a:t>gares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identifiées</a:t>
            </a:r>
            <a:r>
              <a:rPr dirty="0" sz="2000" spc="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comme</a:t>
            </a:r>
            <a:r>
              <a:rPr dirty="0" sz="2000" spc="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40">
                <a:solidFill>
                  <a:srgbClr val="2C3076"/>
                </a:solidFill>
                <a:latin typeface="Calibri"/>
                <a:cs typeface="Calibri"/>
              </a:rPr>
              <a:t>principales.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alibri"/>
              <a:cs typeface="Calibri"/>
            </a:endParaRPr>
          </a:p>
          <a:p>
            <a:pPr marL="355600" marR="5080" indent="-343535">
              <a:lnSpc>
                <a:spcPct val="101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Identifier</a:t>
            </a:r>
            <a:r>
              <a:rPr dirty="0" sz="2000" spc="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les</a:t>
            </a:r>
            <a:r>
              <a:rPr dirty="0" sz="2000" spc="9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sites</a:t>
            </a:r>
            <a:r>
              <a:rPr dirty="0" sz="2000" spc="1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touristiques</a:t>
            </a:r>
            <a:r>
              <a:rPr dirty="0" sz="20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40">
                <a:solidFill>
                  <a:srgbClr val="2C3076"/>
                </a:solidFill>
                <a:latin typeface="Calibri"/>
                <a:cs typeface="Calibri"/>
              </a:rPr>
              <a:t>accessibles</a:t>
            </a:r>
            <a:r>
              <a:rPr dirty="0" sz="2000" spc="9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à </a:t>
            </a:r>
            <a:r>
              <a:rPr dirty="0" sz="2000" spc="-4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partir</a:t>
            </a:r>
            <a:r>
              <a:rPr dirty="0" sz="20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7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ces</a:t>
            </a:r>
            <a:r>
              <a:rPr dirty="0" sz="2000" spc="9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gares.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55960" y="114252"/>
            <a:ext cx="2464700" cy="10354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4052" y="82296"/>
            <a:ext cx="566927" cy="7513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08848" y="112955"/>
            <a:ext cx="474922" cy="7081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3271" y="1069339"/>
            <a:ext cx="90887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5" b="0">
                <a:latin typeface="Calibri"/>
                <a:cs typeface="Calibri"/>
              </a:rPr>
              <a:t>Dispositif</a:t>
            </a:r>
            <a:r>
              <a:rPr dirty="0" sz="3200" spc="-65" b="0">
                <a:latin typeface="Calibri"/>
                <a:cs typeface="Calibri"/>
              </a:rPr>
              <a:t> </a:t>
            </a:r>
            <a:r>
              <a:rPr dirty="0" sz="3200" spc="-35" b="0">
                <a:latin typeface="Calibri"/>
                <a:cs typeface="Calibri"/>
              </a:rPr>
              <a:t>de</a:t>
            </a:r>
            <a:r>
              <a:rPr dirty="0" sz="3200" spc="-105" b="0">
                <a:latin typeface="Calibri"/>
                <a:cs typeface="Calibri"/>
              </a:rPr>
              <a:t> </a:t>
            </a:r>
            <a:r>
              <a:rPr dirty="0" sz="3200" spc="-65" b="0">
                <a:latin typeface="Calibri"/>
                <a:cs typeface="Calibri"/>
              </a:rPr>
              <a:t>création</a:t>
            </a:r>
            <a:r>
              <a:rPr dirty="0" sz="3200" spc="-100" b="0">
                <a:latin typeface="Calibri"/>
                <a:cs typeface="Calibri"/>
              </a:rPr>
              <a:t> </a:t>
            </a:r>
            <a:r>
              <a:rPr dirty="0" sz="3200" spc="-35" b="0">
                <a:latin typeface="Calibri"/>
                <a:cs typeface="Calibri"/>
              </a:rPr>
              <a:t>de</a:t>
            </a:r>
            <a:r>
              <a:rPr dirty="0" sz="3200" spc="-105" b="0">
                <a:latin typeface="Calibri"/>
                <a:cs typeface="Calibri"/>
              </a:rPr>
              <a:t> </a:t>
            </a:r>
            <a:r>
              <a:rPr dirty="0" sz="3200" spc="-40" b="0">
                <a:latin typeface="Calibri"/>
                <a:cs typeface="Calibri"/>
              </a:rPr>
              <a:t>PEM</a:t>
            </a:r>
            <a:r>
              <a:rPr dirty="0" sz="3200" spc="-114" b="0">
                <a:latin typeface="Calibri"/>
                <a:cs typeface="Calibri"/>
              </a:rPr>
              <a:t> </a:t>
            </a:r>
            <a:r>
              <a:rPr dirty="0" sz="3200" spc="-50" b="0">
                <a:latin typeface="Calibri"/>
                <a:cs typeface="Calibri"/>
              </a:rPr>
              <a:t>dans</a:t>
            </a:r>
            <a:r>
              <a:rPr dirty="0" sz="3200" spc="-75" b="0">
                <a:latin typeface="Calibri"/>
                <a:cs typeface="Calibri"/>
              </a:rPr>
              <a:t> </a:t>
            </a:r>
            <a:r>
              <a:rPr dirty="0" sz="3200" b="0">
                <a:latin typeface="Calibri"/>
                <a:cs typeface="Calibri"/>
              </a:rPr>
              <a:t>4</a:t>
            </a:r>
            <a:r>
              <a:rPr dirty="0" sz="3200" spc="-114" b="0">
                <a:latin typeface="Calibri"/>
                <a:cs typeface="Calibri"/>
              </a:rPr>
              <a:t> </a:t>
            </a:r>
            <a:r>
              <a:rPr dirty="0" sz="3200" spc="-70" b="0">
                <a:latin typeface="Calibri"/>
                <a:cs typeface="Calibri"/>
              </a:rPr>
              <a:t>gares</a:t>
            </a:r>
            <a:r>
              <a:rPr dirty="0" sz="3200" spc="-105" b="0">
                <a:latin typeface="Calibri"/>
                <a:cs typeface="Calibri"/>
              </a:rPr>
              <a:t> </a:t>
            </a:r>
            <a:r>
              <a:rPr dirty="0" sz="3200" spc="-35" b="0">
                <a:latin typeface="Calibri"/>
                <a:cs typeface="Calibri"/>
              </a:rPr>
              <a:t>du</a:t>
            </a:r>
            <a:r>
              <a:rPr dirty="0" sz="3200" spc="-105" b="0">
                <a:latin typeface="Calibri"/>
                <a:cs typeface="Calibri"/>
              </a:rPr>
              <a:t> Train</a:t>
            </a:r>
            <a:r>
              <a:rPr dirty="0" sz="3200" spc="-80" b="0">
                <a:latin typeface="Calibri"/>
                <a:cs typeface="Calibri"/>
              </a:rPr>
              <a:t> </a:t>
            </a:r>
            <a:r>
              <a:rPr dirty="0" sz="3200" spc="-50" b="0">
                <a:latin typeface="Calibri"/>
                <a:cs typeface="Calibri"/>
              </a:rPr>
              <a:t>Jaune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7260" y="3003778"/>
            <a:ext cx="2916555" cy="22860"/>
          </a:xfrm>
          <a:custGeom>
            <a:avLst/>
            <a:gdLst/>
            <a:ahLst/>
            <a:cxnLst/>
            <a:rect l="l" t="t" r="r" b="b"/>
            <a:pathLst>
              <a:path w="2916554" h="22860">
                <a:moveTo>
                  <a:pt x="2916554" y="0"/>
                </a:moveTo>
                <a:lnTo>
                  <a:pt x="0" y="0"/>
                </a:lnTo>
                <a:lnTo>
                  <a:pt x="0" y="22758"/>
                </a:lnTo>
                <a:lnTo>
                  <a:pt x="2916554" y="22758"/>
                </a:lnTo>
                <a:lnTo>
                  <a:pt x="2916554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0100" y="2980918"/>
            <a:ext cx="2918460" cy="22860"/>
          </a:xfrm>
          <a:custGeom>
            <a:avLst/>
            <a:gdLst/>
            <a:ahLst/>
            <a:cxnLst/>
            <a:rect l="l" t="t" r="r" b="b"/>
            <a:pathLst>
              <a:path w="2918459" h="22860">
                <a:moveTo>
                  <a:pt x="2918079" y="0"/>
                </a:moveTo>
                <a:lnTo>
                  <a:pt x="0" y="0"/>
                </a:lnTo>
                <a:lnTo>
                  <a:pt x="0" y="22758"/>
                </a:lnTo>
                <a:lnTo>
                  <a:pt x="2918079" y="22758"/>
                </a:lnTo>
                <a:lnTo>
                  <a:pt x="2918079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13419" y="2958058"/>
            <a:ext cx="2918460" cy="22860"/>
          </a:xfrm>
          <a:custGeom>
            <a:avLst/>
            <a:gdLst/>
            <a:ahLst/>
            <a:cxnLst/>
            <a:rect l="l" t="t" r="r" b="b"/>
            <a:pathLst>
              <a:path w="2918459" h="22860">
                <a:moveTo>
                  <a:pt x="2918079" y="0"/>
                </a:moveTo>
                <a:lnTo>
                  <a:pt x="0" y="0"/>
                </a:lnTo>
                <a:lnTo>
                  <a:pt x="0" y="22758"/>
                </a:lnTo>
                <a:lnTo>
                  <a:pt x="2918079" y="22758"/>
                </a:lnTo>
                <a:lnTo>
                  <a:pt x="2918079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89812" y="1901189"/>
            <a:ext cx="229298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Une</a:t>
            </a:r>
            <a:r>
              <a:rPr dirty="0" sz="320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ambition </a:t>
            </a:r>
            <a:r>
              <a:rPr dirty="0" sz="3200" spc="-70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régionale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8372" y="1816735"/>
            <a:ext cx="284924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Deux</a:t>
            </a:r>
            <a:r>
              <a:rPr dirty="0" sz="320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phases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spc="-25">
                <a:solidFill>
                  <a:srgbClr val="2C3076"/>
                </a:solidFill>
                <a:latin typeface="Calibri"/>
                <a:cs typeface="Calibri"/>
              </a:rPr>
              <a:t>d’études</a:t>
            </a:r>
            <a:r>
              <a:rPr dirty="0" sz="320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menées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094" y="3281298"/>
            <a:ext cx="261747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latin typeface="Calibri"/>
                <a:cs typeface="Calibri"/>
              </a:rPr>
              <a:t>Prise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en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charge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à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100%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des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études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préalables.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3094" y="4060063"/>
            <a:ext cx="283273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 spc="5">
                <a:latin typeface="Calibri"/>
                <a:cs typeface="Calibri"/>
              </a:rPr>
              <a:t>Aide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à</a:t>
            </a:r>
            <a:r>
              <a:rPr dirty="0" sz="1650" spc="-5">
                <a:latin typeface="Calibri"/>
                <a:cs typeface="Calibri"/>
              </a:rPr>
              <a:t> hauteur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50%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sur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les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dépenses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éligibles.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3094" y="4840604"/>
            <a:ext cx="275780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latin typeface="Calibri"/>
                <a:cs typeface="Calibri"/>
              </a:rPr>
              <a:t>Appui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technique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et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financier.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8880" y="0"/>
            <a:ext cx="2103120" cy="2182495"/>
          </a:xfrm>
          <a:custGeom>
            <a:avLst/>
            <a:gdLst/>
            <a:ahLst/>
            <a:cxnLst/>
            <a:rect l="l" t="t" r="r" b="b"/>
            <a:pathLst>
              <a:path w="2103120" h="2182495">
                <a:moveTo>
                  <a:pt x="2102993" y="0"/>
                </a:moveTo>
                <a:lnTo>
                  <a:pt x="0" y="0"/>
                </a:lnTo>
                <a:lnTo>
                  <a:pt x="0" y="571119"/>
                </a:lnTo>
                <a:lnTo>
                  <a:pt x="1477264" y="667003"/>
                </a:lnTo>
                <a:lnTo>
                  <a:pt x="1477264" y="2182114"/>
                </a:lnTo>
                <a:lnTo>
                  <a:pt x="2102993" y="2182114"/>
                </a:lnTo>
                <a:lnTo>
                  <a:pt x="2102993" y="0"/>
                </a:lnTo>
                <a:close/>
              </a:path>
            </a:pathLst>
          </a:custGeom>
          <a:solidFill>
            <a:srgbClr val="FBC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4744211"/>
            <a:ext cx="2138680" cy="2113915"/>
          </a:xfrm>
          <a:custGeom>
            <a:avLst/>
            <a:gdLst/>
            <a:ahLst/>
            <a:cxnLst/>
            <a:rect l="l" t="t" r="r" b="b"/>
            <a:pathLst>
              <a:path w="2138680" h="2113915">
                <a:moveTo>
                  <a:pt x="660717" y="0"/>
                </a:moveTo>
                <a:lnTo>
                  <a:pt x="0" y="0"/>
                </a:lnTo>
                <a:lnTo>
                  <a:pt x="0" y="2113651"/>
                </a:lnTo>
                <a:lnTo>
                  <a:pt x="2138172" y="2113651"/>
                </a:lnTo>
                <a:lnTo>
                  <a:pt x="2138172" y="1610969"/>
                </a:lnTo>
                <a:lnTo>
                  <a:pt x="660717" y="1515084"/>
                </a:lnTo>
                <a:lnTo>
                  <a:pt x="660717" y="0"/>
                </a:lnTo>
                <a:close/>
              </a:path>
            </a:pathLst>
          </a:custGeom>
          <a:solidFill>
            <a:srgbClr val="0580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6764" y="4289297"/>
            <a:ext cx="715517" cy="12527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669282" y="1783207"/>
            <a:ext cx="2721610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Une </a:t>
            </a:r>
            <a:r>
              <a:rPr dirty="0" sz="3200" spc="-20">
                <a:solidFill>
                  <a:srgbClr val="2C3076"/>
                </a:solidFill>
                <a:latin typeface="Calibri"/>
                <a:cs typeface="Calibri"/>
              </a:rPr>
              <a:t>attente </a:t>
            </a:r>
            <a:r>
              <a:rPr dirty="0" sz="32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C3076"/>
                </a:solidFill>
                <a:latin typeface="Calibri"/>
                <a:cs typeface="Calibri"/>
              </a:rPr>
              <a:t>territoriale</a:t>
            </a:r>
            <a:r>
              <a:rPr dirty="0" sz="3200" spc="-9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2C3076"/>
                </a:solidFill>
                <a:latin typeface="Calibri"/>
                <a:cs typeface="Calibri"/>
              </a:rPr>
              <a:t>forte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0876" y="0"/>
            <a:ext cx="3183890" cy="990600"/>
            <a:chOff x="150876" y="0"/>
            <a:chExt cx="3183890" cy="9906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3" y="91439"/>
              <a:ext cx="757428" cy="75742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665345" y="3186810"/>
            <a:ext cx="217106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5">
                <a:latin typeface="Calibri"/>
                <a:cs typeface="Calibri"/>
              </a:rPr>
              <a:t>Des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enjeux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attendus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sur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: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5345" y="3450463"/>
            <a:ext cx="2689860" cy="2327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4064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latin typeface="Calibri"/>
                <a:cs typeface="Calibri"/>
              </a:rPr>
              <a:t>La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création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lien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entre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les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gares </a:t>
            </a:r>
            <a:r>
              <a:rPr dirty="0" sz="1650" spc="-5">
                <a:latin typeface="Calibri"/>
                <a:cs typeface="Calibri"/>
              </a:rPr>
              <a:t>et </a:t>
            </a:r>
            <a:r>
              <a:rPr dirty="0" sz="1650">
                <a:latin typeface="Calibri"/>
                <a:cs typeface="Calibri"/>
              </a:rPr>
              <a:t>les </a:t>
            </a:r>
            <a:r>
              <a:rPr dirty="0" sz="1650" spc="-5">
                <a:latin typeface="Calibri"/>
                <a:cs typeface="Calibri"/>
              </a:rPr>
              <a:t>centres bourgs </a:t>
            </a:r>
            <a:r>
              <a:rPr dirty="0" sz="1650">
                <a:latin typeface="Calibri"/>
                <a:cs typeface="Calibri"/>
              </a:rPr>
              <a:t> des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villages.</a:t>
            </a:r>
            <a:endParaRPr sz="1650">
              <a:latin typeface="Calibri"/>
              <a:cs typeface="Calibri"/>
            </a:endParaRPr>
          </a:p>
          <a:p>
            <a:pPr marL="299085" marR="14287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latin typeface="Calibri"/>
                <a:cs typeface="Calibri"/>
              </a:rPr>
              <a:t>Meilleure</a:t>
            </a:r>
            <a:r>
              <a:rPr dirty="0" sz="1650" spc="-9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correspondance </a:t>
            </a:r>
            <a:r>
              <a:rPr dirty="0" sz="1650" spc="-3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des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modes.</a:t>
            </a:r>
            <a:endParaRPr sz="1650">
              <a:latin typeface="Calibri"/>
              <a:cs typeface="Calibri"/>
            </a:endParaRPr>
          </a:p>
          <a:p>
            <a:pPr marL="299085" marR="3873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latin typeface="Calibri"/>
                <a:cs typeface="Calibri"/>
              </a:rPr>
              <a:t>Meilleure</a:t>
            </a:r>
            <a:r>
              <a:rPr dirty="0" sz="1650" spc="-6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articulation</a:t>
            </a:r>
            <a:r>
              <a:rPr dirty="0" sz="1650" spc="-7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entre </a:t>
            </a:r>
            <a:r>
              <a:rPr dirty="0" sz="1650" spc="-3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les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modes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actifs.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latin typeface="Calibri"/>
                <a:cs typeface="Calibri"/>
              </a:rPr>
              <a:t>Un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service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«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porte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à</a:t>
            </a:r>
            <a:r>
              <a:rPr dirty="0" sz="1650" spc="-5">
                <a:latin typeface="Calibri"/>
                <a:cs typeface="Calibri"/>
              </a:rPr>
              <a:t> porte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»</a:t>
            </a:r>
            <a:endParaRPr sz="165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plus</a:t>
            </a:r>
            <a:r>
              <a:rPr dirty="0" sz="1650" spc="-7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efficient.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42503" y="3184905"/>
            <a:ext cx="165925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" b="1">
                <a:latin typeface="Calibri"/>
                <a:cs typeface="Calibri"/>
              </a:rPr>
              <a:t>Entre</a:t>
            </a:r>
            <a:r>
              <a:rPr dirty="0" sz="1650" spc="-25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2020</a:t>
            </a:r>
            <a:r>
              <a:rPr dirty="0" sz="1650" spc="-30" b="1">
                <a:latin typeface="Calibri"/>
                <a:cs typeface="Calibri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et</a:t>
            </a:r>
            <a:r>
              <a:rPr dirty="0" sz="1650" spc="-15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2022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42503" y="3712209"/>
            <a:ext cx="2760980" cy="10331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u="heavy" sz="16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Etude </a:t>
            </a:r>
            <a:r>
              <a:rPr dirty="0" u="heavy" sz="16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heavy" sz="16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faisabilité </a:t>
            </a:r>
            <a:r>
              <a:rPr dirty="0" u="heavy" sz="16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dirty="0" sz="1650" spc="-5">
                <a:latin typeface="Calibri"/>
                <a:cs typeface="Calibri"/>
              </a:rPr>
              <a:t>faisabilité 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technique,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juridique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et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foncière. </a:t>
            </a:r>
            <a:r>
              <a:rPr dirty="0" sz="1650" spc="-35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Préciser </a:t>
            </a:r>
            <a:r>
              <a:rPr dirty="0" sz="1650">
                <a:latin typeface="Calibri"/>
                <a:cs typeface="Calibri"/>
              </a:rPr>
              <a:t>les </a:t>
            </a:r>
            <a:r>
              <a:rPr dirty="0" sz="1650" spc="-5">
                <a:latin typeface="Calibri"/>
                <a:cs typeface="Calibri"/>
              </a:rPr>
              <a:t>maîtres </a:t>
            </a:r>
            <a:r>
              <a:rPr dirty="0" sz="1650" spc="-15">
                <a:latin typeface="Calibri"/>
                <a:cs typeface="Calibri"/>
              </a:rPr>
              <a:t>d’ouvrages, 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définition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d’un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budget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global.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42503" y="4995798"/>
            <a:ext cx="2176780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u="heavy" sz="16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Etude </a:t>
            </a:r>
            <a:r>
              <a:rPr dirty="0" u="heavy" sz="16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pré-opérationelle </a:t>
            </a:r>
            <a:r>
              <a:rPr dirty="0" u="heavy" sz="16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Modalités de </a:t>
            </a:r>
            <a:r>
              <a:rPr dirty="0" sz="1650" spc="-5">
                <a:latin typeface="Calibri"/>
                <a:cs typeface="Calibri"/>
              </a:rPr>
              <a:t>réalisation,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au</a:t>
            </a:r>
            <a:r>
              <a:rPr dirty="0" sz="1650" spc="-15">
                <a:latin typeface="Calibri"/>
                <a:cs typeface="Calibri"/>
              </a:rPr>
              <a:t>t</a:t>
            </a:r>
            <a:r>
              <a:rPr dirty="0" sz="1650" spc="-5">
                <a:latin typeface="Calibri"/>
                <a:cs typeface="Calibri"/>
              </a:rPr>
              <a:t>ori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-15">
                <a:latin typeface="Calibri"/>
                <a:cs typeface="Calibri"/>
              </a:rPr>
              <a:t>at</a:t>
            </a:r>
            <a:r>
              <a:rPr dirty="0" sz="1650">
                <a:latin typeface="Calibri"/>
                <a:cs typeface="Calibri"/>
              </a:rPr>
              <a:t>i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 spc="-10">
                <a:latin typeface="Calibri"/>
                <a:cs typeface="Calibri"/>
              </a:rPr>
              <a:t>n</a:t>
            </a:r>
            <a:r>
              <a:rPr dirty="0" sz="1650" spc="-5">
                <a:latin typeface="Calibri"/>
                <a:cs typeface="Calibri"/>
              </a:rPr>
              <a:t>s</a:t>
            </a:r>
            <a:r>
              <a:rPr dirty="0" sz="1650">
                <a:latin typeface="Calibri"/>
                <a:cs typeface="Calibri"/>
              </a:rPr>
              <a:t>,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déma</a:t>
            </a:r>
            <a:r>
              <a:rPr dirty="0" sz="1650" spc="-25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ches  </a:t>
            </a:r>
            <a:r>
              <a:rPr dirty="0" sz="1650" spc="-5">
                <a:latin typeface="Calibri"/>
                <a:cs typeface="Calibri"/>
              </a:rPr>
              <a:t>foncières…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0523" y="97535"/>
            <a:ext cx="568451" cy="7513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5424" y="128195"/>
            <a:ext cx="476260" cy="70815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98" y="1033399"/>
            <a:ext cx="5591175" cy="4425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00" spc="40"/>
              <a:t>Au</a:t>
            </a:r>
            <a:r>
              <a:rPr dirty="0" sz="2700" spc="100"/>
              <a:t> </a:t>
            </a:r>
            <a:r>
              <a:rPr dirty="0" sz="2700" spc="45"/>
              <a:t>niveau</a:t>
            </a:r>
            <a:r>
              <a:rPr dirty="0" sz="2700" spc="95"/>
              <a:t> </a:t>
            </a:r>
            <a:r>
              <a:rPr dirty="0" sz="2700" spc="45"/>
              <a:t>local,</a:t>
            </a:r>
            <a:r>
              <a:rPr dirty="0" sz="2700" spc="125"/>
              <a:t> </a:t>
            </a:r>
            <a:r>
              <a:rPr dirty="0" sz="2700" spc="40" b="0">
                <a:latin typeface="Calibri"/>
                <a:cs typeface="Calibri"/>
              </a:rPr>
              <a:t>des</a:t>
            </a:r>
            <a:r>
              <a:rPr dirty="0" sz="2700" spc="95" b="0">
                <a:latin typeface="Calibri"/>
                <a:cs typeface="Calibri"/>
              </a:rPr>
              <a:t> </a:t>
            </a:r>
            <a:r>
              <a:rPr dirty="0" sz="2700" spc="50" b="0">
                <a:latin typeface="Calibri"/>
                <a:cs typeface="Calibri"/>
              </a:rPr>
              <a:t>enjeux</a:t>
            </a:r>
            <a:r>
              <a:rPr dirty="0" sz="2700" spc="75" b="0">
                <a:latin typeface="Calibri"/>
                <a:cs typeface="Calibri"/>
              </a:rPr>
              <a:t> </a:t>
            </a:r>
            <a:r>
              <a:rPr dirty="0" sz="2700" spc="50" b="0">
                <a:latin typeface="Calibri"/>
                <a:cs typeface="Calibri"/>
              </a:rPr>
              <a:t>multiples.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788152"/>
            <a:ext cx="1938527" cy="80467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48755" y="990600"/>
            <a:ext cx="6143625" cy="5867400"/>
            <a:chOff x="6048755" y="990600"/>
            <a:chExt cx="6143625" cy="5867400"/>
          </a:xfrm>
        </p:grpSpPr>
        <p:sp>
          <p:nvSpPr>
            <p:cNvPr id="5" name="object 5"/>
            <p:cNvSpPr/>
            <p:nvPr/>
          </p:nvSpPr>
          <p:spPr>
            <a:xfrm>
              <a:off x="9337547" y="3983863"/>
              <a:ext cx="2854325" cy="2874645"/>
            </a:xfrm>
            <a:custGeom>
              <a:avLst/>
              <a:gdLst/>
              <a:ahLst/>
              <a:cxnLst/>
              <a:rect l="l" t="t" r="r" b="b"/>
              <a:pathLst>
                <a:path w="2854325" h="2874645">
                  <a:moveTo>
                    <a:pt x="2854325" y="0"/>
                  </a:moveTo>
                  <a:lnTo>
                    <a:pt x="2175509" y="0"/>
                  </a:lnTo>
                  <a:lnTo>
                    <a:pt x="2045970" y="1994395"/>
                  </a:lnTo>
                  <a:lnTo>
                    <a:pt x="0" y="1994395"/>
                  </a:lnTo>
                  <a:lnTo>
                    <a:pt x="0" y="2874137"/>
                  </a:lnTo>
                  <a:lnTo>
                    <a:pt x="2854325" y="2874137"/>
                  </a:lnTo>
                  <a:lnTo>
                    <a:pt x="2854325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755" y="990600"/>
              <a:ext cx="5785611" cy="504901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50876" y="0"/>
            <a:ext cx="3215640" cy="990600"/>
            <a:chOff x="150876" y="0"/>
            <a:chExt cx="3215640" cy="9906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0"/>
              <a:ext cx="2459735" cy="990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0611" y="114300"/>
              <a:ext cx="755903" cy="755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4131" y="1992325"/>
            <a:ext cx="5179060" cy="25247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55600" marR="53340" indent="-343535">
              <a:lnSpc>
                <a:spcPct val="101000"/>
              </a:lnSpc>
              <a:spcBef>
                <a:spcPts val="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Enjeu</a:t>
            </a:r>
            <a:r>
              <a:rPr dirty="0" sz="2000" spc="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 b="1">
                <a:solidFill>
                  <a:srgbClr val="2C3076"/>
                </a:solidFill>
                <a:latin typeface="Calibri"/>
                <a:cs typeface="Calibri"/>
              </a:rPr>
              <a:t>ferroviaire</a:t>
            </a:r>
            <a:r>
              <a:rPr dirty="0" sz="2000" spc="9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:</a:t>
            </a:r>
            <a:r>
              <a:rPr dirty="0" sz="20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adaptation</a:t>
            </a:r>
            <a:r>
              <a:rPr dirty="0" sz="20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du</a:t>
            </a:r>
            <a:r>
              <a:rPr dirty="0" sz="2000" spc="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train</a:t>
            </a:r>
            <a:r>
              <a:rPr dirty="0" sz="20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aux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 besoins</a:t>
            </a:r>
            <a:r>
              <a:rPr dirty="0" sz="2000" spc="7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40">
                <a:solidFill>
                  <a:srgbClr val="2C3076"/>
                </a:solidFill>
                <a:latin typeface="Calibri"/>
                <a:cs typeface="Calibri"/>
              </a:rPr>
              <a:t>actuels</a:t>
            </a:r>
            <a:r>
              <a:rPr dirty="0" sz="2000" spc="8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r>
              <a:rPr dirty="0" sz="2000" spc="9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correspondances</a:t>
            </a:r>
            <a:r>
              <a:rPr dirty="0" sz="2000" spc="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2C3076"/>
                </a:solidFill>
                <a:latin typeface="Calibri"/>
                <a:cs typeface="Calibri"/>
              </a:rPr>
              <a:t>avec</a:t>
            </a:r>
            <a:r>
              <a:rPr dirty="0" sz="2000" spc="9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les </a:t>
            </a:r>
            <a:r>
              <a:rPr dirty="0" sz="2000" spc="-4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autres</a:t>
            </a:r>
            <a:r>
              <a:rPr dirty="0" sz="20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modes.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Enjeu</a:t>
            </a:r>
            <a:r>
              <a:rPr dirty="0" sz="2000" spc="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1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 b="1">
                <a:solidFill>
                  <a:srgbClr val="2C3076"/>
                </a:solidFill>
                <a:latin typeface="Calibri"/>
                <a:cs typeface="Calibri"/>
              </a:rPr>
              <a:t>mobilité</a:t>
            </a:r>
            <a:r>
              <a:rPr dirty="0" sz="2000" spc="6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:</a:t>
            </a:r>
            <a:r>
              <a:rPr dirty="0" sz="2000" spc="9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augmenter</a:t>
            </a:r>
            <a:r>
              <a:rPr dirty="0" sz="2000" spc="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0">
                <a:solidFill>
                  <a:srgbClr val="2C3076"/>
                </a:solidFill>
                <a:latin typeface="Calibri"/>
                <a:cs typeface="Calibri"/>
              </a:rPr>
              <a:t>le</a:t>
            </a:r>
            <a:r>
              <a:rPr dirty="0" sz="2000" spc="9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nombre</a:t>
            </a:r>
            <a:r>
              <a:rPr dirty="0" sz="2000" spc="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liaisons</a:t>
            </a:r>
            <a:r>
              <a:rPr dirty="0" sz="2000" spc="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modales.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Enjeu</a:t>
            </a:r>
            <a:r>
              <a:rPr dirty="0" sz="2000" spc="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9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 b="1">
                <a:solidFill>
                  <a:srgbClr val="2C3076"/>
                </a:solidFill>
                <a:latin typeface="Calibri"/>
                <a:cs typeface="Calibri"/>
              </a:rPr>
              <a:t>mise</a:t>
            </a:r>
            <a:r>
              <a:rPr dirty="0" sz="2000" spc="5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0" b="1">
                <a:solidFill>
                  <a:srgbClr val="2C3076"/>
                </a:solidFill>
                <a:latin typeface="Calibri"/>
                <a:cs typeface="Calibri"/>
              </a:rPr>
              <a:t>en</a:t>
            </a:r>
            <a:r>
              <a:rPr dirty="0" sz="2000" spc="8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40" b="1">
                <a:solidFill>
                  <a:srgbClr val="2C3076"/>
                </a:solidFill>
                <a:latin typeface="Calibri"/>
                <a:cs typeface="Calibri"/>
              </a:rPr>
              <a:t>accessibilité</a:t>
            </a:r>
            <a:r>
              <a:rPr dirty="0" sz="2000" spc="40">
                <a:solidFill>
                  <a:srgbClr val="2C3076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984885" indent="-343535">
              <a:lnSpc>
                <a:spcPct val="101000"/>
              </a:lnSpc>
              <a:spcBef>
                <a:spcPts val="1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40">
                <a:solidFill>
                  <a:srgbClr val="2C3076"/>
                </a:solidFill>
                <a:latin typeface="Calibri"/>
                <a:cs typeface="Calibri"/>
              </a:rPr>
              <a:t>Enjeux </a:t>
            </a:r>
            <a:r>
              <a:rPr dirty="0" sz="2000" spc="40" b="1">
                <a:solidFill>
                  <a:srgbClr val="2C3076"/>
                </a:solidFill>
                <a:latin typeface="Calibri"/>
                <a:cs typeface="Calibri"/>
              </a:rPr>
              <a:t>urbains</a:t>
            </a:r>
            <a:r>
              <a:rPr dirty="0" sz="2000" spc="5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:</a:t>
            </a:r>
            <a:r>
              <a:rPr dirty="0" sz="2000" spc="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Amélioration</a:t>
            </a:r>
            <a:r>
              <a:rPr dirty="0" sz="20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des </a:t>
            </a:r>
            <a:r>
              <a:rPr dirty="0" sz="2000" spc="35">
                <a:solidFill>
                  <a:srgbClr val="2C3076"/>
                </a:solidFill>
                <a:latin typeface="Calibri"/>
                <a:cs typeface="Calibri"/>
              </a:rPr>
              <a:t> infrastructures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alentours</a:t>
            </a:r>
            <a:r>
              <a:rPr dirty="0" sz="20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2C3076"/>
                </a:solidFill>
                <a:latin typeface="Calibri"/>
                <a:cs typeface="Calibri"/>
              </a:rPr>
              <a:t>des</a:t>
            </a:r>
            <a:r>
              <a:rPr dirty="0" sz="2000" spc="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gares.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4052" y="114300"/>
            <a:ext cx="1126490" cy="756285"/>
            <a:chOff x="3464052" y="114300"/>
            <a:chExt cx="1126490" cy="7562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4052" y="120395"/>
              <a:ext cx="566927" cy="7498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2128" y="114300"/>
              <a:ext cx="518095" cy="7406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34156" y="499897"/>
              <a:ext cx="7978140" cy="833755"/>
            </a:xfrm>
            <a:custGeom>
              <a:avLst/>
              <a:gdLst/>
              <a:ahLst/>
              <a:cxnLst/>
              <a:rect l="l" t="t" r="r" b="b"/>
              <a:pathLst>
                <a:path w="7978140" h="833755">
                  <a:moveTo>
                    <a:pt x="7977632" y="0"/>
                  </a:moveTo>
                  <a:lnTo>
                    <a:pt x="0" y="0"/>
                  </a:lnTo>
                  <a:lnTo>
                    <a:pt x="0" y="833602"/>
                  </a:lnTo>
                  <a:lnTo>
                    <a:pt x="7977632" y="833602"/>
                  </a:lnTo>
                  <a:lnTo>
                    <a:pt x="7977632" y="0"/>
                  </a:lnTo>
                  <a:close/>
                </a:path>
              </a:pathLst>
            </a:custGeom>
            <a:solidFill>
              <a:srgbClr val="FFFFFF">
                <a:alpha val="7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2111" y="109728"/>
              <a:ext cx="751205" cy="840105"/>
            </a:xfrm>
            <a:custGeom>
              <a:avLst/>
              <a:gdLst/>
              <a:ahLst/>
              <a:cxnLst/>
              <a:rect l="l" t="t" r="r" b="b"/>
              <a:pathLst>
                <a:path w="751204" h="840105">
                  <a:moveTo>
                    <a:pt x="751204" y="0"/>
                  </a:moveTo>
                  <a:lnTo>
                    <a:pt x="288163" y="32130"/>
                  </a:lnTo>
                  <a:lnTo>
                    <a:pt x="229362" y="42291"/>
                  </a:lnTo>
                  <a:lnTo>
                    <a:pt x="175005" y="63753"/>
                  </a:lnTo>
                  <a:lnTo>
                    <a:pt x="125984" y="95250"/>
                  </a:lnTo>
                  <a:lnTo>
                    <a:pt x="83438" y="135636"/>
                  </a:lnTo>
                  <a:lnTo>
                    <a:pt x="48513" y="183515"/>
                  </a:lnTo>
                  <a:lnTo>
                    <a:pt x="22351" y="237744"/>
                  </a:lnTo>
                  <a:lnTo>
                    <a:pt x="5714" y="297180"/>
                  </a:lnTo>
                  <a:lnTo>
                    <a:pt x="0" y="360425"/>
                  </a:lnTo>
                  <a:lnTo>
                    <a:pt x="0" y="839597"/>
                  </a:lnTo>
                  <a:lnTo>
                    <a:pt x="445515" y="839597"/>
                  </a:lnTo>
                  <a:lnTo>
                    <a:pt x="445515" y="498094"/>
                  </a:lnTo>
                  <a:lnTo>
                    <a:pt x="751204" y="476885"/>
                  </a:lnTo>
                  <a:lnTo>
                    <a:pt x="751204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93720" y="109728"/>
              <a:ext cx="548640" cy="572770"/>
            </a:xfrm>
            <a:custGeom>
              <a:avLst/>
              <a:gdLst/>
              <a:ahLst/>
              <a:cxnLst/>
              <a:rect l="l" t="t" r="r" b="b"/>
              <a:pathLst>
                <a:path w="548639" h="572770">
                  <a:moveTo>
                    <a:pt x="548258" y="0"/>
                  </a:moveTo>
                  <a:lnTo>
                    <a:pt x="210312" y="21844"/>
                  </a:lnTo>
                  <a:lnTo>
                    <a:pt x="143129" y="36829"/>
                  </a:lnTo>
                  <a:lnTo>
                    <a:pt x="85343" y="69976"/>
                  </a:lnTo>
                  <a:lnTo>
                    <a:pt x="40005" y="118237"/>
                  </a:lnTo>
                  <a:lnTo>
                    <a:pt x="10541" y="177926"/>
                  </a:lnTo>
                  <a:lnTo>
                    <a:pt x="0" y="245872"/>
                  </a:lnTo>
                  <a:lnTo>
                    <a:pt x="0" y="572643"/>
                  </a:lnTo>
                  <a:lnTo>
                    <a:pt x="325119" y="572643"/>
                  </a:lnTo>
                  <a:lnTo>
                    <a:pt x="325119" y="339725"/>
                  </a:lnTo>
                  <a:lnTo>
                    <a:pt x="548258" y="325247"/>
                  </a:lnTo>
                  <a:lnTo>
                    <a:pt x="548258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061191" y="894588"/>
              <a:ext cx="609600" cy="699770"/>
            </a:xfrm>
            <a:custGeom>
              <a:avLst/>
              <a:gdLst/>
              <a:ahLst/>
              <a:cxnLst/>
              <a:rect l="l" t="t" r="r" b="b"/>
              <a:pathLst>
                <a:path w="609600" h="699769">
                  <a:moveTo>
                    <a:pt x="609600" y="0"/>
                  </a:moveTo>
                  <a:lnTo>
                    <a:pt x="248157" y="0"/>
                  </a:lnTo>
                  <a:lnTo>
                    <a:pt x="248157" y="284479"/>
                  </a:lnTo>
                  <a:lnTo>
                    <a:pt x="0" y="302133"/>
                  </a:lnTo>
                  <a:lnTo>
                    <a:pt x="0" y="699388"/>
                  </a:lnTo>
                  <a:lnTo>
                    <a:pt x="375792" y="672591"/>
                  </a:lnTo>
                  <a:lnTo>
                    <a:pt x="418337" y="665479"/>
                  </a:lnTo>
                  <a:lnTo>
                    <a:pt x="458215" y="650875"/>
                  </a:lnTo>
                  <a:lnTo>
                    <a:pt x="494664" y="629538"/>
                  </a:lnTo>
                  <a:lnTo>
                    <a:pt x="527176" y="602107"/>
                  </a:lnTo>
                  <a:lnTo>
                    <a:pt x="555243" y="569340"/>
                  </a:lnTo>
                  <a:lnTo>
                    <a:pt x="578103" y="532002"/>
                  </a:lnTo>
                  <a:lnTo>
                    <a:pt x="595122" y="490727"/>
                  </a:lnTo>
                  <a:lnTo>
                    <a:pt x="605916" y="446150"/>
                  </a:lnTo>
                  <a:lnTo>
                    <a:pt x="609600" y="399161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47642" y="404621"/>
            <a:ext cx="7684770" cy="85153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700" spc="15" b="0">
                <a:latin typeface="Calibri"/>
                <a:cs typeface="Calibri"/>
              </a:rPr>
              <a:t>Etude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pré-opérationelle</a:t>
            </a:r>
            <a:r>
              <a:rPr dirty="0" sz="2700" spc="125" b="0">
                <a:latin typeface="Calibri"/>
                <a:cs typeface="Calibri"/>
              </a:rPr>
              <a:t> </a:t>
            </a:r>
            <a:r>
              <a:rPr dirty="0" sz="2700" spc="25" b="0">
                <a:latin typeface="Calibri"/>
                <a:cs typeface="Calibri"/>
              </a:rPr>
              <a:t>finalisée</a:t>
            </a:r>
            <a:r>
              <a:rPr dirty="0" sz="2700" spc="100" b="0">
                <a:latin typeface="Calibri"/>
                <a:cs typeface="Calibri"/>
              </a:rPr>
              <a:t> </a:t>
            </a:r>
            <a:r>
              <a:rPr dirty="0" sz="2700" spc="10" b="0">
                <a:latin typeface="Calibri"/>
                <a:cs typeface="Calibri"/>
              </a:rPr>
              <a:t>et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présentée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10" b="0">
                <a:latin typeface="Calibri"/>
                <a:cs typeface="Calibri"/>
              </a:rPr>
              <a:t>lors</a:t>
            </a:r>
            <a:r>
              <a:rPr dirty="0" sz="2700" spc="100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du </a:t>
            </a:r>
            <a:r>
              <a:rPr dirty="0" sz="2700" spc="-595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comité</a:t>
            </a:r>
            <a:r>
              <a:rPr dirty="0" sz="2700" spc="90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de</a:t>
            </a:r>
            <a:r>
              <a:rPr dirty="0" sz="2700" spc="65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pilotage</a:t>
            </a:r>
            <a:r>
              <a:rPr dirty="0" sz="2700" spc="100" b="0">
                <a:latin typeface="Calibri"/>
                <a:cs typeface="Calibri"/>
              </a:rPr>
              <a:t> </a:t>
            </a:r>
            <a:r>
              <a:rPr dirty="0" sz="2700" spc="25" b="0">
                <a:latin typeface="Calibri"/>
                <a:cs typeface="Calibri"/>
              </a:rPr>
              <a:t>final</a:t>
            </a:r>
            <a:r>
              <a:rPr dirty="0" sz="2700" spc="90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le</a:t>
            </a:r>
            <a:r>
              <a:rPr dirty="0" sz="2700" spc="160" b="0">
                <a:latin typeface="Calibri"/>
                <a:cs typeface="Calibri"/>
              </a:rPr>
              <a:t> </a:t>
            </a:r>
            <a:r>
              <a:rPr dirty="0" sz="2700" spc="15"/>
              <a:t>31</a:t>
            </a:r>
            <a:r>
              <a:rPr dirty="0" sz="2700" spc="65"/>
              <a:t> </a:t>
            </a:r>
            <a:r>
              <a:rPr dirty="0" sz="2700" spc="20"/>
              <a:t>mai</a:t>
            </a:r>
            <a:r>
              <a:rPr dirty="0" sz="2700" spc="100"/>
              <a:t> </a:t>
            </a:r>
            <a:r>
              <a:rPr dirty="0" sz="2700" spc="20"/>
              <a:t>2022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4779" y="252984"/>
            <a:ext cx="12047220" cy="6396355"/>
            <a:chOff x="144779" y="252984"/>
            <a:chExt cx="12047220" cy="63963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252984"/>
              <a:ext cx="2599944" cy="9905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0423" y="5891784"/>
              <a:ext cx="755903" cy="7574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3863" y="5897880"/>
              <a:ext cx="566927" cy="7513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1939" y="5891784"/>
              <a:ext cx="480059" cy="75133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0311" y="4262678"/>
            <a:ext cx="4675505" cy="2255520"/>
          </a:xfrm>
          <a:prstGeom prst="rect">
            <a:avLst/>
          </a:prstGeom>
          <a:solidFill>
            <a:srgbClr val="FFFFFF">
              <a:alpha val="69018"/>
            </a:srgbClr>
          </a:solidFill>
          <a:ln w="9525">
            <a:solidFill>
              <a:srgbClr val="4471C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35"/>
              </a:lnSpc>
            </a:pPr>
            <a:r>
              <a:rPr dirty="0" sz="1350">
                <a:latin typeface="Calibri"/>
                <a:cs typeface="Calibri"/>
              </a:rPr>
              <a:t>Plans</a:t>
            </a:r>
            <a:r>
              <a:rPr dirty="0" sz="1350" spc="-10">
                <a:latin typeface="Calibri"/>
                <a:cs typeface="Calibri"/>
              </a:rPr>
              <a:t> d’aménagements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proposés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sur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les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 spc="-15">
                <a:latin typeface="Calibri"/>
                <a:cs typeface="Calibri"/>
              </a:rPr>
              <a:t>axes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suivants </a:t>
            </a:r>
            <a:r>
              <a:rPr dirty="0" sz="135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285750" indent="-287020">
              <a:lnSpc>
                <a:spcPct val="100000"/>
              </a:lnSpc>
              <a:buFont typeface="Arial MT"/>
              <a:buChar char="•"/>
              <a:tabLst>
                <a:tab pos="285750" algn="l"/>
                <a:tab pos="286385" algn="l"/>
              </a:tabLst>
            </a:pPr>
            <a:r>
              <a:rPr dirty="0" sz="1350" spc="-10">
                <a:latin typeface="Calibri"/>
                <a:cs typeface="Calibri"/>
              </a:rPr>
              <a:t>Infrastructures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 spc="-15">
                <a:latin typeface="Calibri"/>
                <a:cs typeface="Calibri"/>
              </a:rPr>
              <a:t>d’accès</a:t>
            </a:r>
            <a:r>
              <a:rPr dirty="0" sz="1350">
                <a:latin typeface="Calibri"/>
                <a:cs typeface="Calibri"/>
              </a:rPr>
              <a:t> à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la</a:t>
            </a:r>
            <a:r>
              <a:rPr dirty="0" sz="1350" spc="-10">
                <a:latin typeface="Calibri"/>
                <a:cs typeface="Calibri"/>
              </a:rPr>
              <a:t> gare.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300">
              <a:latin typeface="Calibri"/>
              <a:cs typeface="Calibri"/>
            </a:endParaRPr>
          </a:p>
          <a:p>
            <a:pPr marL="285750" indent="-287020">
              <a:lnSpc>
                <a:spcPct val="100000"/>
              </a:lnSpc>
              <a:buFont typeface="Arial MT"/>
              <a:buChar char="•"/>
              <a:tabLst>
                <a:tab pos="285750" algn="l"/>
                <a:tab pos="286385" algn="l"/>
              </a:tabLst>
            </a:pPr>
            <a:r>
              <a:rPr dirty="0" sz="1350" spc="-5">
                <a:latin typeface="Calibri"/>
                <a:cs typeface="Calibri"/>
              </a:rPr>
              <a:t>Augmentation</a:t>
            </a:r>
            <a:r>
              <a:rPr dirty="0" sz="1350" spc="-3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des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capacités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</a:t>
            </a:r>
            <a:r>
              <a:rPr dirty="0" sz="1350" spc="-5">
                <a:latin typeface="Calibri"/>
                <a:cs typeface="Calibri"/>
              </a:rPr>
              <a:t> stationnement.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300">
              <a:latin typeface="Calibri"/>
              <a:cs typeface="Calibri"/>
            </a:endParaRPr>
          </a:p>
          <a:p>
            <a:pPr marL="28575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85750" algn="l"/>
                <a:tab pos="286385" algn="l"/>
              </a:tabLst>
            </a:pPr>
            <a:r>
              <a:rPr dirty="0" sz="1350" spc="-5">
                <a:latin typeface="Calibri"/>
                <a:cs typeface="Calibri"/>
              </a:rPr>
              <a:t>Réhabilitation </a:t>
            </a:r>
            <a:r>
              <a:rPr dirty="0" sz="1350" spc="-10">
                <a:latin typeface="Calibri"/>
                <a:cs typeface="Calibri"/>
              </a:rPr>
              <a:t>paysagère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des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infrastructures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 spc="-15">
                <a:latin typeface="Calibri"/>
                <a:cs typeface="Calibri"/>
              </a:rPr>
              <a:t>d’accueil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des</a:t>
            </a:r>
            <a:endParaRPr sz="1350">
              <a:latin typeface="Calibri"/>
              <a:cs typeface="Calibri"/>
            </a:endParaRPr>
          </a:p>
          <a:p>
            <a:pPr marL="285750">
              <a:lnSpc>
                <a:spcPct val="100000"/>
              </a:lnSpc>
            </a:pPr>
            <a:r>
              <a:rPr dirty="0" sz="1350" spc="-10">
                <a:latin typeface="Calibri"/>
                <a:cs typeface="Calibri"/>
              </a:rPr>
              <a:t>voyageurs.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algn="ctr" marR="243204">
              <a:lnSpc>
                <a:spcPct val="100000"/>
              </a:lnSpc>
              <a:spcBef>
                <a:spcPts val="5"/>
              </a:spcBef>
            </a:pPr>
            <a:r>
              <a:rPr dirty="0" sz="1350" spc="-5" b="1">
                <a:latin typeface="Calibri"/>
                <a:cs typeface="Calibri"/>
              </a:rPr>
              <a:t>Budget</a:t>
            </a:r>
            <a:r>
              <a:rPr dirty="0" sz="1350" spc="-5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total</a:t>
            </a:r>
            <a:r>
              <a:rPr dirty="0" sz="1350" spc="-2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+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3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millions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d’euros.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272" y="1802892"/>
            <a:ext cx="4230370" cy="3051175"/>
            <a:chOff x="1795272" y="1802892"/>
            <a:chExt cx="4230370" cy="3051175"/>
          </a:xfrm>
        </p:grpSpPr>
        <p:sp>
          <p:nvSpPr>
            <p:cNvPr id="3" name="object 3"/>
            <p:cNvSpPr/>
            <p:nvPr/>
          </p:nvSpPr>
          <p:spPr>
            <a:xfrm>
              <a:off x="3044952" y="1802892"/>
              <a:ext cx="1934210" cy="3051175"/>
            </a:xfrm>
            <a:custGeom>
              <a:avLst/>
              <a:gdLst/>
              <a:ahLst/>
              <a:cxnLst/>
              <a:rect l="l" t="t" r="r" b="b"/>
              <a:pathLst>
                <a:path w="1934210" h="3051175">
                  <a:moveTo>
                    <a:pt x="843534" y="0"/>
                  </a:moveTo>
                  <a:lnTo>
                    <a:pt x="0" y="884174"/>
                  </a:lnTo>
                  <a:lnTo>
                    <a:pt x="605409" y="1518666"/>
                  </a:lnTo>
                  <a:lnTo>
                    <a:pt x="64008" y="2164842"/>
                  </a:lnTo>
                  <a:lnTo>
                    <a:pt x="909320" y="3050794"/>
                  </a:lnTo>
                  <a:lnTo>
                    <a:pt x="1729359" y="2072005"/>
                  </a:lnTo>
                  <a:lnTo>
                    <a:pt x="1773174" y="2015236"/>
                  </a:lnTo>
                  <a:lnTo>
                    <a:pt x="1811655" y="1955546"/>
                  </a:lnTo>
                  <a:lnTo>
                    <a:pt x="1844802" y="1893570"/>
                  </a:lnTo>
                  <a:lnTo>
                    <a:pt x="1872742" y="1829562"/>
                  </a:lnTo>
                  <a:lnTo>
                    <a:pt x="1895348" y="1763776"/>
                  </a:lnTo>
                  <a:lnTo>
                    <a:pt x="1912747" y="1696593"/>
                  </a:lnTo>
                  <a:lnTo>
                    <a:pt x="1925065" y="1628521"/>
                  </a:lnTo>
                  <a:lnTo>
                    <a:pt x="1931924" y="1559814"/>
                  </a:lnTo>
                  <a:lnTo>
                    <a:pt x="1933702" y="1490853"/>
                  </a:lnTo>
                  <a:lnTo>
                    <a:pt x="1932686" y="1456436"/>
                  </a:lnTo>
                  <a:lnTo>
                    <a:pt x="1926717" y="1387729"/>
                  </a:lnTo>
                  <a:lnTo>
                    <a:pt x="1915414" y="1319657"/>
                  </a:lnTo>
                  <a:lnTo>
                    <a:pt x="1899158" y="1252474"/>
                  </a:lnTo>
                  <a:lnTo>
                    <a:pt x="1877568" y="1186688"/>
                  </a:lnTo>
                  <a:lnTo>
                    <a:pt x="1850898" y="1122680"/>
                  </a:lnTo>
                  <a:lnTo>
                    <a:pt x="1819021" y="1060577"/>
                  </a:lnTo>
                  <a:lnTo>
                    <a:pt x="1782190" y="1000887"/>
                  </a:lnTo>
                  <a:lnTo>
                    <a:pt x="1740027" y="943991"/>
                  </a:lnTo>
                  <a:lnTo>
                    <a:pt x="1692910" y="890270"/>
                  </a:lnTo>
                  <a:lnTo>
                    <a:pt x="843534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95272" y="2790393"/>
              <a:ext cx="4230370" cy="1130935"/>
            </a:xfrm>
            <a:custGeom>
              <a:avLst/>
              <a:gdLst/>
              <a:ahLst/>
              <a:cxnLst/>
              <a:rect l="l" t="t" r="r" b="b"/>
              <a:pathLst>
                <a:path w="4230370" h="1130935">
                  <a:moveTo>
                    <a:pt x="4230243" y="0"/>
                  </a:moveTo>
                  <a:lnTo>
                    <a:pt x="0" y="0"/>
                  </a:lnTo>
                  <a:lnTo>
                    <a:pt x="0" y="1130350"/>
                  </a:lnTo>
                  <a:lnTo>
                    <a:pt x="4230243" y="1130350"/>
                  </a:lnTo>
                  <a:lnTo>
                    <a:pt x="4230243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335529" y="2690571"/>
            <a:ext cx="3245485" cy="11353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3095" algn="l"/>
                <a:tab pos="1859914" algn="l"/>
              </a:tabLst>
            </a:pPr>
            <a:r>
              <a:rPr dirty="0" sz="3600" spc="235" b="1">
                <a:solidFill>
                  <a:srgbClr val="2C3076"/>
                </a:solidFill>
                <a:latin typeface="Calibri"/>
                <a:cs typeface="Calibri"/>
              </a:rPr>
              <a:t>L</a:t>
            </a:r>
            <a:r>
              <a:rPr dirty="0" sz="3600" spc="15" b="1">
                <a:solidFill>
                  <a:srgbClr val="2C3076"/>
                </a:solidFill>
                <a:latin typeface="Calibri"/>
                <a:cs typeface="Calibri"/>
              </a:rPr>
              <a:t>e</a:t>
            </a:r>
            <a:r>
              <a:rPr dirty="0" sz="3600" b="1">
                <a:solidFill>
                  <a:srgbClr val="2C3076"/>
                </a:solidFill>
                <a:latin typeface="Calibri"/>
                <a:cs typeface="Calibri"/>
              </a:rPr>
              <a:t>	</a:t>
            </a:r>
            <a:r>
              <a:rPr dirty="0" sz="3600" spc="45" b="1">
                <a:solidFill>
                  <a:srgbClr val="2C3076"/>
                </a:solidFill>
                <a:latin typeface="Calibri"/>
                <a:cs typeface="Calibri"/>
              </a:rPr>
              <a:t>T</a:t>
            </a:r>
            <a:r>
              <a:rPr dirty="0" sz="3600" spc="150" b="1">
                <a:solidFill>
                  <a:srgbClr val="2C3076"/>
                </a:solidFill>
                <a:latin typeface="Calibri"/>
                <a:cs typeface="Calibri"/>
              </a:rPr>
              <a:t>r</a:t>
            </a:r>
            <a:r>
              <a:rPr dirty="0" sz="3600" spc="240" b="1">
                <a:solidFill>
                  <a:srgbClr val="2C3076"/>
                </a:solidFill>
                <a:latin typeface="Calibri"/>
                <a:cs typeface="Calibri"/>
              </a:rPr>
              <a:t>a</a:t>
            </a:r>
            <a:r>
              <a:rPr dirty="0" sz="3600" spc="220" b="1">
                <a:solidFill>
                  <a:srgbClr val="2C3076"/>
                </a:solidFill>
                <a:latin typeface="Calibri"/>
                <a:cs typeface="Calibri"/>
              </a:rPr>
              <a:t>i</a:t>
            </a:r>
            <a:r>
              <a:rPr dirty="0" sz="3600" spc="20" b="1">
                <a:solidFill>
                  <a:srgbClr val="2C3076"/>
                </a:solidFill>
                <a:latin typeface="Calibri"/>
                <a:cs typeface="Calibri"/>
              </a:rPr>
              <a:t>n</a:t>
            </a:r>
            <a:r>
              <a:rPr dirty="0" sz="3600" b="1">
                <a:solidFill>
                  <a:srgbClr val="2C3076"/>
                </a:solidFill>
                <a:latin typeface="Calibri"/>
                <a:cs typeface="Calibri"/>
              </a:rPr>
              <a:t>	</a:t>
            </a:r>
            <a:r>
              <a:rPr dirty="0" sz="3600" spc="225" b="1">
                <a:solidFill>
                  <a:srgbClr val="2C3076"/>
                </a:solidFill>
                <a:latin typeface="Calibri"/>
                <a:cs typeface="Calibri"/>
              </a:rPr>
              <a:t>J</a:t>
            </a:r>
            <a:r>
              <a:rPr dirty="0" sz="3600" spc="240" b="1">
                <a:solidFill>
                  <a:srgbClr val="2C3076"/>
                </a:solidFill>
                <a:latin typeface="Calibri"/>
                <a:cs typeface="Calibri"/>
              </a:rPr>
              <a:t>aune</a:t>
            </a:r>
            <a:r>
              <a:rPr dirty="0" sz="3600" spc="5" b="1">
                <a:solidFill>
                  <a:srgbClr val="2C3076"/>
                </a:solidFill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1146810" algn="l"/>
                <a:tab pos="2252980" algn="l"/>
              </a:tabLst>
            </a:pPr>
            <a:r>
              <a:rPr dirty="0" sz="3600" spc="135" b="1">
                <a:solidFill>
                  <a:srgbClr val="2C3076"/>
                </a:solidFill>
                <a:latin typeface="Calibri"/>
                <a:cs typeface="Calibri"/>
              </a:rPr>
              <a:t>c’est	</a:t>
            </a:r>
            <a:r>
              <a:rPr dirty="0" sz="3600" spc="185" b="1">
                <a:solidFill>
                  <a:srgbClr val="2C3076"/>
                </a:solidFill>
                <a:latin typeface="Calibri"/>
                <a:cs typeface="Calibri"/>
              </a:rPr>
              <a:t>quoi	</a:t>
            </a:r>
            <a:r>
              <a:rPr dirty="0" sz="3600" spc="15" b="1">
                <a:solidFill>
                  <a:srgbClr val="2C3076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7646" y="2146299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1.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809488" y="716280"/>
            <a:ext cx="5666105" cy="5779135"/>
            <a:chOff x="5809488" y="716280"/>
            <a:chExt cx="5666105" cy="5779135"/>
          </a:xfrm>
        </p:grpSpPr>
        <p:sp>
          <p:nvSpPr>
            <p:cNvPr id="9" name="object 9"/>
            <p:cNvSpPr/>
            <p:nvPr/>
          </p:nvSpPr>
          <p:spPr>
            <a:xfrm>
              <a:off x="10902696" y="716280"/>
              <a:ext cx="572770" cy="546735"/>
            </a:xfrm>
            <a:custGeom>
              <a:avLst/>
              <a:gdLst/>
              <a:ahLst/>
              <a:cxnLst/>
              <a:rect l="l" t="t" r="r" b="b"/>
              <a:pathLst>
                <a:path w="572770" h="546735">
                  <a:moveTo>
                    <a:pt x="326771" y="0"/>
                  </a:moveTo>
                  <a:lnTo>
                    <a:pt x="0" y="0"/>
                  </a:lnTo>
                  <a:lnTo>
                    <a:pt x="0" y="324231"/>
                  </a:lnTo>
                  <a:lnTo>
                    <a:pt x="232918" y="324231"/>
                  </a:lnTo>
                  <a:lnTo>
                    <a:pt x="247396" y="546735"/>
                  </a:lnTo>
                  <a:lnTo>
                    <a:pt x="572643" y="546735"/>
                  </a:lnTo>
                  <a:lnTo>
                    <a:pt x="550799" y="209677"/>
                  </a:lnTo>
                  <a:lnTo>
                    <a:pt x="535939" y="142748"/>
                  </a:lnTo>
                  <a:lnTo>
                    <a:pt x="502665" y="85090"/>
                  </a:lnTo>
                  <a:lnTo>
                    <a:pt x="454405" y="40005"/>
                  </a:lnTo>
                  <a:lnTo>
                    <a:pt x="394715" y="10541"/>
                  </a:lnTo>
                  <a:lnTo>
                    <a:pt x="361569" y="2667"/>
                  </a:lnTo>
                  <a:lnTo>
                    <a:pt x="326771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09488" y="5948171"/>
              <a:ext cx="572770" cy="546735"/>
            </a:xfrm>
            <a:custGeom>
              <a:avLst/>
              <a:gdLst/>
              <a:ahLst/>
              <a:cxnLst/>
              <a:rect l="l" t="t" r="r" b="b"/>
              <a:pathLst>
                <a:path w="572770" h="546735">
                  <a:moveTo>
                    <a:pt x="325247" y="0"/>
                  </a:moveTo>
                  <a:lnTo>
                    <a:pt x="0" y="0"/>
                  </a:lnTo>
                  <a:lnTo>
                    <a:pt x="21844" y="337032"/>
                  </a:lnTo>
                  <a:lnTo>
                    <a:pt x="36829" y="403986"/>
                  </a:lnTo>
                  <a:lnTo>
                    <a:pt x="70103" y="461632"/>
                  </a:lnTo>
                  <a:lnTo>
                    <a:pt x="118237" y="506755"/>
                  </a:lnTo>
                  <a:lnTo>
                    <a:pt x="177926" y="536181"/>
                  </a:lnTo>
                  <a:lnTo>
                    <a:pt x="245872" y="546709"/>
                  </a:lnTo>
                  <a:lnTo>
                    <a:pt x="572642" y="546709"/>
                  </a:lnTo>
                  <a:lnTo>
                    <a:pt x="572642" y="222503"/>
                  </a:lnTo>
                  <a:lnTo>
                    <a:pt x="339725" y="222503"/>
                  </a:lnTo>
                  <a:lnTo>
                    <a:pt x="325247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903732"/>
              <a:ext cx="5227065" cy="531723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663" y="1866391"/>
            <a:ext cx="5691505" cy="3397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Construite</a:t>
            </a:r>
            <a:r>
              <a:rPr dirty="0" sz="165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en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1910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!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Au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cœur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des </a:t>
            </a:r>
            <a:r>
              <a:rPr dirty="0" sz="1650" spc="-10" b="1">
                <a:solidFill>
                  <a:srgbClr val="2C3076"/>
                </a:solidFill>
                <a:latin typeface="Calibri"/>
                <a:cs typeface="Calibri"/>
              </a:rPr>
              <a:t>Pyrénées-Orientales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du </a:t>
            </a:r>
            <a:r>
              <a:rPr dirty="0" sz="1650" spc="-20" b="1">
                <a:solidFill>
                  <a:srgbClr val="2C3076"/>
                </a:solidFill>
                <a:latin typeface="Calibri"/>
                <a:cs typeface="Calibri"/>
              </a:rPr>
              <a:t>Parc </a:t>
            </a:r>
            <a:r>
              <a:rPr dirty="0" sz="1650" spc="-5" b="1">
                <a:solidFill>
                  <a:srgbClr val="2C3076"/>
                </a:solidFill>
                <a:latin typeface="Calibri"/>
                <a:cs typeface="Calibri"/>
              </a:rPr>
              <a:t>naturel régional des </a:t>
            </a:r>
            <a:r>
              <a:rPr dirty="0" sz="165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2C3076"/>
                </a:solidFill>
                <a:latin typeface="Calibri"/>
                <a:cs typeface="Calibri"/>
              </a:rPr>
              <a:t>Pyrénées-catalanes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,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elle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parcourt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63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kilomètres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entre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Villefranche- </a:t>
            </a:r>
            <a:r>
              <a:rPr dirty="0" sz="1650" spc="-3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de-Conflent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Latour-de-Carol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/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Enveitg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1650" spc="-15">
                <a:solidFill>
                  <a:srgbClr val="2C3076"/>
                </a:solidFill>
                <a:latin typeface="Calibri"/>
                <a:cs typeface="Calibri"/>
              </a:rPr>
              <a:t>traverse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22 </a:t>
            </a:r>
            <a:r>
              <a:rPr dirty="0" sz="1650" spc="-15">
                <a:solidFill>
                  <a:srgbClr val="2C3076"/>
                </a:solidFill>
                <a:latin typeface="Calibri"/>
                <a:cs typeface="Calibri"/>
              </a:rPr>
              <a:t>gares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haltes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le</a:t>
            </a: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long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son</a:t>
            </a: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5">
                <a:solidFill>
                  <a:srgbClr val="2C3076"/>
                </a:solidFill>
                <a:latin typeface="Calibri"/>
                <a:cs typeface="Calibri"/>
              </a:rPr>
              <a:t>parcours.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libri"/>
              <a:cs typeface="Calibri"/>
            </a:endParaRPr>
          </a:p>
          <a:p>
            <a:pPr marL="12700" marR="830580">
              <a:lnSpc>
                <a:spcPct val="100000"/>
              </a:lnSpc>
              <a:spcBef>
                <a:spcPts val="5"/>
              </a:spcBef>
            </a:pP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La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2C3076"/>
                </a:solidFill>
                <a:latin typeface="Calibri"/>
                <a:cs typeface="Calibri"/>
              </a:rPr>
              <a:t>Ligne</a:t>
            </a:r>
            <a:r>
              <a:rPr dirty="0" sz="1650" spc="-3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2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 b="1">
                <a:solidFill>
                  <a:srgbClr val="2C3076"/>
                </a:solidFill>
                <a:latin typeface="Calibri"/>
                <a:cs typeface="Calibri"/>
              </a:rPr>
              <a:t>Cerdagne</a:t>
            </a:r>
            <a:r>
              <a:rPr dirty="0" sz="1650" spc="-4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nécessite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30</a:t>
            </a:r>
            <a:r>
              <a:rPr dirty="0" sz="165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ans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1650" spc="-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construction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1650" spc="-3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représente</a:t>
            </a:r>
            <a:r>
              <a:rPr dirty="0" sz="165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un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défi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immense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!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650</a:t>
            </a:r>
            <a:r>
              <a:rPr dirty="0" sz="165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2C3076"/>
                </a:solidFill>
                <a:latin typeface="Calibri"/>
                <a:cs typeface="Calibri"/>
              </a:rPr>
              <a:t>ouvrages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2C3076"/>
                </a:solidFill>
                <a:latin typeface="Calibri"/>
                <a:cs typeface="Calibri"/>
              </a:rPr>
              <a:t>d’arts,</a:t>
            </a:r>
            <a:r>
              <a:rPr dirty="0" sz="165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dont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19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tunnels.</a:t>
            </a:r>
            <a:endParaRPr sz="1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50">
                <a:solidFill>
                  <a:srgbClr val="2C3076"/>
                </a:solidFill>
                <a:latin typeface="Calibri"/>
                <a:cs typeface="Calibri"/>
              </a:rPr>
              <a:t>40</a:t>
            </a:r>
            <a:r>
              <a:rPr dirty="0" sz="165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1650" spc="-5">
                <a:solidFill>
                  <a:srgbClr val="2C3076"/>
                </a:solidFill>
                <a:latin typeface="Calibri"/>
                <a:cs typeface="Calibri"/>
              </a:rPr>
              <a:t>ponts.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663" y="1208024"/>
            <a:ext cx="4580890" cy="4425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00" spc="45" b="0">
                <a:latin typeface="Calibri"/>
                <a:cs typeface="Calibri"/>
              </a:rPr>
              <a:t>Une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spc="45" b="0">
                <a:latin typeface="Calibri"/>
                <a:cs typeface="Calibri"/>
              </a:rPr>
              <a:t>ligne</a:t>
            </a:r>
            <a:r>
              <a:rPr dirty="0" sz="2700" spc="75" b="0">
                <a:latin typeface="Calibri"/>
                <a:cs typeface="Calibri"/>
              </a:rPr>
              <a:t> </a:t>
            </a:r>
            <a:r>
              <a:rPr dirty="0" sz="2700" spc="35" b="0">
                <a:latin typeface="Calibri"/>
                <a:cs typeface="Calibri"/>
              </a:rPr>
              <a:t>ferroviaire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45" b="0">
                <a:latin typeface="Calibri"/>
                <a:cs typeface="Calibri"/>
              </a:rPr>
              <a:t>historique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788152"/>
            <a:ext cx="1938527" cy="8046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804404" y="810768"/>
            <a:ext cx="4387850" cy="6047740"/>
            <a:chOff x="7804404" y="810768"/>
            <a:chExt cx="4387850" cy="6047740"/>
          </a:xfrm>
        </p:grpSpPr>
        <p:sp>
          <p:nvSpPr>
            <p:cNvPr id="6" name="object 6"/>
            <p:cNvSpPr/>
            <p:nvPr/>
          </p:nvSpPr>
          <p:spPr>
            <a:xfrm>
              <a:off x="9337548" y="3983863"/>
              <a:ext cx="2854325" cy="2874645"/>
            </a:xfrm>
            <a:custGeom>
              <a:avLst/>
              <a:gdLst/>
              <a:ahLst/>
              <a:cxnLst/>
              <a:rect l="l" t="t" r="r" b="b"/>
              <a:pathLst>
                <a:path w="2854325" h="2874645">
                  <a:moveTo>
                    <a:pt x="2854325" y="0"/>
                  </a:moveTo>
                  <a:lnTo>
                    <a:pt x="2175509" y="0"/>
                  </a:lnTo>
                  <a:lnTo>
                    <a:pt x="2045970" y="1994395"/>
                  </a:lnTo>
                  <a:lnTo>
                    <a:pt x="0" y="1994395"/>
                  </a:lnTo>
                  <a:lnTo>
                    <a:pt x="0" y="2874137"/>
                  </a:lnTo>
                  <a:lnTo>
                    <a:pt x="2854325" y="2874137"/>
                  </a:lnTo>
                  <a:lnTo>
                    <a:pt x="2854325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4404" y="810768"/>
              <a:ext cx="3726179" cy="51572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" y="0"/>
            <a:ext cx="12186285" cy="6858000"/>
            <a:chOff x="6096" y="0"/>
            <a:chExt cx="12186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" y="0"/>
              <a:ext cx="12185903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73952" y="1325841"/>
              <a:ext cx="4675505" cy="4701540"/>
            </a:xfrm>
            <a:custGeom>
              <a:avLst/>
              <a:gdLst/>
              <a:ahLst/>
              <a:cxnLst/>
              <a:rect l="l" t="t" r="r" b="b"/>
              <a:pathLst>
                <a:path w="4675505" h="4701540">
                  <a:moveTo>
                    <a:pt x="4675378" y="0"/>
                  </a:moveTo>
                  <a:lnTo>
                    <a:pt x="0" y="0"/>
                  </a:lnTo>
                  <a:lnTo>
                    <a:pt x="0" y="4701413"/>
                  </a:lnTo>
                  <a:lnTo>
                    <a:pt x="4675378" y="4701413"/>
                  </a:lnTo>
                  <a:lnTo>
                    <a:pt x="4675378" y="0"/>
                  </a:lnTo>
                  <a:close/>
                </a:path>
              </a:pathLst>
            </a:custGeom>
            <a:solidFill>
              <a:srgbClr val="FFFFFF">
                <a:alpha val="8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56959" y="1039367"/>
              <a:ext cx="916305" cy="876300"/>
            </a:xfrm>
            <a:custGeom>
              <a:avLst/>
              <a:gdLst/>
              <a:ahLst/>
              <a:cxnLst/>
              <a:rect l="l" t="t" r="r" b="b"/>
              <a:pathLst>
                <a:path w="916304" h="876300">
                  <a:moveTo>
                    <a:pt x="915796" y="0"/>
                  </a:moveTo>
                  <a:lnTo>
                    <a:pt x="351282" y="33528"/>
                  </a:lnTo>
                  <a:lnTo>
                    <a:pt x="279653" y="44196"/>
                  </a:lnTo>
                  <a:lnTo>
                    <a:pt x="213232" y="66548"/>
                  </a:lnTo>
                  <a:lnTo>
                    <a:pt x="153542" y="99441"/>
                  </a:lnTo>
                  <a:lnTo>
                    <a:pt x="101726" y="141478"/>
                  </a:lnTo>
                  <a:lnTo>
                    <a:pt x="59181" y="191516"/>
                  </a:lnTo>
                  <a:lnTo>
                    <a:pt x="27177" y="248158"/>
                  </a:lnTo>
                  <a:lnTo>
                    <a:pt x="6985" y="310134"/>
                  </a:lnTo>
                  <a:lnTo>
                    <a:pt x="0" y="376174"/>
                  </a:lnTo>
                  <a:lnTo>
                    <a:pt x="0" y="876173"/>
                  </a:lnTo>
                  <a:lnTo>
                    <a:pt x="543051" y="876173"/>
                  </a:lnTo>
                  <a:lnTo>
                    <a:pt x="543051" y="519811"/>
                  </a:lnTo>
                  <a:lnTo>
                    <a:pt x="915796" y="497713"/>
                  </a:lnTo>
                  <a:lnTo>
                    <a:pt x="915796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95999" y="972311"/>
              <a:ext cx="546735" cy="522605"/>
            </a:xfrm>
            <a:custGeom>
              <a:avLst/>
              <a:gdLst/>
              <a:ahLst/>
              <a:cxnLst/>
              <a:rect l="l" t="t" r="r" b="b"/>
              <a:pathLst>
                <a:path w="546734" h="522605">
                  <a:moveTo>
                    <a:pt x="546734" y="0"/>
                  </a:moveTo>
                  <a:lnTo>
                    <a:pt x="209676" y="19938"/>
                  </a:lnTo>
                  <a:lnTo>
                    <a:pt x="142748" y="33527"/>
                  </a:lnTo>
                  <a:lnTo>
                    <a:pt x="85089" y="63880"/>
                  </a:lnTo>
                  <a:lnTo>
                    <a:pt x="40004" y="107823"/>
                  </a:lnTo>
                  <a:lnTo>
                    <a:pt x="10540" y="162305"/>
                  </a:lnTo>
                  <a:lnTo>
                    <a:pt x="0" y="224282"/>
                  </a:lnTo>
                  <a:lnTo>
                    <a:pt x="0" y="522350"/>
                  </a:lnTo>
                  <a:lnTo>
                    <a:pt x="324230" y="522350"/>
                  </a:lnTo>
                  <a:lnTo>
                    <a:pt x="324230" y="309879"/>
                  </a:lnTo>
                  <a:lnTo>
                    <a:pt x="546734" y="296672"/>
                  </a:lnTo>
                  <a:lnTo>
                    <a:pt x="546734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17124" y="5337047"/>
              <a:ext cx="995680" cy="951230"/>
            </a:xfrm>
            <a:custGeom>
              <a:avLst/>
              <a:gdLst/>
              <a:ahLst/>
              <a:cxnLst/>
              <a:rect l="l" t="t" r="r" b="b"/>
              <a:pathLst>
                <a:path w="995679" h="951229">
                  <a:moveTo>
                    <a:pt x="995172" y="0"/>
                  </a:moveTo>
                  <a:lnTo>
                    <a:pt x="405002" y="0"/>
                  </a:lnTo>
                  <a:lnTo>
                    <a:pt x="405002" y="386753"/>
                  </a:lnTo>
                  <a:lnTo>
                    <a:pt x="0" y="410730"/>
                  </a:lnTo>
                  <a:lnTo>
                    <a:pt x="0" y="950747"/>
                  </a:lnTo>
                  <a:lnTo>
                    <a:pt x="613409" y="914387"/>
                  </a:lnTo>
                  <a:lnTo>
                    <a:pt x="682878" y="904747"/>
                  </a:lnTo>
                  <a:lnTo>
                    <a:pt x="747902" y="884935"/>
                  </a:lnTo>
                  <a:lnTo>
                    <a:pt x="807593" y="855891"/>
                  </a:lnTo>
                  <a:lnTo>
                    <a:pt x="860678" y="818616"/>
                  </a:lnTo>
                  <a:lnTo>
                    <a:pt x="906399" y="774064"/>
                  </a:lnTo>
                  <a:lnTo>
                    <a:pt x="943736" y="723226"/>
                  </a:lnTo>
                  <a:lnTo>
                    <a:pt x="971676" y="667054"/>
                  </a:lnTo>
                  <a:lnTo>
                    <a:pt x="989076" y="606526"/>
                  </a:lnTo>
                  <a:lnTo>
                    <a:pt x="995172" y="542620"/>
                  </a:lnTo>
                  <a:lnTo>
                    <a:pt x="995172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64731" y="1569161"/>
            <a:ext cx="3682365" cy="126873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8100" marR="30480">
              <a:lnSpc>
                <a:spcPct val="101000"/>
              </a:lnSpc>
              <a:spcBef>
                <a:spcPts val="70"/>
              </a:spcBef>
            </a:pPr>
            <a:r>
              <a:rPr dirty="0" sz="2700" spc="15" b="0">
                <a:latin typeface="Calibri"/>
                <a:cs typeface="Calibri"/>
              </a:rPr>
              <a:t>Au</a:t>
            </a:r>
            <a:r>
              <a:rPr dirty="0" sz="2700" spc="60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début</a:t>
            </a:r>
            <a:r>
              <a:rPr dirty="0" sz="2700" spc="55" b="0">
                <a:latin typeface="Calibri"/>
                <a:cs typeface="Calibri"/>
              </a:rPr>
              <a:t> </a:t>
            </a:r>
            <a:r>
              <a:rPr dirty="0" sz="2700" spc="10" b="0">
                <a:latin typeface="Calibri"/>
                <a:cs typeface="Calibri"/>
              </a:rPr>
              <a:t>du</a:t>
            </a:r>
            <a:r>
              <a:rPr dirty="0" sz="2700" spc="60" b="0">
                <a:latin typeface="Calibri"/>
                <a:cs typeface="Calibri"/>
              </a:rPr>
              <a:t> </a:t>
            </a:r>
            <a:r>
              <a:rPr dirty="0" sz="2700" spc="30" b="0">
                <a:latin typeface="Calibri"/>
                <a:cs typeface="Calibri"/>
              </a:rPr>
              <a:t>20</a:t>
            </a:r>
            <a:r>
              <a:rPr dirty="0" baseline="24691" sz="2700" spc="44" b="0">
                <a:latin typeface="Calibri"/>
                <a:cs typeface="Calibri"/>
              </a:rPr>
              <a:t>ème</a:t>
            </a:r>
            <a:r>
              <a:rPr dirty="0" baseline="24691" sz="2700" spc="405" b="0">
                <a:latin typeface="Calibri"/>
                <a:cs typeface="Calibri"/>
              </a:rPr>
              <a:t> </a:t>
            </a:r>
            <a:r>
              <a:rPr dirty="0" sz="2700" spc="25" b="0">
                <a:latin typeface="Calibri"/>
                <a:cs typeface="Calibri"/>
              </a:rPr>
              <a:t>siècle, </a:t>
            </a:r>
            <a:r>
              <a:rPr dirty="0" sz="2700" spc="-595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un</a:t>
            </a:r>
            <a:r>
              <a:rPr dirty="0" sz="2700" spc="65" b="0">
                <a:latin typeface="Calibri"/>
                <a:cs typeface="Calibri"/>
              </a:rPr>
              <a:t> </a:t>
            </a:r>
            <a:r>
              <a:rPr dirty="0" sz="2700" spc="10" b="0">
                <a:latin typeface="Calibri"/>
                <a:cs typeface="Calibri"/>
              </a:rPr>
              <a:t>train</a:t>
            </a:r>
            <a:r>
              <a:rPr dirty="0" sz="2700" spc="85" b="0">
                <a:latin typeface="Calibri"/>
                <a:cs typeface="Calibri"/>
              </a:rPr>
              <a:t> </a:t>
            </a:r>
            <a:r>
              <a:rPr dirty="0" sz="2700" b="0">
                <a:latin typeface="Calibri"/>
                <a:cs typeface="Calibri"/>
              </a:rPr>
              <a:t>à</a:t>
            </a:r>
            <a:r>
              <a:rPr dirty="0" sz="2700" spc="60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alimentation </a:t>
            </a:r>
            <a:r>
              <a:rPr dirty="0" sz="2700" spc="25" b="0">
                <a:latin typeface="Calibri"/>
                <a:cs typeface="Calibri"/>
              </a:rPr>
              <a:t> électrique</a:t>
            </a:r>
            <a:r>
              <a:rPr dirty="0" sz="2700" spc="85" b="0">
                <a:latin typeface="Calibri"/>
                <a:cs typeface="Calibri"/>
              </a:rPr>
              <a:t> </a:t>
            </a:r>
            <a:r>
              <a:rPr dirty="0" sz="2700" b="0">
                <a:latin typeface="Calibri"/>
                <a:cs typeface="Calibri"/>
              </a:rPr>
              <a:t>!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0131" y="3470529"/>
            <a:ext cx="3448685" cy="2246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44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 spc="-10">
                <a:latin typeface="Calibri"/>
                <a:cs typeface="Calibri"/>
              </a:rPr>
              <a:t> parallèle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construction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ligne,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-10">
                <a:latin typeface="Calibri"/>
                <a:cs typeface="Calibri"/>
              </a:rPr>
              <a:t> barrage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construit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altitude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alimenter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ligne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électricité.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révolution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terme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mobilité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quotidienne </a:t>
            </a:r>
            <a:r>
              <a:rPr dirty="0" sz="1800" spc="-5">
                <a:latin typeface="Calibri"/>
                <a:cs typeface="Calibri"/>
              </a:rPr>
              <a:t>pour les </a:t>
            </a:r>
            <a:r>
              <a:rPr dirty="0" sz="1800" spc="-10">
                <a:latin typeface="Calibri"/>
                <a:cs typeface="Calibri"/>
              </a:rPr>
              <a:t>habitants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Cerdagne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Capcir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0311" y="181355"/>
            <a:ext cx="10317480" cy="3032760"/>
            <a:chOff x="210311" y="181355"/>
            <a:chExt cx="10317480" cy="30327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3052" y="3131820"/>
              <a:ext cx="3634740" cy="82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0311" y="228599"/>
              <a:ext cx="1943100" cy="744220"/>
            </a:xfrm>
            <a:custGeom>
              <a:avLst/>
              <a:gdLst/>
              <a:ahLst/>
              <a:cxnLst/>
              <a:rect l="l" t="t" r="r" b="b"/>
              <a:pathLst>
                <a:path w="1943100" h="744219">
                  <a:moveTo>
                    <a:pt x="1943100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1943100" y="743712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181355"/>
              <a:ext cx="2599944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2947" y="181355"/>
              <a:ext cx="714755" cy="99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4951" y="1802892"/>
            <a:ext cx="1934210" cy="3051175"/>
          </a:xfrm>
          <a:custGeom>
            <a:avLst/>
            <a:gdLst/>
            <a:ahLst/>
            <a:cxnLst/>
            <a:rect l="l" t="t" r="r" b="b"/>
            <a:pathLst>
              <a:path w="1934210" h="3051175">
                <a:moveTo>
                  <a:pt x="843534" y="0"/>
                </a:moveTo>
                <a:lnTo>
                  <a:pt x="0" y="884174"/>
                </a:lnTo>
                <a:lnTo>
                  <a:pt x="605409" y="1518666"/>
                </a:lnTo>
                <a:lnTo>
                  <a:pt x="64008" y="2164842"/>
                </a:lnTo>
                <a:lnTo>
                  <a:pt x="909320" y="3050794"/>
                </a:lnTo>
                <a:lnTo>
                  <a:pt x="1729359" y="2072005"/>
                </a:lnTo>
                <a:lnTo>
                  <a:pt x="1773174" y="2015236"/>
                </a:lnTo>
                <a:lnTo>
                  <a:pt x="1811655" y="1955546"/>
                </a:lnTo>
                <a:lnTo>
                  <a:pt x="1844802" y="1893570"/>
                </a:lnTo>
                <a:lnTo>
                  <a:pt x="1872742" y="1829562"/>
                </a:lnTo>
                <a:lnTo>
                  <a:pt x="1895348" y="1763776"/>
                </a:lnTo>
                <a:lnTo>
                  <a:pt x="1912747" y="1696593"/>
                </a:lnTo>
                <a:lnTo>
                  <a:pt x="1925065" y="1628521"/>
                </a:lnTo>
                <a:lnTo>
                  <a:pt x="1931924" y="1559814"/>
                </a:lnTo>
                <a:lnTo>
                  <a:pt x="1933702" y="1490853"/>
                </a:lnTo>
                <a:lnTo>
                  <a:pt x="1932686" y="1456436"/>
                </a:lnTo>
                <a:lnTo>
                  <a:pt x="1926717" y="1387729"/>
                </a:lnTo>
                <a:lnTo>
                  <a:pt x="1915414" y="1319657"/>
                </a:lnTo>
                <a:lnTo>
                  <a:pt x="1899158" y="1252474"/>
                </a:lnTo>
                <a:lnTo>
                  <a:pt x="1877568" y="1186688"/>
                </a:lnTo>
                <a:lnTo>
                  <a:pt x="1850898" y="1122680"/>
                </a:lnTo>
                <a:lnTo>
                  <a:pt x="1819021" y="1060577"/>
                </a:lnTo>
                <a:lnTo>
                  <a:pt x="1782190" y="1000887"/>
                </a:lnTo>
                <a:lnTo>
                  <a:pt x="1740027" y="943991"/>
                </a:lnTo>
                <a:lnTo>
                  <a:pt x="1692910" y="890270"/>
                </a:lnTo>
                <a:lnTo>
                  <a:pt x="843534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5479" y="2633446"/>
            <a:ext cx="7916545" cy="1202055"/>
          </a:xfrm>
          <a:prstGeom prst="rect">
            <a:avLst/>
          </a:prstGeom>
          <a:solidFill>
            <a:srgbClr val="FBCD00"/>
          </a:solidFill>
        </p:spPr>
        <p:txBody>
          <a:bodyPr wrap="square" lIns="0" tIns="74295" rIns="0" bIns="0" rtlCol="0" vert="horz">
            <a:spAutoFit/>
          </a:bodyPr>
          <a:lstStyle/>
          <a:p>
            <a:pPr marL="412750">
              <a:lnSpc>
                <a:spcPct val="100000"/>
              </a:lnSpc>
              <a:spcBef>
                <a:spcPts val="585"/>
              </a:spcBef>
              <a:tabLst>
                <a:tab pos="1245870" algn="l"/>
                <a:tab pos="2470150" algn="l"/>
                <a:tab pos="4685665" algn="l"/>
                <a:tab pos="5372735" algn="l"/>
                <a:tab pos="6338570" algn="l"/>
                <a:tab pos="6921500" algn="l"/>
              </a:tabLst>
            </a:pPr>
            <a:r>
              <a:rPr dirty="0" sz="3600" spc="165" b="1">
                <a:solidFill>
                  <a:srgbClr val="2C3076"/>
                </a:solidFill>
                <a:latin typeface="Calibri"/>
                <a:cs typeface="Calibri"/>
              </a:rPr>
              <a:t>Les	Etats	</a:t>
            </a:r>
            <a:r>
              <a:rPr dirty="0" sz="3600" spc="204" b="1">
                <a:solidFill>
                  <a:srgbClr val="2C3076"/>
                </a:solidFill>
                <a:latin typeface="Calibri"/>
                <a:cs typeface="Calibri"/>
              </a:rPr>
              <a:t>Généraux	</a:t>
            </a:r>
            <a:r>
              <a:rPr dirty="0" sz="3600" spc="130" b="1">
                <a:solidFill>
                  <a:srgbClr val="2C3076"/>
                </a:solidFill>
                <a:latin typeface="Calibri"/>
                <a:cs typeface="Calibri"/>
              </a:rPr>
              <a:t>du	</a:t>
            </a:r>
            <a:r>
              <a:rPr dirty="0" sz="3600" spc="180" b="1">
                <a:solidFill>
                  <a:srgbClr val="2C3076"/>
                </a:solidFill>
                <a:latin typeface="Calibri"/>
                <a:cs typeface="Calibri"/>
              </a:rPr>
              <a:t>Rail	</a:t>
            </a:r>
            <a:r>
              <a:rPr dirty="0" sz="3600" spc="114" b="1">
                <a:solidFill>
                  <a:srgbClr val="2C3076"/>
                </a:solidFill>
                <a:latin typeface="Calibri"/>
                <a:cs typeface="Calibri"/>
              </a:rPr>
              <a:t>et	</a:t>
            </a:r>
            <a:r>
              <a:rPr dirty="0" sz="3600" spc="130" b="1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endParaRPr sz="36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50"/>
              </a:spcBef>
            </a:pPr>
            <a:r>
              <a:rPr dirty="0" sz="3600" spc="215" b="1">
                <a:solidFill>
                  <a:srgbClr val="2C3076"/>
                </a:solidFill>
                <a:latin typeface="Calibri"/>
                <a:cs typeface="Calibri"/>
              </a:rPr>
              <a:t>l’Intermodalité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5084064"/>
            <a:ext cx="718948" cy="1257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646" y="2146299"/>
            <a:ext cx="1099820" cy="16040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2.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3779" y="15240"/>
            <a:ext cx="975360" cy="9753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36" y="2894076"/>
            <a:ext cx="220852" cy="2118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36" y="3945635"/>
            <a:ext cx="220852" cy="2118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36" y="4928615"/>
            <a:ext cx="220852" cy="21183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284207" y="3806952"/>
            <a:ext cx="2907665" cy="3051175"/>
          </a:xfrm>
          <a:custGeom>
            <a:avLst/>
            <a:gdLst/>
            <a:ahLst/>
            <a:cxnLst/>
            <a:rect l="l" t="t" r="r" b="b"/>
            <a:pathLst>
              <a:path w="2907665" h="3051175">
                <a:moveTo>
                  <a:pt x="2144903" y="0"/>
                </a:moveTo>
                <a:lnTo>
                  <a:pt x="2134997" y="2228761"/>
                </a:lnTo>
                <a:lnTo>
                  <a:pt x="3048" y="2357475"/>
                </a:lnTo>
                <a:lnTo>
                  <a:pt x="0" y="3050997"/>
                </a:lnTo>
                <a:lnTo>
                  <a:pt x="2907538" y="3050997"/>
                </a:lnTo>
                <a:lnTo>
                  <a:pt x="2907538" y="3429"/>
                </a:lnTo>
                <a:lnTo>
                  <a:pt x="2144903" y="0"/>
                </a:lnTo>
                <a:close/>
              </a:path>
            </a:pathLst>
          </a:custGeom>
          <a:solidFill>
            <a:srgbClr val="5D6C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32151" y="2742056"/>
            <a:ext cx="7288530" cy="2714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C3076"/>
                </a:solidFill>
                <a:latin typeface="Calibri"/>
                <a:cs typeface="Calibri"/>
              </a:rPr>
              <a:t>2016</a:t>
            </a:r>
            <a:r>
              <a:rPr dirty="0" sz="2800" spc="3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2C3076"/>
                </a:solidFill>
                <a:latin typeface="Calibri"/>
                <a:cs typeface="Calibri"/>
              </a:rPr>
              <a:t>:</a:t>
            </a:r>
            <a:r>
              <a:rPr dirty="0" sz="2800" spc="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2C3076"/>
                </a:solidFill>
                <a:latin typeface="Calibri"/>
                <a:cs typeface="Calibri"/>
              </a:rPr>
              <a:t>Etats</a:t>
            </a:r>
            <a:r>
              <a:rPr dirty="0" sz="2800" spc="-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2C3076"/>
                </a:solidFill>
                <a:latin typeface="Calibri"/>
                <a:cs typeface="Calibri"/>
              </a:rPr>
              <a:t>Généraux</a:t>
            </a:r>
            <a:r>
              <a:rPr dirty="0" sz="2800" spc="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2C3076"/>
                </a:solidFill>
                <a:latin typeface="Calibri"/>
                <a:cs typeface="Calibri"/>
              </a:rPr>
              <a:t>du</a:t>
            </a:r>
            <a:r>
              <a:rPr dirty="0" sz="2800" spc="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2C3076"/>
                </a:solidFill>
                <a:latin typeface="Calibri"/>
                <a:cs typeface="Calibri"/>
              </a:rPr>
              <a:t>Rail</a:t>
            </a:r>
            <a:r>
              <a:rPr dirty="0" sz="2800" spc="-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2C3076"/>
                </a:solidFill>
                <a:latin typeface="Calibri"/>
                <a:cs typeface="Calibri"/>
              </a:rPr>
              <a:t>et de </a:t>
            </a:r>
            <a:r>
              <a:rPr dirty="0" sz="2800" spc="-10">
                <a:solidFill>
                  <a:srgbClr val="2C3076"/>
                </a:solidFill>
                <a:latin typeface="Calibri"/>
                <a:cs typeface="Calibri"/>
              </a:rPr>
              <a:t>l’Intermodalité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2C3076"/>
                </a:solidFill>
                <a:latin typeface="Calibri"/>
                <a:cs typeface="Calibri"/>
              </a:rPr>
              <a:t>(EGRIM)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Une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concertation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régionale</a:t>
            </a:r>
            <a:r>
              <a:rPr dirty="0" sz="2000" spc="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(Occitanie</a:t>
            </a:r>
            <a:r>
              <a:rPr dirty="0" sz="2000" spc="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Pyrénées</a:t>
            </a:r>
            <a:r>
              <a:rPr dirty="0" sz="2000" spc="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/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Méditerranée)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Calibri"/>
              <a:cs typeface="Calibri"/>
            </a:endParaRPr>
          </a:p>
          <a:p>
            <a:pPr marL="12700" marR="540385">
              <a:lnSpc>
                <a:spcPct val="100000"/>
              </a:lnSpc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Enjeux</a:t>
            </a:r>
            <a:r>
              <a:rPr dirty="0" sz="2000" spc="-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C3076"/>
                </a:solidFill>
                <a:latin typeface="Calibri"/>
                <a:cs typeface="Calibri"/>
              </a:rPr>
              <a:t>mobilité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,</a:t>
            </a:r>
            <a:r>
              <a:rPr dirty="0" sz="2000" spc="-4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attentes</a:t>
            </a:r>
            <a:r>
              <a:rPr dirty="0" sz="2000" spc="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dans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les</a:t>
            </a:r>
            <a:r>
              <a:rPr dirty="0" sz="2000" spc="1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projets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C3076"/>
                </a:solidFill>
                <a:latin typeface="Calibri"/>
                <a:cs typeface="Calibri"/>
              </a:rPr>
              <a:t>développements </a:t>
            </a:r>
            <a:r>
              <a:rPr dirty="0" sz="2000" spc="-434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ferroviaires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,</a:t>
            </a:r>
            <a:r>
              <a:rPr dirty="0" sz="20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prise</a:t>
            </a:r>
            <a:r>
              <a:rPr dirty="0" sz="2000" spc="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en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compte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l’intermodalité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32151" y="1238757"/>
            <a:ext cx="5625465" cy="113474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dirty="0" sz="3600" spc="30" b="0">
                <a:latin typeface="Calibri"/>
                <a:cs typeface="Calibri"/>
              </a:rPr>
              <a:t>Années</a:t>
            </a:r>
            <a:r>
              <a:rPr dirty="0" sz="3600" spc="85" b="0">
                <a:latin typeface="Calibri"/>
                <a:cs typeface="Calibri"/>
              </a:rPr>
              <a:t> </a:t>
            </a:r>
            <a:r>
              <a:rPr dirty="0" sz="3600" spc="35" b="0">
                <a:latin typeface="Calibri"/>
                <a:cs typeface="Calibri"/>
              </a:rPr>
              <a:t>2010,</a:t>
            </a:r>
            <a:r>
              <a:rPr dirty="0" sz="3600" spc="70" b="0">
                <a:latin typeface="Calibri"/>
                <a:cs typeface="Calibri"/>
              </a:rPr>
              <a:t> </a:t>
            </a:r>
            <a:r>
              <a:rPr dirty="0" sz="3600" spc="25" b="0">
                <a:latin typeface="Calibri"/>
                <a:cs typeface="Calibri"/>
              </a:rPr>
              <a:t>la</a:t>
            </a:r>
            <a:r>
              <a:rPr dirty="0" sz="3600" spc="50" b="0">
                <a:latin typeface="Calibri"/>
                <a:cs typeface="Calibri"/>
              </a:rPr>
              <a:t> </a:t>
            </a:r>
            <a:r>
              <a:rPr dirty="0" sz="3600" spc="25" b="0">
                <a:latin typeface="Calibri"/>
                <a:cs typeface="Calibri"/>
              </a:rPr>
              <a:t>pérennité</a:t>
            </a:r>
            <a:r>
              <a:rPr dirty="0" sz="3600" spc="75" b="0">
                <a:latin typeface="Calibri"/>
                <a:cs typeface="Calibri"/>
              </a:rPr>
              <a:t> </a:t>
            </a:r>
            <a:r>
              <a:rPr dirty="0" sz="3600" spc="25" b="0">
                <a:latin typeface="Calibri"/>
                <a:cs typeface="Calibri"/>
              </a:rPr>
              <a:t>du </a:t>
            </a:r>
            <a:r>
              <a:rPr dirty="0" sz="3600" spc="-800" b="0">
                <a:latin typeface="Calibri"/>
                <a:cs typeface="Calibri"/>
              </a:rPr>
              <a:t> </a:t>
            </a:r>
            <a:r>
              <a:rPr dirty="0" sz="3600" spc="15" b="0">
                <a:latin typeface="Calibri"/>
                <a:cs typeface="Calibri"/>
              </a:rPr>
              <a:t>train</a:t>
            </a:r>
            <a:r>
              <a:rPr dirty="0" sz="3600" spc="50" b="0">
                <a:latin typeface="Calibri"/>
                <a:cs typeface="Calibri"/>
              </a:rPr>
              <a:t> </a:t>
            </a:r>
            <a:r>
              <a:rPr dirty="0" sz="3600" spc="15" b="0">
                <a:latin typeface="Calibri"/>
                <a:cs typeface="Calibri"/>
              </a:rPr>
              <a:t>est</a:t>
            </a:r>
            <a:r>
              <a:rPr dirty="0" sz="3600" spc="45" b="0">
                <a:latin typeface="Calibri"/>
                <a:cs typeface="Calibri"/>
              </a:rPr>
              <a:t> </a:t>
            </a:r>
            <a:r>
              <a:rPr dirty="0" sz="3600" spc="25" b="0">
                <a:latin typeface="Calibri"/>
                <a:cs typeface="Calibri"/>
              </a:rPr>
              <a:t>remise</a:t>
            </a:r>
            <a:r>
              <a:rPr dirty="0" sz="3600" spc="75" b="0">
                <a:latin typeface="Calibri"/>
                <a:cs typeface="Calibri"/>
              </a:rPr>
              <a:t> </a:t>
            </a:r>
            <a:r>
              <a:rPr dirty="0" sz="3600" spc="25" b="0">
                <a:latin typeface="Calibri"/>
                <a:cs typeface="Calibri"/>
              </a:rPr>
              <a:t>en</a:t>
            </a:r>
            <a:r>
              <a:rPr dirty="0" sz="3600" spc="55" b="0">
                <a:latin typeface="Calibri"/>
                <a:cs typeface="Calibri"/>
              </a:rPr>
              <a:t> </a:t>
            </a:r>
            <a:r>
              <a:rPr dirty="0" sz="3600" spc="25" b="0">
                <a:latin typeface="Calibri"/>
                <a:cs typeface="Calibri"/>
              </a:rPr>
              <a:t>question..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37291" y="342900"/>
            <a:ext cx="1033144" cy="977265"/>
            <a:chOff x="10837291" y="342900"/>
            <a:chExt cx="1033144" cy="977265"/>
          </a:xfrm>
        </p:grpSpPr>
        <p:sp>
          <p:nvSpPr>
            <p:cNvPr id="9" name="object 9"/>
            <p:cNvSpPr/>
            <p:nvPr/>
          </p:nvSpPr>
          <p:spPr>
            <a:xfrm>
              <a:off x="10837291" y="403860"/>
              <a:ext cx="958850" cy="916305"/>
            </a:xfrm>
            <a:custGeom>
              <a:avLst/>
              <a:gdLst/>
              <a:ahLst/>
              <a:cxnLst/>
              <a:rect l="l" t="t" r="r" b="b"/>
              <a:pathLst>
                <a:path w="958850" h="916305">
                  <a:moveTo>
                    <a:pt x="546988" y="0"/>
                  </a:moveTo>
                  <a:lnTo>
                    <a:pt x="0" y="0"/>
                  </a:lnTo>
                  <a:lnTo>
                    <a:pt x="0" y="543051"/>
                  </a:lnTo>
                  <a:lnTo>
                    <a:pt x="389889" y="543051"/>
                  </a:lnTo>
                  <a:lnTo>
                    <a:pt x="414019" y="915797"/>
                  </a:lnTo>
                  <a:lnTo>
                    <a:pt x="958468" y="915797"/>
                  </a:lnTo>
                  <a:lnTo>
                    <a:pt x="921892" y="351281"/>
                  </a:lnTo>
                  <a:lnTo>
                    <a:pt x="910208" y="279653"/>
                  </a:lnTo>
                  <a:lnTo>
                    <a:pt x="885698" y="213232"/>
                  </a:lnTo>
                  <a:lnTo>
                    <a:pt x="849629" y="153542"/>
                  </a:lnTo>
                  <a:lnTo>
                    <a:pt x="803655" y="101726"/>
                  </a:lnTo>
                  <a:lnTo>
                    <a:pt x="749045" y="59181"/>
                  </a:lnTo>
                  <a:lnTo>
                    <a:pt x="687069" y="27177"/>
                  </a:lnTo>
                  <a:lnTo>
                    <a:pt x="619251" y="6985"/>
                  </a:lnTo>
                  <a:lnTo>
                    <a:pt x="583564" y="1777"/>
                  </a:lnTo>
                  <a:lnTo>
                    <a:pt x="546988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299317" y="342900"/>
              <a:ext cx="571500" cy="546735"/>
            </a:xfrm>
            <a:custGeom>
              <a:avLst/>
              <a:gdLst/>
              <a:ahLst/>
              <a:cxnLst/>
              <a:rect l="l" t="t" r="r" b="b"/>
              <a:pathLst>
                <a:path w="571500" h="546735">
                  <a:moveTo>
                    <a:pt x="325881" y="0"/>
                  </a:moveTo>
                  <a:lnTo>
                    <a:pt x="0" y="0"/>
                  </a:lnTo>
                  <a:lnTo>
                    <a:pt x="0" y="324230"/>
                  </a:lnTo>
                  <a:lnTo>
                    <a:pt x="232282" y="324230"/>
                  </a:lnTo>
                  <a:lnTo>
                    <a:pt x="246760" y="546735"/>
                  </a:lnTo>
                  <a:lnTo>
                    <a:pt x="571118" y="546735"/>
                  </a:lnTo>
                  <a:lnTo>
                    <a:pt x="549275" y="209676"/>
                  </a:lnTo>
                  <a:lnTo>
                    <a:pt x="534415" y="142748"/>
                  </a:lnTo>
                  <a:lnTo>
                    <a:pt x="501268" y="85089"/>
                  </a:lnTo>
                  <a:lnTo>
                    <a:pt x="453135" y="40004"/>
                  </a:lnTo>
                  <a:lnTo>
                    <a:pt x="393573" y="10541"/>
                  </a:lnTo>
                  <a:lnTo>
                    <a:pt x="360552" y="2667"/>
                  </a:lnTo>
                  <a:lnTo>
                    <a:pt x="325881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3779" y="15240"/>
            <a:ext cx="975360" cy="9753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430" y="959307"/>
            <a:ext cx="652780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0" b="0">
                <a:latin typeface="Calibri"/>
                <a:cs typeface="Calibri"/>
              </a:rPr>
              <a:t>Un</a:t>
            </a:r>
            <a:r>
              <a:rPr dirty="0" sz="4500" spc="-125" b="0">
                <a:latin typeface="Calibri"/>
                <a:cs typeface="Calibri"/>
              </a:rPr>
              <a:t> </a:t>
            </a:r>
            <a:r>
              <a:rPr dirty="0" sz="4500" spc="-70" b="0">
                <a:latin typeface="Calibri"/>
                <a:cs typeface="Calibri"/>
              </a:rPr>
              <a:t>déroulement</a:t>
            </a:r>
            <a:r>
              <a:rPr dirty="0" sz="4500" spc="-110" b="0">
                <a:latin typeface="Calibri"/>
                <a:cs typeface="Calibri"/>
              </a:rPr>
              <a:t> </a:t>
            </a:r>
            <a:r>
              <a:rPr dirty="0" sz="4500" spc="-30" b="0">
                <a:latin typeface="Calibri"/>
                <a:cs typeface="Calibri"/>
              </a:rPr>
              <a:t>en</a:t>
            </a:r>
            <a:r>
              <a:rPr dirty="0" sz="4500" spc="-125" b="0">
                <a:latin typeface="Calibri"/>
                <a:cs typeface="Calibri"/>
              </a:rPr>
              <a:t> </a:t>
            </a:r>
            <a:r>
              <a:rPr dirty="0" sz="4500" b="0">
                <a:latin typeface="Calibri"/>
                <a:cs typeface="Calibri"/>
              </a:rPr>
              <a:t>3</a:t>
            </a:r>
            <a:r>
              <a:rPr dirty="0" sz="4500" spc="-125" b="0">
                <a:latin typeface="Calibri"/>
                <a:cs typeface="Calibri"/>
              </a:rPr>
              <a:t> </a:t>
            </a:r>
            <a:r>
              <a:rPr dirty="0" sz="4500" spc="-55" b="0">
                <a:latin typeface="Calibri"/>
                <a:cs typeface="Calibri"/>
              </a:rPr>
              <a:t>phases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0119" y="3046450"/>
            <a:ext cx="2918460" cy="22860"/>
          </a:xfrm>
          <a:custGeom>
            <a:avLst/>
            <a:gdLst/>
            <a:ahLst/>
            <a:cxnLst/>
            <a:rect l="l" t="t" r="r" b="b"/>
            <a:pathLst>
              <a:path w="2918460" h="22860">
                <a:moveTo>
                  <a:pt x="2918079" y="0"/>
                </a:moveTo>
                <a:lnTo>
                  <a:pt x="0" y="0"/>
                </a:lnTo>
                <a:lnTo>
                  <a:pt x="0" y="22758"/>
                </a:lnTo>
                <a:lnTo>
                  <a:pt x="2918079" y="22758"/>
                </a:lnTo>
                <a:lnTo>
                  <a:pt x="2918079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7532" y="3046450"/>
            <a:ext cx="2916555" cy="22860"/>
          </a:xfrm>
          <a:custGeom>
            <a:avLst/>
            <a:gdLst/>
            <a:ahLst/>
            <a:cxnLst/>
            <a:rect l="l" t="t" r="r" b="b"/>
            <a:pathLst>
              <a:path w="2916554" h="22860">
                <a:moveTo>
                  <a:pt x="2916555" y="0"/>
                </a:moveTo>
                <a:lnTo>
                  <a:pt x="0" y="0"/>
                </a:lnTo>
                <a:lnTo>
                  <a:pt x="0" y="22758"/>
                </a:lnTo>
                <a:lnTo>
                  <a:pt x="2916555" y="22758"/>
                </a:lnTo>
                <a:lnTo>
                  <a:pt x="2916555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13419" y="3031210"/>
            <a:ext cx="2918460" cy="22860"/>
          </a:xfrm>
          <a:custGeom>
            <a:avLst/>
            <a:gdLst/>
            <a:ahLst/>
            <a:cxnLst/>
            <a:rect l="l" t="t" r="r" b="b"/>
            <a:pathLst>
              <a:path w="2918459" h="22860">
                <a:moveTo>
                  <a:pt x="2918079" y="0"/>
                </a:moveTo>
                <a:lnTo>
                  <a:pt x="0" y="0"/>
                </a:lnTo>
                <a:lnTo>
                  <a:pt x="0" y="22758"/>
                </a:lnTo>
                <a:lnTo>
                  <a:pt x="2918079" y="22758"/>
                </a:lnTo>
                <a:lnTo>
                  <a:pt x="2918079" y="0"/>
                </a:lnTo>
                <a:close/>
              </a:path>
            </a:pathLst>
          </a:custGeom>
          <a:solidFill>
            <a:srgbClr val="2C30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57173" y="1802638"/>
            <a:ext cx="2801620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2C3076"/>
                </a:solidFill>
                <a:latin typeface="Calibri"/>
                <a:cs typeface="Calibri"/>
              </a:rPr>
              <a:t>Consultation</a:t>
            </a:r>
            <a:r>
              <a:rPr dirty="0" sz="320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des </a:t>
            </a:r>
            <a:r>
              <a:rPr dirty="0" sz="3200" spc="-71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2C3076"/>
                </a:solidFill>
                <a:latin typeface="Calibri"/>
                <a:cs typeface="Calibri"/>
              </a:rPr>
              <a:t>citoyens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3094" y="3937253"/>
            <a:ext cx="2847975" cy="967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Réunions</a:t>
            </a:r>
            <a:r>
              <a:rPr dirty="0" sz="2000" spc="-6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publiques</a:t>
            </a:r>
            <a:r>
              <a:rPr dirty="0" sz="2000" spc="-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Enquête</a:t>
            </a:r>
            <a:r>
              <a:rPr dirty="0" sz="2000" spc="-6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Espace</a:t>
            </a:r>
            <a:r>
              <a:rPr dirty="0" sz="2000" spc="-4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numérique</a:t>
            </a:r>
            <a:r>
              <a:rPr dirty="0" sz="2000" spc="-5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dédié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8560" y="3269107"/>
            <a:ext cx="16205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Automne</a:t>
            </a:r>
            <a:r>
              <a:rPr dirty="0" sz="2000" spc="-10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2016.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8560" y="3904615"/>
            <a:ext cx="2854325" cy="156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Définition</a:t>
            </a:r>
            <a:r>
              <a:rPr dirty="0" sz="2000" spc="-7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r>
              <a:rPr dirty="0" sz="2000" spc="-2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C3076"/>
                </a:solidFill>
                <a:latin typeface="Calibri"/>
                <a:cs typeface="Calibri"/>
              </a:rPr>
              <a:t>priorités</a:t>
            </a:r>
            <a:r>
              <a:rPr dirty="0" sz="2000" spc="-7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d’un</a:t>
            </a:r>
            <a:r>
              <a:rPr dirty="0" sz="2000" spc="-5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cadre</a:t>
            </a:r>
            <a:r>
              <a:rPr dirty="0" sz="2000" spc="-3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2C3076"/>
                </a:solidFill>
                <a:latin typeface="Calibri"/>
                <a:cs typeface="Calibri"/>
              </a:rPr>
              <a:t>d’action</a:t>
            </a:r>
            <a:r>
              <a:rPr dirty="0" sz="2000" spc="-6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!</a:t>
            </a:r>
            <a:endParaRPr sz="2000">
              <a:latin typeface="Calibri"/>
              <a:cs typeface="Calibri"/>
            </a:endParaRPr>
          </a:p>
          <a:p>
            <a:pPr marL="299085" marR="25717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2C3076"/>
                </a:solidFill>
                <a:latin typeface="Calibri"/>
                <a:cs typeface="Calibri"/>
              </a:rPr>
              <a:t>Le cap de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la </a:t>
            </a:r>
            <a:r>
              <a:rPr dirty="0" sz="2000" spc="-5" b="1">
                <a:solidFill>
                  <a:srgbClr val="2C3076"/>
                </a:solidFill>
                <a:latin typeface="Calibri"/>
                <a:cs typeface="Calibri"/>
              </a:rPr>
              <a:t>politique </a:t>
            </a:r>
            <a:r>
              <a:rPr dirty="0" sz="200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régionale</a:t>
            </a:r>
            <a:r>
              <a:rPr dirty="0" sz="2000" spc="-6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C3076"/>
                </a:solidFill>
                <a:latin typeface="Calibri"/>
                <a:cs typeface="Calibri"/>
              </a:rPr>
              <a:t>du</a:t>
            </a:r>
            <a:r>
              <a:rPr dirty="0" sz="2000" spc="-3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2C3076"/>
                </a:solidFill>
                <a:latin typeface="Calibri"/>
                <a:cs typeface="Calibri"/>
              </a:rPr>
              <a:t>rail</a:t>
            </a:r>
            <a:r>
              <a:rPr dirty="0" sz="2000" spc="-3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et</a:t>
            </a:r>
            <a:r>
              <a:rPr dirty="0" sz="2000" spc="-30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C3076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 spc="-10" b="1">
                <a:solidFill>
                  <a:srgbClr val="2C3076"/>
                </a:solidFill>
                <a:latin typeface="Calibri"/>
                <a:cs typeface="Calibri"/>
              </a:rPr>
              <a:t>l’intermodalité</a:t>
            </a:r>
            <a:r>
              <a:rPr dirty="0" sz="2000" spc="-65" b="1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C3076"/>
                </a:solidFill>
                <a:latin typeface="Calibri"/>
                <a:cs typeface="Calibri"/>
              </a:rPr>
              <a:t>est</a:t>
            </a:r>
            <a:r>
              <a:rPr dirty="0" sz="2000" spc="-20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C3076"/>
                </a:solidFill>
                <a:latin typeface="Calibri"/>
                <a:cs typeface="Calibri"/>
              </a:rPr>
              <a:t>fixé</a:t>
            </a:r>
            <a:r>
              <a:rPr dirty="0" sz="2000" spc="-3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3076"/>
                </a:solidFill>
                <a:latin typeface="Calibri"/>
                <a:cs typeface="Calibri"/>
              </a:rPr>
              <a:t>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88880" y="0"/>
            <a:ext cx="2103120" cy="2182495"/>
          </a:xfrm>
          <a:custGeom>
            <a:avLst/>
            <a:gdLst/>
            <a:ahLst/>
            <a:cxnLst/>
            <a:rect l="l" t="t" r="r" b="b"/>
            <a:pathLst>
              <a:path w="2103120" h="2182495">
                <a:moveTo>
                  <a:pt x="2102993" y="0"/>
                </a:moveTo>
                <a:lnTo>
                  <a:pt x="0" y="0"/>
                </a:lnTo>
                <a:lnTo>
                  <a:pt x="0" y="571119"/>
                </a:lnTo>
                <a:lnTo>
                  <a:pt x="1477264" y="667003"/>
                </a:lnTo>
                <a:lnTo>
                  <a:pt x="1477264" y="2182114"/>
                </a:lnTo>
                <a:lnTo>
                  <a:pt x="2102993" y="2182114"/>
                </a:lnTo>
                <a:lnTo>
                  <a:pt x="2102993" y="0"/>
                </a:lnTo>
                <a:close/>
              </a:path>
            </a:pathLst>
          </a:custGeom>
          <a:solidFill>
            <a:srgbClr val="FBC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4744211"/>
            <a:ext cx="2138680" cy="2113915"/>
          </a:xfrm>
          <a:custGeom>
            <a:avLst/>
            <a:gdLst/>
            <a:ahLst/>
            <a:cxnLst/>
            <a:rect l="l" t="t" r="r" b="b"/>
            <a:pathLst>
              <a:path w="2138680" h="2113915">
                <a:moveTo>
                  <a:pt x="660717" y="0"/>
                </a:moveTo>
                <a:lnTo>
                  <a:pt x="0" y="0"/>
                </a:lnTo>
                <a:lnTo>
                  <a:pt x="0" y="2113651"/>
                </a:lnTo>
                <a:lnTo>
                  <a:pt x="2138172" y="2113651"/>
                </a:lnTo>
                <a:lnTo>
                  <a:pt x="2138172" y="1610969"/>
                </a:lnTo>
                <a:lnTo>
                  <a:pt x="660717" y="1515084"/>
                </a:lnTo>
                <a:lnTo>
                  <a:pt x="660717" y="0"/>
                </a:lnTo>
                <a:close/>
              </a:path>
            </a:pathLst>
          </a:custGeom>
          <a:solidFill>
            <a:srgbClr val="0580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6764" y="4289297"/>
            <a:ext cx="715517" cy="12527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57471" y="1802638"/>
            <a:ext cx="246316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Analyse </a:t>
            </a:r>
            <a:r>
              <a:rPr dirty="0" sz="3200">
                <a:solidFill>
                  <a:srgbClr val="2C3076"/>
                </a:solidFill>
                <a:latin typeface="Calibri"/>
                <a:cs typeface="Calibri"/>
              </a:rPr>
              <a:t>et 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C3076"/>
                </a:solidFill>
                <a:latin typeface="Calibri"/>
                <a:cs typeface="Calibri"/>
              </a:rPr>
              <a:t>conf</a:t>
            </a:r>
            <a:r>
              <a:rPr dirty="0" sz="3200" spc="-35">
                <a:solidFill>
                  <a:srgbClr val="2C3076"/>
                </a:solidFill>
                <a:latin typeface="Calibri"/>
                <a:cs typeface="Calibri"/>
              </a:rPr>
              <a:t>r</a:t>
            </a:r>
            <a:r>
              <a:rPr dirty="0" sz="3200" spc="10">
                <a:solidFill>
                  <a:srgbClr val="2C3076"/>
                </a:solidFill>
                <a:latin typeface="Calibri"/>
                <a:cs typeface="Calibri"/>
              </a:rPr>
              <a:t>o</a:t>
            </a:r>
            <a:r>
              <a:rPr dirty="0" sz="3200" spc="-15">
                <a:solidFill>
                  <a:srgbClr val="2C3076"/>
                </a:solidFill>
                <a:latin typeface="Calibri"/>
                <a:cs typeface="Calibri"/>
              </a:rPr>
              <a:t>n</a:t>
            </a:r>
            <a:r>
              <a:rPr dirty="0" sz="3200" spc="-30">
                <a:solidFill>
                  <a:srgbClr val="2C3076"/>
                </a:solidFill>
                <a:latin typeface="Calibri"/>
                <a:cs typeface="Calibri"/>
              </a:rPr>
              <a:t>t</a:t>
            </a:r>
            <a:r>
              <a:rPr dirty="0" sz="3200" spc="-20">
                <a:solidFill>
                  <a:srgbClr val="2C3076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2C3076"/>
                </a:solidFill>
                <a:latin typeface="Calibri"/>
                <a:cs typeface="Calibri"/>
              </a:rPr>
              <a:t>t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i</a:t>
            </a:r>
            <a:r>
              <a:rPr dirty="0" sz="3200" spc="10">
                <a:solidFill>
                  <a:srgbClr val="2C3076"/>
                </a:solidFill>
                <a:latin typeface="Calibri"/>
                <a:cs typeface="Calibri"/>
              </a:rPr>
              <a:t>o</a:t>
            </a:r>
            <a:r>
              <a:rPr dirty="0" sz="3200" spc="5">
                <a:solidFill>
                  <a:srgbClr val="2C3076"/>
                </a:solidFill>
                <a:latin typeface="Calibri"/>
                <a:cs typeface="Calibri"/>
              </a:rPr>
              <a:t>n</a:t>
            </a:r>
            <a:r>
              <a:rPr dirty="0" sz="3200">
                <a:solidFill>
                  <a:srgbClr val="2C3076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3314699" cy="9906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311133" y="1839595"/>
            <a:ext cx="18434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2C3076"/>
                </a:solidFill>
                <a:latin typeface="Calibri"/>
                <a:cs typeface="Calibri"/>
              </a:rPr>
              <a:t>Restitution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3779" y="15240"/>
            <a:ext cx="975360" cy="9753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93948" y="602005"/>
              <a:ext cx="8276590" cy="833755"/>
            </a:xfrm>
            <a:custGeom>
              <a:avLst/>
              <a:gdLst/>
              <a:ahLst/>
              <a:cxnLst/>
              <a:rect l="l" t="t" r="r" b="b"/>
              <a:pathLst>
                <a:path w="8276590" h="833755">
                  <a:moveTo>
                    <a:pt x="8276335" y="0"/>
                  </a:moveTo>
                  <a:lnTo>
                    <a:pt x="0" y="0"/>
                  </a:lnTo>
                  <a:lnTo>
                    <a:pt x="0" y="833602"/>
                  </a:lnTo>
                  <a:lnTo>
                    <a:pt x="8276335" y="833602"/>
                  </a:lnTo>
                  <a:lnTo>
                    <a:pt x="8276335" y="0"/>
                  </a:lnTo>
                  <a:close/>
                </a:path>
              </a:pathLst>
            </a:custGeom>
            <a:solidFill>
              <a:srgbClr val="FFFFFF">
                <a:alpha val="7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81527" y="181355"/>
              <a:ext cx="751205" cy="840105"/>
            </a:xfrm>
            <a:custGeom>
              <a:avLst/>
              <a:gdLst/>
              <a:ahLst/>
              <a:cxnLst/>
              <a:rect l="l" t="t" r="r" b="b"/>
              <a:pathLst>
                <a:path w="751204" h="840105">
                  <a:moveTo>
                    <a:pt x="751205" y="0"/>
                  </a:moveTo>
                  <a:lnTo>
                    <a:pt x="288163" y="32130"/>
                  </a:lnTo>
                  <a:lnTo>
                    <a:pt x="229362" y="42291"/>
                  </a:lnTo>
                  <a:lnTo>
                    <a:pt x="175006" y="63753"/>
                  </a:lnTo>
                  <a:lnTo>
                    <a:pt x="125984" y="95250"/>
                  </a:lnTo>
                  <a:lnTo>
                    <a:pt x="83439" y="135636"/>
                  </a:lnTo>
                  <a:lnTo>
                    <a:pt x="48514" y="183515"/>
                  </a:lnTo>
                  <a:lnTo>
                    <a:pt x="22352" y="237744"/>
                  </a:lnTo>
                  <a:lnTo>
                    <a:pt x="5715" y="297180"/>
                  </a:lnTo>
                  <a:lnTo>
                    <a:pt x="0" y="360426"/>
                  </a:lnTo>
                  <a:lnTo>
                    <a:pt x="0" y="839597"/>
                  </a:lnTo>
                  <a:lnTo>
                    <a:pt x="445516" y="839597"/>
                  </a:lnTo>
                  <a:lnTo>
                    <a:pt x="445516" y="498094"/>
                  </a:lnTo>
                  <a:lnTo>
                    <a:pt x="751205" y="476885"/>
                  </a:lnTo>
                  <a:lnTo>
                    <a:pt x="751205" y="0"/>
                  </a:lnTo>
                  <a:close/>
                </a:path>
              </a:pathLst>
            </a:custGeom>
            <a:solidFill>
              <a:srgbClr val="058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05327" y="181355"/>
              <a:ext cx="546735" cy="572770"/>
            </a:xfrm>
            <a:custGeom>
              <a:avLst/>
              <a:gdLst/>
              <a:ahLst/>
              <a:cxnLst/>
              <a:rect l="l" t="t" r="r" b="b"/>
              <a:pathLst>
                <a:path w="546735" h="572770">
                  <a:moveTo>
                    <a:pt x="546735" y="0"/>
                  </a:moveTo>
                  <a:lnTo>
                    <a:pt x="209677" y="21844"/>
                  </a:lnTo>
                  <a:lnTo>
                    <a:pt x="142748" y="36829"/>
                  </a:lnTo>
                  <a:lnTo>
                    <a:pt x="85090" y="69976"/>
                  </a:lnTo>
                  <a:lnTo>
                    <a:pt x="40005" y="118237"/>
                  </a:lnTo>
                  <a:lnTo>
                    <a:pt x="10541" y="177927"/>
                  </a:lnTo>
                  <a:lnTo>
                    <a:pt x="0" y="245872"/>
                  </a:lnTo>
                  <a:lnTo>
                    <a:pt x="0" y="572643"/>
                  </a:lnTo>
                  <a:lnTo>
                    <a:pt x="324231" y="572643"/>
                  </a:lnTo>
                  <a:lnTo>
                    <a:pt x="324231" y="339725"/>
                  </a:lnTo>
                  <a:lnTo>
                    <a:pt x="546735" y="325247"/>
                  </a:lnTo>
                  <a:lnTo>
                    <a:pt x="546735" y="0"/>
                  </a:lnTo>
                  <a:close/>
                </a:path>
              </a:pathLst>
            </a:custGeom>
            <a:solidFill>
              <a:srgbClr val="2C3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372088" y="1008888"/>
              <a:ext cx="609600" cy="699770"/>
            </a:xfrm>
            <a:custGeom>
              <a:avLst/>
              <a:gdLst/>
              <a:ahLst/>
              <a:cxnLst/>
              <a:rect l="l" t="t" r="r" b="b"/>
              <a:pathLst>
                <a:path w="609600" h="699769">
                  <a:moveTo>
                    <a:pt x="609600" y="0"/>
                  </a:moveTo>
                  <a:lnTo>
                    <a:pt x="248157" y="0"/>
                  </a:lnTo>
                  <a:lnTo>
                    <a:pt x="248157" y="284479"/>
                  </a:lnTo>
                  <a:lnTo>
                    <a:pt x="0" y="302133"/>
                  </a:lnTo>
                  <a:lnTo>
                    <a:pt x="0" y="699388"/>
                  </a:lnTo>
                  <a:lnTo>
                    <a:pt x="375792" y="672591"/>
                  </a:lnTo>
                  <a:lnTo>
                    <a:pt x="418337" y="665479"/>
                  </a:lnTo>
                  <a:lnTo>
                    <a:pt x="458215" y="650875"/>
                  </a:lnTo>
                  <a:lnTo>
                    <a:pt x="494664" y="629538"/>
                  </a:lnTo>
                  <a:lnTo>
                    <a:pt x="527176" y="602107"/>
                  </a:lnTo>
                  <a:lnTo>
                    <a:pt x="555243" y="569340"/>
                  </a:lnTo>
                  <a:lnTo>
                    <a:pt x="578103" y="532002"/>
                  </a:lnTo>
                  <a:lnTo>
                    <a:pt x="595121" y="490727"/>
                  </a:lnTo>
                  <a:lnTo>
                    <a:pt x="605916" y="446150"/>
                  </a:lnTo>
                  <a:lnTo>
                    <a:pt x="609600" y="399161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BC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61028" y="560959"/>
            <a:ext cx="7954009" cy="852169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700" spc="15" b="0">
                <a:latin typeface="Calibri"/>
                <a:cs typeface="Calibri"/>
              </a:rPr>
              <a:t>Le</a:t>
            </a:r>
            <a:r>
              <a:rPr dirty="0" sz="2700" spc="65" b="0">
                <a:latin typeface="Calibri"/>
                <a:cs typeface="Calibri"/>
              </a:rPr>
              <a:t> </a:t>
            </a:r>
            <a:r>
              <a:rPr dirty="0" sz="2700" spc="-20" b="0">
                <a:latin typeface="Calibri"/>
                <a:cs typeface="Calibri"/>
              </a:rPr>
              <a:t>Train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spc="25" b="0">
                <a:latin typeface="Calibri"/>
                <a:cs typeface="Calibri"/>
              </a:rPr>
              <a:t>Jaune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spc="5" b="0">
                <a:latin typeface="Calibri"/>
                <a:cs typeface="Calibri"/>
              </a:rPr>
              <a:t>est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spc="25" b="0">
                <a:latin typeface="Calibri"/>
                <a:cs typeface="Calibri"/>
              </a:rPr>
              <a:t>identifié</a:t>
            </a:r>
            <a:r>
              <a:rPr dirty="0" sz="2700" spc="80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comme</a:t>
            </a:r>
            <a:r>
              <a:rPr dirty="0" sz="2700" spc="85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une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spc="25" b="0">
                <a:latin typeface="Calibri"/>
                <a:cs typeface="Calibri"/>
              </a:rPr>
              <a:t>ligne</a:t>
            </a:r>
            <a:r>
              <a:rPr dirty="0" sz="2700" spc="85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ferroviaire </a:t>
            </a:r>
            <a:r>
              <a:rPr dirty="0" sz="2700" spc="-595" b="0">
                <a:latin typeface="Calibri"/>
                <a:cs typeface="Calibri"/>
              </a:rPr>
              <a:t> </a:t>
            </a:r>
            <a:r>
              <a:rPr dirty="0" sz="2700" spc="20" b="0">
                <a:latin typeface="Calibri"/>
                <a:cs typeface="Calibri"/>
              </a:rPr>
              <a:t>prioritaire</a:t>
            </a:r>
            <a:r>
              <a:rPr dirty="0" sz="2700" spc="105" b="0">
                <a:latin typeface="Calibri"/>
                <a:cs typeface="Calibri"/>
              </a:rPr>
              <a:t> </a:t>
            </a:r>
            <a:r>
              <a:rPr dirty="0" sz="2700" spc="10" b="0">
                <a:latin typeface="Calibri"/>
                <a:cs typeface="Calibri"/>
              </a:rPr>
              <a:t>et</a:t>
            </a:r>
            <a:r>
              <a:rPr dirty="0" sz="2700" spc="75" b="0">
                <a:latin typeface="Calibri"/>
                <a:cs typeface="Calibri"/>
              </a:rPr>
              <a:t> </a:t>
            </a:r>
            <a:r>
              <a:rPr dirty="0" sz="2700" b="0">
                <a:latin typeface="Calibri"/>
                <a:cs typeface="Calibri"/>
              </a:rPr>
              <a:t>à</a:t>
            </a:r>
            <a:r>
              <a:rPr dirty="0" sz="2700" spc="70" b="0">
                <a:latin typeface="Calibri"/>
                <a:cs typeface="Calibri"/>
              </a:rPr>
              <a:t> </a:t>
            </a:r>
            <a:r>
              <a:rPr dirty="0" sz="2700" spc="15" b="0">
                <a:latin typeface="Calibri"/>
                <a:cs typeface="Calibri"/>
              </a:rPr>
              <a:t>sauvegarder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0311" y="181355"/>
            <a:ext cx="2600325" cy="6495415"/>
            <a:chOff x="210311" y="181355"/>
            <a:chExt cx="2600325" cy="6495415"/>
          </a:xfrm>
        </p:grpSpPr>
        <p:sp>
          <p:nvSpPr>
            <p:cNvPr id="10" name="object 10"/>
            <p:cNvSpPr/>
            <p:nvPr/>
          </p:nvSpPr>
          <p:spPr>
            <a:xfrm>
              <a:off x="210311" y="228599"/>
              <a:ext cx="1943100" cy="744220"/>
            </a:xfrm>
            <a:custGeom>
              <a:avLst/>
              <a:gdLst/>
              <a:ahLst/>
              <a:cxnLst/>
              <a:rect l="l" t="t" r="r" b="b"/>
              <a:pathLst>
                <a:path w="1943100" h="744219">
                  <a:moveTo>
                    <a:pt x="1943100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1943100" y="743712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181355"/>
              <a:ext cx="2599944" cy="990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59" y="5686044"/>
              <a:ext cx="714756" cy="990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28" y="5699759"/>
              <a:ext cx="976884" cy="976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4F7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Train Jaune</dc:creator>
  <dc:title>Présentation PowerPoint</dc:title>
  <dcterms:created xsi:type="dcterms:W3CDTF">2023-01-09T15:52:53Z</dcterms:created>
  <dcterms:modified xsi:type="dcterms:W3CDTF">2023-01-09T15:52:53Z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2023-01-09T00:00:00Z</vt:filetime>
  </property>
</Properties>
</file>