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</p:sldIdLst>
  <p:sldSz cx="9144000" cy="6858000"/>
  <p:notesSz cx="9144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15834" y="1925536"/>
            <a:ext cx="6512331" cy="2463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581821" y="4646790"/>
            <a:ext cx="3980357" cy="757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25"/>
              </a:lnSpc>
            </a:pPr>
            <a:r>
              <a:rPr dirty="0" spc="-15"/>
              <a:t>L’OPP </a:t>
            </a:r>
            <a:r>
              <a:rPr dirty="0" spc="-5"/>
              <a:t>du</a:t>
            </a:r>
            <a:r>
              <a:rPr dirty="0" spc="10"/>
              <a:t> </a:t>
            </a:r>
            <a:r>
              <a:rPr dirty="0" spc="-5"/>
              <a:t>Pilat</a:t>
            </a:r>
            <a:r>
              <a:rPr dirty="0" spc="10"/>
              <a:t> </a:t>
            </a:r>
            <a:r>
              <a:rPr dirty="0" spc="-5"/>
              <a:t>après</a:t>
            </a:r>
            <a:r>
              <a:rPr dirty="0" spc="15"/>
              <a:t> </a:t>
            </a:r>
            <a:r>
              <a:rPr dirty="0"/>
              <a:t>25</a:t>
            </a:r>
            <a:r>
              <a:rPr dirty="0" spc="10"/>
              <a:t> </a:t>
            </a:r>
            <a:r>
              <a:rPr dirty="0" spc="-5"/>
              <a:t>ans</a:t>
            </a:r>
            <a:r>
              <a:rPr dirty="0" spc="15"/>
              <a:t> </a:t>
            </a:r>
            <a:r>
              <a:rPr dirty="0" spc="-5"/>
              <a:t>de</a:t>
            </a:r>
            <a:r>
              <a:rPr dirty="0" spc="15"/>
              <a:t> </a:t>
            </a:r>
            <a:r>
              <a:rPr dirty="0" spc="-5"/>
              <a:t>reconduction</a:t>
            </a:r>
            <a:r>
              <a:rPr dirty="0" spc="10"/>
              <a:t> </a:t>
            </a:r>
            <a:r>
              <a:rPr dirty="0"/>
              <a:t>- </a:t>
            </a:r>
            <a:r>
              <a:rPr dirty="0" spc="-5"/>
              <a:t>Webinaire</a:t>
            </a:r>
            <a:r>
              <a:rPr dirty="0" spc="15"/>
              <a:t> </a:t>
            </a:r>
            <a:r>
              <a:rPr dirty="0" spc="-5"/>
              <a:t>Fédération</a:t>
            </a:r>
            <a:r>
              <a:rPr dirty="0" spc="10"/>
              <a:t> </a:t>
            </a:r>
            <a:r>
              <a:rPr dirty="0" spc="-5"/>
              <a:t>Parc</a:t>
            </a:r>
            <a:r>
              <a:rPr dirty="0" spc="15"/>
              <a:t> </a:t>
            </a:r>
            <a:r>
              <a:rPr dirty="0"/>
              <a:t>-</a:t>
            </a:r>
            <a:r>
              <a:rPr dirty="0" spc="5"/>
              <a:t> </a:t>
            </a:r>
            <a:r>
              <a:rPr dirty="0"/>
              <a:t>27/01/2022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800" b="1" i="0">
                <a:solidFill>
                  <a:srgbClr val="E51C47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800" b="1" i="0">
                <a:solidFill>
                  <a:srgbClr val="41B1E5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25"/>
              </a:lnSpc>
            </a:pPr>
            <a:r>
              <a:rPr dirty="0" spc="-15"/>
              <a:t>L’OPP </a:t>
            </a:r>
            <a:r>
              <a:rPr dirty="0" spc="-5"/>
              <a:t>du</a:t>
            </a:r>
            <a:r>
              <a:rPr dirty="0" spc="10"/>
              <a:t> </a:t>
            </a:r>
            <a:r>
              <a:rPr dirty="0" spc="-5"/>
              <a:t>Pilat</a:t>
            </a:r>
            <a:r>
              <a:rPr dirty="0" spc="10"/>
              <a:t> </a:t>
            </a:r>
            <a:r>
              <a:rPr dirty="0" spc="-5"/>
              <a:t>après</a:t>
            </a:r>
            <a:r>
              <a:rPr dirty="0" spc="15"/>
              <a:t> </a:t>
            </a:r>
            <a:r>
              <a:rPr dirty="0"/>
              <a:t>25</a:t>
            </a:r>
            <a:r>
              <a:rPr dirty="0" spc="10"/>
              <a:t> </a:t>
            </a:r>
            <a:r>
              <a:rPr dirty="0" spc="-5"/>
              <a:t>ans</a:t>
            </a:r>
            <a:r>
              <a:rPr dirty="0" spc="15"/>
              <a:t> </a:t>
            </a:r>
            <a:r>
              <a:rPr dirty="0" spc="-5"/>
              <a:t>de</a:t>
            </a:r>
            <a:r>
              <a:rPr dirty="0" spc="15"/>
              <a:t> </a:t>
            </a:r>
            <a:r>
              <a:rPr dirty="0" spc="-5"/>
              <a:t>reconduction</a:t>
            </a:r>
            <a:r>
              <a:rPr dirty="0" spc="10"/>
              <a:t> </a:t>
            </a:r>
            <a:r>
              <a:rPr dirty="0"/>
              <a:t>- </a:t>
            </a:r>
            <a:r>
              <a:rPr dirty="0" spc="-5"/>
              <a:t>Webinaire</a:t>
            </a:r>
            <a:r>
              <a:rPr dirty="0" spc="15"/>
              <a:t> </a:t>
            </a:r>
            <a:r>
              <a:rPr dirty="0" spc="-5"/>
              <a:t>Fédération</a:t>
            </a:r>
            <a:r>
              <a:rPr dirty="0" spc="10"/>
              <a:t> </a:t>
            </a:r>
            <a:r>
              <a:rPr dirty="0" spc="-5"/>
              <a:t>Parc</a:t>
            </a:r>
            <a:r>
              <a:rPr dirty="0" spc="15"/>
              <a:t> </a:t>
            </a:r>
            <a:r>
              <a:rPr dirty="0"/>
              <a:t>-</a:t>
            </a:r>
            <a:r>
              <a:rPr dirty="0" spc="5"/>
              <a:t> </a:t>
            </a:r>
            <a:r>
              <a:rPr dirty="0"/>
              <a:t>27/01/2022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800" b="1" i="0">
                <a:solidFill>
                  <a:srgbClr val="E51C47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25"/>
              </a:lnSpc>
            </a:pPr>
            <a:r>
              <a:rPr dirty="0" spc="-15"/>
              <a:t>L’OPP </a:t>
            </a:r>
            <a:r>
              <a:rPr dirty="0" spc="-5"/>
              <a:t>du</a:t>
            </a:r>
            <a:r>
              <a:rPr dirty="0" spc="10"/>
              <a:t> </a:t>
            </a:r>
            <a:r>
              <a:rPr dirty="0" spc="-5"/>
              <a:t>Pilat</a:t>
            </a:r>
            <a:r>
              <a:rPr dirty="0" spc="10"/>
              <a:t> </a:t>
            </a:r>
            <a:r>
              <a:rPr dirty="0" spc="-5"/>
              <a:t>après</a:t>
            </a:r>
            <a:r>
              <a:rPr dirty="0" spc="15"/>
              <a:t> </a:t>
            </a:r>
            <a:r>
              <a:rPr dirty="0"/>
              <a:t>25</a:t>
            </a:r>
            <a:r>
              <a:rPr dirty="0" spc="10"/>
              <a:t> </a:t>
            </a:r>
            <a:r>
              <a:rPr dirty="0" spc="-5"/>
              <a:t>ans</a:t>
            </a:r>
            <a:r>
              <a:rPr dirty="0" spc="15"/>
              <a:t> </a:t>
            </a:r>
            <a:r>
              <a:rPr dirty="0" spc="-5"/>
              <a:t>de</a:t>
            </a:r>
            <a:r>
              <a:rPr dirty="0" spc="15"/>
              <a:t> </a:t>
            </a:r>
            <a:r>
              <a:rPr dirty="0" spc="-5"/>
              <a:t>reconduction</a:t>
            </a:r>
            <a:r>
              <a:rPr dirty="0" spc="10"/>
              <a:t> </a:t>
            </a:r>
            <a:r>
              <a:rPr dirty="0"/>
              <a:t>- </a:t>
            </a:r>
            <a:r>
              <a:rPr dirty="0" spc="-5"/>
              <a:t>Webinaire</a:t>
            </a:r>
            <a:r>
              <a:rPr dirty="0" spc="15"/>
              <a:t> </a:t>
            </a:r>
            <a:r>
              <a:rPr dirty="0" spc="-5"/>
              <a:t>Fédération</a:t>
            </a:r>
            <a:r>
              <a:rPr dirty="0" spc="10"/>
              <a:t> </a:t>
            </a:r>
            <a:r>
              <a:rPr dirty="0" spc="-5"/>
              <a:t>Parc</a:t>
            </a:r>
            <a:r>
              <a:rPr dirty="0" spc="15"/>
              <a:t> </a:t>
            </a:r>
            <a:r>
              <a:rPr dirty="0"/>
              <a:t>-</a:t>
            </a:r>
            <a:r>
              <a:rPr dirty="0" spc="5"/>
              <a:t> </a:t>
            </a:r>
            <a:r>
              <a:rPr dirty="0"/>
              <a:t>27/01/2022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800" b="1" i="0">
                <a:solidFill>
                  <a:srgbClr val="E51C47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25"/>
              </a:lnSpc>
            </a:pPr>
            <a:r>
              <a:rPr dirty="0" spc="-15"/>
              <a:t>L’OPP </a:t>
            </a:r>
            <a:r>
              <a:rPr dirty="0" spc="-5"/>
              <a:t>du</a:t>
            </a:r>
            <a:r>
              <a:rPr dirty="0" spc="10"/>
              <a:t> </a:t>
            </a:r>
            <a:r>
              <a:rPr dirty="0" spc="-5"/>
              <a:t>Pilat</a:t>
            </a:r>
            <a:r>
              <a:rPr dirty="0" spc="10"/>
              <a:t> </a:t>
            </a:r>
            <a:r>
              <a:rPr dirty="0" spc="-5"/>
              <a:t>après</a:t>
            </a:r>
            <a:r>
              <a:rPr dirty="0" spc="15"/>
              <a:t> </a:t>
            </a:r>
            <a:r>
              <a:rPr dirty="0"/>
              <a:t>25</a:t>
            </a:r>
            <a:r>
              <a:rPr dirty="0" spc="10"/>
              <a:t> </a:t>
            </a:r>
            <a:r>
              <a:rPr dirty="0" spc="-5"/>
              <a:t>ans</a:t>
            </a:r>
            <a:r>
              <a:rPr dirty="0" spc="15"/>
              <a:t> </a:t>
            </a:r>
            <a:r>
              <a:rPr dirty="0" spc="-5"/>
              <a:t>de</a:t>
            </a:r>
            <a:r>
              <a:rPr dirty="0" spc="15"/>
              <a:t> </a:t>
            </a:r>
            <a:r>
              <a:rPr dirty="0" spc="-5"/>
              <a:t>reconduction</a:t>
            </a:r>
            <a:r>
              <a:rPr dirty="0" spc="10"/>
              <a:t> </a:t>
            </a:r>
            <a:r>
              <a:rPr dirty="0"/>
              <a:t>- </a:t>
            </a:r>
            <a:r>
              <a:rPr dirty="0" spc="-5"/>
              <a:t>Webinaire</a:t>
            </a:r>
            <a:r>
              <a:rPr dirty="0" spc="15"/>
              <a:t> </a:t>
            </a:r>
            <a:r>
              <a:rPr dirty="0" spc="-5"/>
              <a:t>Fédération</a:t>
            </a:r>
            <a:r>
              <a:rPr dirty="0" spc="10"/>
              <a:t> </a:t>
            </a:r>
            <a:r>
              <a:rPr dirty="0" spc="-5"/>
              <a:t>Parc</a:t>
            </a:r>
            <a:r>
              <a:rPr dirty="0" spc="15"/>
              <a:t> </a:t>
            </a:r>
            <a:r>
              <a:rPr dirty="0"/>
              <a:t>-</a:t>
            </a:r>
            <a:r>
              <a:rPr dirty="0" spc="5"/>
              <a:t> </a:t>
            </a:r>
            <a:r>
              <a:rPr dirty="0"/>
              <a:t>27/01/2022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22682"/>
            <a:ext cx="9143365" cy="6835775"/>
          </a:xfrm>
          <a:custGeom>
            <a:avLst/>
            <a:gdLst/>
            <a:ahLst/>
            <a:cxnLst/>
            <a:rect l="l" t="t" r="r" b="b"/>
            <a:pathLst>
              <a:path w="9143365" h="6835775">
                <a:moveTo>
                  <a:pt x="0" y="6835317"/>
                </a:moveTo>
                <a:lnTo>
                  <a:pt x="0" y="0"/>
                </a:lnTo>
                <a:lnTo>
                  <a:pt x="9143276" y="0"/>
                </a:lnTo>
                <a:lnTo>
                  <a:pt x="9143276" y="6835317"/>
                </a:lnTo>
                <a:lnTo>
                  <a:pt x="0" y="6835317"/>
                </a:lnTo>
                <a:close/>
              </a:path>
            </a:pathLst>
          </a:custGeom>
          <a:solidFill>
            <a:srgbClr val="7F7F7F">
              <a:alpha val="34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0" y="22682"/>
            <a:ext cx="9143365" cy="6835775"/>
          </a:xfrm>
          <a:custGeom>
            <a:avLst/>
            <a:gdLst/>
            <a:ahLst/>
            <a:cxnLst/>
            <a:rect l="l" t="t" r="r" b="b"/>
            <a:pathLst>
              <a:path w="9143365" h="6835775">
                <a:moveTo>
                  <a:pt x="0" y="0"/>
                </a:moveTo>
                <a:lnTo>
                  <a:pt x="9143276" y="0"/>
                </a:lnTo>
                <a:lnTo>
                  <a:pt x="9143276" y="6835317"/>
                </a:lnTo>
              </a:path>
            </a:pathLst>
          </a:custGeom>
          <a:ln w="9359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-355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3631" y="0"/>
                </a:moveTo>
                <a:lnTo>
                  <a:pt x="0" y="0"/>
                </a:lnTo>
                <a:lnTo>
                  <a:pt x="0" y="6857631"/>
                </a:lnTo>
                <a:lnTo>
                  <a:pt x="4572000" y="6857631"/>
                </a:lnTo>
                <a:lnTo>
                  <a:pt x="9143631" y="6857631"/>
                </a:lnTo>
                <a:lnTo>
                  <a:pt x="9143631" y="0"/>
                </a:lnTo>
                <a:close/>
              </a:path>
            </a:pathLst>
          </a:custGeom>
          <a:solidFill>
            <a:srgbClr val="9E569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bg object 19"/>
          <p:cNvSpPr/>
          <p:nvPr/>
        </p:nvSpPr>
        <p:spPr>
          <a:xfrm>
            <a:off x="-355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4572000" y="6857631"/>
                </a:moveTo>
                <a:lnTo>
                  <a:pt x="0" y="6857631"/>
                </a:lnTo>
                <a:lnTo>
                  <a:pt x="0" y="0"/>
                </a:lnTo>
                <a:lnTo>
                  <a:pt x="9143631" y="0"/>
                </a:lnTo>
                <a:lnTo>
                  <a:pt x="9143631" y="6857631"/>
                </a:lnTo>
                <a:lnTo>
                  <a:pt x="4572000" y="6857631"/>
                </a:lnTo>
                <a:close/>
              </a:path>
            </a:pathLst>
          </a:custGeom>
          <a:ln w="9359">
            <a:solidFill>
              <a:srgbClr val="41B1E5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20" name="bg object 2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638156"/>
            <a:ext cx="6175082" cy="321911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25"/>
              </a:lnSpc>
            </a:pPr>
            <a:r>
              <a:rPr dirty="0" spc="-15"/>
              <a:t>L’OPP </a:t>
            </a:r>
            <a:r>
              <a:rPr dirty="0" spc="-5"/>
              <a:t>du</a:t>
            </a:r>
            <a:r>
              <a:rPr dirty="0" spc="10"/>
              <a:t> </a:t>
            </a:r>
            <a:r>
              <a:rPr dirty="0" spc="-5"/>
              <a:t>Pilat</a:t>
            </a:r>
            <a:r>
              <a:rPr dirty="0" spc="10"/>
              <a:t> </a:t>
            </a:r>
            <a:r>
              <a:rPr dirty="0" spc="-5"/>
              <a:t>après</a:t>
            </a:r>
            <a:r>
              <a:rPr dirty="0" spc="15"/>
              <a:t> </a:t>
            </a:r>
            <a:r>
              <a:rPr dirty="0"/>
              <a:t>25</a:t>
            </a:r>
            <a:r>
              <a:rPr dirty="0" spc="10"/>
              <a:t> </a:t>
            </a:r>
            <a:r>
              <a:rPr dirty="0" spc="-5"/>
              <a:t>ans</a:t>
            </a:r>
            <a:r>
              <a:rPr dirty="0" spc="15"/>
              <a:t> </a:t>
            </a:r>
            <a:r>
              <a:rPr dirty="0" spc="-5"/>
              <a:t>de</a:t>
            </a:r>
            <a:r>
              <a:rPr dirty="0" spc="15"/>
              <a:t> </a:t>
            </a:r>
            <a:r>
              <a:rPr dirty="0" spc="-5"/>
              <a:t>reconduction</a:t>
            </a:r>
            <a:r>
              <a:rPr dirty="0" spc="10"/>
              <a:t> </a:t>
            </a:r>
            <a:r>
              <a:rPr dirty="0"/>
              <a:t>- </a:t>
            </a:r>
            <a:r>
              <a:rPr dirty="0" spc="-5"/>
              <a:t>Webinaire</a:t>
            </a:r>
            <a:r>
              <a:rPr dirty="0" spc="15"/>
              <a:t> </a:t>
            </a:r>
            <a:r>
              <a:rPr dirty="0" spc="-5"/>
              <a:t>Fédération</a:t>
            </a:r>
            <a:r>
              <a:rPr dirty="0" spc="10"/>
              <a:t> </a:t>
            </a:r>
            <a:r>
              <a:rPr dirty="0" spc="-5"/>
              <a:t>Parc</a:t>
            </a:r>
            <a:r>
              <a:rPr dirty="0" spc="15"/>
              <a:t> </a:t>
            </a:r>
            <a:r>
              <a:rPr dirty="0"/>
              <a:t>-</a:t>
            </a:r>
            <a:r>
              <a:rPr dirty="0" spc="5"/>
              <a:t> </a:t>
            </a:r>
            <a:r>
              <a:rPr dirty="0"/>
              <a:t>27/01/2022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153286" y="5864424"/>
            <a:ext cx="990346" cy="99321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646389" y="576249"/>
            <a:ext cx="5851220" cy="6051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800" b="1" i="0">
                <a:solidFill>
                  <a:srgbClr val="E51C47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20343" y="1405699"/>
            <a:ext cx="7777480" cy="17633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800" b="1" i="0">
                <a:solidFill>
                  <a:srgbClr val="41B1E5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1793417" y="6533563"/>
            <a:ext cx="6219825" cy="1955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1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25"/>
              </a:lnSpc>
            </a:pPr>
            <a:r>
              <a:rPr dirty="0" spc="-15"/>
              <a:t>L’OPP </a:t>
            </a:r>
            <a:r>
              <a:rPr dirty="0" spc="-5"/>
              <a:t>du</a:t>
            </a:r>
            <a:r>
              <a:rPr dirty="0" spc="10"/>
              <a:t> </a:t>
            </a:r>
            <a:r>
              <a:rPr dirty="0" spc="-5"/>
              <a:t>Pilat</a:t>
            </a:r>
            <a:r>
              <a:rPr dirty="0" spc="10"/>
              <a:t> </a:t>
            </a:r>
            <a:r>
              <a:rPr dirty="0" spc="-5"/>
              <a:t>après</a:t>
            </a:r>
            <a:r>
              <a:rPr dirty="0" spc="15"/>
              <a:t> </a:t>
            </a:r>
            <a:r>
              <a:rPr dirty="0"/>
              <a:t>25</a:t>
            </a:r>
            <a:r>
              <a:rPr dirty="0" spc="10"/>
              <a:t> </a:t>
            </a:r>
            <a:r>
              <a:rPr dirty="0" spc="-5"/>
              <a:t>ans</a:t>
            </a:r>
            <a:r>
              <a:rPr dirty="0" spc="15"/>
              <a:t> </a:t>
            </a:r>
            <a:r>
              <a:rPr dirty="0" spc="-5"/>
              <a:t>de</a:t>
            </a:r>
            <a:r>
              <a:rPr dirty="0" spc="15"/>
              <a:t> </a:t>
            </a:r>
            <a:r>
              <a:rPr dirty="0" spc="-5"/>
              <a:t>reconduction</a:t>
            </a:r>
            <a:r>
              <a:rPr dirty="0" spc="10"/>
              <a:t> </a:t>
            </a:r>
            <a:r>
              <a:rPr dirty="0"/>
              <a:t>- </a:t>
            </a:r>
            <a:r>
              <a:rPr dirty="0" spc="-5"/>
              <a:t>Webinaire</a:t>
            </a:r>
            <a:r>
              <a:rPr dirty="0" spc="15"/>
              <a:t> </a:t>
            </a:r>
            <a:r>
              <a:rPr dirty="0" spc="-5"/>
              <a:t>Fédération</a:t>
            </a:r>
            <a:r>
              <a:rPr dirty="0" spc="10"/>
              <a:t> </a:t>
            </a:r>
            <a:r>
              <a:rPr dirty="0" spc="-5"/>
              <a:t>Parc</a:t>
            </a:r>
            <a:r>
              <a:rPr dirty="0" spc="15"/>
              <a:t> </a:t>
            </a:r>
            <a:r>
              <a:rPr dirty="0"/>
              <a:t>-</a:t>
            </a:r>
            <a:r>
              <a:rPr dirty="0" spc="5"/>
              <a:t> </a:t>
            </a:r>
            <a:r>
              <a:rPr dirty="0"/>
              <a:t>27/01/2022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jpg"/><Relationship Id="rId4" Type="http://schemas.openxmlformats.org/officeDocument/2006/relationships/image" Target="../media/image5.pn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jp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jp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image" Target="../media/image13.jpg"/><Relationship Id="rId4" Type="http://schemas.openxmlformats.org/officeDocument/2006/relationships/image" Target="../media/image14.jpg"/><Relationship Id="rId5" Type="http://schemas.openxmlformats.org/officeDocument/2006/relationships/image" Target="../media/image15.jpg"/><Relationship Id="rId6" Type="http://schemas.openxmlformats.org/officeDocument/2006/relationships/image" Target="../media/image16.jpg"/><Relationship Id="rId7" Type="http://schemas.openxmlformats.org/officeDocument/2006/relationships/image" Target="../media/image17.jpg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Relationship Id="rId3" Type="http://schemas.openxmlformats.org/officeDocument/2006/relationships/image" Target="../media/image19.jpg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Relationship Id="rId3" Type="http://schemas.openxmlformats.org/officeDocument/2006/relationships/image" Target="../media/image21.jpg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Relationship Id="rId3" Type="http://schemas.openxmlformats.org/officeDocument/2006/relationships/image" Target="../media/image23.jpg"/></Relationships>
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g"/><Relationship Id="rId3" Type="http://schemas.openxmlformats.org/officeDocument/2006/relationships/image" Target="../media/image25.jpg"/><Relationship Id="rId4" Type="http://schemas.openxmlformats.org/officeDocument/2006/relationships/image" Target="../media/image26.jpg"/></Relationships>
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3" Type="http://schemas.openxmlformats.org/officeDocument/2006/relationships/image" Target="../media/image28.jpg"/><Relationship Id="rId4" Type="http://schemas.openxmlformats.org/officeDocument/2006/relationships/image" Target="../media/image29.jpg"/><Relationship Id="rId5" Type="http://schemas.openxmlformats.org/officeDocument/2006/relationships/image" Target="../media/image30.jp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1.jpg"/><Relationship Id="rId3" Type="http://schemas.openxmlformats.org/officeDocument/2006/relationships/image" Target="../media/image32.jpg"/><Relationship Id="rId4" Type="http://schemas.openxmlformats.org/officeDocument/2006/relationships/image" Target="../media/image33.png"/></Relationships>
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g"/><Relationship Id="rId3" Type="http://schemas.openxmlformats.org/officeDocument/2006/relationships/image" Target="../media/image35.jpg"/><Relationship Id="rId4" Type="http://schemas.openxmlformats.org/officeDocument/2006/relationships/image" Target="../media/image36.jpg"/><Relationship Id="rId5" Type="http://schemas.openxmlformats.org/officeDocument/2006/relationships/image" Target="../media/image37.jpg"/></Relationships>
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5" Type="http://schemas.openxmlformats.org/officeDocument/2006/relationships/image" Target="../media/image41.png"/><Relationship Id="rId6" Type="http://schemas.openxmlformats.org/officeDocument/2006/relationships/image" Target="../media/image42.png"/><Relationship Id="rId7" Type="http://schemas.openxmlformats.org/officeDocument/2006/relationships/image" Target="../media/image43.png"/><Relationship Id="rId8" Type="http://schemas.openxmlformats.org/officeDocument/2006/relationships/image" Target="../media/image44.jpg"/><Relationship Id="rId9" Type="http://schemas.openxmlformats.org/officeDocument/2006/relationships/image" Target="../media/image45.jpg"/><Relationship Id="rId10" Type="http://schemas.openxmlformats.org/officeDocument/2006/relationships/image" Target="../media/image46.png"/><Relationship Id="rId11" Type="http://schemas.openxmlformats.org/officeDocument/2006/relationships/image" Target="../media/image47.png"/><Relationship Id="rId12" Type="http://schemas.openxmlformats.org/officeDocument/2006/relationships/image" Target="../media/image48.png"/><Relationship Id="rId13" Type="http://schemas.openxmlformats.org/officeDocument/2006/relationships/image" Target="../media/image49.png"/><Relationship Id="rId14" Type="http://schemas.openxmlformats.org/officeDocument/2006/relationships/image" Target="../media/image50.png"/><Relationship Id="rId15" Type="http://schemas.openxmlformats.org/officeDocument/2006/relationships/image" Target="../media/image51.png"/><Relationship Id="rId16" Type="http://schemas.openxmlformats.org/officeDocument/2006/relationships/image" Target="../media/image52.png"/><Relationship Id="rId17" Type="http://schemas.openxmlformats.org/officeDocument/2006/relationships/image" Target="../media/image53.png"/><Relationship Id="rId18" Type="http://schemas.openxmlformats.org/officeDocument/2006/relationships/image" Target="../media/image54.png"/><Relationship Id="rId19" Type="http://schemas.openxmlformats.org/officeDocument/2006/relationships/image" Target="../media/image55.jpg"/><Relationship Id="rId20" Type="http://schemas.openxmlformats.org/officeDocument/2006/relationships/image" Target="../media/image56.jpg"/><Relationship Id="rId21" Type="http://schemas.openxmlformats.org/officeDocument/2006/relationships/image" Target="../media/image57.jpg"/></Relationships>

</file>

<file path=ppt/slides/_rels/slide2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jpg"/><Relationship Id="rId3" Type="http://schemas.openxmlformats.org/officeDocument/2006/relationships/image" Target="../media/image59.png"/><Relationship Id="rId4" Type="http://schemas.openxmlformats.org/officeDocument/2006/relationships/image" Target="../media/image46.png"/><Relationship Id="rId5" Type="http://schemas.openxmlformats.org/officeDocument/2006/relationships/image" Target="../media/image47.png"/><Relationship Id="rId6" Type="http://schemas.openxmlformats.org/officeDocument/2006/relationships/image" Target="../media/image60.png"/><Relationship Id="rId7" Type="http://schemas.openxmlformats.org/officeDocument/2006/relationships/image" Target="../media/image61.png"/><Relationship Id="rId8" Type="http://schemas.openxmlformats.org/officeDocument/2006/relationships/image" Target="../media/image62.png"/><Relationship Id="rId9" Type="http://schemas.openxmlformats.org/officeDocument/2006/relationships/image" Target="../media/image63.png"/><Relationship Id="rId10" Type="http://schemas.openxmlformats.org/officeDocument/2006/relationships/image" Target="../media/image64.png"/></Relationships>

</file>

<file path=ppt/slides/_rels/slide2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5.jpg"/></Relationships>

</file>

<file path=ppt/slides/_rels/slide2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6.jpg"/><Relationship Id="rId3" Type="http://schemas.openxmlformats.org/officeDocument/2006/relationships/image" Target="../media/image67.jpg"/><Relationship Id="rId4" Type="http://schemas.openxmlformats.org/officeDocument/2006/relationships/image" Target="../media/image68.png"/><Relationship Id="rId5" Type="http://schemas.openxmlformats.org/officeDocument/2006/relationships/image" Target="../media/image69.jpg"/><Relationship Id="rId6" Type="http://schemas.openxmlformats.org/officeDocument/2006/relationships/image" Target="../media/image70.jpg"/><Relationship Id="rId7" Type="http://schemas.openxmlformats.org/officeDocument/2006/relationships/image" Target="../media/image71.jpg"/></Relationships>

</file>

<file path=ppt/slides/_rels/slide2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2.jpg"/></Relationships>

</file>

<file path=ppt/slides/_rels/slide2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3.jpg"/></Relationships>

</file>

<file path=ppt/slides/_rels/slide2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4.jp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5.jpg"/></Relationships>

</file>

<file path=ppt/slides/_rels/slide3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6.jpg"/></Relationships>

</file>

<file path=ppt/slides/_rels/slide3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7.png"/><Relationship Id="rId3" Type="http://schemas.openxmlformats.org/officeDocument/2006/relationships/image" Target="../media/image78.png"/><Relationship Id="rId4" Type="http://schemas.openxmlformats.org/officeDocument/2006/relationships/image" Target="../media/image79.png"/></Relationships>

</file>

<file path=ppt/slides/_rels/slide3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0.jpg"/></Relationships>

</file>

<file path=ppt/slides/_rels/slide3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mailto:info@parc-naturel-pilat.fr" TargetMode="External"/><Relationship Id="rId3" Type="http://schemas.openxmlformats.org/officeDocument/2006/relationships/hyperlink" Target="http://www.parc-naturel-pilat.fr/" TargetMode="External"/><Relationship Id="rId4" Type="http://schemas.openxmlformats.org/officeDocument/2006/relationships/image" Target="../media/image81.jpg"/><Relationship Id="rId5" Type="http://schemas.openxmlformats.org/officeDocument/2006/relationships/image" Target="../media/image82.jpg"/><Relationship Id="rId6" Type="http://schemas.openxmlformats.org/officeDocument/2006/relationships/image" Target="../media/image83.png"/><Relationship Id="rId7" Type="http://schemas.openxmlformats.org/officeDocument/2006/relationships/image" Target="../media/image84.jp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Relationship Id="rId3" Type="http://schemas.openxmlformats.org/officeDocument/2006/relationships/image" Target="../media/image8.jp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764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8472233" cy="6858000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484259" y="1961895"/>
            <a:ext cx="5132705" cy="20834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4500" spc="-55">
                <a:solidFill>
                  <a:srgbClr val="FFFFFF"/>
                </a:solidFill>
              </a:rPr>
              <a:t>L’OPP </a:t>
            </a:r>
            <a:r>
              <a:rPr dirty="0" sz="4500" spc="-5">
                <a:solidFill>
                  <a:srgbClr val="FFFFFF"/>
                </a:solidFill>
              </a:rPr>
              <a:t>du </a:t>
            </a:r>
            <a:r>
              <a:rPr dirty="0" sz="4500" spc="-10">
                <a:solidFill>
                  <a:srgbClr val="FFFFFF"/>
                </a:solidFill>
              </a:rPr>
              <a:t>Pilat </a:t>
            </a:r>
            <a:r>
              <a:rPr dirty="0" sz="4500" spc="-5">
                <a:solidFill>
                  <a:srgbClr val="FFFFFF"/>
                </a:solidFill>
              </a:rPr>
              <a:t> après 25 ans de </a:t>
            </a:r>
            <a:r>
              <a:rPr dirty="0" sz="4500">
                <a:solidFill>
                  <a:srgbClr val="FFFFFF"/>
                </a:solidFill>
              </a:rPr>
              <a:t> </a:t>
            </a:r>
            <a:r>
              <a:rPr dirty="0" sz="4500" spc="-5">
                <a:solidFill>
                  <a:srgbClr val="FFFFFF"/>
                </a:solidFill>
              </a:rPr>
              <a:t>reconduction</a:t>
            </a:r>
            <a:r>
              <a:rPr dirty="0" sz="4500" spc="-40">
                <a:solidFill>
                  <a:srgbClr val="FFFFFF"/>
                </a:solidFill>
              </a:rPr>
              <a:t> </a:t>
            </a:r>
            <a:r>
              <a:rPr dirty="0" sz="4500" spc="-5">
                <a:solidFill>
                  <a:srgbClr val="FFFFFF"/>
                </a:solidFill>
              </a:rPr>
              <a:t>du</a:t>
            </a:r>
            <a:r>
              <a:rPr dirty="0" sz="4500" spc="-45">
                <a:solidFill>
                  <a:srgbClr val="FFFFFF"/>
                </a:solidFill>
              </a:rPr>
              <a:t> </a:t>
            </a:r>
            <a:r>
              <a:rPr dirty="0" sz="4500" spc="-5">
                <a:solidFill>
                  <a:srgbClr val="FFFFFF"/>
                </a:solidFill>
              </a:rPr>
              <a:t>...</a:t>
            </a:r>
            <a:endParaRPr sz="4500"/>
          </a:p>
        </p:txBody>
      </p:sp>
      <p:sp>
        <p:nvSpPr>
          <p:cNvPr id="6" name="object 6"/>
          <p:cNvSpPr txBox="1"/>
          <p:nvPr/>
        </p:nvSpPr>
        <p:spPr>
          <a:xfrm>
            <a:off x="2484259" y="4659388"/>
            <a:ext cx="4777740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0" b="1">
                <a:solidFill>
                  <a:srgbClr val="FFFFFF"/>
                </a:solidFill>
                <a:latin typeface="Arial"/>
                <a:cs typeface="Arial"/>
              </a:rPr>
              <a:t>Webinaire</a:t>
            </a:r>
            <a:r>
              <a:rPr dirty="0" sz="24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Fédération</a:t>
            </a:r>
            <a:r>
              <a:rPr dirty="0" sz="2400" spc="-10" b="1">
                <a:solidFill>
                  <a:srgbClr val="FFFFFF"/>
                </a:solidFill>
                <a:latin typeface="Arial"/>
                <a:cs typeface="Arial"/>
              </a:rPr>
              <a:t> Parc</a:t>
            </a:r>
            <a:r>
              <a:rPr dirty="0" sz="24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 OPP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603584" y="5350586"/>
            <a:ext cx="1334135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>
                <a:solidFill>
                  <a:srgbClr val="FFFFFF"/>
                </a:solidFill>
                <a:latin typeface="Arial MT"/>
                <a:cs typeface="Arial MT"/>
              </a:rPr>
              <a:t>27</a:t>
            </a:r>
            <a:r>
              <a:rPr dirty="0" sz="1500" spc="-3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500">
                <a:solidFill>
                  <a:srgbClr val="FFFFFF"/>
                </a:solidFill>
                <a:latin typeface="Arial MT"/>
                <a:cs typeface="Arial MT"/>
              </a:rPr>
              <a:t>janvier</a:t>
            </a:r>
            <a:r>
              <a:rPr dirty="0" sz="1500" spc="-4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500">
                <a:solidFill>
                  <a:srgbClr val="FFFFFF"/>
                </a:solidFill>
                <a:latin typeface="Arial MT"/>
                <a:cs typeface="Arial MT"/>
              </a:rPr>
              <a:t>2022</a:t>
            </a:r>
            <a:endParaRPr sz="1500">
              <a:latin typeface="Arial MT"/>
              <a:cs typeface="Arial MT"/>
            </a:endParaRP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520353" y="540016"/>
            <a:ext cx="1079639" cy="125495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4402" y="790926"/>
            <a:ext cx="9039225" cy="6066790"/>
            <a:chOff x="104402" y="790926"/>
            <a:chExt cx="9039225" cy="6066790"/>
          </a:xfrm>
        </p:grpSpPr>
        <p:sp>
          <p:nvSpPr>
            <p:cNvPr id="3" name="object 3"/>
            <p:cNvSpPr/>
            <p:nvPr/>
          </p:nvSpPr>
          <p:spPr>
            <a:xfrm>
              <a:off x="169202" y="855725"/>
              <a:ext cx="8312784" cy="5525770"/>
            </a:xfrm>
            <a:custGeom>
              <a:avLst/>
              <a:gdLst/>
              <a:ahLst/>
              <a:cxnLst/>
              <a:rect l="l" t="t" r="r" b="b"/>
              <a:pathLst>
                <a:path w="8312784" h="5525770">
                  <a:moveTo>
                    <a:pt x="8312759" y="0"/>
                  </a:moveTo>
                  <a:lnTo>
                    <a:pt x="0" y="0"/>
                  </a:lnTo>
                  <a:lnTo>
                    <a:pt x="0" y="5525274"/>
                  </a:lnTo>
                  <a:lnTo>
                    <a:pt x="8312759" y="5525274"/>
                  </a:lnTo>
                  <a:lnTo>
                    <a:pt x="8312759" y="0"/>
                  </a:lnTo>
                  <a:close/>
                </a:path>
              </a:pathLst>
            </a:custGeom>
            <a:solidFill>
              <a:srgbClr val="7F7F7F">
                <a:alpha val="439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50113" y="836637"/>
              <a:ext cx="8351520" cy="5563870"/>
            </a:xfrm>
            <a:custGeom>
              <a:avLst/>
              <a:gdLst/>
              <a:ahLst/>
              <a:cxnLst/>
              <a:rect l="l" t="t" r="r" b="b"/>
              <a:pathLst>
                <a:path w="8351520" h="5563870">
                  <a:moveTo>
                    <a:pt x="0" y="0"/>
                  </a:moveTo>
                  <a:lnTo>
                    <a:pt x="8350923" y="0"/>
                  </a:lnTo>
                  <a:lnTo>
                    <a:pt x="8350923" y="5563438"/>
                  </a:lnTo>
                  <a:lnTo>
                    <a:pt x="0" y="5563438"/>
                  </a:lnTo>
                  <a:lnTo>
                    <a:pt x="0" y="0"/>
                  </a:lnTo>
                  <a:close/>
                </a:path>
              </a:pathLst>
            </a:custGeom>
            <a:ln w="38159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2557" y="828725"/>
              <a:ext cx="8312759" cy="5525274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23482" y="810005"/>
              <a:ext cx="8351520" cy="5563870"/>
            </a:xfrm>
            <a:custGeom>
              <a:avLst/>
              <a:gdLst/>
              <a:ahLst/>
              <a:cxnLst/>
              <a:rect l="l" t="t" r="r" b="b"/>
              <a:pathLst>
                <a:path w="8351520" h="5563870">
                  <a:moveTo>
                    <a:pt x="0" y="0"/>
                  </a:moveTo>
                  <a:lnTo>
                    <a:pt x="8350923" y="0"/>
                  </a:lnTo>
                  <a:lnTo>
                    <a:pt x="8350923" y="5563438"/>
                  </a:lnTo>
                  <a:lnTo>
                    <a:pt x="0" y="5563438"/>
                  </a:lnTo>
                  <a:lnTo>
                    <a:pt x="0" y="0"/>
                  </a:lnTo>
                  <a:close/>
                </a:path>
              </a:pathLst>
            </a:custGeom>
            <a:ln w="3815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38486" y="160096"/>
            <a:ext cx="7704455" cy="482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>
                <a:solidFill>
                  <a:srgbClr val="41B1E5"/>
                </a:solidFill>
              </a:rPr>
              <a:t>…</a:t>
            </a:r>
            <a:r>
              <a:rPr dirty="0" sz="3000" spc="-25">
                <a:solidFill>
                  <a:srgbClr val="41B1E5"/>
                </a:solidFill>
              </a:rPr>
              <a:t> </a:t>
            </a:r>
            <a:r>
              <a:rPr dirty="0" sz="3000" spc="-80">
                <a:solidFill>
                  <a:srgbClr val="41B1E5"/>
                </a:solidFill>
              </a:rPr>
              <a:t>PAR</a:t>
            </a:r>
            <a:r>
              <a:rPr dirty="0" sz="3000" spc="-20">
                <a:solidFill>
                  <a:srgbClr val="41B1E5"/>
                </a:solidFill>
              </a:rPr>
              <a:t> </a:t>
            </a:r>
            <a:r>
              <a:rPr dirty="0" sz="3000">
                <a:solidFill>
                  <a:srgbClr val="41B1E5"/>
                </a:solidFill>
              </a:rPr>
              <a:t>UNE</a:t>
            </a:r>
            <a:r>
              <a:rPr dirty="0" sz="3000" spc="-135">
                <a:solidFill>
                  <a:srgbClr val="41B1E5"/>
                </a:solidFill>
              </a:rPr>
              <a:t> </a:t>
            </a:r>
            <a:r>
              <a:rPr dirty="0" sz="3000" spc="-5">
                <a:solidFill>
                  <a:srgbClr val="41B1E5"/>
                </a:solidFill>
              </a:rPr>
              <a:t>APPROCHE</a:t>
            </a:r>
            <a:r>
              <a:rPr dirty="0" sz="3000" spc="-20">
                <a:solidFill>
                  <a:srgbClr val="41B1E5"/>
                </a:solidFill>
              </a:rPr>
              <a:t> </a:t>
            </a:r>
            <a:r>
              <a:rPr dirty="0" sz="3000" spc="-5">
                <a:solidFill>
                  <a:srgbClr val="41B1E5"/>
                </a:solidFill>
              </a:rPr>
              <a:t>GÉOGRAPHIQUE</a:t>
            </a:r>
            <a:endParaRPr sz="3000"/>
          </a:p>
        </p:txBody>
      </p:sp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pc="-15"/>
              <a:t>L’OPP </a:t>
            </a:r>
            <a:r>
              <a:rPr dirty="0" spc="-5"/>
              <a:t>du</a:t>
            </a:r>
            <a:r>
              <a:rPr dirty="0" spc="10"/>
              <a:t> </a:t>
            </a:r>
            <a:r>
              <a:rPr dirty="0" spc="-5"/>
              <a:t>Pilat</a:t>
            </a:r>
            <a:r>
              <a:rPr dirty="0" spc="10"/>
              <a:t> </a:t>
            </a:r>
            <a:r>
              <a:rPr dirty="0" spc="-5"/>
              <a:t>après</a:t>
            </a:r>
            <a:r>
              <a:rPr dirty="0" spc="15"/>
              <a:t> </a:t>
            </a:r>
            <a:r>
              <a:rPr dirty="0"/>
              <a:t>25</a:t>
            </a:r>
            <a:r>
              <a:rPr dirty="0" spc="10"/>
              <a:t> </a:t>
            </a:r>
            <a:r>
              <a:rPr dirty="0" spc="-5"/>
              <a:t>ans</a:t>
            </a:r>
            <a:r>
              <a:rPr dirty="0" spc="15"/>
              <a:t> </a:t>
            </a:r>
            <a:r>
              <a:rPr dirty="0" spc="-5"/>
              <a:t>de</a:t>
            </a:r>
            <a:r>
              <a:rPr dirty="0" spc="15"/>
              <a:t> </a:t>
            </a:r>
            <a:r>
              <a:rPr dirty="0" spc="-5"/>
              <a:t>reconduction</a:t>
            </a:r>
            <a:r>
              <a:rPr dirty="0" spc="10"/>
              <a:t> </a:t>
            </a:r>
            <a:r>
              <a:rPr dirty="0"/>
              <a:t>- </a:t>
            </a:r>
            <a:r>
              <a:rPr dirty="0" spc="-5"/>
              <a:t>Webinaire</a:t>
            </a:r>
            <a:r>
              <a:rPr dirty="0" spc="15"/>
              <a:t> </a:t>
            </a:r>
            <a:r>
              <a:rPr dirty="0" spc="-5"/>
              <a:t>Fédération</a:t>
            </a:r>
            <a:r>
              <a:rPr dirty="0" spc="10"/>
              <a:t> </a:t>
            </a:r>
            <a:r>
              <a:rPr dirty="0" spc="-5"/>
              <a:t>Parc</a:t>
            </a:r>
            <a:r>
              <a:rPr dirty="0" spc="15"/>
              <a:t> </a:t>
            </a:r>
            <a:r>
              <a:rPr dirty="0"/>
              <a:t>-</a:t>
            </a:r>
            <a:r>
              <a:rPr dirty="0" spc="5"/>
              <a:t> </a:t>
            </a:r>
            <a:r>
              <a:rPr dirty="0"/>
              <a:t>27/01/2022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03195" y="765716"/>
            <a:ext cx="8740775" cy="6092190"/>
            <a:chOff x="403195" y="765716"/>
            <a:chExt cx="8740775" cy="6092190"/>
          </a:xfrm>
        </p:grpSpPr>
        <p:sp>
          <p:nvSpPr>
            <p:cNvPr id="3" name="object 3"/>
            <p:cNvSpPr/>
            <p:nvPr/>
          </p:nvSpPr>
          <p:spPr>
            <a:xfrm>
              <a:off x="467995" y="830516"/>
              <a:ext cx="8324850" cy="5572760"/>
            </a:xfrm>
            <a:custGeom>
              <a:avLst/>
              <a:gdLst/>
              <a:ahLst/>
              <a:cxnLst/>
              <a:rect l="l" t="t" r="r" b="b"/>
              <a:pathLst>
                <a:path w="8324850" h="5572760">
                  <a:moveTo>
                    <a:pt x="8324291" y="0"/>
                  </a:moveTo>
                  <a:lnTo>
                    <a:pt x="0" y="0"/>
                  </a:lnTo>
                  <a:lnTo>
                    <a:pt x="0" y="5572442"/>
                  </a:lnTo>
                  <a:lnTo>
                    <a:pt x="8324291" y="5572442"/>
                  </a:lnTo>
                  <a:lnTo>
                    <a:pt x="8324291" y="0"/>
                  </a:lnTo>
                  <a:close/>
                </a:path>
              </a:pathLst>
            </a:custGeom>
            <a:solidFill>
              <a:srgbClr val="7F7F7F">
                <a:alpha val="439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448919" y="811441"/>
              <a:ext cx="8362950" cy="5610860"/>
            </a:xfrm>
            <a:custGeom>
              <a:avLst/>
              <a:gdLst/>
              <a:ahLst/>
              <a:cxnLst/>
              <a:rect l="l" t="t" r="r" b="b"/>
              <a:pathLst>
                <a:path w="8362950" h="5610860">
                  <a:moveTo>
                    <a:pt x="0" y="0"/>
                  </a:moveTo>
                  <a:lnTo>
                    <a:pt x="8362442" y="0"/>
                  </a:lnTo>
                  <a:lnTo>
                    <a:pt x="8362442" y="5610593"/>
                  </a:lnTo>
                  <a:lnTo>
                    <a:pt x="0" y="5610593"/>
                  </a:lnTo>
                  <a:lnTo>
                    <a:pt x="0" y="0"/>
                  </a:lnTo>
                  <a:close/>
                </a:path>
              </a:pathLst>
            </a:custGeom>
            <a:ln w="38159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1363" y="803516"/>
              <a:ext cx="8324278" cy="557244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22275" y="784796"/>
              <a:ext cx="8362950" cy="5610860"/>
            </a:xfrm>
            <a:custGeom>
              <a:avLst/>
              <a:gdLst/>
              <a:ahLst/>
              <a:cxnLst/>
              <a:rect l="l" t="t" r="r" b="b"/>
              <a:pathLst>
                <a:path w="8362950" h="5610860">
                  <a:moveTo>
                    <a:pt x="0" y="0"/>
                  </a:moveTo>
                  <a:lnTo>
                    <a:pt x="8362442" y="0"/>
                  </a:lnTo>
                  <a:lnTo>
                    <a:pt x="8362442" y="5610606"/>
                  </a:lnTo>
                  <a:lnTo>
                    <a:pt x="0" y="5610606"/>
                  </a:lnTo>
                  <a:lnTo>
                    <a:pt x="0" y="0"/>
                  </a:lnTo>
                  <a:close/>
                </a:path>
              </a:pathLst>
            </a:custGeom>
            <a:ln w="3815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84657" y="160096"/>
            <a:ext cx="7705725" cy="482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>
                <a:solidFill>
                  <a:srgbClr val="41B1E5"/>
                </a:solidFill>
              </a:rPr>
              <a:t>…</a:t>
            </a:r>
            <a:r>
              <a:rPr dirty="0" sz="3000" spc="-20">
                <a:solidFill>
                  <a:srgbClr val="41B1E5"/>
                </a:solidFill>
              </a:rPr>
              <a:t> </a:t>
            </a:r>
            <a:r>
              <a:rPr dirty="0" sz="3000" spc="-80">
                <a:solidFill>
                  <a:srgbClr val="41B1E5"/>
                </a:solidFill>
              </a:rPr>
              <a:t>PAR</a:t>
            </a:r>
            <a:r>
              <a:rPr dirty="0" sz="3000" spc="-20">
                <a:solidFill>
                  <a:srgbClr val="41B1E5"/>
                </a:solidFill>
              </a:rPr>
              <a:t> </a:t>
            </a:r>
            <a:r>
              <a:rPr dirty="0" sz="3000" spc="-5">
                <a:solidFill>
                  <a:srgbClr val="41B1E5"/>
                </a:solidFill>
              </a:rPr>
              <a:t>UNE</a:t>
            </a:r>
            <a:r>
              <a:rPr dirty="0" sz="3000" spc="-120">
                <a:solidFill>
                  <a:srgbClr val="41B1E5"/>
                </a:solidFill>
              </a:rPr>
              <a:t> </a:t>
            </a:r>
            <a:r>
              <a:rPr dirty="0" sz="3000" spc="-5">
                <a:solidFill>
                  <a:srgbClr val="41B1E5"/>
                </a:solidFill>
              </a:rPr>
              <a:t>APPROCHE</a:t>
            </a:r>
            <a:r>
              <a:rPr dirty="0" sz="3000" spc="-25">
                <a:solidFill>
                  <a:srgbClr val="41B1E5"/>
                </a:solidFill>
              </a:rPr>
              <a:t> </a:t>
            </a:r>
            <a:r>
              <a:rPr dirty="0" sz="3000" spc="-5">
                <a:solidFill>
                  <a:srgbClr val="41B1E5"/>
                </a:solidFill>
              </a:rPr>
              <a:t>GÉOGRAPHIQUE</a:t>
            </a:r>
            <a:endParaRPr sz="3000"/>
          </a:p>
        </p:txBody>
      </p:sp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pc="-15"/>
              <a:t>L’OPP </a:t>
            </a:r>
            <a:r>
              <a:rPr dirty="0" spc="-5"/>
              <a:t>du</a:t>
            </a:r>
            <a:r>
              <a:rPr dirty="0" spc="10"/>
              <a:t> </a:t>
            </a:r>
            <a:r>
              <a:rPr dirty="0" spc="-5"/>
              <a:t>Pilat</a:t>
            </a:r>
            <a:r>
              <a:rPr dirty="0" spc="10"/>
              <a:t> </a:t>
            </a:r>
            <a:r>
              <a:rPr dirty="0" spc="-5"/>
              <a:t>après</a:t>
            </a:r>
            <a:r>
              <a:rPr dirty="0" spc="15"/>
              <a:t> </a:t>
            </a:r>
            <a:r>
              <a:rPr dirty="0"/>
              <a:t>25</a:t>
            </a:r>
            <a:r>
              <a:rPr dirty="0" spc="10"/>
              <a:t> </a:t>
            </a:r>
            <a:r>
              <a:rPr dirty="0" spc="-5"/>
              <a:t>ans</a:t>
            </a:r>
            <a:r>
              <a:rPr dirty="0" spc="15"/>
              <a:t> </a:t>
            </a:r>
            <a:r>
              <a:rPr dirty="0" spc="-5"/>
              <a:t>de</a:t>
            </a:r>
            <a:r>
              <a:rPr dirty="0" spc="15"/>
              <a:t> </a:t>
            </a:r>
            <a:r>
              <a:rPr dirty="0" spc="-5"/>
              <a:t>reconduction</a:t>
            </a:r>
            <a:r>
              <a:rPr dirty="0" spc="10"/>
              <a:t> </a:t>
            </a:r>
            <a:r>
              <a:rPr dirty="0"/>
              <a:t>- </a:t>
            </a:r>
            <a:r>
              <a:rPr dirty="0" spc="-5"/>
              <a:t>Webinaire</a:t>
            </a:r>
            <a:r>
              <a:rPr dirty="0" spc="15"/>
              <a:t> </a:t>
            </a:r>
            <a:r>
              <a:rPr dirty="0" spc="-5"/>
              <a:t>Fédération</a:t>
            </a:r>
            <a:r>
              <a:rPr dirty="0" spc="10"/>
              <a:t> </a:t>
            </a:r>
            <a:r>
              <a:rPr dirty="0" spc="-5"/>
              <a:t>Parc</a:t>
            </a:r>
            <a:r>
              <a:rPr dirty="0" spc="15"/>
              <a:t> </a:t>
            </a:r>
            <a:r>
              <a:rPr dirty="0"/>
              <a:t>-</a:t>
            </a:r>
            <a:r>
              <a:rPr dirty="0" spc="5"/>
              <a:t> </a:t>
            </a:r>
            <a:r>
              <a:rPr dirty="0"/>
              <a:t>27/01/2022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91843" y="922824"/>
            <a:ext cx="6895083" cy="480585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9184" y="160096"/>
            <a:ext cx="6997065" cy="482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spc="-5">
                <a:solidFill>
                  <a:srgbClr val="41B1E5"/>
                </a:solidFill>
              </a:rPr>
              <a:t>Les</a:t>
            </a:r>
            <a:r>
              <a:rPr dirty="0" sz="3000" spc="-15">
                <a:solidFill>
                  <a:srgbClr val="41B1E5"/>
                </a:solidFill>
              </a:rPr>
              <a:t> </a:t>
            </a:r>
            <a:r>
              <a:rPr dirty="0" sz="3000" spc="-5">
                <a:solidFill>
                  <a:srgbClr val="41B1E5"/>
                </a:solidFill>
              </a:rPr>
              <a:t>entités</a:t>
            </a:r>
            <a:r>
              <a:rPr dirty="0" sz="3000" spc="-15">
                <a:solidFill>
                  <a:srgbClr val="41B1E5"/>
                </a:solidFill>
              </a:rPr>
              <a:t> </a:t>
            </a:r>
            <a:r>
              <a:rPr dirty="0" sz="3000" spc="-10">
                <a:solidFill>
                  <a:srgbClr val="41B1E5"/>
                </a:solidFill>
              </a:rPr>
              <a:t>paysagères </a:t>
            </a:r>
            <a:r>
              <a:rPr dirty="0" sz="3000" spc="-5">
                <a:solidFill>
                  <a:srgbClr val="41B1E5"/>
                </a:solidFill>
              </a:rPr>
              <a:t>vues</a:t>
            </a:r>
            <a:r>
              <a:rPr dirty="0" sz="3000" spc="-15">
                <a:solidFill>
                  <a:srgbClr val="41B1E5"/>
                </a:solidFill>
              </a:rPr>
              <a:t> </a:t>
            </a:r>
            <a:r>
              <a:rPr dirty="0" sz="3000" spc="-5">
                <a:solidFill>
                  <a:srgbClr val="41B1E5"/>
                </a:solidFill>
              </a:rPr>
              <a:t>par</a:t>
            </a:r>
            <a:r>
              <a:rPr dirty="0" sz="3000" spc="-25">
                <a:solidFill>
                  <a:srgbClr val="41B1E5"/>
                </a:solidFill>
              </a:rPr>
              <a:t> </a:t>
            </a:r>
            <a:r>
              <a:rPr dirty="0" sz="3000" spc="-5">
                <a:solidFill>
                  <a:srgbClr val="41B1E5"/>
                </a:solidFill>
              </a:rPr>
              <a:t>l’OPP</a:t>
            </a:r>
            <a:endParaRPr sz="3000"/>
          </a:p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pc="-15"/>
              <a:t>L’OPP </a:t>
            </a:r>
            <a:r>
              <a:rPr dirty="0" spc="-5"/>
              <a:t>du</a:t>
            </a:r>
            <a:r>
              <a:rPr dirty="0" spc="10"/>
              <a:t> </a:t>
            </a:r>
            <a:r>
              <a:rPr dirty="0" spc="-5"/>
              <a:t>Pilat</a:t>
            </a:r>
            <a:r>
              <a:rPr dirty="0" spc="10"/>
              <a:t> </a:t>
            </a:r>
            <a:r>
              <a:rPr dirty="0" spc="-5"/>
              <a:t>après</a:t>
            </a:r>
            <a:r>
              <a:rPr dirty="0" spc="15"/>
              <a:t> </a:t>
            </a:r>
            <a:r>
              <a:rPr dirty="0"/>
              <a:t>25</a:t>
            </a:r>
            <a:r>
              <a:rPr dirty="0" spc="10"/>
              <a:t> </a:t>
            </a:r>
            <a:r>
              <a:rPr dirty="0" spc="-5"/>
              <a:t>ans</a:t>
            </a:r>
            <a:r>
              <a:rPr dirty="0" spc="15"/>
              <a:t> </a:t>
            </a:r>
            <a:r>
              <a:rPr dirty="0" spc="-5"/>
              <a:t>de</a:t>
            </a:r>
            <a:r>
              <a:rPr dirty="0" spc="15"/>
              <a:t> </a:t>
            </a:r>
            <a:r>
              <a:rPr dirty="0" spc="-5"/>
              <a:t>reconduction</a:t>
            </a:r>
            <a:r>
              <a:rPr dirty="0" spc="10"/>
              <a:t> </a:t>
            </a:r>
            <a:r>
              <a:rPr dirty="0"/>
              <a:t>- </a:t>
            </a:r>
            <a:r>
              <a:rPr dirty="0" spc="-5"/>
              <a:t>Webinaire</a:t>
            </a:r>
            <a:r>
              <a:rPr dirty="0" spc="15"/>
              <a:t> </a:t>
            </a:r>
            <a:r>
              <a:rPr dirty="0" spc="-5"/>
              <a:t>Fédération</a:t>
            </a:r>
            <a:r>
              <a:rPr dirty="0" spc="10"/>
              <a:t> </a:t>
            </a:r>
            <a:r>
              <a:rPr dirty="0" spc="-5"/>
              <a:t>Parc</a:t>
            </a:r>
            <a:r>
              <a:rPr dirty="0" spc="15"/>
              <a:t> </a:t>
            </a:r>
            <a:r>
              <a:rPr dirty="0"/>
              <a:t>-</a:t>
            </a:r>
            <a:r>
              <a:rPr dirty="0" spc="5"/>
              <a:t> </a:t>
            </a:r>
            <a:r>
              <a:rPr dirty="0"/>
              <a:t>27/01/2022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94817" y="5886259"/>
            <a:ext cx="3994150" cy="5137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spc="-10" b="1">
                <a:solidFill>
                  <a:srgbClr val="E51C47"/>
                </a:solidFill>
                <a:latin typeface="Arial"/>
                <a:cs typeface="Arial"/>
              </a:rPr>
              <a:t>Réalité</a:t>
            </a:r>
            <a:r>
              <a:rPr dirty="0" sz="3200" spc="-30" b="1">
                <a:solidFill>
                  <a:srgbClr val="E51C47"/>
                </a:solidFill>
                <a:latin typeface="Arial"/>
                <a:cs typeface="Arial"/>
              </a:rPr>
              <a:t> </a:t>
            </a:r>
            <a:r>
              <a:rPr dirty="0" sz="3200" b="1">
                <a:solidFill>
                  <a:srgbClr val="E51C47"/>
                </a:solidFill>
                <a:latin typeface="Arial"/>
                <a:cs typeface="Arial"/>
              </a:rPr>
              <a:t>ou</a:t>
            </a:r>
            <a:r>
              <a:rPr dirty="0" sz="3200" spc="-15" b="1">
                <a:solidFill>
                  <a:srgbClr val="E51C47"/>
                </a:solidFill>
                <a:latin typeface="Arial"/>
                <a:cs typeface="Arial"/>
              </a:rPr>
              <a:t> </a:t>
            </a:r>
            <a:r>
              <a:rPr dirty="0" sz="3200" spc="-10" b="1">
                <a:solidFill>
                  <a:srgbClr val="E51C47"/>
                </a:solidFill>
                <a:latin typeface="Arial"/>
                <a:cs typeface="Arial"/>
              </a:rPr>
              <a:t>chimère</a:t>
            </a:r>
            <a:r>
              <a:rPr dirty="0" sz="3200" spc="-20" b="1">
                <a:solidFill>
                  <a:srgbClr val="E51C47"/>
                </a:solidFill>
                <a:latin typeface="Arial"/>
                <a:cs typeface="Arial"/>
              </a:rPr>
              <a:t> </a:t>
            </a:r>
            <a:r>
              <a:rPr dirty="0" sz="3200" b="1">
                <a:solidFill>
                  <a:srgbClr val="E51C47"/>
                </a:solidFill>
                <a:latin typeface="Arial"/>
                <a:cs typeface="Arial"/>
              </a:rPr>
              <a:t>?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837" y="985329"/>
            <a:ext cx="2657157" cy="2101316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96837" y="3335413"/>
            <a:ext cx="2657475" cy="2107565"/>
            <a:chOff x="96837" y="3335413"/>
            <a:chExt cx="2657475" cy="210756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6837" y="3335413"/>
              <a:ext cx="2657157" cy="210742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525602" y="4704473"/>
              <a:ext cx="802005" cy="398780"/>
            </a:xfrm>
            <a:custGeom>
              <a:avLst/>
              <a:gdLst/>
              <a:ahLst/>
              <a:cxnLst/>
              <a:rect l="l" t="t" r="r" b="b"/>
              <a:pathLst>
                <a:path w="802005" h="398779">
                  <a:moveTo>
                    <a:pt x="0" y="199085"/>
                  </a:moveTo>
                  <a:lnTo>
                    <a:pt x="2007" y="179193"/>
                  </a:lnTo>
                  <a:lnTo>
                    <a:pt x="7962" y="159573"/>
                  </a:lnTo>
                  <a:lnTo>
                    <a:pt x="17766" y="140361"/>
                  </a:lnTo>
                  <a:lnTo>
                    <a:pt x="31318" y="121691"/>
                  </a:lnTo>
                </a:path>
                <a:path w="802005" h="398779">
                  <a:moveTo>
                    <a:pt x="51473" y="101523"/>
                  </a:moveTo>
                  <a:lnTo>
                    <a:pt x="52196" y="100812"/>
                  </a:lnTo>
                  <a:lnTo>
                    <a:pt x="52920" y="100088"/>
                  </a:lnTo>
                  <a:lnTo>
                    <a:pt x="53632" y="99364"/>
                  </a:lnTo>
                  <a:lnTo>
                    <a:pt x="68744" y="87493"/>
                  </a:lnTo>
                  <a:lnTo>
                    <a:pt x="85405" y="76192"/>
                  </a:lnTo>
                  <a:lnTo>
                    <a:pt x="103550" y="65498"/>
                  </a:lnTo>
                  <a:lnTo>
                    <a:pt x="123113" y="55448"/>
                  </a:lnTo>
                </a:path>
                <a:path w="802005" h="398779">
                  <a:moveTo>
                    <a:pt x="149034" y="43929"/>
                  </a:moveTo>
                  <a:lnTo>
                    <a:pt x="187157" y="30561"/>
                  </a:lnTo>
                  <a:lnTo>
                    <a:pt x="222846" y="20624"/>
                  </a:lnTo>
                  <a:lnTo>
                    <a:pt x="230403" y="18732"/>
                  </a:lnTo>
                </a:path>
                <a:path w="802005" h="398779">
                  <a:moveTo>
                    <a:pt x="258114" y="12966"/>
                  </a:moveTo>
                  <a:lnTo>
                    <a:pt x="278830" y="9248"/>
                  </a:lnTo>
                  <a:lnTo>
                    <a:pt x="299880" y="6170"/>
                  </a:lnTo>
                  <a:lnTo>
                    <a:pt x="321199" y="3699"/>
                  </a:lnTo>
                  <a:lnTo>
                    <a:pt x="342722" y="1803"/>
                  </a:lnTo>
                </a:path>
                <a:path w="802005" h="398779">
                  <a:moveTo>
                    <a:pt x="371157" y="368"/>
                  </a:moveTo>
                  <a:lnTo>
                    <a:pt x="378662" y="155"/>
                  </a:lnTo>
                  <a:lnTo>
                    <a:pt x="386099" y="46"/>
                  </a:lnTo>
                  <a:lnTo>
                    <a:pt x="393535" y="5"/>
                  </a:lnTo>
                  <a:lnTo>
                    <a:pt x="401040" y="0"/>
                  </a:lnTo>
                  <a:lnTo>
                    <a:pt x="414861" y="79"/>
                  </a:lnTo>
                  <a:lnTo>
                    <a:pt x="428753" y="363"/>
                  </a:lnTo>
                  <a:lnTo>
                    <a:pt x="442647" y="916"/>
                  </a:lnTo>
                  <a:lnTo>
                    <a:pt x="456476" y="1803"/>
                  </a:lnTo>
                </a:path>
                <a:path w="802005" h="398779">
                  <a:moveTo>
                    <a:pt x="484924" y="4330"/>
                  </a:moveTo>
                  <a:lnTo>
                    <a:pt x="506435" y="6823"/>
                  </a:lnTo>
                  <a:lnTo>
                    <a:pt x="527715" y="9994"/>
                  </a:lnTo>
                  <a:lnTo>
                    <a:pt x="548658" y="13842"/>
                  </a:lnTo>
                  <a:lnTo>
                    <a:pt x="569163" y="18364"/>
                  </a:lnTo>
                </a:path>
                <a:path w="802005" h="398779">
                  <a:moveTo>
                    <a:pt x="596518" y="25209"/>
                  </a:moveTo>
                  <a:lnTo>
                    <a:pt x="597954" y="25565"/>
                  </a:lnTo>
                  <a:lnTo>
                    <a:pt x="599757" y="25920"/>
                  </a:lnTo>
                  <a:lnTo>
                    <a:pt x="601192" y="26644"/>
                  </a:lnTo>
                  <a:lnTo>
                    <a:pt x="621311" y="32696"/>
                  </a:lnTo>
                  <a:lnTo>
                    <a:pt x="640618" y="39425"/>
                  </a:lnTo>
                  <a:lnTo>
                    <a:pt x="659112" y="46695"/>
                  </a:lnTo>
                  <a:lnTo>
                    <a:pt x="676795" y="54368"/>
                  </a:lnTo>
                </a:path>
                <a:path w="802005" h="398779">
                  <a:moveTo>
                    <a:pt x="701992" y="67322"/>
                  </a:moveTo>
                  <a:lnTo>
                    <a:pt x="737689" y="91066"/>
                  </a:lnTo>
                  <a:lnTo>
                    <a:pt x="763877" y="114756"/>
                  </a:lnTo>
                  <a:lnTo>
                    <a:pt x="768604" y="119887"/>
                  </a:lnTo>
                </a:path>
                <a:path w="802005" h="398779">
                  <a:moveTo>
                    <a:pt x="785520" y="142925"/>
                  </a:moveTo>
                  <a:lnTo>
                    <a:pt x="792604" y="156610"/>
                  </a:lnTo>
                  <a:lnTo>
                    <a:pt x="797664" y="170600"/>
                  </a:lnTo>
                  <a:lnTo>
                    <a:pt x="800700" y="184793"/>
                  </a:lnTo>
                  <a:lnTo>
                    <a:pt x="801712" y="199085"/>
                  </a:lnTo>
                  <a:lnTo>
                    <a:pt x="801510" y="205564"/>
                  </a:lnTo>
                  <a:lnTo>
                    <a:pt x="800903" y="212045"/>
                  </a:lnTo>
                  <a:lnTo>
                    <a:pt x="799891" y="218526"/>
                  </a:lnTo>
                  <a:lnTo>
                    <a:pt x="798474" y="225005"/>
                  </a:lnTo>
                </a:path>
                <a:path w="802005" h="398779">
                  <a:moveTo>
                    <a:pt x="787679" y="251282"/>
                  </a:moveTo>
                  <a:lnTo>
                    <a:pt x="760288" y="287333"/>
                  </a:lnTo>
                  <a:lnTo>
                    <a:pt x="736193" y="308165"/>
                  </a:lnTo>
                  <a:lnTo>
                    <a:pt x="730072" y="312851"/>
                  </a:lnTo>
                </a:path>
                <a:path w="802005" h="398779">
                  <a:moveTo>
                    <a:pt x="705954" y="328320"/>
                  </a:moveTo>
                  <a:lnTo>
                    <a:pt x="688336" y="337979"/>
                  </a:lnTo>
                  <a:lnTo>
                    <a:pt x="669502" y="346997"/>
                  </a:lnTo>
                  <a:lnTo>
                    <a:pt x="649454" y="355407"/>
                  </a:lnTo>
                  <a:lnTo>
                    <a:pt x="628192" y="363245"/>
                  </a:lnTo>
                </a:path>
                <a:path w="802005" h="398779">
                  <a:moveTo>
                    <a:pt x="601192" y="371525"/>
                  </a:moveTo>
                  <a:lnTo>
                    <a:pt x="581008" y="377073"/>
                  </a:lnTo>
                  <a:lnTo>
                    <a:pt x="560382" y="381876"/>
                  </a:lnTo>
                  <a:lnTo>
                    <a:pt x="539283" y="386002"/>
                  </a:lnTo>
                  <a:lnTo>
                    <a:pt x="517677" y="389521"/>
                  </a:lnTo>
                </a:path>
                <a:path w="802005" h="398779">
                  <a:moveTo>
                    <a:pt x="489597" y="393484"/>
                  </a:moveTo>
                  <a:lnTo>
                    <a:pt x="468621" y="395432"/>
                  </a:lnTo>
                  <a:lnTo>
                    <a:pt x="447343" y="396908"/>
                  </a:lnTo>
                  <a:lnTo>
                    <a:pt x="425862" y="397843"/>
                  </a:lnTo>
                  <a:lnTo>
                    <a:pt x="404279" y="398170"/>
                  </a:lnTo>
                </a:path>
                <a:path w="802005" h="398779">
                  <a:moveTo>
                    <a:pt x="375843" y="397802"/>
                  </a:moveTo>
                  <a:lnTo>
                    <a:pt x="354313" y="396934"/>
                  </a:lnTo>
                  <a:lnTo>
                    <a:pt x="332952" y="395420"/>
                  </a:lnTo>
                  <a:lnTo>
                    <a:pt x="311796" y="393297"/>
                  </a:lnTo>
                  <a:lnTo>
                    <a:pt x="290880" y="390601"/>
                  </a:lnTo>
                </a:path>
                <a:path w="802005" h="398779">
                  <a:moveTo>
                    <a:pt x="262801" y="386283"/>
                  </a:moveTo>
                  <a:lnTo>
                    <a:pt x="246740" y="383116"/>
                  </a:lnTo>
                  <a:lnTo>
                    <a:pt x="230984" y="379580"/>
                  </a:lnTo>
                  <a:lnTo>
                    <a:pt x="215566" y="375706"/>
                  </a:lnTo>
                  <a:lnTo>
                    <a:pt x="200520" y="371525"/>
                  </a:lnTo>
                  <a:lnTo>
                    <a:pt x="193675" y="369722"/>
                  </a:lnTo>
                  <a:lnTo>
                    <a:pt x="186842" y="367563"/>
                  </a:lnTo>
                  <a:lnTo>
                    <a:pt x="180352" y="365404"/>
                  </a:lnTo>
                </a:path>
                <a:path w="802005" h="398779">
                  <a:moveTo>
                    <a:pt x="153352" y="355688"/>
                  </a:moveTo>
                  <a:lnTo>
                    <a:pt x="132581" y="346986"/>
                  </a:lnTo>
                  <a:lnTo>
                    <a:pt x="112990" y="337643"/>
                  </a:lnTo>
                  <a:lnTo>
                    <a:pt x="94682" y="327694"/>
                  </a:lnTo>
                  <a:lnTo>
                    <a:pt x="77762" y="317169"/>
                  </a:lnTo>
                </a:path>
                <a:path w="802005" h="398779">
                  <a:moveTo>
                    <a:pt x="55079" y="299885"/>
                  </a:moveTo>
                  <a:lnTo>
                    <a:pt x="54711" y="299529"/>
                  </a:lnTo>
                  <a:lnTo>
                    <a:pt x="54000" y="299161"/>
                  </a:lnTo>
                  <a:lnTo>
                    <a:pt x="53632" y="298805"/>
                  </a:lnTo>
                  <a:lnTo>
                    <a:pt x="37035" y="282825"/>
                  </a:lnTo>
                  <a:lnTo>
                    <a:pt x="23442" y="266271"/>
                  </a:lnTo>
                  <a:lnTo>
                    <a:pt x="12885" y="249245"/>
                  </a:lnTo>
                  <a:lnTo>
                    <a:pt x="5397" y="231851"/>
                  </a:lnTo>
                </a:path>
              </a:pathLst>
            </a:custGeom>
            <a:ln w="28439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525602" y="4903559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w="0" h="5079">
                  <a:moveTo>
                    <a:pt x="-14219" y="2343"/>
                  </a:moveTo>
                  <a:lnTo>
                    <a:pt x="14219" y="2343"/>
                  </a:lnTo>
                </a:path>
              </a:pathLst>
            </a:custGeom>
            <a:ln w="4686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525602" y="4681436"/>
              <a:ext cx="802005" cy="398780"/>
            </a:xfrm>
            <a:custGeom>
              <a:avLst/>
              <a:gdLst/>
              <a:ahLst/>
              <a:cxnLst/>
              <a:rect l="l" t="t" r="r" b="b"/>
              <a:pathLst>
                <a:path w="802005" h="398779">
                  <a:moveTo>
                    <a:pt x="0" y="199085"/>
                  </a:moveTo>
                  <a:lnTo>
                    <a:pt x="2007" y="179193"/>
                  </a:lnTo>
                  <a:lnTo>
                    <a:pt x="7962" y="159572"/>
                  </a:lnTo>
                  <a:lnTo>
                    <a:pt x="17766" y="140356"/>
                  </a:lnTo>
                  <a:lnTo>
                    <a:pt x="31318" y="121678"/>
                  </a:lnTo>
                </a:path>
                <a:path w="802005" h="398779">
                  <a:moveTo>
                    <a:pt x="51473" y="101523"/>
                  </a:moveTo>
                  <a:lnTo>
                    <a:pt x="52196" y="100799"/>
                  </a:lnTo>
                  <a:lnTo>
                    <a:pt x="52920" y="100088"/>
                  </a:lnTo>
                  <a:lnTo>
                    <a:pt x="53632" y="99364"/>
                  </a:lnTo>
                  <a:lnTo>
                    <a:pt x="68744" y="87487"/>
                  </a:lnTo>
                  <a:lnTo>
                    <a:pt x="85405" y="76187"/>
                  </a:lnTo>
                  <a:lnTo>
                    <a:pt x="103550" y="65496"/>
                  </a:lnTo>
                  <a:lnTo>
                    <a:pt x="123113" y="55448"/>
                  </a:lnTo>
                </a:path>
                <a:path w="802005" h="398779">
                  <a:moveTo>
                    <a:pt x="149034" y="43929"/>
                  </a:moveTo>
                  <a:lnTo>
                    <a:pt x="187157" y="30559"/>
                  </a:lnTo>
                  <a:lnTo>
                    <a:pt x="222846" y="20618"/>
                  </a:lnTo>
                  <a:lnTo>
                    <a:pt x="230403" y="18719"/>
                  </a:lnTo>
                </a:path>
                <a:path w="802005" h="398779">
                  <a:moveTo>
                    <a:pt x="258114" y="12966"/>
                  </a:moveTo>
                  <a:lnTo>
                    <a:pt x="278830" y="9248"/>
                  </a:lnTo>
                  <a:lnTo>
                    <a:pt x="299880" y="6170"/>
                  </a:lnTo>
                  <a:lnTo>
                    <a:pt x="321199" y="3699"/>
                  </a:lnTo>
                  <a:lnTo>
                    <a:pt x="342722" y="1803"/>
                  </a:lnTo>
                </a:path>
                <a:path w="802005" h="398779">
                  <a:moveTo>
                    <a:pt x="371157" y="368"/>
                  </a:moveTo>
                  <a:lnTo>
                    <a:pt x="378662" y="155"/>
                  </a:lnTo>
                  <a:lnTo>
                    <a:pt x="386099" y="46"/>
                  </a:lnTo>
                  <a:lnTo>
                    <a:pt x="393535" y="5"/>
                  </a:lnTo>
                  <a:lnTo>
                    <a:pt x="401040" y="0"/>
                  </a:lnTo>
                  <a:lnTo>
                    <a:pt x="414861" y="79"/>
                  </a:lnTo>
                  <a:lnTo>
                    <a:pt x="428753" y="363"/>
                  </a:lnTo>
                  <a:lnTo>
                    <a:pt x="442647" y="916"/>
                  </a:lnTo>
                  <a:lnTo>
                    <a:pt x="456476" y="1803"/>
                  </a:lnTo>
                </a:path>
                <a:path w="802005" h="398779">
                  <a:moveTo>
                    <a:pt x="484924" y="4318"/>
                  </a:moveTo>
                  <a:lnTo>
                    <a:pt x="506435" y="6818"/>
                  </a:lnTo>
                  <a:lnTo>
                    <a:pt x="527715" y="9993"/>
                  </a:lnTo>
                  <a:lnTo>
                    <a:pt x="548658" y="13842"/>
                  </a:lnTo>
                  <a:lnTo>
                    <a:pt x="569163" y="18364"/>
                  </a:lnTo>
                </a:path>
                <a:path w="802005" h="398779">
                  <a:moveTo>
                    <a:pt x="596518" y="25209"/>
                  </a:moveTo>
                  <a:lnTo>
                    <a:pt x="597954" y="25565"/>
                  </a:lnTo>
                  <a:lnTo>
                    <a:pt x="599757" y="25920"/>
                  </a:lnTo>
                  <a:lnTo>
                    <a:pt x="601192" y="26644"/>
                  </a:lnTo>
                  <a:lnTo>
                    <a:pt x="621311" y="32696"/>
                  </a:lnTo>
                  <a:lnTo>
                    <a:pt x="640618" y="39425"/>
                  </a:lnTo>
                  <a:lnTo>
                    <a:pt x="659112" y="46695"/>
                  </a:lnTo>
                  <a:lnTo>
                    <a:pt x="676795" y="54368"/>
                  </a:lnTo>
                </a:path>
                <a:path w="802005" h="398779">
                  <a:moveTo>
                    <a:pt x="701992" y="67322"/>
                  </a:moveTo>
                  <a:lnTo>
                    <a:pt x="737689" y="91066"/>
                  </a:lnTo>
                  <a:lnTo>
                    <a:pt x="763877" y="114756"/>
                  </a:lnTo>
                  <a:lnTo>
                    <a:pt x="768604" y="119888"/>
                  </a:lnTo>
                </a:path>
                <a:path w="802005" h="398779">
                  <a:moveTo>
                    <a:pt x="785520" y="142925"/>
                  </a:moveTo>
                  <a:lnTo>
                    <a:pt x="792604" y="156610"/>
                  </a:lnTo>
                  <a:lnTo>
                    <a:pt x="797664" y="170600"/>
                  </a:lnTo>
                  <a:lnTo>
                    <a:pt x="800700" y="184793"/>
                  </a:lnTo>
                  <a:lnTo>
                    <a:pt x="801712" y="199085"/>
                  </a:lnTo>
                  <a:lnTo>
                    <a:pt x="801510" y="205564"/>
                  </a:lnTo>
                  <a:lnTo>
                    <a:pt x="800903" y="212045"/>
                  </a:lnTo>
                  <a:lnTo>
                    <a:pt x="799891" y="218526"/>
                  </a:lnTo>
                  <a:lnTo>
                    <a:pt x="798474" y="225005"/>
                  </a:lnTo>
                </a:path>
                <a:path w="802005" h="398779">
                  <a:moveTo>
                    <a:pt x="787679" y="251282"/>
                  </a:moveTo>
                  <a:lnTo>
                    <a:pt x="760288" y="287327"/>
                  </a:lnTo>
                  <a:lnTo>
                    <a:pt x="736193" y="308165"/>
                  </a:lnTo>
                  <a:lnTo>
                    <a:pt x="730072" y="312839"/>
                  </a:lnTo>
                </a:path>
                <a:path w="802005" h="398779">
                  <a:moveTo>
                    <a:pt x="705954" y="328320"/>
                  </a:moveTo>
                  <a:lnTo>
                    <a:pt x="688336" y="337979"/>
                  </a:lnTo>
                  <a:lnTo>
                    <a:pt x="669502" y="346997"/>
                  </a:lnTo>
                  <a:lnTo>
                    <a:pt x="649454" y="355407"/>
                  </a:lnTo>
                  <a:lnTo>
                    <a:pt x="628192" y="363245"/>
                  </a:lnTo>
                </a:path>
                <a:path w="802005" h="398779">
                  <a:moveTo>
                    <a:pt x="601192" y="371525"/>
                  </a:moveTo>
                  <a:lnTo>
                    <a:pt x="581008" y="377068"/>
                  </a:lnTo>
                  <a:lnTo>
                    <a:pt x="560382" y="381871"/>
                  </a:lnTo>
                  <a:lnTo>
                    <a:pt x="539283" y="386000"/>
                  </a:lnTo>
                  <a:lnTo>
                    <a:pt x="517677" y="389521"/>
                  </a:lnTo>
                </a:path>
                <a:path w="802005" h="398779">
                  <a:moveTo>
                    <a:pt x="489597" y="393484"/>
                  </a:moveTo>
                  <a:lnTo>
                    <a:pt x="468621" y="395432"/>
                  </a:lnTo>
                  <a:lnTo>
                    <a:pt x="447343" y="396908"/>
                  </a:lnTo>
                  <a:lnTo>
                    <a:pt x="425862" y="397843"/>
                  </a:lnTo>
                  <a:lnTo>
                    <a:pt x="404279" y="398170"/>
                  </a:lnTo>
                </a:path>
                <a:path w="802005" h="398779">
                  <a:moveTo>
                    <a:pt x="375843" y="397802"/>
                  </a:moveTo>
                  <a:lnTo>
                    <a:pt x="354313" y="396928"/>
                  </a:lnTo>
                  <a:lnTo>
                    <a:pt x="332952" y="395416"/>
                  </a:lnTo>
                  <a:lnTo>
                    <a:pt x="311796" y="393296"/>
                  </a:lnTo>
                  <a:lnTo>
                    <a:pt x="290880" y="390601"/>
                  </a:lnTo>
                </a:path>
                <a:path w="802005" h="398779">
                  <a:moveTo>
                    <a:pt x="262801" y="386283"/>
                  </a:moveTo>
                  <a:lnTo>
                    <a:pt x="246740" y="383114"/>
                  </a:lnTo>
                  <a:lnTo>
                    <a:pt x="230984" y="379576"/>
                  </a:lnTo>
                  <a:lnTo>
                    <a:pt x="215566" y="375701"/>
                  </a:lnTo>
                  <a:lnTo>
                    <a:pt x="200520" y="371525"/>
                  </a:lnTo>
                  <a:lnTo>
                    <a:pt x="193675" y="369722"/>
                  </a:lnTo>
                  <a:lnTo>
                    <a:pt x="186842" y="367563"/>
                  </a:lnTo>
                  <a:lnTo>
                    <a:pt x="180352" y="365404"/>
                  </a:lnTo>
                </a:path>
                <a:path w="802005" h="398779">
                  <a:moveTo>
                    <a:pt x="153352" y="355688"/>
                  </a:moveTo>
                  <a:lnTo>
                    <a:pt x="132581" y="346984"/>
                  </a:lnTo>
                  <a:lnTo>
                    <a:pt x="112990" y="337639"/>
                  </a:lnTo>
                  <a:lnTo>
                    <a:pt x="94682" y="327688"/>
                  </a:lnTo>
                  <a:lnTo>
                    <a:pt x="77762" y="317169"/>
                  </a:lnTo>
                </a:path>
                <a:path w="802005" h="398779">
                  <a:moveTo>
                    <a:pt x="55079" y="299885"/>
                  </a:moveTo>
                  <a:lnTo>
                    <a:pt x="54711" y="299529"/>
                  </a:lnTo>
                  <a:lnTo>
                    <a:pt x="54000" y="299161"/>
                  </a:lnTo>
                  <a:lnTo>
                    <a:pt x="53632" y="298805"/>
                  </a:lnTo>
                  <a:lnTo>
                    <a:pt x="37035" y="282825"/>
                  </a:lnTo>
                  <a:lnTo>
                    <a:pt x="23442" y="266269"/>
                  </a:lnTo>
                  <a:lnTo>
                    <a:pt x="12885" y="249240"/>
                  </a:lnTo>
                  <a:lnTo>
                    <a:pt x="5397" y="231838"/>
                  </a:lnTo>
                </a:path>
              </a:pathLst>
            </a:custGeom>
            <a:ln w="2843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525602" y="4880521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w="0" h="5079">
                  <a:moveTo>
                    <a:pt x="-14219" y="2336"/>
                  </a:moveTo>
                  <a:lnTo>
                    <a:pt x="14219" y="2336"/>
                  </a:lnTo>
                </a:path>
              </a:pathLst>
            </a:custGeom>
            <a:ln w="4673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9" name="object 9"/>
          <p:cNvGrpSpPr/>
          <p:nvPr/>
        </p:nvGrpSpPr>
        <p:grpSpPr>
          <a:xfrm>
            <a:off x="2908439" y="3327120"/>
            <a:ext cx="3003550" cy="2066925"/>
            <a:chOff x="2908439" y="3327120"/>
            <a:chExt cx="3003550" cy="2066925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908439" y="3327120"/>
              <a:ext cx="2989084" cy="2066404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3149638" y="4929479"/>
              <a:ext cx="467995" cy="198120"/>
            </a:xfrm>
            <a:custGeom>
              <a:avLst/>
              <a:gdLst/>
              <a:ahLst/>
              <a:cxnLst/>
              <a:rect l="l" t="t" r="r" b="b"/>
              <a:pathLst>
                <a:path w="467995" h="198120">
                  <a:moveTo>
                    <a:pt x="0" y="198005"/>
                  </a:moveTo>
                  <a:lnTo>
                    <a:pt x="2408" y="178978"/>
                  </a:lnTo>
                  <a:lnTo>
                    <a:pt x="9542" y="160291"/>
                  </a:lnTo>
                  <a:lnTo>
                    <a:pt x="21265" y="142011"/>
                  </a:lnTo>
                  <a:lnTo>
                    <a:pt x="37439" y="124205"/>
                  </a:lnTo>
                </a:path>
                <a:path w="467995" h="198120">
                  <a:moveTo>
                    <a:pt x="59397" y="105841"/>
                  </a:moveTo>
                  <a:lnTo>
                    <a:pt x="100123" y="81043"/>
                  </a:lnTo>
                  <a:lnTo>
                    <a:pt x="116677" y="72916"/>
                  </a:lnTo>
                  <a:lnTo>
                    <a:pt x="134277" y="65163"/>
                  </a:lnTo>
                </a:path>
                <a:path w="467995" h="198120">
                  <a:moveTo>
                    <a:pt x="160566" y="54724"/>
                  </a:moveTo>
                  <a:lnTo>
                    <a:pt x="179662" y="47962"/>
                  </a:lnTo>
                  <a:lnTo>
                    <a:pt x="199669" y="41671"/>
                  </a:lnTo>
                  <a:lnTo>
                    <a:pt x="220552" y="35786"/>
                  </a:lnTo>
                  <a:lnTo>
                    <a:pt x="242277" y="30238"/>
                  </a:lnTo>
                </a:path>
                <a:path w="467995" h="198120">
                  <a:moveTo>
                    <a:pt x="270001" y="23761"/>
                  </a:moveTo>
                  <a:lnTo>
                    <a:pt x="290454" y="19641"/>
                  </a:lnTo>
                  <a:lnTo>
                    <a:pt x="311311" y="15928"/>
                  </a:lnTo>
                  <a:lnTo>
                    <a:pt x="332574" y="12621"/>
                  </a:lnTo>
                  <a:lnTo>
                    <a:pt x="354241" y="9715"/>
                  </a:lnTo>
                </a:path>
                <a:path w="467995" h="198120">
                  <a:moveTo>
                    <a:pt x="382320" y="6121"/>
                  </a:moveTo>
                  <a:lnTo>
                    <a:pt x="403297" y="4100"/>
                  </a:lnTo>
                  <a:lnTo>
                    <a:pt x="424575" y="2384"/>
                  </a:lnTo>
                  <a:lnTo>
                    <a:pt x="446055" y="1006"/>
                  </a:lnTo>
                  <a:lnTo>
                    <a:pt x="467639" y="0"/>
                  </a:lnTo>
                </a:path>
              </a:pathLst>
            </a:custGeom>
            <a:ln w="28439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3631505" y="4913824"/>
              <a:ext cx="114300" cy="30480"/>
            </a:xfrm>
            <a:custGeom>
              <a:avLst/>
              <a:gdLst/>
              <a:ahLst/>
              <a:cxnLst/>
              <a:rect l="l" t="t" r="r" b="b"/>
              <a:pathLst>
                <a:path w="114300" h="30479">
                  <a:moveTo>
                    <a:pt x="0" y="29874"/>
                  </a:moveTo>
                  <a:lnTo>
                    <a:pt x="113758" y="29874"/>
                  </a:lnTo>
                  <a:lnTo>
                    <a:pt x="113758" y="0"/>
                  </a:lnTo>
                  <a:lnTo>
                    <a:pt x="0" y="0"/>
                  </a:lnTo>
                  <a:lnTo>
                    <a:pt x="0" y="29874"/>
                  </a:lnTo>
                  <a:close/>
                </a:path>
              </a:pathLst>
            </a:custGeom>
            <a:solidFill>
              <a:srgbClr val="7F7F7F">
                <a:alpha val="34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3156483" y="4930914"/>
              <a:ext cx="1044575" cy="396240"/>
            </a:xfrm>
            <a:custGeom>
              <a:avLst/>
              <a:gdLst/>
              <a:ahLst/>
              <a:cxnLst/>
              <a:rect l="l" t="t" r="r" b="b"/>
              <a:pathLst>
                <a:path w="1044575" h="396239">
                  <a:moveTo>
                    <a:pt x="602640" y="0"/>
                  </a:moveTo>
                  <a:lnTo>
                    <a:pt x="624368" y="1493"/>
                  </a:lnTo>
                  <a:lnTo>
                    <a:pt x="645791" y="3290"/>
                  </a:lnTo>
                  <a:lnTo>
                    <a:pt x="666876" y="5423"/>
                  </a:lnTo>
                  <a:lnTo>
                    <a:pt x="687590" y="7924"/>
                  </a:lnTo>
                </a:path>
                <a:path w="1044575" h="396239">
                  <a:moveTo>
                    <a:pt x="716038" y="11887"/>
                  </a:moveTo>
                  <a:lnTo>
                    <a:pt x="732696" y="14657"/>
                  </a:lnTo>
                  <a:lnTo>
                    <a:pt x="749153" y="17599"/>
                  </a:lnTo>
                  <a:lnTo>
                    <a:pt x="765344" y="20745"/>
                  </a:lnTo>
                  <a:lnTo>
                    <a:pt x="781202" y="24130"/>
                  </a:lnTo>
                  <a:lnTo>
                    <a:pt x="787311" y="25209"/>
                  </a:lnTo>
                  <a:lnTo>
                    <a:pt x="793432" y="26644"/>
                  </a:lnTo>
                  <a:lnTo>
                    <a:pt x="799553" y="28079"/>
                  </a:lnTo>
                </a:path>
                <a:path w="1044575" h="396239">
                  <a:moveTo>
                    <a:pt x="827278" y="35280"/>
                  </a:moveTo>
                  <a:lnTo>
                    <a:pt x="848736" y="41482"/>
                  </a:lnTo>
                  <a:lnTo>
                    <a:pt x="869351" y="48155"/>
                  </a:lnTo>
                  <a:lnTo>
                    <a:pt x="889087" y="55233"/>
                  </a:lnTo>
                  <a:lnTo>
                    <a:pt x="907910" y="62649"/>
                  </a:lnTo>
                </a:path>
                <a:path w="1044575" h="396239">
                  <a:moveTo>
                    <a:pt x="933831" y="74523"/>
                  </a:moveTo>
                  <a:lnTo>
                    <a:pt x="973442" y="96850"/>
                  </a:lnTo>
                  <a:lnTo>
                    <a:pt x="998088" y="115118"/>
                  </a:lnTo>
                  <a:lnTo>
                    <a:pt x="1005116" y="121323"/>
                  </a:lnTo>
                </a:path>
                <a:path w="1044575" h="396239">
                  <a:moveTo>
                    <a:pt x="1024191" y="142201"/>
                  </a:moveTo>
                  <a:lnTo>
                    <a:pt x="1032755" y="155556"/>
                  </a:lnTo>
                  <a:lnTo>
                    <a:pt x="1038953" y="169114"/>
                  </a:lnTo>
                  <a:lnTo>
                    <a:pt x="1042720" y="182808"/>
                  </a:lnTo>
                  <a:lnTo>
                    <a:pt x="1043990" y="196570"/>
                  </a:lnTo>
                  <a:lnTo>
                    <a:pt x="1043721" y="203047"/>
                  </a:lnTo>
                  <a:lnTo>
                    <a:pt x="1042912" y="209526"/>
                  </a:lnTo>
                  <a:lnTo>
                    <a:pt x="1041563" y="216006"/>
                  </a:lnTo>
                  <a:lnTo>
                    <a:pt x="1039672" y="222491"/>
                  </a:lnTo>
                </a:path>
                <a:path w="1044575" h="396239">
                  <a:moveTo>
                    <a:pt x="1026350" y="247688"/>
                  </a:moveTo>
                  <a:lnTo>
                    <a:pt x="989958" y="284544"/>
                  </a:lnTo>
                  <a:lnTo>
                    <a:pt x="966241" y="300964"/>
                  </a:lnTo>
                  <a:lnTo>
                    <a:pt x="962634" y="303123"/>
                  </a:lnTo>
                </a:path>
                <a:path w="1044575" h="396239">
                  <a:moveTo>
                    <a:pt x="937793" y="316801"/>
                  </a:moveTo>
                  <a:lnTo>
                    <a:pt x="919650" y="325295"/>
                  </a:lnTo>
                  <a:lnTo>
                    <a:pt x="900356" y="333454"/>
                  </a:lnTo>
                  <a:lnTo>
                    <a:pt x="879982" y="341208"/>
                  </a:lnTo>
                  <a:lnTo>
                    <a:pt x="858596" y="348488"/>
                  </a:lnTo>
                </a:path>
                <a:path w="1044575" h="396239">
                  <a:moveTo>
                    <a:pt x="831240" y="356768"/>
                  </a:moveTo>
                  <a:lnTo>
                    <a:pt x="819164" y="359995"/>
                  </a:lnTo>
                  <a:lnTo>
                    <a:pt x="806754" y="363156"/>
                  </a:lnTo>
                  <a:lnTo>
                    <a:pt x="794078" y="366183"/>
                  </a:lnTo>
                  <a:lnTo>
                    <a:pt x="781202" y="369011"/>
                  </a:lnTo>
                  <a:lnTo>
                    <a:pt x="773035" y="370836"/>
                  </a:lnTo>
                  <a:lnTo>
                    <a:pt x="764770" y="372560"/>
                  </a:lnTo>
                  <a:lnTo>
                    <a:pt x="756440" y="374218"/>
                  </a:lnTo>
                  <a:lnTo>
                    <a:pt x="748080" y="375843"/>
                  </a:lnTo>
                </a:path>
                <a:path w="1044575" h="396239">
                  <a:moveTo>
                    <a:pt x="720001" y="380530"/>
                  </a:moveTo>
                  <a:lnTo>
                    <a:pt x="699285" y="383627"/>
                  </a:lnTo>
                  <a:lnTo>
                    <a:pt x="678235" y="386421"/>
                  </a:lnTo>
                  <a:lnTo>
                    <a:pt x="656916" y="388879"/>
                  </a:lnTo>
                  <a:lnTo>
                    <a:pt x="635393" y="390969"/>
                  </a:lnTo>
                </a:path>
                <a:path w="1044575" h="396239">
                  <a:moveTo>
                    <a:pt x="606958" y="393128"/>
                  </a:moveTo>
                  <a:lnTo>
                    <a:pt x="585829" y="394276"/>
                  </a:lnTo>
                  <a:lnTo>
                    <a:pt x="564565" y="395057"/>
                  </a:lnTo>
                  <a:lnTo>
                    <a:pt x="543168" y="395502"/>
                  </a:lnTo>
                  <a:lnTo>
                    <a:pt x="521639" y="395643"/>
                  </a:lnTo>
                </a:path>
                <a:path w="1044575" h="396239">
                  <a:moveTo>
                    <a:pt x="493191" y="395643"/>
                  </a:moveTo>
                  <a:lnTo>
                    <a:pt x="471819" y="394966"/>
                  </a:lnTo>
                  <a:lnTo>
                    <a:pt x="450445" y="394022"/>
                  </a:lnTo>
                  <a:lnTo>
                    <a:pt x="429207" y="392808"/>
                  </a:lnTo>
                  <a:lnTo>
                    <a:pt x="408241" y="391325"/>
                  </a:lnTo>
                </a:path>
                <a:path w="1044575" h="396239">
                  <a:moveTo>
                    <a:pt x="379793" y="388810"/>
                  </a:moveTo>
                  <a:lnTo>
                    <a:pt x="358276" y="386290"/>
                  </a:lnTo>
                  <a:lnTo>
                    <a:pt x="336957" y="383538"/>
                  </a:lnTo>
                  <a:lnTo>
                    <a:pt x="315908" y="380450"/>
                  </a:lnTo>
                  <a:lnTo>
                    <a:pt x="295198" y="376923"/>
                  </a:lnTo>
                </a:path>
                <a:path w="1044575" h="396239">
                  <a:moveTo>
                    <a:pt x="267474" y="371525"/>
                  </a:moveTo>
                  <a:lnTo>
                    <a:pt x="263512" y="370801"/>
                  </a:lnTo>
                  <a:lnTo>
                    <a:pt x="259562" y="370090"/>
                  </a:lnTo>
                  <a:lnTo>
                    <a:pt x="255955" y="369011"/>
                  </a:lnTo>
                  <a:lnTo>
                    <a:pt x="237327" y="364814"/>
                  </a:lnTo>
                  <a:lnTo>
                    <a:pt x="219236" y="360318"/>
                  </a:lnTo>
                  <a:lnTo>
                    <a:pt x="201684" y="355488"/>
                  </a:lnTo>
                  <a:lnTo>
                    <a:pt x="184670" y="350291"/>
                  </a:lnTo>
                </a:path>
                <a:path w="1044575" h="396239">
                  <a:moveTo>
                    <a:pt x="157670" y="341287"/>
                  </a:moveTo>
                  <a:lnTo>
                    <a:pt x="136358" y="333249"/>
                  </a:lnTo>
                  <a:lnTo>
                    <a:pt x="116228" y="324772"/>
                  </a:lnTo>
                  <a:lnTo>
                    <a:pt x="97382" y="315821"/>
                  </a:lnTo>
                  <a:lnTo>
                    <a:pt x="79921" y="306362"/>
                  </a:lnTo>
                </a:path>
                <a:path w="1044575" h="396239">
                  <a:moveTo>
                    <a:pt x="56159" y="291249"/>
                  </a:moveTo>
                  <a:lnTo>
                    <a:pt x="36854" y="276139"/>
                  </a:lnTo>
                  <a:lnTo>
                    <a:pt x="21059" y="260556"/>
                  </a:lnTo>
                  <a:lnTo>
                    <a:pt x="8774" y="244568"/>
                  </a:lnTo>
                  <a:lnTo>
                    <a:pt x="0" y="228244"/>
                  </a:lnTo>
                </a:path>
              </a:pathLst>
            </a:custGeom>
            <a:ln w="28439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3149638" y="5127485"/>
              <a:ext cx="0" cy="4445"/>
            </a:xfrm>
            <a:custGeom>
              <a:avLst/>
              <a:gdLst/>
              <a:ahLst/>
              <a:cxnLst/>
              <a:rect l="l" t="t" r="r" b="b"/>
              <a:pathLst>
                <a:path w="0" h="4445">
                  <a:moveTo>
                    <a:pt x="-14219" y="2158"/>
                  </a:moveTo>
                  <a:lnTo>
                    <a:pt x="14219" y="2158"/>
                  </a:lnTo>
                </a:path>
              </a:pathLst>
            </a:custGeom>
            <a:ln w="4318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3149638" y="4906441"/>
              <a:ext cx="467995" cy="198120"/>
            </a:xfrm>
            <a:custGeom>
              <a:avLst/>
              <a:gdLst/>
              <a:ahLst/>
              <a:cxnLst/>
              <a:rect l="l" t="t" r="r" b="b"/>
              <a:pathLst>
                <a:path w="467995" h="198120">
                  <a:moveTo>
                    <a:pt x="0" y="197993"/>
                  </a:moveTo>
                  <a:lnTo>
                    <a:pt x="2408" y="178973"/>
                  </a:lnTo>
                  <a:lnTo>
                    <a:pt x="9542" y="160288"/>
                  </a:lnTo>
                  <a:lnTo>
                    <a:pt x="21265" y="142005"/>
                  </a:lnTo>
                  <a:lnTo>
                    <a:pt x="37439" y="124193"/>
                  </a:lnTo>
                </a:path>
                <a:path w="467995" h="198120">
                  <a:moveTo>
                    <a:pt x="59397" y="105841"/>
                  </a:moveTo>
                  <a:lnTo>
                    <a:pt x="100123" y="81041"/>
                  </a:lnTo>
                  <a:lnTo>
                    <a:pt x="116677" y="72915"/>
                  </a:lnTo>
                  <a:lnTo>
                    <a:pt x="134277" y="65163"/>
                  </a:lnTo>
                </a:path>
                <a:path w="467995" h="198120">
                  <a:moveTo>
                    <a:pt x="160566" y="54724"/>
                  </a:moveTo>
                  <a:lnTo>
                    <a:pt x="179662" y="47962"/>
                  </a:lnTo>
                  <a:lnTo>
                    <a:pt x="199669" y="41671"/>
                  </a:lnTo>
                  <a:lnTo>
                    <a:pt x="220552" y="35786"/>
                  </a:lnTo>
                  <a:lnTo>
                    <a:pt x="242277" y="30238"/>
                  </a:lnTo>
                </a:path>
                <a:path w="467995" h="198120">
                  <a:moveTo>
                    <a:pt x="270001" y="23761"/>
                  </a:moveTo>
                  <a:lnTo>
                    <a:pt x="290454" y="19641"/>
                  </a:lnTo>
                  <a:lnTo>
                    <a:pt x="311311" y="15928"/>
                  </a:lnTo>
                  <a:lnTo>
                    <a:pt x="332574" y="12621"/>
                  </a:lnTo>
                  <a:lnTo>
                    <a:pt x="354241" y="9715"/>
                  </a:lnTo>
                </a:path>
                <a:path w="467995" h="198120">
                  <a:moveTo>
                    <a:pt x="382320" y="6121"/>
                  </a:moveTo>
                  <a:lnTo>
                    <a:pt x="403297" y="4100"/>
                  </a:lnTo>
                  <a:lnTo>
                    <a:pt x="424575" y="2384"/>
                  </a:lnTo>
                  <a:lnTo>
                    <a:pt x="446055" y="1006"/>
                  </a:lnTo>
                  <a:lnTo>
                    <a:pt x="467639" y="0"/>
                  </a:lnTo>
                </a:path>
              </a:pathLst>
            </a:custGeom>
            <a:ln w="2843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3631505" y="4890774"/>
              <a:ext cx="114300" cy="30480"/>
            </a:xfrm>
            <a:custGeom>
              <a:avLst/>
              <a:gdLst/>
              <a:ahLst/>
              <a:cxnLst/>
              <a:rect l="l" t="t" r="r" b="b"/>
              <a:pathLst>
                <a:path w="114300" h="30479">
                  <a:moveTo>
                    <a:pt x="0" y="29887"/>
                  </a:moveTo>
                  <a:lnTo>
                    <a:pt x="113758" y="29887"/>
                  </a:lnTo>
                  <a:lnTo>
                    <a:pt x="113758" y="0"/>
                  </a:lnTo>
                  <a:lnTo>
                    <a:pt x="0" y="0"/>
                  </a:lnTo>
                  <a:lnTo>
                    <a:pt x="0" y="29887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3156483" y="4907876"/>
              <a:ext cx="1044575" cy="396240"/>
            </a:xfrm>
            <a:custGeom>
              <a:avLst/>
              <a:gdLst/>
              <a:ahLst/>
              <a:cxnLst/>
              <a:rect l="l" t="t" r="r" b="b"/>
              <a:pathLst>
                <a:path w="1044575" h="396239">
                  <a:moveTo>
                    <a:pt x="602640" y="0"/>
                  </a:moveTo>
                  <a:lnTo>
                    <a:pt x="624368" y="1491"/>
                  </a:lnTo>
                  <a:lnTo>
                    <a:pt x="645791" y="3286"/>
                  </a:lnTo>
                  <a:lnTo>
                    <a:pt x="666876" y="5418"/>
                  </a:lnTo>
                  <a:lnTo>
                    <a:pt x="687590" y="7924"/>
                  </a:lnTo>
                </a:path>
                <a:path w="1044575" h="396239">
                  <a:moveTo>
                    <a:pt x="716038" y="11887"/>
                  </a:moveTo>
                  <a:lnTo>
                    <a:pt x="732696" y="14657"/>
                  </a:lnTo>
                  <a:lnTo>
                    <a:pt x="749153" y="17597"/>
                  </a:lnTo>
                  <a:lnTo>
                    <a:pt x="765344" y="20740"/>
                  </a:lnTo>
                  <a:lnTo>
                    <a:pt x="781202" y="24117"/>
                  </a:lnTo>
                  <a:lnTo>
                    <a:pt x="787311" y="25196"/>
                  </a:lnTo>
                  <a:lnTo>
                    <a:pt x="793432" y="26644"/>
                  </a:lnTo>
                  <a:lnTo>
                    <a:pt x="799553" y="28079"/>
                  </a:lnTo>
                </a:path>
                <a:path w="1044575" h="396239">
                  <a:moveTo>
                    <a:pt x="827278" y="35280"/>
                  </a:moveTo>
                  <a:lnTo>
                    <a:pt x="848736" y="41482"/>
                  </a:lnTo>
                  <a:lnTo>
                    <a:pt x="869351" y="48155"/>
                  </a:lnTo>
                  <a:lnTo>
                    <a:pt x="889087" y="55233"/>
                  </a:lnTo>
                  <a:lnTo>
                    <a:pt x="907910" y="62649"/>
                  </a:lnTo>
                </a:path>
                <a:path w="1044575" h="396239">
                  <a:moveTo>
                    <a:pt x="933831" y="74523"/>
                  </a:moveTo>
                  <a:lnTo>
                    <a:pt x="973442" y="96837"/>
                  </a:lnTo>
                  <a:lnTo>
                    <a:pt x="998088" y="115118"/>
                  </a:lnTo>
                  <a:lnTo>
                    <a:pt x="1005116" y="121323"/>
                  </a:lnTo>
                </a:path>
                <a:path w="1044575" h="396239">
                  <a:moveTo>
                    <a:pt x="1024191" y="142201"/>
                  </a:moveTo>
                  <a:lnTo>
                    <a:pt x="1032755" y="155556"/>
                  </a:lnTo>
                  <a:lnTo>
                    <a:pt x="1038953" y="169113"/>
                  </a:lnTo>
                  <a:lnTo>
                    <a:pt x="1042720" y="182803"/>
                  </a:lnTo>
                  <a:lnTo>
                    <a:pt x="1043990" y="196557"/>
                  </a:lnTo>
                  <a:lnTo>
                    <a:pt x="1043721" y="203042"/>
                  </a:lnTo>
                  <a:lnTo>
                    <a:pt x="1042912" y="209523"/>
                  </a:lnTo>
                  <a:lnTo>
                    <a:pt x="1041563" y="216001"/>
                  </a:lnTo>
                  <a:lnTo>
                    <a:pt x="1039672" y="222478"/>
                  </a:lnTo>
                </a:path>
                <a:path w="1044575" h="396239">
                  <a:moveTo>
                    <a:pt x="1026350" y="247688"/>
                  </a:moveTo>
                  <a:lnTo>
                    <a:pt x="989958" y="284533"/>
                  </a:lnTo>
                  <a:lnTo>
                    <a:pt x="966241" y="300964"/>
                  </a:lnTo>
                  <a:lnTo>
                    <a:pt x="962634" y="303123"/>
                  </a:lnTo>
                </a:path>
                <a:path w="1044575" h="396239">
                  <a:moveTo>
                    <a:pt x="937793" y="316801"/>
                  </a:moveTo>
                  <a:lnTo>
                    <a:pt x="919650" y="325295"/>
                  </a:lnTo>
                  <a:lnTo>
                    <a:pt x="900356" y="333454"/>
                  </a:lnTo>
                  <a:lnTo>
                    <a:pt x="879982" y="341208"/>
                  </a:lnTo>
                  <a:lnTo>
                    <a:pt x="858596" y="348488"/>
                  </a:lnTo>
                </a:path>
                <a:path w="1044575" h="396239">
                  <a:moveTo>
                    <a:pt x="831240" y="356768"/>
                  </a:moveTo>
                  <a:lnTo>
                    <a:pt x="819164" y="359995"/>
                  </a:lnTo>
                  <a:lnTo>
                    <a:pt x="806754" y="363154"/>
                  </a:lnTo>
                  <a:lnTo>
                    <a:pt x="794078" y="366178"/>
                  </a:lnTo>
                  <a:lnTo>
                    <a:pt x="781202" y="368998"/>
                  </a:lnTo>
                  <a:lnTo>
                    <a:pt x="773035" y="370830"/>
                  </a:lnTo>
                  <a:lnTo>
                    <a:pt x="764770" y="372559"/>
                  </a:lnTo>
                  <a:lnTo>
                    <a:pt x="756440" y="374218"/>
                  </a:lnTo>
                  <a:lnTo>
                    <a:pt x="748080" y="375843"/>
                  </a:lnTo>
                </a:path>
                <a:path w="1044575" h="396239">
                  <a:moveTo>
                    <a:pt x="720001" y="380517"/>
                  </a:moveTo>
                  <a:lnTo>
                    <a:pt x="699285" y="383621"/>
                  </a:lnTo>
                  <a:lnTo>
                    <a:pt x="678235" y="386418"/>
                  </a:lnTo>
                  <a:lnTo>
                    <a:pt x="656916" y="388873"/>
                  </a:lnTo>
                  <a:lnTo>
                    <a:pt x="635393" y="390956"/>
                  </a:lnTo>
                </a:path>
                <a:path w="1044575" h="396239">
                  <a:moveTo>
                    <a:pt x="606958" y="393128"/>
                  </a:moveTo>
                  <a:lnTo>
                    <a:pt x="585829" y="394276"/>
                  </a:lnTo>
                  <a:lnTo>
                    <a:pt x="564565" y="395057"/>
                  </a:lnTo>
                  <a:lnTo>
                    <a:pt x="543168" y="395502"/>
                  </a:lnTo>
                  <a:lnTo>
                    <a:pt x="521639" y="395643"/>
                  </a:lnTo>
                </a:path>
                <a:path w="1044575" h="396239">
                  <a:moveTo>
                    <a:pt x="493191" y="395643"/>
                  </a:moveTo>
                  <a:lnTo>
                    <a:pt x="471819" y="394966"/>
                  </a:lnTo>
                  <a:lnTo>
                    <a:pt x="450445" y="394022"/>
                  </a:lnTo>
                  <a:lnTo>
                    <a:pt x="429207" y="392808"/>
                  </a:lnTo>
                  <a:lnTo>
                    <a:pt x="408241" y="391325"/>
                  </a:lnTo>
                </a:path>
                <a:path w="1044575" h="396239">
                  <a:moveTo>
                    <a:pt x="379793" y="388797"/>
                  </a:moveTo>
                  <a:lnTo>
                    <a:pt x="358276" y="386285"/>
                  </a:lnTo>
                  <a:lnTo>
                    <a:pt x="336957" y="383536"/>
                  </a:lnTo>
                  <a:lnTo>
                    <a:pt x="315908" y="380450"/>
                  </a:lnTo>
                  <a:lnTo>
                    <a:pt x="295198" y="376923"/>
                  </a:lnTo>
                </a:path>
                <a:path w="1044575" h="396239">
                  <a:moveTo>
                    <a:pt x="267474" y="371525"/>
                  </a:moveTo>
                  <a:lnTo>
                    <a:pt x="263512" y="370801"/>
                  </a:lnTo>
                  <a:lnTo>
                    <a:pt x="259562" y="370078"/>
                  </a:lnTo>
                  <a:lnTo>
                    <a:pt x="255955" y="368998"/>
                  </a:lnTo>
                  <a:lnTo>
                    <a:pt x="237327" y="364809"/>
                  </a:lnTo>
                  <a:lnTo>
                    <a:pt x="219236" y="360314"/>
                  </a:lnTo>
                  <a:lnTo>
                    <a:pt x="201684" y="355482"/>
                  </a:lnTo>
                  <a:lnTo>
                    <a:pt x="184670" y="350278"/>
                  </a:lnTo>
                </a:path>
                <a:path w="1044575" h="396239">
                  <a:moveTo>
                    <a:pt x="157670" y="341287"/>
                  </a:moveTo>
                  <a:lnTo>
                    <a:pt x="136358" y="333249"/>
                  </a:lnTo>
                  <a:lnTo>
                    <a:pt x="116228" y="324772"/>
                  </a:lnTo>
                  <a:lnTo>
                    <a:pt x="97382" y="315821"/>
                  </a:lnTo>
                  <a:lnTo>
                    <a:pt x="79921" y="306362"/>
                  </a:lnTo>
                </a:path>
                <a:path w="1044575" h="396239">
                  <a:moveTo>
                    <a:pt x="56159" y="291249"/>
                  </a:moveTo>
                  <a:lnTo>
                    <a:pt x="36854" y="276134"/>
                  </a:lnTo>
                  <a:lnTo>
                    <a:pt x="21059" y="260551"/>
                  </a:lnTo>
                  <a:lnTo>
                    <a:pt x="8774" y="244566"/>
                  </a:lnTo>
                  <a:lnTo>
                    <a:pt x="0" y="228244"/>
                  </a:lnTo>
                </a:path>
              </a:pathLst>
            </a:custGeom>
            <a:ln w="2843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3149638" y="5104434"/>
              <a:ext cx="0" cy="4445"/>
            </a:xfrm>
            <a:custGeom>
              <a:avLst/>
              <a:gdLst/>
              <a:ahLst/>
              <a:cxnLst/>
              <a:rect l="l" t="t" r="r" b="b"/>
              <a:pathLst>
                <a:path w="0" h="4445">
                  <a:moveTo>
                    <a:pt x="-14219" y="2165"/>
                  </a:moveTo>
                  <a:lnTo>
                    <a:pt x="14219" y="2165"/>
                  </a:lnTo>
                </a:path>
              </a:pathLst>
            </a:custGeom>
            <a:ln w="433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5094363" y="3963593"/>
              <a:ext cx="343535" cy="196215"/>
            </a:xfrm>
            <a:custGeom>
              <a:avLst/>
              <a:gdLst/>
              <a:ahLst/>
              <a:cxnLst/>
              <a:rect l="l" t="t" r="r" b="b"/>
              <a:pathLst>
                <a:path w="343535" h="196214">
                  <a:moveTo>
                    <a:pt x="0" y="196202"/>
                  </a:moveTo>
                  <a:lnTo>
                    <a:pt x="2012" y="176315"/>
                  </a:lnTo>
                  <a:lnTo>
                    <a:pt x="8007" y="156695"/>
                  </a:lnTo>
                  <a:lnTo>
                    <a:pt x="17916" y="137480"/>
                  </a:lnTo>
                  <a:lnTo>
                    <a:pt x="31673" y="118808"/>
                  </a:lnTo>
                </a:path>
                <a:path w="343535" h="196214">
                  <a:moveTo>
                    <a:pt x="51841" y="98640"/>
                  </a:moveTo>
                  <a:lnTo>
                    <a:pt x="52552" y="98285"/>
                  </a:lnTo>
                  <a:lnTo>
                    <a:pt x="53276" y="97561"/>
                  </a:lnTo>
                  <a:lnTo>
                    <a:pt x="53632" y="96850"/>
                  </a:lnTo>
                  <a:lnTo>
                    <a:pt x="68750" y="84978"/>
                  </a:lnTo>
                  <a:lnTo>
                    <a:pt x="85451" y="73717"/>
                  </a:lnTo>
                  <a:lnTo>
                    <a:pt x="103706" y="63131"/>
                  </a:lnTo>
                  <a:lnTo>
                    <a:pt x="123482" y="53289"/>
                  </a:lnTo>
                </a:path>
                <a:path w="343535" h="196214">
                  <a:moveTo>
                    <a:pt x="149758" y="41770"/>
                  </a:moveTo>
                  <a:lnTo>
                    <a:pt x="187523" y="28400"/>
                  </a:lnTo>
                  <a:lnTo>
                    <a:pt x="223351" y="18459"/>
                  </a:lnTo>
                  <a:lnTo>
                    <a:pt x="231114" y="16560"/>
                  </a:lnTo>
                </a:path>
                <a:path w="343535" h="196214">
                  <a:moveTo>
                    <a:pt x="258838" y="10807"/>
                  </a:moveTo>
                  <a:lnTo>
                    <a:pt x="279548" y="7297"/>
                  </a:lnTo>
                  <a:lnTo>
                    <a:pt x="300597" y="4327"/>
                  </a:lnTo>
                  <a:lnTo>
                    <a:pt x="321916" y="1895"/>
                  </a:lnTo>
                  <a:lnTo>
                    <a:pt x="343433" y="0"/>
                  </a:lnTo>
                </a:path>
              </a:pathLst>
            </a:custGeom>
            <a:ln w="28439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5452025" y="3947215"/>
              <a:ext cx="114300" cy="30480"/>
            </a:xfrm>
            <a:custGeom>
              <a:avLst/>
              <a:gdLst/>
              <a:ahLst/>
              <a:cxnLst/>
              <a:rect l="l" t="t" r="r" b="b"/>
              <a:pathLst>
                <a:path w="114300" h="30479">
                  <a:moveTo>
                    <a:pt x="0" y="30242"/>
                  </a:moveTo>
                  <a:lnTo>
                    <a:pt x="113758" y="30242"/>
                  </a:lnTo>
                  <a:lnTo>
                    <a:pt x="113758" y="0"/>
                  </a:lnTo>
                  <a:lnTo>
                    <a:pt x="0" y="0"/>
                  </a:lnTo>
                  <a:lnTo>
                    <a:pt x="0" y="30242"/>
                  </a:lnTo>
                  <a:close/>
                </a:path>
              </a:pathLst>
            </a:custGeom>
            <a:solidFill>
              <a:srgbClr val="7F7F7F">
                <a:alpha val="34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5099761" y="3965765"/>
              <a:ext cx="798195" cy="392430"/>
            </a:xfrm>
            <a:custGeom>
              <a:avLst/>
              <a:gdLst/>
              <a:ahLst/>
              <a:cxnLst/>
              <a:rect l="l" t="t" r="r" b="b"/>
              <a:pathLst>
                <a:path w="798195" h="392429">
                  <a:moveTo>
                    <a:pt x="480237" y="0"/>
                  </a:moveTo>
                  <a:lnTo>
                    <a:pt x="501699" y="2698"/>
                  </a:lnTo>
                  <a:lnTo>
                    <a:pt x="522855" y="5935"/>
                  </a:lnTo>
                  <a:lnTo>
                    <a:pt x="543674" y="9713"/>
                  </a:lnTo>
                  <a:lnTo>
                    <a:pt x="564121" y="14033"/>
                  </a:lnTo>
                </a:path>
                <a:path w="798195" h="392429">
                  <a:moveTo>
                    <a:pt x="591832" y="20878"/>
                  </a:moveTo>
                  <a:lnTo>
                    <a:pt x="593636" y="21234"/>
                  </a:lnTo>
                  <a:lnTo>
                    <a:pt x="595439" y="21590"/>
                  </a:lnTo>
                  <a:lnTo>
                    <a:pt x="596874" y="22313"/>
                  </a:lnTo>
                  <a:lnTo>
                    <a:pt x="616988" y="28313"/>
                  </a:lnTo>
                  <a:lnTo>
                    <a:pt x="636255" y="34956"/>
                  </a:lnTo>
                  <a:lnTo>
                    <a:pt x="654644" y="42209"/>
                  </a:lnTo>
                  <a:lnTo>
                    <a:pt x="672122" y="50038"/>
                  </a:lnTo>
                </a:path>
                <a:path w="798195" h="392429">
                  <a:moveTo>
                    <a:pt x="697318" y="62636"/>
                  </a:moveTo>
                  <a:lnTo>
                    <a:pt x="733516" y="86380"/>
                  </a:lnTo>
                  <a:lnTo>
                    <a:pt x="759759" y="109762"/>
                  </a:lnTo>
                  <a:lnTo>
                    <a:pt x="764273" y="114833"/>
                  </a:lnTo>
                </a:path>
                <a:path w="798195" h="392429">
                  <a:moveTo>
                    <a:pt x="781202" y="137871"/>
                  </a:moveTo>
                  <a:lnTo>
                    <a:pt x="788344" y="151561"/>
                  </a:lnTo>
                  <a:lnTo>
                    <a:pt x="793530" y="165550"/>
                  </a:lnTo>
                  <a:lnTo>
                    <a:pt x="796693" y="179740"/>
                  </a:lnTo>
                  <a:lnTo>
                    <a:pt x="797763" y="194030"/>
                  </a:lnTo>
                  <a:lnTo>
                    <a:pt x="797560" y="200509"/>
                  </a:lnTo>
                  <a:lnTo>
                    <a:pt x="796953" y="206951"/>
                  </a:lnTo>
                  <a:lnTo>
                    <a:pt x="795941" y="213324"/>
                  </a:lnTo>
                  <a:lnTo>
                    <a:pt x="794524" y="219595"/>
                  </a:lnTo>
                </a:path>
                <a:path w="798195" h="392429">
                  <a:moveTo>
                    <a:pt x="783717" y="245872"/>
                  </a:moveTo>
                  <a:lnTo>
                    <a:pt x="756331" y="281767"/>
                  </a:lnTo>
                  <a:lnTo>
                    <a:pt x="732243" y="302755"/>
                  </a:lnTo>
                  <a:lnTo>
                    <a:pt x="725754" y="307428"/>
                  </a:lnTo>
                </a:path>
                <a:path w="798195" h="392429">
                  <a:moveTo>
                    <a:pt x="701636" y="322910"/>
                  </a:moveTo>
                  <a:lnTo>
                    <a:pt x="683968" y="332363"/>
                  </a:lnTo>
                  <a:lnTo>
                    <a:pt x="665051" y="341275"/>
                  </a:lnTo>
                  <a:lnTo>
                    <a:pt x="644986" y="349647"/>
                  </a:lnTo>
                  <a:lnTo>
                    <a:pt x="623874" y="357479"/>
                  </a:lnTo>
                </a:path>
                <a:path w="798195" h="392429">
                  <a:moveTo>
                    <a:pt x="596874" y="365760"/>
                  </a:moveTo>
                  <a:lnTo>
                    <a:pt x="576640" y="371152"/>
                  </a:lnTo>
                  <a:lnTo>
                    <a:pt x="555931" y="375972"/>
                  </a:lnTo>
                  <a:lnTo>
                    <a:pt x="534815" y="380185"/>
                  </a:lnTo>
                  <a:lnTo>
                    <a:pt x="513359" y="383755"/>
                  </a:lnTo>
                </a:path>
                <a:path w="798195" h="392429">
                  <a:moveTo>
                    <a:pt x="485279" y="387350"/>
                  </a:moveTo>
                  <a:lnTo>
                    <a:pt x="464153" y="389504"/>
                  </a:lnTo>
                  <a:lnTo>
                    <a:pt x="442891" y="391085"/>
                  </a:lnTo>
                  <a:lnTo>
                    <a:pt x="421494" y="392059"/>
                  </a:lnTo>
                  <a:lnTo>
                    <a:pt x="399961" y="392391"/>
                  </a:lnTo>
                </a:path>
                <a:path w="798195" h="392429">
                  <a:moveTo>
                    <a:pt x="371513" y="392036"/>
                  </a:moveTo>
                  <a:lnTo>
                    <a:pt x="349990" y="391162"/>
                  </a:lnTo>
                  <a:lnTo>
                    <a:pt x="328633" y="389650"/>
                  </a:lnTo>
                  <a:lnTo>
                    <a:pt x="307478" y="387530"/>
                  </a:lnTo>
                  <a:lnTo>
                    <a:pt x="286562" y="384835"/>
                  </a:lnTo>
                </a:path>
                <a:path w="798195" h="392429">
                  <a:moveTo>
                    <a:pt x="258483" y="380517"/>
                  </a:moveTo>
                  <a:lnTo>
                    <a:pt x="242359" y="377348"/>
                  </a:lnTo>
                  <a:lnTo>
                    <a:pt x="226437" y="373810"/>
                  </a:lnTo>
                  <a:lnTo>
                    <a:pt x="210787" y="369935"/>
                  </a:lnTo>
                  <a:lnTo>
                    <a:pt x="195478" y="365760"/>
                  </a:lnTo>
                  <a:lnTo>
                    <a:pt x="188633" y="363956"/>
                  </a:lnTo>
                  <a:lnTo>
                    <a:pt x="182156" y="361797"/>
                  </a:lnTo>
                  <a:lnTo>
                    <a:pt x="175679" y="359994"/>
                  </a:lnTo>
                </a:path>
                <a:path w="798195" h="392429">
                  <a:moveTo>
                    <a:pt x="149034" y="350278"/>
                  </a:moveTo>
                  <a:lnTo>
                    <a:pt x="128057" y="341574"/>
                  </a:lnTo>
                  <a:lnTo>
                    <a:pt x="108359" y="332228"/>
                  </a:lnTo>
                  <a:lnTo>
                    <a:pt x="90009" y="322278"/>
                  </a:lnTo>
                  <a:lnTo>
                    <a:pt x="73075" y="311759"/>
                  </a:lnTo>
                </a:path>
                <a:path w="798195" h="392429">
                  <a:moveTo>
                    <a:pt x="50037" y="294830"/>
                  </a:moveTo>
                  <a:lnTo>
                    <a:pt x="49682" y="294119"/>
                  </a:lnTo>
                  <a:lnTo>
                    <a:pt x="48958" y="293751"/>
                  </a:lnTo>
                  <a:lnTo>
                    <a:pt x="48234" y="293039"/>
                  </a:lnTo>
                  <a:lnTo>
                    <a:pt x="31787" y="277320"/>
                  </a:lnTo>
                  <a:lnTo>
                    <a:pt x="18178" y="260994"/>
                  </a:lnTo>
                  <a:lnTo>
                    <a:pt x="7538" y="244130"/>
                  </a:lnTo>
                  <a:lnTo>
                    <a:pt x="0" y="226796"/>
                  </a:lnTo>
                </a:path>
              </a:pathLst>
            </a:custGeom>
            <a:ln w="28439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5094363" y="4159796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w="0" h="5079">
                  <a:moveTo>
                    <a:pt x="-14219" y="2520"/>
                  </a:moveTo>
                  <a:lnTo>
                    <a:pt x="14219" y="2520"/>
                  </a:lnTo>
                </a:path>
              </a:pathLst>
            </a:custGeom>
            <a:ln w="5041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5094363" y="3940555"/>
              <a:ext cx="343535" cy="196215"/>
            </a:xfrm>
            <a:custGeom>
              <a:avLst/>
              <a:gdLst/>
              <a:ahLst/>
              <a:cxnLst/>
              <a:rect l="l" t="t" r="r" b="b"/>
              <a:pathLst>
                <a:path w="343535" h="196214">
                  <a:moveTo>
                    <a:pt x="0" y="196202"/>
                  </a:moveTo>
                  <a:lnTo>
                    <a:pt x="2012" y="176310"/>
                  </a:lnTo>
                  <a:lnTo>
                    <a:pt x="8007" y="156691"/>
                  </a:lnTo>
                  <a:lnTo>
                    <a:pt x="17916" y="137478"/>
                  </a:lnTo>
                  <a:lnTo>
                    <a:pt x="31673" y="118808"/>
                  </a:lnTo>
                </a:path>
                <a:path w="343535" h="196214">
                  <a:moveTo>
                    <a:pt x="51841" y="98640"/>
                  </a:moveTo>
                  <a:lnTo>
                    <a:pt x="52552" y="98285"/>
                  </a:lnTo>
                  <a:lnTo>
                    <a:pt x="53276" y="97561"/>
                  </a:lnTo>
                  <a:lnTo>
                    <a:pt x="53632" y="96850"/>
                  </a:lnTo>
                  <a:lnTo>
                    <a:pt x="68750" y="84978"/>
                  </a:lnTo>
                  <a:lnTo>
                    <a:pt x="85451" y="73717"/>
                  </a:lnTo>
                  <a:lnTo>
                    <a:pt x="103706" y="63131"/>
                  </a:lnTo>
                  <a:lnTo>
                    <a:pt x="123482" y="53289"/>
                  </a:lnTo>
                </a:path>
                <a:path w="343535" h="196214">
                  <a:moveTo>
                    <a:pt x="149758" y="41770"/>
                  </a:moveTo>
                  <a:lnTo>
                    <a:pt x="187523" y="28400"/>
                  </a:lnTo>
                  <a:lnTo>
                    <a:pt x="223351" y="18459"/>
                  </a:lnTo>
                  <a:lnTo>
                    <a:pt x="231114" y="16560"/>
                  </a:lnTo>
                </a:path>
                <a:path w="343535" h="196214">
                  <a:moveTo>
                    <a:pt x="258838" y="10807"/>
                  </a:moveTo>
                  <a:lnTo>
                    <a:pt x="279548" y="7295"/>
                  </a:lnTo>
                  <a:lnTo>
                    <a:pt x="300597" y="4322"/>
                  </a:lnTo>
                  <a:lnTo>
                    <a:pt x="321916" y="1890"/>
                  </a:lnTo>
                  <a:lnTo>
                    <a:pt x="343433" y="0"/>
                  </a:lnTo>
                </a:path>
              </a:pathLst>
            </a:custGeom>
            <a:ln w="2843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5452025" y="3924177"/>
              <a:ext cx="114300" cy="30480"/>
            </a:xfrm>
            <a:custGeom>
              <a:avLst/>
              <a:gdLst/>
              <a:ahLst/>
              <a:cxnLst/>
              <a:rect l="l" t="t" r="r" b="b"/>
              <a:pathLst>
                <a:path w="114300" h="30479">
                  <a:moveTo>
                    <a:pt x="0" y="30242"/>
                  </a:moveTo>
                  <a:lnTo>
                    <a:pt x="113758" y="30242"/>
                  </a:lnTo>
                  <a:lnTo>
                    <a:pt x="113758" y="0"/>
                  </a:lnTo>
                  <a:lnTo>
                    <a:pt x="0" y="0"/>
                  </a:lnTo>
                  <a:lnTo>
                    <a:pt x="0" y="30242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5099761" y="3942714"/>
              <a:ext cx="798195" cy="392430"/>
            </a:xfrm>
            <a:custGeom>
              <a:avLst/>
              <a:gdLst/>
              <a:ahLst/>
              <a:cxnLst/>
              <a:rect l="l" t="t" r="r" b="b"/>
              <a:pathLst>
                <a:path w="798195" h="392429">
                  <a:moveTo>
                    <a:pt x="480237" y="0"/>
                  </a:moveTo>
                  <a:lnTo>
                    <a:pt x="501699" y="2705"/>
                  </a:lnTo>
                  <a:lnTo>
                    <a:pt x="522855" y="5946"/>
                  </a:lnTo>
                  <a:lnTo>
                    <a:pt x="543674" y="9726"/>
                  </a:lnTo>
                  <a:lnTo>
                    <a:pt x="564121" y="14046"/>
                  </a:lnTo>
                </a:path>
                <a:path w="798195" h="392429">
                  <a:moveTo>
                    <a:pt x="591832" y="20878"/>
                  </a:moveTo>
                  <a:lnTo>
                    <a:pt x="593636" y="21247"/>
                  </a:lnTo>
                  <a:lnTo>
                    <a:pt x="595439" y="21602"/>
                  </a:lnTo>
                  <a:lnTo>
                    <a:pt x="596874" y="22326"/>
                  </a:lnTo>
                  <a:lnTo>
                    <a:pt x="616988" y="28326"/>
                  </a:lnTo>
                  <a:lnTo>
                    <a:pt x="636255" y="34969"/>
                  </a:lnTo>
                  <a:lnTo>
                    <a:pt x="654644" y="42221"/>
                  </a:lnTo>
                  <a:lnTo>
                    <a:pt x="672122" y="50050"/>
                  </a:lnTo>
                </a:path>
                <a:path w="798195" h="392429">
                  <a:moveTo>
                    <a:pt x="697318" y="62649"/>
                  </a:moveTo>
                  <a:lnTo>
                    <a:pt x="733516" y="86391"/>
                  </a:lnTo>
                  <a:lnTo>
                    <a:pt x="759759" y="109769"/>
                  </a:lnTo>
                  <a:lnTo>
                    <a:pt x="764273" y="114846"/>
                  </a:lnTo>
                </a:path>
                <a:path w="798195" h="392429">
                  <a:moveTo>
                    <a:pt x="781202" y="137883"/>
                  </a:moveTo>
                  <a:lnTo>
                    <a:pt x="788344" y="151568"/>
                  </a:lnTo>
                  <a:lnTo>
                    <a:pt x="793530" y="165558"/>
                  </a:lnTo>
                  <a:lnTo>
                    <a:pt x="796693" y="179751"/>
                  </a:lnTo>
                  <a:lnTo>
                    <a:pt x="797763" y="194043"/>
                  </a:lnTo>
                  <a:lnTo>
                    <a:pt x="797560" y="200516"/>
                  </a:lnTo>
                  <a:lnTo>
                    <a:pt x="796953" y="206959"/>
                  </a:lnTo>
                  <a:lnTo>
                    <a:pt x="795941" y="213334"/>
                  </a:lnTo>
                  <a:lnTo>
                    <a:pt x="794524" y="219608"/>
                  </a:lnTo>
                </a:path>
                <a:path w="798195" h="392429">
                  <a:moveTo>
                    <a:pt x="783717" y="245884"/>
                  </a:moveTo>
                  <a:lnTo>
                    <a:pt x="756331" y="281774"/>
                  </a:lnTo>
                  <a:lnTo>
                    <a:pt x="732243" y="302768"/>
                  </a:lnTo>
                  <a:lnTo>
                    <a:pt x="725754" y="307441"/>
                  </a:lnTo>
                </a:path>
                <a:path w="798195" h="392429">
                  <a:moveTo>
                    <a:pt x="701636" y="322922"/>
                  </a:moveTo>
                  <a:lnTo>
                    <a:pt x="683968" y="332376"/>
                  </a:lnTo>
                  <a:lnTo>
                    <a:pt x="665051" y="341287"/>
                  </a:lnTo>
                  <a:lnTo>
                    <a:pt x="644986" y="349654"/>
                  </a:lnTo>
                  <a:lnTo>
                    <a:pt x="623874" y="357479"/>
                  </a:lnTo>
                </a:path>
                <a:path w="798195" h="392429">
                  <a:moveTo>
                    <a:pt x="596874" y="365760"/>
                  </a:moveTo>
                  <a:lnTo>
                    <a:pt x="576640" y="371159"/>
                  </a:lnTo>
                  <a:lnTo>
                    <a:pt x="555931" y="375983"/>
                  </a:lnTo>
                  <a:lnTo>
                    <a:pt x="534815" y="380197"/>
                  </a:lnTo>
                  <a:lnTo>
                    <a:pt x="513359" y="383768"/>
                  </a:lnTo>
                </a:path>
                <a:path w="798195" h="392429">
                  <a:moveTo>
                    <a:pt x="485279" y="387362"/>
                  </a:moveTo>
                  <a:lnTo>
                    <a:pt x="464153" y="389516"/>
                  </a:lnTo>
                  <a:lnTo>
                    <a:pt x="442891" y="391098"/>
                  </a:lnTo>
                  <a:lnTo>
                    <a:pt x="421494" y="392072"/>
                  </a:lnTo>
                  <a:lnTo>
                    <a:pt x="399961" y="392404"/>
                  </a:lnTo>
                </a:path>
                <a:path w="798195" h="392429">
                  <a:moveTo>
                    <a:pt x="371513" y="392049"/>
                  </a:moveTo>
                  <a:lnTo>
                    <a:pt x="349990" y="391175"/>
                  </a:lnTo>
                  <a:lnTo>
                    <a:pt x="328633" y="389662"/>
                  </a:lnTo>
                  <a:lnTo>
                    <a:pt x="307478" y="387543"/>
                  </a:lnTo>
                  <a:lnTo>
                    <a:pt x="286562" y="384848"/>
                  </a:lnTo>
                </a:path>
                <a:path w="798195" h="392429">
                  <a:moveTo>
                    <a:pt x="258483" y="380530"/>
                  </a:moveTo>
                  <a:lnTo>
                    <a:pt x="242359" y="377361"/>
                  </a:lnTo>
                  <a:lnTo>
                    <a:pt x="226437" y="373821"/>
                  </a:lnTo>
                  <a:lnTo>
                    <a:pt x="210787" y="369943"/>
                  </a:lnTo>
                  <a:lnTo>
                    <a:pt x="195478" y="365760"/>
                  </a:lnTo>
                  <a:lnTo>
                    <a:pt x="188633" y="363969"/>
                  </a:lnTo>
                  <a:lnTo>
                    <a:pt x="182156" y="361810"/>
                  </a:lnTo>
                  <a:lnTo>
                    <a:pt x="175679" y="360006"/>
                  </a:lnTo>
                </a:path>
                <a:path w="798195" h="392429">
                  <a:moveTo>
                    <a:pt x="149034" y="350278"/>
                  </a:moveTo>
                  <a:lnTo>
                    <a:pt x="128057" y="341581"/>
                  </a:lnTo>
                  <a:lnTo>
                    <a:pt x="108359" y="332238"/>
                  </a:lnTo>
                  <a:lnTo>
                    <a:pt x="90009" y="322285"/>
                  </a:lnTo>
                  <a:lnTo>
                    <a:pt x="73075" y="311759"/>
                  </a:lnTo>
                </a:path>
                <a:path w="798195" h="392429">
                  <a:moveTo>
                    <a:pt x="50037" y="294843"/>
                  </a:moveTo>
                  <a:lnTo>
                    <a:pt x="49682" y="294119"/>
                  </a:lnTo>
                  <a:lnTo>
                    <a:pt x="48958" y="293763"/>
                  </a:lnTo>
                  <a:lnTo>
                    <a:pt x="48234" y="293039"/>
                  </a:lnTo>
                  <a:lnTo>
                    <a:pt x="31787" y="277328"/>
                  </a:lnTo>
                  <a:lnTo>
                    <a:pt x="18178" y="261005"/>
                  </a:lnTo>
                  <a:lnTo>
                    <a:pt x="7538" y="244142"/>
                  </a:lnTo>
                  <a:lnTo>
                    <a:pt x="0" y="226809"/>
                  </a:lnTo>
                </a:path>
              </a:pathLst>
            </a:custGeom>
            <a:ln w="2843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5094363" y="4136758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w="0" h="5079">
                  <a:moveTo>
                    <a:pt x="-14219" y="2520"/>
                  </a:moveTo>
                  <a:lnTo>
                    <a:pt x="14219" y="2520"/>
                  </a:lnTo>
                </a:path>
              </a:pathLst>
            </a:custGeom>
            <a:ln w="5041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27" name="object 2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908439" y="985316"/>
            <a:ext cx="2989084" cy="2066404"/>
          </a:xfrm>
          <a:prstGeom prst="rect">
            <a:avLst/>
          </a:prstGeom>
        </p:spPr>
      </p:pic>
      <p:pic>
        <p:nvPicPr>
          <p:cNvPr id="28" name="object 2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191275" y="985316"/>
            <a:ext cx="2712605" cy="2066404"/>
          </a:xfrm>
          <a:prstGeom prst="rect">
            <a:avLst/>
          </a:prstGeom>
        </p:spPr>
      </p:pic>
      <p:grpSp>
        <p:nvGrpSpPr>
          <p:cNvPr id="29" name="object 29"/>
          <p:cNvGrpSpPr/>
          <p:nvPr/>
        </p:nvGrpSpPr>
        <p:grpSpPr>
          <a:xfrm>
            <a:off x="6180124" y="3327120"/>
            <a:ext cx="2712720" cy="2066925"/>
            <a:chOff x="6180124" y="3327120"/>
            <a:chExt cx="2712720" cy="2066925"/>
          </a:xfrm>
        </p:grpSpPr>
        <p:pic>
          <p:nvPicPr>
            <p:cNvPr id="30" name="object 3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180124" y="3327120"/>
              <a:ext cx="2712605" cy="2066404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6401293" y="4032364"/>
              <a:ext cx="2072639" cy="828675"/>
            </a:xfrm>
            <a:custGeom>
              <a:avLst/>
              <a:gdLst/>
              <a:ahLst/>
              <a:cxnLst/>
              <a:rect l="l" t="t" r="r" b="b"/>
              <a:pathLst>
                <a:path w="2072640" h="828675">
                  <a:moveTo>
                    <a:pt x="3100" y="707389"/>
                  </a:moveTo>
                  <a:lnTo>
                    <a:pt x="0" y="688231"/>
                  </a:lnTo>
                  <a:lnTo>
                    <a:pt x="947" y="668023"/>
                  </a:lnTo>
                  <a:lnTo>
                    <a:pt x="5943" y="646800"/>
                  </a:lnTo>
                  <a:lnTo>
                    <a:pt x="14987" y="624598"/>
                  </a:lnTo>
                </a:path>
                <a:path w="2072640" h="828675">
                  <a:moveTo>
                    <a:pt x="29021" y="600113"/>
                  </a:moveTo>
                  <a:lnTo>
                    <a:pt x="40163" y="584318"/>
                  </a:lnTo>
                  <a:lnTo>
                    <a:pt x="53055" y="568253"/>
                  </a:lnTo>
                  <a:lnTo>
                    <a:pt x="67700" y="551919"/>
                  </a:lnTo>
                  <a:lnTo>
                    <a:pt x="84100" y="535317"/>
                  </a:lnTo>
                </a:path>
                <a:path w="2072640" h="828675">
                  <a:moveTo>
                    <a:pt x="104992" y="515873"/>
                  </a:moveTo>
                  <a:lnTo>
                    <a:pt x="120258" y="502638"/>
                  </a:lnTo>
                  <a:lnTo>
                    <a:pt x="136401" y="489369"/>
                  </a:lnTo>
                  <a:lnTo>
                    <a:pt x="153489" y="476033"/>
                  </a:lnTo>
                  <a:lnTo>
                    <a:pt x="171591" y="462597"/>
                  </a:lnTo>
                </a:path>
                <a:path w="2072640" h="828675">
                  <a:moveTo>
                    <a:pt x="194984" y="446392"/>
                  </a:moveTo>
                  <a:lnTo>
                    <a:pt x="212002" y="434994"/>
                  </a:lnTo>
                  <a:lnTo>
                    <a:pt x="229590" y="423492"/>
                  </a:lnTo>
                  <a:lnTo>
                    <a:pt x="247785" y="411921"/>
                  </a:lnTo>
                  <a:lnTo>
                    <a:pt x="266625" y="400316"/>
                  </a:lnTo>
                </a:path>
                <a:path w="2072640" h="828675">
                  <a:moveTo>
                    <a:pt x="291466" y="385914"/>
                  </a:moveTo>
                  <a:lnTo>
                    <a:pt x="309495" y="375662"/>
                  </a:lnTo>
                  <a:lnTo>
                    <a:pt x="327963" y="365442"/>
                  </a:lnTo>
                  <a:lnTo>
                    <a:pt x="346902" y="355289"/>
                  </a:lnTo>
                  <a:lnTo>
                    <a:pt x="366345" y="345236"/>
                  </a:lnTo>
                </a:path>
                <a:path w="2072640" h="828675">
                  <a:moveTo>
                    <a:pt x="391542" y="332270"/>
                  </a:moveTo>
                  <a:lnTo>
                    <a:pt x="433112" y="312022"/>
                  </a:lnTo>
                  <a:lnTo>
                    <a:pt x="461392" y="298792"/>
                  </a:lnTo>
                  <a:lnTo>
                    <a:pt x="468580" y="295554"/>
                  </a:lnTo>
                </a:path>
                <a:path w="2072640" h="828675">
                  <a:moveTo>
                    <a:pt x="494501" y="283679"/>
                  </a:moveTo>
                  <a:lnTo>
                    <a:pt x="513803" y="275107"/>
                  </a:lnTo>
                  <a:lnTo>
                    <a:pt x="533339" y="266668"/>
                  </a:lnTo>
                  <a:lnTo>
                    <a:pt x="553078" y="258362"/>
                  </a:lnTo>
                  <a:lnTo>
                    <a:pt x="572987" y="250189"/>
                  </a:lnTo>
                </a:path>
                <a:path w="2072640" h="828675">
                  <a:moveTo>
                    <a:pt x="599263" y="239394"/>
                  </a:moveTo>
                  <a:lnTo>
                    <a:pt x="618984" y="231576"/>
                  </a:lnTo>
                  <a:lnTo>
                    <a:pt x="638775" y="223826"/>
                  </a:lnTo>
                  <a:lnTo>
                    <a:pt x="658701" y="216211"/>
                  </a:lnTo>
                  <a:lnTo>
                    <a:pt x="678829" y="208800"/>
                  </a:lnTo>
                </a:path>
                <a:path w="2072640" h="828675">
                  <a:moveTo>
                    <a:pt x="705461" y="199072"/>
                  </a:moveTo>
                  <a:lnTo>
                    <a:pt x="725505" y="191852"/>
                  </a:lnTo>
                  <a:lnTo>
                    <a:pt x="745650" y="184765"/>
                  </a:lnTo>
                  <a:lnTo>
                    <a:pt x="765861" y="177812"/>
                  </a:lnTo>
                  <a:lnTo>
                    <a:pt x="786106" y="170992"/>
                  </a:lnTo>
                </a:path>
                <a:path w="2072640" h="828675">
                  <a:moveTo>
                    <a:pt x="813106" y="162001"/>
                  </a:moveTo>
                  <a:lnTo>
                    <a:pt x="833417" y="155522"/>
                  </a:lnTo>
                  <a:lnTo>
                    <a:pt x="853830" y="149080"/>
                  </a:lnTo>
                  <a:lnTo>
                    <a:pt x="874312" y="142707"/>
                  </a:lnTo>
                  <a:lnTo>
                    <a:pt x="894830" y="136436"/>
                  </a:lnTo>
                </a:path>
                <a:path w="2072640" h="828675">
                  <a:moveTo>
                    <a:pt x="921831" y="128511"/>
                  </a:moveTo>
                  <a:lnTo>
                    <a:pt x="929442" y="126356"/>
                  </a:lnTo>
                  <a:lnTo>
                    <a:pt x="937123" y="124198"/>
                  </a:lnTo>
                  <a:lnTo>
                    <a:pt x="944807" y="122037"/>
                  </a:lnTo>
                  <a:lnTo>
                    <a:pt x="952425" y="119875"/>
                  </a:lnTo>
                  <a:lnTo>
                    <a:pt x="965386" y="116156"/>
                  </a:lnTo>
                  <a:lnTo>
                    <a:pt x="978346" y="112541"/>
                  </a:lnTo>
                  <a:lnTo>
                    <a:pt x="991305" y="108991"/>
                  </a:lnTo>
                  <a:lnTo>
                    <a:pt x="1004266" y="105473"/>
                  </a:lnTo>
                </a:path>
                <a:path w="2072640" h="828675">
                  <a:moveTo>
                    <a:pt x="1031622" y="98272"/>
                  </a:moveTo>
                  <a:lnTo>
                    <a:pt x="1052409" y="92940"/>
                  </a:lnTo>
                  <a:lnTo>
                    <a:pt x="1073162" y="87744"/>
                  </a:lnTo>
                  <a:lnTo>
                    <a:pt x="1093846" y="82681"/>
                  </a:lnTo>
                  <a:lnTo>
                    <a:pt x="1114426" y="77749"/>
                  </a:lnTo>
                </a:path>
                <a:path w="2072640" h="828675">
                  <a:moveTo>
                    <a:pt x="1142150" y="71640"/>
                  </a:moveTo>
                  <a:lnTo>
                    <a:pt x="1163147" y="66848"/>
                  </a:lnTo>
                  <a:lnTo>
                    <a:pt x="1184041" y="62226"/>
                  </a:lnTo>
                  <a:lnTo>
                    <a:pt x="1204869" y="57810"/>
                  </a:lnTo>
                  <a:lnTo>
                    <a:pt x="1225665" y="53632"/>
                  </a:lnTo>
                </a:path>
                <a:path w="2072640" h="828675">
                  <a:moveTo>
                    <a:pt x="1253745" y="48234"/>
                  </a:moveTo>
                  <a:lnTo>
                    <a:pt x="1274799" y="44253"/>
                  </a:lnTo>
                  <a:lnTo>
                    <a:pt x="1295820" y="40406"/>
                  </a:lnTo>
                  <a:lnTo>
                    <a:pt x="1316774" y="36695"/>
                  </a:lnTo>
                  <a:lnTo>
                    <a:pt x="1337629" y="33121"/>
                  </a:lnTo>
                </a:path>
                <a:path w="2072640" h="828675">
                  <a:moveTo>
                    <a:pt x="1365708" y="28790"/>
                  </a:moveTo>
                  <a:lnTo>
                    <a:pt x="1387025" y="25619"/>
                  </a:lnTo>
                  <a:lnTo>
                    <a:pt x="1408277" y="22582"/>
                  </a:lnTo>
                  <a:lnTo>
                    <a:pt x="1429393" y="19680"/>
                  </a:lnTo>
                  <a:lnTo>
                    <a:pt x="1450303" y="16916"/>
                  </a:lnTo>
                </a:path>
                <a:path w="2072640" h="828675">
                  <a:moveTo>
                    <a:pt x="1478383" y="13677"/>
                  </a:moveTo>
                  <a:lnTo>
                    <a:pt x="1478751" y="13677"/>
                  </a:lnTo>
                  <a:lnTo>
                    <a:pt x="1479462" y="13677"/>
                  </a:lnTo>
                  <a:lnTo>
                    <a:pt x="1479830" y="13309"/>
                  </a:lnTo>
                  <a:lnTo>
                    <a:pt x="1501229" y="11010"/>
                  </a:lnTo>
                  <a:lnTo>
                    <a:pt x="1522260" y="8948"/>
                  </a:lnTo>
                  <a:lnTo>
                    <a:pt x="1542954" y="7089"/>
                  </a:lnTo>
                  <a:lnTo>
                    <a:pt x="1563346" y="5397"/>
                  </a:lnTo>
                </a:path>
                <a:path w="2072640" h="828675">
                  <a:moveTo>
                    <a:pt x="1591781" y="3594"/>
                  </a:moveTo>
                  <a:lnTo>
                    <a:pt x="1613722" y="2377"/>
                  </a:lnTo>
                  <a:lnTo>
                    <a:pt x="1635255" y="1431"/>
                  </a:lnTo>
                  <a:lnTo>
                    <a:pt x="1656380" y="758"/>
                  </a:lnTo>
                  <a:lnTo>
                    <a:pt x="1677100" y="355"/>
                  </a:lnTo>
                </a:path>
                <a:path w="2072640" h="828675">
                  <a:moveTo>
                    <a:pt x="1705548" y="0"/>
                  </a:moveTo>
                  <a:lnTo>
                    <a:pt x="1727689" y="196"/>
                  </a:lnTo>
                  <a:lnTo>
                    <a:pt x="1749288" y="763"/>
                  </a:lnTo>
                  <a:lnTo>
                    <a:pt x="1770347" y="1666"/>
                  </a:lnTo>
                  <a:lnTo>
                    <a:pt x="1790866" y="2870"/>
                  </a:lnTo>
                </a:path>
                <a:path w="2072640" h="828675">
                  <a:moveTo>
                    <a:pt x="1818946" y="5041"/>
                  </a:moveTo>
                  <a:lnTo>
                    <a:pt x="1871951" y="11921"/>
                  </a:lnTo>
                  <a:lnTo>
                    <a:pt x="1898511" y="16916"/>
                  </a:lnTo>
                  <a:lnTo>
                    <a:pt x="1903541" y="17995"/>
                  </a:lnTo>
                </a:path>
                <a:path w="2072640" h="828675">
                  <a:moveTo>
                    <a:pt x="1931265" y="24472"/>
                  </a:moveTo>
                  <a:lnTo>
                    <a:pt x="1953810" y="31295"/>
                  </a:lnTo>
                  <a:lnTo>
                    <a:pt x="1974467" y="38788"/>
                  </a:lnTo>
                  <a:lnTo>
                    <a:pt x="1993233" y="46954"/>
                  </a:lnTo>
                  <a:lnTo>
                    <a:pt x="2010106" y="55791"/>
                  </a:lnTo>
                </a:path>
                <a:path w="2072640" h="828675">
                  <a:moveTo>
                    <a:pt x="2033500" y="72351"/>
                  </a:moveTo>
                  <a:lnTo>
                    <a:pt x="2063523" y="109561"/>
                  </a:lnTo>
                  <a:lnTo>
                    <a:pt x="2071663" y="137871"/>
                  </a:lnTo>
                  <a:lnTo>
                    <a:pt x="2072031" y="145440"/>
                  </a:lnTo>
                </a:path>
                <a:path w="2072640" h="828675">
                  <a:moveTo>
                    <a:pt x="2069149" y="173520"/>
                  </a:moveTo>
                  <a:lnTo>
                    <a:pt x="2063470" y="191604"/>
                  </a:lnTo>
                  <a:lnTo>
                    <a:pt x="2055061" y="210194"/>
                  </a:lnTo>
                  <a:lnTo>
                    <a:pt x="2043885" y="229255"/>
                  </a:lnTo>
                  <a:lnTo>
                    <a:pt x="2029906" y="248754"/>
                  </a:lnTo>
                </a:path>
                <a:path w="2072640" h="828675">
                  <a:moveTo>
                    <a:pt x="2011910" y="270713"/>
                  </a:moveTo>
                  <a:lnTo>
                    <a:pt x="1982949" y="300482"/>
                  </a:lnTo>
                  <a:lnTo>
                    <a:pt x="1955948" y="324753"/>
                  </a:lnTo>
                  <a:lnTo>
                    <a:pt x="1950340" y="329399"/>
                  </a:lnTo>
                </a:path>
                <a:path w="2072640" h="828675">
                  <a:moveTo>
                    <a:pt x="1928026" y="347395"/>
                  </a:moveTo>
                  <a:lnTo>
                    <a:pt x="1911905" y="359616"/>
                  </a:lnTo>
                  <a:lnTo>
                    <a:pt x="1894905" y="371970"/>
                  </a:lnTo>
                  <a:lnTo>
                    <a:pt x="1877095" y="384457"/>
                  </a:lnTo>
                  <a:lnTo>
                    <a:pt x="1858544" y="397078"/>
                  </a:lnTo>
                </a:path>
                <a:path w="2072640" h="828675">
                  <a:moveTo>
                    <a:pt x="1834783" y="412191"/>
                  </a:moveTo>
                  <a:lnTo>
                    <a:pt x="1817235" y="423048"/>
                  </a:lnTo>
                  <a:lnTo>
                    <a:pt x="1799148" y="433971"/>
                  </a:lnTo>
                  <a:lnTo>
                    <a:pt x="1780521" y="444895"/>
                  </a:lnTo>
                  <a:lnTo>
                    <a:pt x="1761351" y="455752"/>
                  </a:lnTo>
                </a:path>
                <a:path w="2072640" h="828675">
                  <a:moveTo>
                    <a:pt x="1736510" y="469430"/>
                  </a:moveTo>
                  <a:lnTo>
                    <a:pt x="1718157" y="479153"/>
                  </a:lnTo>
                  <a:lnTo>
                    <a:pt x="1699336" y="488873"/>
                  </a:lnTo>
                  <a:lnTo>
                    <a:pt x="1680112" y="498594"/>
                  </a:lnTo>
                  <a:lnTo>
                    <a:pt x="1660551" y="508317"/>
                  </a:lnTo>
                </a:path>
                <a:path w="2072640" h="828675">
                  <a:moveTo>
                    <a:pt x="1634986" y="520915"/>
                  </a:moveTo>
                  <a:lnTo>
                    <a:pt x="1631380" y="522350"/>
                  </a:lnTo>
                  <a:lnTo>
                    <a:pt x="1628141" y="523798"/>
                  </a:lnTo>
                  <a:lnTo>
                    <a:pt x="1624547" y="525589"/>
                  </a:lnTo>
                  <a:lnTo>
                    <a:pt x="1608004" y="533363"/>
                  </a:lnTo>
                  <a:lnTo>
                    <a:pt x="1591290" y="541031"/>
                  </a:lnTo>
                  <a:lnTo>
                    <a:pt x="1574375" y="548629"/>
                  </a:lnTo>
                  <a:lnTo>
                    <a:pt x="1557224" y="556196"/>
                  </a:lnTo>
                </a:path>
                <a:path w="2072640" h="828675">
                  <a:moveTo>
                    <a:pt x="1530948" y="567359"/>
                  </a:moveTo>
                  <a:lnTo>
                    <a:pt x="1511641" y="575606"/>
                  </a:lnTo>
                  <a:lnTo>
                    <a:pt x="1492065" y="583687"/>
                  </a:lnTo>
                  <a:lnTo>
                    <a:pt x="1472221" y="591703"/>
                  </a:lnTo>
                  <a:lnTo>
                    <a:pt x="1452106" y="599757"/>
                  </a:lnTo>
                </a:path>
                <a:path w="2072640" h="828675">
                  <a:moveTo>
                    <a:pt x="1425462" y="609841"/>
                  </a:moveTo>
                  <a:lnTo>
                    <a:pt x="1405686" y="617335"/>
                  </a:lnTo>
                  <a:lnTo>
                    <a:pt x="1385773" y="624732"/>
                  </a:lnTo>
                  <a:lnTo>
                    <a:pt x="1365724" y="632061"/>
                  </a:lnTo>
                  <a:lnTo>
                    <a:pt x="1345541" y="639356"/>
                  </a:lnTo>
                </a:path>
                <a:path w="2072640" h="828675">
                  <a:moveTo>
                    <a:pt x="1318540" y="648715"/>
                  </a:moveTo>
                  <a:lnTo>
                    <a:pt x="1298498" y="655669"/>
                  </a:lnTo>
                  <a:lnTo>
                    <a:pt x="1278316" y="662487"/>
                  </a:lnTo>
                  <a:lnTo>
                    <a:pt x="1257997" y="669170"/>
                  </a:lnTo>
                  <a:lnTo>
                    <a:pt x="1237540" y="675716"/>
                  </a:lnTo>
                </a:path>
                <a:path w="2072640" h="828675">
                  <a:moveTo>
                    <a:pt x="1210540" y="683996"/>
                  </a:moveTo>
                  <a:lnTo>
                    <a:pt x="1190228" y="690351"/>
                  </a:lnTo>
                  <a:lnTo>
                    <a:pt x="1169817" y="696504"/>
                  </a:lnTo>
                  <a:lnTo>
                    <a:pt x="1149339" y="702522"/>
                  </a:lnTo>
                  <a:lnTo>
                    <a:pt x="1128828" y="708469"/>
                  </a:lnTo>
                </a:path>
                <a:path w="2072640" h="828675">
                  <a:moveTo>
                    <a:pt x="1101472" y="716038"/>
                  </a:moveTo>
                  <a:lnTo>
                    <a:pt x="1080735" y="721844"/>
                  </a:lnTo>
                  <a:lnTo>
                    <a:pt x="1060065" y="727417"/>
                  </a:lnTo>
                  <a:lnTo>
                    <a:pt x="1039398" y="732790"/>
                  </a:lnTo>
                  <a:lnTo>
                    <a:pt x="1018668" y="737996"/>
                  </a:lnTo>
                </a:path>
                <a:path w="2072640" h="828675">
                  <a:moveTo>
                    <a:pt x="991300" y="744829"/>
                  </a:moveTo>
                  <a:lnTo>
                    <a:pt x="970358" y="749894"/>
                  </a:lnTo>
                  <a:lnTo>
                    <a:pt x="949586" y="754822"/>
                  </a:lnTo>
                  <a:lnTo>
                    <a:pt x="928881" y="759615"/>
                  </a:lnTo>
                  <a:lnTo>
                    <a:pt x="908140" y="764273"/>
                  </a:lnTo>
                </a:path>
                <a:path w="2072640" h="828675">
                  <a:moveTo>
                    <a:pt x="880429" y="770039"/>
                  </a:moveTo>
                  <a:lnTo>
                    <a:pt x="859374" y="774500"/>
                  </a:lnTo>
                  <a:lnTo>
                    <a:pt x="838353" y="778724"/>
                  </a:lnTo>
                  <a:lnTo>
                    <a:pt x="817399" y="782746"/>
                  </a:lnTo>
                  <a:lnTo>
                    <a:pt x="796545" y="786599"/>
                  </a:lnTo>
                </a:path>
                <a:path w="2072640" h="828675">
                  <a:moveTo>
                    <a:pt x="768465" y="791997"/>
                  </a:moveTo>
                  <a:lnTo>
                    <a:pt x="747206" y="795493"/>
                  </a:lnTo>
                  <a:lnTo>
                    <a:pt x="726079" y="798925"/>
                  </a:lnTo>
                  <a:lnTo>
                    <a:pt x="705086" y="802223"/>
                  </a:lnTo>
                  <a:lnTo>
                    <a:pt x="684226" y="805319"/>
                  </a:lnTo>
                </a:path>
                <a:path w="2072640" h="828675">
                  <a:moveTo>
                    <a:pt x="656147" y="809269"/>
                  </a:moveTo>
                  <a:lnTo>
                    <a:pt x="607846" y="815652"/>
                  </a:lnTo>
                  <a:lnTo>
                    <a:pt x="578029" y="818997"/>
                  </a:lnTo>
                  <a:lnTo>
                    <a:pt x="571552" y="819721"/>
                  </a:lnTo>
                </a:path>
                <a:path w="2072640" h="828675">
                  <a:moveTo>
                    <a:pt x="543104" y="822236"/>
                  </a:moveTo>
                  <a:lnTo>
                    <a:pt x="521376" y="824256"/>
                  </a:lnTo>
                  <a:lnTo>
                    <a:pt x="499951" y="825973"/>
                  </a:lnTo>
                  <a:lnTo>
                    <a:pt x="478862" y="827351"/>
                  </a:lnTo>
                  <a:lnTo>
                    <a:pt x="458141" y="828357"/>
                  </a:lnTo>
                </a:path>
              </a:pathLst>
            </a:custGeom>
            <a:ln w="28439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6731461" y="4847937"/>
              <a:ext cx="114300" cy="29845"/>
            </a:xfrm>
            <a:custGeom>
              <a:avLst/>
              <a:gdLst/>
              <a:ahLst/>
              <a:cxnLst/>
              <a:rect l="l" t="t" r="r" b="b"/>
              <a:pathLst>
                <a:path w="114300" h="29845">
                  <a:moveTo>
                    <a:pt x="0" y="29507"/>
                  </a:moveTo>
                  <a:lnTo>
                    <a:pt x="113758" y="29507"/>
                  </a:lnTo>
                  <a:lnTo>
                    <a:pt x="113758" y="0"/>
                  </a:lnTo>
                  <a:lnTo>
                    <a:pt x="0" y="0"/>
                  </a:lnTo>
                  <a:lnTo>
                    <a:pt x="0" y="29507"/>
                  </a:lnTo>
                  <a:close/>
                </a:path>
              </a:pathLst>
            </a:custGeom>
            <a:solidFill>
              <a:srgbClr val="7F7F7F">
                <a:alpha val="34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6404394" y="4739754"/>
              <a:ext cx="313055" cy="122555"/>
            </a:xfrm>
            <a:custGeom>
              <a:avLst/>
              <a:gdLst/>
              <a:ahLst/>
              <a:cxnLst/>
              <a:rect l="l" t="t" r="r" b="b"/>
              <a:pathLst>
                <a:path w="313054" h="122554">
                  <a:moveTo>
                    <a:pt x="312851" y="122402"/>
                  </a:moveTo>
                  <a:lnTo>
                    <a:pt x="290503" y="121390"/>
                  </a:lnTo>
                  <a:lnTo>
                    <a:pt x="268833" y="119973"/>
                  </a:lnTo>
                  <a:lnTo>
                    <a:pt x="247840" y="118152"/>
                  </a:lnTo>
                  <a:lnTo>
                    <a:pt x="227520" y="115925"/>
                  </a:lnTo>
                </a:path>
                <a:path w="313054" h="122554">
                  <a:moveTo>
                    <a:pt x="199440" y="111963"/>
                  </a:moveTo>
                  <a:lnTo>
                    <a:pt x="192963" y="110883"/>
                  </a:lnTo>
                  <a:lnTo>
                    <a:pt x="186486" y="109804"/>
                  </a:lnTo>
                  <a:lnTo>
                    <a:pt x="180365" y="108724"/>
                  </a:lnTo>
                  <a:lnTo>
                    <a:pt x="163217" y="105289"/>
                  </a:lnTo>
                  <a:lnTo>
                    <a:pt x="146842" y="101482"/>
                  </a:lnTo>
                  <a:lnTo>
                    <a:pt x="131207" y="97337"/>
                  </a:lnTo>
                  <a:lnTo>
                    <a:pt x="116281" y="92887"/>
                  </a:lnTo>
                </a:path>
                <a:path w="313054" h="122554">
                  <a:moveTo>
                    <a:pt x="89649" y="82804"/>
                  </a:moveTo>
                  <a:lnTo>
                    <a:pt x="67850" y="72551"/>
                  </a:lnTo>
                  <a:lnTo>
                    <a:pt x="48920" y="61250"/>
                  </a:lnTo>
                  <a:lnTo>
                    <a:pt x="32895" y="48937"/>
                  </a:lnTo>
                  <a:lnTo>
                    <a:pt x="19812" y="35648"/>
                  </a:lnTo>
                </a:path>
                <a:path w="313054" h="122554">
                  <a:moveTo>
                    <a:pt x="4330" y="11887"/>
                  </a:moveTo>
                  <a:lnTo>
                    <a:pt x="2882" y="7924"/>
                  </a:lnTo>
                  <a:lnTo>
                    <a:pt x="1447" y="3962"/>
                  </a:lnTo>
                  <a:lnTo>
                    <a:pt x="0" y="0"/>
                  </a:lnTo>
                </a:path>
              </a:pathLst>
            </a:custGeom>
            <a:ln w="28439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/>
            <p:cNvSpPr/>
            <p:nvPr/>
          </p:nvSpPr>
          <p:spPr>
            <a:xfrm>
              <a:off x="6401293" y="4009313"/>
              <a:ext cx="2072639" cy="828675"/>
            </a:xfrm>
            <a:custGeom>
              <a:avLst/>
              <a:gdLst/>
              <a:ahLst/>
              <a:cxnLst/>
              <a:rect l="l" t="t" r="r" b="b"/>
              <a:pathLst>
                <a:path w="2072640" h="828675">
                  <a:moveTo>
                    <a:pt x="3100" y="707402"/>
                  </a:moveTo>
                  <a:lnTo>
                    <a:pt x="0" y="688238"/>
                  </a:lnTo>
                  <a:lnTo>
                    <a:pt x="947" y="668031"/>
                  </a:lnTo>
                  <a:lnTo>
                    <a:pt x="5943" y="646811"/>
                  </a:lnTo>
                  <a:lnTo>
                    <a:pt x="14987" y="624611"/>
                  </a:lnTo>
                </a:path>
                <a:path w="2072640" h="828675">
                  <a:moveTo>
                    <a:pt x="29021" y="600125"/>
                  </a:moveTo>
                  <a:lnTo>
                    <a:pt x="40163" y="584331"/>
                  </a:lnTo>
                  <a:lnTo>
                    <a:pt x="53055" y="568266"/>
                  </a:lnTo>
                  <a:lnTo>
                    <a:pt x="67700" y="551932"/>
                  </a:lnTo>
                  <a:lnTo>
                    <a:pt x="84100" y="535330"/>
                  </a:lnTo>
                </a:path>
                <a:path w="2072640" h="828675">
                  <a:moveTo>
                    <a:pt x="104992" y="515886"/>
                  </a:moveTo>
                  <a:lnTo>
                    <a:pt x="120258" y="502650"/>
                  </a:lnTo>
                  <a:lnTo>
                    <a:pt x="136401" y="489381"/>
                  </a:lnTo>
                  <a:lnTo>
                    <a:pt x="153489" y="476046"/>
                  </a:lnTo>
                  <a:lnTo>
                    <a:pt x="171591" y="462610"/>
                  </a:lnTo>
                </a:path>
                <a:path w="2072640" h="828675">
                  <a:moveTo>
                    <a:pt x="194984" y="446405"/>
                  </a:moveTo>
                  <a:lnTo>
                    <a:pt x="212002" y="435006"/>
                  </a:lnTo>
                  <a:lnTo>
                    <a:pt x="229590" y="423505"/>
                  </a:lnTo>
                  <a:lnTo>
                    <a:pt x="247785" y="411934"/>
                  </a:lnTo>
                  <a:lnTo>
                    <a:pt x="266625" y="400329"/>
                  </a:lnTo>
                </a:path>
                <a:path w="2072640" h="828675">
                  <a:moveTo>
                    <a:pt x="291466" y="385927"/>
                  </a:moveTo>
                  <a:lnTo>
                    <a:pt x="309495" y="375674"/>
                  </a:lnTo>
                  <a:lnTo>
                    <a:pt x="327963" y="365455"/>
                  </a:lnTo>
                  <a:lnTo>
                    <a:pt x="346902" y="355302"/>
                  </a:lnTo>
                  <a:lnTo>
                    <a:pt x="366345" y="345249"/>
                  </a:lnTo>
                </a:path>
                <a:path w="2072640" h="828675">
                  <a:moveTo>
                    <a:pt x="391542" y="332282"/>
                  </a:moveTo>
                  <a:lnTo>
                    <a:pt x="433112" y="312035"/>
                  </a:lnTo>
                  <a:lnTo>
                    <a:pt x="461392" y="298805"/>
                  </a:lnTo>
                  <a:lnTo>
                    <a:pt x="468580" y="295567"/>
                  </a:lnTo>
                </a:path>
                <a:path w="2072640" h="828675">
                  <a:moveTo>
                    <a:pt x="494501" y="283679"/>
                  </a:moveTo>
                  <a:lnTo>
                    <a:pt x="513803" y="275109"/>
                  </a:lnTo>
                  <a:lnTo>
                    <a:pt x="533339" y="266674"/>
                  </a:lnTo>
                  <a:lnTo>
                    <a:pt x="553078" y="258373"/>
                  </a:lnTo>
                  <a:lnTo>
                    <a:pt x="572987" y="250202"/>
                  </a:lnTo>
                </a:path>
                <a:path w="2072640" h="828675">
                  <a:moveTo>
                    <a:pt x="599263" y="239407"/>
                  </a:moveTo>
                  <a:lnTo>
                    <a:pt x="618984" y="231589"/>
                  </a:lnTo>
                  <a:lnTo>
                    <a:pt x="638775" y="223837"/>
                  </a:lnTo>
                  <a:lnTo>
                    <a:pt x="658701" y="216219"/>
                  </a:lnTo>
                  <a:lnTo>
                    <a:pt x="678829" y="208800"/>
                  </a:lnTo>
                </a:path>
                <a:path w="2072640" h="828675">
                  <a:moveTo>
                    <a:pt x="705461" y="199085"/>
                  </a:moveTo>
                  <a:lnTo>
                    <a:pt x="725505" y="191865"/>
                  </a:lnTo>
                  <a:lnTo>
                    <a:pt x="745650" y="184778"/>
                  </a:lnTo>
                  <a:lnTo>
                    <a:pt x="765861" y="177825"/>
                  </a:lnTo>
                  <a:lnTo>
                    <a:pt x="786106" y="171005"/>
                  </a:lnTo>
                </a:path>
                <a:path w="2072640" h="828675">
                  <a:moveTo>
                    <a:pt x="813106" y="162001"/>
                  </a:moveTo>
                  <a:lnTo>
                    <a:pt x="833417" y="155529"/>
                  </a:lnTo>
                  <a:lnTo>
                    <a:pt x="853830" y="149091"/>
                  </a:lnTo>
                  <a:lnTo>
                    <a:pt x="874312" y="142720"/>
                  </a:lnTo>
                  <a:lnTo>
                    <a:pt x="894830" y="136448"/>
                  </a:lnTo>
                </a:path>
                <a:path w="2072640" h="828675">
                  <a:moveTo>
                    <a:pt x="921831" y="128524"/>
                  </a:moveTo>
                  <a:lnTo>
                    <a:pt x="929442" y="126363"/>
                  </a:lnTo>
                  <a:lnTo>
                    <a:pt x="937123" y="124206"/>
                  </a:lnTo>
                  <a:lnTo>
                    <a:pt x="944807" y="122048"/>
                  </a:lnTo>
                  <a:lnTo>
                    <a:pt x="952425" y="119888"/>
                  </a:lnTo>
                  <a:lnTo>
                    <a:pt x="965386" y="116169"/>
                  </a:lnTo>
                  <a:lnTo>
                    <a:pt x="978346" y="112553"/>
                  </a:lnTo>
                  <a:lnTo>
                    <a:pt x="991305" y="109004"/>
                  </a:lnTo>
                  <a:lnTo>
                    <a:pt x="1004266" y="105486"/>
                  </a:lnTo>
                </a:path>
                <a:path w="2072640" h="828675">
                  <a:moveTo>
                    <a:pt x="1031622" y="98285"/>
                  </a:moveTo>
                  <a:lnTo>
                    <a:pt x="1052409" y="92953"/>
                  </a:lnTo>
                  <a:lnTo>
                    <a:pt x="1073162" y="87757"/>
                  </a:lnTo>
                  <a:lnTo>
                    <a:pt x="1093846" y="82694"/>
                  </a:lnTo>
                  <a:lnTo>
                    <a:pt x="1114426" y="77762"/>
                  </a:lnTo>
                </a:path>
                <a:path w="2072640" h="828675">
                  <a:moveTo>
                    <a:pt x="1142150" y="71640"/>
                  </a:moveTo>
                  <a:lnTo>
                    <a:pt x="1163147" y="66855"/>
                  </a:lnTo>
                  <a:lnTo>
                    <a:pt x="1184041" y="62237"/>
                  </a:lnTo>
                  <a:lnTo>
                    <a:pt x="1204869" y="57822"/>
                  </a:lnTo>
                  <a:lnTo>
                    <a:pt x="1225665" y="53644"/>
                  </a:lnTo>
                </a:path>
                <a:path w="2072640" h="828675">
                  <a:moveTo>
                    <a:pt x="1253745" y="48247"/>
                  </a:moveTo>
                  <a:lnTo>
                    <a:pt x="1274799" y="44265"/>
                  </a:lnTo>
                  <a:lnTo>
                    <a:pt x="1295820" y="40417"/>
                  </a:lnTo>
                  <a:lnTo>
                    <a:pt x="1316774" y="36703"/>
                  </a:lnTo>
                  <a:lnTo>
                    <a:pt x="1337629" y="33121"/>
                  </a:lnTo>
                </a:path>
                <a:path w="2072640" h="828675">
                  <a:moveTo>
                    <a:pt x="1365708" y="28803"/>
                  </a:moveTo>
                  <a:lnTo>
                    <a:pt x="1387025" y="25631"/>
                  </a:lnTo>
                  <a:lnTo>
                    <a:pt x="1408277" y="22594"/>
                  </a:lnTo>
                  <a:lnTo>
                    <a:pt x="1429393" y="19693"/>
                  </a:lnTo>
                  <a:lnTo>
                    <a:pt x="1450303" y="16929"/>
                  </a:lnTo>
                </a:path>
                <a:path w="2072640" h="828675">
                  <a:moveTo>
                    <a:pt x="1478383" y="13690"/>
                  </a:moveTo>
                  <a:lnTo>
                    <a:pt x="1478751" y="13690"/>
                  </a:lnTo>
                  <a:lnTo>
                    <a:pt x="1479462" y="13690"/>
                  </a:lnTo>
                  <a:lnTo>
                    <a:pt x="1479830" y="13322"/>
                  </a:lnTo>
                  <a:lnTo>
                    <a:pt x="1501229" y="11023"/>
                  </a:lnTo>
                  <a:lnTo>
                    <a:pt x="1522260" y="8961"/>
                  </a:lnTo>
                  <a:lnTo>
                    <a:pt x="1542954" y="7101"/>
                  </a:lnTo>
                  <a:lnTo>
                    <a:pt x="1563346" y="5410"/>
                  </a:lnTo>
                </a:path>
                <a:path w="2072640" h="828675">
                  <a:moveTo>
                    <a:pt x="1591781" y="3606"/>
                  </a:moveTo>
                  <a:lnTo>
                    <a:pt x="1613722" y="2389"/>
                  </a:lnTo>
                  <a:lnTo>
                    <a:pt x="1635255" y="1444"/>
                  </a:lnTo>
                  <a:lnTo>
                    <a:pt x="1656380" y="770"/>
                  </a:lnTo>
                  <a:lnTo>
                    <a:pt x="1677100" y="368"/>
                  </a:lnTo>
                </a:path>
                <a:path w="2072640" h="828675">
                  <a:moveTo>
                    <a:pt x="1705548" y="0"/>
                  </a:moveTo>
                  <a:lnTo>
                    <a:pt x="1727689" y="198"/>
                  </a:lnTo>
                  <a:lnTo>
                    <a:pt x="1749288" y="769"/>
                  </a:lnTo>
                  <a:lnTo>
                    <a:pt x="1770347" y="1676"/>
                  </a:lnTo>
                  <a:lnTo>
                    <a:pt x="1790866" y="2882"/>
                  </a:lnTo>
                </a:path>
                <a:path w="2072640" h="828675">
                  <a:moveTo>
                    <a:pt x="1818946" y="5041"/>
                  </a:moveTo>
                  <a:lnTo>
                    <a:pt x="1871951" y="11933"/>
                  </a:lnTo>
                  <a:lnTo>
                    <a:pt x="1898511" y="16929"/>
                  </a:lnTo>
                  <a:lnTo>
                    <a:pt x="1903541" y="18008"/>
                  </a:lnTo>
                </a:path>
                <a:path w="2072640" h="828675">
                  <a:moveTo>
                    <a:pt x="1931265" y="24485"/>
                  </a:moveTo>
                  <a:lnTo>
                    <a:pt x="1953810" y="31300"/>
                  </a:lnTo>
                  <a:lnTo>
                    <a:pt x="1974467" y="38792"/>
                  </a:lnTo>
                  <a:lnTo>
                    <a:pt x="1993233" y="46959"/>
                  </a:lnTo>
                  <a:lnTo>
                    <a:pt x="2010106" y="55803"/>
                  </a:lnTo>
                </a:path>
                <a:path w="2072640" h="828675">
                  <a:moveTo>
                    <a:pt x="2033500" y="72364"/>
                  </a:moveTo>
                  <a:lnTo>
                    <a:pt x="2063523" y="109574"/>
                  </a:lnTo>
                  <a:lnTo>
                    <a:pt x="2071663" y="137883"/>
                  </a:lnTo>
                  <a:lnTo>
                    <a:pt x="2072031" y="145440"/>
                  </a:lnTo>
                </a:path>
                <a:path w="2072640" h="828675">
                  <a:moveTo>
                    <a:pt x="2069149" y="173520"/>
                  </a:moveTo>
                  <a:lnTo>
                    <a:pt x="2063470" y="191606"/>
                  </a:lnTo>
                  <a:lnTo>
                    <a:pt x="2055061" y="210200"/>
                  </a:lnTo>
                  <a:lnTo>
                    <a:pt x="2043885" y="229266"/>
                  </a:lnTo>
                  <a:lnTo>
                    <a:pt x="2029906" y="248767"/>
                  </a:lnTo>
                </a:path>
                <a:path w="2072640" h="828675">
                  <a:moveTo>
                    <a:pt x="2011910" y="270725"/>
                  </a:moveTo>
                  <a:lnTo>
                    <a:pt x="1982949" y="300488"/>
                  </a:lnTo>
                  <a:lnTo>
                    <a:pt x="1955948" y="324758"/>
                  </a:lnTo>
                  <a:lnTo>
                    <a:pt x="1950340" y="329399"/>
                  </a:lnTo>
                </a:path>
                <a:path w="2072640" h="828675">
                  <a:moveTo>
                    <a:pt x="1928026" y="347408"/>
                  </a:moveTo>
                  <a:lnTo>
                    <a:pt x="1911905" y="359621"/>
                  </a:lnTo>
                  <a:lnTo>
                    <a:pt x="1894905" y="371973"/>
                  </a:lnTo>
                  <a:lnTo>
                    <a:pt x="1877095" y="384463"/>
                  </a:lnTo>
                  <a:lnTo>
                    <a:pt x="1858544" y="397090"/>
                  </a:lnTo>
                </a:path>
                <a:path w="2072640" h="828675">
                  <a:moveTo>
                    <a:pt x="1834783" y="412203"/>
                  </a:moveTo>
                  <a:lnTo>
                    <a:pt x="1817235" y="423060"/>
                  </a:lnTo>
                  <a:lnTo>
                    <a:pt x="1799148" y="433984"/>
                  </a:lnTo>
                  <a:lnTo>
                    <a:pt x="1780521" y="444907"/>
                  </a:lnTo>
                  <a:lnTo>
                    <a:pt x="1761351" y="455764"/>
                  </a:lnTo>
                </a:path>
                <a:path w="2072640" h="828675">
                  <a:moveTo>
                    <a:pt x="1736510" y="469442"/>
                  </a:moveTo>
                  <a:lnTo>
                    <a:pt x="1718157" y="479165"/>
                  </a:lnTo>
                  <a:lnTo>
                    <a:pt x="1699336" y="488886"/>
                  </a:lnTo>
                  <a:lnTo>
                    <a:pt x="1680112" y="498607"/>
                  </a:lnTo>
                  <a:lnTo>
                    <a:pt x="1660551" y="508330"/>
                  </a:lnTo>
                </a:path>
                <a:path w="2072640" h="828675">
                  <a:moveTo>
                    <a:pt x="1634986" y="520928"/>
                  </a:moveTo>
                  <a:lnTo>
                    <a:pt x="1631380" y="522363"/>
                  </a:lnTo>
                  <a:lnTo>
                    <a:pt x="1628141" y="523811"/>
                  </a:lnTo>
                  <a:lnTo>
                    <a:pt x="1624547" y="525602"/>
                  </a:lnTo>
                  <a:lnTo>
                    <a:pt x="1608004" y="533370"/>
                  </a:lnTo>
                  <a:lnTo>
                    <a:pt x="1591290" y="541039"/>
                  </a:lnTo>
                  <a:lnTo>
                    <a:pt x="1574375" y="548640"/>
                  </a:lnTo>
                  <a:lnTo>
                    <a:pt x="1557224" y="556209"/>
                  </a:lnTo>
                </a:path>
                <a:path w="2072640" h="828675">
                  <a:moveTo>
                    <a:pt x="1530948" y="567372"/>
                  </a:moveTo>
                  <a:lnTo>
                    <a:pt x="1511641" y="575618"/>
                  </a:lnTo>
                  <a:lnTo>
                    <a:pt x="1492065" y="583699"/>
                  </a:lnTo>
                  <a:lnTo>
                    <a:pt x="1472221" y="591716"/>
                  </a:lnTo>
                  <a:lnTo>
                    <a:pt x="1452106" y="599770"/>
                  </a:lnTo>
                </a:path>
                <a:path w="2072640" h="828675">
                  <a:moveTo>
                    <a:pt x="1425462" y="609841"/>
                  </a:moveTo>
                  <a:lnTo>
                    <a:pt x="1405686" y="617341"/>
                  </a:lnTo>
                  <a:lnTo>
                    <a:pt x="1385773" y="624738"/>
                  </a:lnTo>
                  <a:lnTo>
                    <a:pt x="1365724" y="632069"/>
                  </a:lnTo>
                  <a:lnTo>
                    <a:pt x="1345541" y="639368"/>
                  </a:lnTo>
                </a:path>
                <a:path w="2072640" h="828675">
                  <a:moveTo>
                    <a:pt x="1318540" y="648728"/>
                  </a:moveTo>
                  <a:lnTo>
                    <a:pt x="1298498" y="655679"/>
                  </a:lnTo>
                  <a:lnTo>
                    <a:pt x="1278316" y="662495"/>
                  </a:lnTo>
                  <a:lnTo>
                    <a:pt x="1257997" y="669177"/>
                  </a:lnTo>
                  <a:lnTo>
                    <a:pt x="1237540" y="675728"/>
                  </a:lnTo>
                </a:path>
                <a:path w="2072640" h="828675">
                  <a:moveTo>
                    <a:pt x="1210540" y="684009"/>
                  </a:moveTo>
                  <a:lnTo>
                    <a:pt x="1190228" y="690363"/>
                  </a:lnTo>
                  <a:lnTo>
                    <a:pt x="1169817" y="696517"/>
                  </a:lnTo>
                  <a:lnTo>
                    <a:pt x="1149339" y="702534"/>
                  </a:lnTo>
                  <a:lnTo>
                    <a:pt x="1128828" y="708482"/>
                  </a:lnTo>
                </a:path>
                <a:path w="2072640" h="828675">
                  <a:moveTo>
                    <a:pt x="1101472" y="716051"/>
                  </a:moveTo>
                  <a:lnTo>
                    <a:pt x="1080735" y="721857"/>
                  </a:lnTo>
                  <a:lnTo>
                    <a:pt x="1060065" y="727430"/>
                  </a:lnTo>
                  <a:lnTo>
                    <a:pt x="1039398" y="732803"/>
                  </a:lnTo>
                  <a:lnTo>
                    <a:pt x="1018668" y="738009"/>
                  </a:lnTo>
                </a:path>
                <a:path w="2072640" h="828675">
                  <a:moveTo>
                    <a:pt x="991300" y="744842"/>
                  </a:moveTo>
                  <a:lnTo>
                    <a:pt x="970358" y="749907"/>
                  </a:lnTo>
                  <a:lnTo>
                    <a:pt x="949586" y="754835"/>
                  </a:lnTo>
                  <a:lnTo>
                    <a:pt x="928881" y="759628"/>
                  </a:lnTo>
                  <a:lnTo>
                    <a:pt x="908140" y="764286"/>
                  </a:lnTo>
                </a:path>
                <a:path w="2072640" h="828675">
                  <a:moveTo>
                    <a:pt x="880429" y="770051"/>
                  </a:moveTo>
                  <a:lnTo>
                    <a:pt x="859374" y="774507"/>
                  </a:lnTo>
                  <a:lnTo>
                    <a:pt x="838353" y="778730"/>
                  </a:lnTo>
                  <a:lnTo>
                    <a:pt x="817399" y="782751"/>
                  </a:lnTo>
                  <a:lnTo>
                    <a:pt x="796545" y="786599"/>
                  </a:lnTo>
                </a:path>
                <a:path w="2072640" h="828675">
                  <a:moveTo>
                    <a:pt x="768465" y="792010"/>
                  </a:moveTo>
                  <a:lnTo>
                    <a:pt x="747206" y="795506"/>
                  </a:lnTo>
                  <a:lnTo>
                    <a:pt x="726079" y="798937"/>
                  </a:lnTo>
                  <a:lnTo>
                    <a:pt x="705086" y="802236"/>
                  </a:lnTo>
                  <a:lnTo>
                    <a:pt x="684226" y="805332"/>
                  </a:lnTo>
                </a:path>
                <a:path w="2072640" h="828675">
                  <a:moveTo>
                    <a:pt x="656147" y="809282"/>
                  </a:moveTo>
                  <a:lnTo>
                    <a:pt x="607846" y="815663"/>
                  </a:lnTo>
                  <a:lnTo>
                    <a:pt x="578029" y="819010"/>
                  </a:lnTo>
                  <a:lnTo>
                    <a:pt x="571552" y="819721"/>
                  </a:lnTo>
                </a:path>
                <a:path w="2072640" h="828675">
                  <a:moveTo>
                    <a:pt x="543104" y="822248"/>
                  </a:moveTo>
                  <a:lnTo>
                    <a:pt x="521376" y="824269"/>
                  </a:lnTo>
                  <a:lnTo>
                    <a:pt x="499951" y="825985"/>
                  </a:lnTo>
                  <a:lnTo>
                    <a:pt x="478862" y="827363"/>
                  </a:lnTo>
                  <a:lnTo>
                    <a:pt x="458141" y="828370"/>
                  </a:lnTo>
                </a:path>
              </a:pathLst>
            </a:custGeom>
            <a:ln w="2843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/>
            <p:cNvSpPr/>
            <p:nvPr/>
          </p:nvSpPr>
          <p:spPr>
            <a:xfrm>
              <a:off x="6731461" y="4824899"/>
              <a:ext cx="114300" cy="29845"/>
            </a:xfrm>
            <a:custGeom>
              <a:avLst/>
              <a:gdLst/>
              <a:ahLst/>
              <a:cxnLst/>
              <a:rect l="l" t="t" r="r" b="b"/>
              <a:pathLst>
                <a:path w="114300" h="29845">
                  <a:moveTo>
                    <a:pt x="0" y="29502"/>
                  </a:moveTo>
                  <a:lnTo>
                    <a:pt x="113758" y="29502"/>
                  </a:lnTo>
                  <a:lnTo>
                    <a:pt x="113758" y="0"/>
                  </a:lnTo>
                  <a:lnTo>
                    <a:pt x="0" y="0"/>
                  </a:lnTo>
                  <a:lnTo>
                    <a:pt x="0" y="29502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/>
            <p:cNvSpPr/>
            <p:nvPr/>
          </p:nvSpPr>
          <p:spPr>
            <a:xfrm>
              <a:off x="6404394" y="4716716"/>
              <a:ext cx="313055" cy="122555"/>
            </a:xfrm>
            <a:custGeom>
              <a:avLst/>
              <a:gdLst/>
              <a:ahLst/>
              <a:cxnLst/>
              <a:rect l="l" t="t" r="r" b="b"/>
              <a:pathLst>
                <a:path w="313054" h="122554">
                  <a:moveTo>
                    <a:pt x="312851" y="122402"/>
                  </a:moveTo>
                  <a:lnTo>
                    <a:pt x="290503" y="121390"/>
                  </a:lnTo>
                  <a:lnTo>
                    <a:pt x="268833" y="119973"/>
                  </a:lnTo>
                  <a:lnTo>
                    <a:pt x="247840" y="118152"/>
                  </a:lnTo>
                  <a:lnTo>
                    <a:pt x="227520" y="115925"/>
                  </a:lnTo>
                </a:path>
                <a:path w="313054" h="122554">
                  <a:moveTo>
                    <a:pt x="199440" y="111963"/>
                  </a:moveTo>
                  <a:lnTo>
                    <a:pt x="192963" y="110883"/>
                  </a:lnTo>
                  <a:lnTo>
                    <a:pt x="186486" y="109804"/>
                  </a:lnTo>
                  <a:lnTo>
                    <a:pt x="180365" y="108724"/>
                  </a:lnTo>
                  <a:lnTo>
                    <a:pt x="163217" y="105289"/>
                  </a:lnTo>
                  <a:lnTo>
                    <a:pt x="146842" y="101482"/>
                  </a:lnTo>
                  <a:lnTo>
                    <a:pt x="131207" y="97337"/>
                  </a:lnTo>
                  <a:lnTo>
                    <a:pt x="116281" y="92887"/>
                  </a:lnTo>
                </a:path>
                <a:path w="313054" h="122554">
                  <a:moveTo>
                    <a:pt x="89649" y="82804"/>
                  </a:moveTo>
                  <a:lnTo>
                    <a:pt x="67850" y="72546"/>
                  </a:lnTo>
                  <a:lnTo>
                    <a:pt x="48920" y="61245"/>
                  </a:lnTo>
                  <a:lnTo>
                    <a:pt x="32895" y="48935"/>
                  </a:lnTo>
                  <a:lnTo>
                    <a:pt x="19812" y="35648"/>
                  </a:lnTo>
                </a:path>
                <a:path w="313054" h="122554">
                  <a:moveTo>
                    <a:pt x="4330" y="11887"/>
                  </a:moveTo>
                  <a:lnTo>
                    <a:pt x="2882" y="7924"/>
                  </a:lnTo>
                  <a:lnTo>
                    <a:pt x="1447" y="3962"/>
                  </a:lnTo>
                  <a:lnTo>
                    <a:pt x="0" y="0"/>
                  </a:lnTo>
                </a:path>
              </a:pathLst>
            </a:custGeom>
            <a:ln w="2843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7" name="object 37"/>
          <p:cNvSpPr txBox="1"/>
          <p:nvPr/>
        </p:nvSpPr>
        <p:spPr>
          <a:xfrm>
            <a:off x="174142" y="5510415"/>
            <a:ext cx="8161020" cy="1122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217804">
              <a:lnSpc>
                <a:spcPct val="100000"/>
              </a:lnSpc>
              <a:spcBef>
                <a:spcPts val="100"/>
              </a:spcBef>
            </a:pPr>
            <a:r>
              <a:rPr dirty="0" sz="1800" spc="-5" b="1">
                <a:latin typeface="Arial"/>
                <a:cs typeface="Arial"/>
              </a:rPr>
              <a:t>Ensilage,</a:t>
            </a:r>
            <a:r>
              <a:rPr dirty="0" sz="1800" b="1"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séchage</a:t>
            </a:r>
            <a:r>
              <a:rPr dirty="0" sz="1800" spc="-5" b="1">
                <a:latin typeface="Arial"/>
                <a:cs typeface="Arial"/>
              </a:rPr>
              <a:t> en</a:t>
            </a:r>
            <a:r>
              <a:rPr dirty="0" sz="1800" spc="5" b="1">
                <a:latin typeface="Arial"/>
                <a:cs typeface="Arial"/>
              </a:rPr>
              <a:t> </a:t>
            </a:r>
            <a:r>
              <a:rPr dirty="0" sz="1800" spc="-5" b="1">
                <a:latin typeface="Arial"/>
                <a:cs typeface="Arial"/>
              </a:rPr>
              <a:t>grange, changement</a:t>
            </a:r>
            <a:r>
              <a:rPr dirty="0" sz="1800" spc="-10" b="1">
                <a:latin typeface="Arial"/>
                <a:cs typeface="Arial"/>
              </a:rPr>
              <a:t> </a:t>
            </a:r>
            <a:r>
              <a:rPr dirty="0" sz="1800" spc="-5" b="1">
                <a:latin typeface="Arial"/>
                <a:cs typeface="Arial"/>
              </a:rPr>
              <a:t>d’usage des anciens corps </a:t>
            </a:r>
            <a:r>
              <a:rPr dirty="0" sz="1800" b="1">
                <a:latin typeface="Arial"/>
                <a:cs typeface="Arial"/>
              </a:rPr>
              <a:t>de </a:t>
            </a:r>
            <a:r>
              <a:rPr dirty="0" sz="1800" spc="-484" b="1"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fermes </a:t>
            </a:r>
            <a:r>
              <a:rPr dirty="0" sz="1800" b="1">
                <a:latin typeface="Arial"/>
                <a:cs typeface="Arial"/>
              </a:rPr>
              <a:t>…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dirty="0" sz="1800" spc="-5" b="1">
                <a:latin typeface="Arial"/>
                <a:cs typeface="Arial"/>
              </a:rPr>
              <a:t>Et</a:t>
            </a:r>
            <a:r>
              <a:rPr dirty="0" sz="1800" spc="-10" b="1">
                <a:latin typeface="Arial"/>
                <a:cs typeface="Arial"/>
              </a:rPr>
              <a:t> </a:t>
            </a:r>
            <a:r>
              <a:rPr dirty="0" sz="1800" spc="-5" b="1">
                <a:latin typeface="Arial"/>
                <a:cs typeface="Arial"/>
              </a:rPr>
              <a:t>conséquences sur les îlots agricoles,</a:t>
            </a:r>
            <a:r>
              <a:rPr dirty="0" sz="1800" b="1">
                <a:latin typeface="Arial"/>
                <a:cs typeface="Arial"/>
              </a:rPr>
              <a:t> la</a:t>
            </a:r>
            <a:r>
              <a:rPr dirty="0" sz="1800" spc="-5" b="1">
                <a:latin typeface="Arial"/>
                <a:cs typeface="Arial"/>
              </a:rPr>
              <a:t> vocation</a:t>
            </a:r>
            <a:r>
              <a:rPr dirty="0" sz="1800" b="1">
                <a:latin typeface="Arial"/>
                <a:cs typeface="Arial"/>
              </a:rPr>
              <a:t> </a:t>
            </a:r>
            <a:r>
              <a:rPr dirty="0" sz="1800" spc="-5" b="1">
                <a:latin typeface="Arial"/>
                <a:cs typeface="Arial"/>
              </a:rPr>
              <a:t>des </a:t>
            </a:r>
            <a:r>
              <a:rPr dirty="0" sz="1800" spc="-10" b="1">
                <a:latin typeface="Arial"/>
                <a:cs typeface="Arial"/>
              </a:rPr>
              <a:t>espaces,</a:t>
            </a:r>
            <a:r>
              <a:rPr dirty="0" sz="1800" spc="-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la</a:t>
            </a:r>
            <a:r>
              <a:rPr dirty="0" sz="1800" spc="-5" b="1">
                <a:latin typeface="Arial"/>
                <a:cs typeface="Arial"/>
              </a:rPr>
              <a:t> qualité </a:t>
            </a:r>
            <a:r>
              <a:rPr dirty="0" sz="1800" spc="-484" b="1">
                <a:latin typeface="Arial"/>
                <a:cs typeface="Arial"/>
              </a:rPr>
              <a:t> </a:t>
            </a:r>
            <a:r>
              <a:rPr dirty="0" sz="1800" spc="-5" b="1">
                <a:latin typeface="Arial"/>
                <a:cs typeface="Arial"/>
              </a:rPr>
              <a:t>du</a:t>
            </a:r>
            <a:r>
              <a:rPr dirty="0" sz="1800" b="1">
                <a:latin typeface="Arial"/>
                <a:cs typeface="Arial"/>
              </a:rPr>
              <a:t> </a:t>
            </a:r>
            <a:r>
              <a:rPr dirty="0" sz="1800" spc="-5" b="1">
                <a:latin typeface="Arial"/>
                <a:cs typeface="Arial"/>
              </a:rPr>
              <a:t>bâti,</a:t>
            </a:r>
            <a:r>
              <a:rPr dirty="0" sz="1800" spc="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…</a:t>
            </a:r>
            <a:endParaRPr sz="1800">
              <a:latin typeface="Arial"/>
              <a:cs typeface="Arial"/>
            </a:endParaRPr>
          </a:p>
        </p:txBody>
      </p:sp>
      <p:sp>
        <p:nvSpPr>
          <p:cNvPr id="40" name="object 40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pc="-15"/>
              <a:t>L’OPP </a:t>
            </a:r>
            <a:r>
              <a:rPr dirty="0" spc="-5"/>
              <a:t>du</a:t>
            </a:r>
            <a:r>
              <a:rPr dirty="0" spc="10"/>
              <a:t> </a:t>
            </a:r>
            <a:r>
              <a:rPr dirty="0" spc="-5"/>
              <a:t>Pilat</a:t>
            </a:r>
            <a:r>
              <a:rPr dirty="0" spc="10"/>
              <a:t> </a:t>
            </a:r>
            <a:r>
              <a:rPr dirty="0" spc="-5"/>
              <a:t>après</a:t>
            </a:r>
            <a:r>
              <a:rPr dirty="0" spc="15"/>
              <a:t> </a:t>
            </a:r>
            <a:r>
              <a:rPr dirty="0"/>
              <a:t>25</a:t>
            </a:r>
            <a:r>
              <a:rPr dirty="0" spc="10"/>
              <a:t> </a:t>
            </a:r>
            <a:r>
              <a:rPr dirty="0" spc="-5"/>
              <a:t>ans</a:t>
            </a:r>
            <a:r>
              <a:rPr dirty="0" spc="15"/>
              <a:t> </a:t>
            </a:r>
            <a:r>
              <a:rPr dirty="0" spc="-5"/>
              <a:t>de</a:t>
            </a:r>
            <a:r>
              <a:rPr dirty="0" spc="15"/>
              <a:t> </a:t>
            </a:r>
            <a:r>
              <a:rPr dirty="0" spc="-5"/>
              <a:t>reconduction</a:t>
            </a:r>
            <a:r>
              <a:rPr dirty="0" spc="10"/>
              <a:t> </a:t>
            </a:r>
            <a:r>
              <a:rPr dirty="0"/>
              <a:t>- </a:t>
            </a:r>
            <a:r>
              <a:rPr dirty="0" spc="-5"/>
              <a:t>Webinaire</a:t>
            </a:r>
            <a:r>
              <a:rPr dirty="0" spc="15"/>
              <a:t> </a:t>
            </a:r>
            <a:r>
              <a:rPr dirty="0" spc="-5"/>
              <a:t>Fédération</a:t>
            </a:r>
            <a:r>
              <a:rPr dirty="0" spc="10"/>
              <a:t> </a:t>
            </a:r>
            <a:r>
              <a:rPr dirty="0" spc="-5"/>
              <a:t>Parc</a:t>
            </a:r>
            <a:r>
              <a:rPr dirty="0" spc="15"/>
              <a:t> </a:t>
            </a:r>
            <a:r>
              <a:rPr dirty="0"/>
              <a:t>-</a:t>
            </a:r>
            <a:r>
              <a:rPr dirty="0" spc="5"/>
              <a:t> </a:t>
            </a:r>
            <a:r>
              <a:rPr dirty="0"/>
              <a:t>27/01/2022</a:t>
            </a:r>
          </a:p>
        </p:txBody>
      </p:sp>
      <p:sp>
        <p:nvSpPr>
          <p:cNvPr id="38" name="object 38"/>
          <p:cNvSpPr txBox="1"/>
          <p:nvPr/>
        </p:nvSpPr>
        <p:spPr>
          <a:xfrm rot="19260000">
            <a:off x="7806651" y="1160768"/>
            <a:ext cx="1168556" cy="406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3045"/>
              </a:lnSpc>
            </a:pPr>
            <a:r>
              <a:rPr dirty="0" sz="3200" spc="-55" b="1">
                <a:solidFill>
                  <a:srgbClr val="FFFF00"/>
                </a:solidFill>
                <a:latin typeface="Calibri"/>
                <a:cs typeface="Calibri"/>
              </a:rPr>
              <a:t>Z</a:t>
            </a:r>
            <a:r>
              <a:rPr dirty="0" sz="3200" spc="10" b="1">
                <a:solidFill>
                  <a:srgbClr val="FFFF00"/>
                </a:solidFill>
                <a:latin typeface="Calibri"/>
                <a:cs typeface="Calibri"/>
              </a:rPr>
              <a:t>O</a:t>
            </a:r>
            <a:r>
              <a:rPr dirty="0" sz="3200" spc="5" b="1">
                <a:solidFill>
                  <a:srgbClr val="FFFF00"/>
                </a:solidFill>
                <a:latin typeface="Calibri"/>
                <a:cs typeface="Calibri"/>
              </a:rPr>
              <a:t>O</a:t>
            </a:r>
            <a:r>
              <a:rPr dirty="0" sz="3200" b="1">
                <a:solidFill>
                  <a:srgbClr val="FFFF00"/>
                </a:solidFill>
                <a:latin typeface="Calibri"/>
                <a:cs typeface="Calibri"/>
              </a:rPr>
              <a:t>M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9" name="object 39"/>
          <p:cNvSpPr txBox="1">
            <a:spLocks noGrp="1"/>
          </p:cNvSpPr>
          <p:nvPr>
            <p:ph type="title"/>
          </p:nvPr>
        </p:nvSpPr>
        <p:spPr>
          <a:xfrm>
            <a:off x="152539" y="199339"/>
            <a:ext cx="6682105" cy="482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spc="-5">
                <a:solidFill>
                  <a:srgbClr val="41B1E5"/>
                </a:solidFill>
              </a:rPr>
              <a:t>Approche</a:t>
            </a:r>
            <a:r>
              <a:rPr dirty="0" sz="3000" spc="-35">
                <a:solidFill>
                  <a:srgbClr val="41B1E5"/>
                </a:solidFill>
              </a:rPr>
              <a:t> </a:t>
            </a:r>
            <a:r>
              <a:rPr dirty="0" sz="3000" spc="-10">
                <a:solidFill>
                  <a:srgbClr val="41B1E5"/>
                </a:solidFill>
              </a:rPr>
              <a:t>sectorielle</a:t>
            </a:r>
            <a:r>
              <a:rPr dirty="0" sz="3000" spc="-15">
                <a:solidFill>
                  <a:srgbClr val="41B1E5"/>
                </a:solidFill>
              </a:rPr>
              <a:t> </a:t>
            </a:r>
            <a:r>
              <a:rPr dirty="0" sz="3000">
                <a:solidFill>
                  <a:srgbClr val="41B1E5"/>
                </a:solidFill>
              </a:rPr>
              <a:t>&amp;</a:t>
            </a:r>
            <a:r>
              <a:rPr dirty="0" sz="3000" spc="-15">
                <a:solidFill>
                  <a:srgbClr val="41B1E5"/>
                </a:solidFill>
              </a:rPr>
              <a:t> </a:t>
            </a:r>
            <a:r>
              <a:rPr dirty="0" sz="3000" spc="-5">
                <a:solidFill>
                  <a:srgbClr val="41B1E5"/>
                </a:solidFill>
              </a:rPr>
              <a:t>interrelations</a:t>
            </a:r>
            <a:endParaRPr sz="30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2539" y="199339"/>
            <a:ext cx="6682105" cy="482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spc="-5">
                <a:solidFill>
                  <a:srgbClr val="41B1E5"/>
                </a:solidFill>
              </a:rPr>
              <a:t>Approche</a:t>
            </a:r>
            <a:r>
              <a:rPr dirty="0" sz="3000" spc="-35">
                <a:solidFill>
                  <a:srgbClr val="41B1E5"/>
                </a:solidFill>
              </a:rPr>
              <a:t> </a:t>
            </a:r>
            <a:r>
              <a:rPr dirty="0" sz="3000" spc="-10">
                <a:solidFill>
                  <a:srgbClr val="41B1E5"/>
                </a:solidFill>
              </a:rPr>
              <a:t>sectorielle</a:t>
            </a:r>
            <a:r>
              <a:rPr dirty="0" sz="3000" spc="-15">
                <a:solidFill>
                  <a:srgbClr val="41B1E5"/>
                </a:solidFill>
              </a:rPr>
              <a:t> </a:t>
            </a:r>
            <a:r>
              <a:rPr dirty="0" sz="3000">
                <a:solidFill>
                  <a:srgbClr val="41B1E5"/>
                </a:solidFill>
              </a:rPr>
              <a:t>&amp;</a:t>
            </a:r>
            <a:r>
              <a:rPr dirty="0" sz="3000" spc="-15">
                <a:solidFill>
                  <a:srgbClr val="41B1E5"/>
                </a:solidFill>
              </a:rPr>
              <a:t> </a:t>
            </a:r>
            <a:r>
              <a:rPr dirty="0" sz="3000" spc="-5">
                <a:solidFill>
                  <a:srgbClr val="41B1E5"/>
                </a:solidFill>
              </a:rPr>
              <a:t>interrelations</a:t>
            </a:r>
            <a:endParaRPr sz="3000"/>
          </a:p>
        </p:txBody>
      </p:sp>
      <p:sp>
        <p:nvSpPr>
          <p:cNvPr id="3" name="object 3"/>
          <p:cNvSpPr txBox="1"/>
          <p:nvPr/>
        </p:nvSpPr>
        <p:spPr>
          <a:xfrm>
            <a:off x="252615" y="5458574"/>
            <a:ext cx="477583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 b="1">
                <a:latin typeface="Arial"/>
                <a:cs typeface="Arial"/>
              </a:rPr>
              <a:t>La</a:t>
            </a:r>
            <a:r>
              <a:rPr dirty="0" sz="1800" spc="-30" b="1">
                <a:latin typeface="Arial"/>
                <a:cs typeface="Arial"/>
              </a:rPr>
              <a:t> </a:t>
            </a:r>
            <a:r>
              <a:rPr dirty="0" sz="1800" spc="-5" b="1">
                <a:latin typeface="Arial"/>
                <a:cs typeface="Arial"/>
              </a:rPr>
              <a:t>preuve</a:t>
            </a:r>
            <a:r>
              <a:rPr dirty="0" sz="1800" spc="-25" b="1">
                <a:latin typeface="Arial"/>
                <a:cs typeface="Arial"/>
              </a:rPr>
              <a:t> </a:t>
            </a:r>
            <a:r>
              <a:rPr dirty="0" sz="1800" spc="-5" b="1">
                <a:latin typeface="Arial"/>
                <a:cs typeface="Arial"/>
              </a:rPr>
              <a:t>par</a:t>
            </a:r>
            <a:r>
              <a:rPr dirty="0" sz="1800" spc="-25" b="1">
                <a:latin typeface="Arial"/>
                <a:cs typeface="Arial"/>
              </a:rPr>
              <a:t> </a:t>
            </a:r>
            <a:r>
              <a:rPr dirty="0" sz="1800" spc="-5" b="1">
                <a:latin typeface="Arial"/>
                <a:cs typeface="Arial"/>
              </a:rPr>
              <a:t>l’image,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800" spc="-5" b="1">
                <a:latin typeface="Arial"/>
                <a:cs typeface="Arial"/>
              </a:rPr>
              <a:t>Ou </a:t>
            </a:r>
            <a:r>
              <a:rPr dirty="0" sz="1800" spc="-10" b="1">
                <a:latin typeface="Arial"/>
                <a:cs typeface="Arial"/>
              </a:rPr>
              <a:t>comment </a:t>
            </a:r>
            <a:r>
              <a:rPr dirty="0" sz="1800" b="1">
                <a:latin typeface="Arial"/>
                <a:cs typeface="Arial"/>
              </a:rPr>
              <a:t>«</a:t>
            </a:r>
            <a:r>
              <a:rPr dirty="0" sz="1800" spc="5" b="1">
                <a:latin typeface="Arial"/>
                <a:cs typeface="Arial"/>
              </a:rPr>
              <a:t> </a:t>
            </a:r>
            <a:r>
              <a:rPr dirty="0" sz="1800" spc="-5" b="1">
                <a:latin typeface="Arial"/>
                <a:cs typeface="Arial"/>
              </a:rPr>
              <a:t>objectiver</a:t>
            </a:r>
            <a:r>
              <a:rPr dirty="0" sz="1800" spc="-20" b="1">
                <a:latin typeface="Arial"/>
                <a:cs typeface="Arial"/>
              </a:rPr>
              <a:t> </a:t>
            </a:r>
            <a:r>
              <a:rPr dirty="0" sz="1800" spc="-5" b="1">
                <a:latin typeface="Arial"/>
                <a:cs typeface="Arial"/>
              </a:rPr>
              <a:t>les subjectivités</a:t>
            </a:r>
            <a:r>
              <a:rPr dirty="0" sz="1800" spc="1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»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94034" y="1693087"/>
            <a:ext cx="4303445" cy="2959557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5239" y="1693087"/>
            <a:ext cx="4303445" cy="2959557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pc="-15"/>
              <a:t>L’OPP </a:t>
            </a:r>
            <a:r>
              <a:rPr dirty="0" spc="-5"/>
              <a:t>du</a:t>
            </a:r>
            <a:r>
              <a:rPr dirty="0" spc="10"/>
              <a:t> </a:t>
            </a:r>
            <a:r>
              <a:rPr dirty="0" spc="-5"/>
              <a:t>Pilat</a:t>
            </a:r>
            <a:r>
              <a:rPr dirty="0" spc="10"/>
              <a:t> </a:t>
            </a:r>
            <a:r>
              <a:rPr dirty="0" spc="-5"/>
              <a:t>après</a:t>
            </a:r>
            <a:r>
              <a:rPr dirty="0" spc="15"/>
              <a:t> </a:t>
            </a:r>
            <a:r>
              <a:rPr dirty="0"/>
              <a:t>25</a:t>
            </a:r>
            <a:r>
              <a:rPr dirty="0" spc="10"/>
              <a:t> </a:t>
            </a:r>
            <a:r>
              <a:rPr dirty="0" spc="-5"/>
              <a:t>ans</a:t>
            </a:r>
            <a:r>
              <a:rPr dirty="0" spc="15"/>
              <a:t> </a:t>
            </a:r>
            <a:r>
              <a:rPr dirty="0" spc="-5"/>
              <a:t>de</a:t>
            </a:r>
            <a:r>
              <a:rPr dirty="0" spc="15"/>
              <a:t> </a:t>
            </a:r>
            <a:r>
              <a:rPr dirty="0" spc="-5"/>
              <a:t>reconduction</a:t>
            </a:r>
            <a:r>
              <a:rPr dirty="0" spc="10"/>
              <a:t> </a:t>
            </a:r>
            <a:r>
              <a:rPr dirty="0"/>
              <a:t>- </a:t>
            </a:r>
            <a:r>
              <a:rPr dirty="0" spc="-5"/>
              <a:t>Webinaire</a:t>
            </a:r>
            <a:r>
              <a:rPr dirty="0" spc="15"/>
              <a:t> </a:t>
            </a:r>
            <a:r>
              <a:rPr dirty="0" spc="-5"/>
              <a:t>Fédération</a:t>
            </a:r>
            <a:r>
              <a:rPr dirty="0" spc="10"/>
              <a:t> </a:t>
            </a:r>
            <a:r>
              <a:rPr dirty="0" spc="-5"/>
              <a:t>Parc</a:t>
            </a:r>
            <a:r>
              <a:rPr dirty="0" spc="15"/>
              <a:t> </a:t>
            </a:r>
            <a:r>
              <a:rPr dirty="0"/>
              <a:t>-</a:t>
            </a:r>
            <a:r>
              <a:rPr dirty="0" spc="5"/>
              <a:t> </a:t>
            </a:r>
            <a:r>
              <a:rPr dirty="0"/>
              <a:t>27/01/2022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2539" y="199339"/>
            <a:ext cx="6682105" cy="482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spc="-5">
                <a:solidFill>
                  <a:srgbClr val="41B1E5"/>
                </a:solidFill>
              </a:rPr>
              <a:t>Approche</a:t>
            </a:r>
            <a:r>
              <a:rPr dirty="0" sz="3000" spc="-35">
                <a:solidFill>
                  <a:srgbClr val="41B1E5"/>
                </a:solidFill>
              </a:rPr>
              <a:t> </a:t>
            </a:r>
            <a:r>
              <a:rPr dirty="0" sz="3000" spc="-10">
                <a:solidFill>
                  <a:srgbClr val="41B1E5"/>
                </a:solidFill>
              </a:rPr>
              <a:t>sectorielle</a:t>
            </a:r>
            <a:r>
              <a:rPr dirty="0" sz="3000" spc="-15">
                <a:solidFill>
                  <a:srgbClr val="41B1E5"/>
                </a:solidFill>
              </a:rPr>
              <a:t> </a:t>
            </a:r>
            <a:r>
              <a:rPr dirty="0" sz="3000">
                <a:solidFill>
                  <a:srgbClr val="41B1E5"/>
                </a:solidFill>
              </a:rPr>
              <a:t>&amp;</a:t>
            </a:r>
            <a:r>
              <a:rPr dirty="0" sz="3000" spc="-15">
                <a:solidFill>
                  <a:srgbClr val="41B1E5"/>
                </a:solidFill>
              </a:rPr>
              <a:t> </a:t>
            </a:r>
            <a:r>
              <a:rPr dirty="0" sz="3000" spc="-5">
                <a:solidFill>
                  <a:srgbClr val="41B1E5"/>
                </a:solidFill>
              </a:rPr>
              <a:t>interrelations</a:t>
            </a:r>
            <a:endParaRPr sz="3000"/>
          </a:p>
        </p:txBody>
      </p:sp>
      <p:sp>
        <p:nvSpPr>
          <p:cNvPr id="3" name="object 3"/>
          <p:cNvSpPr txBox="1"/>
          <p:nvPr/>
        </p:nvSpPr>
        <p:spPr>
          <a:xfrm>
            <a:off x="252615" y="5458574"/>
            <a:ext cx="477583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 b="1">
                <a:latin typeface="Arial"/>
                <a:cs typeface="Arial"/>
              </a:rPr>
              <a:t>La</a:t>
            </a:r>
            <a:r>
              <a:rPr dirty="0" sz="1800" spc="-30" b="1">
                <a:latin typeface="Arial"/>
                <a:cs typeface="Arial"/>
              </a:rPr>
              <a:t> </a:t>
            </a:r>
            <a:r>
              <a:rPr dirty="0" sz="1800" spc="-5" b="1">
                <a:latin typeface="Arial"/>
                <a:cs typeface="Arial"/>
              </a:rPr>
              <a:t>preuve</a:t>
            </a:r>
            <a:r>
              <a:rPr dirty="0" sz="1800" spc="-25" b="1">
                <a:latin typeface="Arial"/>
                <a:cs typeface="Arial"/>
              </a:rPr>
              <a:t> </a:t>
            </a:r>
            <a:r>
              <a:rPr dirty="0" sz="1800" spc="-5" b="1">
                <a:latin typeface="Arial"/>
                <a:cs typeface="Arial"/>
              </a:rPr>
              <a:t>par</a:t>
            </a:r>
            <a:r>
              <a:rPr dirty="0" sz="1800" spc="-25" b="1">
                <a:latin typeface="Arial"/>
                <a:cs typeface="Arial"/>
              </a:rPr>
              <a:t> </a:t>
            </a:r>
            <a:r>
              <a:rPr dirty="0" sz="1800" spc="-5" b="1">
                <a:latin typeface="Arial"/>
                <a:cs typeface="Arial"/>
              </a:rPr>
              <a:t>l’image,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800" spc="-5" b="1">
                <a:latin typeface="Arial"/>
                <a:cs typeface="Arial"/>
              </a:rPr>
              <a:t>Ou </a:t>
            </a:r>
            <a:r>
              <a:rPr dirty="0" sz="1800" spc="-10" b="1">
                <a:latin typeface="Arial"/>
                <a:cs typeface="Arial"/>
              </a:rPr>
              <a:t>comment </a:t>
            </a:r>
            <a:r>
              <a:rPr dirty="0" sz="1800" b="1">
                <a:latin typeface="Arial"/>
                <a:cs typeface="Arial"/>
              </a:rPr>
              <a:t>«</a:t>
            </a:r>
            <a:r>
              <a:rPr dirty="0" sz="1800" spc="5" b="1">
                <a:latin typeface="Arial"/>
                <a:cs typeface="Arial"/>
              </a:rPr>
              <a:t> </a:t>
            </a:r>
            <a:r>
              <a:rPr dirty="0" sz="1800" spc="-5" b="1">
                <a:latin typeface="Arial"/>
                <a:cs typeface="Arial"/>
              </a:rPr>
              <a:t>objectiver</a:t>
            </a:r>
            <a:r>
              <a:rPr dirty="0" sz="1800" spc="-20" b="1">
                <a:latin typeface="Arial"/>
                <a:cs typeface="Arial"/>
              </a:rPr>
              <a:t> </a:t>
            </a:r>
            <a:r>
              <a:rPr dirty="0" sz="1800" spc="-5" b="1">
                <a:latin typeface="Arial"/>
                <a:cs typeface="Arial"/>
              </a:rPr>
              <a:t>les subjectivités</a:t>
            </a:r>
            <a:r>
              <a:rPr dirty="0" sz="1800" spc="1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»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2801" y="1979637"/>
            <a:ext cx="4237202" cy="2817723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80000" y="1979637"/>
            <a:ext cx="4237202" cy="2818079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3826344" y="4380382"/>
            <a:ext cx="53276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19</a:t>
            </a:r>
            <a:r>
              <a:rPr dirty="0" sz="1800" spc="-15" b="1">
                <a:solidFill>
                  <a:srgbClr val="FFFFFF"/>
                </a:solidFill>
                <a:latin typeface="Arial"/>
                <a:cs typeface="Arial"/>
              </a:rPr>
              <a:t>7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8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pc="-15"/>
              <a:t>L’OPP </a:t>
            </a:r>
            <a:r>
              <a:rPr dirty="0" spc="-5"/>
              <a:t>du</a:t>
            </a:r>
            <a:r>
              <a:rPr dirty="0" spc="10"/>
              <a:t> </a:t>
            </a:r>
            <a:r>
              <a:rPr dirty="0" spc="-5"/>
              <a:t>Pilat</a:t>
            </a:r>
            <a:r>
              <a:rPr dirty="0" spc="10"/>
              <a:t> </a:t>
            </a:r>
            <a:r>
              <a:rPr dirty="0" spc="-5"/>
              <a:t>après</a:t>
            </a:r>
            <a:r>
              <a:rPr dirty="0" spc="15"/>
              <a:t> </a:t>
            </a:r>
            <a:r>
              <a:rPr dirty="0"/>
              <a:t>25</a:t>
            </a:r>
            <a:r>
              <a:rPr dirty="0" spc="10"/>
              <a:t> </a:t>
            </a:r>
            <a:r>
              <a:rPr dirty="0" spc="-5"/>
              <a:t>ans</a:t>
            </a:r>
            <a:r>
              <a:rPr dirty="0" spc="15"/>
              <a:t> </a:t>
            </a:r>
            <a:r>
              <a:rPr dirty="0" spc="-5"/>
              <a:t>de</a:t>
            </a:r>
            <a:r>
              <a:rPr dirty="0" spc="15"/>
              <a:t> </a:t>
            </a:r>
            <a:r>
              <a:rPr dirty="0" spc="-5"/>
              <a:t>reconduction</a:t>
            </a:r>
            <a:r>
              <a:rPr dirty="0" spc="10"/>
              <a:t> </a:t>
            </a:r>
            <a:r>
              <a:rPr dirty="0"/>
              <a:t>- </a:t>
            </a:r>
            <a:r>
              <a:rPr dirty="0" spc="-5"/>
              <a:t>Webinaire</a:t>
            </a:r>
            <a:r>
              <a:rPr dirty="0" spc="15"/>
              <a:t> </a:t>
            </a:r>
            <a:r>
              <a:rPr dirty="0" spc="-5"/>
              <a:t>Fédération</a:t>
            </a:r>
            <a:r>
              <a:rPr dirty="0" spc="10"/>
              <a:t> </a:t>
            </a:r>
            <a:r>
              <a:rPr dirty="0" spc="-5"/>
              <a:t>Parc</a:t>
            </a:r>
            <a:r>
              <a:rPr dirty="0" spc="15"/>
              <a:t> </a:t>
            </a:r>
            <a:r>
              <a:rPr dirty="0"/>
              <a:t>-</a:t>
            </a:r>
            <a:r>
              <a:rPr dirty="0" spc="5"/>
              <a:t> </a:t>
            </a:r>
            <a:r>
              <a:rPr dirty="0"/>
              <a:t>27/01/2022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212937" y="4380382"/>
            <a:ext cx="53276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dirty="0" sz="1800" spc="-15" b="1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21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762334" y="4555350"/>
            <a:ext cx="1298575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5" b="1">
                <a:solidFill>
                  <a:srgbClr val="FFFFFF"/>
                </a:solidFill>
                <a:latin typeface="Arial"/>
                <a:cs typeface="Arial"/>
              </a:rPr>
              <a:t>D.QUESNEY</a:t>
            </a:r>
            <a:r>
              <a:rPr dirty="0" sz="1100" spc="-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dirty="0" sz="11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spc="-5" b="1">
                <a:solidFill>
                  <a:srgbClr val="FFFFFF"/>
                </a:solidFill>
                <a:latin typeface="Arial"/>
                <a:cs typeface="Arial"/>
              </a:rPr>
              <a:t>PnrP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53286" y="5864424"/>
            <a:ext cx="990346" cy="99321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861021" y="1407134"/>
            <a:ext cx="7697470" cy="1763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 indent="1270">
              <a:lnSpc>
                <a:spcPct val="100000"/>
              </a:lnSpc>
              <a:spcBef>
                <a:spcPts val="100"/>
              </a:spcBef>
            </a:pPr>
            <a:r>
              <a:rPr dirty="0" sz="3800" spc="-5" b="1">
                <a:solidFill>
                  <a:srgbClr val="9E569D"/>
                </a:solidFill>
                <a:latin typeface="Arial"/>
                <a:cs typeface="Arial"/>
              </a:rPr>
              <a:t>Quelles valorisations, </a:t>
            </a:r>
            <a:r>
              <a:rPr dirty="0" sz="3800" b="1">
                <a:solidFill>
                  <a:srgbClr val="9E569D"/>
                </a:solidFill>
                <a:latin typeface="Arial"/>
                <a:cs typeface="Arial"/>
              </a:rPr>
              <a:t>à </a:t>
            </a:r>
            <a:r>
              <a:rPr dirty="0" sz="3800" spc="-5" b="1">
                <a:solidFill>
                  <a:srgbClr val="9E569D"/>
                </a:solidFill>
                <a:latin typeface="Arial"/>
                <a:cs typeface="Arial"/>
              </a:rPr>
              <a:t>ce </a:t>
            </a:r>
            <a:r>
              <a:rPr dirty="0" sz="3800" spc="-45" b="1">
                <a:solidFill>
                  <a:srgbClr val="9E569D"/>
                </a:solidFill>
                <a:latin typeface="Arial"/>
                <a:cs typeface="Arial"/>
              </a:rPr>
              <a:t>jour, </a:t>
            </a:r>
            <a:r>
              <a:rPr dirty="0" sz="3800" spc="-40" b="1">
                <a:solidFill>
                  <a:srgbClr val="9E569D"/>
                </a:solidFill>
                <a:latin typeface="Arial"/>
                <a:cs typeface="Arial"/>
              </a:rPr>
              <a:t> </a:t>
            </a:r>
            <a:r>
              <a:rPr dirty="0" sz="3800" b="1">
                <a:solidFill>
                  <a:srgbClr val="9E569D"/>
                </a:solidFill>
                <a:latin typeface="Arial"/>
                <a:cs typeface="Arial"/>
              </a:rPr>
              <a:t>de </a:t>
            </a:r>
            <a:r>
              <a:rPr dirty="0" sz="3800" spc="-5" b="1">
                <a:solidFill>
                  <a:srgbClr val="9E569D"/>
                </a:solidFill>
                <a:latin typeface="Arial"/>
                <a:cs typeface="Arial"/>
              </a:rPr>
              <a:t>l’observatoire photographique </a:t>
            </a:r>
            <a:r>
              <a:rPr dirty="0" sz="3800" spc="-1045" b="1">
                <a:solidFill>
                  <a:srgbClr val="9E569D"/>
                </a:solidFill>
                <a:latin typeface="Arial"/>
                <a:cs typeface="Arial"/>
              </a:rPr>
              <a:t> </a:t>
            </a:r>
            <a:r>
              <a:rPr dirty="0" sz="3800" spc="-5" b="1">
                <a:solidFill>
                  <a:srgbClr val="9E569D"/>
                </a:solidFill>
                <a:latin typeface="Arial"/>
                <a:cs typeface="Arial"/>
              </a:rPr>
              <a:t>des</a:t>
            </a:r>
            <a:r>
              <a:rPr dirty="0" sz="3800" spc="-20" b="1">
                <a:solidFill>
                  <a:srgbClr val="9E569D"/>
                </a:solidFill>
                <a:latin typeface="Arial"/>
                <a:cs typeface="Arial"/>
              </a:rPr>
              <a:t> </a:t>
            </a:r>
            <a:r>
              <a:rPr dirty="0" sz="3800" spc="-5" b="1">
                <a:solidFill>
                  <a:srgbClr val="9E569D"/>
                </a:solidFill>
                <a:latin typeface="Arial"/>
                <a:cs typeface="Arial"/>
              </a:rPr>
              <a:t>paysages </a:t>
            </a:r>
            <a:r>
              <a:rPr dirty="0" sz="3800" b="1">
                <a:solidFill>
                  <a:srgbClr val="9E569D"/>
                </a:solidFill>
                <a:latin typeface="Arial"/>
                <a:cs typeface="Arial"/>
              </a:rPr>
              <a:t>du</a:t>
            </a:r>
            <a:r>
              <a:rPr dirty="0" sz="3800" spc="-15" b="1">
                <a:solidFill>
                  <a:srgbClr val="9E569D"/>
                </a:solidFill>
                <a:latin typeface="Arial"/>
                <a:cs typeface="Arial"/>
              </a:rPr>
              <a:t> </a:t>
            </a:r>
            <a:r>
              <a:rPr dirty="0" sz="3800" spc="-5" b="1">
                <a:solidFill>
                  <a:srgbClr val="9E569D"/>
                </a:solidFill>
                <a:latin typeface="Arial"/>
                <a:cs typeface="Arial"/>
              </a:rPr>
              <a:t>Pilat</a:t>
            </a:r>
            <a:r>
              <a:rPr dirty="0" sz="3800" spc="-10" b="1">
                <a:solidFill>
                  <a:srgbClr val="9E569D"/>
                </a:solidFill>
                <a:latin typeface="Arial"/>
                <a:cs typeface="Arial"/>
              </a:rPr>
              <a:t> </a:t>
            </a:r>
            <a:r>
              <a:rPr dirty="0" sz="3800" b="1">
                <a:solidFill>
                  <a:srgbClr val="9E569D"/>
                </a:solidFill>
                <a:latin typeface="Arial"/>
                <a:cs typeface="Arial"/>
              </a:rPr>
              <a:t>?</a:t>
            </a:r>
            <a:endParaRPr sz="38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pc="-15"/>
              <a:t>L’OPP </a:t>
            </a:r>
            <a:r>
              <a:rPr dirty="0" spc="-5"/>
              <a:t>du</a:t>
            </a:r>
            <a:r>
              <a:rPr dirty="0" spc="10"/>
              <a:t> </a:t>
            </a:r>
            <a:r>
              <a:rPr dirty="0" spc="-5"/>
              <a:t>Pilat</a:t>
            </a:r>
            <a:r>
              <a:rPr dirty="0" spc="10"/>
              <a:t> </a:t>
            </a:r>
            <a:r>
              <a:rPr dirty="0" spc="-5"/>
              <a:t>après</a:t>
            </a:r>
            <a:r>
              <a:rPr dirty="0" spc="15"/>
              <a:t> </a:t>
            </a:r>
            <a:r>
              <a:rPr dirty="0"/>
              <a:t>25</a:t>
            </a:r>
            <a:r>
              <a:rPr dirty="0" spc="10"/>
              <a:t> </a:t>
            </a:r>
            <a:r>
              <a:rPr dirty="0" spc="-5"/>
              <a:t>ans</a:t>
            </a:r>
            <a:r>
              <a:rPr dirty="0" spc="15"/>
              <a:t> </a:t>
            </a:r>
            <a:r>
              <a:rPr dirty="0" spc="-5"/>
              <a:t>de</a:t>
            </a:r>
            <a:r>
              <a:rPr dirty="0" spc="15"/>
              <a:t> </a:t>
            </a:r>
            <a:r>
              <a:rPr dirty="0" spc="-5"/>
              <a:t>reconduction</a:t>
            </a:r>
            <a:r>
              <a:rPr dirty="0" spc="10"/>
              <a:t> </a:t>
            </a:r>
            <a:r>
              <a:rPr dirty="0"/>
              <a:t>- </a:t>
            </a:r>
            <a:r>
              <a:rPr dirty="0" spc="-5"/>
              <a:t>Webinaire</a:t>
            </a:r>
            <a:r>
              <a:rPr dirty="0" spc="15"/>
              <a:t> </a:t>
            </a:r>
            <a:r>
              <a:rPr dirty="0" spc="-5"/>
              <a:t>Fédération</a:t>
            </a:r>
            <a:r>
              <a:rPr dirty="0" spc="10"/>
              <a:t> </a:t>
            </a:r>
            <a:r>
              <a:rPr dirty="0" spc="-5"/>
              <a:t>Parc</a:t>
            </a:r>
            <a:r>
              <a:rPr dirty="0" spc="15"/>
              <a:t> </a:t>
            </a:r>
            <a:r>
              <a:rPr dirty="0"/>
              <a:t>-</a:t>
            </a:r>
            <a:r>
              <a:rPr dirty="0" spc="5"/>
              <a:t> </a:t>
            </a:r>
            <a:r>
              <a:rPr dirty="0"/>
              <a:t>27/01/2022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10298" y="4894465"/>
            <a:ext cx="7489190" cy="14890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3200" spc="-5" b="1">
                <a:latin typeface="Arial"/>
                <a:cs typeface="Arial"/>
              </a:rPr>
              <a:t>Une </a:t>
            </a:r>
            <a:r>
              <a:rPr dirty="0" sz="3200" spc="-10" b="1">
                <a:latin typeface="Arial"/>
                <a:cs typeface="Arial"/>
              </a:rPr>
              <a:t>mobilisation </a:t>
            </a:r>
            <a:r>
              <a:rPr dirty="0" sz="3200" spc="-5" b="1">
                <a:latin typeface="Arial"/>
                <a:cs typeface="Arial"/>
              </a:rPr>
              <a:t>certainement très </a:t>
            </a:r>
            <a:r>
              <a:rPr dirty="0" sz="3200" b="1">
                <a:latin typeface="Arial"/>
                <a:cs typeface="Arial"/>
              </a:rPr>
              <a:t> </a:t>
            </a:r>
            <a:r>
              <a:rPr dirty="0" sz="3200" spc="-10" b="1">
                <a:latin typeface="Arial"/>
                <a:cs typeface="Arial"/>
              </a:rPr>
              <a:t>limitée au </a:t>
            </a:r>
            <a:r>
              <a:rPr dirty="0" sz="3200" spc="-5" b="1">
                <a:latin typeface="Arial"/>
                <a:cs typeface="Arial"/>
              </a:rPr>
              <a:t>regard d’un potentiel encore </a:t>
            </a:r>
            <a:r>
              <a:rPr dirty="0" sz="3200" spc="-875" b="1">
                <a:latin typeface="Arial"/>
                <a:cs typeface="Arial"/>
              </a:rPr>
              <a:t> </a:t>
            </a:r>
            <a:r>
              <a:rPr dirty="0" sz="3200" b="1">
                <a:latin typeface="Arial"/>
                <a:cs typeface="Arial"/>
              </a:rPr>
              <a:t>à</a:t>
            </a:r>
            <a:r>
              <a:rPr dirty="0" sz="3200" spc="-10" b="1">
                <a:latin typeface="Arial"/>
                <a:cs typeface="Arial"/>
              </a:rPr>
              <a:t> explorer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2539" y="134543"/>
            <a:ext cx="8648065" cy="8788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800" spc="-10">
                <a:solidFill>
                  <a:srgbClr val="9E569D"/>
                </a:solidFill>
              </a:rPr>
              <a:t>Un</a:t>
            </a:r>
            <a:r>
              <a:rPr dirty="0" sz="2800" spc="-5">
                <a:solidFill>
                  <a:srgbClr val="9E569D"/>
                </a:solidFill>
              </a:rPr>
              <a:t> </a:t>
            </a:r>
            <a:r>
              <a:rPr dirty="0" sz="2800" spc="-10">
                <a:solidFill>
                  <a:srgbClr val="9E569D"/>
                </a:solidFill>
              </a:rPr>
              <a:t>outil</a:t>
            </a:r>
            <a:r>
              <a:rPr dirty="0" sz="2800">
                <a:solidFill>
                  <a:srgbClr val="9E569D"/>
                </a:solidFill>
              </a:rPr>
              <a:t> </a:t>
            </a:r>
            <a:r>
              <a:rPr dirty="0" sz="2800" spc="-10">
                <a:solidFill>
                  <a:srgbClr val="9E569D"/>
                </a:solidFill>
              </a:rPr>
              <a:t>pédagogique</a:t>
            </a:r>
            <a:r>
              <a:rPr dirty="0" sz="2800" spc="-5">
                <a:solidFill>
                  <a:srgbClr val="9E569D"/>
                </a:solidFill>
              </a:rPr>
              <a:t> </a:t>
            </a:r>
            <a:r>
              <a:rPr dirty="0" sz="2800">
                <a:solidFill>
                  <a:srgbClr val="9E569D"/>
                </a:solidFill>
              </a:rPr>
              <a:t>à</a:t>
            </a:r>
            <a:r>
              <a:rPr dirty="0" sz="2800" spc="-5">
                <a:solidFill>
                  <a:srgbClr val="9E569D"/>
                </a:solidFill>
              </a:rPr>
              <a:t> destination </a:t>
            </a:r>
            <a:r>
              <a:rPr dirty="0" sz="2800" spc="-10">
                <a:solidFill>
                  <a:srgbClr val="9E569D"/>
                </a:solidFill>
              </a:rPr>
              <a:t>des</a:t>
            </a:r>
            <a:r>
              <a:rPr dirty="0" sz="2800" spc="-5">
                <a:solidFill>
                  <a:srgbClr val="9E569D"/>
                </a:solidFill>
              </a:rPr>
              <a:t> scolaires </a:t>
            </a:r>
            <a:r>
              <a:rPr dirty="0" sz="2800">
                <a:solidFill>
                  <a:srgbClr val="9E569D"/>
                </a:solidFill>
              </a:rPr>
              <a:t>&amp; </a:t>
            </a:r>
            <a:r>
              <a:rPr dirty="0" sz="2800" spc="-765">
                <a:solidFill>
                  <a:srgbClr val="9E569D"/>
                </a:solidFill>
              </a:rPr>
              <a:t> </a:t>
            </a:r>
            <a:r>
              <a:rPr dirty="0" sz="2800" spc="-10">
                <a:solidFill>
                  <a:srgbClr val="9E569D"/>
                </a:solidFill>
              </a:rPr>
              <a:t>outil</a:t>
            </a:r>
            <a:r>
              <a:rPr dirty="0" sz="2800" spc="-5">
                <a:solidFill>
                  <a:srgbClr val="9E569D"/>
                </a:solidFill>
              </a:rPr>
              <a:t> d’animation </a:t>
            </a:r>
            <a:r>
              <a:rPr dirty="0" sz="2800" spc="-10">
                <a:solidFill>
                  <a:srgbClr val="9E569D"/>
                </a:solidFill>
              </a:rPr>
              <a:t>grand-public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344055" y="4371009"/>
            <a:ext cx="3486785" cy="63690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00499"/>
              </a:lnSpc>
              <a:spcBef>
                <a:spcPts val="90"/>
              </a:spcBef>
            </a:pPr>
            <a:r>
              <a:rPr dirty="0" sz="2000" spc="-5" b="1">
                <a:latin typeface="Arial"/>
                <a:cs typeface="Arial"/>
              </a:rPr>
              <a:t>Le jeu </a:t>
            </a:r>
            <a:r>
              <a:rPr dirty="0" sz="2000" b="1">
                <a:latin typeface="Arial"/>
                <a:cs typeface="Arial"/>
              </a:rPr>
              <a:t>des « 7 </a:t>
            </a:r>
            <a:r>
              <a:rPr dirty="0" sz="2000" spc="-5" b="1">
                <a:latin typeface="Arial"/>
                <a:cs typeface="Arial"/>
              </a:rPr>
              <a:t>erreurs </a:t>
            </a:r>
            <a:r>
              <a:rPr dirty="0" sz="2000" b="1">
                <a:latin typeface="Arial"/>
                <a:cs typeface="Arial"/>
              </a:rPr>
              <a:t>» </a:t>
            </a:r>
            <a:r>
              <a:rPr dirty="0" sz="2000" spc="-5" b="1">
                <a:latin typeface="Arial"/>
                <a:cs typeface="Arial"/>
              </a:rPr>
              <a:t>pour </a:t>
            </a:r>
            <a:r>
              <a:rPr dirty="0" sz="2000" spc="-545" b="1">
                <a:latin typeface="Arial"/>
                <a:cs typeface="Arial"/>
              </a:rPr>
              <a:t> </a:t>
            </a:r>
            <a:r>
              <a:rPr dirty="0" sz="2000" spc="-5" b="1">
                <a:latin typeface="Arial"/>
                <a:cs typeface="Arial"/>
              </a:rPr>
              <a:t>approfondir</a:t>
            </a:r>
            <a:r>
              <a:rPr dirty="0" sz="2000" spc="-15" b="1">
                <a:latin typeface="Arial"/>
                <a:cs typeface="Arial"/>
              </a:rPr>
              <a:t> </a:t>
            </a:r>
            <a:r>
              <a:rPr dirty="0" sz="2000" spc="-5" b="1">
                <a:latin typeface="Arial"/>
                <a:cs typeface="Arial"/>
              </a:rPr>
              <a:t>les</a:t>
            </a:r>
            <a:r>
              <a:rPr dirty="0" sz="2000" b="1">
                <a:latin typeface="Arial"/>
                <a:cs typeface="Arial"/>
              </a:rPr>
              <a:t> </a:t>
            </a:r>
            <a:r>
              <a:rPr dirty="0" sz="2000" spc="-5" b="1">
                <a:latin typeface="Arial"/>
                <a:cs typeface="Arial"/>
              </a:rPr>
              <a:t>questions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9994" y="1259649"/>
            <a:ext cx="3906354" cy="292967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19994" y="2339632"/>
            <a:ext cx="4321797" cy="2862364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6196215" y="5397372"/>
            <a:ext cx="2286635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5" b="1">
                <a:latin typeface="Arial"/>
                <a:cs typeface="Arial"/>
              </a:rPr>
              <a:t>Engager</a:t>
            </a:r>
            <a:r>
              <a:rPr dirty="0" sz="2000" spc="-40" b="1">
                <a:latin typeface="Arial"/>
                <a:cs typeface="Arial"/>
              </a:rPr>
              <a:t> </a:t>
            </a:r>
            <a:r>
              <a:rPr dirty="0" sz="2000" spc="-5" b="1">
                <a:latin typeface="Arial"/>
                <a:cs typeface="Arial"/>
              </a:rPr>
              <a:t>l’échange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pc="-15"/>
              <a:t>L’OPP </a:t>
            </a:r>
            <a:r>
              <a:rPr dirty="0" spc="-5"/>
              <a:t>du</a:t>
            </a:r>
            <a:r>
              <a:rPr dirty="0" spc="10"/>
              <a:t> </a:t>
            </a:r>
            <a:r>
              <a:rPr dirty="0" spc="-5"/>
              <a:t>Pilat</a:t>
            </a:r>
            <a:r>
              <a:rPr dirty="0" spc="10"/>
              <a:t> </a:t>
            </a:r>
            <a:r>
              <a:rPr dirty="0" spc="-5"/>
              <a:t>après</a:t>
            </a:r>
            <a:r>
              <a:rPr dirty="0" spc="15"/>
              <a:t> </a:t>
            </a:r>
            <a:r>
              <a:rPr dirty="0"/>
              <a:t>25</a:t>
            </a:r>
            <a:r>
              <a:rPr dirty="0" spc="10"/>
              <a:t> </a:t>
            </a:r>
            <a:r>
              <a:rPr dirty="0" spc="-5"/>
              <a:t>ans</a:t>
            </a:r>
            <a:r>
              <a:rPr dirty="0" spc="15"/>
              <a:t> </a:t>
            </a:r>
            <a:r>
              <a:rPr dirty="0" spc="-5"/>
              <a:t>de</a:t>
            </a:r>
            <a:r>
              <a:rPr dirty="0" spc="15"/>
              <a:t> </a:t>
            </a:r>
            <a:r>
              <a:rPr dirty="0" spc="-5"/>
              <a:t>reconduction</a:t>
            </a:r>
            <a:r>
              <a:rPr dirty="0" spc="10"/>
              <a:t> </a:t>
            </a:r>
            <a:r>
              <a:rPr dirty="0"/>
              <a:t>- </a:t>
            </a:r>
            <a:r>
              <a:rPr dirty="0" spc="-5"/>
              <a:t>Webinaire</a:t>
            </a:r>
            <a:r>
              <a:rPr dirty="0" spc="15"/>
              <a:t> </a:t>
            </a:r>
            <a:r>
              <a:rPr dirty="0" spc="-5"/>
              <a:t>Fédération</a:t>
            </a:r>
            <a:r>
              <a:rPr dirty="0" spc="10"/>
              <a:t> </a:t>
            </a:r>
            <a:r>
              <a:rPr dirty="0" spc="-5"/>
              <a:t>Parc</a:t>
            </a:r>
            <a:r>
              <a:rPr dirty="0" spc="15"/>
              <a:t> </a:t>
            </a:r>
            <a:r>
              <a:rPr dirty="0"/>
              <a:t>-</a:t>
            </a:r>
            <a:r>
              <a:rPr dirty="0" spc="5"/>
              <a:t> </a:t>
            </a:r>
            <a:r>
              <a:rPr dirty="0"/>
              <a:t>27/01/2022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79997" y="1259636"/>
            <a:ext cx="8963660" cy="5598160"/>
            <a:chOff x="179997" y="1259636"/>
            <a:chExt cx="8963660" cy="559816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9997" y="2159647"/>
              <a:ext cx="5234393" cy="348947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25796" y="1259636"/>
              <a:ext cx="2014194" cy="268596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625805" y="3239643"/>
              <a:ext cx="2014194" cy="2685961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52539" y="59651"/>
            <a:ext cx="8698865" cy="848994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spc="-5">
                <a:solidFill>
                  <a:srgbClr val="9E569D"/>
                </a:solidFill>
              </a:rPr>
              <a:t>Un</a:t>
            </a:r>
            <a:r>
              <a:rPr dirty="0" sz="3000" spc="-15">
                <a:solidFill>
                  <a:srgbClr val="9E569D"/>
                </a:solidFill>
              </a:rPr>
              <a:t> </a:t>
            </a:r>
            <a:r>
              <a:rPr dirty="0" sz="3000" spc="-5">
                <a:solidFill>
                  <a:srgbClr val="9E569D"/>
                </a:solidFill>
              </a:rPr>
              <a:t>outil</a:t>
            </a:r>
            <a:r>
              <a:rPr dirty="0" sz="3000" spc="-10">
                <a:solidFill>
                  <a:srgbClr val="9E569D"/>
                </a:solidFill>
              </a:rPr>
              <a:t> </a:t>
            </a:r>
            <a:r>
              <a:rPr dirty="0" sz="3000" spc="-5">
                <a:solidFill>
                  <a:srgbClr val="9E569D"/>
                </a:solidFill>
              </a:rPr>
              <a:t>de</a:t>
            </a:r>
            <a:r>
              <a:rPr dirty="0" sz="3000" spc="-15">
                <a:solidFill>
                  <a:srgbClr val="9E569D"/>
                </a:solidFill>
              </a:rPr>
              <a:t> </a:t>
            </a:r>
            <a:r>
              <a:rPr dirty="0" sz="3000" spc="-5">
                <a:solidFill>
                  <a:srgbClr val="9E569D"/>
                </a:solidFill>
              </a:rPr>
              <a:t>travail avec</a:t>
            </a:r>
            <a:r>
              <a:rPr dirty="0" sz="3000" spc="-10">
                <a:solidFill>
                  <a:srgbClr val="9E569D"/>
                </a:solidFill>
              </a:rPr>
              <a:t> les</a:t>
            </a:r>
            <a:r>
              <a:rPr dirty="0" sz="3000" spc="-5">
                <a:solidFill>
                  <a:srgbClr val="9E569D"/>
                </a:solidFill>
              </a:rPr>
              <a:t> élus</a:t>
            </a:r>
            <a:r>
              <a:rPr dirty="0" sz="3000" spc="-10">
                <a:solidFill>
                  <a:srgbClr val="9E569D"/>
                </a:solidFill>
              </a:rPr>
              <a:t> </a:t>
            </a:r>
            <a:r>
              <a:rPr dirty="0" sz="3000" spc="-5">
                <a:solidFill>
                  <a:srgbClr val="9E569D"/>
                </a:solidFill>
              </a:rPr>
              <a:t>et </a:t>
            </a:r>
            <a:r>
              <a:rPr dirty="0" sz="3000" spc="-10">
                <a:solidFill>
                  <a:srgbClr val="9E569D"/>
                </a:solidFill>
              </a:rPr>
              <a:t>partenaires </a:t>
            </a:r>
            <a:r>
              <a:rPr dirty="0" sz="3000">
                <a:solidFill>
                  <a:srgbClr val="9E569D"/>
                </a:solidFill>
              </a:rPr>
              <a:t>:</a:t>
            </a:r>
            <a:endParaRPr sz="3000"/>
          </a:p>
          <a:p>
            <a:pPr marL="12700">
              <a:lnSpc>
                <a:spcPct val="100000"/>
              </a:lnSpc>
            </a:pPr>
            <a:r>
              <a:rPr dirty="0" sz="2400" spc="-5">
                <a:solidFill>
                  <a:srgbClr val="9E569D"/>
                </a:solidFill>
              </a:rPr>
              <a:t>Commission</a:t>
            </a:r>
            <a:r>
              <a:rPr dirty="0" sz="2400" spc="-105">
                <a:solidFill>
                  <a:srgbClr val="9E569D"/>
                </a:solidFill>
              </a:rPr>
              <a:t> </a:t>
            </a:r>
            <a:r>
              <a:rPr dirty="0" sz="2400" spc="-10">
                <a:solidFill>
                  <a:srgbClr val="9E569D"/>
                </a:solidFill>
              </a:rPr>
              <a:t>Aménagement</a:t>
            </a:r>
            <a:r>
              <a:rPr dirty="0" sz="2400" spc="15">
                <a:solidFill>
                  <a:srgbClr val="9E569D"/>
                </a:solidFill>
              </a:rPr>
              <a:t> </a:t>
            </a:r>
            <a:r>
              <a:rPr dirty="0" sz="2400" spc="-5">
                <a:solidFill>
                  <a:srgbClr val="9E569D"/>
                </a:solidFill>
              </a:rPr>
              <a:t>du</a:t>
            </a:r>
            <a:r>
              <a:rPr dirty="0" sz="2400" spc="5">
                <a:solidFill>
                  <a:srgbClr val="9E569D"/>
                </a:solidFill>
              </a:rPr>
              <a:t> </a:t>
            </a:r>
            <a:r>
              <a:rPr dirty="0" sz="2400" spc="-5">
                <a:solidFill>
                  <a:srgbClr val="9E569D"/>
                </a:solidFill>
              </a:rPr>
              <a:t>territoire</a:t>
            </a:r>
            <a:r>
              <a:rPr dirty="0" sz="2400">
                <a:solidFill>
                  <a:srgbClr val="9E569D"/>
                </a:solidFill>
              </a:rPr>
              <a:t> </a:t>
            </a:r>
            <a:r>
              <a:rPr dirty="0" sz="2400" spc="-5">
                <a:solidFill>
                  <a:srgbClr val="9E569D"/>
                </a:solidFill>
              </a:rPr>
              <a:t>et</a:t>
            </a:r>
            <a:r>
              <a:rPr dirty="0" sz="2400" spc="15">
                <a:solidFill>
                  <a:srgbClr val="9E569D"/>
                </a:solidFill>
              </a:rPr>
              <a:t> </a:t>
            </a:r>
            <a:r>
              <a:rPr dirty="0" sz="2400" spc="-10">
                <a:solidFill>
                  <a:srgbClr val="9E569D"/>
                </a:solidFill>
              </a:rPr>
              <a:t>Paysage</a:t>
            </a:r>
            <a:r>
              <a:rPr dirty="0" sz="2400">
                <a:solidFill>
                  <a:srgbClr val="9E569D"/>
                </a:solidFill>
              </a:rPr>
              <a:t> </a:t>
            </a:r>
            <a:r>
              <a:rPr dirty="0" sz="2400" spc="-5">
                <a:solidFill>
                  <a:srgbClr val="9E569D"/>
                </a:solidFill>
              </a:rPr>
              <a:t>du</a:t>
            </a:r>
            <a:r>
              <a:rPr dirty="0" sz="2400" spc="5">
                <a:solidFill>
                  <a:srgbClr val="9E569D"/>
                </a:solidFill>
              </a:rPr>
              <a:t> </a:t>
            </a:r>
            <a:r>
              <a:rPr dirty="0" sz="2400" spc="-5">
                <a:solidFill>
                  <a:srgbClr val="9E569D"/>
                </a:solidFill>
              </a:rPr>
              <a:t>Parc</a:t>
            </a:r>
            <a:endParaRPr sz="2400"/>
          </a:p>
        </p:txBody>
      </p:sp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pc="-15"/>
              <a:t>L’OPP </a:t>
            </a:r>
            <a:r>
              <a:rPr dirty="0" spc="-5"/>
              <a:t>du</a:t>
            </a:r>
            <a:r>
              <a:rPr dirty="0" spc="10"/>
              <a:t> </a:t>
            </a:r>
            <a:r>
              <a:rPr dirty="0" spc="-5"/>
              <a:t>Pilat</a:t>
            </a:r>
            <a:r>
              <a:rPr dirty="0" spc="10"/>
              <a:t> </a:t>
            </a:r>
            <a:r>
              <a:rPr dirty="0" spc="-5"/>
              <a:t>après</a:t>
            </a:r>
            <a:r>
              <a:rPr dirty="0" spc="15"/>
              <a:t> </a:t>
            </a:r>
            <a:r>
              <a:rPr dirty="0"/>
              <a:t>25</a:t>
            </a:r>
            <a:r>
              <a:rPr dirty="0" spc="10"/>
              <a:t> </a:t>
            </a:r>
            <a:r>
              <a:rPr dirty="0" spc="-5"/>
              <a:t>ans</a:t>
            </a:r>
            <a:r>
              <a:rPr dirty="0" spc="15"/>
              <a:t> </a:t>
            </a:r>
            <a:r>
              <a:rPr dirty="0" spc="-5"/>
              <a:t>de</a:t>
            </a:r>
            <a:r>
              <a:rPr dirty="0" spc="15"/>
              <a:t> </a:t>
            </a:r>
            <a:r>
              <a:rPr dirty="0" spc="-5"/>
              <a:t>reconduction</a:t>
            </a:r>
            <a:r>
              <a:rPr dirty="0" spc="10"/>
              <a:t> </a:t>
            </a:r>
            <a:r>
              <a:rPr dirty="0"/>
              <a:t>- </a:t>
            </a:r>
            <a:r>
              <a:rPr dirty="0" spc="-5"/>
              <a:t>Webinaire</a:t>
            </a:r>
            <a:r>
              <a:rPr dirty="0" spc="15"/>
              <a:t> </a:t>
            </a:r>
            <a:r>
              <a:rPr dirty="0" spc="-5"/>
              <a:t>Fédération</a:t>
            </a:r>
            <a:r>
              <a:rPr dirty="0" spc="10"/>
              <a:t> </a:t>
            </a:r>
            <a:r>
              <a:rPr dirty="0" spc="-5"/>
              <a:t>Parc</a:t>
            </a:r>
            <a:r>
              <a:rPr dirty="0" spc="15"/>
              <a:t> </a:t>
            </a:r>
            <a:r>
              <a:rPr dirty="0"/>
              <a:t>-</a:t>
            </a:r>
            <a:r>
              <a:rPr dirty="0" spc="5"/>
              <a:t> </a:t>
            </a:r>
            <a:r>
              <a:rPr dirty="0"/>
              <a:t>27/01/2022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05816" y="6090729"/>
            <a:ext cx="6257290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5" b="1">
                <a:latin typeface="Arial"/>
                <a:cs typeface="Arial"/>
              </a:rPr>
              <a:t>Incarner</a:t>
            </a:r>
            <a:r>
              <a:rPr dirty="0" sz="2000" spc="-10" b="1">
                <a:latin typeface="Arial"/>
                <a:cs typeface="Arial"/>
              </a:rPr>
              <a:t> </a:t>
            </a:r>
            <a:r>
              <a:rPr dirty="0" sz="2000" spc="-5" b="1">
                <a:latin typeface="Arial"/>
                <a:cs typeface="Arial"/>
              </a:rPr>
              <a:t>les</a:t>
            </a:r>
            <a:r>
              <a:rPr dirty="0" sz="2000" spc="-10" b="1">
                <a:latin typeface="Arial"/>
                <a:cs typeface="Arial"/>
              </a:rPr>
              <a:t> </a:t>
            </a:r>
            <a:r>
              <a:rPr dirty="0" sz="2000" spc="-5" b="1">
                <a:latin typeface="Arial"/>
                <a:cs typeface="Arial"/>
              </a:rPr>
              <a:t>sujets</a:t>
            </a:r>
            <a:r>
              <a:rPr dirty="0" sz="2000" spc="5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avec </a:t>
            </a:r>
            <a:r>
              <a:rPr dirty="0" sz="2000" spc="-5" b="1">
                <a:latin typeface="Arial"/>
                <a:cs typeface="Arial"/>
              </a:rPr>
              <a:t>un</a:t>
            </a:r>
            <a:r>
              <a:rPr dirty="0" sz="2000" spc="5" b="1">
                <a:latin typeface="Arial"/>
                <a:cs typeface="Arial"/>
              </a:rPr>
              <a:t> </a:t>
            </a:r>
            <a:r>
              <a:rPr dirty="0" sz="2000" spc="-5" b="1">
                <a:latin typeface="Arial"/>
                <a:cs typeface="Arial"/>
              </a:rPr>
              <a:t>média</a:t>
            </a:r>
            <a:r>
              <a:rPr dirty="0" sz="2000" b="1">
                <a:latin typeface="Arial"/>
                <a:cs typeface="Arial"/>
              </a:rPr>
              <a:t> accessible</a:t>
            </a:r>
            <a:r>
              <a:rPr dirty="0" sz="2000" spc="5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à</a:t>
            </a:r>
            <a:r>
              <a:rPr dirty="0" sz="2000" spc="-10" b="1">
                <a:latin typeface="Arial"/>
                <a:cs typeface="Arial"/>
              </a:rPr>
              <a:t> </a:t>
            </a:r>
            <a:r>
              <a:rPr dirty="0" sz="2000" spc="-5" b="1">
                <a:latin typeface="Arial"/>
                <a:cs typeface="Arial"/>
              </a:rPr>
              <a:t>tous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2539" y="59651"/>
            <a:ext cx="8545830" cy="9398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3000" spc="-5">
                <a:solidFill>
                  <a:srgbClr val="9E569D"/>
                </a:solidFill>
              </a:rPr>
              <a:t>Diagnostic </a:t>
            </a:r>
            <a:r>
              <a:rPr dirty="0" sz="3000">
                <a:solidFill>
                  <a:srgbClr val="9E569D"/>
                </a:solidFill>
              </a:rPr>
              <a:t>de </a:t>
            </a:r>
            <a:r>
              <a:rPr dirty="0" sz="3000" spc="-10">
                <a:solidFill>
                  <a:srgbClr val="9E569D"/>
                </a:solidFill>
              </a:rPr>
              <a:t>vulnérabilité </a:t>
            </a:r>
            <a:r>
              <a:rPr dirty="0" sz="3000">
                <a:solidFill>
                  <a:srgbClr val="9E569D"/>
                </a:solidFill>
              </a:rPr>
              <a:t>du </a:t>
            </a:r>
            <a:r>
              <a:rPr dirty="0" sz="3000" spc="-5">
                <a:solidFill>
                  <a:srgbClr val="9E569D"/>
                </a:solidFill>
              </a:rPr>
              <a:t>territoire </a:t>
            </a:r>
            <a:r>
              <a:rPr dirty="0" sz="3000">
                <a:solidFill>
                  <a:srgbClr val="9E569D"/>
                </a:solidFill>
              </a:rPr>
              <a:t>aux </a:t>
            </a:r>
            <a:r>
              <a:rPr dirty="0" sz="3000" spc="5">
                <a:solidFill>
                  <a:srgbClr val="9E569D"/>
                </a:solidFill>
              </a:rPr>
              <a:t> </a:t>
            </a:r>
            <a:r>
              <a:rPr dirty="0" sz="3000" spc="-5">
                <a:solidFill>
                  <a:srgbClr val="9E569D"/>
                </a:solidFill>
              </a:rPr>
              <a:t>effets</a:t>
            </a:r>
            <a:r>
              <a:rPr dirty="0" sz="3000" spc="-10">
                <a:solidFill>
                  <a:srgbClr val="9E569D"/>
                </a:solidFill>
              </a:rPr>
              <a:t> </a:t>
            </a:r>
            <a:r>
              <a:rPr dirty="0" sz="3000" spc="-5">
                <a:solidFill>
                  <a:srgbClr val="9E569D"/>
                </a:solidFill>
              </a:rPr>
              <a:t>du changement</a:t>
            </a:r>
            <a:r>
              <a:rPr dirty="0" sz="3000" spc="-20">
                <a:solidFill>
                  <a:srgbClr val="9E569D"/>
                </a:solidFill>
              </a:rPr>
              <a:t> </a:t>
            </a:r>
            <a:r>
              <a:rPr dirty="0" sz="3000" spc="-5">
                <a:solidFill>
                  <a:srgbClr val="9E569D"/>
                </a:solidFill>
              </a:rPr>
              <a:t>climatique</a:t>
            </a:r>
            <a:r>
              <a:rPr dirty="0" sz="3000" spc="-20">
                <a:solidFill>
                  <a:srgbClr val="9E569D"/>
                </a:solidFill>
              </a:rPr>
              <a:t> </a:t>
            </a:r>
            <a:r>
              <a:rPr dirty="0" sz="3000">
                <a:solidFill>
                  <a:srgbClr val="9E569D"/>
                </a:solidFill>
              </a:rPr>
              <a:t>:</a:t>
            </a:r>
            <a:r>
              <a:rPr dirty="0" sz="3000" spc="30">
                <a:solidFill>
                  <a:srgbClr val="9E569D"/>
                </a:solidFill>
              </a:rPr>
              <a:t> </a:t>
            </a:r>
            <a:r>
              <a:rPr dirty="0" sz="2600" spc="-5">
                <a:solidFill>
                  <a:srgbClr val="9E569D"/>
                </a:solidFill>
              </a:rPr>
              <a:t>Interne </a:t>
            </a:r>
            <a:r>
              <a:rPr dirty="0" sz="2600">
                <a:solidFill>
                  <a:srgbClr val="9E569D"/>
                </a:solidFill>
              </a:rPr>
              <a:t>équipe</a:t>
            </a:r>
            <a:endParaRPr sz="26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4035" y="986751"/>
            <a:ext cx="2955963" cy="198000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780002" y="1145527"/>
            <a:ext cx="2863799" cy="191411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59994" y="3059633"/>
            <a:ext cx="3053524" cy="2033282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436943" y="5245100"/>
            <a:ext cx="2273935" cy="481330"/>
          </a:xfrm>
          <a:prstGeom prst="rect">
            <a:avLst/>
          </a:prstGeom>
        </p:spPr>
        <p:txBody>
          <a:bodyPr wrap="square" lIns="0" tIns="27940" rIns="0" bIns="0" rtlCol="0" vert="horz">
            <a:spAutoFit/>
          </a:bodyPr>
          <a:lstStyle/>
          <a:p>
            <a:pPr marL="12700" marR="5080">
              <a:lnSpc>
                <a:spcPts val="1160"/>
              </a:lnSpc>
              <a:spcBef>
                <a:spcPts val="220"/>
              </a:spcBef>
            </a:pPr>
            <a:r>
              <a:rPr dirty="0" sz="1050" spc="-10" b="1" i="1">
                <a:latin typeface="Arial"/>
                <a:cs typeface="Arial"/>
              </a:rPr>
              <a:t>Espace </a:t>
            </a:r>
            <a:r>
              <a:rPr dirty="0" sz="1050" spc="-5" b="1" i="1">
                <a:latin typeface="Arial"/>
                <a:cs typeface="Arial"/>
              </a:rPr>
              <a:t>/ </a:t>
            </a:r>
            <a:r>
              <a:rPr dirty="0" sz="1050" spc="-10" b="1" i="1">
                <a:latin typeface="Arial"/>
                <a:cs typeface="Arial"/>
              </a:rPr>
              <a:t>destination montagne </a:t>
            </a:r>
            <a:r>
              <a:rPr dirty="0" sz="1050" spc="-5" b="1" i="1">
                <a:latin typeface="Arial"/>
                <a:cs typeface="Arial"/>
              </a:rPr>
              <a:t>/ </a:t>
            </a:r>
            <a:r>
              <a:rPr dirty="0" sz="1050" spc="-10" b="1" i="1">
                <a:latin typeface="Arial"/>
                <a:cs typeface="Arial"/>
              </a:rPr>
              <a:t>ilot </a:t>
            </a:r>
            <a:r>
              <a:rPr dirty="0" sz="1050" spc="-280" b="1" i="1">
                <a:latin typeface="Arial"/>
                <a:cs typeface="Arial"/>
              </a:rPr>
              <a:t> </a:t>
            </a:r>
            <a:r>
              <a:rPr dirty="0" sz="1050" spc="-5" b="1" i="1">
                <a:latin typeface="Arial"/>
                <a:cs typeface="Arial"/>
              </a:rPr>
              <a:t>de</a:t>
            </a:r>
            <a:r>
              <a:rPr dirty="0" sz="1050" spc="-25" b="1" i="1">
                <a:latin typeface="Arial"/>
                <a:cs typeface="Arial"/>
              </a:rPr>
              <a:t> </a:t>
            </a:r>
            <a:r>
              <a:rPr dirty="0" sz="1050" spc="-10" b="1" i="1">
                <a:latin typeface="Arial"/>
                <a:cs typeface="Arial"/>
              </a:rPr>
              <a:t>fraicheur</a:t>
            </a:r>
            <a:r>
              <a:rPr dirty="0" sz="1050" spc="-15" b="1" i="1">
                <a:latin typeface="Arial"/>
                <a:cs typeface="Arial"/>
              </a:rPr>
              <a:t> </a:t>
            </a:r>
            <a:r>
              <a:rPr dirty="0" sz="1050" spc="-5" b="1" i="1">
                <a:latin typeface="Arial"/>
                <a:cs typeface="Arial"/>
              </a:rPr>
              <a:t>…</a:t>
            </a:r>
            <a:endParaRPr sz="1050">
              <a:latin typeface="Arial"/>
              <a:cs typeface="Arial"/>
            </a:endParaRPr>
          </a:p>
          <a:p>
            <a:pPr marL="12700">
              <a:lnSpc>
                <a:spcPts val="1150"/>
              </a:lnSpc>
            </a:pPr>
            <a:r>
              <a:rPr dirty="0" sz="1050" spc="-10" b="1" i="1">
                <a:latin typeface="Arial"/>
                <a:cs typeface="Arial"/>
              </a:rPr>
              <a:t>neige</a:t>
            </a:r>
            <a:r>
              <a:rPr dirty="0" sz="1050" spc="-30" b="1" i="1">
                <a:latin typeface="Arial"/>
                <a:cs typeface="Arial"/>
              </a:rPr>
              <a:t> </a:t>
            </a:r>
            <a:r>
              <a:rPr dirty="0" sz="1050" spc="-10" b="1" i="1">
                <a:latin typeface="Arial"/>
                <a:cs typeface="Arial"/>
              </a:rPr>
              <a:t>notamment</a:t>
            </a:r>
            <a:r>
              <a:rPr dirty="0" sz="1050" spc="-15" b="1" i="1">
                <a:latin typeface="Arial"/>
                <a:cs typeface="Arial"/>
              </a:rPr>
              <a:t> </a:t>
            </a:r>
            <a:r>
              <a:rPr dirty="0" sz="1050" spc="-5" b="1" i="1">
                <a:latin typeface="Arial"/>
                <a:cs typeface="Arial"/>
              </a:rPr>
              <a:t>:</a:t>
            </a:r>
            <a:r>
              <a:rPr dirty="0" sz="1050" spc="-20" b="1" i="1">
                <a:latin typeface="Arial"/>
                <a:cs typeface="Arial"/>
              </a:rPr>
              <a:t> </a:t>
            </a:r>
            <a:r>
              <a:rPr dirty="0" sz="1050" spc="-5" b="1" i="1">
                <a:latin typeface="Arial"/>
                <a:cs typeface="Arial"/>
              </a:rPr>
              <a:t>et</a:t>
            </a:r>
            <a:r>
              <a:rPr dirty="0" sz="1050" spc="-25" b="1" i="1">
                <a:latin typeface="Arial"/>
                <a:cs typeface="Arial"/>
              </a:rPr>
              <a:t> </a:t>
            </a:r>
            <a:r>
              <a:rPr dirty="0" sz="1050" spc="-10" b="1" i="1">
                <a:latin typeface="Arial"/>
                <a:cs typeface="Arial"/>
              </a:rPr>
              <a:t>demain</a:t>
            </a:r>
            <a:r>
              <a:rPr dirty="0" sz="1050" spc="-15" b="1" i="1">
                <a:latin typeface="Arial"/>
                <a:cs typeface="Arial"/>
              </a:rPr>
              <a:t> </a:t>
            </a:r>
            <a:r>
              <a:rPr dirty="0" sz="1050" spc="-5" b="1" i="1">
                <a:latin typeface="Arial"/>
                <a:cs typeface="Arial"/>
              </a:rPr>
              <a:t>?</a:t>
            </a:r>
            <a:endParaRPr sz="10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880936" y="1998980"/>
            <a:ext cx="2120900" cy="815975"/>
          </a:xfrm>
          <a:prstGeom prst="rect">
            <a:avLst/>
          </a:prstGeom>
        </p:spPr>
        <p:txBody>
          <a:bodyPr wrap="square" lIns="0" tIns="24765" rIns="0" bIns="0" rtlCol="0" vert="horz">
            <a:spAutoFit/>
          </a:bodyPr>
          <a:lstStyle/>
          <a:p>
            <a:pPr marL="12700" marR="5080">
              <a:lnSpc>
                <a:spcPct val="92800"/>
              </a:lnSpc>
              <a:spcBef>
                <a:spcPts val="195"/>
              </a:spcBef>
            </a:pPr>
            <a:r>
              <a:rPr dirty="0" sz="1100" b="1" i="1">
                <a:latin typeface="Arial"/>
                <a:cs typeface="Arial"/>
              </a:rPr>
              <a:t>La</a:t>
            </a:r>
            <a:r>
              <a:rPr dirty="0" sz="1100" spc="-5" b="1" i="1">
                <a:latin typeface="Arial"/>
                <a:cs typeface="Arial"/>
              </a:rPr>
              <a:t> </a:t>
            </a:r>
            <a:r>
              <a:rPr dirty="0" sz="1100" b="1" i="1">
                <a:latin typeface="Arial"/>
                <a:cs typeface="Arial"/>
              </a:rPr>
              <a:t>mare </a:t>
            </a:r>
            <a:r>
              <a:rPr dirty="0" sz="1100" spc="-5" b="1" i="1">
                <a:latin typeface="Arial"/>
                <a:cs typeface="Arial"/>
              </a:rPr>
              <a:t>est</a:t>
            </a:r>
            <a:r>
              <a:rPr dirty="0" sz="1100" spc="10" b="1" i="1">
                <a:latin typeface="Arial"/>
                <a:cs typeface="Arial"/>
              </a:rPr>
              <a:t> </a:t>
            </a:r>
            <a:r>
              <a:rPr dirty="0" sz="1100" spc="-5" b="1" i="1">
                <a:latin typeface="Arial"/>
                <a:cs typeface="Arial"/>
              </a:rPr>
              <a:t>en</a:t>
            </a:r>
            <a:r>
              <a:rPr dirty="0" sz="1100" b="1" i="1">
                <a:latin typeface="Arial"/>
                <a:cs typeface="Arial"/>
              </a:rPr>
              <a:t> train</a:t>
            </a:r>
            <a:r>
              <a:rPr dirty="0" sz="1100" spc="5" b="1" i="1">
                <a:latin typeface="Arial"/>
                <a:cs typeface="Arial"/>
              </a:rPr>
              <a:t> </a:t>
            </a:r>
            <a:r>
              <a:rPr dirty="0" sz="1100" spc="-5" b="1" i="1">
                <a:latin typeface="Arial"/>
                <a:cs typeface="Arial"/>
              </a:rPr>
              <a:t>de </a:t>
            </a:r>
            <a:r>
              <a:rPr dirty="0" sz="1100" b="1" i="1">
                <a:latin typeface="Arial"/>
                <a:cs typeface="Arial"/>
              </a:rPr>
              <a:t> </a:t>
            </a:r>
            <a:r>
              <a:rPr dirty="0" sz="1100" spc="-5" b="1" i="1">
                <a:latin typeface="Arial"/>
                <a:cs typeface="Arial"/>
              </a:rPr>
              <a:t>s’assécher</a:t>
            </a:r>
            <a:r>
              <a:rPr dirty="0" sz="1100" b="1" i="1">
                <a:latin typeface="Arial"/>
                <a:cs typeface="Arial"/>
              </a:rPr>
              <a:t> </a:t>
            </a:r>
            <a:r>
              <a:rPr dirty="0" sz="1100" spc="-5" b="1" i="1">
                <a:latin typeface="Arial"/>
                <a:cs typeface="Arial"/>
              </a:rPr>
              <a:t>avec</a:t>
            </a:r>
            <a:r>
              <a:rPr dirty="0" sz="1100" b="1" i="1">
                <a:latin typeface="Arial"/>
                <a:cs typeface="Arial"/>
              </a:rPr>
              <a:t> le</a:t>
            </a:r>
            <a:r>
              <a:rPr dirty="0" sz="1100" spc="-5" b="1" i="1">
                <a:latin typeface="Arial"/>
                <a:cs typeface="Arial"/>
              </a:rPr>
              <a:t> comblement </a:t>
            </a:r>
            <a:r>
              <a:rPr dirty="0" sz="1100" spc="-290" b="1" i="1">
                <a:latin typeface="Arial"/>
                <a:cs typeface="Arial"/>
              </a:rPr>
              <a:t> </a:t>
            </a:r>
            <a:r>
              <a:rPr dirty="0" sz="1100" b="1" i="1">
                <a:latin typeface="Arial"/>
                <a:cs typeface="Arial"/>
              </a:rPr>
              <a:t>par</a:t>
            </a:r>
            <a:r>
              <a:rPr dirty="0" sz="1100" spc="-10" b="1" i="1">
                <a:latin typeface="Arial"/>
                <a:cs typeface="Arial"/>
              </a:rPr>
              <a:t> </a:t>
            </a:r>
            <a:r>
              <a:rPr dirty="0" sz="1100" spc="-5" b="1" i="1">
                <a:latin typeface="Arial"/>
                <a:cs typeface="Arial"/>
              </a:rPr>
              <a:t>des</a:t>
            </a:r>
            <a:r>
              <a:rPr dirty="0" sz="1100" spc="5" b="1" i="1">
                <a:latin typeface="Arial"/>
                <a:cs typeface="Arial"/>
              </a:rPr>
              <a:t> </a:t>
            </a:r>
            <a:r>
              <a:rPr dirty="0" sz="1100" spc="-5" b="1" i="1">
                <a:latin typeface="Arial"/>
                <a:cs typeface="Arial"/>
              </a:rPr>
              <a:t>roseaux.</a:t>
            </a:r>
            <a:r>
              <a:rPr dirty="0" sz="1100" spc="5" b="1" i="1">
                <a:latin typeface="Arial"/>
                <a:cs typeface="Arial"/>
              </a:rPr>
              <a:t> </a:t>
            </a:r>
            <a:r>
              <a:rPr dirty="0" sz="1100" spc="-5" b="1" i="1">
                <a:latin typeface="Arial"/>
                <a:cs typeface="Arial"/>
              </a:rPr>
              <a:t>Présence</a:t>
            </a:r>
            <a:r>
              <a:rPr dirty="0" sz="1100" spc="5" b="1" i="1">
                <a:latin typeface="Arial"/>
                <a:cs typeface="Arial"/>
              </a:rPr>
              <a:t> </a:t>
            </a:r>
            <a:r>
              <a:rPr dirty="0" sz="1100" spc="-5" b="1" i="1">
                <a:latin typeface="Arial"/>
                <a:cs typeface="Arial"/>
              </a:rPr>
              <a:t>de </a:t>
            </a:r>
            <a:r>
              <a:rPr dirty="0" sz="1100" b="1" i="1">
                <a:latin typeface="Arial"/>
                <a:cs typeface="Arial"/>
              </a:rPr>
              <a:t> </a:t>
            </a:r>
            <a:r>
              <a:rPr dirty="0" sz="1100" spc="-5" b="1" i="1">
                <a:latin typeface="Arial"/>
                <a:cs typeface="Arial"/>
              </a:rPr>
              <a:t>brebis</a:t>
            </a:r>
            <a:r>
              <a:rPr dirty="0" sz="1100" spc="5" b="1" i="1">
                <a:latin typeface="Arial"/>
                <a:cs typeface="Arial"/>
              </a:rPr>
              <a:t> </a:t>
            </a:r>
            <a:r>
              <a:rPr dirty="0" sz="1100" spc="-5" b="1" i="1">
                <a:latin typeface="Arial"/>
                <a:cs typeface="Arial"/>
              </a:rPr>
              <a:t>plutôt</a:t>
            </a:r>
            <a:r>
              <a:rPr dirty="0" sz="1100" b="1" i="1">
                <a:latin typeface="Arial"/>
                <a:cs typeface="Arial"/>
              </a:rPr>
              <a:t> </a:t>
            </a:r>
            <a:r>
              <a:rPr dirty="0" sz="1100" spc="-5" b="1" i="1">
                <a:latin typeface="Arial"/>
                <a:cs typeface="Arial"/>
              </a:rPr>
              <a:t>que</a:t>
            </a:r>
            <a:r>
              <a:rPr dirty="0" sz="1100" spc="5" b="1" i="1">
                <a:latin typeface="Arial"/>
                <a:cs typeface="Arial"/>
              </a:rPr>
              <a:t> </a:t>
            </a:r>
            <a:r>
              <a:rPr dirty="0" sz="1100" spc="-5" b="1" i="1">
                <a:latin typeface="Arial"/>
                <a:cs typeface="Arial"/>
              </a:rPr>
              <a:t>des</a:t>
            </a:r>
            <a:r>
              <a:rPr dirty="0" sz="1100" spc="10" b="1" i="1">
                <a:latin typeface="Arial"/>
                <a:cs typeface="Arial"/>
              </a:rPr>
              <a:t> </a:t>
            </a:r>
            <a:r>
              <a:rPr dirty="0" sz="1100" spc="-5" b="1" i="1">
                <a:latin typeface="Arial"/>
                <a:cs typeface="Arial"/>
              </a:rPr>
              <a:t>vaches. </a:t>
            </a:r>
            <a:r>
              <a:rPr dirty="0" sz="1100" b="1" i="1">
                <a:latin typeface="Arial"/>
                <a:cs typeface="Arial"/>
              </a:rPr>
              <a:t> </a:t>
            </a:r>
            <a:r>
              <a:rPr dirty="0" sz="1100" spc="-5" b="1" i="1">
                <a:latin typeface="Arial"/>
                <a:cs typeface="Arial"/>
              </a:rPr>
              <a:t>Herbe</a:t>
            </a:r>
            <a:r>
              <a:rPr dirty="0" sz="1100" spc="5" b="1" i="1">
                <a:latin typeface="Arial"/>
                <a:cs typeface="Arial"/>
              </a:rPr>
              <a:t> </a:t>
            </a:r>
            <a:r>
              <a:rPr dirty="0" sz="1100" spc="-5" b="1" i="1">
                <a:latin typeface="Arial"/>
                <a:cs typeface="Arial"/>
              </a:rPr>
              <a:t>relativement</a:t>
            </a:r>
            <a:r>
              <a:rPr dirty="0" sz="1100" spc="5" b="1" i="1">
                <a:latin typeface="Arial"/>
                <a:cs typeface="Arial"/>
              </a:rPr>
              <a:t> </a:t>
            </a:r>
            <a:r>
              <a:rPr dirty="0" sz="1100" b="1" i="1">
                <a:latin typeface="Arial"/>
                <a:cs typeface="Arial"/>
              </a:rPr>
              <a:t>rase</a:t>
            </a:r>
            <a:endParaRPr sz="1100">
              <a:latin typeface="Arial"/>
              <a:cs typeface="Arial"/>
            </a:endParaRPr>
          </a:p>
        </p:txBody>
      </p: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780002" y="3880078"/>
            <a:ext cx="2812326" cy="1879561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6737298" y="4997780"/>
            <a:ext cx="2070100" cy="777240"/>
          </a:xfrm>
          <a:prstGeom prst="rect">
            <a:avLst/>
          </a:prstGeom>
        </p:spPr>
        <p:txBody>
          <a:bodyPr wrap="square" lIns="0" tIns="24765" rIns="0" bIns="0" rtlCol="0" vert="horz">
            <a:spAutoFit/>
          </a:bodyPr>
          <a:lstStyle/>
          <a:p>
            <a:pPr marL="12700" marR="5080">
              <a:lnSpc>
                <a:spcPct val="92300"/>
              </a:lnSpc>
              <a:spcBef>
                <a:spcPts val="195"/>
              </a:spcBef>
            </a:pPr>
            <a:r>
              <a:rPr dirty="0" sz="1050" spc="-10" b="1" i="1">
                <a:latin typeface="Arial"/>
                <a:cs typeface="Arial"/>
              </a:rPr>
              <a:t>Ambiance </a:t>
            </a:r>
            <a:r>
              <a:rPr dirty="0" sz="1050" spc="-5" b="1" i="1">
                <a:latin typeface="Arial"/>
                <a:cs typeface="Arial"/>
              </a:rPr>
              <a:t>« </a:t>
            </a:r>
            <a:r>
              <a:rPr dirty="0" sz="1050" spc="-10" b="1" i="1">
                <a:latin typeface="Arial"/>
                <a:cs typeface="Arial"/>
              </a:rPr>
              <a:t>sud </a:t>
            </a:r>
            <a:r>
              <a:rPr dirty="0" sz="1050" spc="-5" b="1" i="1">
                <a:latin typeface="Arial"/>
                <a:cs typeface="Arial"/>
              </a:rPr>
              <a:t>» : </a:t>
            </a:r>
            <a:r>
              <a:rPr dirty="0" sz="1050" spc="-10" b="1" i="1">
                <a:latin typeface="Arial"/>
                <a:cs typeface="Arial"/>
              </a:rPr>
              <a:t>Des </a:t>
            </a:r>
            <a:r>
              <a:rPr dirty="0" sz="1050" spc="-5" b="1" i="1">
                <a:latin typeface="Arial"/>
                <a:cs typeface="Arial"/>
              </a:rPr>
              <a:t> </a:t>
            </a:r>
            <a:r>
              <a:rPr dirty="0" sz="1050" spc="-10" b="1" i="1">
                <a:latin typeface="Arial"/>
                <a:cs typeface="Arial"/>
              </a:rPr>
              <a:t>pourpiers (plante </a:t>
            </a:r>
            <a:r>
              <a:rPr dirty="0" sz="1050" spc="-5" b="1" i="1">
                <a:latin typeface="Arial"/>
                <a:cs typeface="Arial"/>
              </a:rPr>
              <a:t>du </a:t>
            </a:r>
            <a:r>
              <a:rPr dirty="0" sz="1050" spc="-10" b="1" i="1">
                <a:latin typeface="Arial"/>
                <a:cs typeface="Arial"/>
              </a:rPr>
              <a:t>sud) au lieu </a:t>
            </a:r>
            <a:r>
              <a:rPr dirty="0" sz="1050" spc="-280" b="1" i="1">
                <a:latin typeface="Arial"/>
                <a:cs typeface="Arial"/>
              </a:rPr>
              <a:t> </a:t>
            </a:r>
            <a:r>
              <a:rPr dirty="0" sz="1050" spc="-10" b="1" i="1">
                <a:latin typeface="Arial"/>
                <a:cs typeface="Arial"/>
              </a:rPr>
              <a:t>des geranium, palmiers </a:t>
            </a:r>
            <a:r>
              <a:rPr dirty="0" sz="1050" spc="-5" b="1" i="1">
                <a:latin typeface="Arial"/>
                <a:cs typeface="Arial"/>
              </a:rPr>
              <a:t>au </a:t>
            </a:r>
            <a:r>
              <a:rPr dirty="0" sz="1050" spc="-10" b="1" i="1">
                <a:latin typeface="Arial"/>
                <a:cs typeface="Arial"/>
              </a:rPr>
              <a:t>lieu </a:t>
            </a:r>
            <a:r>
              <a:rPr dirty="0" sz="1050" spc="-5" b="1" i="1">
                <a:latin typeface="Arial"/>
                <a:cs typeface="Arial"/>
              </a:rPr>
              <a:t> </a:t>
            </a:r>
            <a:r>
              <a:rPr dirty="0" sz="1050" spc="-10" b="1" i="1">
                <a:latin typeface="Arial"/>
                <a:cs typeface="Arial"/>
              </a:rPr>
              <a:t>des</a:t>
            </a:r>
            <a:r>
              <a:rPr dirty="0" sz="1050" spc="-25" b="1" i="1">
                <a:latin typeface="Arial"/>
                <a:cs typeface="Arial"/>
              </a:rPr>
              <a:t> </a:t>
            </a:r>
            <a:r>
              <a:rPr dirty="0" sz="1050" spc="-10" b="1" i="1">
                <a:latin typeface="Arial"/>
                <a:cs typeface="Arial"/>
              </a:rPr>
              <a:t>tilleuls</a:t>
            </a:r>
            <a:r>
              <a:rPr dirty="0" sz="1050" spc="-20" b="1" i="1">
                <a:latin typeface="Arial"/>
                <a:cs typeface="Arial"/>
              </a:rPr>
              <a:t> </a:t>
            </a:r>
            <a:r>
              <a:rPr dirty="0" sz="1050" spc="-5" b="1" i="1">
                <a:latin typeface="Arial"/>
                <a:cs typeface="Arial"/>
              </a:rPr>
              <a:t>et</a:t>
            </a:r>
            <a:r>
              <a:rPr dirty="0" sz="1050" spc="-20" b="1" i="1">
                <a:latin typeface="Arial"/>
                <a:cs typeface="Arial"/>
              </a:rPr>
              <a:t> </a:t>
            </a:r>
            <a:r>
              <a:rPr dirty="0" sz="1050" spc="-10" b="1" i="1">
                <a:latin typeface="Arial"/>
                <a:cs typeface="Arial"/>
              </a:rPr>
              <a:t>fougères</a:t>
            </a:r>
            <a:r>
              <a:rPr dirty="0" sz="1050" spc="-20" b="1" i="1">
                <a:latin typeface="Arial"/>
                <a:cs typeface="Arial"/>
              </a:rPr>
              <a:t> </a:t>
            </a:r>
            <a:r>
              <a:rPr dirty="0" sz="1050" spc="-10" b="1" i="1">
                <a:latin typeface="Arial"/>
                <a:cs typeface="Arial"/>
              </a:rPr>
              <a:t>comme</a:t>
            </a:r>
            <a:endParaRPr sz="1050">
              <a:latin typeface="Arial"/>
              <a:cs typeface="Arial"/>
            </a:endParaRPr>
          </a:p>
          <a:p>
            <a:pPr marL="12700">
              <a:lnSpc>
                <a:spcPts val="1170"/>
              </a:lnSpc>
            </a:pPr>
            <a:r>
              <a:rPr dirty="0" sz="1050" spc="-5" b="1" i="1">
                <a:latin typeface="Arial"/>
                <a:cs typeface="Arial"/>
              </a:rPr>
              <a:t>«</a:t>
            </a:r>
            <a:r>
              <a:rPr dirty="0" sz="1050" spc="-35" b="1" i="1">
                <a:latin typeface="Arial"/>
                <a:cs typeface="Arial"/>
              </a:rPr>
              <a:t> </a:t>
            </a:r>
            <a:r>
              <a:rPr dirty="0" sz="1050" spc="-10" b="1" i="1">
                <a:latin typeface="Arial"/>
                <a:cs typeface="Arial"/>
              </a:rPr>
              <a:t>d’habitude</a:t>
            </a:r>
            <a:r>
              <a:rPr dirty="0" sz="1050" spc="-25" b="1" i="1">
                <a:latin typeface="Arial"/>
                <a:cs typeface="Arial"/>
              </a:rPr>
              <a:t> </a:t>
            </a:r>
            <a:r>
              <a:rPr dirty="0" sz="1050" spc="-5" b="1" i="1">
                <a:latin typeface="Arial"/>
                <a:cs typeface="Arial"/>
              </a:rPr>
              <a:t>»</a:t>
            </a:r>
            <a:endParaRPr sz="10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05816" y="6114805"/>
            <a:ext cx="7807325" cy="6146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310"/>
              </a:lnSpc>
            </a:pPr>
            <a:r>
              <a:rPr dirty="0" sz="2000" spc="-5" b="1">
                <a:latin typeface="Arial"/>
                <a:cs typeface="Arial"/>
              </a:rPr>
              <a:t>Incarner</a:t>
            </a:r>
            <a:r>
              <a:rPr dirty="0" sz="2000" spc="-10" b="1">
                <a:latin typeface="Arial"/>
                <a:cs typeface="Arial"/>
              </a:rPr>
              <a:t> </a:t>
            </a:r>
            <a:r>
              <a:rPr dirty="0" sz="2000" spc="-5" b="1">
                <a:latin typeface="Arial"/>
                <a:cs typeface="Arial"/>
              </a:rPr>
              <a:t>les </a:t>
            </a:r>
            <a:r>
              <a:rPr dirty="0" sz="2000" b="1">
                <a:latin typeface="Arial"/>
                <a:cs typeface="Arial"/>
              </a:rPr>
              <a:t>enjeux</a:t>
            </a:r>
            <a:r>
              <a:rPr dirty="0" sz="2000" spc="5" b="1">
                <a:latin typeface="Arial"/>
                <a:cs typeface="Arial"/>
              </a:rPr>
              <a:t> </a:t>
            </a:r>
            <a:r>
              <a:rPr dirty="0" sz="2000" spc="-5" b="1">
                <a:latin typeface="Arial"/>
                <a:cs typeface="Arial"/>
              </a:rPr>
              <a:t>et</a:t>
            </a:r>
            <a:r>
              <a:rPr dirty="0" sz="2000" b="1">
                <a:latin typeface="Arial"/>
                <a:cs typeface="Arial"/>
              </a:rPr>
              <a:t> </a:t>
            </a:r>
            <a:r>
              <a:rPr dirty="0" sz="2000" spc="-5" b="1">
                <a:latin typeface="Arial"/>
                <a:cs typeface="Arial"/>
              </a:rPr>
              <a:t>décloisonner</a:t>
            </a:r>
            <a:r>
              <a:rPr dirty="0" sz="2000" spc="-10" b="1">
                <a:latin typeface="Arial"/>
                <a:cs typeface="Arial"/>
              </a:rPr>
              <a:t> </a:t>
            </a:r>
            <a:r>
              <a:rPr dirty="0" sz="2000" spc="-5" b="1">
                <a:latin typeface="Arial"/>
                <a:cs typeface="Arial"/>
              </a:rPr>
              <a:t>les</a:t>
            </a:r>
            <a:r>
              <a:rPr dirty="0" sz="2000" spc="5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approches</a:t>
            </a:r>
            <a:endParaRPr sz="2000">
              <a:latin typeface="Arial"/>
              <a:cs typeface="Arial"/>
            </a:endParaRPr>
          </a:p>
          <a:p>
            <a:pPr marL="1600200">
              <a:lnSpc>
                <a:spcPct val="100000"/>
              </a:lnSpc>
              <a:spcBef>
                <a:spcPts val="969"/>
              </a:spcBef>
            </a:pPr>
            <a:r>
              <a:rPr dirty="0" sz="1200" spc="-15" b="1">
                <a:solidFill>
                  <a:srgbClr val="FF0000"/>
                </a:solidFill>
                <a:latin typeface="Arial"/>
                <a:cs typeface="Arial"/>
              </a:rPr>
              <a:t>L’OPP </a:t>
            </a:r>
            <a:r>
              <a:rPr dirty="0" sz="1200" spc="-5" b="1">
                <a:solidFill>
                  <a:srgbClr val="FF0000"/>
                </a:solidFill>
                <a:latin typeface="Arial"/>
                <a:cs typeface="Arial"/>
              </a:rPr>
              <a:t>du</a:t>
            </a:r>
            <a:r>
              <a:rPr dirty="0" sz="1200" spc="1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200" spc="-5" b="1">
                <a:solidFill>
                  <a:srgbClr val="FF0000"/>
                </a:solidFill>
                <a:latin typeface="Arial"/>
                <a:cs typeface="Arial"/>
              </a:rPr>
              <a:t>Pilat</a:t>
            </a:r>
            <a:r>
              <a:rPr dirty="0" sz="1200" spc="1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200" spc="-5" b="1">
                <a:solidFill>
                  <a:srgbClr val="FF0000"/>
                </a:solidFill>
                <a:latin typeface="Arial"/>
                <a:cs typeface="Arial"/>
              </a:rPr>
              <a:t>après</a:t>
            </a:r>
            <a:r>
              <a:rPr dirty="0" sz="1200" spc="1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0000"/>
                </a:solidFill>
                <a:latin typeface="Arial"/>
                <a:cs typeface="Arial"/>
              </a:rPr>
              <a:t>25</a:t>
            </a:r>
            <a:r>
              <a:rPr dirty="0" sz="1200" spc="1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200" spc="-5" b="1">
                <a:solidFill>
                  <a:srgbClr val="FF0000"/>
                </a:solidFill>
                <a:latin typeface="Arial"/>
                <a:cs typeface="Arial"/>
              </a:rPr>
              <a:t>ans</a:t>
            </a:r>
            <a:r>
              <a:rPr dirty="0" sz="1200" spc="1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200" spc="-5" b="1">
                <a:solidFill>
                  <a:srgbClr val="FF0000"/>
                </a:solidFill>
                <a:latin typeface="Arial"/>
                <a:cs typeface="Arial"/>
              </a:rPr>
              <a:t>de</a:t>
            </a:r>
            <a:r>
              <a:rPr dirty="0" sz="1200" spc="1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200" spc="-5" b="1">
                <a:solidFill>
                  <a:srgbClr val="FF0000"/>
                </a:solidFill>
                <a:latin typeface="Arial"/>
                <a:cs typeface="Arial"/>
              </a:rPr>
              <a:t>reconduction</a:t>
            </a:r>
            <a:r>
              <a:rPr dirty="0" sz="1200" spc="1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0000"/>
                </a:solidFill>
                <a:latin typeface="Arial"/>
                <a:cs typeface="Arial"/>
              </a:rPr>
              <a:t>- </a:t>
            </a:r>
            <a:r>
              <a:rPr dirty="0" sz="1200" spc="-5" b="1">
                <a:solidFill>
                  <a:srgbClr val="FF0000"/>
                </a:solidFill>
                <a:latin typeface="Arial"/>
                <a:cs typeface="Arial"/>
              </a:rPr>
              <a:t>Webinaire</a:t>
            </a:r>
            <a:r>
              <a:rPr dirty="0" sz="1200" spc="1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200" spc="-5" b="1">
                <a:solidFill>
                  <a:srgbClr val="FF0000"/>
                </a:solidFill>
                <a:latin typeface="Arial"/>
                <a:cs typeface="Arial"/>
              </a:rPr>
              <a:t>Fédération</a:t>
            </a:r>
            <a:r>
              <a:rPr dirty="0" sz="1200" spc="1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200" spc="-5" b="1">
                <a:solidFill>
                  <a:srgbClr val="FF0000"/>
                </a:solidFill>
                <a:latin typeface="Arial"/>
                <a:cs typeface="Arial"/>
              </a:rPr>
              <a:t>Parc</a:t>
            </a:r>
            <a:r>
              <a:rPr dirty="0" sz="1200" spc="1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0000"/>
                </a:solidFill>
                <a:latin typeface="Arial"/>
                <a:cs typeface="Arial"/>
              </a:rPr>
              <a:t>-</a:t>
            </a:r>
            <a:r>
              <a:rPr dirty="0" sz="1200" spc="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0000"/>
                </a:solidFill>
                <a:latin typeface="Arial"/>
                <a:cs typeface="Arial"/>
              </a:rPr>
              <a:t>27/01/2022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24765">
              <a:lnSpc>
                <a:spcPct val="100000"/>
              </a:lnSpc>
              <a:spcBef>
                <a:spcPts val="100"/>
              </a:spcBef>
            </a:pPr>
            <a:r>
              <a:rPr dirty="0"/>
              <a:t>UN</a:t>
            </a:r>
            <a:r>
              <a:rPr dirty="0" spc="-20"/>
              <a:t> </a:t>
            </a:r>
            <a:r>
              <a:rPr dirty="0" spc="-5"/>
              <a:t>OBJECTIF </a:t>
            </a:r>
            <a:r>
              <a:rPr dirty="0" spc="-40"/>
              <a:t>NATIONAL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pc="-15"/>
              <a:t>L’OPP </a:t>
            </a:r>
            <a:r>
              <a:rPr dirty="0" spc="-5"/>
              <a:t>du</a:t>
            </a:r>
            <a:r>
              <a:rPr dirty="0" spc="10"/>
              <a:t> </a:t>
            </a:r>
            <a:r>
              <a:rPr dirty="0" spc="-5"/>
              <a:t>Pilat</a:t>
            </a:r>
            <a:r>
              <a:rPr dirty="0" spc="10"/>
              <a:t> </a:t>
            </a:r>
            <a:r>
              <a:rPr dirty="0" spc="-5"/>
              <a:t>après</a:t>
            </a:r>
            <a:r>
              <a:rPr dirty="0" spc="15"/>
              <a:t> </a:t>
            </a:r>
            <a:r>
              <a:rPr dirty="0"/>
              <a:t>25</a:t>
            </a:r>
            <a:r>
              <a:rPr dirty="0" spc="10"/>
              <a:t> </a:t>
            </a:r>
            <a:r>
              <a:rPr dirty="0" spc="-5"/>
              <a:t>ans</a:t>
            </a:r>
            <a:r>
              <a:rPr dirty="0" spc="15"/>
              <a:t> </a:t>
            </a:r>
            <a:r>
              <a:rPr dirty="0" spc="-5"/>
              <a:t>de</a:t>
            </a:r>
            <a:r>
              <a:rPr dirty="0" spc="15"/>
              <a:t> </a:t>
            </a:r>
            <a:r>
              <a:rPr dirty="0" spc="-5"/>
              <a:t>reconduction</a:t>
            </a:r>
            <a:r>
              <a:rPr dirty="0" spc="10"/>
              <a:t> </a:t>
            </a:r>
            <a:r>
              <a:rPr dirty="0"/>
              <a:t>- </a:t>
            </a:r>
            <a:r>
              <a:rPr dirty="0" spc="-5"/>
              <a:t>Webinaire</a:t>
            </a:r>
            <a:r>
              <a:rPr dirty="0" spc="15"/>
              <a:t> </a:t>
            </a:r>
            <a:r>
              <a:rPr dirty="0" spc="-5"/>
              <a:t>Fédération</a:t>
            </a:r>
            <a:r>
              <a:rPr dirty="0" spc="10"/>
              <a:t> </a:t>
            </a:r>
            <a:r>
              <a:rPr dirty="0" spc="-5"/>
              <a:t>Parc</a:t>
            </a:r>
            <a:r>
              <a:rPr dirty="0" spc="15"/>
              <a:t> </a:t>
            </a:r>
            <a:r>
              <a:rPr dirty="0"/>
              <a:t>-</a:t>
            </a:r>
            <a:r>
              <a:rPr dirty="0" spc="5"/>
              <a:t> </a:t>
            </a:r>
            <a:r>
              <a:rPr dirty="0"/>
              <a:t>27/01/2022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93738" y="1960829"/>
            <a:ext cx="8371840" cy="38652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499745">
              <a:lnSpc>
                <a:spcPct val="100000"/>
              </a:lnSpc>
              <a:spcBef>
                <a:spcPts val="100"/>
              </a:spcBef>
            </a:pPr>
            <a:r>
              <a:rPr dirty="0" sz="2800" b="1">
                <a:solidFill>
                  <a:srgbClr val="CE123B"/>
                </a:solidFill>
                <a:latin typeface="Arial"/>
                <a:cs typeface="Arial"/>
              </a:rPr>
              <a:t>« </a:t>
            </a:r>
            <a:r>
              <a:rPr dirty="0" sz="2800" spc="-5" b="1">
                <a:solidFill>
                  <a:srgbClr val="CE123B"/>
                </a:solidFill>
                <a:latin typeface="Arial"/>
                <a:cs typeface="Arial"/>
              </a:rPr>
              <a:t>Face aux mutations rapides et </a:t>
            </a:r>
            <a:r>
              <a:rPr dirty="0" sz="2800" spc="-10" b="1">
                <a:solidFill>
                  <a:srgbClr val="CE123B"/>
                </a:solidFill>
                <a:latin typeface="Arial"/>
                <a:cs typeface="Arial"/>
              </a:rPr>
              <a:t>profondes du </a:t>
            </a:r>
            <a:r>
              <a:rPr dirty="0" sz="2800" spc="-5" b="1">
                <a:solidFill>
                  <a:srgbClr val="CE123B"/>
                </a:solidFill>
                <a:latin typeface="Arial"/>
                <a:cs typeface="Arial"/>
              </a:rPr>
              <a:t> </a:t>
            </a:r>
            <a:r>
              <a:rPr dirty="0" sz="2800" spc="-10" b="1">
                <a:solidFill>
                  <a:srgbClr val="CE123B"/>
                </a:solidFill>
                <a:latin typeface="Arial"/>
                <a:cs typeface="Arial"/>
              </a:rPr>
              <a:t>paysage </a:t>
            </a:r>
            <a:r>
              <a:rPr dirty="0" sz="2800" b="1">
                <a:solidFill>
                  <a:srgbClr val="CE123B"/>
                </a:solidFill>
                <a:latin typeface="Arial"/>
                <a:cs typeface="Arial"/>
              </a:rPr>
              <a:t>français</a:t>
            </a:r>
            <a:r>
              <a:rPr dirty="0" sz="2800">
                <a:latin typeface="Arial MT"/>
                <a:cs typeface="Arial MT"/>
              </a:rPr>
              <a:t>, </a:t>
            </a:r>
            <a:r>
              <a:rPr dirty="0" sz="2800" spc="-5">
                <a:latin typeface="Arial MT"/>
                <a:cs typeface="Arial MT"/>
              </a:rPr>
              <a:t>l’Observatoire photographique </a:t>
            </a:r>
            <a:r>
              <a:rPr dirty="0" sz="2800" spc="-765">
                <a:latin typeface="Arial MT"/>
                <a:cs typeface="Arial MT"/>
              </a:rPr>
              <a:t> </a:t>
            </a:r>
            <a:r>
              <a:rPr dirty="0" sz="2800" spc="-5">
                <a:latin typeface="Arial MT"/>
                <a:cs typeface="Arial MT"/>
              </a:rPr>
              <a:t>national</a:t>
            </a:r>
            <a:r>
              <a:rPr dirty="0" sz="2800">
                <a:latin typeface="Arial MT"/>
                <a:cs typeface="Arial MT"/>
              </a:rPr>
              <a:t> </a:t>
            </a:r>
            <a:r>
              <a:rPr dirty="0" sz="2800" spc="-5">
                <a:latin typeface="Arial MT"/>
                <a:cs typeface="Arial MT"/>
              </a:rPr>
              <a:t>du paysage </a:t>
            </a:r>
            <a:r>
              <a:rPr dirty="0" sz="2800">
                <a:latin typeface="Arial MT"/>
                <a:cs typeface="Arial MT"/>
              </a:rPr>
              <a:t>a</a:t>
            </a:r>
            <a:r>
              <a:rPr dirty="0" sz="2800" spc="-5">
                <a:latin typeface="Arial MT"/>
                <a:cs typeface="Arial MT"/>
              </a:rPr>
              <a:t> pour mission</a:t>
            </a:r>
            <a:r>
              <a:rPr dirty="0" sz="2800" spc="-10">
                <a:latin typeface="Arial MT"/>
                <a:cs typeface="Arial MT"/>
              </a:rPr>
              <a:t> </a:t>
            </a:r>
            <a:r>
              <a:rPr dirty="0" sz="2800" spc="-5">
                <a:latin typeface="Arial MT"/>
                <a:cs typeface="Arial MT"/>
              </a:rPr>
              <a:t>de </a:t>
            </a:r>
            <a:r>
              <a:rPr dirty="0" sz="2800">
                <a:latin typeface="Arial MT"/>
                <a:cs typeface="Arial MT"/>
              </a:rPr>
              <a:t>:</a:t>
            </a:r>
            <a:endParaRPr sz="28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900">
              <a:latin typeface="Arial MT"/>
              <a:cs typeface="Arial MT"/>
            </a:endParaRPr>
          </a:p>
          <a:p>
            <a:pPr marL="12700" marR="5080">
              <a:lnSpc>
                <a:spcPct val="100000"/>
              </a:lnSpc>
            </a:pPr>
            <a:r>
              <a:rPr dirty="0" sz="2800">
                <a:latin typeface="Arial MT"/>
                <a:cs typeface="Arial MT"/>
              </a:rPr>
              <a:t>« </a:t>
            </a:r>
            <a:r>
              <a:rPr dirty="0" sz="2800" spc="-5" b="1">
                <a:solidFill>
                  <a:srgbClr val="CE123B"/>
                </a:solidFill>
                <a:latin typeface="Arial"/>
                <a:cs typeface="Arial"/>
              </a:rPr>
              <a:t>constituer </a:t>
            </a:r>
            <a:r>
              <a:rPr dirty="0" sz="2800" spc="-10" b="1">
                <a:solidFill>
                  <a:srgbClr val="CE123B"/>
                </a:solidFill>
                <a:latin typeface="Arial"/>
                <a:cs typeface="Arial"/>
              </a:rPr>
              <a:t>un fonds </a:t>
            </a:r>
            <a:r>
              <a:rPr dirty="0" sz="2800" spc="-5" b="1">
                <a:solidFill>
                  <a:srgbClr val="CE123B"/>
                </a:solidFill>
                <a:latin typeface="Arial"/>
                <a:cs typeface="Arial"/>
              </a:rPr>
              <a:t>de séries </a:t>
            </a:r>
            <a:r>
              <a:rPr dirty="0" sz="2800" spc="-10" b="1">
                <a:solidFill>
                  <a:srgbClr val="CE123B"/>
                </a:solidFill>
                <a:latin typeface="Arial"/>
                <a:cs typeface="Arial"/>
              </a:rPr>
              <a:t>photographiques </a:t>
            </a:r>
            <a:r>
              <a:rPr dirty="0" sz="2800" spc="-5" b="1">
                <a:solidFill>
                  <a:srgbClr val="CE123B"/>
                </a:solidFill>
                <a:latin typeface="Arial"/>
                <a:cs typeface="Arial"/>
              </a:rPr>
              <a:t> </a:t>
            </a:r>
            <a:r>
              <a:rPr dirty="0" sz="2800" spc="-5">
                <a:latin typeface="Arial MT"/>
                <a:cs typeface="Arial MT"/>
              </a:rPr>
              <a:t>pour</a:t>
            </a:r>
            <a:r>
              <a:rPr dirty="0" sz="2800" spc="10">
                <a:latin typeface="Arial MT"/>
                <a:cs typeface="Arial MT"/>
              </a:rPr>
              <a:t> </a:t>
            </a:r>
            <a:r>
              <a:rPr dirty="0" sz="2800" spc="-5">
                <a:latin typeface="Arial MT"/>
                <a:cs typeface="Arial MT"/>
              </a:rPr>
              <a:t>analyser </a:t>
            </a:r>
            <a:r>
              <a:rPr dirty="0" sz="2800">
                <a:latin typeface="Arial MT"/>
                <a:cs typeface="Arial MT"/>
              </a:rPr>
              <a:t>les</a:t>
            </a:r>
            <a:r>
              <a:rPr dirty="0" sz="2800" spc="-10">
                <a:latin typeface="Arial MT"/>
                <a:cs typeface="Arial MT"/>
              </a:rPr>
              <a:t> </a:t>
            </a:r>
            <a:r>
              <a:rPr dirty="0" sz="2800" spc="-5">
                <a:latin typeface="Arial MT"/>
                <a:cs typeface="Arial MT"/>
              </a:rPr>
              <a:t>mécanismes</a:t>
            </a:r>
            <a:r>
              <a:rPr dirty="0" sz="2800">
                <a:latin typeface="Arial MT"/>
                <a:cs typeface="Arial MT"/>
              </a:rPr>
              <a:t> </a:t>
            </a:r>
            <a:r>
              <a:rPr dirty="0" sz="2800" spc="-5">
                <a:latin typeface="Arial MT"/>
                <a:cs typeface="Arial MT"/>
              </a:rPr>
              <a:t>de</a:t>
            </a:r>
            <a:r>
              <a:rPr dirty="0" sz="2800">
                <a:latin typeface="Arial MT"/>
                <a:cs typeface="Arial MT"/>
              </a:rPr>
              <a:t> </a:t>
            </a:r>
            <a:r>
              <a:rPr dirty="0" sz="2800" spc="-5">
                <a:latin typeface="Arial MT"/>
                <a:cs typeface="Arial MT"/>
              </a:rPr>
              <a:t>transformation des </a:t>
            </a:r>
            <a:r>
              <a:rPr dirty="0" sz="2800" spc="-765">
                <a:latin typeface="Arial MT"/>
                <a:cs typeface="Arial MT"/>
              </a:rPr>
              <a:t> </a:t>
            </a:r>
            <a:r>
              <a:rPr dirty="0" sz="2800" spc="-5">
                <a:latin typeface="Arial MT"/>
                <a:cs typeface="Arial MT"/>
              </a:rPr>
              <a:t>espaces ainsi que </a:t>
            </a:r>
            <a:r>
              <a:rPr dirty="0" sz="2800">
                <a:latin typeface="Arial MT"/>
                <a:cs typeface="Arial MT"/>
              </a:rPr>
              <a:t>les</a:t>
            </a:r>
            <a:r>
              <a:rPr dirty="0" sz="2800" spc="-5">
                <a:latin typeface="Arial MT"/>
                <a:cs typeface="Arial MT"/>
              </a:rPr>
              <a:t> rôles</a:t>
            </a:r>
            <a:r>
              <a:rPr dirty="0" sz="2800" spc="10">
                <a:latin typeface="Arial MT"/>
                <a:cs typeface="Arial MT"/>
              </a:rPr>
              <a:t> </a:t>
            </a:r>
            <a:r>
              <a:rPr dirty="0" sz="2800" spc="-5">
                <a:latin typeface="Arial MT"/>
                <a:cs typeface="Arial MT"/>
              </a:rPr>
              <a:t>des </a:t>
            </a:r>
            <a:r>
              <a:rPr dirty="0" sz="2800" spc="-10">
                <a:latin typeface="Arial MT"/>
                <a:cs typeface="Arial MT"/>
              </a:rPr>
              <a:t>différents</a:t>
            </a:r>
            <a:r>
              <a:rPr dirty="0" sz="2800" spc="5">
                <a:latin typeface="Arial MT"/>
                <a:cs typeface="Arial MT"/>
              </a:rPr>
              <a:t> </a:t>
            </a:r>
            <a:r>
              <a:rPr dirty="0" sz="2800" spc="-5">
                <a:latin typeface="Arial MT"/>
                <a:cs typeface="Arial MT"/>
              </a:rPr>
              <a:t>acteurs</a:t>
            </a:r>
            <a:r>
              <a:rPr dirty="0" sz="2800">
                <a:latin typeface="Arial MT"/>
                <a:cs typeface="Arial MT"/>
              </a:rPr>
              <a:t> </a:t>
            </a:r>
            <a:r>
              <a:rPr dirty="0" sz="2800" spc="-5">
                <a:latin typeface="Arial MT"/>
                <a:cs typeface="Arial MT"/>
              </a:rPr>
              <a:t>qui </a:t>
            </a:r>
            <a:r>
              <a:rPr dirty="0" sz="2800" spc="-760">
                <a:latin typeface="Arial MT"/>
                <a:cs typeface="Arial MT"/>
              </a:rPr>
              <a:t> </a:t>
            </a:r>
            <a:r>
              <a:rPr dirty="0" sz="2800" spc="-5">
                <a:latin typeface="Arial MT"/>
                <a:cs typeface="Arial MT"/>
              </a:rPr>
              <a:t>en </a:t>
            </a:r>
            <a:r>
              <a:rPr dirty="0" sz="2800">
                <a:latin typeface="Arial MT"/>
                <a:cs typeface="Arial MT"/>
              </a:rPr>
              <a:t>sont la cause </a:t>
            </a:r>
            <a:r>
              <a:rPr dirty="0" sz="2800" spc="-5">
                <a:latin typeface="Arial MT"/>
                <a:cs typeface="Arial MT"/>
              </a:rPr>
              <a:t>de façon </a:t>
            </a:r>
            <a:r>
              <a:rPr dirty="0" sz="2800">
                <a:latin typeface="Arial MT"/>
                <a:cs typeface="Arial MT"/>
              </a:rPr>
              <a:t>à </a:t>
            </a:r>
            <a:r>
              <a:rPr dirty="0" sz="2800" spc="-5">
                <a:latin typeface="Arial MT"/>
                <a:cs typeface="Arial MT"/>
              </a:rPr>
              <a:t>orienter favorablement </a:t>
            </a:r>
            <a:r>
              <a:rPr dirty="0" sz="2800">
                <a:latin typeface="Arial MT"/>
                <a:cs typeface="Arial MT"/>
              </a:rPr>
              <a:t> </a:t>
            </a:r>
            <a:r>
              <a:rPr dirty="0" sz="2800" spc="-5">
                <a:latin typeface="Arial MT"/>
                <a:cs typeface="Arial MT"/>
              </a:rPr>
              <a:t>l’évolution</a:t>
            </a:r>
            <a:r>
              <a:rPr dirty="0" sz="2800" spc="-10">
                <a:latin typeface="Arial MT"/>
                <a:cs typeface="Arial MT"/>
              </a:rPr>
              <a:t> </a:t>
            </a:r>
            <a:r>
              <a:rPr dirty="0" sz="2800" spc="-5">
                <a:latin typeface="Arial MT"/>
                <a:cs typeface="Arial MT"/>
              </a:rPr>
              <a:t>du paysage</a:t>
            </a:r>
            <a:r>
              <a:rPr dirty="0" sz="2800">
                <a:latin typeface="Arial MT"/>
                <a:cs typeface="Arial MT"/>
              </a:rPr>
              <a:t> »</a:t>
            </a:r>
            <a:endParaRPr sz="2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764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8421471" cy="68580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70124" y="728662"/>
              <a:ext cx="850658" cy="1041107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37795" marR="728345">
              <a:lnSpc>
                <a:spcPct val="100000"/>
              </a:lnSpc>
              <a:spcBef>
                <a:spcPts val="100"/>
              </a:spcBef>
            </a:pPr>
            <a:r>
              <a:rPr dirty="0" spc="-35"/>
              <a:t>Partager,</a:t>
            </a:r>
            <a:r>
              <a:rPr dirty="0" spc="-5"/>
              <a:t> </a:t>
            </a:r>
            <a:r>
              <a:rPr dirty="0" spc="-30"/>
              <a:t>Exploiter,</a:t>
            </a:r>
            <a:r>
              <a:rPr dirty="0" spc="-10"/>
              <a:t> </a:t>
            </a:r>
            <a:r>
              <a:rPr dirty="0" spc="-5"/>
              <a:t>lire, </a:t>
            </a:r>
            <a:r>
              <a:rPr dirty="0" spc="-1100"/>
              <a:t> </a:t>
            </a:r>
            <a:r>
              <a:rPr dirty="0" spc="-30"/>
              <a:t>interroger,</a:t>
            </a:r>
            <a:r>
              <a:rPr dirty="0" spc="-15"/>
              <a:t> </a:t>
            </a:r>
            <a:r>
              <a:rPr dirty="0" spc="-5"/>
              <a:t>croiser </a:t>
            </a:r>
            <a:r>
              <a:rPr dirty="0"/>
              <a:t>…</a:t>
            </a:r>
          </a:p>
          <a:p>
            <a:pPr marL="137795" marR="5080">
              <a:lnSpc>
                <a:spcPts val="4800"/>
              </a:lnSpc>
              <a:spcBef>
                <a:spcPts val="100"/>
              </a:spcBef>
              <a:tabLst>
                <a:tab pos="2644140" algn="l"/>
              </a:tabLst>
            </a:pPr>
            <a:r>
              <a:rPr dirty="0"/>
              <a:t>la</a:t>
            </a:r>
            <a:r>
              <a:rPr dirty="0" spc="-10"/>
              <a:t> </a:t>
            </a:r>
            <a:r>
              <a:rPr dirty="0" spc="-5"/>
              <a:t>d</a:t>
            </a:r>
            <a:r>
              <a:rPr dirty="0" spc="-20"/>
              <a:t>o</a:t>
            </a:r>
            <a:r>
              <a:rPr dirty="0" spc="-5"/>
              <a:t>nn</a:t>
            </a:r>
            <a:r>
              <a:rPr dirty="0" spc="-20"/>
              <a:t>é</a:t>
            </a:r>
            <a:r>
              <a:rPr dirty="0"/>
              <a:t>e	</a:t>
            </a:r>
            <a:r>
              <a:rPr dirty="0" spc="-5"/>
              <a:t>p</a:t>
            </a:r>
            <a:r>
              <a:rPr dirty="0" spc="-20"/>
              <a:t>h</a:t>
            </a:r>
            <a:r>
              <a:rPr dirty="0" spc="-5"/>
              <a:t>o</a:t>
            </a:r>
            <a:r>
              <a:rPr dirty="0" spc="-10"/>
              <a:t>t</a:t>
            </a:r>
            <a:r>
              <a:rPr dirty="0" spc="-5"/>
              <a:t>o</a:t>
            </a:r>
            <a:r>
              <a:rPr dirty="0" spc="-20"/>
              <a:t>g</a:t>
            </a:r>
            <a:r>
              <a:rPr dirty="0" spc="-5"/>
              <a:t>raphiq</a:t>
            </a:r>
            <a:r>
              <a:rPr dirty="0" spc="-20"/>
              <a:t>u</a:t>
            </a:r>
            <a:r>
              <a:rPr dirty="0"/>
              <a:t>e  </a:t>
            </a:r>
            <a:r>
              <a:rPr dirty="0" spc="-5"/>
              <a:t>et </a:t>
            </a:r>
            <a:r>
              <a:rPr dirty="0" spc="-10"/>
              <a:t>paysagère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ubTitle" idx="4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SIG,</a:t>
            </a:r>
            <a:r>
              <a:rPr dirty="0" spc="-105"/>
              <a:t> </a:t>
            </a:r>
            <a:r>
              <a:rPr dirty="0" spc="-5"/>
              <a:t>Application</a:t>
            </a:r>
            <a:r>
              <a:rPr dirty="0" spc="-15"/>
              <a:t> </a:t>
            </a:r>
            <a:r>
              <a:rPr dirty="0" spc="-5"/>
              <a:t>métier</a:t>
            </a:r>
            <a:r>
              <a:rPr dirty="0" spc="-20"/>
              <a:t> </a:t>
            </a:r>
            <a:r>
              <a:rPr dirty="0"/>
              <a:t>et </a:t>
            </a:r>
            <a:r>
              <a:rPr dirty="0" spc="-655"/>
              <a:t> </a:t>
            </a:r>
            <a:r>
              <a:rPr dirty="0" spc="-5"/>
              <a:t>Application</a:t>
            </a:r>
            <a:r>
              <a:rPr dirty="0" spc="-25"/>
              <a:t> </a:t>
            </a:r>
            <a:r>
              <a:rPr dirty="0" spc="-5"/>
              <a:t>grand</a:t>
            </a:r>
            <a:r>
              <a:rPr dirty="0" spc="-20"/>
              <a:t> </a:t>
            </a:r>
            <a:r>
              <a:rPr dirty="0" spc="-5"/>
              <a:t>public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9184" y="160096"/>
            <a:ext cx="8618855" cy="10007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3200">
                <a:solidFill>
                  <a:srgbClr val="9E569D"/>
                </a:solidFill>
              </a:rPr>
              <a:t>Une </a:t>
            </a:r>
            <a:r>
              <a:rPr dirty="0" sz="3200" spc="-5">
                <a:solidFill>
                  <a:srgbClr val="9E569D"/>
                </a:solidFill>
              </a:rPr>
              <a:t>Donnée </a:t>
            </a:r>
            <a:r>
              <a:rPr dirty="0" sz="3200" spc="-10">
                <a:solidFill>
                  <a:srgbClr val="9E569D"/>
                </a:solidFill>
              </a:rPr>
              <a:t>Paysagère mobilisable </a:t>
            </a:r>
            <a:r>
              <a:rPr dirty="0" sz="3200" spc="-5">
                <a:solidFill>
                  <a:srgbClr val="9E569D"/>
                </a:solidFill>
              </a:rPr>
              <a:t>pour </a:t>
            </a:r>
            <a:r>
              <a:rPr dirty="0" sz="3200">
                <a:solidFill>
                  <a:srgbClr val="9E569D"/>
                </a:solidFill>
              </a:rPr>
              <a:t> </a:t>
            </a:r>
            <a:r>
              <a:rPr dirty="0" sz="3200" spc="-5">
                <a:solidFill>
                  <a:srgbClr val="9E569D"/>
                </a:solidFill>
              </a:rPr>
              <a:t>engager</a:t>
            </a:r>
            <a:r>
              <a:rPr dirty="0" sz="3200" spc="-10">
                <a:solidFill>
                  <a:srgbClr val="9E569D"/>
                </a:solidFill>
              </a:rPr>
              <a:t> </a:t>
            </a:r>
            <a:r>
              <a:rPr dirty="0" sz="3200" spc="-5">
                <a:solidFill>
                  <a:srgbClr val="9E569D"/>
                </a:solidFill>
              </a:rPr>
              <a:t>des</a:t>
            </a:r>
            <a:r>
              <a:rPr dirty="0" sz="3200" spc="-25">
                <a:solidFill>
                  <a:srgbClr val="9E569D"/>
                </a:solidFill>
              </a:rPr>
              <a:t> </a:t>
            </a:r>
            <a:r>
              <a:rPr dirty="0" sz="3200" spc="-5">
                <a:solidFill>
                  <a:srgbClr val="9E569D"/>
                </a:solidFill>
              </a:rPr>
              <a:t>actions</a:t>
            </a:r>
            <a:r>
              <a:rPr dirty="0" sz="3200" spc="-15">
                <a:solidFill>
                  <a:srgbClr val="9E569D"/>
                </a:solidFill>
              </a:rPr>
              <a:t> </a:t>
            </a:r>
            <a:r>
              <a:rPr dirty="0" sz="3200" spc="-5">
                <a:solidFill>
                  <a:srgbClr val="9E569D"/>
                </a:solidFill>
              </a:rPr>
              <a:t>de</a:t>
            </a:r>
            <a:r>
              <a:rPr dirty="0" sz="3200" spc="-20">
                <a:solidFill>
                  <a:srgbClr val="9E569D"/>
                </a:solidFill>
              </a:rPr>
              <a:t> </a:t>
            </a:r>
            <a:r>
              <a:rPr dirty="0" sz="3200" spc="-5">
                <a:solidFill>
                  <a:srgbClr val="9E569D"/>
                </a:solidFill>
              </a:rPr>
              <a:t>gestion</a:t>
            </a:r>
            <a:r>
              <a:rPr dirty="0" sz="3200" spc="-15">
                <a:solidFill>
                  <a:srgbClr val="9E569D"/>
                </a:solidFill>
              </a:rPr>
              <a:t> </a:t>
            </a:r>
            <a:r>
              <a:rPr dirty="0" sz="3200" spc="-5">
                <a:solidFill>
                  <a:srgbClr val="9E569D"/>
                </a:solidFill>
              </a:rPr>
              <a:t>des</a:t>
            </a:r>
            <a:r>
              <a:rPr dirty="0" sz="3200" spc="-15">
                <a:solidFill>
                  <a:srgbClr val="9E569D"/>
                </a:solidFill>
              </a:rPr>
              <a:t> </a:t>
            </a:r>
            <a:r>
              <a:rPr dirty="0" sz="3200" spc="-10">
                <a:solidFill>
                  <a:srgbClr val="9E569D"/>
                </a:solidFill>
              </a:rPr>
              <a:t>espaces</a:t>
            </a:r>
            <a:endParaRPr sz="3200"/>
          </a:p>
        </p:txBody>
      </p:sp>
      <p:sp>
        <p:nvSpPr>
          <p:cNvPr id="9" name="object 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pc="-15"/>
              <a:t>L’OPP </a:t>
            </a:r>
            <a:r>
              <a:rPr dirty="0" spc="-5"/>
              <a:t>du</a:t>
            </a:r>
            <a:r>
              <a:rPr dirty="0" spc="10"/>
              <a:t> </a:t>
            </a:r>
            <a:r>
              <a:rPr dirty="0" spc="-5"/>
              <a:t>Pilat</a:t>
            </a:r>
            <a:r>
              <a:rPr dirty="0" spc="10"/>
              <a:t> </a:t>
            </a:r>
            <a:r>
              <a:rPr dirty="0" spc="-5"/>
              <a:t>après</a:t>
            </a:r>
            <a:r>
              <a:rPr dirty="0" spc="15"/>
              <a:t> </a:t>
            </a:r>
            <a:r>
              <a:rPr dirty="0"/>
              <a:t>25</a:t>
            </a:r>
            <a:r>
              <a:rPr dirty="0" spc="10"/>
              <a:t> </a:t>
            </a:r>
            <a:r>
              <a:rPr dirty="0" spc="-5"/>
              <a:t>ans</a:t>
            </a:r>
            <a:r>
              <a:rPr dirty="0" spc="15"/>
              <a:t> </a:t>
            </a:r>
            <a:r>
              <a:rPr dirty="0" spc="-5"/>
              <a:t>de</a:t>
            </a:r>
            <a:r>
              <a:rPr dirty="0" spc="15"/>
              <a:t> </a:t>
            </a:r>
            <a:r>
              <a:rPr dirty="0" spc="-5"/>
              <a:t>reconduction</a:t>
            </a:r>
            <a:r>
              <a:rPr dirty="0" spc="10"/>
              <a:t> </a:t>
            </a:r>
            <a:r>
              <a:rPr dirty="0"/>
              <a:t>- </a:t>
            </a:r>
            <a:r>
              <a:rPr dirty="0" spc="-5"/>
              <a:t>Webinaire</a:t>
            </a:r>
            <a:r>
              <a:rPr dirty="0" spc="15"/>
              <a:t> </a:t>
            </a:r>
            <a:r>
              <a:rPr dirty="0" spc="-5"/>
              <a:t>Fédération</a:t>
            </a:r>
            <a:r>
              <a:rPr dirty="0" spc="10"/>
              <a:t> </a:t>
            </a:r>
            <a:r>
              <a:rPr dirty="0" spc="-5"/>
              <a:t>Parc</a:t>
            </a:r>
            <a:r>
              <a:rPr dirty="0" spc="15"/>
              <a:t> </a:t>
            </a:r>
            <a:r>
              <a:rPr dirty="0"/>
              <a:t>-</a:t>
            </a:r>
            <a:r>
              <a:rPr dirty="0" spc="5"/>
              <a:t> </a:t>
            </a:r>
            <a:r>
              <a:rPr dirty="0"/>
              <a:t>27/01/2022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8696" y="1598663"/>
            <a:ext cx="116839" cy="1631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1D3AA7"/>
                </a:solidFill>
                <a:latin typeface="Lucida Sans Unicode"/>
                <a:cs typeface="Lucida Sans Unicode"/>
              </a:rPr>
              <a:t>●</a:t>
            </a:r>
            <a:endParaRPr sz="900">
              <a:latin typeface="Lucida Sans Unicode"/>
              <a:cs typeface="Lucida Sans Unicod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04697" y="1520177"/>
            <a:ext cx="8096250" cy="1325245"/>
          </a:xfrm>
          <a:prstGeom prst="rect">
            <a:avLst/>
          </a:prstGeom>
        </p:spPr>
        <p:txBody>
          <a:bodyPr wrap="square" lIns="0" tIns="40005" rIns="0" bIns="0" rtlCol="0" vert="horz">
            <a:spAutoFit/>
          </a:bodyPr>
          <a:lstStyle/>
          <a:p>
            <a:pPr marL="12700" marR="31750">
              <a:lnSpc>
                <a:spcPts val="2230"/>
              </a:lnSpc>
              <a:spcBef>
                <a:spcPts val="315"/>
              </a:spcBef>
            </a:pPr>
            <a:r>
              <a:rPr dirty="0" sz="2000" spc="-5" b="1">
                <a:solidFill>
                  <a:srgbClr val="3380E4"/>
                </a:solidFill>
                <a:latin typeface="Arial"/>
                <a:cs typeface="Arial"/>
              </a:rPr>
              <a:t>Produire </a:t>
            </a:r>
            <a:r>
              <a:rPr dirty="0" sz="2000" b="1">
                <a:solidFill>
                  <a:srgbClr val="3380E4"/>
                </a:solidFill>
                <a:latin typeface="Arial"/>
                <a:cs typeface="Arial"/>
              </a:rPr>
              <a:t>une donnée Paysagère </a:t>
            </a:r>
            <a:r>
              <a:rPr dirty="0" sz="2000" spc="-5" b="1">
                <a:solidFill>
                  <a:srgbClr val="3380E4"/>
                </a:solidFill>
                <a:latin typeface="Arial"/>
                <a:cs typeface="Arial"/>
              </a:rPr>
              <a:t>facilement mobilisable </a:t>
            </a:r>
            <a:r>
              <a:rPr dirty="0" sz="2000">
                <a:latin typeface="Arial MT"/>
                <a:cs typeface="Arial MT"/>
              </a:rPr>
              <a:t>(gestion) </a:t>
            </a:r>
            <a:r>
              <a:rPr dirty="0" sz="2000" b="1">
                <a:solidFill>
                  <a:srgbClr val="3380E4"/>
                </a:solidFill>
                <a:latin typeface="Arial"/>
                <a:cs typeface="Arial"/>
              </a:rPr>
              <a:t>et </a:t>
            </a:r>
            <a:r>
              <a:rPr dirty="0" sz="2000" spc="-545" b="1">
                <a:solidFill>
                  <a:srgbClr val="3380E4"/>
                </a:solidFill>
                <a:latin typeface="Arial"/>
                <a:cs typeface="Arial"/>
              </a:rPr>
              <a:t> </a:t>
            </a:r>
            <a:r>
              <a:rPr dirty="0" sz="2000" spc="-5" b="1">
                <a:solidFill>
                  <a:srgbClr val="3380E4"/>
                </a:solidFill>
                <a:latin typeface="Arial"/>
                <a:cs typeface="Arial"/>
              </a:rPr>
              <a:t>valorisable</a:t>
            </a:r>
            <a:r>
              <a:rPr dirty="0" sz="2000" b="1">
                <a:solidFill>
                  <a:srgbClr val="3380E4"/>
                </a:solidFill>
                <a:latin typeface="Arial"/>
                <a:cs typeface="Arial"/>
              </a:rPr>
              <a:t> </a:t>
            </a:r>
            <a:r>
              <a:rPr dirty="0" sz="2000" spc="-5">
                <a:latin typeface="Arial MT"/>
                <a:cs typeface="Arial MT"/>
              </a:rPr>
              <a:t>(porter</a:t>
            </a:r>
            <a:r>
              <a:rPr dirty="0" sz="2000" spc="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à connaissance)</a:t>
            </a:r>
            <a:endParaRPr sz="2000">
              <a:latin typeface="Arial MT"/>
              <a:cs typeface="Arial MT"/>
            </a:endParaRPr>
          </a:p>
          <a:p>
            <a:pPr marL="229235">
              <a:lnSpc>
                <a:spcPts val="2315"/>
              </a:lnSpc>
              <a:spcBef>
                <a:spcPts val="925"/>
              </a:spcBef>
            </a:pPr>
            <a:r>
              <a:rPr dirty="0" sz="2000" b="1">
                <a:latin typeface="Arial"/>
                <a:cs typeface="Arial"/>
              </a:rPr>
              <a:t>→</a:t>
            </a:r>
            <a:r>
              <a:rPr dirty="0" sz="2000" spc="-5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Interface</a:t>
            </a:r>
            <a:r>
              <a:rPr dirty="0" sz="2000" spc="5" b="1">
                <a:latin typeface="Arial"/>
                <a:cs typeface="Arial"/>
              </a:rPr>
              <a:t> </a:t>
            </a:r>
            <a:r>
              <a:rPr dirty="0" sz="2000" spc="-5" b="1">
                <a:latin typeface="Arial"/>
                <a:cs typeface="Arial"/>
              </a:rPr>
              <a:t>cartographique</a:t>
            </a:r>
            <a:r>
              <a:rPr dirty="0" sz="2000" spc="5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et </a:t>
            </a:r>
            <a:r>
              <a:rPr dirty="0" sz="2000" spc="-5" b="1">
                <a:latin typeface="Arial"/>
                <a:cs typeface="Arial"/>
              </a:rPr>
              <a:t>Modélisation</a:t>
            </a:r>
            <a:r>
              <a:rPr dirty="0" sz="2000" b="1">
                <a:latin typeface="Arial"/>
                <a:cs typeface="Arial"/>
              </a:rPr>
              <a:t> de</a:t>
            </a:r>
            <a:r>
              <a:rPr dirty="0" sz="2000" spc="5" b="1">
                <a:latin typeface="Arial"/>
                <a:cs typeface="Arial"/>
              </a:rPr>
              <a:t> </a:t>
            </a:r>
            <a:r>
              <a:rPr dirty="0" sz="2000" spc="-5" b="1">
                <a:latin typeface="Arial"/>
                <a:cs typeface="Arial"/>
              </a:rPr>
              <a:t>cônes</a:t>
            </a:r>
            <a:r>
              <a:rPr dirty="0" sz="2000" b="1">
                <a:latin typeface="Arial"/>
                <a:cs typeface="Arial"/>
              </a:rPr>
              <a:t> de</a:t>
            </a:r>
            <a:r>
              <a:rPr dirty="0" sz="2000" spc="5" b="1">
                <a:latin typeface="Arial"/>
                <a:cs typeface="Arial"/>
              </a:rPr>
              <a:t> </a:t>
            </a:r>
            <a:r>
              <a:rPr dirty="0" sz="2000" spc="-5" b="1">
                <a:latin typeface="Arial"/>
                <a:cs typeface="Arial"/>
              </a:rPr>
              <a:t>visibilité</a:t>
            </a:r>
            <a:endParaRPr sz="2000">
              <a:latin typeface="Arial"/>
              <a:cs typeface="Arial"/>
            </a:endParaRPr>
          </a:p>
          <a:p>
            <a:pPr marL="229235">
              <a:lnSpc>
                <a:spcPts val="2315"/>
              </a:lnSpc>
            </a:pPr>
            <a:r>
              <a:rPr dirty="0" sz="2000">
                <a:latin typeface="Arial MT"/>
                <a:cs typeface="Arial MT"/>
              </a:rPr>
              <a:t>avec</a:t>
            </a:r>
            <a:r>
              <a:rPr dirty="0" sz="2000" spc="-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des</a:t>
            </a:r>
            <a:r>
              <a:rPr dirty="0" sz="2000" spc="10">
                <a:latin typeface="Arial MT"/>
                <a:cs typeface="Arial MT"/>
              </a:rPr>
              <a:t> </a:t>
            </a:r>
            <a:r>
              <a:rPr dirty="0" sz="2000" spc="-5">
                <a:latin typeface="Arial MT"/>
                <a:cs typeface="Arial MT"/>
              </a:rPr>
              <a:t>outils/logiciels</a:t>
            </a:r>
            <a:r>
              <a:rPr dirty="0" sz="2000" spc="5">
                <a:latin typeface="Arial MT"/>
                <a:cs typeface="Arial MT"/>
              </a:rPr>
              <a:t> </a:t>
            </a:r>
            <a:r>
              <a:rPr dirty="0" sz="2000" spc="-5">
                <a:latin typeface="Arial MT"/>
                <a:cs typeface="Arial MT"/>
              </a:rPr>
              <a:t>SIG</a:t>
            </a:r>
            <a:r>
              <a:rPr dirty="0" sz="2000" spc="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libres</a:t>
            </a:r>
            <a:r>
              <a:rPr dirty="0" sz="2000" spc="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→</a:t>
            </a:r>
            <a:r>
              <a:rPr dirty="0" sz="2000" spc="10">
                <a:latin typeface="Arial MT"/>
                <a:cs typeface="Arial MT"/>
              </a:rPr>
              <a:t> </a:t>
            </a:r>
            <a:r>
              <a:rPr dirty="0" sz="2000" spc="-5">
                <a:latin typeface="Arial MT"/>
                <a:cs typeface="Arial MT"/>
              </a:rPr>
              <a:t>transférable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8696" y="3446538"/>
            <a:ext cx="116839" cy="1631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1D3AA7"/>
                </a:solidFill>
                <a:latin typeface="Lucida Sans Unicode"/>
                <a:cs typeface="Lucida Sans Unicode"/>
              </a:rPr>
              <a:t>●</a:t>
            </a:r>
            <a:endParaRPr sz="900">
              <a:latin typeface="Lucida Sans Unicode"/>
              <a:cs typeface="Lucida Sans Unicode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04697" y="3247524"/>
            <a:ext cx="7412990" cy="1590040"/>
          </a:xfrm>
          <a:prstGeom prst="rect">
            <a:avLst/>
          </a:prstGeom>
        </p:spPr>
        <p:txBody>
          <a:bodyPr wrap="square" lIns="0" tIns="13398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5"/>
              </a:spcBef>
            </a:pPr>
            <a:r>
              <a:rPr dirty="0" sz="2000" b="1">
                <a:latin typeface="Arial"/>
                <a:cs typeface="Arial"/>
              </a:rPr>
              <a:t>Refonte</a:t>
            </a:r>
            <a:r>
              <a:rPr dirty="0" sz="2000" spc="-1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de</a:t>
            </a:r>
            <a:r>
              <a:rPr dirty="0" sz="2000" spc="-5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la BDD et</a:t>
            </a:r>
            <a:r>
              <a:rPr dirty="0" sz="2000" spc="10" b="1"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380E4"/>
                </a:solidFill>
                <a:latin typeface="Arial"/>
                <a:cs typeface="Arial"/>
              </a:rPr>
              <a:t>des </a:t>
            </a:r>
            <a:r>
              <a:rPr dirty="0" sz="2000" spc="-5" b="1">
                <a:solidFill>
                  <a:srgbClr val="3380E4"/>
                </a:solidFill>
                <a:latin typeface="Arial"/>
                <a:cs typeface="Arial"/>
              </a:rPr>
              <a:t>interfaces</a:t>
            </a:r>
            <a:r>
              <a:rPr dirty="0" sz="2000" spc="5" b="1">
                <a:solidFill>
                  <a:srgbClr val="3380E4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380E4"/>
                </a:solidFill>
                <a:latin typeface="Arial"/>
                <a:cs typeface="Arial"/>
              </a:rPr>
              <a:t>de</a:t>
            </a:r>
            <a:r>
              <a:rPr dirty="0" sz="2000" spc="-10" b="1">
                <a:solidFill>
                  <a:srgbClr val="3380E4"/>
                </a:solidFill>
                <a:latin typeface="Arial"/>
                <a:cs typeface="Arial"/>
              </a:rPr>
              <a:t> </a:t>
            </a:r>
            <a:r>
              <a:rPr dirty="0" sz="2000" spc="-5" b="1">
                <a:solidFill>
                  <a:srgbClr val="3380E4"/>
                </a:solidFill>
                <a:latin typeface="Arial"/>
                <a:cs typeface="Arial"/>
              </a:rPr>
              <a:t>valorisation</a:t>
            </a:r>
            <a:endParaRPr sz="2000">
              <a:latin typeface="Arial"/>
              <a:cs typeface="Arial"/>
            </a:endParaRPr>
          </a:p>
          <a:p>
            <a:pPr marL="229235" marR="5080">
              <a:lnSpc>
                <a:spcPts val="2230"/>
              </a:lnSpc>
              <a:spcBef>
                <a:spcPts val="1175"/>
              </a:spcBef>
            </a:pPr>
            <a:r>
              <a:rPr dirty="0" sz="2000">
                <a:latin typeface="Arial MT"/>
                <a:cs typeface="Arial MT"/>
              </a:rPr>
              <a:t>→ adaptées aux besoins </a:t>
            </a:r>
            <a:r>
              <a:rPr dirty="0" sz="2000" spc="-5">
                <a:latin typeface="Arial MT"/>
                <a:cs typeface="Arial MT"/>
              </a:rPr>
              <a:t>et </a:t>
            </a:r>
            <a:r>
              <a:rPr dirty="0" sz="2000">
                <a:latin typeface="Arial MT"/>
                <a:cs typeface="Arial MT"/>
              </a:rPr>
              <a:t>aux publics : « </a:t>
            </a:r>
            <a:r>
              <a:rPr dirty="0" sz="2000" spc="-5">
                <a:latin typeface="Arial MT"/>
                <a:cs typeface="Arial MT"/>
              </a:rPr>
              <a:t>Métier </a:t>
            </a:r>
            <a:r>
              <a:rPr dirty="0" sz="2000">
                <a:latin typeface="Arial MT"/>
                <a:cs typeface="Arial MT"/>
              </a:rPr>
              <a:t>» VS « Grand </a:t>
            </a:r>
            <a:r>
              <a:rPr dirty="0" sz="2000" spc="-545">
                <a:latin typeface="Arial MT"/>
                <a:cs typeface="Arial MT"/>
              </a:rPr>
              <a:t> </a:t>
            </a:r>
            <a:r>
              <a:rPr dirty="0" sz="2000" spc="-5">
                <a:latin typeface="Arial MT"/>
                <a:cs typeface="Arial MT"/>
              </a:rPr>
              <a:t>public </a:t>
            </a:r>
            <a:r>
              <a:rPr dirty="0" sz="2000">
                <a:latin typeface="Arial MT"/>
                <a:cs typeface="Arial MT"/>
              </a:rPr>
              <a:t>»</a:t>
            </a:r>
            <a:endParaRPr sz="2000">
              <a:latin typeface="Arial MT"/>
              <a:cs typeface="Arial MT"/>
            </a:endParaRPr>
          </a:p>
          <a:p>
            <a:pPr marL="229235">
              <a:lnSpc>
                <a:spcPct val="100000"/>
              </a:lnSpc>
              <a:spcBef>
                <a:spcPts val="930"/>
              </a:spcBef>
            </a:pPr>
            <a:r>
              <a:rPr dirty="0" sz="2000">
                <a:latin typeface="Arial MT"/>
                <a:cs typeface="Arial MT"/>
              </a:rPr>
              <a:t>→</a:t>
            </a:r>
            <a:r>
              <a:rPr dirty="0" sz="2000" spc="-15">
                <a:latin typeface="Arial MT"/>
                <a:cs typeface="Arial MT"/>
              </a:rPr>
              <a:t> </a:t>
            </a:r>
            <a:r>
              <a:rPr dirty="0" sz="2000" spc="-25">
                <a:latin typeface="Arial MT"/>
                <a:cs typeface="Arial MT"/>
              </a:rPr>
              <a:t>Vers</a:t>
            </a:r>
            <a:r>
              <a:rPr dirty="0" sz="2000" spc="-1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des</a:t>
            </a:r>
            <a:r>
              <a:rPr dirty="0" sz="2000" spc="-5">
                <a:latin typeface="Arial MT"/>
                <a:cs typeface="Arial MT"/>
              </a:rPr>
              <a:t> solutions</a:t>
            </a:r>
            <a:r>
              <a:rPr dirty="0" sz="2000">
                <a:latin typeface="Arial MT"/>
                <a:cs typeface="Arial MT"/>
              </a:rPr>
              <a:t> libres,</a:t>
            </a:r>
            <a:r>
              <a:rPr dirty="0" sz="2000" spc="-1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interopérables</a:t>
            </a:r>
            <a:r>
              <a:rPr dirty="0" sz="2000" spc="-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et</a:t>
            </a:r>
            <a:r>
              <a:rPr dirty="0" sz="2000" spc="-1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génériques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88696" y="5439143"/>
            <a:ext cx="116839" cy="1631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1D3AA7"/>
                </a:solidFill>
                <a:latin typeface="Lucida Sans Unicode"/>
                <a:cs typeface="Lucida Sans Unicode"/>
              </a:rPr>
              <a:t>●</a:t>
            </a:r>
            <a:endParaRPr sz="900">
              <a:latin typeface="Lucida Sans Unicode"/>
              <a:cs typeface="Lucida Sans Unicode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04697" y="5361736"/>
            <a:ext cx="8117840" cy="1040765"/>
          </a:xfrm>
          <a:prstGeom prst="rect">
            <a:avLst/>
          </a:prstGeom>
        </p:spPr>
        <p:txBody>
          <a:bodyPr wrap="square" lIns="0" tIns="40005" rIns="0" bIns="0" rtlCol="0" vert="horz">
            <a:spAutoFit/>
          </a:bodyPr>
          <a:lstStyle/>
          <a:p>
            <a:pPr marL="12700" marR="5080">
              <a:lnSpc>
                <a:spcPts val="2230"/>
              </a:lnSpc>
              <a:spcBef>
                <a:spcPts val="315"/>
              </a:spcBef>
            </a:pPr>
            <a:r>
              <a:rPr dirty="0" sz="2000" b="1">
                <a:latin typeface="Arial"/>
                <a:cs typeface="Arial"/>
              </a:rPr>
              <a:t>Amorcer une </a:t>
            </a:r>
            <a:r>
              <a:rPr dirty="0" sz="2000" spc="-5" b="1">
                <a:latin typeface="Arial"/>
                <a:cs typeface="Arial"/>
              </a:rPr>
              <a:t>dynamique de </a:t>
            </a:r>
            <a:r>
              <a:rPr dirty="0" sz="2000" spc="-5" b="1">
                <a:solidFill>
                  <a:srgbClr val="3380E4"/>
                </a:solidFill>
                <a:latin typeface="Arial"/>
                <a:cs typeface="Arial"/>
              </a:rPr>
              <a:t>mise </a:t>
            </a:r>
            <a:r>
              <a:rPr dirty="0" sz="2000" b="1">
                <a:solidFill>
                  <a:srgbClr val="3380E4"/>
                </a:solidFill>
                <a:latin typeface="Arial"/>
                <a:cs typeface="Arial"/>
              </a:rPr>
              <a:t>en </a:t>
            </a:r>
            <a:r>
              <a:rPr dirty="0" sz="2000" spc="-5" b="1">
                <a:solidFill>
                  <a:srgbClr val="3380E4"/>
                </a:solidFill>
                <a:latin typeface="Arial"/>
                <a:cs typeface="Arial"/>
              </a:rPr>
              <a:t>réseau des OPP </a:t>
            </a:r>
            <a:r>
              <a:rPr dirty="0" sz="2000" b="1">
                <a:solidFill>
                  <a:srgbClr val="3380E4"/>
                </a:solidFill>
                <a:latin typeface="Arial"/>
                <a:cs typeface="Arial"/>
              </a:rPr>
              <a:t>autour </a:t>
            </a:r>
            <a:r>
              <a:rPr dirty="0" sz="2000" spc="-5" b="1">
                <a:solidFill>
                  <a:srgbClr val="3380E4"/>
                </a:solidFill>
                <a:latin typeface="Arial"/>
                <a:cs typeface="Arial"/>
              </a:rPr>
              <a:t>de </a:t>
            </a:r>
            <a:r>
              <a:rPr dirty="0" sz="2000" b="1">
                <a:solidFill>
                  <a:srgbClr val="3380E4"/>
                </a:solidFill>
                <a:latin typeface="Arial"/>
                <a:cs typeface="Arial"/>
              </a:rPr>
              <a:t>ces </a:t>
            </a:r>
            <a:r>
              <a:rPr dirty="0" sz="2000" spc="-545" b="1">
                <a:solidFill>
                  <a:srgbClr val="3380E4"/>
                </a:solidFill>
                <a:latin typeface="Arial"/>
                <a:cs typeface="Arial"/>
              </a:rPr>
              <a:t> </a:t>
            </a:r>
            <a:r>
              <a:rPr dirty="0" sz="2000" spc="-5" b="1">
                <a:solidFill>
                  <a:srgbClr val="3380E4"/>
                </a:solidFill>
                <a:latin typeface="Arial"/>
                <a:cs typeface="Arial"/>
              </a:rPr>
              <a:t>solutions</a:t>
            </a:r>
            <a:r>
              <a:rPr dirty="0" sz="2000" spc="-10" b="1">
                <a:solidFill>
                  <a:srgbClr val="3380E4"/>
                </a:solidFill>
                <a:latin typeface="Arial"/>
                <a:cs typeface="Arial"/>
              </a:rPr>
              <a:t> </a:t>
            </a:r>
            <a:r>
              <a:rPr dirty="0" sz="2000" spc="-5" b="1">
                <a:solidFill>
                  <a:srgbClr val="3380E4"/>
                </a:solidFill>
                <a:latin typeface="Arial"/>
                <a:cs typeface="Arial"/>
              </a:rPr>
              <a:t>SIG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15"/>
              </a:spcBef>
            </a:pPr>
            <a:r>
              <a:rPr dirty="0" sz="2000">
                <a:latin typeface="Arial MT"/>
                <a:cs typeface="Arial MT"/>
              </a:rPr>
              <a:t>→ </a:t>
            </a:r>
            <a:r>
              <a:rPr dirty="0" sz="2000" spc="-5">
                <a:latin typeface="Arial MT"/>
                <a:cs typeface="Arial MT"/>
              </a:rPr>
              <a:t>Facilité</a:t>
            </a:r>
            <a:r>
              <a:rPr dirty="0" sz="2000">
                <a:latin typeface="Arial MT"/>
                <a:cs typeface="Arial MT"/>
              </a:rPr>
              <a:t> par</a:t>
            </a:r>
            <a:r>
              <a:rPr dirty="0" sz="2000" spc="5">
                <a:latin typeface="Arial MT"/>
                <a:cs typeface="Arial MT"/>
              </a:rPr>
              <a:t> </a:t>
            </a:r>
            <a:r>
              <a:rPr dirty="0" sz="2000" spc="-5">
                <a:latin typeface="Arial MT"/>
                <a:cs typeface="Arial MT"/>
              </a:rPr>
              <a:t>le</a:t>
            </a:r>
            <a:r>
              <a:rPr dirty="0" sz="2000">
                <a:latin typeface="Arial MT"/>
                <a:cs typeface="Arial MT"/>
              </a:rPr>
              <a:t> choix de solutions </a:t>
            </a:r>
            <a:r>
              <a:rPr dirty="0" sz="2000" spc="-5">
                <a:latin typeface="Arial MT"/>
                <a:cs typeface="Arial MT"/>
              </a:rPr>
              <a:t>libres</a:t>
            </a:r>
            <a:r>
              <a:rPr dirty="0" sz="2000">
                <a:latin typeface="Arial MT"/>
                <a:cs typeface="Arial MT"/>
              </a:rPr>
              <a:t> et</a:t>
            </a:r>
            <a:r>
              <a:rPr dirty="0" sz="2000" spc="-1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open-sources</a:t>
            </a:r>
            <a:endParaRPr sz="20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9184" y="160096"/>
            <a:ext cx="6882765" cy="5137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>
                <a:solidFill>
                  <a:srgbClr val="9E569D"/>
                </a:solidFill>
              </a:rPr>
              <a:t>Une</a:t>
            </a:r>
            <a:r>
              <a:rPr dirty="0" sz="3200" spc="-15">
                <a:solidFill>
                  <a:srgbClr val="9E569D"/>
                </a:solidFill>
              </a:rPr>
              <a:t> </a:t>
            </a:r>
            <a:r>
              <a:rPr dirty="0" sz="3200" spc="-5">
                <a:solidFill>
                  <a:srgbClr val="9E569D"/>
                </a:solidFill>
              </a:rPr>
              <a:t>Donnée</a:t>
            </a:r>
            <a:r>
              <a:rPr dirty="0" sz="3200" spc="-10">
                <a:solidFill>
                  <a:srgbClr val="9E569D"/>
                </a:solidFill>
              </a:rPr>
              <a:t> Paysagère</a:t>
            </a:r>
            <a:r>
              <a:rPr dirty="0" sz="3200" spc="-5">
                <a:solidFill>
                  <a:srgbClr val="9E569D"/>
                </a:solidFill>
              </a:rPr>
              <a:t> </a:t>
            </a:r>
            <a:r>
              <a:rPr dirty="0" sz="3200" spc="-10">
                <a:solidFill>
                  <a:srgbClr val="9E569D"/>
                </a:solidFill>
              </a:rPr>
              <a:t>mobilisable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155054" y="5900292"/>
            <a:ext cx="8311515" cy="360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200" spc="-5" b="1">
                <a:latin typeface="Arial"/>
                <a:cs typeface="Arial"/>
              </a:rPr>
              <a:t>Identifier</a:t>
            </a:r>
            <a:r>
              <a:rPr dirty="0" sz="2200" spc="-10" b="1">
                <a:latin typeface="Arial"/>
                <a:cs typeface="Arial"/>
              </a:rPr>
              <a:t> </a:t>
            </a:r>
            <a:r>
              <a:rPr dirty="0" sz="2200" spc="-5" b="1">
                <a:latin typeface="Arial"/>
                <a:cs typeface="Arial"/>
              </a:rPr>
              <a:t>les</a:t>
            </a:r>
            <a:r>
              <a:rPr dirty="0" sz="2200" b="1">
                <a:latin typeface="Arial"/>
                <a:cs typeface="Arial"/>
              </a:rPr>
              <a:t> </a:t>
            </a:r>
            <a:r>
              <a:rPr dirty="0" sz="2200" spc="-5" b="1">
                <a:latin typeface="Arial"/>
                <a:cs typeface="Arial"/>
              </a:rPr>
              <a:t>espaces</a:t>
            </a:r>
            <a:r>
              <a:rPr dirty="0" sz="2200" b="1">
                <a:latin typeface="Arial"/>
                <a:cs typeface="Arial"/>
              </a:rPr>
              <a:t> </a:t>
            </a:r>
            <a:r>
              <a:rPr dirty="0" sz="2200" spc="-5" b="1">
                <a:latin typeface="Arial"/>
                <a:cs typeface="Arial"/>
              </a:rPr>
              <a:t>perçus</a:t>
            </a:r>
            <a:r>
              <a:rPr dirty="0" sz="2200" b="1">
                <a:latin typeface="Arial"/>
                <a:cs typeface="Arial"/>
              </a:rPr>
              <a:t> ;</a:t>
            </a:r>
            <a:r>
              <a:rPr dirty="0" sz="2200" spc="-10" b="1">
                <a:latin typeface="Arial"/>
                <a:cs typeface="Arial"/>
              </a:rPr>
              <a:t> </a:t>
            </a:r>
            <a:r>
              <a:rPr dirty="0" sz="2200" spc="-5" b="1">
                <a:latin typeface="Arial"/>
                <a:cs typeface="Arial"/>
              </a:rPr>
              <a:t>De</a:t>
            </a:r>
            <a:r>
              <a:rPr dirty="0" sz="2200" b="1">
                <a:latin typeface="Arial"/>
                <a:cs typeface="Arial"/>
              </a:rPr>
              <a:t> </a:t>
            </a:r>
            <a:r>
              <a:rPr dirty="0" sz="2200" spc="-10" b="1">
                <a:latin typeface="Arial"/>
                <a:cs typeface="Arial"/>
              </a:rPr>
              <a:t>la</a:t>
            </a:r>
            <a:r>
              <a:rPr dirty="0" sz="2200" b="1">
                <a:latin typeface="Arial"/>
                <a:cs typeface="Arial"/>
              </a:rPr>
              <a:t> 3D</a:t>
            </a:r>
            <a:r>
              <a:rPr dirty="0" sz="2200" spc="-15" b="1">
                <a:latin typeface="Arial"/>
                <a:cs typeface="Arial"/>
              </a:rPr>
              <a:t> </a:t>
            </a:r>
            <a:r>
              <a:rPr dirty="0" sz="2200" b="1">
                <a:latin typeface="Arial"/>
                <a:cs typeface="Arial"/>
              </a:rPr>
              <a:t>à</a:t>
            </a:r>
            <a:r>
              <a:rPr dirty="0" sz="2200" spc="-5" b="1">
                <a:latin typeface="Arial"/>
                <a:cs typeface="Arial"/>
              </a:rPr>
              <a:t> la</a:t>
            </a:r>
            <a:r>
              <a:rPr dirty="0" sz="2200" b="1">
                <a:latin typeface="Arial"/>
                <a:cs typeface="Arial"/>
              </a:rPr>
              <a:t> </a:t>
            </a:r>
            <a:r>
              <a:rPr dirty="0" sz="2200" spc="-5" b="1">
                <a:latin typeface="Arial"/>
                <a:cs typeface="Arial"/>
              </a:rPr>
              <a:t>2D</a:t>
            </a:r>
            <a:r>
              <a:rPr dirty="0" sz="2200" spc="-15" b="1">
                <a:latin typeface="Arial"/>
                <a:cs typeface="Arial"/>
              </a:rPr>
              <a:t> </a:t>
            </a:r>
            <a:r>
              <a:rPr dirty="0" sz="2200" b="1">
                <a:latin typeface="Arial"/>
                <a:cs typeface="Arial"/>
              </a:rPr>
              <a:t>ou </a:t>
            </a:r>
            <a:r>
              <a:rPr dirty="0" sz="2200" spc="-5" b="1">
                <a:latin typeface="Arial"/>
                <a:cs typeface="Arial"/>
              </a:rPr>
              <a:t>inversement</a:t>
            </a:r>
            <a:endParaRPr sz="22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80000" y="899642"/>
            <a:ext cx="4240085" cy="229895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9600" y="3443033"/>
            <a:ext cx="4158716" cy="223668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400001" y="3301200"/>
            <a:ext cx="3015716" cy="245844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25805" y="828357"/>
            <a:ext cx="4153319" cy="2239200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pc="-15"/>
              <a:t>L’OPP </a:t>
            </a:r>
            <a:r>
              <a:rPr dirty="0" spc="-5"/>
              <a:t>du</a:t>
            </a:r>
            <a:r>
              <a:rPr dirty="0" spc="10"/>
              <a:t> </a:t>
            </a:r>
            <a:r>
              <a:rPr dirty="0" spc="-5"/>
              <a:t>Pilat</a:t>
            </a:r>
            <a:r>
              <a:rPr dirty="0" spc="10"/>
              <a:t> </a:t>
            </a:r>
            <a:r>
              <a:rPr dirty="0" spc="-5"/>
              <a:t>après</a:t>
            </a:r>
            <a:r>
              <a:rPr dirty="0" spc="15"/>
              <a:t> </a:t>
            </a:r>
            <a:r>
              <a:rPr dirty="0"/>
              <a:t>25</a:t>
            </a:r>
            <a:r>
              <a:rPr dirty="0" spc="10"/>
              <a:t> </a:t>
            </a:r>
            <a:r>
              <a:rPr dirty="0" spc="-5"/>
              <a:t>ans</a:t>
            </a:r>
            <a:r>
              <a:rPr dirty="0" spc="15"/>
              <a:t> </a:t>
            </a:r>
            <a:r>
              <a:rPr dirty="0" spc="-5"/>
              <a:t>de</a:t>
            </a:r>
            <a:r>
              <a:rPr dirty="0" spc="15"/>
              <a:t> </a:t>
            </a:r>
            <a:r>
              <a:rPr dirty="0" spc="-5"/>
              <a:t>reconduction</a:t>
            </a:r>
            <a:r>
              <a:rPr dirty="0" spc="10"/>
              <a:t> </a:t>
            </a:r>
            <a:r>
              <a:rPr dirty="0"/>
              <a:t>- </a:t>
            </a:r>
            <a:r>
              <a:rPr dirty="0" spc="-5"/>
              <a:t>Webinaire</a:t>
            </a:r>
            <a:r>
              <a:rPr dirty="0" spc="15"/>
              <a:t> </a:t>
            </a:r>
            <a:r>
              <a:rPr dirty="0" spc="-5"/>
              <a:t>Fédération</a:t>
            </a:r>
            <a:r>
              <a:rPr dirty="0" spc="10"/>
              <a:t> </a:t>
            </a:r>
            <a:r>
              <a:rPr dirty="0" spc="-5"/>
              <a:t>Parc</a:t>
            </a:r>
            <a:r>
              <a:rPr dirty="0" spc="15"/>
              <a:t> </a:t>
            </a:r>
            <a:r>
              <a:rPr dirty="0"/>
              <a:t>-</a:t>
            </a:r>
            <a:r>
              <a:rPr dirty="0" spc="5"/>
              <a:t> </a:t>
            </a:r>
            <a:r>
              <a:rPr dirty="0"/>
              <a:t>27/01/2022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9184" y="160096"/>
            <a:ext cx="6882765" cy="5137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>
                <a:solidFill>
                  <a:srgbClr val="9E569D"/>
                </a:solidFill>
              </a:rPr>
              <a:t>Une</a:t>
            </a:r>
            <a:r>
              <a:rPr dirty="0" sz="3200" spc="-15">
                <a:solidFill>
                  <a:srgbClr val="9E569D"/>
                </a:solidFill>
              </a:rPr>
              <a:t> </a:t>
            </a:r>
            <a:r>
              <a:rPr dirty="0" sz="3200" spc="-5">
                <a:solidFill>
                  <a:srgbClr val="9E569D"/>
                </a:solidFill>
              </a:rPr>
              <a:t>Donnée</a:t>
            </a:r>
            <a:r>
              <a:rPr dirty="0" sz="3200" spc="-10">
                <a:solidFill>
                  <a:srgbClr val="9E569D"/>
                </a:solidFill>
              </a:rPr>
              <a:t> Paysagère</a:t>
            </a:r>
            <a:r>
              <a:rPr dirty="0" sz="3200" spc="-5">
                <a:solidFill>
                  <a:srgbClr val="9E569D"/>
                </a:solidFill>
              </a:rPr>
              <a:t> </a:t>
            </a:r>
            <a:r>
              <a:rPr dirty="0" sz="3200" spc="-10">
                <a:solidFill>
                  <a:srgbClr val="9E569D"/>
                </a:solidFill>
              </a:rPr>
              <a:t>mobilisable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444500" y="1022299"/>
            <a:ext cx="116839" cy="1631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1D3AA7"/>
                </a:solidFill>
                <a:latin typeface="Lucida Sans Unicode"/>
                <a:cs typeface="Lucida Sans Unicode"/>
              </a:rPr>
              <a:t>●</a:t>
            </a:r>
            <a:endParaRPr sz="900">
              <a:latin typeface="Lucida Sans Unicode"/>
              <a:cs typeface="Lucida Sans Unicod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60501" y="943457"/>
            <a:ext cx="8034655" cy="6508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5" b="1">
                <a:latin typeface="Arial"/>
                <a:cs typeface="Arial"/>
              </a:rPr>
              <a:t>Création</a:t>
            </a:r>
            <a:r>
              <a:rPr dirty="0" sz="2000" b="1">
                <a:latin typeface="Arial"/>
                <a:cs typeface="Arial"/>
              </a:rPr>
              <a:t> </a:t>
            </a:r>
            <a:r>
              <a:rPr dirty="0" sz="2000" spc="-5" b="1">
                <a:latin typeface="Arial"/>
                <a:cs typeface="Arial"/>
              </a:rPr>
              <a:t>d’un</a:t>
            </a:r>
            <a:r>
              <a:rPr dirty="0" sz="2000" b="1">
                <a:latin typeface="Arial"/>
                <a:cs typeface="Arial"/>
              </a:rPr>
              <a:t> </a:t>
            </a:r>
            <a:r>
              <a:rPr dirty="0" sz="2000" spc="-5" b="1">
                <a:latin typeface="Arial"/>
                <a:cs typeface="Arial"/>
              </a:rPr>
              <a:t>Modèle</a:t>
            </a:r>
            <a:r>
              <a:rPr dirty="0" sz="2000" spc="5" b="1">
                <a:latin typeface="Arial"/>
                <a:cs typeface="Arial"/>
              </a:rPr>
              <a:t> </a:t>
            </a:r>
            <a:r>
              <a:rPr dirty="0" sz="2000" spc="-5" b="1">
                <a:latin typeface="Arial"/>
                <a:cs typeface="Arial"/>
              </a:rPr>
              <a:t>Numérique</a:t>
            </a:r>
            <a:r>
              <a:rPr dirty="0" sz="2000" b="1">
                <a:latin typeface="Arial"/>
                <a:cs typeface="Arial"/>
              </a:rPr>
              <a:t> de</a:t>
            </a:r>
            <a:r>
              <a:rPr dirty="0" sz="2000" spc="-5" b="1">
                <a:latin typeface="Arial"/>
                <a:cs typeface="Arial"/>
              </a:rPr>
              <a:t> Surface</a:t>
            </a:r>
            <a:r>
              <a:rPr dirty="0" sz="2000" b="1">
                <a:latin typeface="Arial"/>
                <a:cs typeface="Arial"/>
              </a:rPr>
              <a:t> (MNS)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2000">
                <a:latin typeface="Arial MT"/>
                <a:cs typeface="Arial MT"/>
              </a:rPr>
              <a:t>→</a:t>
            </a:r>
            <a:r>
              <a:rPr dirty="0" sz="2000" spc="-5">
                <a:latin typeface="Arial MT"/>
                <a:cs typeface="Arial MT"/>
              </a:rPr>
              <a:t> QGIS</a:t>
            </a:r>
            <a:r>
              <a:rPr dirty="0" sz="2000" spc="-1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+</a:t>
            </a:r>
            <a:r>
              <a:rPr dirty="0" sz="2000" spc="-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GDAL</a:t>
            </a:r>
            <a:r>
              <a:rPr dirty="0" sz="2000" spc="-7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:</a:t>
            </a:r>
            <a:r>
              <a:rPr dirty="0" sz="2000" spc="-10">
                <a:latin typeface="Arial MT"/>
                <a:cs typeface="Arial MT"/>
              </a:rPr>
              <a:t> </a:t>
            </a:r>
            <a:r>
              <a:rPr dirty="0" sz="2000" spc="-5">
                <a:latin typeface="Arial MT"/>
                <a:cs typeface="Arial MT"/>
              </a:rPr>
              <a:t>MNT</a:t>
            </a:r>
            <a:r>
              <a:rPr dirty="0" sz="2000" spc="-35">
                <a:latin typeface="Arial MT"/>
                <a:cs typeface="Arial MT"/>
              </a:rPr>
              <a:t> </a:t>
            </a:r>
            <a:r>
              <a:rPr dirty="0" sz="2000" spc="-5">
                <a:latin typeface="Arial MT"/>
                <a:cs typeface="Arial MT"/>
              </a:rPr>
              <a:t>5m</a:t>
            </a:r>
            <a:r>
              <a:rPr dirty="0" sz="2000" spc="-1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+ élévations</a:t>
            </a:r>
            <a:r>
              <a:rPr dirty="0" sz="2000" spc="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:</a:t>
            </a:r>
            <a:r>
              <a:rPr dirty="0" sz="2000" spc="-2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bâti</a:t>
            </a:r>
            <a:r>
              <a:rPr dirty="0" sz="2000" spc="-1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et</a:t>
            </a:r>
            <a:r>
              <a:rPr dirty="0" sz="2000" spc="-2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végétation </a:t>
            </a:r>
            <a:r>
              <a:rPr dirty="0" sz="2000" spc="-5">
                <a:latin typeface="Arial MT"/>
                <a:cs typeface="Arial MT"/>
              </a:rPr>
              <a:t>(BDTOPO)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64654" y="3958463"/>
            <a:ext cx="116839" cy="1631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1D3AA7"/>
                </a:solidFill>
                <a:latin typeface="Lucida Sans Unicode"/>
                <a:cs typeface="Lucida Sans Unicode"/>
              </a:rPr>
              <a:t>●</a:t>
            </a:r>
            <a:endParaRPr sz="900">
              <a:latin typeface="Lucida Sans Unicode"/>
              <a:cs typeface="Lucida Sans Unicode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80656" y="3881056"/>
            <a:ext cx="6919595" cy="6496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5" b="1">
                <a:latin typeface="Arial"/>
                <a:cs typeface="Arial"/>
              </a:rPr>
              <a:t>Création</a:t>
            </a:r>
            <a:r>
              <a:rPr dirty="0" sz="2000" spc="5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des</a:t>
            </a:r>
            <a:r>
              <a:rPr dirty="0" sz="2000" spc="10" b="1">
                <a:latin typeface="Arial"/>
                <a:cs typeface="Arial"/>
              </a:rPr>
              <a:t> </a:t>
            </a:r>
            <a:r>
              <a:rPr dirty="0" sz="2000" spc="-5" b="1">
                <a:latin typeface="Arial"/>
                <a:cs typeface="Arial"/>
              </a:rPr>
              <a:t>cônes</a:t>
            </a:r>
            <a:r>
              <a:rPr dirty="0" sz="2000" spc="5" b="1">
                <a:latin typeface="Arial"/>
                <a:cs typeface="Arial"/>
              </a:rPr>
              <a:t> </a:t>
            </a:r>
            <a:r>
              <a:rPr dirty="0" sz="2000" spc="-5" b="1">
                <a:latin typeface="Arial"/>
                <a:cs typeface="Arial"/>
              </a:rPr>
              <a:t>de</a:t>
            </a:r>
            <a:r>
              <a:rPr dirty="0" sz="2000" spc="5" b="1">
                <a:latin typeface="Arial"/>
                <a:cs typeface="Arial"/>
              </a:rPr>
              <a:t> </a:t>
            </a:r>
            <a:r>
              <a:rPr dirty="0" sz="2000" spc="-5" b="1">
                <a:latin typeface="Arial"/>
                <a:cs typeface="Arial"/>
              </a:rPr>
              <a:t>vision</a:t>
            </a:r>
            <a:r>
              <a:rPr dirty="0" sz="2000" spc="15" b="1">
                <a:latin typeface="Arial"/>
                <a:cs typeface="Arial"/>
              </a:rPr>
              <a:t> </a:t>
            </a:r>
            <a:r>
              <a:rPr dirty="0" sz="2000">
                <a:latin typeface="Arial MT"/>
                <a:cs typeface="Arial MT"/>
              </a:rPr>
              <a:t>+ croisement</a:t>
            </a:r>
            <a:r>
              <a:rPr dirty="0" sz="2000" spc="-1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avec</a:t>
            </a:r>
            <a:r>
              <a:rPr dirty="0" sz="2000" spc="10">
                <a:latin typeface="Arial MT"/>
                <a:cs typeface="Arial MT"/>
              </a:rPr>
              <a:t> </a:t>
            </a:r>
            <a:r>
              <a:rPr dirty="0" sz="2000" spc="-5">
                <a:latin typeface="Arial MT"/>
                <a:cs typeface="Arial MT"/>
              </a:rPr>
              <a:t>la</a:t>
            </a:r>
            <a:r>
              <a:rPr dirty="0" sz="2000" spc="5">
                <a:latin typeface="Arial MT"/>
                <a:cs typeface="Arial MT"/>
              </a:rPr>
              <a:t> </a:t>
            </a:r>
            <a:r>
              <a:rPr dirty="0" sz="2000" spc="-5">
                <a:latin typeface="Arial MT"/>
                <a:cs typeface="Arial MT"/>
              </a:rPr>
              <a:t>visibilité</a:t>
            </a:r>
            <a:endParaRPr sz="20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000">
                <a:latin typeface="Arial MT"/>
                <a:cs typeface="Arial MT"/>
              </a:rPr>
              <a:t>→</a:t>
            </a:r>
            <a:r>
              <a:rPr dirty="0" sz="2000" spc="-5">
                <a:latin typeface="Arial MT"/>
                <a:cs typeface="Arial MT"/>
              </a:rPr>
              <a:t> BDD</a:t>
            </a:r>
            <a:r>
              <a:rPr dirty="0" sz="2000">
                <a:latin typeface="Arial MT"/>
                <a:cs typeface="Arial MT"/>
              </a:rPr>
              <a:t> PosgreSQL/PostGIS</a:t>
            </a:r>
            <a:r>
              <a:rPr dirty="0" sz="2000" spc="-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:</a:t>
            </a:r>
            <a:r>
              <a:rPr dirty="0" sz="2000" spc="-1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calcul</a:t>
            </a:r>
            <a:r>
              <a:rPr dirty="0" sz="2000" spc="-15">
                <a:latin typeface="Arial MT"/>
                <a:cs typeface="Arial MT"/>
              </a:rPr>
              <a:t> </a:t>
            </a:r>
            <a:r>
              <a:rPr dirty="0" sz="2000" spc="-5">
                <a:latin typeface="Arial MT"/>
                <a:cs typeface="Arial MT"/>
              </a:rPr>
              <a:t>automatisé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70065" y="2058377"/>
            <a:ext cx="116839" cy="1631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1D3AA7"/>
                </a:solidFill>
                <a:latin typeface="Lucida Sans Unicode"/>
                <a:cs typeface="Lucida Sans Unicode"/>
              </a:rPr>
              <a:t>●</a:t>
            </a:r>
            <a:endParaRPr sz="900">
              <a:latin typeface="Lucida Sans Unicode"/>
              <a:cs typeface="Lucida Sans Unicode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85698" y="1980971"/>
            <a:ext cx="5948680" cy="614045"/>
          </a:xfrm>
          <a:prstGeom prst="rect">
            <a:avLst/>
          </a:prstGeom>
        </p:spPr>
        <p:txBody>
          <a:bodyPr wrap="square" lIns="0" tIns="40005" rIns="0" bIns="0" rtlCol="0" vert="horz">
            <a:spAutoFit/>
          </a:bodyPr>
          <a:lstStyle/>
          <a:p>
            <a:pPr marL="12700" marR="5080">
              <a:lnSpc>
                <a:spcPts val="2230"/>
              </a:lnSpc>
              <a:spcBef>
                <a:spcPts val="315"/>
              </a:spcBef>
            </a:pPr>
            <a:r>
              <a:rPr dirty="0" sz="2000" b="1">
                <a:latin typeface="Arial"/>
                <a:cs typeface="Arial"/>
              </a:rPr>
              <a:t>Analyse </a:t>
            </a:r>
            <a:r>
              <a:rPr dirty="0" sz="2000" spc="-5" b="1">
                <a:latin typeface="Arial"/>
                <a:cs typeface="Arial"/>
              </a:rPr>
              <a:t>de visibilité binaire </a:t>
            </a:r>
            <a:r>
              <a:rPr dirty="0" sz="2000">
                <a:latin typeface="Arial MT"/>
                <a:cs typeface="Arial MT"/>
              </a:rPr>
              <a:t>(visible / non-visible) à </a:t>
            </a:r>
            <a:r>
              <a:rPr dirty="0" sz="2000" spc="-54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partir</a:t>
            </a:r>
            <a:r>
              <a:rPr dirty="0" sz="2000" spc="-1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des </a:t>
            </a:r>
            <a:r>
              <a:rPr dirty="0" sz="2000" spc="-5">
                <a:latin typeface="Arial MT"/>
                <a:cs typeface="Arial MT"/>
              </a:rPr>
              <a:t>point de</a:t>
            </a:r>
            <a:r>
              <a:rPr dirty="0" sz="2000">
                <a:latin typeface="Arial MT"/>
                <a:cs typeface="Arial MT"/>
              </a:rPr>
              <a:t> vues</a:t>
            </a:r>
            <a:r>
              <a:rPr dirty="0" sz="2000" spc="-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(360°)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85698" y="2582900"/>
            <a:ext cx="2316480" cy="6508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latin typeface="Arial MT"/>
                <a:cs typeface="Arial MT"/>
              </a:rPr>
              <a:t>→</a:t>
            </a:r>
            <a:r>
              <a:rPr dirty="0" sz="2000" spc="-2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Extension</a:t>
            </a:r>
            <a:r>
              <a:rPr dirty="0" sz="2000" spc="-25">
                <a:latin typeface="Arial MT"/>
                <a:cs typeface="Arial MT"/>
              </a:rPr>
              <a:t> </a:t>
            </a:r>
            <a:r>
              <a:rPr dirty="0" sz="2000" spc="-5">
                <a:latin typeface="Arial MT"/>
                <a:cs typeface="Arial MT"/>
              </a:rPr>
              <a:t>QGIS</a:t>
            </a:r>
            <a:r>
              <a:rPr dirty="0" sz="2000" spc="-2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:</a:t>
            </a:r>
            <a:endParaRPr sz="2000">
              <a:latin typeface="Arial MT"/>
              <a:cs typeface="Arial MT"/>
            </a:endParaRPr>
          </a:p>
          <a:p>
            <a:pPr algn="ctr" marL="65405">
              <a:lnSpc>
                <a:spcPct val="100000"/>
              </a:lnSpc>
              <a:spcBef>
                <a:spcPts val="120"/>
              </a:spcBef>
            </a:pPr>
            <a:r>
              <a:rPr dirty="0" sz="2000" spc="-10" i="1">
                <a:latin typeface="Arial"/>
                <a:cs typeface="Arial"/>
              </a:rPr>
              <a:t>Visibility</a:t>
            </a:r>
            <a:r>
              <a:rPr dirty="0" sz="2000" spc="-105" i="1">
                <a:latin typeface="Arial"/>
                <a:cs typeface="Arial"/>
              </a:rPr>
              <a:t> </a:t>
            </a:r>
            <a:r>
              <a:rPr dirty="0" sz="2000" i="1">
                <a:latin typeface="Arial"/>
                <a:cs typeface="Arial"/>
              </a:rPr>
              <a:t>Analysis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3780002" y="2475001"/>
            <a:ext cx="4906645" cy="948055"/>
            <a:chOff x="3780002" y="2475001"/>
            <a:chExt cx="4906645" cy="948055"/>
          </a:xfrm>
        </p:grpSpPr>
        <p:sp>
          <p:nvSpPr>
            <p:cNvPr id="11" name="object 11"/>
            <p:cNvSpPr/>
            <p:nvPr/>
          </p:nvSpPr>
          <p:spPr>
            <a:xfrm>
              <a:off x="7252563" y="2650680"/>
              <a:ext cx="1192530" cy="704215"/>
            </a:xfrm>
            <a:custGeom>
              <a:avLst/>
              <a:gdLst/>
              <a:ahLst/>
              <a:cxnLst/>
              <a:rect l="l" t="t" r="r" b="b"/>
              <a:pathLst>
                <a:path w="1192529" h="704214">
                  <a:moveTo>
                    <a:pt x="596150" y="0"/>
                  </a:moveTo>
                  <a:lnTo>
                    <a:pt x="552602" y="5765"/>
                  </a:lnTo>
                  <a:lnTo>
                    <a:pt x="509397" y="23761"/>
                  </a:lnTo>
                  <a:lnTo>
                    <a:pt x="469430" y="53276"/>
                  </a:lnTo>
                  <a:lnTo>
                    <a:pt x="433793" y="94322"/>
                  </a:lnTo>
                  <a:lnTo>
                    <a:pt x="0" y="703795"/>
                  </a:lnTo>
                  <a:lnTo>
                    <a:pt x="1191958" y="703795"/>
                  </a:lnTo>
                  <a:lnTo>
                    <a:pt x="758520" y="94322"/>
                  </a:lnTo>
                  <a:lnTo>
                    <a:pt x="722515" y="53276"/>
                  </a:lnTo>
                  <a:lnTo>
                    <a:pt x="682917" y="23761"/>
                  </a:lnTo>
                  <a:lnTo>
                    <a:pt x="640079" y="5765"/>
                  </a:lnTo>
                  <a:lnTo>
                    <a:pt x="596150" y="0"/>
                  </a:lnTo>
                  <a:close/>
                </a:path>
              </a:pathLst>
            </a:custGeom>
            <a:solidFill>
              <a:srgbClr val="667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6535445" y="2475001"/>
              <a:ext cx="1489710" cy="880110"/>
            </a:xfrm>
            <a:custGeom>
              <a:avLst/>
              <a:gdLst/>
              <a:ahLst/>
              <a:cxnLst/>
              <a:rect l="l" t="t" r="r" b="b"/>
              <a:pathLst>
                <a:path w="1489709" h="880110">
                  <a:moveTo>
                    <a:pt x="744829" y="0"/>
                  </a:moveTo>
                  <a:lnTo>
                    <a:pt x="689749" y="7200"/>
                  </a:lnTo>
                  <a:lnTo>
                    <a:pt x="636828" y="29514"/>
                  </a:lnTo>
                  <a:lnTo>
                    <a:pt x="587159" y="66243"/>
                  </a:lnTo>
                  <a:lnTo>
                    <a:pt x="542150" y="118084"/>
                  </a:lnTo>
                  <a:lnTo>
                    <a:pt x="0" y="879843"/>
                  </a:lnTo>
                  <a:lnTo>
                    <a:pt x="1489671" y="879843"/>
                  </a:lnTo>
                  <a:lnTo>
                    <a:pt x="948232" y="118084"/>
                  </a:lnTo>
                  <a:lnTo>
                    <a:pt x="903236" y="66243"/>
                  </a:lnTo>
                  <a:lnTo>
                    <a:pt x="853198" y="29514"/>
                  </a:lnTo>
                  <a:lnTo>
                    <a:pt x="799909" y="7200"/>
                  </a:lnTo>
                  <a:lnTo>
                    <a:pt x="744829" y="0"/>
                  </a:lnTo>
                  <a:close/>
                </a:path>
              </a:pathLst>
            </a:custGeom>
            <a:solidFill>
              <a:srgbClr val="889F2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3781082" y="3193923"/>
              <a:ext cx="4905375" cy="228600"/>
            </a:xfrm>
            <a:custGeom>
              <a:avLst/>
              <a:gdLst/>
              <a:ahLst/>
              <a:cxnLst/>
              <a:rect l="l" t="t" r="r" b="b"/>
              <a:pathLst>
                <a:path w="4905375" h="228600">
                  <a:moveTo>
                    <a:pt x="4292282" y="0"/>
                  </a:moveTo>
                  <a:lnTo>
                    <a:pt x="3678834" y="5753"/>
                  </a:lnTo>
                  <a:lnTo>
                    <a:pt x="2452319" y="59753"/>
                  </a:lnTo>
                  <a:lnTo>
                    <a:pt x="1226515" y="115912"/>
                  </a:lnTo>
                  <a:lnTo>
                    <a:pt x="613079" y="123837"/>
                  </a:lnTo>
                  <a:lnTo>
                    <a:pt x="0" y="106552"/>
                  </a:lnTo>
                  <a:lnTo>
                    <a:pt x="0" y="228600"/>
                  </a:lnTo>
                  <a:lnTo>
                    <a:pt x="4905362" y="228600"/>
                  </a:lnTo>
                  <a:lnTo>
                    <a:pt x="4905362" y="20523"/>
                  </a:lnTo>
                  <a:lnTo>
                    <a:pt x="4292282" y="0"/>
                  </a:lnTo>
                  <a:close/>
                </a:path>
              </a:pathLst>
            </a:custGeom>
            <a:solidFill>
              <a:srgbClr val="BBD25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5064480" y="2862364"/>
              <a:ext cx="351155" cy="334010"/>
            </a:xfrm>
            <a:custGeom>
              <a:avLst/>
              <a:gdLst/>
              <a:ahLst/>
              <a:cxnLst/>
              <a:rect l="l" t="t" r="r" b="b"/>
              <a:pathLst>
                <a:path w="351154" h="334010">
                  <a:moveTo>
                    <a:pt x="175323" y="0"/>
                  </a:moveTo>
                  <a:lnTo>
                    <a:pt x="137883" y="7200"/>
                  </a:lnTo>
                  <a:lnTo>
                    <a:pt x="101155" y="35636"/>
                  </a:lnTo>
                  <a:lnTo>
                    <a:pt x="95034" y="45351"/>
                  </a:lnTo>
                  <a:lnTo>
                    <a:pt x="75603" y="51117"/>
                  </a:lnTo>
                  <a:lnTo>
                    <a:pt x="41033" y="71272"/>
                  </a:lnTo>
                  <a:lnTo>
                    <a:pt x="10794" y="108000"/>
                  </a:lnTo>
                  <a:lnTo>
                    <a:pt x="0" y="152996"/>
                  </a:lnTo>
                  <a:lnTo>
                    <a:pt x="1079" y="168478"/>
                  </a:lnTo>
                  <a:lnTo>
                    <a:pt x="19075" y="210959"/>
                  </a:lnTo>
                  <a:lnTo>
                    <a:pt x="32397" y="226796"/>
                  </a:lnTo>
                  <a:lnTo>
                    <a:pt x="32397" y="246595"/>
                  </a:lnTo>
                  <a:lnTo>
                    <a:pt x="45719" y="282956"/>
                  </a:lnTo>
                  <a:lnTo>
                    <a:pt x="72364" y="311391"/>
                  </a:lnTo>
                  <a:lnTo>
                    <a:pt x="110159" y="329399"/>
                  </a:lnTo>
                  <a:lnTo>
                    <a:pt x="143281" y="333717"/>
                  </a:lnTo>
                  <a:lnTo>
                    <a:pt x="163436" y="333349"/>
                  </a:lnTo>
                  <a:lnTo>
                    <a:pt x="174955" y="332638"/>
                  </a:lnTo>
                  <a:lnTo>
                    <a:pt x="182879" y="332638"/>
                  </a:lnTo>
                  <a:lnTo>
                    <a:pt x="186118" y="308152"/>
                  </a:lnTo>
                  <a:lnTo>
                    <a:pt x="198005" y="312839"/>
                  </a:lnTo>
                  <a:lnTo>
                    <a:pt x="204482" y="314998"/>
                  </a:lnTo>
                  <a:lnTo>
                    <a:pt x="210959" y="316801"/>
                  </a:lnTo>
                  <a:lnTo>
                    <a:pt x="224637" y="318960"/>
                  </a:lnTo>
                  <a:lnTo>
                    <a:pt x="231838" y="319671"/>
                  </a:lnTo>
                  <a:lnTo>
                    <a:pt x="239039" y="320040"/>
                  </a:lnTo>
                  <a:lnTo>
                    <a:pt x="250558" y="319316"/>
                  </a:lnTo>
                  <a:lnTo>
                    <a:pt x="292315" y="308152"/>
                  </a:lnTo>
                  <a:lnTo>
                    <a:pt x="325081" y="284391"/>
                  </a:lnTo>
                  <a:lnTo>
                    <a:pt x="345605" y="251282"/>
                  </a:lnTo>
                  <a:lnTo>
                    <a:pt x="350634" y="222834"/>
                  </a:lnTo>
                  <a:lnTo>
                    <a:pt x="350278" y="213829"/>
                  </a:lnTo>
                  <a:lnTo>
                    <a:pt x="335876" y="174599"/>
                  </a:lnTo>
                  <a:lnTo>
                    <a:pt x="325437" y="160921"/>
                  </a:lnTo>
                  <a:lnTo>
                    <a:pt x="332638" y="150837"/>
                  </a:lnTo>
                  <a:lnTo>
                    <a:pt x="342353" y="114833"/>
                  </a:lnTo>
                  <a:lnTo>
                    <a:pt x="341998" y="106553"/>
                  </a:lnTo>
                  <a:lnTo>
                    <a:pt x="326885" y="69837"/>
                  </a:lnTo>
                  <a:lnTo>
                    <a:pt x="294843" y="44272"/>
                  </a:lnTo>
                  <a:lnTo>
                    <a:pt x="249123" y="34912"/>
                  </a:lnTo>
                  <a:lnTo>
                    <a:pt x="245884" y="30594"/>
                  </a:lnTo>
                  <a:lnTo>
                    <a:pt x="212763" y="7200"/>
                  </a:lnTo>
                  <a:lnTo>
                    <a:pt x="186474" y="711"/>
                  </a:lnTo>
                  <a:lnTo>
                    <a:pt x="175323" y="0"/>
                  </a:lnTo>
                  <a:close/>
                </a:path>
              </a:pathLst>
            </a:custGeom>
            <a:solidFill>
              <a:srgbClr val="AED65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5064480" y="2862364"/>
              <a:ext cx="194945" cy="334010"/>
            </a:xfrm>
            <a:custGeom>
              <a:avLst/>
              <a:gdLst/>
              <a:ahLst/>
              <a:cxnLst/>
              <a:rect l="l" t="t" r="r" b="b"/>
              <a:pathLst>
                <a:path w="194945" h="334010">
                  <a:moveTo>
                    <a:pt x="175323" y="0"/>
                  </a:moveTo>
                  <a:lnTo>
                    <a:pt x="162356" y="711"/>
                  </a:lnTo>
                  <a:lnTo>
                    <a:pt x="155879" y="1790"/>
                  </a:lnTo>
                  <a:lnTo>
                    <a:pt x="150113" y="3238"/>
                  </a:lnTo>
                  <a:lnTo>
                    <a:pt x="143637" y="5397"/>
                  </a:lnTo>
                  <a:lnTo>
                    <a:pt x="137883" y="7200"/>
                  </a:lnTo>
                  <a:lnTo>
                    <a:pt x="101155" y="35636"/>
                  </a:lnTo>
                  <a:lnTo>
                    <a:pt x="95034" y="45351"/>
                  </a:lnTo>
                  <a:lnTo>
                    <a:pt x="75603" y="51117"/>
                  </a:lnTo>
                  <a:lnTo>
                    <a:pt x="41033" y="71272"/>
                  </a:lnTo>
                  <a:lnTo>
                    <a:pt x="10794" y="108000"/>
                  </a:lnTo>
                  <a:lnTo>
                    <a:pt x="0" y="152996"/>
                  </a:lnTo>
                  <a:lnTo>
                    <a:pt x="1079" y="168478"/>
                  </a:lnTo>
                  <a:lnTo>
                    <a:pt x="19075" y="210959"/>
                  </a:lnTo>
                  <a:lnTo>
                    <a:pt x="32397" y="226796"/>
                  </a:lnTo>
                  <a:lnTo>
                    <a:pt x="32397" y="246595"/>
                  </a:lnTo>
                  <a:lnTo>
                    <a:pt x="45719" y="282956"/>
                  </a:lnTo>
                  <a:lnTo>
                    <a:pt x="72364" y="311391"/>
                  </a:lnTo>
                  <a:lnTo>
                    <a:pt x="110159" y="329399"/>
                  </a:lnTo>
                  <a:lnTo>
                    <a:pt x="143281" y="333717"/>
                  </a:lnTo>
                  <a:lnTo>
                    <a:pt x="163436" y="333349"/>
                  </a:lnTo>
                  <a:lnTo>
                    <a:pt x="174955" y="332638"/>
                  </a:lnTo>
                  <a:lnTo>
                    <a:pt x="182879" y="332638"/>
                  </a:lnTo>
                  <a:lnTo>
                    <a:pt x="182879" y="298792"/>
                  </a:lnTo>
                  <a:lnTo>
                    <a:pt x="163080" y="298792"/>
                  </a:lnTo>
                  <a:lnTo>
                    <a:pt x="157683" y="298081"/>
                  </a:lnTo>
                  <a:lnTo>
                    <a:pt x="152285" y="297002"/>
                  </a:lnTo>
                  <a:lnTo>
                    <a:pt x="146875" y="295554"/>
                  </a:lnTo>
                  <a:lnTo>
                    <a:pt x="141122" y="294119"/>
                  </a:lnTo>
                  <a:lnTo>
                    <a:pt x="137159" y="291960"/>
                  </a:lnTo>
                  <a:lnTo>
                    <a:pt x="133553" y="290156"/>
                  </a:lnTo>
                  <a:lnTo>
                    <a:pt x="130314" y="287997"/>
                  </a:lnTo>
                  <a:lnTo>
                    <a:pt x="126720" y="285470"/>
                  </a:lnTo>
                  <a:lnTo>
                    <a:pt x="123837" y="282956"/>
                  </a:lnTo>
                  <a:lnTo>
                    <a:pt x="121323" y="280441"/>
                  </a:lnTo>
                  <a:lnTo>
                    <a:pt x="118440" y="278269"/>
                  </a:lnTo>
                  <a:lnTo>
                    <a:pt x="115557" y="275399"/>
                  </a:lnTo>
                  <a:lnTo>
                    <a:pt x="113398" y="272161"/>
                  </a:lnTo>
                  <a:lnTo>
                    <a:pt x="111239" y="269278"/>
                  </a:lnTo>
                  <a:lnTo>
                    <a:pt x="109435" y="266039"/>
                  </a:lnTo>
                  <a:lnTo>
                    <a:pt x="107645" y="262432"/>
                  </a:lnTo>
                  <a:lnTo>
                    <a:pt x="106565" y="259194"/>
                  </a:lnTo>
                  <a:lnTo>
                    <a:pt x="105117" y="255600"/>
                  </a:lnTo>
                  <a:lnTo>
                    <a:pt x="104762" y="251993"/>
                  </a:lnTo>
                  <a:lnTo>
                    <a:pt x="104038" y="248754"/>
                  </a:lnTo>
                  <a:lnTo>
                    <a:pt x="103801" y="246595"/>
                  </a:lnTo>
                  <a:lnTo>
                    <a:pt x="103682" y="239750"/>
                  </a:lnTo>
                  <a:lnTo>
                    <a:pt x="104038" y="237236"/>
                  </a:lnTo>
                  <a:lnTo>
                    <a:pt x="104762" y="234353"/>
                  </a:lnTo>
                  <a:lnTo>
                    <a:pt x="105117" y="231470"/>
                  </a:lnTo>
                  <a:lnTo>
                    <a:pt x="105841" y="228955"/>
                  </a:lnTo>
                  <a:lnTo>
                    <a:pt x="106921" y="226072"/>
                  </a:lnTo>
                  <a:lnTo>
                    <a:pt x="106921" y="222478"/>
                  </a:lnTo>
                  <a:lnTo>
                    <a:pt x="106565" y="221754"/>
                  </a:lnTo>
                  <a:lnTo>
                    <a:pt x="105841" y="221030"/>
                  </a:lnTo>
                  <a:lnTo>
                    <a:pt x="105473" y="220319"/>
                  </a:lnTo>
                  <a:lnTo>
                    <a:pt x="105117" y="220319"/>
                  </a:lnTo>
                  <a:lnTo>
                    <a:pt x="104762" y="219595"/>
                  </a:lnTo>
                  <a:lnTo>
                    <a:pt x="104762" y="219240"/>
                  </a:lnTo>
                  <a:lnTo>
                    <a:pt x="104038" y="218871"/>
                  </a:lnTo>
                  <a:lnTo>
                    <a:pt x="100075" y="216357"/>
                  </a:lnTo>
                  <a:lnTo>
                    <a:pt x="96837" y="213118"/>
                  </a:lnTo>
                  <a:lnTo>
                    <a:pt x="90360" y="207352"/>
                  </a:lnTo>
                  <a:lnTo>
                    <a:pt x="87833" y="203758"/>
                  </a:lnTo>
                  <a:lnTo>
                    <a:pt x="85318" y="200520"/>
                  </a:lnTo>
                  <a:lnTo>
                    <a:pt x="82803" y="196557"/>
                  </a:lnTo>
                  <a:lnTo>
                    <a:pt x="80276" y="193319"/>
                  </a:lnTo>
                  <a:lnTo>
                    <a:pt x="78473" y="189357"/>
                  </a:lnTo>
                  <a:lnTo>
                    <a:pt x="76682" y="185038"/>
                  </a:lnTo>
                  <a:lnTo>
                    <a:pt x="75603" y="181076"/>
                  </a:lnTo>
                  <a:lnTo>
                    <a:pt x="73799" y="177114"/>
                  </a:lnTo>
                  <a:lnTo>
                    <a:pt x="73075" y="173151"/>
                  </a:lnTo>
                  <a:lnTo>
                    <a:pt x="71996" y="168478"/>
                  </a:lnTo>
                  <a:lnTo>
                    <a:pt x="71996" y="164515"/>
                  </a:lnTo>
                  <a:lnTo>
                    <a:pt x="71640" y="159842"/>
                  </a:lnTo>
                  <a:lnTo>
                    <a:pt x="71996" y="153720"/>
                  </a:lnTo>
                  <a:lnTo>
                    <a:pt x="72720" y="148678"/>
                  </a:lnTo>
                  <a:lnTo>
                    <a:pt x="89636" y="113398"/>
                  </a:lnTo>
                  <a:lnTo>
                    <a:pt x="107276" y="98640"/>
                  </a:lnTo>
                  <a:lnTo>
                    <a:pt x="111963" y="95389"/>
                  </a:lnTo>
                  <a:lnTo>
                    <a:pt x="117360" y="92875"/>
                  </a:lnTo>
                  <a:lnTo>
                    <a:pt x="123113" y="90360"/>
                  </a:lnTo>
                  <a:lnTo>
                    <a:pt x="123837" y="89636"/>
                  </a:lnTo>
                  <a:lnTo>
                    <a:pt x="124561" y="89636"/>
                  </a:lnTo>
                  <a:lnTo>
                    <a:pt x="124917" y="89281"/>
                  </a:lnTo>
                  <a:lnTo>
                    <a:pt x="125641" y="88912"/>
                  </a:lnTo>
                  <a:lnTo>
                    <a:pt x="126364" y="88201"/>
                  </a:lnTo>
                  <a:lnTo>
                    <a:pt x="126364" y="87833"/>
                  </a:lnTo>
                  <a:lnTo>
                    <a:pt x="127076" y="87122"/>
                  </a:lnTo>
                  <a:lnTo>
                    <a:pt x="127444" y="86398"/>
                  </a:lnTo>
                  <a:lnTo>
                    <a:pt x="127444" y="85674"/>
                  </a:lnTo>
                  <a:lnTo>
                    <a:pt x="128155" y="84950"/>
                  </a:lnTo>
                  <a:lnTo>
                    <a:pt x="128155" y="83159"/>
                  </a:lnTo>
                  <a:lnTo>
                    <a:pt x="127800" y="79552"/>
                  </a:lnTo>
                  <a:lnTo>
                    <a:pt x="127444" y="78473"/>
                  </a:lnTo>
                  <a:lnTo>
                    <a:pt x="127444" y="76314"/>
                  </a:lnTo>
                  <a:lnTo>
                    <a:pt x="138239" y="38874"/>
                  </a:lnTo>
                  <a:lnTo>
                    <a:pt x="142557" y="33832"/>
                  </a:lnTo>
                  <a:lnTo>
                    <a:pt x="146875" y="28435"/>
                  </a:lnTo>
                  <a:lnTo>
                    <a:pt x="181076" y="5753"/>
                  </a:lnTo>
                  <a:lnTo>
                    <a:pt x="194754" y="1790"/>
                  </a:lnTo>
                  <a:lnTo>
                    <a:pt x="190436" y="1079"/>
                  </a:lnTo>
                  <a:lnTo>
                    <a:pt x="175323" y="0"/>
                  </a:lnTo>
                  <a:close/>
                </a:path>
                <a:path w="194945" h="334010">
                  <a:moveTo>
                    <a:pt x="182879" y="297002"/>
                  </a:moveTo>
                  <a:lnTo>
                    <a:pt x="178193" y="298081"/>
                  </a:lnTo>
                  <a:lnTo>
                    <a:pt x="173164" y="298792"/>
                  </a:lnTo>
                  <a:lnTo>
                    <a:pt x="182879" y="298792"/>
                  </a:lnTo>
                  <a:lnTo>
                    <a:pt x="182879" y="297002"/>
                  </a:lnTo>
                  <a:close/>
                </a:path>
              </a:pathLst>
            </a:custGeom>
            <a:solidFill>
              <a:srgbClr val="95BD4A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6" name="object 1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99837" y="3157562"/>
              <a:ext cx="95046" cy="142557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03036" y="3203638"/>
              <a:ext cx="70929" cy="87122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5473801" y="2860205"/>
              <a:ext cx="328930" cy="357505"/>
            </a:xfrm>
            <a:custGeom>
              <a:avLst/>
              <a:gdLst/>
              <a:ahLst/>
              <a:cxnLst/>
              <a:rect l="l" t="t" r="r" b="b"/>
              <a:pathLst>
                <a:path w="328929" h="357505">
                  <a:moveTo>
                    <a:pt x="165963" y="0"/>
                  </a:moveTo>
                  <a:lnTo>
                    <a:pt x="162712" y="0"/>
                  </a:lnTo>
                  <a:lnTo>
                    <a:pt x="160553" y="711"/>
                  </a:lnTo>
                  <a:lnTo>
                    <a:pt x="159842" y="711"/>
                  </a:lnTo>
                  <a:lnTo>
                    <a:pt x="158762" y="1079"/>
                  </a:lnTo>
                  <a:lnTo>
                    <a:pt x="158038" y="1079"/>
                  </a:lnTo>
                  <a:lnTo>
                    <a:pt x="157314" y="1790"/>
                  </a:lnTo>
                  <a:lnTo>
                    <a:pt x="153352" y="4317"/>
                  </a:lnTo>
                  <a:lnTo>
                    <a:pt x="152641" y="5753"/>
                  </a:lnTo>
                  <a:lnTo>
                    <a:pt x="151917" y="6476"/>
                  </a:lnTo>
                  <a:lnTo>
                    <a:pt x="80276" y="114109"/>
                  </a:lnTo>
                  <a:lnTo>
                    <a:pt x="80276" y="114833"/>
                  </a:lnTo>
                  <a:lnTo>
                    <a:pt x="79552" y="115557"/>
                  </a:lnTo>
                  <a:lnTo>
                    <a:pt x="79197" y="116636"/>
                  </a:lnTo>
                  <a:lnTo>
                    <a:pt x="79197" y="117360"/>
                  </a:lnTo>
                  <a:lnTo>
                    <a:pt x="78841" y="118440"/>
                  </a:lnTo>
                  <a:lnTo>
                    <a:pt x="78841" y="124193"/>
                  </a:lnTo>
                  <a:lnTo>
                    <a:pt x="79197" y="125272"/>
                  </a:lnTo>
                  <a:lnTo>
                    <a:pt x="79197" y="125996"/>
                  </a:lnTo>
                  <a:lnTo>
                    <a:pt x="80276" y="127800"/>
                  </a:lnTo>
                  <a:lnTo>
                    <a:pt x="80276" y="128511"/>
                  </a:lnTo>
                  <a:lnTo>
                    <a:pt x="81724" y="130314"/>
                  </a:lnTo>
                  <a:lnTo>
                    <a:pt x="82435" y="130670"/>
                  </a:lnTo>
                  <a:lnTo>
                    <a:pt x="83159" y="131394"/>
                  </a:lnTo>
                  <a:lnTo>
                    <a:pt x="85318" y="132829"/>
                  </a:lnTo>
                  <a:lnTo>
                    <a:pt x="86398" y="133197"/>
                  </a:lnTo>
                  <a:lnTo>
                    <a:pt x="87122" y="133908"/>
                  </a:lnTo>
                  <a:lnTo>
                    <a:pt x="88201" y="133908"/>
                  </a:lnTo>
                  <a:lnTo>
                    <a:pt x="90360" y="134632"/>
                  </a:lnTo>
                  <a:lnTo>
                    <a:pt x="91084" y="134632"/>
                  </a:lnTo>
                  <a:lnTo>
                    <a:pt x="92163" y="135000"/>
                  </a:lnTo>
                  <a:lnTo>
                    <a:pt x="107276" y="135000"/>
                  </a:lnTo>
                  <a:lnTo>
                    <a:pt x="37795" y="228231"/>
                  </a:lnTo>
                  <a:lnTo>
                    <a:pt x="37084" y="228955"/>
                  </a:lnTo>
                  <a:lnTo>
                    <a:pt x="37084" y="230035"/>
                  </a:lnTo>
                  <a:lnTo>
                    <a:pt x="36004" y="232549"/>
                  </a:lnTo>
                  <a:lnTo>
                    <a:pt x="36004" y="233629"/>
                  </a:lnTo>
                  <a:lnTo>
                    <a:pt x="35636" y="234353"/>
                  </a:lnTo>
                  <a:lnTo>
                    <a:pt x="35636" y="237235"/>
                  </a:lnTo>
                  <a:lnTo>
                    <a:pt x="36004" y="237591"/>
                  </a:lnTo>
                  <a:lnTo>
                    <a:pt x="36004" y="239750"/>
                  </a:lnTo>
                  <a:lnTo>
                    <a:pt x="37439" y="242989"/>
                  </a:lnTo>
                  <a:lnTo>
                    <a:pt x="41033" y="246595"/>
                  </a:lnTo>
                  <a:lnTo>
                    <a:pt x="42113" y="246951"/>
                  </a:lnTo>
                  <a:lnTo>
                    <a:pt x="44272" y="248399"/>
                  </a:lnTo>
                  <a:lnTo>
                    <a:pt x="45364" y="248754"/>
                  </a:lnTo>
                  <a:lnTo>
                    <a:pt x="46075" y="248754"/>
                  </a:lnTo>
                  <a:lnTo>
                    <a:pt x="47155" y="249110"/>
                  </a:lnTo>
                  <a:lnTo>
                    <a:pt x="48234" y="249110"/>
                  </a:lnTo>
                  <a:lnTo>
                    <a:pt x="48958" y="249478"/>
                  </a:lnTo>
                  <a:lnTo>
                    <a:pt x="57238" y="249478"/>
                  </a:lnTo>
                  <a:lnTo>
                    <a:pt x="2514" y="337312"/>
                  </a:lnTo>
                  <a:lnTo>
                    <a:pt x="1803" y="337680"/>
                  </a:lnTo>
                  <a:lnTo>
                    <a:pt x="1079" y="338391"/>
                  </a:lnTo>
                  <a:lnTo>
                    <a:pt x="1079" y="339470"/>
                  </a:lnTo>
                  <a:lnTo>
                    <a:pt x="723" y="339839"/>
                  </a:lnTo>
                  <a:lnTo>
                    <a:pt x="723" y="340918"/>
                  </a:lnTo>
                  <a:lnTo>
                    <a:pt x="0" y="342709"/>
                  </a:lnTo>
                  <a:lnTo>
                    <a:pt x="0" y="345592"/>
                  </a:lnTo>
                  <a:lnTo>
                    <a:pt x="355" y="346316"/>
                  </a:lnTo>
                  <a:lnTo>
                    <a:pt x="355" y="347395"/>
                  </a:lnTo>
                  <a:lnTo>
                    <a:pt x="723" y="348119"/>
                  </a:lnTo>
                  <a:lnTo>
                    <a:pt x="723" y="348830"/>
                  </a:lnTo>
                  <a:lnTo>
                    <a:pt x="1435" y="350989"/>
                  </a:lnTo>
                  <a:lnTo>
                    <a:pt x="2159" y="351358"/>
                  </a:lnTo>
                  <a:lnTo>
                    <a:pt x="2514" y="352437"/>
                  </a:lnTo>
                  <a:lnTo>
                    <a:pt x="3594" y="352793"/>
                  </a:lnTo>
                  <a:lnTo>
                    <a:pt x="4673" y="353872"/>
                  </a:lnTo>
                  <a:lnTo>
                    <a:pt x="7200" y="355676"/>
                  </a:lnTo>
                  <a:lnTo>
                    <a:pt x="11163" y="357111"/>
                  </a:lnTo>
                  <a:lnTo>
                    <a:pt x="317157" y="357111"/>
                  </a:lnTo>
                  <a:lnTo>
                    <a:pt x="320763" y="355676"/>
                  </a:lnTo>
                  <a:lnTo>
                    <a:pt x="321843" y="355676"/>
                  </a:lnTo>
                  <a:lnTo>
                    <a:pt x="322554" y="354952"/>
                  </a:lnTo>
                  <a:lnTo>
                    <a:pt x="323634" y="354596"/>
                  </a:lnTo>
                  <a:lnTo>
                    <a:pt x="323634" y="353872"/>
                  </a:lnTo>
                  <a:lnTo>
                    <a:pt x="324358" y="353148"/>
                  </a:lnTo>
                  <a:lnTo>
                    <a:pt x="325437" y="352793"/>
                  </a:lnTo>
                  <a:lnTo>
                    <a:pt x="325793" y="352437"/>
                  </a:lnTo>
                  <a:lnTo>
                    <a:pt x="326161" y="351358"/>
                  </a:lnTo>
                  <a:lnTo>
                    <a:pt x="326872" y="350989"/>
                  </a:lnTo>
                  <a:lnTo>
                    <a:pt x="328675" y="346316"/>
                  </a:lnTo>
                  <a:lnTo>
                    <a:pt x="328675" y="341998"/>
                  </a:lnTo>
                  <a:lnTo>
                    <a:pt x="327952" y="339839"/>
                  </a:lnTo>
                  <a:lnTo>
                    <a:pt x="326161" y="337312"/>
                  </a:lnTo>
                  <a:lnTo>
                    <a:pt x="271081" y="249478"/>
                  </a:lnTo>
                  <a:lnTo>
                    <a:pt x="280441" y="249478"/>
                  </a:lnTo>
                  <a:lnTo>
                    <a:pt x="284035" y="248399"/>
                  </a:lnTo>
                  <a:lnTo>
                    <a:pt x="286918" y="246951"/>
                  </a:lnTo>
                  <a:lnTo>
                    <a:pt x="287642" y="246240"/>
                  </a:lnTo>
                  <a:lnTo>
                    <a:pt x="289077" y="245516"/>
                  </a:lnTo>
                  <a:lnTo>
                    <a:pt x="289801" y="244436"/>
                  </a:lnTo>
                  <a:lnTo>
                    <a:pt x="290880" y="243357"/>
                  </a:lnTo>
                  <a:lnTo>
                    <a:pt x="291236" y="242277"/>
                  </a:lnTo>
                  <a:lnTo>
                    <a:pt x="292315" y="241198"/>
                  </a:lnTo>
                  <a:lnTo>
                    <a:pt x="292684" y="239750"/>
                  </a:lnTo>
                  <a:lnTo>
                    <a:pt x="292684" y="238671"/>
                  </a:lnTo>
                  <a:lnTo>
                    <a:pt x="293039" y="237235"/>
                  </a:lnTo>
                  <a:lnTo>
                    <a:pt x="293039" y="235076"/>
                  </a:lnTo>
                  <a:lnTo>
                    <a:pt x="292684" y="233629"/>
                  </a:lnTo>
                  <a:lnTo>
                    <a:pt x="292684" y="232549"/>
                  </a:lnTo>
                  <a:lnTo>
                    <a:pt x="292315" y="231114"/>
                  </a:lnTo>
                  <a:lnTo>
                    <a:pt x="289433" y="226796"/>
                  </a:lnTo>
                  <a:lnTo>
                    <a:pt x="221399" y="135000"/>
                  </a:lnTo>
                  <a:lnTo>
                    <a:pt x="237236" y="135000"/>
                  </a:lnTo>
                  <a:lnTo>
                    <a:pt x="238683" y="134632"/>
                  </a:lnTo>
                  <a:lnTo>
                    <a:pt x="239763" y="133908"/>
                  </a:lnTo>
                  <a:lnTo>
                    <a:pt x="241198" y="133908"/>
                  </a:lnTo>
                  <a:lnTo>
                    <a:pt x="242633" y="132829"/>
                  </a:lnTo>
                  <a:lnTo>
                    <a:pt x="244081" y="132473"/>
                  </a:lnTo>
                  <a:lnTo>
                    <a:pt x="244792" y="131394"/>
                  </a:lnTo>
                  <a:lnTo>
                    <a:pt x="246964" y="129959"/>
                  </a:lnTo>
                  <a:lnTo>
                    <a:pt x="247675" y="128511"/>
                  </a:lnTo>
                  <a:lnTo>
                    <a:pt x="249478" y="126352"/>
                  </a:lnTo>
                  <a:lnTo>
                    <a:pt x="249478" y="124917"/>
                  </a:lnTo>
                  <a:lnTo>
                    <a:pt x="250202" y="122389"/>
                  </a:lnTo>
                  <a:lnTo>
                    <a:pt x="250202" y="120230"/>
                  </a:lnTo>
                  <a:lnTo>
                    <a:pt x="249478" y="117716"/>
                  </a:lnTo>
                  <a:lnTo>
                    <a:pt x="249478" y="116636"/>
                  </a:lnTo>
                  <a:lnTo>
                    <a:pt x="249123" y="115557"/>
                  </a:lnTo>
                  <a:lnTo>
                    <a:pt x="247675" y="113398"/>
                  </a:lnTo>
                  <a:lnTo>
                    <a:pt x="246964" y="112674"/>
                  </a:lnTo>
                  <a:lnTo>
                    <a:pt x="176034" y="5753"/>
                  </a:lnTo>
                  <a:lnTo>
                    <a:pt x="175323" y="5029"/>
                  </a:lnTo>
                  <a:lnTo>
                    <a:pt x="174955" y="4317"/>
                  </a:lnTo>
                  <a:lnTo>
                    <a:pt x="174244" y="3594"/>
                  </a:lnTo>
                  <a:lnTo>
                    <a:pt x="172796" y="2870"/>
                  </a:lnTo>
                  <a:lnTo>
                    <a:pt x="172072" y="2158"/>
                  </a:lnTo>
                  <a:lnTo>
                    <a:pt x="170281" y="1079"/>
                  </a:lnTo>
                  <a:lnTo>
                    <a:pt x="169557" y="1079"/>
                  </a:lnTo>
                  <a:lnTo>
                    <a:pt x="168478" y="711"/>
                  </a:lnTo>
                  <a:lnTo>
                    <a:pt x="167754" y="711"/>
                  </a:lnTo>
                  <a:lnTo>
                    <a:pt x="165963" y="0"/>
                  </a:lnTo>
                  <a:close/>
                </a:path>
              </a:pathLst>
            </a:custGeom>
            <a:solidFill>
              <a:srgbClr val="83BC5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5638317" y="2860205"/>
              <a:ext cx="165100" cy="357505"/>
            </a:xfrm>
            <a:custGeom>
              <a:avLst/>
              <a:gdLst/>
              <a:ahLst/>
              <a:cxnLst/>
              <a:rect l="l" t="t" r="r" b="b"/>
              <a:pathLst>
                <a:path w="165100" h="357505">
                  <a:moveTo>
                    <a:pt x="1803" y="0"/>
                  </a:moveTo>
                  <a:lnTo>
                    <a:pt x="0" y="0"/>
                  </a:lnTo>
                  <a:lnTo>
                    <a:pt x="21602" y="135000"/>
                  </a:lnTo>
                  <a:lnTo>
                    <a:pt x="21602" y="148310"/>
                  </a:lnTo>
                  <a:lnTo>
                    <a:pt x="50037" y="249478"/>
                  </a:lnTo>
                  <a:lnTo>
                    <a:pt x="50037" y="262801"/>
                  </a:lnTo>
                  <a:lnTo>
                    <a:pt x="71285" y="357111"/>
                  </a:lnTo>
                  <a:lnTo>
                    <a:pt x="152996" y="357111"/>
                  </a:lnTo>
                  <a:lnTo>
                    <a:pt x="156603" y="355676"/>
                  </a:lnTo>
                  <a:lnTo>
                    <a:pt x="157683" y="355676"/>
                  </a:lnTo>
                  <a:lnTo>
                    <a:pt x="158038" y="354952"/>
                  </a:lnTo>
                  <a:lnTo>
                    <a:pt x="159118" y="354596"/>
                  </a:lnTo>
                  <a:lnTo>
                    <a:pt x="159842" y="353872"/>
                  </a:lnTo>
                  <a:lnTo>
                    <a:pt x="160197" y="353148"/>
                  </a:lnTo>
                  <a:lnTo>
                    <a:pt x="161277" y="352793"/>
                  </a:lnTo>
                  <a:lnTo>
                    <a:pt x="163436" y="349910"/>
                  </a:lnTo>
                  <a:lnTo>
                    <a:pt x="163436" y="348830"/>
                  </a:lnTo>
                  <a:lnTo>
                    <a:pt x="164884" y="345592"/>
                  </a:lnTo>
                  <a:lnTo>
                    <a:pt x="164884" y="343433"/>
                  </a:lnTo>
                  <a:lnTo>
                    <a:pt x="164528" y="342709"/>
                  </a:lnTo>
                  <a:lnTo>
                    <a:pt x="164528" y="341998"/>
                  </a:lnTo>
                  <a:lnTo>
                    <a:pt x="163804" y="339839"/>
                  </a:lnTo>
                  <a:lnTo>
                    <a:pt x="163436" y="339470"/>
                  </a:lnTo>
                  <a:lnTo>
                    <a:pt x="162725" y="337680"/>
                  </a:lnTo>
                  <a:lnTo>
                    <a:pt x="162001" y="337312"/>
                  </a:lnTo>
                  <a:lnTo>
                    <a:pt x="107276" y="249478"/>
                  </a:lnTo>
                  <a:lnTo>
                    <a:pt x="115201" y="249478"/>
                  </a:lnTo>
                  <a:lnTo>
                    <a:pt x="116281" y="249110"/>
                  </a:lnTo>
                  <a:lnTo>
                    <a:pt x="124917" y="244436"/>
                  </a:lnTo>
                  <a:lnTo>
                    <a:pt x="125996" y="243712"/>
                  </a:lnTo>
                  <a:lnTo>
                    <a:pt x="127444" y="241198"/>
                  </a:lnTo>
                  <a:lnTo>
                    <a:pt x="128524" y="238671"/>
                  </a:lnTo>
                  <a:lnTo>
                    <a:pt x="128524" y="233629"/>
                  </a:lnTo>
                  <a:lnTo>
                    <a:pt x="126364" y="228231"/>
                  </a:lnTo>
                  <a:lnTo>
                    <a:pt x="57238" y="135000"/>
                  </a:lnTo>
                  <a:lnTo>
                    <a:pt x="72364" y="135000"/>
                  </a:lnTo>
                  <a:lnTo>
                    <a:pt x="75603" y="134277"/>
                  </a:lnTo>
                  <a:lnTo>
                    <a:pt x="75958" y="133908"/>
                  </a:lnTo>
                  <a:lnTo>
                    <a:pt x="77038" y="133908"/>
                  </a:lnTo>
                  <a:lnTo>
                    <a:pt x="81724" y="130670"/>
                  </a:lnTo>
                  <a:lnTo>
                    <a:pt x="83159" y="129235"/>
                  </a:lnTo>
                  <a:lnTo>
                    <a:pt x="85318" y="125272"/>
                  </a:lnTo>
                  <a:lnTo>
                    <a:pt x="85318" y="117360"/>
                  </a:lnTo>
                  <a:lnTo>
                    <a:pt x="84607" y="115557"/>
                  </a:lnTo>
                  <a:lnTo>
                    <a:pt x="83883" y="114833"/>
                  </a:lnTo>
                  <a:lnTo>
                    <a:pt x="12242" y="6476"/>
                  </a:lnTo>
                  <a:lnTo>
                    <a:pt x="10807" y="5029"/>
                  </a:lnTo>
                  <a:lnTo>
                    <a:pt x="10807" y="4317"/>
                  </a:lnTo>
                  <a:lnTo>
                    <a:pt x="8280" y="2870"/>
                  </a:lnTo>
                  <a:lnTo>
                    <a:pt x="6121" y="1079"/>
                  </a:lnTo>
                  <a:lnTo>
                    <a:pt x="3606" y="711"/>
                  </a:lnTo>
                  <a:lnTo>
                    <a:pt x="1803" y="0"/>
                  </a:lnTo>
                  <a:close/>
                </a:path>
              </a:pathLst>
            </a:custGeom>
            <a:solidFill>
              <a:srgbClr val="72AD4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5473801" y="2860205"/>
              <a:ext cx="165100" cy="357505"/>
            </a:xfrm>
            <a:custGeom>
              <a:avLst/>
              <a:gdLst/>
              <a:ahLst/>
              <a:cxnLst/>
              <a:rect l="l" t="t" r="r" b="b"/>
              <a:pathLst>
                <a:path w="165100" h="357505">
                  <a:moveTo>
                    <a:pt x="164515" y="0"/>
                  </a:moveTo>
                  <a:lnTo>
                    <a:pt x="162712" y="0"/>
                  </a:lnTo>
                  <a:lnTo>
                    <a:pt x="160553" y="711"/>
                  </a:lnTo>
                  <a:lnTo>
                    <a:pt x="159842" y="711"/>
                  </a:lnTo>
                  <a:lnTo>
                    <a:pt x="158762" y="1079"/>
                  </a:lnTo>
                  <a:lnTo>
                    <a:pt x="158038" y="1079"/>
                  </a:lnTo>
                  <a:lnTo>
                    <a:pt x="157314" y="1790"/>
                  </a:lnTo>
                  <a:lnTo>
                    <a:pt x="153352" y="4317"/>
                  </a:lnTo>
                  <a:lnTo>
                    <a:pt x="152641" y="5753"/>
                  </a:lnTo>
                  <a:lnTo>
                    <a:pt x="151917" y="6476"/>
                  </a:lnTo>
                  <a:lnTo>
                    <a:pt x="80276" y="114109"/>
                  </a:lnTo>
                  <a:lnTo>
                    <a:pt x="80276" y="114833"/>
                  </a:lnTo>
                  <a:lnTo>
                    <a:pt x="79552" y="115557"/>
                  </a:lnTo>
                  <a:lnTo>
                    <a:pt x="79197" y="116636"/>
                  </a:lnTo>
                  <a:lnTo>
                    <a:pt x="79197" y="117360"/>
                  </a:lnTo>
                  <a:lnTo>
                    <a:pt x="78841" y="118440"/>
                  </a:lnTo>
                  <a:lnTo>
                    <a:pt x="78841" y="120230"/>
                  </a:lnTo>
                  <a:lnTo>
                    <a:pt x="78473" y="121678"/>
                  </a:lnTo>
                  <a:lnTo>
                    <a:pt x="78841" y="122389"/>
                  </a:lnTo>
                  <a:lnTo>
                    <a:pt x="78841" y="124193"/>
                  </a:lnTo>
                  <a:lnTo>
                    <a:pt x="79197" y="125272"/>
                  </a:lnTo>
                  <a:lnTo>
                    <a:pt x="79197" y="125996"/>
                  </a:lnTo>
                  <a:lnTo>
                    <a:pt x="79552" y="127076"/>
                  </a:lnTo>
                  <a:lnTo>
                    <a:pt x="80276" y="127800"/>
                  </a:lnTo>
                  <a:lnTo>
                    <a:pt x="80276" y="128511"/>
                  </a:lnTo>
                  <a:lnTo>
                    <a:pt x="81724" y="130314"/>
                  </a:lnTo>
                  <a:lnTo>
                    <a:pt x="82435" y="130670"/>
                  </a:lnTo>
                  <a:lnTo>
                    <a:pt x="84594" y="132829"/>
                  </a:lnTo>
                  <a:lnTo>
                    <a:pt x="85318" y="132829"/>
                  </a:lnTo>
                  <a:lnTo>
                    <a:pt x="86398" y="133197"/>
                  </a:lnTo>
                  <a:lnTo>
                    <a:pt x="87122" y="133908"/>
                  </a:lnTo>
                  <a:lnTo>
                    <a:pt x="88201" y="133908"/>
                  </a:lnTo>
                  <a:lnTo>
                    <a:pt x="90360" y="134632"/>
                  </a:lnTo>
                  <a:lnTo>
                    <a:pt x="91084" y="134632"/>
                  </a:lnTo>
                  <a:lnTo>
                    <a:pt x="92163" y="135000"/>
                  </a:lnTo>
                  <a:lnTo>
                    <a:pt x="107276" y="135000"/>
                  </a:lnTo>
                  <a:lnTo>
                    <a:pt x="37795" y="228231"/>
                  </a:lnTo>
                  <a:lnTo>
                    <a:pt x="37084" y="228955"/>
                  </a:lnTo>
                  <a:lnTo>
                    <a:pt x="37084" y="230035"/>
                  </a:lnTo>
                  <a:lnTo>
                    <a:pt x="36004" y="232549"/>
                  </a:lnTo>
                  <a:lnTo>
                    <a:pt x="36004" y="233629"/>
                  </a:lnTo>
                  <a:lnTo>
                    <a:pt x="35636" y="234353"/>
                  </a:lnTo>
                  <a:lnTo>
                    <a:pt x="35636" y="237235"/>
                  </a:lnTo>
                  <a:lnTo>
                    <a:pt x="36004" y="237591"/>
                  </a:lnTo>
                  <a:lnTo>
                    <a:pt x="36004" y="239750"/>
                  </a:lnTo>
                  <a:lnTo>
                    <a:pt x="37439" y="242989"/>
                  </a:lnTo>
                  <a:lnTo>
                    <a:pt x="41033" y="246595"/>
                  </a:lnTo>
                  <a:lnTo>
                    <a:pt x="42113" y="246951"/>
                  </a:lnTo>
                  <a:lnTo>
                    <a:pt x="44272" y="248399"/>
                  </a:lnTo>
                  <a:lnTo>
                    <a:pt x="45364" y="248754"/>
                  </a:lnTo>
                  <a:lnTo>
                    <a:pt x="46075" y="248754"/>
                  </a:lnTo>
                  <a:lnTo>
                    <a:pt x="47155" y="249110"/>
                  </a:lnTo>
                  <a:lnTo>
                    <a:pt x="48234" y="249110"/>
                  </a:lnTo>
                  <a:lnTo>
                    <a:pt x="48958" y="249478"/>
                  </a:lnTo>
                  <a:lnTo>
                    <a:pt x="57238" y="249478"/>
                  </a:lnTo>
                  <a:lnTo>
                    <a:pt x="2514" y="337312"/>
                  </a:lnTo>
                  <a:lnTo>
                    <a:pt x="1803" y="337680"/>
                  </a:lnTo>
                  <a:lnTo>
                    <a:pt x="1079" y="338391"/>
                  </a:lnTo>
                  <a:lnTo>
                    <a:pt x="1079" y="339470"/>
                  </a:lnTo>
                  <a:lnTo>
                    <a:pt x="723" y="339839"/>
                  </a:lnTo>
                  <a:lnTo>
                    <a:pt x="723" y="340918"/>
                  </a:lnTo>
                  <a:lnTo>
                    <a:pt x="0" y="342709"/>
                  </a:lnTo>
                  <a:lnTo>
                    <a:pt x="0" y="345592"/>
                  </a:lnTo>
                  <a:lnTo>
                    <a:pt x="355" y="346316"/>
                  </a:lnTo>
                  <a:lnTo>
                    <a:pt x="355" y="347395"/>
                  </a:lnTo>
                  <a:lnTo>
                    <a:pt x="723" y="348119"/>
                  </a:lnTo>
                  <a:lnTo>
                    <a:pt x="723" y="348830"/>
                  </a:lnTo>
                  <a:lnTo>
                    <a:pt x="1435" y="350989"/>
                  </a:lnTo>
                  <a:lnTo>
                    <a:pt x="2159" y="351358"/>
                  </a:lnTo>
                  <a:lnTo>
                    <a:pt x="2514" y="352437"/>
                  </a:lnTo>
                  <a:lnTo>
                    <a:pt x="3594" y="352793"/>
                  </a:lnTo>
                  <a:lnTo>
                    <a:pt x="4673" y="353872"/>
                  </a:lnTo>
                  <a:lnTo>
                    <a:pt x="7200" y="355676"/>
                  </a:lnTo>
                  <a:lnTo>
                    <a:pt x="11163" y="357111"/>
                  </a:lnTo>
                  <a:lnTo>
                    <a:pt x="92875" y="357111"/>
                  </a:lnTo>
                  <a:lnTo>
                    <a:pt x="114477" y="262801"/>
                  </a:lnTo>
                  <a:lnTo>
                    <a:pt x="114477" y="249478"/>
                  </a:lnTo>
                  <a:lnTo>
                    <a:pt x="142913" y="148310"/>
                  </a:lnTo>
                  <a:lnTo>
                    <a:pt x="142913" y="135000"/>
                  </a:lnTo>
                  <a:lnTo>
                    <a:pt x="164515" y="0"/>
                  </a:lnTo>
                  <a:close/>
                </a:path>
              </a:pathLst>
            </a:custGeom>
            <a:solidFill>
              <a:srgbClr val="8FC55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5659920" y="2994482"/>
              <a:ext cx="95885" cy="128905"/>
            </a:xfrm>
            <a:custGeom>
              <a:avLst/>
              <a:gdLst/>
              <a:ahLst/>
              <a:cxnLst/>
              <a:rect l="l" t="t" r="r" b="b"/>
              <a:pathLst>
                <a:path w="95885" h="128905">
                  <a:moveTo>
                    <a:pt x="45720" y="13322"/>
                  </a:moveTo>
                  <a:lnTo>
                    <a:pt x="35636" y="0"/>
                  </a:lnTo>
                  <a:lnTo>
                    <a:pt x="0" y="0"/>
                  </a:lnTo>
                  <a:lnTo>
                    <a:pt x="0" y="13322"/>
                  </a:lnTo>
                  <a:lnTo>
                    <a:pt x="45720" y="13322"/>
                  </a:lnTo>
                  <a:close/>
                </a:path>
                <a:path w="95885" h="128905">
                  <a:moveTo>
                    <a:pt x="95402" y="128524"/>
                  </a:moveTo>
                  <a:lnTo>
                    <a:pt x="86398" y="115201"/>
                  </a:lnTo>
                  <a:lnTo>
                    <a:pt x="29159" y="115201"/>
                  </a:lnTo>
                  <a:lnTo>
                    <a:pt x="29159" y="128524"/>
                  </a:lnTo>
                  <a:lnTo>
                    <a:pt x="95402" y="128524"/>
                  </a:lnTo>
                  <a:close/>
                </a:path>
              </a:pathLst>
            </a:custGeom>
            <a:solidFill>
              <a:srgbClr val="6EA0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5522760" y="2994482"/>
              <a:ext cx="166370" cy="128905"/>
            </a:xfrm>
            <a:custGeom>
              <a:avLst/>
              <a:gdLst/>
              <a:ahLst/>
              <a:cxnLst/>
              <a:rect l="l" t="t" r="r" b="b"/>
              <a:pathLst>
                <a:path w="166370" h="128905">
                  <a:moveTo>
                    <a:pt x="137515" y="0"/>
                  </a:moveTo>
                  <a:lnTo>
                    <a:pt x="58674" y="0"/>
                  </a:lnTo>
                  <a:lnTo>
                    <a:pt x="48958" y="13322"/>
                  </a:lnTo>
                  <a:lnTo>
                    <a:pt x="137515" y="13322"/>
                  </a:lnTo>
                  <a:lnTo>
                    <a:pt x="137515" y="0"/>
                  </a:lnTo>
                  <a:close/>
                </a:path>
                <a:path w="166370" h="128905">
                  <a:moveTo>
                    <a:pt x="166319" y="115201"/>
                  </a:moveTo>
                  <a:lnTo>
                    <a:pt x="9004" y="115201"/>
                  </a:lnTo>
                  <a:lnTo>
                    <a:pt x="0" y="128524"/>
                  </a:lnTo>
                  <a:lnTo>
                    <a:pt x="166319" y="128524"/>
                  </a:lnTo>
                  <a:lnTo>
                    <a:pt x="166319" y="115201"/>
                  </a:lnTo>
                  <a:close/>
                </a:path>
              </a:pathLst>
            </a:custGeom>
            <a:solidFill>
              <a:srgbClr val="72AD4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5603036" y="3216605"/>
              <a:ext cx="36195" cy="13335"/>
            </a:xfrm>
            <a:custGeom>
              <a:avLst/>
              <a:gdLst/>
              <a:ahLst/>
              <a:cxnLst/>
              <a:rect l="l" t="t" r="r" b="b"/>
              <a:pathLst>
                <a:path w="36195" h="13335">
                  <a:moveTo>
                    <a:pt x="35648" y="0"/>
                  </a:moveTo>
                  <a:lnTo>
                    <a:pt x="0" y="0"/>
                  </a:lnTo>
                  <a:lnTo>
                    <a:pt x="0" y="13309"/>
                  </a:lnTo>
                  <a:lnTo>
                    <a:pt x="35648" y="13309"/>
                  </a:lnTo>
                  <a:lnTo>
                    <a:pt x="35648" y="0"/>
                  </a:lnTo>
                  <a:close/>
                </a:path>
              </a:pathLst>
            </a:custGeom>
            <a:solidFill>
              <a:srgbClr val="B7644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5638317" y="3216605"/>
              <a:ext cx="36195" cy="13335"/>
            </a:xfrm>
            <a:custGeom>
              <a:avLst/>
              <a:gdLst/>
              <a:ahLst/>
              <a:cxnLst/>
              <a:rect l="l" t="t" r="r" b="b"/>
              <a:pathLst>
                <a:path w="36195" h="13335">
                  <a:moveTo>
                    <a:pt x="35648" y="0"/>
                  </a:moveTo>
                  <a:lnTo>
                    <a:pt x="0" y="0"/>
                  </a:lnTo>
                  <a:lnTo>
                    <a:pt x="0" y="13309"/>
                  </a:lnTo>
                  <a:lnTo>
                    <a:pt x="35648" y="13309"/>
                  </a:lnTo>
                  <a:lnTo>
                    <a:pt x="35648" y="0"/>
                  </a:lnTo>
                  <a:close/>
                </a:path>
              </a:pathLst>
            </a:custGeom>
            <a:solidFill>
              <a:srgbClr val="A1583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5522760" y="2994482"/>
              <a:ext cx="95250" cy="128905"/>
            </a:xfrm>
            <a:custGeom>
              <a:avLst/>
              <a:gdLst/>
              <a:ahLst/>
              <a:cxnLst/>
              <a:rect l="l" t="t" r="r" b="b"/>
              <a:pathLst>
                <a:path w="95250" h="128905">
                  <a:moveTo>
                    <a:pt x="66243" y="115201"/>
                  </a:moveTo>
                  <a:lnTo>
                    <a:pt x="9004" y="115201"/>
                  </a:lnTo>
                  <a:lnTo>
                    <a:pt x="0" y="128524"/>
                  </a:lnTo>
                  <a:lnTo>
                    <a:pt x="66243" y="128524"/>
                  </a:lnTo>
                  <a:lnTo>
                    <a:pt x="66243" y="115201"/>
                  </a:lnTo>
                  <a:close/>
                </a:path>
                <a:path w="95250" h="128905">
                  <a:moveTo>
                    <a:pt x="94678" y="0"/>
                  </a:moveTo>
                  <a:lnTo>
                    <a:pt x="58674" y="0"/>
                  </a:lnTo>
                  <a:lnTo>
                    <a:pt x="48958" y="13322"/>
                  </a:lnTo>
                  <a:lnTo>
                    <a:pt x="94678" y="13322"/>
                  </a:lnTo>
                  <a:lnTo>
                    <a:pt x="94678" y="0"/>
                  </a:lnTo>
                  <a:close/>
                </a:path>
              </a:pathLst>
            </a:custGeom>
            <a:solidFill>
              <a:srgbClr val="83BC5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3780002" y="3213722"/>
              <a:ext cx="1296035" cy="142240"/>
            </a:xfrm>
            <a:custGeom>
              <a:avLst/>
              <a:gdLst/>
              <a:ahLst/>
              <a:cxnLst/>
              <a:rect l="l" t="t" r="r" b="b"/>
              <a:pathLst>
                <a:path w="1296035" h="142239">
                  <a:moveTo>
                    <a:pt x="647992" y="0"/>
                  </a:moveTo>
                  <a:lnTo>
                    <a:pt x="600481" y="1079"/>
                  </a:lnTo>
                  <a:lnTo>
                    <a:pt x="554037" y="4673"/>
                  </a:lnTo>
                  <a:lnTo>
                    <a:pt x="510476" y="10439"/>
                  </a:lnTo>
                  <a:lnTo>
                    <a:pt x="471233" y="19075"/>
                  </a:lnTo>
                  <a:lnTo>
                    <a:pt x="0" y="141833"/>
                  </a:lnTo>
                  <a:lnTo>
                    <a:pt x="1295996" y="141833"/>
                  </a:lnTo>
                  <a:lnTo>
                    <a:pt x="824763" y="19075"/>
                  </a:lnTo>
                  <a:lnTo>
                    <a:pt x="785152" y="10439"/>
                  </a:lnTo>
                  <a:lnTo>
                    <a:pt x="741959" y="4673"/>
                  </a:lnTo>
                  <a:lnTo>
                    <a:pt x="695871" y="1079"/>
                  </a:lnTo>
                  <a:lnTo>
                    <a:pt x="647992" y="0"/>
                  </a:lnTo>
                  <a:close/>
                </a:path>
              </a:pathLst>
            </a:custGeom>
            <a:solidFill>
              <a:srgbClr val="BBD25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6277686" y="2729877"/>
              <a:ext cx="140970" cy="66675"/>
            </a:xfrm>
            <a:custGeom>
              <a:avLst/>
              <a:gdLst/>
              <a:ahLst/>
              <a:cxnLst/>
              <a:rect l="l" t="t" r="r" b="b"/>
              <a:pathLst>
                <a:path w="140970" h="66675">
                  <a:moveTo>
                    <a:pt x="140754" y="0"/>
                  </a:moveTo>
                  <a:lnTo>
                    <a:pt x="47155" y="0"/>
                  </a:lnTo>
                  <a:lnTo>
                    <a:pt x="0" y="44284"/>
                  </a:lnTo>
                  <a:lnTo>
                    <a:pt x="0" y="66243"/>
                  </a:lnTo>
                  <a:lnTo>
                    <a:pt x="140754" y="66243"/>
                  </a:lnTo>
                  <a:lnTo>
                    <a:pt x="140754" y="0"/>
                  </a:lnTo>
                  <a:close/>
                </a:path>
              </a:pathLst>
            </a:custGeom>
            <a:solidFill>
              <a:srgbClr val="B2B0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6066714" y="2774162"/>
              <a:ext cx="398780" cy="476250"/>
            </a:xfrm>
            <a:custGeom>
              <a:avLst/>
              <a:gdLst/>
              <a:ahLst/>
              <a:cxnLst/>
              <a:rect l="l" t="t" r="r" b="b"/>
              <a:pathLst>
                <a:path w="398779" h="476250">
                  <a:moveTo>
                    <a:pt x="398170" y="0"/>
                  </a:moveTo>
                  <a:lnTo>
                    <a:pt x="0" y="0"/>
                  </a:lnTo>
                  <a:lnTo>
                    <a:pt x="0" y="265671"/>
                  </a:lnTo>
                  <a:lnTo>
                    <a:pt x="175691" y="265671"/>
                  </a:lnTo>
                  <a:lnTo>
                    <a:pt x="175691" y="475919"/>
                  </a:lnTo>
                  <a:lnTo>
                    <a:pt x="352082" y="475919"/>
                  </a:lnTo>
                  <a:lnTo>
                    <a:pt x="352082" y="265671"/>
                  </a:lnTo>
                  <a:lnTo>
                    <a:pt x="398170" y="265671"/>
                  </a:lnTo>
                  <a:lnTo>
                    <a:pt x="398170" y="0"/>
                  </a:lnTo>
                  <a:close/>
                </a:path>
              </a:pathLst>
            </a:custGeom>
            <a:solidFill>
              <a:srgbClr val="E3E3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6113526" y="2818434"/>
              <a:ext cx="305435" cy="177165"/>
            </a:xfrm>
            <a:custGeom>
              <a:avLst/>
              <a:gdLst/>
              <a:ahLst/>
              <a:cxnLst/>
              <a:rect l="l" t="t" r="r" b="b"/>
              <a:pathLst>
                <a:path w="305435" h="177164">
                  <a:moveTo>
                    <a:pt x="304914" y="0"/>
                  </a:moveTo>
                  <a:lnTo>
                    <a:pt x="0" y="0"/>
                  </a:lnTo>
                  <a:lnTo>
                    <a:pt x="0" y="177126"/>
                  </a:lnTo>
                  <a:lnTo>
                    <a:pt x="304914" y="177126"/>
                  </a:lnTo>
                  <a:lnTo>
                    <a:pt x="304914" y="0"/>
                  </a:lnTo>
                  <a:close/>
                </a:path>
              </a:pathLst>
            </a:custGeom>
            <a:solidFill>
              <a:srgbClr val="A6C8D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6136195" y="2840761"/>
              <a:ext cx="259079" cy="133350"/>
            </a:xfrm>
            <a:custGeom>
              <a:avLst/>
              <a:gdLst/>
              <a:ahLst/>
              <a:cxnLst/>
              <a:rect l="l" t="t" r="r" b="b"/>
              <a:pathLst>
                <a:path w="259079" h="133350">
                  <a:moveTo>
                    <a:pt x="164528" y="0"/>
                  </a:moveTo>
                  <a:lnTo>
                    <a:pt x="0" y="0"/>
                  </a:lnTo>
                  <a:lnTo>
                    <a:pt x="0" y="132842"/>
                  </a:lnTo>
                  <a:lnTo>
                    <a:pt x="164528" y="132842"/>
                  </a:lnTo>
                  <a:lnTo>
                    <a:pt x="164528" y="0"/>
                  </a:lnTo>
                  <a:close/>
                </a:path>
                <a:path w="259079" h="133350">
                  <a:moveTo>
                    <a:pt x="258483" y="0"/>
                  </a:moveTo>
                  <a:lnTo>
                    <a:pt x="188290" y="0"/>
                  </a:lnTo>
                  <a:lnTo>
                    <a:pt x="188290" y="132842"/>
                  </a:lnTo>
                  <a:lnTo>
                    <a:pt x="258483" y="132842"/>
                  </a:lnTo>
                  <a:lnTo>
                    <a:pt x="258483" y="0"/>
                  </a:lnTo>
                  <a:close/>
                </a:path>
              </a:pathLst>
            </a:custGeom>
            <a:solidFill>
              <a:srgbClr val="D0E5E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6242405" y="3040202"/>
              <a:ext cx="176530" cy="210820"/>
            </a:xfrm>
            <a:custGeom>
              <a:avLst/>
              <a:gdLst/>
              <a:ahLst/>
              <a:cxnLst/>
              <a:rect l="l" t="t" r="r" b="b"/>
              <a:pathLst>
                <a:path w="176529" h="210819">
                  <a:moveTo>
                    <a:pt x="176390" y="0"/>
                  </a:moveTo>
                  <a:lnTo>
                    <a:pt x="83870" y="0"/>
                  </a:lnTo>
                  <a:lnTo>
                    <a:pt x="48590" y="0"/>
                  </a:lnTo>
                  <a:lnTo>
                    <a:pt x="0" y="0"/>
                  </a:lnTo>
                  <a:lnTo>
                    <a:pt x="0" y="21958"/>
                  </a:lnTo>
                  <a:lnTo>
                    <a:pt x="48590" y="21958"/>
                  </a:lnTo>
                  <a:lnTo>
                    <a:pt x="48590" y="210235"/>
                  </a:lnTo>
                  <a:lnTo>
                    <a:pt x="83870" y="210235"/>
                  </a:lnTo>
                  <a:lnTo>
                    <a:pt x="83870" y="21958"/>
                  </a:lnTo>
                  <a:lnTo>
                    <a:pt x="176390" y="21958"/>
                  </a:lnTo>
                  <a:lnTo>
                    <a:pt x="176390" y="0"/>
                  </a:lnTo>
                  <a:close/>
                </a:path>
              </a:pathLst>
            </a:custGeom>
            <a:solidFill>
              <a:srgbClr val="C9C9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5987161" y="2962440"/>
              <a:ext cx="316865" cy="287655"/>
            </a:xfrm>
            <a:custGeom>
              <a:avLst/>
              <a:gdLst/>
              <a:ahLst/>
              <a:cxnLst/>
              <a:rect l="l" t="t" r="r" b="b"/>
              <a:pathLst>
                <a:path w="316864" h="287655">
                  <a:moveTo>
                    <a:pt x="158038" y="0"/>
                  </a:moveTo>
                  <a:lnTo>
                    <a:pt x="0" y="55435"/>
                  </a:lnTo>
                  <a:lnTo>
                    <a:pt x="0" y="287642"/>
                  </a:lnTo>
                  <a:lnTo>
                    <a:pt x="316801" y="287642"/>
                  </a:lnTo>
                  <a:lnTo>
                    <a:pt x="316801" y="55435"/>
                  </a:lnTo>
                  <a:lnTo>
                    <a:pt x="158038" y="0"/>
                  </a:lnTo>
                  <a:close/>
                </a:path>
              </a:pathLst>
            </a:custGeom>
            <a:solidFill>
              <a:srgbClr val="E3E3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5987161" y="2962440"/>
              <a:ext cx="337820" cy="107314"/>
            </a:xfrm>
            <a:custGeom>
              <a:avLst/>
              <a:gdLst/>
              <a:ahLst/>
              <a:cxnLst/>
              <a:rect l="l" t="t" r="r" b="b"/>
              <a:pathLst>
                <a:path w="337820" h="107314">
                  <a:moveTo>
                    <a:pt x="168122" y="0"/>
                  </a:moveTo>
                  <a:lnTo>
                    <a:pt x="0" y="61925"/>
                  </a:lnTo>
                  <a:lnTo>
                    <a:pt x="0" y="107276"/>
                  </a:lnTo>
                  <a:lnTo>
                    <a:pt x="164884" y="36360"/>
                  </a:lnTo>
                  <a:lnTo>
                    <a:pt x="337324" y="107276"/>
                  </a:lnTo>
                  <a:lnTo>
                    <a:pt x="337324" y="61925"/>
                  </a:lnTo>
                  <a:lnTo>
                    <a:pt x="168122" y="0"/>
                  </a:lnTo>
                  <a:close/>
                </a:path>
              </a:pathLst>
            </a:custGeom>
            <a:solidFill>
              <a:srgbClr val="C9C9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/>
            <p:cNvSpPr/>
            <p:nvPr/>
          </p:nvSpPr>
          <p:spPr>
            <a:xfrm>
              <a:off x="6057353" y="3094913"/>
              <a:ext cx="71120" cy="154940"/>
            </a:xfrm>
            <a:custGeom>
              <a:avLst/>
              <a:gdLst/>
              <a:ahLst/>
              <a:cxnLst/>
              <a:rect l="l" t="t" r="r" b="b"/>
              <a:pathLst>
                <a:path w="71120" h="154939">
                  <a:moveTo>
                    <a:pt x="70561" y="0"/>
                  </a:moveTo>
                  <a:lnTo>
                    <a:pt x="0" y="0"/>
                  </a:lnTo>
                  <a:lnTo>
                    <a:pt x="0" y="154800"/>
                  </a:lnTo>
                  <a:lnTo>
                    <a:pt x="70561" y="154800"/>
                  </a:lnTo>
                  <a:lnTo>
                    <a:pt x="70561" y="0"/>
                  </a:lnTo>
                  <a:close/>
                </a:path>
              </a:pathLst>
            </a:custGeom>
            <a:solidFill>
              <a:srgbClr val="63636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/>
            <p:cNvSpPr/>
            <p:nvPr/>
          </p:nvSpPr>
          <p:spPr>
            <a:xfrm>
              <a:off x="6175082" y="3116884"/>
              <a:ext cx="70485" cy="55880"/>
            </a:xfrm>
            <a:custGeom>
              <a:avLst/>
              <a:gdLst/>
              <a:ahLst/>
              <a:cxnLst/>
              <a:rect l="l" t="t" r="r" b="b"/>
              <a:pathLst>
                <a:path w="70485" h="55880">
                  <a:moveTo>
                    <a:pt x="70192" y="0"/>
                  </a:moveTo>
                  <a:lnTo>
                    <a:pt x="0" y="0"/>
                  </a:lnTo>
                  <a:lnTo>
                    <a:pt x="0" y="55435"/>
                  </a:lnTo>
                  <a:lnTo>
                    <a:pt x="70192" y="55435"/>
                  </a:lnTo>
                  <a:lnTo>
                    <a:pt x="70192" y="0"/>
                  </a:lnTo>
                  <a:close/>
                </a:path>
              </a:pathLst>
            </a:custGeom>
            <a:solidFill>
              <a:srgbClr val="A6C8D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/>
            <p:cNvSpPr/>
            <p:nvPr/>
          </p:nvSpPr>
          <p:spPr>
            <a:xfrm>
              <a:off x="5964123" y="2918155"/>
              <a:ext cx="375285" cy="133350"/>
            </a:xfrm>
            <a:custGeom>
              <a:avLst/>
              <a:gdLst/>
              <a:ahLst/>
              <a:cxnLst/>
              <a:rect l="l" t="t" r="r" b="b"/>
              <a:pathLst>
                <a:path w="375285" h="133350">
                  <a:moveTo>
                    <a:pt x="187553" y="0"/>
                  </a:moveTo>
                  <a:lnTo>
                    <a:pt x="0" y="77406"/>
                  </a:lnTo>
                  <a:lnTo>
                    <a:pt x="0" y="132841"/>
                  </a:lnTo>
                  <a:lnTo>
                    <a:pt x="187553" y="55079"/>
                  </a:lnTo>
                  <a:lnTo>
                    <a:pt x="375119" y="132841"/>
                  </a:lnTo>
                  <a:lnTo>
                    <a:pt x="375119" y="77406"/>
                  </a:lnTo>
                  <a:lnTo>
                    <a:pt x="187553" y="0"/>
                  </a:lnTo>
                  <a:close/>
                </a:path>
              </a:pathLst>
            </a:custGeom>
            <a:solidFill>
              <a:srgbClr val="AE5D5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/>
            <p:cNvSpPr/>
            <p:nvPr/>
          </p:nvSpPr>
          <p:spPr>
            <a:xfrm>
              <a:off x="5965202" y="3238919"/>
              <a:ext cx="469265" cy="22225"/>
            </a:xfrm>
            <a:custGeom>
              <a:avLst/>
              <a:gdLst/>
              <a:ahLst/>
              <a:cxnLst/>
              <a:rect l="l" t="t" r="r" b="b"/>
              <a:pathLst>
                <a:path w="469264" h="22225">
                  <a:moveTo>
                    <a:pt x="468718" y="0"/>
                  </a:moveTo>
                  <a:lnTo>
                    <a:pt x="0" y="0"/>
                  </a:lnTo>
                  <a:lnTo>
                    <a:pt x="0" y="21602"/>
                  </a:lnTo>
                  <a:lnTo>
                    <a:pt x="468718" y="21602"/>
                  </a:lnTo>
                  <a:lnTo>
                    <a:pt x="468718" y="0"/>
                  </a:lnTo>
                  <a:close/>
                </a:path>
              </a:pathLst>
            </a:custGeom>
            <a:solidFill>
              <a:srgbClr val="C9C9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/>
            <p:cNvSpPr/>
            <p:nvPr/>
          </p:nvSpPr>
          <p:spPr>
            <a:xfrm>
              <a:off x="4179239" y="2802242"/>
              <a:ext cx="165100" cy="440055"/>
            </a:xfrm>
            <a:custGeom>
              <a:avLst/>
              <a:gdLst/>
              <a:ahLst/>
              <a:cxnLst/>
              <a:rect l="l" t="t" r="r" b="b"/>
              <a:pathLst>
                <a:path w="165100" h="440055">
                  <a:moveTo>
                    <a:pt x="71996" y="0"/>
                  </a:moveTo>
                  <a:lnTo>
                    <a:pt x="68757" y="0"/>
                  </a:lnTo>
                  <a:lnTo>
                    <a:pt x="61925" y="723"/>
                  </a:lnTo>
                  <a:lnTo>
                    <a:pt x="38874" y="17640"/>
                  </a:lnTo>
                  <a:lnTo>
                    <a:pt x="37084" y="20523"/>
                  </a:lnTo>
                  <a:lnTo>
                    <a:pt x="36004" y="23393"/>
                  </a:lnTo>
                  <a:lnTo>
                    <a:pt x="35636" y="26631"/>
                  </a:lnTo>
                  <a:lnTo>
                    <a:pt x="34925" y="29883"/>
                  </a:lnTo>
                  <a:lnTo>
                    <a:pt x="20878" y="196557"/>
                  </a:lnTo>
                  <a:lnTo>
                    <a:pt x="36004" y="285483"/>
                  </a:lnTo>
                  <a:lnTo>
                    <a:pt x="1079" y="406793"/>
                  </a:lnTo>
                  <a:lnTo>
                    <a:pt x="723" y="409676"/>
                  </a:lnTo>
                  <a:lnTo>
                    <a:pt x="0" y="411835"/>
                  </a:lnTo>
                  <a:lnTo>
                    <a:pt x="0" y="414718"/>
                  </a:lnTo>
                  <a:lnTo>
                    <a:pt x="1079" y="421919"/>
                  </a:lnTo>
                  <a:lnTo>
                    <a:pt x="2514" y="424078"/>
                  </a:lnTo>
                  <a:lnTo>
                    <a:pt x="3594" y="426237"/>
                  </a:lnTo>
                  <a:lnTo>
                    <a:pt x="25565" y="439559"/>
                  </a:lnTo>
                  <a:lnTo>
                    <a:pt x="30962" y="439559"/>
                  </a:lnTo>
                  <a:lnTo>
                    <a:pt x="47155" y="431279"/>
                  </a:lnTo>
                  <a:lnTo>
                    <a:pt x="49314" y="429831"/>
                  </a:lnTo>
                  <a:lnTo>
                    <a:pt x="50406" y="427316"/>
                  </a:lnTo>
                  <a:lnTo>
                    <a:pt x="53276" y="422998"/>
                  </a:lnTo>
                  <a:lnTo>
                    <a:pt x="91439" y="291591"/>
                  </a:lnTo>
                  <a:lnTo>
                    <a:pt x="92163" y="288721"/>
                  </a:lnTo>
                  <a:lnTo>
                    <a:pt x="92163" y="284403"/>
                  </a:lnTo>
                  <a:lnTo>
                    <a:pt x="91795" y="282955"/>
                  </a:lnTo>
                  <a:lnTo>
                    <a:pt x="78486" y="200875"/>
                  </a:lnTo>
                  <a:lnTo>
                    <a:pt x="150482" y="206641"/>
                  </a:lnTo>
                  <a:lnTo>
                    <a:pt x="164884" y="39954"/>
                  </a:lnTo>
                  <a:lnTo>
                    <a:pt x="164884" y="33477"/>
                  </a:lnTo>
                  <a:lnTo>
                    <a:pt x="136804" y="5753"/>
                  </a:lnTo>
                  <a:lnTo>
                    <a:pt x="133565" y="5041"/>
                  </a:lnTo>
                  <a:lnTo>
                    <a:pt x="71996" y="0"/>
                  </a:lnTo>
                  <a:close/>
                </a:path>
              </a:pathLst>
            </a:custGeom>
            <a:solidFill>
              <a:srgbClr val="404A8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9" name="object 3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17758" y="2672994"/>
              <a:ext cx="248043" cy="132842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4263123" y="2958477"/>
              <a:ext cx="95250" cy="283210"/>
            </a:xfrm>
            <a:custGeom>
              <a:avLst/>
              <a:gdLst/>
              <a:ahLst/>
              <a:cxnLst/>
              <a:rect l="l" t="t" r="r" b="b"/>
              <a:pathLst>
                <a:path w="95250" h="283210">
                  <a:moveTo>
                    <a:pt x="28790" y="0"/>
                  </a:moveTo>
                  <a:lnTo>
                    <a:pt x="25920" y="0"/>
                  </a:lnTo>
                  <a:lnTo>
                    <a:pt x="20878" y="723"/>
                  </a:lnTo>
                  <a:lnTo>
                    <a:pt x="17995" y="1447"/>
                  </a:lnTo>
                  <a:lnTo>
                    <a:pt x="15836" y="2882"/>
                  </a:lnTo>
                  <a:lnTo>
                    <a:pt x="12954" y="3962"/>
                  </a:lnTo>
                  <a:lnTo>
                    <a:pt x="10795" y="5765"/>
                  </a:lnTo>
                  <a:lnTo>
                    <a:pt x="8636" y="6845"/>
                  </a:lnTo>
                  <a:lnTo>
                    <a:pt x="7200" y="8635"/>
                  </a:lnTo>
                  <a:lnTo>
                    <a:pt x="5397" y="10439"/>
                  </a:lnTo>
                  <a:lnTo>
                    <a:pt x="2514" y="14757"/>
                  </a:lnTo>
                  <a:lnTo>
                    <a:pt x="711" y="19443"/>
                  </a:lnTo>
                  <a:lnTo>
                    <a:pt x="0" y="24485"/>
                  </a:lnTo>
                  <a:lnTo>
                    <a:pt x="0" y="27000"/>
                  </a:lnTo>
                  <a:lnTo>
                    <a:pt x="711" y="32397"/>
                  </a:lnTo>
                  <a:lnTo>
                    <a:pt x="38519" y="129603"/>
                  </a:lnTo>
                  <a:lnTo>
                    <a:pt x="10795" y="251637"/>
                  </a:lnTo>
                  <a:lnTo>
                    <a:pt x="10795" y="254520"/>
                  </a:lnTo>
                  <a:lnTo>
                    <a:pt x="10439" y="257759"/>
                  </a:lnTo>
                  <a:lnTo>
                    <a:pt x="11150" y="263525"/>
                  </a:lnTo>
                  <a:lnTo>
                    <a:pt x="37795" y="282955"/>
                  </a:lnTo>
                  <a:lnTo>
                    <a:pt x="40322" y="282955"/>
                  </a:lnTo>
                  <a:lnTo>
                    <a:pt x="62280" y="268566"/>
                  </a:lnTo>
                  <a:lnTo>
                    <a:pt x="63715" y="266763"/>
                  </a:lnTo>
                  <a:lnTo>
                    <a:pt x="64071" y="264604"/>
                  </a:lnTo>
                  <a:lnTo>
                    <a:pt x="64795" y="262445"/>
                  </a:lnTo>
                  <a:lnTo>
                    <a:pt x="94678" y="127800"/>
                  </a:lnTo>
                  <a:lnTo>
                    <a:pt x="93599" y="122402"/>
                  </a:lnTo>
                  <a:lnTo>
                    <a:pt x="93599" y="120243"/>
                  </a:lnTo>
                  <a:lnTo>
                    <a:pt x="92875" y="118808"/>
                  </a:lnTo>
                  <a:lnTo>
                    <a:pt x="52197" y="14401"/>
                  </a:lnTo>
                  <a:lnTo>
                    <a:pt x="50393" y="12242"/>
                  </a:lnTo>
                  <a:lnTo>
                    <a:pt x="49314" y="10083"/>
                  </a:lnTo>
                  <a:lnTo>
                    <a:pt x="47510" y="7924"/>
                  </a:lnTo>
                  <a:lnTo>
                    <a:pt x="43561" y="5041"/>
                  </a:lnTo>
                  <a:lnTo>
                    <a:pt x="41402" y="3238"/>
                  </a:lnTo>
                  <a:lnTo>
                    <a:pt x="38874" y="2527"/>
                  </a:lnTo>
                  <a:lnTo>
                    <a:pt x="34201" y="723"/>
                  </a:lnTo>
                  <a:lnTo>
                    <a:pt x="28790" y="0"/>
                  </a:lnTo>
                  <a:close/>
                </a:path>
              </a:pathLst>
            </a:custGeom>
            <a:solidFill>
              <a:srgbClr val="333D6A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1" name="object 4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199762" y="2762275"/>
              <a:ext cx="226072" cy="246608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398433" y="2946603"/>
              <a:ext cx="201612" cy="264591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4501794" y="2754718"/>
              <a:ext cx="3933825" cy="0"/>
            </a:xfrm>
            <a:custGeom>
              <a:avLst/>
              <a:gdLst/>
              <a:ahLst/>
              <a:cxnLst/>
              <a:rect l="l" t="t" r="r" b="b"/>
              <a:pathLst>
                <a:path w="3933825" h="0">
                  <a:moveTo>
                    <a:pt x="0" y="0"/>
                  </a:moveTo>
                  <a:lnTo>
                    <a:pt x="21247" y="0"/>
                  </a:lnTo>
                </a:path>
                <a:path w="3933825" h="0">
                  <a:moveTo>
                    <a:pt x="35280" y="0"/>
                  </a:moveTo>
                  <a:lnTo>
                    <a:pt x="56527" y="0"/>
                  </a:lnTo>
                </a:path>
                <a:path w="3933825" h="0">
                  <a:moveTo>
                    <a:pt x="70205" y="0"/>
                  </a:moveTo>
                  <a:lnTo>
                    <a:pt x="91440" y="0"/>
                  </a:lnTo>
                </a:path>
                <a:path w="3933825" h="0">
                  <a:moveTo>
                    <a:pt x="105486" y="0"/>
                  </a:moveTo>
                  <a:lnTo>
                    <a:pt x="126720" y="0"/>
                  </a:lnTo>
                </a:path>
                <a:path w="3933825" h="0">
                  <a:moveTo>
                    <a:pt x="140411" y="0"/>
                  </a:moveTo>
                  <a:lnTo>
                    <a:pt x="161645" y="0"/>
                  </a:lnTo>
                </a:path>
                <a:path w="3933825" h="0">
                  <a:moveTo>
                    <a:pt x="175691" y="0"/>
                  </a:moveTo>
                  <a:lnTo>
                    <a:pt x="196926" y="0"/>
                  </a:lnTo>
                </a:path>
                <a:path w="3933825" h="0">
                  <a:moveTo>
                    <a:pt x="210604" y="0"/>
                  </a:moveTo>
                  <a:lnTo>
                    <a:pt x="231851" y="0"/>
                  </a:lnTo>
                </a:path>
                <a:path w="3933825" h="0">
                  <a:moveTo>
                    <a:pt x="245884" y="0"/>
                  </a:moveTo>
                  <a:lnTo>
                    <a:pt x="267131" y="0"/>
                  </a:lnTo>
                </a:path>
                <a:path w="3933825" h="0">
                  <a:moveTo>
                    <a:pt x="280809" y="0"/>
                  </a:moveTo>
                  <a:lnTo>
                    <a:pt x="302399" y="0"/>
                  </a:lnTo>
                </a:path>
                <a:path w="3933825" h="0">
                  <a:moveTo>
                    <a:pt x="316090" y="0"/>
                  </a:moveTo>
                  <a:lnTo>
                    <a:pt x="337324" y="0"/>
                  </a:lnTo>
                </a:path>
                <a:path w="3933825" h="0">
                  <a:moveTo>
                    <a:pt x="351002" y="0"/>
                  </a:moveTo>
                  <a:lnTo>
                    <a:pt x="372605" y="0"/>
                  </a:lnTo>
                </a:path>
                <a:path w="3933825" h="0">
                  <a:moveTo>
                    <a:pt x="386283" y="0"/>
                  </a:moveTo>
                  <a:lnTo>
                    <a:pt x="407530" y="0"/>
                  </a:lnTo>
                </a:path>
                <a:path w="3933825" h="0">
                  <a:moveTo>
                    <a:pt x="421208" y="0"/>
                  </a:moveTo>
                  <a:lnTo>
                    <a:pt x="442810" y="0"/>
                  </a:lnTo>
                </a:path>
                <a:path w="3933825" h="0">
                  <a:moveTo>
                    <a:pt x="456488" y="0"/>
                  </a:moveTo>
                  <a:lnTo>
                    <a:pt x="477723" y="0"/>
                  </a:lnTo>
                </a:path>
                <a:path w="3933825" h="0">
                  <a:moveTo>
                    <a:pt x="491401" y="0"/>
                  </a:moveTo>
                  <a:lnTo>
                    <a:pt x="513003" y="0"/>
                  </a:lnTo>
                </a:path>
                <a:path w="3933825" h="0">
                  <a:moveTo>
                    <a:pt x="526681" y="0"/>
                  </a:moveTo>
                  <a:lnTo>
                    <a:pt x="547928" y="0"/>
                  </a:lnTo>
                </a:path>
                <a:path w="3933825" h="0">
                  <a:moveTo>
                    <a:pt x="561606" y="0"/>
                  </a:moveTo>
                  <a:lnTo>
                    <a:pt x="583209" y="0"/>
                  </a:lnTo>
                </a:path>
                <a:path w="3933825" h="0">
                  <a:moveTo>
                    <a:pt x="596887" y="0"/>
                  </a:moveTo>
                  <a:lnTo>
                    <a:pt x="618121" y="0"/>
                  </a:lnTo>
                </a:path>
                <a:path w="3933825" h="0">
                  <a:moveTo>
                    <a:pt x="631799" y="0"/>
                  </a:moveTo>
                  <a:lnTo>
                    <a:pt x="653402" y="0"/>
                  </a:lnTo>
                </a:path>
                <a:path w="3933825" h="0">
                  <a:moveTo>
                    <a:pt x="667080" y="0"/>
                  </a:moveTo>
                  <a:lnTo>
                    <a:pt x="688327" y="0"/>
                  </a:lnTo>
                </a:path>
                <a:path w="3933825" h="0">
                  <a:moveTo>
                    <a:pt x="702005" y="0"/>
                  </a:moveTo>
                  <a:lnTo>
                    <a:pt x="723607" y="0"/>
                  </a:lnTo>
                </a:path>
                <a:path w="3933825" h="0">
                  <a:moveTo>
                    <a:pt x="737285" y="0"/>
                  </a:moveTo>
                  <a:lnTo>
                    <a:pt x="758520" y="0"/>
                  </a:lnTo>
                </a:path>
                <a:path w="3933825" h="0">
                  <a:moveTo>
                    <a:pt x="772210" y="0"/>
                  </a:moveTo>
                  <a:lnTo>
                    <a:pt x="793800" y="0"/>
                  </a:lnTo>
                </a:path>
                <a:path w="3933825" h="0">
                  <a:moveTo>
                    <a:pt x="807491" y="0"/>
                  </a:moveTo>
                  <a:lnTo>
                    <a:pt x="828725" y="0"/>
                  </a:lnTo>
                </a:path>
                <a:path w="3933825" h="0">
                  <a:moveTo>
                    <a:pt x="842403" y="0"/>
                  </a:moveTo>
                  <a:lnTo>
                    <a:pt x="864006" y="0"/>
                  </a:lnTo>
                </a:path>
                <a:path w="3933825" h="0">
                  <a:moveTo>
                    <a:pt x="877684" y="0"/>
                  </a:moveTo>
                  <a:lnTo>
                    <a:pt x="898931" y="0"/>
                  </a:lnTo>
                </a:path>
                <a:path w="3933825" h="0">
                  <a:moveTo>
                    <a:pt x="912964" y="0"/>
                  </a:moveTo>
                  <a:lnTo>
                    <a:pt x="934199" y="0"/>
                  </a:lnTo>
                </a:path>
                <a:path w="3933825" h="0">
                  <a:moveTo>
                    <a:pt x="947889" y="0"/>
                  </a:moveTo>
                  <a:lnTo>
                    <a:pt x="969124" y="0"/>
                  </a:lnTo>
                </a:path>
                <a:path w="3933825" h="0">
                  <a:moveTo>
                    <a:pt x="983170" y="0"/>
                  </a:moveTo>
                  <a:lnTo>
                    <a:pt x="1004404" y="0"/>
                  </a:lnTo>
                </a:path>
                <a:path w="3933825" h="0">
                  <a:moveTo>
                    <a:pt x="1018082" y="0"/>
                  </a:moveTo>
                  <a:lnTo>
                    <a:pt x="1039329" y="0"/>
                  </a:lnTo>
                </a:path>
                <a:path w="3933825" h="0">
                  <a:moveTo>
                    <a:pt x="1053363" y="0"/>
                  </a:moveTo>
                  <a:lnTo>
                    <a:pt x="1074610" y="0"/>
                  </a:lnTo>
                </a:path>
                <a:path w="3933825" h="0">
                  <a:moveTo>
                    <a:pt x="1088288" y="0"/>
                  </a:moveTo>
                  <a:lnTo>
                    <a:pt x="1109522" y="0"/>
                  </a:lnTo>
                </a:path>
                <a:path w="3933825" h="0">
                  <a:moveTo>
                    <a:pt x="1123569" y="0"/>
                  </a:moveTo>
                  <a:lnTo>
                    <a:pt x="1144803" y="0"/>
                  </a:lnTo>
                </a:path>
                <a:path w="3933825" h="0">
                  <a:moveTo>
                    <a:pt x="1158481" y="0"/>
                  </a:moveTo>
                  <a:lnTo>
                    <a:pt x="1180084" y="0"/>
                  </a:lnTo>
                </a:path>
                <a:path w="3933825" h="0">
                  <a:moveTo>
                    <a:pt x="1193761" y="0"/>
                  </a:moveTo>
                  <a:lnTo>
                    <a:pt x="1215009" y="0"/>
                  </a:lnTo>
                </a:path>
                <a:path w="3933825" h="0">
                  <a:moveTo>
                    <a:pt x="1228686" y="0"/>
                  </a:moveTo>
                  <a:lnTo>
                    <a:pt x="1250289" y="0"/>
                  </a:lnTo>
                </a:path>
                <a:path w="3933825" h="0">
                  <a:moveTo>
                    <a:pt x="1263967" y="0"/>
                  </a:moveTo>
                  <a:lnTo>
                    <a:pt x="1285201" y="0"/>
                  </a:lnTo>
                </a:path>
                <a:path w="3933825" h="0">
                  <a:moveTo>
                    <a:pt x="1298879" y="0"/>
                  </a:moveTo>
                  <a:lnTo>
                    <a:pt x="1320482" y="0"/>
                  </a:lnTo>
                </a:path>
                <a:path w="3933825" h="0">
                  <a:moveTo>
                    <a:pt x="1334160" y="0"/>
                  </a:moveTo>
                  <a:lnTo>
                    <a:pt x="1355407" y="0"/>
                  </a:lnTo>
                </a:path>
                <a:path w="3933825" h="0">
                  <a:moveTo>
                    <a:pt x="1369085" y="0"/>
                  </a:moveTo>
                  <a:lnTo>
                    <a:pt x="1390688" y="0"/>
                  </a:lnTo>
                </a:path>
                <a:path w="3933825" h="0">
                  <a:moveTo>
                    <a:pt x="1404366" y="0"/>
                  </a:moveTo>
                  <a:lnTo>
                    <a:pt x="1425600" y="0"/>
                  </a:lnTo>
                </a:path>
                <a:path w="3933825" h="0">
                  <a:moveTo>
                    <a:pt x="1439291" y="0"/>
                  </a:moveTo>
                  <a:lnTo>
                    <a:pt x="1460881" y="0"/>
                  </a:lnTo>
                </a:path>
                <a:path w="3933825" h="0">
                  <a:moveTo>
                    <a:pt x="1474571" y="0"/>
                  </a:moveTo>
                  <a:lnTo>
                    <a:pt x="1495806" y="0"/>
                  </a:lnTo>
                </a:path>
                <a:path w="3933825" h="0">
                  <a:moveTo>
                    <a:pt x="1509483" y="0"/>
                  </a:moveTo>
                  <a:lnTo>
                    <a:pt x="1531086" y="0"/>
                  </a:lnTo>
                </a:path>
                <a:path w="3933825" h="0">
                  <a:moveTo>
                    <a:pt x="1544764" y="0"/>
                  </a:moveTo>
                  <a:lnTo>
                    <a:pt x="1566011" y="0"/>
                  </a:lnTo>
                </a:path>
                <a:path w="3933825" h="0">
                  <a:moveTo>
                    <a:pt x="1579689" y="0"/>
                  </a:moveTo>
                  <a:lnTo>
                    <a:pt x="1601279" y="0"/>
                  </a:lnTo>
                </a:path>
                <a:path w="3933825" h="0">
                  <a:moveTo>
                    <a:pt x="1614970" y="0"/>
                  </a:moveTo>
                  <a:lnTo>
                    <a:pt x="1636204" y="0"/>
                  </a:lnTo>
                </a:path>
                <a:path w="3933825" h="0">
                  <a:moveTo>
                    <a:pt x="1649882" y="0"/>
                  </a:moveTo>
                  <a:lnTo>
                    <a:pt x="1671485" y="0"/>
                  </a:lnTo>
                </a:path>
                <a:path w="3933825" h="0">
                  <a:moveTo>
                    <a:pt x="1685163" y="0"/>
                  </a:moveTo>
                  <a:lnTo>
                    <a:pt x="1706410" y="0"/>
                  </a:lnTo>
                </a:path>
                <a:path w="3933825" h="0">
                  <a:moveTo>
                    <a:pt x="1720088" y="0"/>
                  </a:moveTo>
                  <a:lnTo>
                    <a:pt x="1741690" y="0"/>
                  </a:lnTo>
                </a:path>
                <a:path w="3933825" h="0">
                  <a:moveTo>
                    <a:pt x="1755368" y="0"/>
                  </a:moveTo>
                  <a:lnTo>
                    <a:pt x="1776603" y="0"/>
                  </a:lnTo>
                </a:path>
                <a:path w="3933825" h="0">
                  <a:moveTo>
                    <a:pt x="1790649" y="0"/>
                  </a:moveTo>
                  <a:lnTo>
                    <a:pt x="1811883" y="0"/>
                  </a:lnTo>
                </a:path>
                <a:path w="3933825" h="0">
                  <a:moveTo>
                    <a:pt x="1825561" y="0"/>
                  </a:moveTo>
                  <a:lnTo>
                    <a:pt x="1846808" y="0"/>
                  </a:lnTo>
                </a:path>
                <a:path w="3933825" h="0">
                  <a:moveTo>
                    <a:pt x="1860842" y="0"/>
                  </a:moveTo>
                  <a:lnTo>
                    <a:pt x="1882089" y="0"/>
                  </a:lnTo>
                </a:path>
                <a:path w="3933825" h="0">
                  <a:moveTo>
                    <a:pt x="1895767" y="0"/>
                  </a:moveTo>
                  <a:lnTo>
                    <a:pt x="1917001" y="0"/>
                  </a:lnTo>
                </a:path>
                <a:path w="3933825" h="0">
                  <a:moveTo>
                    <a:pt x="1931047" y="0"/>
                  </a:moveTo>
                  <a:lnTo>
                    <a:pt x="1952282" y="0"/>
                  </a:lnTo>
                </a:path>
                <a:path w="3933825" h="0">
                  <a:moveTo>
                    <a:pt x="1965960" y="0"/>
                  </a:moveTo>
                  <a:lnTo>
                    <a:pt x="1987207" y="0"/>
                  </a:lnTo>
                </a:path>
                <a:path w="3933825" h="0">
                  <a:moveTo>
                    <a:pt x="2001240" y="0"/>
                  </a:moveTo>
                  <a:lnTo>
                    <a:pt x="2022487" y="0"/>
                  </a:lnTo>
                </a:path>
                <a:path w="3933825" h="0">
                  <a:moveTo>
                    <a:pt x="2036165" y="0"/>
                  </a:moveTo>
                  <a:lnTo>
                    <a:pt x="2057768" y="0"/>
                  </a:lnTo>
                </a:path>
                <a:path w="3933825" h="0">
                  <a:moveTo>
                    <a:pt x="2071446" y="0"/>
                  </a:moveTo>
                  <a:lnTo>
                    <a:pt x="2092680" y="0"/>
                  </a:lnTo>
                </a:path>
                <a:path w="3933825" h="0">
                  <a:moveTo>
                    <a:pt x="2106371" y="0"/>
                  </a:moveTo>
                  <a:lnTo>
                    <a:pt x="2127961" y="0"/>
                  </a:lnTo>
                </a:path>
                <a:path w="3933825" h="0">
                  <a:moveTo>
                    <a:pt x="2141651" y="0"/>
                  </a:moveTo>
                  <a:lnTo>
                    <a:pt x="2162886" y="0"/>
                  </a:lnTo>
                </a:path>
                <a:path w="3933825" h="0">
                  <a:moveTo>
                    <a:pt x="2176564" y="0"/>
                  </a:moveTo>
                  <a:lnTo>
                    <a:pt x="2198166" y="0"/>
                  </a:lnTo>
                </a:path>
                <a:path w="3933825" h="0">
                  <a:moveTo>
                    <a:pt x="2211844" y="0"/>
                  </a:moveTo>
                  <a:lnTo>
                    <a:pt x="2233091" y="0"/>
                  </a:lnTo>
                </a:path>
                <a:path w="3933825" h="0">
                  <a:moveTo>
                    <a:pt x="2246769" y="0"/>
                  </a:moveTo>
                  <a:lnTo>
                    <a:pt x="2268359" y="0"/>
                  </a:lnTo>
                </a:path>
                <a:path w="3933825" h="0">
                  <a:moveTo>
                    <a:pt x="2282050" y="0"/>
                  </a:moveTo>
                  <a:lnTo>
                    <a:pt x="2303284" y="0"/>
                  </a:lnTo>
                </a:path>
                <a:path w="3933825" h="0">
                  <a:moveTo>
                    <a:pt x="2316962" y="0"/>
                  </a:moveTo>
                  <a:lnTo>
                    <a:pt x="2338565" y="0"/>
                  </a:lnTo>
                </a:path>
                <a:path w="3933825" h="0">
                  <a:moveTo>
                    <a:pt x="2352243" y="0"/>
                  </a:moveTo>
                  <a:lnTo>
                    <a:pt x="2373490" y="0"/>
                  </a:lnTo>
                </a:path>
                <a:path w="3933825" h="0">
                  <a:moveTo>
                    <a:pt x="2387168" y="0"/>
                  </a:moveTo>
                  <a:lnTo>
                    <a:pt x="2408770" y="0"/>
                  </a:lnTo>
                </a:path>
                <a:path w="3933825" h="0">
                  <a:moveTo>
                    <a:pt x="2422448" y="0"/>
                  </a:moveTo>
                  <a:lnTo>
                    <a:pt x="2443683" y="0"/>
                  </a:lnTo>
                </a:path>
                <a:path w="3933825" h="0">
                  <a:moveTo>
                    <a:pt x="2457361" y="0"/>
                  </a:moveTo>
                  <a:lnTo>
                    <a:pt x="2478963" y="0"/>
                  </a:lnTo>
                </a:path>
                <a:path w="3933825" h="0">
                  <a:moveTo>
                    <a:pt x="2492641" y="0"/>
                  </a:moveTo>
                  <a:lnTo>
                    <a:pt x="2513888" y="0"/>
                  </a:lnTo>
                </a:path>
                <a:path w="3933825" h="0">
                  <a:moveTo>
                    <a:pt x="2527566" y="0"/>
                  </a:moveTo>
                  <a:lnTo>
                    <a:pt x="2549169" y="0"/>
                  </a:lnTo>
                </a:path>
                <a:path w="3933825" h="0">
                  <a:moveTo>
                    <a:pt x="2562847" y="0"/>
                  </a:moveTo>
                  <a:lnTo>
                    <a:pt x="2584081" y="0"/>
                  </a:lnTo>
                </a:path>
                <a:path w="3933825" h="0">
                  <a:moveTo>
                    <a:pt x="2597759" y="0"/>
                  </a:moveTo>
                  <a:lnTo>
                    <a:pt x="2619362" y="0"/>
                  </a:lnTo>
                </a:path>
                <a:path w="3933825" h="0">
                  <a:moveTo>
                    <a:pt x="2633040" y="0"/>
                  </a:moveTo>
                  <a:lnTo>
                    <a:pt x="2654287" y="0"/>
                  </a:lnTo>
                </a:path>
                <a:path w="3933825" h="0">
                  <a:moveTo>
                    <a:pt x="2668320" y="0"/>
                  </a:moveTo>
                  <a:lnTo>
                    <a:pt x="2689567" y="0"/>
                  </a:lnTo>
                </a:path>
                <a:path w="3933825" h="0">
                  <a:moveTo>
                    <a:pt x="2703245" y="0"/>
                  </a:moveTo>
                  <a:lnTo>
                    <a:pt x="2724480" y="0"/>
                  </a:lnTo>
                </a:path>
                <a:path w="3933825" h="0">
                  <a:moveTo>
                    <a:pt x="2738526" y="0"/>
                  </a:moveTo>
                  <a:lnTo>
                    <a:pt x="2759760" y="0"/>
                  </a:lnTo>
                </a:path>
                <a:path w="3933825" h="0">
                  <a:moveTo>
                    <a:pt x="2773451" y="0"/>
                  </a:moveTo>
                  <a:lnTo>
                    <a:pt x="2794685" y="0"/>
                  </a:lnTo>
                </a:path>
                <a:path w="3933825" h="0">
                  <a:moveTo>
                    <a:pt x="2808719" y="0"/>
                  </a:moveTo>
                  <a:lnTo>
                    <a:pt x="2829966" y="0"/>
                  </a:lnTo>
                </a:path>
                <a:path w="3933825" h="0">
                  <a:moveTo>
                    <a:pt x="2843644" y="0"/>
                  </a:moveTo>
                  <a:lnTo>
                    <a:pt x="2864891" y="0"/>
                  </a:lnTo>
                </a:path>
                <a:path w="3933825" h="0">
                  <a:moveTo>
                    <a:pt x="2878924" y="0"/>
                  </a:moveTo>
                  <a:lnTo>
                    <a:pt x="2900159" y="0"/>
                  </a:lnTo>
                </a:path>
                <a:path w="3933825" h="0">
                  <a:moveTo>
                    <a:pt x="2913849" y="0"/>
                  </a:moveTo>
                  <a:lnTo>
                    <a:pt x="2935439" y="0"/>
                  </a:lnTo>
                </a:path>
                <a:path w="3933825" h="0">
                  <a:moveTo>
                    <a:pt x="2949130" y="0"/>
                  </a:moveTo>
                  <a:lnTo>
                    <a:pt x="2970364" y="0"/>
                  </a:lnTo>
                </a:path>
                <a:path w="3933825" h="0">
                  <a:moveTo>
                    <a:pt x="2984042" y="0"/>
                  </a:moveTo>
                  <a:lnTo>
                    <a:pt x="3005645" y="0"/>
                  </a:lnTo>
                </a:path>
                <a:path w="3933825" h="0">
                  <a:moveTo>
                    <a:pt x="3019323" y="0"/>
                  </a:moveTo>
                  <a:lnTo>
                    <a:pt x="3040570" y="0"/>
                  </a:lnTo>
                </a:path>
                <a:path w="3933825" h="0">
                  <a:moveTo>
                    <a:pt x="3054248" y="0"/>
                  </a:moveTo>
                  <a:lnTo>
                    <a:pt x="3075851" y="0"/>
                  </a:lnTo>
                </a:path>
                <a:path w="3933825" h="0">
                  <a:moveTo>
                    <a:pt x="3089529" y="0"/>
                  </a:moveTo>
                  <a:lnTo>
                    <a:pt x="3110763" y="0"/>
                  </a:lnTo>
                </a:path>
                <a:path w="3933825" h="0">
                  <a:moveTo>
                    <a:pt x="3124441" y="0"/>
                  </a:moveTo>
                  <a:lnTo>
                    <a:pt x="3146044" y="0"/>
                  </a:lnTo>
                </a:path>
                <a:path w="3933825" h="0">
                  <a:moveTo>
                    <a:pt x="3159721" y="0"/>
                  </a:moveTo>
                  <a:lnTo>
                    <a:pt x="3180969" y="0"/>
                  </a:lnTo>
                </a:path>
                <a:path w="3933825" h="0">
                  <a:moveTo>
                    <a:pt x="3194646" y="0"/>
                  </a:moveTo>
                  <a:lnTo>
                    <a:pt x="3216249" y="0"/>
                  </a:lnTo>
                </a:path>
                <a:path w="3933825" h="0">
                  <a:moveTo>
                    <a:pt x="3229927" y="0"/>
                  </a:moveTo>
                  <a:lnTo>
                    <a:pt x="3251161" y="0"/>
                  </a:lnTo>
                </a:path>
                <a:path w="3933825" h="0">
                  <a:moveTo>
                    <a:pt x="3264839" y="0"/>
                  </a:moveTo>
                  <a:lnTo>
                    <a:pt x="3286442" y="0"/>
                  </a:lnTo>
                </a:path>
                <a:path w="3933825" h="0">
                  <a:moveTo>
                    <a:pt x="3300120" y="0"/>
                  </a:moveTo>
                  <a:lnTo>
                    <a:pt x="3321367" y="0"/>
                  </a:lnTo>
                </a:path>
                <a:path w="3933825" h="0">
                  <a:moveTo>
                    <a:pt x="3335045" y="0"/>
                  </a:moveTo>
                  <a:lnTo>
                    <a:pt x="3356648" y="0"/>
                  </a:lnTo>
                </a:path>
                <a:path w="3933825" h="0">
                  <a:moveTo>
                    <a:pt x="3370326" y="0"/>
                  </a:moveTo>
                  <a:lnTo>
                    <a:pt x="3391560" y="0"/>
                  </a:lnTo>
                </a:path>
                <a:path w="3933825" h="0">
                  <a:moveTo>
                    <a:pt x="3405251" y="0"/>
                  </a:moveTo>
                  <a:lnTo>
                    <a:pt x="3426841" y="0"/>
                  </a:lnTo>
                </a:path>
                <a:path w="3933825" h="0">
                  <a:moveTo>
                    <a:pt x="3440531" y="0"/>
                  </a:moveTo>
                  <a:lnTo>
                    <a:pt x="3461766" y="0"/>
                  </a:lnTo>
                </a:path>
                <a:path w="3933825" h="0">
                  <a:moveTo>
                    <a:pt x="3475443" y="0"/>
                  </a:moveTo>
                  <a:lnTo>
                    <a:pt x="3497046" y="0"/>
                  </a:lnTo>
                </a:path>
                <a:path w="3933825" h="0">
                  <a:moveTo>
                    <a:pt x="3510724" y="0"/>
                  </a:moveTo>
                  <a:lnTo>
                    <a:pt x="3531971" y="0"/>
                  </a:lnTo>
                </a:path>
                <a:path w="3933825" h="0">
                  <a:moveTo>
                    <a:pt x="3546005" y="0"/>
                  </a:moveTo>
                  <a:lnTo>
                    <a:pt x="3567239" y="0"/>
                  </a:lnTo>
                </a:path>
                <a:path w="3933825" h="0">
                  <a:moveTo>
                    <a:pt x="3580930" y="0"/>
                  </a:moveTo>
                  <a:lnTo>
                    <a:pt x="3602164" y="0"/>
                  </a:lnTo>
                </a:path>
                <a:path w="3933825" h="0">
                  <a:moveTo>
                    <a:pt x="3616210" y="0"/>
                  </a:moveTo>
                  <a:lnTo>
                    <a:pt x="3637445" y="0"/>
                  </a:lnTo>
                </a:path>
                <a:path w="3933825" h="0">
                  <a:moveTo>
                    <a:pt x="3651123" y="0"/>
                  </a:moveTo>
                  <a:lnTo>
                    <a:pt x="3672370" y="0"/>
                  </a:lnTo>
                </a:path>
                <a:path w="3933825" h="0">
                  <a:moveTo>
                    <a:pt x="3686403" y="0"/>
                  </a:moveTo>
                  <a:lnTo>
                    <a:pt x="3707650" y="0"/>
                  </a:lnTo>
                </a:path>
                <a:path w="3933825" h="0">
                  <a:moveTo>
                    <a:pt x="3721328" y="0"/>
                  </a:moveTo>
                  <a:lnTo>
                    <a:pt x="3742563" y="0"/>
                  </a:lnTo>
                </a:path>
                <a:path w="3933825" h="0">
                  <a:moveTo>
                    <a:pt x="3756609" y="0"/>
                  </a:moveTo>
                  <a:lnTo>
                    <a:pt x="3777843" y="0"/>
                  </a:lnTo>
                </a:path>
                <a:path w="3933825" h="0">
                  <a:moveTo>
                    <a:pt x="3791521" y="0"/>
                  </a:moveTo>
                  <a:lnTo>
                    <a:pt x="3813124" y="0"/>
                  </a:lnTo>
                </a:path>
                <a:path w="3933825" h="0">
                  <a:moveTo>
                    <a:pt x="3826802" y="0"/>
                  </a:moveTo>
                  <a:lnTo>
                    <a:pt x="3848049" y="0"/>
                  </a:lnTo>
                </a:path>
                <a:path w="3933825" h="0">
                  <a:moveTo>
                    <a:pt x="3861727" y="0"/>
                  </a:moveTo>
                  <a:lnTo>
                    <a:pt x="3883329" y="0"/>
                  </a:lnTo>
                </a:path>
                <a:path w="3933825" h="0">
                  <a:moveTo>
                    <a:pt x="3897007" y="0"/>
                  </a:moveTo>
                  <a:lnTo>
                    <a:pt x="3918242" y="0"/>
                  </a:lnTo>
                </a:path>
                <a:path w="3933825" h="0">
                  <a:moveTo>
                    <a:pt x="3931920" y="0"/>
                  </a:moveTo>
                  <a:lnTo>
                    <a:pt x="3933723" y="0"/>
                  </a:lnTo>
                </a:path>
              </a:pathLst>
            </a:custGeom>
            <a:ln w="19079">
              <a:solidFill>
                <a:srgbClr val="33333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/>
            <p:cNvSpPr/>
            <p:nvPr/>
          </p:nvSpPr>
          <p:spPr>
            <a:xfrm>
              <a:off x="8426526" y="2686685"/>
              <a:ext cx="204470" cy="136525"/>
            </a:xfrm>
            <a:custGeom>
              <a:avLst/>
              <a:gdLst/>
              <a:ahLst/>
              <a:cxnLst/>
              <a:rect l="l" t="t" r="r" b="b"/>
              <a:pathLst>
                <a:path w="204470" h="136525">
                  <a:moveTo>
                    <a:pt x="0" y="0"/>
                  </a:moveTo>
                  <a:lnTo>
                    <a:pt x="0" y="136436"/>
                  </a:lnTo>
                  <a:lnTo>
                    <a:pt x="204470" y="680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45" name="object 45"/>
          <p:cNvGrpSpPr/>
          <p:nvPr/>
        </p:nvGrpSpPr>
        <p:grpSpPr>
          <a:xfrm>
            <a:off x="4464723" y="3476878"/>
            <a:ext cx="4229100" cy="65405"/>
            <a:chOff x="4464723" y="3476878"/>
            <a:chExt cx="4229100" cy="65405"/>
          </a:xfrm>
        </p:grpSpPr>
        <p:sp>
          <p:nvSpPr>
            <p:cNvPr id="46" name="object 46"/>
            <p:cNvSpPr/>
            <p:nvPr/>
          </p:nvSpPr>
          <p:spPr>
            <a:xfrm>
              <a:off x="4464723" y="3476878"/>
              <a:ext cx="4229100" cy="65405"/>
            </a:xfrm>
            <a:custGeom>
              <a:avLst/>
              <a:gdLst/>
              <a:ahLst/>
              <a:cxnLst/>
              <a:rect l="l" t="t" r="r" b="b"/>
              <a:pathLst>
                <a:path w="4229100" h="65404">
                  <a:moveTo>
                    <a:pt x="114122" y="0"/>
                  </a:moveTo>
                  <a:lnTo>
                    <a:pt x="0" y="0"/>
                  </a:lnTo>
                  <a:lnTo>
                    <a:pt x="0" y="64795"/>
                  </a:lnTo>
                  <a:lnTo>
                    <a:pt x="114122" y="64795"/>
                  </a:lnTo>
                  <a:lnTo>
                    <a:pt x="114122" y="0"/>
                  </a:lnTo>
                  <a:close/>
                </a:path>
                <a:path w="4229100" h="65404">
                  <a:moveTo>
                    <a:pt x="1079271" y="0"/>
                  </a:moveTo>
                  <a:lnTo>
                    <a:pt x="699477" y="0"/>
                  </a:lnTo>
                  <a:lnTo>
                    <a:pt x="699477" y="64795"/>
                  </a:lnTo>
                  <a:lnTo>
                    <a:pt x="1079271" y="64795"/>
                  </a:lnTo>
                  <a:lnTo>
                    <a:pt x="1079271" y="0"/>
                  </a:lnTo>
                  <a:close/>
                </a:path>
                <a:path w="4229100" h="65404">
                  <a:moveTo>
                    <a:pt x="1596237" y="0"/>
                  </a:moveTo>
                  <a:lnTo>
                    <a:pt x="1190510" y="0"/>
                  </a:lnTo>
                  <a:lnTo>
                    <a:pt x="1190510" y="64795"/>
                  </a:lnTo>
                  <a:lnTo>
                    <a:pt x="1596237" y="64795"/>
                  </a:lnTo>
                  <a:lnTo>
                    <a:pt x="1596237" y="0"/>
                  </a:lnTo>
                  <a:close/>
                </a:path>
                <a:path w="4229100" h="65404">
                  <a:moveTo>
                    <a:pt x="2303272" y="0"/>
                  </a:moveTo>
                  <a:lnTo>
                    <a:pt x="1992591" y="0"/>
                  </a:lnTo>
                  <a:lnTo>
                    <a:pt x="1992591" y="64795"/>
                  </a:lnTo>
                  <a:lnTo>
                    <a:pt x="2303272" y="64795"/>
                  </a:lnTo>
                  <a:lnTo>
                    <a:pt x="2303272" y="0"/>
                  </a:lnTo>
                  <a:close/>
                </a:path>
                <a:path w="4229100" h="65404">
                  <a:moveTo>
                    <a:pt x="4228922" y="0"/>
                  </a:moveTo>
                  <a:lnTo>
                    <a:pt x="2804033" y="0"/>
                  </a:lnTo>
                  <a:lnTo>
                    <a:pt x="2804033" y="64795"/>
                  </a:lnTo>
                  <a:lnTo>
                    <a:pt x="4228922" y="64795"/>
                  </a:lnTo>
                  <a:lnTo>
                    <a:pt x="4228922" y="0"/>
                  </a:lnTo>
                  <a:close/>
                </a:path>
              </a:pathLst>
            </a:custGeom>
            <a:solidFill>
              <a:srgbClr val="D3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/>
            <p:cNvSpPr/>
            <p:nvPr/>
          </p:nvSpPr>
          <p:spPr>
            <a:xfrm>
              <a:off x="4578845" y="3476878"/>
              <a:ext cx="2690495" cy="65405"/>
            </a:xfrm>
            <a:custGeom>
              <a:avLst/>
              <a:gdLst/>
              <a:ahLst/>
              <a:cxnLst/>
              <a:rect l="l" t="t" r="r" b="b"/>
              <a:pathLst>
                <a:path w="2690495" h="65404">
                  <a:moveTo>
                    <a:pt x="585355" y="355"/>
                  </a:moveTo>
                  <a:lnTo>
                    <a:pt x="0" y="355"/>
                  </a:lnTo>
                  <a:lnTo>
                    <a:pt x="0" y="65163"/>
                  </a:lnTo>
                  <a:lnTo>
                    <a:pt x="585355" y="65163"/>
                  </a:lnTo>
                  <a:lnTo>
                    <a:pt x="585355" y="355"/>
                  </a:lnTo>
                  <a:close/>
                </a:path>
                <a:path w="2690495" h="65404">
                  <a:moveTo>
                    <a:pt x="1076388" y="355"/>
                  </a:moveTo>
                  <a:lnTo>
                    <a:pt x="965149" y="355"/>
                  </a:lnTo>
                  <a:lnTo>
                    <a:pt x="965149" y="65163"/>
                  </a:lnTo>
                  <a:lnTo>
                    <a:pt x="1076388" y="65163"/>
                  </a:lnTo>
                  <a:lnTo>
                    <a:pt x="1076388" y="355"/>
                  </a:lnTo>
                  <a:close/>
                </a:path>
                <a:path w="2690495" h="65404">
                  <a:moveTo>
                    <a:pt x="1878469" y="0"/>
                  </a:moveTo>
                  <a:lnTo>
                    <a:pt x="1482115" y="0"/>
                  </a:lnTo>
                  <a:lnTo>
                    <a:pt x="1482115" y="64795"/>
                  </a:lnTo>
                  <a:lnTo>
                    <a:pt x="1878469" y="64795"/>
                  </a:lnTo>
                  <a:lnTo>
                    <a:pt x="1878469" y="0"/>
                  </a:lnTo>
                  <a:close/>
                </a:path>
                <a:path w="2690495" h="65404">
                  <a:moveTo>
                    <a:pt x="2689910" y="0"/>
                  </a:moveTo>
                  <a:lnTo>
                    <a:pt x="2189149" y="0"/>
                  </a:lnTo>
                  <a:lnTo>
                    <a:pt x="2189149" y="64795"/>
                  </a:lnTo>
                  <a:lnTo>
                    <a:pt x="2689910" y="64795"/>
                  </a:lnTo>
                  <a:lnTo>
                    <a:pt x="2689910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8" name="object 48"/>
          <p:cNvSpPr/>
          <p:nvPr/>
        </p:nvSpPr>
        <p:spPr>
          <a:xfrm>
            <a:off x="3782885" y="3485159"/>
            <a:ext cx="119380" cy="65405"/>
          </a:xfrm>
          <a:custGeom>
            <a:avLst/>
            <a:gdLst/>
            <a:ahLst/>
            <a:cxnLst/>
            <a:rect l="l" t="t" r="r" b="b"/>
            <a:pathLst>
              <a:path w="119379" h="65404">
                <a:moveTo>
                  <a:pt x="118795" y="0"/>
                </a:moveTo>
                <a:lnTo>
                  <a:pt x="0" y="0"/>
                </a:lnTo>
                <a:lnTo>
                  <a:pt x="0" y="64795"/>
                </a:lnTo>
                <a:lnTo>
                  <a:pt x="118795" y="64795"/>
                </a:lnTo>
                <a:lnTo>
                  <a:pt x="118795" y="0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3782885" y="3612959"/>
            <a:ext cx="119380" cy="65405"/>
          </a:xfrm>
          <a:custGeom>
            <a:avLst/>
            <a:gdLst/>
            <a:ahLst/>
            <a:cxnLst/>
            <a:rect l="l" t="t" r="r" b="b"/>
            <a:pathLst>
              <a:path w="119379" h="65404">
                <a:moveTo>
                  <a:pt x="118795" y="0"/>
                </a:moveTo>
                <a:lnTo>
                  <a:pt x="0" y="0"/>
                </a:lnTo>
                <a:lnTo>
                  <a:pt x="0" y="64795"/>
                </a:lnTo>
                <a:lnTo>
                  <a:pt x="118795" y="64795"/>
                </a:lnTo>
                <a:lnTo>
                  <a:pt x="118795" y="0"/>
                </a:lnTo>
                <a:close/>
              </a:path>
            </a:pathLst>
          </a:custGeom>
          <a:solidFill>
            <a:srgbClr val="D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 txBox="1"/>
          <p:nvPr/>
        </p:nvSpPr>
        <p:spPr>
          <a:xfrm>
            <a:off x="7961655" y="2385250"/>
            <a:ext cx="59817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Calibri"/>
                <a:cs typeface="Calibri"/>
              </a:rPr>
              <a:t>R</a:t>
            </a:r>
            <a:r>
              <a:rPr dirty="0" sz="1200" spc="-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=</a:t>
            </a:r>
            <a:r>
              <a:rPr dirty="0" sz="1200" spc="-35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10km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51" name="object 51"/>
          <p:cNvGrpSpPr/>
          <p:nvPr/>
        </p:nvGrpSpPr>
        <p:grpSpPr>
          <a:xfrm>
            <a:off x="4190224" y="2813405"/>
            <a:ext cx="321945" cy="588645"/>
            <a:chOff x="4190224" y="2813405"/>
            <a:chExt cx="321945" cy="588645"/>
          </a:xfrm>
        </p:grpSpPr>
        <p:pic>
          <p:nvPicPr>
            <p:cNvPr id="52" name="object 5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429442" y="2813405"/>
              <a:ext cx="82435" cy="399592"/>
            </a:xfrm>
            <a:prstGeom prst="rect">
              <a:avLst/>
            </a:prstGeom>
          </p:spPr>
        </p:pic>
        <p:sp>
          <p:nvSpPr>
            <p:cNvPr id="53" name="object 53"/>
            <p:cNvSpPr/>
            <p:nvPr/>
          </p:nvSpPr>
          <p:spPr>
            <a:xfrm>
              <a:off x="4196524" y="3290760"/>
              <a:ext cx="121285" cy="104775"/>
            </a:xfrm>
            <a:custGeom>
              <a:avLst/>
              <a:gdLst/>
              <a:ahLst/>
              <a:cxnLst/>
              <a:rect l="l" t="t" r="r" b="b"/>
              <a:pathLst>
                <a:path w="121285" h="104775">
                  <a:moveTo>
                    <a:pt x="120954" y="0"/>
                  </a:moveTo>
                  <a:lnTo>
                    <a:pt x="0" y="104393"/>
                  </a:lnTo>
                </a:path>
              </a:pathLst>
            </a:custGeom>
            <a:ln w="12599">
              <a:solidFill>
                <a:srgbClr val="FF850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/>
            <p:cNvSpPr/>
            <p:nvPr/>
          </p:nvSpPr>
          <p:spPr>
            <a:xfrm>
              <a:off x="4286516" y="3213722"/>
              <a:ext cx="120650" cy="112395"/>
            </a:xfrm>
            <a:custGeom>
              <a:avLst/>
              <a:gdLst/>
              <a:ahLst/>
              <a:cxnLst/>
              <a:rect l="l" t="t" r="r" b="b"/>
              <a:pathLst>
                <a:path w="120650" h="112395">
                  <a:moveTo>
                    <a:pt x="120599" y="0"/>
                  </a:moveTo>
                  <a:lnTo>
                    <a:pt x="0" y="49314"/>
                  </a:lnTo>
                  <a:lnTo>
                    <a:pt x="53644" y="111963"/>
                  </a:lnTo>
                  <a:lnTo>
                    <a:pt x="120599" y="0"/>
                  </a:lnTo>
                  <a:close/>
                </a:path>
              </a:pathLst>
            </a:custGeom>
            <a:solidFill>
              <a:srgbClr val="FF850C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5" name="object 55"/>
          <p:cNvSpPr txBox="1"/>
          <p:nvPr/>
        </p:nvSpPr>
        <p:spPr>
          <a:xfrm>
            <a:off x="4606455" y="2814370"/>
            <a:ext cx="65786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3364A3"/>
                </a:solidFill>
                <a:latin typeface="Calibri"/>
                <a:cs typeface="Calibri"/>
              </a:rPr>
              <a:t>H</a:t>
            </a:r>
            <a:r>
              <a:rPr dirty="0" sz="1200" spc="-45">
                <a:solidFill>
                  <a:srgbClr val="3364A3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3364A3"/>
                </a:solidFill>
                <a:latin typeface="Calibri"/>
                <a:cs typeface="Calibri"/>
              </a:rPr>
              <a:t>=</a:t>
            </a:r>
            <a:r>
              <a:rPr dirty="0" sz="1200" spc="-45">
                <a:solidFill>
                  <a:srgbClr val="3364A3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3364A3"/>
                </a:solidFill>
                <a:latin typeface="Calibri"/>
                <a:cs typeface="Calibri"/>
              </a:rPr>
              <a:t>1,60m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3921734" y="3241331"/>
            <a:ext cx="530860" cy="486409"/>
          </a:xfrm>
          <a:prstGeom prst="rect">
            <a:avLst/>
          </a:prstGeom>
        </p:spPr>
        <p:txBody>
          <a:bodyPr wrap="square" lIns="0" tIns="28575" rIns="0" bIns="0" rtlCol="0" vert="horz">
            <a:spAutoFit/>
          </a:bodyPr>
          <a:lstStyle/>
          <a:p>
            <a:pPr marL="12700" marR="5080" indent="57150">
              <a:lnSpc>
                <a:spcPct val="91300"/>
              </a:lnSpc>
              <a:spcBef>
                <a:spcPts val="225"/>
              </a:spcBef>
            </a:pPr>
            <a:r>
              <a:rPr dirty="0" sz="1200" spc="-5">
                <a:solidFill>
                  <a:srgbClr val="FF850C"/>
                </a:solidFill>
                <a:latin typeface="Calibri"/>
                <a:cs typeface="Calibri"/>
              </a:rPr>
              <a:t>XY </a:t>
            </a:r>
            <a:r>
              <a:rPr dirty="0" sz="1200">
                <a:solidFill>
                  <a:srgbClr val="FF850C"/>
                </a:solidFill>
                <a:latin typeface="Calibri"/>
                <a:cs typeface="Calibri"/>
              </a:rPr>
              <a:t> </a:t>
            </a:r>
            <a:r>
              <a:rPr dirty="0" sz="1000" spc="-5" b="1">
                <a:latin typeface="Calibri"/>
                <a:cs typeface="Calibri"/>
              </a:rPr>
              <a:t>VISIBLE </a:t>
            </a:r>
            <a:r>
              <a:rPr dirty="0" sz="1000" b="1">
                <a:latin typeface="Calibri"/>
                <a:cs typeface="Calibri"/>
              </a:rPr>
              <a:t> </a:t>
            </a:r>
            <a:r>
              <a:rPr dirty="0" sz="1000" spc="-10" b="1">
                <a:latin typeface="Calibri"/>
                <a:cs typeface="Calibri"/>
              </a:rPr>
              <a:t>I</a:t>
            </a:r>
            <a:r>
              <a:rPr dirty="0" sz="1000" b="1">
                <a:latin typeface="Calibri"/>
                <a:cs typeface="Calibri"/>
              </a:rPr>
              <a:t>N</a:t>
            </a:r>
            <a:r>
              <a:rPr dirty="0" sz="1000" spc="-5" b="1">
                <a:latin typeface="Calibri"/>
                <a:cs typeface="Calibri"/>
              </a:rPr>
              <a:t>V</a:t>
            </a:r>
            <a:r>
              <a:rPr dirty="0" sz="1000" spc="-10" b="1">
                <a:latin typeface="Calibri"/>
                <a:cs typeface="Calibri"/>
              </a:rPr>
              <a:t>I</a:t>
            </a:r>
            <a:r>
              <a:rPr dirty="0" sz="1000" spc="-5" b="1">
                <a:latin typeface="Calibri"/>
                <a:cs typeface="Calibri"/>
              </a:rPr>
              <a:t>S</a:t>
            </a:r>
            <a:r>
              <a:rPr dirty="0" sz="1000" b="1">
                <a:latin typeface="Calibri"/>
                <a:cs typeface="Calibri"/>
              </a:rPr>
              <a:t>I</a:t>
            </a:r>
            <a:r>
              <a:rPr dirty="0" sz="1000" spc="-5" b="1">
                <a:latin typeface="Calibri"/>
                <a:cs typeface="Calibri"/>
              </a:rPr>
              <a:t>BL</a:t>
            </a:r>
            <a:r>
              <a:rPr dirty="0" sz="1000" b="1">
                <a:latin typeface="Calibri"/>
                <a:cs typeface="Calibri"/>
              </a:rPr>
              <a:t>E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57" name="object 57"/>
          <p:cNvGrpSpPr/>
          <p:nvPr/>
        </p:nvGrpSpPr>
        <p:grpSpPr>
          <a:xfrm>
            <a:off x="3754081" y="4422241"/>
            <a:ext cx="5102225" cy="1445895"/>
            <a:chOff x="3754081" y="4422241"/>
            <a:chExt cx="5102225" cy="1445895"/>
          </a:xfrm>
        </p:grpSpPr>
        <p:pic>
          <p:nvPicPr>
            <p:cNvPr id="58" name="object 5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716005" y="4422241"/>
              <a:ext cx="4139996" cy="1445399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754081" y="4761001"/>
              <a:ext cx="993965" cy="998639"/>
            </a:xfrm>
            <a:prstGeom prst="rect">
              <a:avLst/>
            </a:prstGeom>
          </p:spPr>
        </p:pic>
      </p:grpSp>
      <p:grpSp>
        <p:nvGrpSpPr>
          <p:cNvPr id="60" name="object 60"/>
          <p:cNvGrpSpPr/>
          <p:nvPr/>
        </p:nvGrpSpPr>
        <p:grpSpPr>
          <a:xfrm>
            <a:off x="2700958" y="6167424"/>
            <a:ext cx="601345" cy="311785"/>
            <a:chOff x="2700958" y="6167424"/>
            <a:chExt cx="601345" cy="311785"/>
          </a:xfrm>
        </p:grpSpPr>
        <p:pic>
          <p:nvPicPr>
            <p:cNvPr id="61" name="object 6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829242" y="6299276"/>
              <a:ext cx="79921" cy="84607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046473" y="6367397"/>
              <a:ext cx="253036" cy="103011"/>
            </a:xfrm>
            <a:prstGeom prst="rect">
              <a:avLst/>
            </a:prstGeom>
          </p:spPr>
        </p:pic>
        <p:sp>
          <p:nvSpPr>
            <p:cNvPr id="63" name="object 63"/>
            <p:cNvSpPr/>
            <p:nvPr/>
          </p:nvSpPr>
          <p:spPr>
            <a:xfrm>
              <a:off x="3043961" y="6358038"/>
              <a:ext cx="255904" cy="17145"/>
            </a:xfrm>
            <a:custGeom>
              <a:avLst/>
              <a:gdLst/>
              <a:ahLst/>
              <a:cxnLst/>
              <a:rect l="l" t="t" r="r" b="b"/>
              <a:pathLst>
                <a:path w="255904" h="17145">
                  <a:moveTo>
                    <a:pt x="75996" y="15519"/>
                  </a:moveTo>
                  <a:lnTo>
                    <a:pt x="73037" y="10896"/>
                  </a:lnTo>
                  <a:lnTo>
                    <a:pt x="70993" y="7670"/>
                  </a:lnTo>
                  <a:lnTo>
                    <a:pt x="68033" y="3048"/>
                  </a:lnTo>
                  <a:lnTo>
                    <a:pt x="0" y="4152"/>
                  </a:lnTo>
                  <a:lnTo>
                    <a:pt x="927" y="10325"/>
                  </a:lnTo>
                  <a:lnTo>
                    <a:pt x="4102" y="16687"/>
                  </a:lnTo>
                  <a:lnTo>
                    <a:pt x="75996" y="15519"/>
                  </a:lnTo>
                  <a:close/>
                </a:path>
                <a:path w="255904" h="17145">
                  <a:moveTo>
                    <a:pt x="255536" y="0"/>
                  </a:moveTo>
                  <a:lnTo>
                    <a:pt x="200926" y="889"/>
                  </a:lnTo>
                  <a:lnTo>
                    <a:pt x="200926" y="5562"/>
                  </a:lnTo>
                  <a:lnTo>
                    <a:pt x="200926" y="8801"/>
                  </a:lnTo>
                  <a:lnTo>
                    <a:pt x="200926" y="13487"/>
                  </a:lnTo>
                  <a:lnTo>
                    <a:pt x="255536" y="12598"/>
                  </a:lnTo>
                  <a:lnTo>
                    <a:pt x="255536" y="7912"/>
                  </a:lnTo>
                  <a:lnTo>
                    <a:pt x="255536" y="4673"/>
                  </a:lnTo>
                  <a:lnTo>
                    <a:pt x="255536" y="0"/>
                  </a:lnTo>
                  <a:close/>
                </a:path>
              </a:pathLst>
            </a:custGeom>
            <a:solidFill>
              <a:srgbClr val="6C9E2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" name="object 64"/>
            <p:cNvSpPr/>
            <p:nvPr/>
          </p:nvSpPr>
          <p:spPr>
            <a:xfrm>
              <a:off x="3043258" y="6353350"/>
              <a:ext cx="256540" cy="12065"/>
            </a:xfrm>
            <a:custGeom>
              <a:avLst/>
              <a:gdLst/>
              <a:ahLst/>
              <a:cxnLst/>
              <a:rect l="l" t="t" r="r" b="b"/>
              <a:pathLst>
                <a:path w="256539" h="12064">
                  <a:moveTo>
                    <a:pt x="65786" y="3091"/>
                  </a:moveTo>
                  <a:lnTo>
                    <a:pt x="0" y="4159"/>
                  </a:lnTo>
                  <a:lnTo>
                    <a:pt x="1197" y="12064"/>
                  </a:lnTo>
                  <a:lnTo>
                    <a:pt x="70792" y="10934"/>
                  </a:lnTo>
                  <a:lnTo>
                    <a:pt x="65786" y="3091"/>
                  </a:lnTo>
                  <a:close/>
                </a:path>
                <a:path w="256539" h="12064">
                  <a:moveTo>
                    <a:pt x="256251" y="0"/>
                  </a:moveTo>
                  <a:lnTo>
                    <a:pt x="201629" y="886"/>
                  </a:lnTo>
                  <a:lnTo>
                    <a:pt x="201629" y="8811"/>
                  </a:lnTo>
                  <a:lnTo>
                    <a:pt x="256251" y="7924"/>
                  </a:lnTo>
                  <a:lnTo>
                    <a:pt x="256251" y="0"/>
                  </a:lnTo>
                  <a:close/>
                </a:path>
              </a:pathLst>
            </a:custGeom>
            <a:solidFill>
              <a:srgbClr val="6D9F2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" name="object 65"/>
            <p:cNvSpPr/>
            <p:nvPr/>
          </p:nvSpPr>
          <p:spPr>
            <a:xfrm>
              <a:off x="3042552" y="6348671"/>
              <a:ext cx="257175" cy="12700"/>
            </a:xfrm>
            <a:custGeom>
              <a:avLst/>
              <a:gdLst/>
              <a:ahLst/>
              <a:cxnLst/>
              <a:rect l="l" t="t" r="r" b="b"/>
              <a:pathLst>
                <a:path w="257175" h="12700">
                  <a:moveTo>
                    <a:pt x="65559" y="3110"/>
                  </a:moveTo>
                  <a:lnTo>
                    <a:pt x="0" y="4176"/>
                  </a:lnTo>
                  <a:lnTo>
                    <a:pt x="1197" y="12081"/>
                  </a:lnTo>
                  <a:lnTo>
                    <a:pt x="68543" y="10985"/>
                  </a:lnTo>
                  <a:lnTo>
                    <a:pt x="66404" y="7633"/>
                  </a:lnTo>
                  <a:lnTo>
                    <a:pt x="65559" y="3110"/>
                  </a:lnTo>
                  <a:close/>
                </a:path>
                <a:path w="257175" h="12700">
                  <a:moveTo>
                    <a:pt x="256957" y="0"/>
                  </a:moveTo>
                  <a:lnTo>
                    <a:pt x="202335" y="887"/>
                  </a:lnTo>
                  <a:lnTo>
                    <a:pt x="202335" y="8807"/>
                  </a:lnTo>
                  <a:lnTo>
                    <a:pt x="256957" y="7918"/>
                  </a:lnTo>
                  <a:lnTo>
                    <a:pt x="256957" y="0"/>
                  </a:lnTo>
                  <a:close/>
                </a:path>
              </a:pathLst>
            </a:custGeom>
            <a:solidFill>
              <a:srgbClr val="6E9F2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" name="object 66"/>
            <p:cNvSpPr/>
            <p:nvPr/>
          </p:nvSpPr>
          <p:spPr>
            <a:xfrm>
              <a:off x="3041844" y="6343984"/>
              <a:ext cx="257810" cy="12700"/>
            </a:xfrm>
            <a:custGeom>
              <a:avLst/>
              <a:gdLst/>
              <a:ahLst/>
              <a:cxnLst/>
              <a:rect l="l" t="t" r="r" b="b"/>
              <a:pathLst>
                <a:path w="257810" h="12700">
                  <a:moveTo>
                    <a:pt x="65395" y="3125"/>
                  </a:moveTo>
                  <a:lnTo>
                    <a:pt x="0" y="4187"/>
                  </a:lnTo>
                  <a:lnTo>
                    <a:pt x="1197" y="12093"/>
                  </a:lnTo>
                  <a:lnTo>
                    <a:pt x="66870" y="11027"/>
                  </a:lnTo>
                  <a:lnTo>
                    <a:pt x="65395" y="3125"/>
                  </a:lnTo>
                  <a:close/>
                </a:path>
                <a:path w="257810" h="12700">
                  <a:moveTo>
                    <a:pt x="257665" y="0"/>
                  </a:moveTo>
                  <a:lnTo>
                    <a:pt x="203043" y="887"/>
                  </a:lnTo>
                  <a:lnTo>
                    <a:pt x="203043" y="8817"/>
                  </a:lnTo>
                  <a:lnTo>
                    <a:pt x="257665" y="7930"/>
                  </a:lnTo>
                  <a:lnTo>
                    <a:pt x="257665" y="0"/>
                  </a:lnTo>
                  <a:close/>
                </a:path>
              </a:pathLst>
            </a:custGeom>
            <a:solidFill>
              <a:srgbClr val="6FA02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" name="object 67"/>
            <p:cNvSpPr/>
            <p:nvPr/>
          </p:nvSpPr>
          <p:spPr>
            <a:xfrm>
              <a:off x="3041137" y="6339311"/>
              <a:ext cx="258445" cy="12700"/>
            </a:xfrm>
            <a:custGeom>
              <a:avLst/>
              <a:gdLst/>
              <a:ahLst/>
              <a:cxnLst/>
              <a:rect l="l" t="t" r="r" b="b"/>
              <a:pathLst>
                <a:path w="258445" h="12700">
                  <a:moveTo>
                    <a:pt x="65231" y="3134"/>
                  </a:moveTo>
                  <a:lnTo>
                    <a:pt x="0" y="4193"/>
                  </a:lnTo>
                  <a:lnTo>
                    <a:pt x="1198" y="12104"/>
                  </a:lnTo>
                  <a:lnTo>
                    <a:pt x="66706" y="11036"/>
                  </a:lnTo>
                  <a:lnTo>
                    <a:pt x="65231" y="3134"/>
                  </a:lnTo>
                  <a:close/>
                </a:path>
                <a:path w="258445" h="12700">
                  <a:moveTo>
                    <a:pt x="258372" y="0"/>
                  </a:moveTo>
                  <a:lnTo>
                    <a:pt x="203750" y="886"/>
                  </a:lnTo>
                  <a:lnTo>
                    <a:pt x="203750" y="8802"/>
                  </a:lnTo>
                  <a:lnTo>
                    <a:pt x="258372" y="7912"/>
                  </a:lnTo>
                  <a:lnTo>
                    <a:pt x="258372" y="0"/>
                  </a:lnTo>
                  <a:close/>
                </a:path>
              </a:pathLst>
            </a:custGeom>
            <a:solidFill>
              <a:srgbClr val="70A02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" name="object 68"/>
            <p:cNvSpPr/>
            <p:nvPr/>
          </p:nvSpPr>
          <p:spPr>
            <a:xfrm>
              <a:off x="3040429" y="6334624"/>
              <a:ext cx="259079" cy="12700"/>
            </a:xfrm>
            <a:custGeom>
              <a:avLst/>
              <a:gdLst/>
              <a:ahLst/>
              <a:cxnLst/>
              <a:rect l="l" t="t" r="r" b="b"/>
              <a:pathLst>
                <a:path w="259079" h="12700">
                  <a:moveTo>
                    <a:pt x="65066" y="3148"/>
                  </a:moveTo>
                  <a:lnTo>
                    <a:pt x="0" y="4205"/>
                  </a:lnTo>
                  <a:lnTo>
                    <a:pt x="1198" y="12116"/>
                  </a:lnTo>
                  <a:lnTo>
                    <a:pt x="66542" y="11054"/>
                  </a:lnTo>
                  <a:lnTo>
                    <a:pt x="65066" y="3148"/>
                  </a:lnTo>
                  <a:close/>
                </a:path>
                <a:path w="259079" h="12700">
                  <a:moveTo>
                    <a:pt x="259080" y="0"/>
                  </a:moveTo>
                  <a:lnTo>
                    <a:pt x="204458" y="886"/>
                  </a:lnTo>
                  <a:lnTo>
                    <a:pt x="204458" y="8812"/>
                  </a:lnTo>
                  <a:lnTo>
                    <a:pt x="259080" y="7924"/>
                  </a:lnTo>
                  <a:lnTo>
                    <a:pt x="259080" y="0"/>
                  </a:lnTo>
                  <a:close/>
                </a:path>
              </a:pathLst>
            </a:custGeom>
            <a:solidFill>
              <a:srgbClr val="71A02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" name="object 69"/>
            <p:cNvSpPr/>
            <p:nvPr/>
          </p:nvSpPr>
          <p:spPr>
            <a:xfrm>
              <a:off x="3039723" y="6329951"/>
              <a:ext cx="260350" cy="12700"/>
            </a:xfrm>
            <a:custGeom>
              <a:avLst/>
              <a:gdLst/>
              <a:ahLst/>
              <a:cxnLst/>
              <a:rect l="l" t="t" r="r" b="b"/>
              <a:pathLst>
                <a:path w="260350" h="12700">
                  <a:moveTo>
                    <a:pt x="64902" y="3163"/>
                  </a:moveTo>
                  <a:lnTo>
                    <a:pt x="0" y="4216"/>
                  </a:lnTo>
                  <a:lnTo>
                    <a:pt x="1197" y="12121"/>
                  </a:lnTo>
                  <a:lnTo>
                    <a:pt x="66377" y="11060"/>
                  </a:lnTo>
                  <a:lnTo>
                    <a:pt x="64902" y="3163"/>
                  </a:lnTo>
                  <a:close/>
                </a:path>
                <a:path w="260350" h="12700">
                  <a:moveTo>
                    <a:pt x="259786" y="0"/>
                  </a:moveTo>
                  <a:lnTo>
                    <a:pt x="205164" y="886"/>
                  </a:lnTo>
                  <a:lnTo>
                    <a:pt x="205164" y="8801"/>
                  </a:lnTo>
                  <a:lnTo>
                    <a:pt x="259786" y="7912"/>
                  </a:lnTo>
                  <a:lnTo>
                    <a:pt x="259786" y="0"/>
                  </a:lnTo>
                  <a:close/>
                </a:path>
              </a:pathLst>
            </a:custGeom>
            <a:solidFill>
              <a:srgbClr val="72A12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0" name="object 70"/>
            <p:cNvSpPr/>
            <p:nvPr/>
          </p:nvSpPr>
          <p:spPr>
            <a:xfrm>
              <a:off x="3039015" y="6325265"/>
              <a:ext cx="260985" cy="12700"/>
            </a:xfrm>
            <a:custGeom>
              <a:avLst/>
              <a:gdLst/>
              <a:ahLst/>
              <a:cxnLst/>
              <a:rect l="l" t="t" r="r" b="b"/>
              <a:pathLst>
                <a:path w="260985" h="12700">
                  <a:moveTo>
                    <a:pt x="64738" y="3177"/>
                  </a:moveTo>
                  <a:lnTo>
                    <a:pt x="0" y="4228"/>
                  </a:lnTo>
                  <a:lnTo>
                    <a:pt x="1197" y="12133"/>
                  </a:lnTo>
                  <a:lnTo>
                    <a:pt x="66213" y="11078"/>
                  </a:lnTo>
                  <a:lnTo>
                    <a:pt x="64738" y="3177"/>
                  </a:lnTo>
                  <a:close/>
                </a:path>
                <a:path w="260985" h="12700">
                  <a:moveTo>
                    <a:pt x="260494" y="0"/>
                  </a:moveTo>
                  <a:lnTo>
                    <a:pt x="205872" y="886"/>
                  </a:lnTo>
                  <a:lnTo>
                    <a:pt x="205872" y="8811"/>
                  </a:lnTo>
                  <a:lnTo>
                    <a:pt x="260494" y="7924"/>
                  </a:lnTo>
                  <a:lnTo>
                    <a:pt x="260494" y="0"/>
                  </a:lnTo>
                  <a:close/>
                </a:path>
              </a:pathLst>
            </a:custGeom>
            <a:solidFill>
              <a:srgbClr val="73A12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1" name="object 71"/>
            <p:cNvSpPr/>
            <p:nvPr/>
          </p:nvSpPr>
          <p:spPr>
            <a:xfrm>
              <a:off x="3037675" y="6318529"/>
              <a:ext cx="262255" cy="14604"/>
            </a:xfrm>
            <a:custGeom>
              <a:avLst/>
              <a:gdLst/>
              <a:ahLst/>
              <a:cxnLst/>
              <a:rect l="l" t="t" r="r" b="b"/>
              <a:pathLst>
                <a:path w="262254" h="14604">
                  <a:moveTo>
                    <a:pt x="66675" y="13157"/>
                  </a:moveTo>
                  <a:lnTo>
                    <a:pt x="65798" y="8496"/>
                  </a:lnTo>
                  <a:lnTo>
                    <a:pt x="65214" y="5346"/>
                  </a:lnTo>
                  <a:lnTo>
                    <a:pt x="64528" y="1625"/>
                  </a:lnTo>
                  <a:lnTo>
                    <a:pt x="64566" y="673"/>
                  </a:lnTo>
                  <a:lnTo>
                    <a:pt x="0" y="1625"/>
                  </a:lnTo>
                  <a:lnTo>
                    <a:pt x="0" y="2120"/>
                  </a:lnTo>
                  <a:lnTo>
                    <a:pt x="1117" y="9537"/>
                  </a:lnTo>
                  <a:lnTo>
                    <a:pt x="1828" y="14211"/>
                  </a:lnTo>
                  <a:lnTo>
                    <a:pt x="66675" y="13157"/>
                  </a:lnTo>
                  <a:close/>
                </a:path>
                <a:path w="262254" h="14604">
                  <a:moveTo>
                    <a:pt x="261823" y="0"/>
                  </a:moveTo>
                  <a:lnTo>
                    <a:pt x="207213" y="0"/>
                  </a:lnTo>
                  <a:lnTo>
                    <a:pt x="207213" y="3225"/>
                  </a:lnTo>
                  <a:lnTo>
                    <a:pt x="207213" y="6184"/>
                  </a:lnTo>
                  <a:lnTo>
                    <a:pt x="207213" y="10871"/>
                  </a:lnTo>
                  <a:lnTo>
                    <a:pt x="261823" y="9982"/>
                  </a:lnTo>
                  <a:lnTo>
                    <a:pt x="261823" y="5295"/>
                  </a:lnTo>
                  <a:lnTo>
                    <a:pt x="261823" y="2413"/>
                  </a:lnTo>
                  <a:lnTo>
                    <a:pt x="261823" y="0"/>
                  </a:lnTo>
                  <a:close/>
                </a:path>
              </a:pathLst>
            </a:custGeom>
            <a:solidFill>
              <a:srgbClr val="74A22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2" name="object 72"/>
            <p:cNvSpPr/>
            <p:nvPr/>
          </p:nvSpPr>
          <p:spPr>
            <a:xfrm>
              <a:off x="3037547" y="6314769"/>
              <a:ext cx="262255" cy="8890"/>
            </a:xfrm>
            <a:custGeom>
              <a:avLst/>
              <a:gdLst/>
              <a:ahLst/>
              <a:cxnLst/>
              <a:rect l="l" t="t" r="r" b="b"/>
              <a:pathLst>
                <a:path w="262254" h="8889">
                  <a:moveTo>
                    <a:pt x="65528" y="0"/>
                  </a:moveTo>
                  <a:lnTo>
                    <a:pt x="617" y="1053"/>
                  </a:lnTo>
                  <a:lnTo>
                    <a:pt x="0" y="5029"/>
                  </a:lnTo>
                  <a:lnTo>
                    <a:pt x="545" y="8630"/>
                  </a:lnTo>
                  <a:lnTo>
                    <a:pt x="65084" y="7667"/>
                  </a:lnTo>
                  <a:lnTo>
                    <a:pt x="64592" y="5029"/>
                  </a:lnTo>
                  <a:lnTo>
                    <a:pt x="65528" y="0"/>
                  </a:lnTo>
                  <a:close/>
                </a:path>
                <a:path w="262254" h="8889">
                  <a:moveTo>
                    <a:pt x="261962" y="3759"/>
                  </a:moveTo>
                  <a:lnTo>
                    <a:pt x="207340" y="3759"/>
                  </a:lnTo>
                  <a:lnTo>
                    <a:pt x="207340" y="5546"/>
                  </a:lnTo>
                  <a:lnTo>
                    <a:pt x="261962" y="4731"/>
                  </a:lnTo>
                  <a:lnTo>
                    <a:pt x="261962" y="3759"/>
                  </a:lnTo>
                  <a:close/>
                </a:path>
              </a:pathLst>
            </a:custGeom>
            <a:solidFill>
              <a:srgbClr val="75A229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3" name="object 7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037716" y="6170040"/>
              <a:ext cx="264194" cy="148672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725104" y="6337084"/>
              <a:ext cx="277898" cy="141947"/>
            </a:xfrm>
            <a:prstGeom prst="rect">
              <a:avLst/>
            </a:prstGeom>
          </p:spPr>
        </p:pic>
        <p:sp>
          <p:nvSpPr>
            <p:cNvPr id="75" name="object 75"/>
            <p:cNvSpPr/>
            <p:nvPr/>
          </p:nvSpPr>
          <p:spPr>
            <a:xfrm>
              <a:off x="2722782" y="6391034"/>
              <a:ext cx="262890" cy="12700"/>
            </a:xfrm>
            <a:custGeom>
              <a:avLst/>
              <a:gdLst/>
              <a:ahLst/>
              <a:cxnLst/>
              <a:rect l="l" t="t" r="r" b="b"/>
              <a:pathLst>
                <a:path w="262889" h="12700">
                  <a:moveTo>
                    <a:pt x="74491" y="3137"/>
                  </a:moveTo>
                  <a:lnTo>
                    <a:pt x="0" y="4379"/>
                  </a:lnTo>
                  <a:lnTo>
                    <a:pt x="3926" y="12239"/>
                  </a:lnTo>
                  <a:lnTo>
                    <a:pt x="85292" y="10882"/>
                  </a:lnTo>
                  <a:lnTo>
                    <a:pt x="74491" y="3137"/>
                  </a:lnTo>
                  <a:close/>
                </a:path>
                <a:path w="262889" h="12700">
                  <a:moveTo>
                    <a:pt x="262681" y="0"/>
                  </a:moveTo>
                  <a:lnTo>
                    <a:pt x="261118" y="26"/>
                  </a:lnTo>
                  <a:lnTo>
                    <a:pt x="262161" y="1129"/>
                  </a:lnTo>
                  <a:lnTo>
                    <a:pt x="262681" y="0"/>
                  </a:lnTo>
                  <a:close/>
                </a:path>
              </a:pathLst>
            </a:custGeom>
            <a:solidFill>
              <a:srgbClr val="679C2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6" name="object 76"/>
            <p:cNvSpPr/>
            <p:nvPr/>
          </p:nvSpPr>
          <p:spPr>
            <a:xfrm>
              <a:off x="2720463" y="6386318"/>
              <a:ext cx="267335" cy="12700"/>
            </a:xfrm>
            <a:custGeom>
              <a:avLst/>
              <a:gdLst/>
              <a:ahLst/>
              <a:cxnLst/>
              <a:rect l="l" t="t" r="r" b="b"/>
              <a:pathLst>
                <a:path w="267335" h="12700">
                  <a:moveTo>
                    <a:pt x="70432" y="3280"/>
                  </a:moveTo>
                  <a:lnTo>
                    <a:pt x="0" y="4454"/>
                  </a:lnTo>
                  <a:lnTo>
                    <a:pt x="3923" y="12307"/>
                  </a:lnTo>
                  <a:lnTo>
                    <a:pt x="81224" y="11018"/>
                  </a:lnTo>
                  <a:lnTo>
                    <a:pt x="70432" y="3280"/>
                  </a:lnTo>
                  <a:close/>
                </a:path>
                <a:path w="267335" h="12700">
                  <a:moveTo>
                    <a:pt x="267172" y="0"/>
                  </a:moveTo>
                  <a:lnTo>
                    <a:pt x="259082" y="134"/>
                  </a:lnTo>
                  <a:lnTo>
                    <a:pt x="264480" y="5845"/>
                  </a:lnTo>
                  <a:lnTo>
                    <a:pt x="267172" y="0"/>
                  </a:lnTo>
                  <a:close/>
                </a:path>
              </a:pathLst>
            </a:custGeom>
            <a:solidFill>
              <a:srgbClr val="689C2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7" name="object 77"/>
            <p:cNvSpPr/>
            <p:nvPr/>
          </p:nvSpPr>
          <p:spPr>
            <a:xfrm>
              <a:off x="2718141" y="6381596"/>
              <a:ext cx="271780" cy="12700"/>
            </a:xfrm>
            <a:custGeom>
              <a:avLst/>
              <a:gdLst/>
              <a:ahLst/>
              <a:cxnLst/>
              <a:rect l="l" t="t" r="r" b="b"/>
              <a:pathLst>
                <a:path w="271780" h="12700">
                  <a:moveTo>
                    <a:pt x="68617" y="3385"/>
                  </a:moveTo>
                  <a:lnTo>
                    <a:pt x="0" y="4529"/>
                  </a:lnTo>
                  <a:lnTo>
                    <a:pt x="3930" y="12394"/>
                  </a:lnTo>
                  <a:lnTo>
                    <a:pt x="77177" y="11173"/>
                  </a:lnTo>
                  <a:lnTo>
                    <a:pt x="70533" y="6410"/>
                  </a:lnTo>
                  <a:lnTo>
                    <a:pt x="68617" y="3385"/>
                  </a:lnTo>
                  <a:close/>
                </a:path>
                <a:path w="271780" h="12700">
                  <a:moveTo>
                    <a:pt x="271669" y="0"/>
                  </a:moveTo>
                  <a:lnTo>
                    <a:pt x="257043" y="243"/>
                  </a:lnTo>
                  <a:lnTo>
                    <a:pt x="264424" y="8051"/>
                  </a:lnTo>
                  <a:lnTo>
                    <a:pt x="267988" y="7992"/>
                  </a:lnTo>
                  <a:lnTo>
                    <a:pt x="271669" y="0"/>
                  </a:lnTo>
                  <a:close/>
                </a:path>
              </a:pathLst>
            </a:custGeom>
            <a:solidFill>
              <a:srgbClr val="699D2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8" name="object 78"/>
            <p:cNvSpPr/>
            <p:nvPr/>
          </p:nvSpPr>
          <p:spPr>
            <a:xfrm>
              <a:off x="2715825" y="6376886"/>
              <a:ext cx="276225" cy="12700"/>
            </a:xfrm>
            <a:custGeom>
              <a:avLst/>
              <a:gdLst/>
              <a:ahLst/>
              <a:cxnLst/>
              <a:rect l="l" t="t" r="r" b="b"/>
              <a:pathLst>
                <a:path w="276225" h="12700">
                  <a:moveTo>
                    <a:pt x="68003" y="3470"/>
                  </a:moveTo>
                  <a:lnTo>
                    <a:pt x="0" y="4604"/>
                  </a:lnTo>
                  <a:lnTo>
                    <a:pt x="3920" y="12451"/>
                  </a:lnTo>
                  <a:lnTo>
                    <a:pt x="73097" y="11297"/>
                  </a:lnTo>
                  <a:lnTo>
                    <a:pt x="72849" y="11119"/>
                  </a:lnTo>
                  <a:lnTo>
                    <a:pt x="68003" y="3470"/>
                  </a:lnTo>
                  <a:close/>
                </a:path>
                <a:path w="276225" h="12700">
                  <a:moveTo>
                    <a:pt x="276154" y="0"/>
                  </a:moveTo>
                  <a:lnTo>
                    <a:pt x="255009" y="352"/>
                  </a:lnTo>
                  <a:lnTo>
                    <a:pt x="262373" y="8141"/>
                  </a:lnTo>
                  <a:lnTo>
                    <a:pt x="272482" y="7973"/>
                  </a:lnTo>
                  <a:lnTo>
                    <a:pt x="276154" y="0"/>
                  </a:lnTo>
                  <a:close/>
                </a:path>
              </a:pathLst>
            </a:custGeom>
            <a:solidFill>
              <a:srgbClr val="6A9D2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9" name="object 79"/>
            <p:cNvSpPr/>
            <p:nvPr/>
          </p:nvSpPr>
          <p:spPr>
            <a:xfrm>
              <a:off x="2713503" y="6372170"/>
              <a:ext cx="280670" cy="12700"/>
            </a:xfrm>
            <a:custGeom>
              <a:avLst/>
              <a:gdLst/>
              <a:ahLst/>
              <a:cxnLst/>
              <a:rect l="l" t="t" r="r" b="b"/>
              <a:pathLst>
                <a:path w="280669" h="12700">
                  <a:moveTo>
                    <a:pt x="67387" y="3548"/>
                  </a:moveTo>
                  <a:lnTo>
                    <a:pt x="0" y="4672"/>
                  </a:lnTo>
                  <a:lnTo>
                    <a:pt x="3926" y="12531"/>
                  </a:lnTo>
                  <a:lnTo>
                    <a:pt x="72355" y="11390"/>
                  </a:lnTo>
                  <a:lnTo>
                    <a:pt x="67387" y="3548"/>
                  </a:lnTo>
                  <a:close/>
                </a:path>
                <a:path w="280669" h="12700">
                  <a:moveTo>
                    <a:pt x="280218" y="0"/>
                  </a:moveTo>
                  <a:lnTo>
                    <a:pt x="252970" y="454"/>
                  </a:lnTo>
                  <a:lnTo>
                    <a:pt x="260345" y="8256"/>
                  </a:lnTo>
                  <a:lnTo>
                    <a:pt x="276973" y="7978"/>
                  </a:lnTo>
                  <a:lnTo>
                    <a:pt x="279277" y="2977"/>
                  </a:lnTo>
                  <a:lnTo>
                    <a:pt x="280218" y="0"/>
                  </a:lnTo>
                  <a:close/>
                </a:path>
              </a:pathLst>
            </a:custGeom>
            <a:solidFill>
              <a:srgbClr val="6B9E2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0" name="object 80"/>
            <p:cNvSpPr/>
            <p:nvPr/>
          </p:nvSpPr>
          <p:spPr>
            <a:xfrm>
              <a:off x="2708859" y="6363118"/>
              <a:ext cx="288290" cy="17145"/>
            </a:xfrm>
            <a:custGeom>
              <a:avLst/>
              <a:gdLst/>
              <a:ahLst/>
              <a:cxnLst/>
              <a:rect l="l" t="t" r="r" b="b"/>
              <a:pathLst>
                <a:path w="288289" h="17145">
                  <a:moveTo>
                    <a:pt x="74053" y="15811"/>
                  </a:moveTo>
                  <a:lnTo>
                    <a:pt x="71120" y="11188"/>
                  </a:lnTo>
                  <a:lnTo>
                    <a:pt x="69151" y="8064"/>
                  </a:lnTo>
                  <a:lnTo>
                    <a:pt x="66205" y="3429"/>
                  </a:lnTo>
                  <a:lnTo>
                    <a:pt x="0" y="4445"/>
                  </a:lnTo>
                  <a:lnTo>
                    <a:pt x="2324" y="9105"/>
                  </a:lnTo>
                  <a:lnTo>
                    <a:pt x="3124" y="10706"/>
                  </a:lnTo>
                  <a:lnTo>
                    <a:pt x="3924" y="12306"/>
                  </a:lnTo>
                  <a:lnTo>
                    <a:pt x="6248" y="16941"/>
                  </a:lnTo>
                  <a:lnTo>
                    <a:pt x="74053" y="15811"/>
                  </a:lnTo>
                  <a:close/>
                </a:path>
                <a:path w="288289" h="17145">
                  <a:moveTo>
                    <a:pt x="287718" y="0"/>
                  </a:moveTo>
                  <a:lnTo>
                    <a:pt x="249186" y="596"/>
                  </a:lnTo>
                  <a:lnTo>
                    <a:pt x="256273" y="8102"/>
                  </a:lnTo>
                  <a:lnTo>
                    <a:pt x="260616" y="12700"/>
                  </a:lnTo>
                  <a:lnTo>
                    <a:pt x="283781" y="12319"/>
                  </a:lnTo>
                  <a:lnTo>
                    <a:pt x="283921" y="12039"/>
                  </a:lnTo>
                  <a:lnTo>
                    <a:pt x="285305" y="7632"/>
                  </a:lnTo>
                  <a:lnTo>
                    <a:pt x="286232" y="4711"/>
                  </a:lnTo>
                  <a:lnTo>
                    <a:pt x="287718" y="0"/>
                  </a:lnTo>
                  <a:close/>
                </a:path>
              </a:pathLst>
            </a:custGeom>
            <a:solidFill>
              <a:srgbClr val="6C9E2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1" name="object 81"/>
            <p:cNvSpPr/>
            <p:nvPr/>
          </p:nvSpPr>
          <p:spPr>
            <a:xfrm>
              <a:off x="2707796" y="6358407"/>
              <a:ext cx="290830" cy="12700"/>
            </a:xfrm>
            <a:custGeom>
              <a:avLst/>
              <a:gdLst/>
              <a:ahLst/>
              <a:cxnLst/>
              <a:rect l="l" t="t" r="r" b="b"/>
              <a:pathLst>
                <a:path w="290830" h="12700">
                  <a:moveTo>
                    <a:pt x="64344" y="3501"/>
                  </a:moveTo>
                  <a:lnTo>
                    <a:pt x="0" y="4498"/>
                  </a:lnTo>
                  <a:lnTo>
                    <a:pt x="545" y="8103"/>
                  </a:lnTo>
                  <a:lnTo>
                    <a:pt x="2674" y="12364"/>
                  </a:lnTo>
                  <a:lnTo>
                    <a:pt x="69256" y="11254"/>
                  </a:lnTo>
                  <a:lnTo>
                    <a:pt x="64344" y="3501"/>
                  </a:lnTo>
                  <a:close/>
                </a:path>
                <a:path w="290830" h="12700">
                  <a:moveTo>
                    <a:pt x="290280" y="0"/>
                  </a:moveTo>
                  <a:lnTo>
                    <a:pt x="245888" y="687"/>
                  </a:lnTo>
                  <a:lnTo>
                    <a:pt x="252981" y="8191"/>
                  </a:lnTo>
                  <a:lnTo>
                    <a:pt x="287873" y="7609"/>
                  </a:lnTo>
                  <a:lnTo>
                    <a:pt x="290280" y="0"/>
                  </a:lnTo>
                  <a:close/>
                </a:path>
              </a:pathLst>
            </a:custGeom>
            <a:solidFill>
              <a:srgbClr val="6D9F2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2" name="object 82"/>
            <p:cNvSpPr/>
            <p:nvPr/>
          </p:nvSpPr>
          <p:spPr>
            <a:xfrm>
              <a:off x="2707088" y="6353717"/>
              <a:ext cx="292100" cy="12700"/>
            </a:xfrm>
            <a:custGeom>
              <a:avLst/>
              <a:gdLst/>
              <a:ahLst/>
              <a:cxnLst/>
              <a:rect l="l" t="t" r="r" b="b"/>
              <a:pathLst>
                <a:path w="292100" h="12700">
                  <a:moveTo>
                    <a:pt x="62113" y="3553"/>
                  </a:moveTo>
                  <a:lnTo>
                    <a:pt x="0" y="4513"/>
                  </a:lnTo>
                  <a:lnTo>
                    <a:pt x="1194" y="12411"/>
                  </a:lnTo>
                  <a:lnTo>
                    <a:pt x="67030" y="11313"/>
                  </a:lnTo>
                  <a:lnTo>
                    <a:pt x="62113" y="3553"/>
                  </a:lnTo>
                  <a:close/>
                </a:path>
                <a:path w="292100" h="12700">
                  <a:moveTo>
                    <a:pt x="292044" y="0"/>
                  </a:moveTo>
                  <a:lnTo>
                    <a:pt x="242239" y="769"/>
                  </a:lnTo>
                  <a:lnTo>
                    <a:pt x="249333" y="8274"/>
                  </a:lnTo>
                  <a:lnTo>
                    <a:pt x="290068" y="7595"/>
                  </a:lnTo>
                  <a:lnTo>
                    <a:pt x="291452" y="3219"/>
                  </a:lnTo>
                  <a:lnTo>
                    <a:pt x="292044" y="0"/>
                  </a:lnTo>
                  <a:close/>
                </a:path>
              </a:pathLst>
            </a:custGeom>
            <a:solidFill>
              <a:srgbClr val="6E9F2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3" name="object 83"/>
            <p:cNvSpPr/>
            <p:nvPr/>
          </p:nvSpPr>
          <p:spPr>
            <a:xfrm>
              <a:off x="2706383" y="6349018"/>
              <a:ext cx="294005" cy="12700"/>
            </a:xfrm>
            <a:custGeom>
              <a:avLst/>
              <a:gdLst/>
              <a:ahLst/>
              <a:cxnLst/>
              <a:rect l="l" t="t" r="r" b="b"/>
              <a:pathLst>
                <a:path w="294005" h="12700">
                  <a:moveTo>
                    <a:pt x="61695" y="3594"/>
                  </a:moveTo>
                  <a:lnTo>
                    <a:pt x="0" y="4550"/>
                  </a:lnTo>
                  <a:lnTo>
                    <a:pt x="1194" y="12443"/>
                  </a:lnTo>
                  <a:lnTo>
                    <a:pt x="64850" y="11460"/>
                  </a:lnTo>
                  <a:lnTo>
                    <a:pt x="62470" y="7702"/>
                  </a:lnTo>
                  <a:lnTo>
                    <a:pt x="61695" y="3594"/>
                  </a:lnTo>
                  <a:close/>
                </a:path>
                <a:path w="294005" h="12700">
                  <a:moveTo>
                    <a:pt x="293613" y="0"/>
                  </a:moveTo>
                  <a:lnTo>
                    <a:pt x="238580" y="852"/>
                  </a:lnTo>
                  <a:lnTo>
                    <a:pt x="245961" y="8661"/>
                  </a:lnTo>
                  <a:lnTo>
                    <a:pt x="292149" y="7947"/>
                  </a:lnTo>
                  <a:lnTo>
                    <a:pt x="293613" y="0"/>
                  </a:lnTo>
                  <a:close/>
                </a:path>
              </a:pathLst>
            </a:custGeom>
            <a:solidFill>
              <a:srgbClr val="6FA02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4" name="object 84"/>
            <p:cNvSpPr/>
            <p:nvPr/>
          </p:nvSpPr>
          <p:spPr>
            <a:xfrm>
              <a:off x="2705676" y="6344331"/>
              <a:ext cx="295275" cy="12700"/>
            </a:xfrm>
            <a:custGeom>
              <a:avLst/>
              <a:gdLst/>
              <a:ahLst/>
              <a:cxnLst/>
              <a:rect l="l" t="t" r="r" b="b"/>
              <a:pathLst>
                <a:path w="295275" h="12700">
                  <a:moveTo>
                    <a:pt x="61523" y="3611"/>
                  </a:moveTo>
                  <a:lnTo>
                    <a:pt x="0" y="4562"/>
                  </a:lnTo>
                  <a:lnTo>
                    <a:pt x="1195" y="12468"/>
                  </a:lnTo>
                  <a:lnTo>
                    <a:pt x="63011" y="11510"/>
                  </a:lnTo>
                  <a:lnTo>
                    <a:pt x="61523" y="3611"/>
                  </a:lnTo>
                  <a:close/>
                </a:path>
                <a:path w="295275" h="12700">
                  <a:moveTo>
                    <a:pt x="295182" y="0"/>
                  </a:moveTo>
                  <a:lnTo>
                    <a:pt x="234931" y="931"/>
                  </a:lnTo>
                  <a:lnTo>
                    <a:pt x="242305" y="8731"/>
                  </a:lnTo>
                  <a:lnTo>
                    <a:pt x="293723" y="7934"/>
                  </a:lnTo>
                  <a:lnTo>
                    <a:pt x="295182" y="0"/>
                  </a:lnTo>
                  <a:close/>
                </a:path>
              </a:pathLst>
            </a:custGeom>
            <a:solidFill>
              <a:srgbClr val="70A02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5" name="object 85"/>
            <p:cNvSpPr/>
            <p:nvPr/>
          </p:nvSpPr>
          <p:spPr>
            <a:xfrm>
              <a:off x="2704970" y="6339631"/>
              <a:ext cx="297180" cy="12700"/>
            </a:xfrm>
            <a:custGeom>
              <a:avLst/>
              <a:gdLst/>
              <a:ahLst/>
              <a:cxnLst/>
              <a:rect l="l" t="t" r="r" b="b"/>
              <a:pathLst>
                <a:path w="297180" h="12700">
                  <a:moveTo>
                    <a:pt x="61350" y="3648"/>
                  </a:moveTo>
                  <a:lnTo>
                    <a:pt x="0" y="4598"/>
                  </a:lnTo>
                  <a:lnTo>
                    <a:pt x="1194" y="12492"/>
                  </a:lnTo>
                  <a:lnTo>
                    <a:pt x="62837" y="11539"/>
                  </a:lnTo>
                  <a:lnTo>
                    <a:pt x="61350" y="3648"/>
                  </a:lnTo>
                  <a:close/>
                </a:path>
                <a:path w="297180" h="12700">
                  <a:moveTo>
                    <a:pt x="296751" y="0"/>
                  </a:moveTo>
                  <a:lnTo>
                    <a:pt x="234983" y="957"/>
                  </a:lnTo>
                  <a:lnTo>
                    <a:pt x="234304" y="4221"/>
                  </a:lnTo>
                  <a:lnTo>
                    <a:pt x="238653" y="8822"/>
                  </a:lnTo>
                  <a:lnTo>
                    <a:pt x="295290" y="7947"/>
                  </a:lnTo>
                  <a:lnTo>
                    <a:pt x="296751" y="0"/>
                  </a:lnTo>
                  <a:close/>
                </a:path>
              </a:pathLst>
            </a:custGeom>
            <a:solidFill>
              <a:srgbClr val="71A02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6" name="object 86"/>
            <p:cNvSpPr/>
            <p:nvPr/>
          </p:nvSpPr>
          <p:spPr>
            <a:xfrm>
              <a:off x="2704262" y="6334943"/>
              <a:ext cx="298450" cy="12700"/>
            </a:xfrm>
            <a:custGeom>
              <a:avLst/>
              <a:gdLst/>
              <a:ahLst/>
              <a:cxnLst/>
              <a:rect l="l" t="t" r="r" b="b"/>
              <a:pathLst>
                <a:path w="298450" h="12700">
                  <a:moveTo>
                    <a:pt x="61177" y="3660"/>
                  </a:moveTo>
                  <a:lnTo>
                    <a:pt x="0" y="4605"/>
                  </a:lnTo>
                  <a:lnTo>
                    <a:pt x="1196" y="12517"/>
                  </a:lnTo>
                  <a:lnTo>
                    <a:pt x="62666" y="11564"/>
                  </a:lnTo>
                  <a:lnTo>
                    <a:pt x="61177" y="3660"/>
                  </a:lnTo>
                  <a:close/>
                </a:path>
                <a:path w="298450" h="12700">
                  <a:moveTo>
                    <a:pt x="297995" y="0"/>
                  </a:moveTo>
                  <a:lnTo>
                    <a:pt x="236562" y="949"/>
                  </a:lnTo>
                  <a:lnTo>
                    <a:pt x="236299" y="2720"/>
                  </a:lnTo>
                  <a:lnTo>
                    <a:pt x="235015" y="8893"/>
                  </a:lnTo>
                  <a:lnTo>
                    <a:pt x="296862" y="7935"/>
                  </a:lnTo>
                  <a:lnTo>
                    <a:pt x="297821" y="2720"/>
                  </a:lnTo>
                  <a:lnTo>
                    <a:pt x="297995" y="0"/>
                  </a:lnTo>
                  <a:close/>
                </a:path>
              </a:pathLst>
            </a:custGeom>
            <a:solidFill>
              <a:srgbClr val="72A12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7" name="object 87"/>
            <p:cNvSpPr/>
            <p:nvPr/>
          </p:nvSpPr>
          <p:spPr>
            <a:xfrm>
              <a:off x="2703557" y="6330253"/>
              <a:ext cx="299085" cy="12700"/>
            </a:xfrm>
            <a:custGeom>
              <a:avLst/>
              <a:gdLst/>
              <a:ahLst/>
              <a:cxnLst/>
              <a:rect l="l" t="t" r="r" b="b"/>
              <a:pathLst>
                <a:path w="299085" h="12700">
                  <a:moveTo>
                    <a:pt x="61004" y="3687"/>
                  </a:moveTo>
                  <a:lnTo>
                    <a:pt x="0" y="4633"/>
                  </a:lnTo>
                  <a:lnTo>
                    <a:pt x="1194" y="12527"/>
                  </a:lnTo>
                  <a:lnTo>
                    <a:pt x="62491" y="11579"/>
                  </a:lnTo>
                  <a:lnTo>
                    <a:pt x="61004" y="3687"/>
                  </a:lnTo>
                  <a:close/>
                </a:path>
                <a:path w="299085" h="12700">
                  <a:moveTo>
                    <a:pt x="298982" y="0"/>
                  </a:moveTo>
                  <a:lnTo>
                    <a:pt x="237965" y="945"/>
                  </a:lnTo>
                  <a:lnTo>
                    <a:pt x="237017" y="7324"/>
                  </a:lnTo>
                  <a:lnTo>
                    <a:pt x="236697" y="8887"/>
                  </a:lnTo>
                  <a:lnTo>
                    <a:pt x="298430" y="7933"/>
                  </a:lnTo>
                  <a:lnTo>
                    <a:pt x="298542" y="7324"/>
                  </a:lnTo>
                  <a:lnTo>
                    <a:pt x="298982" y="0"/>
                  </a:lnTo>
                  <a:close/>
                </a:path>
              </a:pathLst>
            </a:custGeom>
            <a:solidFill>
              <a:srgbClr val="73A12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8" name="object 88"/>
            <p:cNvSpPr/>
            <p:nvPr/>
          </p:nvSpPr>
          <p:spPr>
            <a:xfrm>
              <a:off x="2702191" y="6320891"/>
              <a:ext cx="300990" cy="17780"/>
            </a:xfrm>
            <a:custGeom>
              <a:avLst/>
              <a:gdLst/>
              <a:ahLst/>
              <a:cxnLst/>
              <a:rect l="l" t="t" r="r" b="b"/>
              <a:pathLst>
                <a:path w="300989" h="17779">
                  <a:moveTo>
                    <a:pt x="62966" y="16281"/>
                  </a:moveTo>
                  <a:lnTo>
                    <a:pt x="62077" y="11633"/>
                  </a:lnTo>
                  <a:lnTo>
                    <a:pt x="61531" y="8661"/>
                  </a:lnTo>
                  <a:lnTo>
                    <a:pt x="60655" y="4000"/>
                  </a:lnTo>
                  <a:lnTo>
                    <a:pt x="0" y="5016"/>
                  </a:lnTo>
                  <a:lnTo>
                    <a:pt x="1143" y="12560"/>
                  </a:lnTo>
                  <a:lnTo>
                    <a:pt x="1854" y="17233"/>
                  </a:lnTo>
                  <a:lnTo>
                    <a:pt x="62966" y="16281"/>
                  </a:lnTo>
                  <a:close/>
                </a:path>
                <a:path w="300989" h="17779">
                  <a:moveTo>
                    <a:pt x="300901" y="0"/>
                  </a:moveTo>
                  <a:lnTo>
                    <a:pt x="239991" y="1016"/>
                  </a:lnTo>
                  <a:lnTo>
                    <a:pt x="239915" y="3670"/>
                  </a:lnTo>
                  <a:lnTo>
                    <a:pt x="239737" y="5702"/>
                  </a:lnTo>
                  <a:lnTo>
                    <a:pt x="239687" y="6172"/>
                  </a:lnTo>
                  <a:lnTo>
                    <a:pt x="239331" y="10261"/>
                  </a:lnTo>
                  <a:lnTo>
                    <a:pt x="238836" y="13563"/>
                  </a:lnTo>
                  <a:lnTo>
                    <a:pt x="300151" y="12611"/>
                  </a:lnTo>
                  <a:lnTo>
                    <a:pt x="300418" y="7950"/>
                  </a:lnTo>
                  <a:lnTo>
                    <a:pt x="300621" y="4686"/>
                  </a:lnTo>
                  <a:lnTo>
                    <a:pt x="300901" y="0"/>
                  </a:lnTo>
                  <a:close/>
                </a:path>
              </a:pathLst>
            </a:custGeom>
            <a:solidFill>
              <a:srgbClr val="74A22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9" name="object 89"/>
            <p:cNvSpPr/>
            <p:nvPr/>
          </p:nvSpPr>
          <p:spPr>
            <a:xfrm>
              <a:off x="2701491" y="6316211"/>
              <a:ext cx="302260" cy="12700"/>
            </a:xfrm>
            <a:custGeom>
              <a:avLst/>
              <a:gdLst/>
              <a:ahLst/>
              <a:cxnLst/>
              <a:rect l="l" t="t" r="r" b="b"/>
              <a:pathLst>
                <a:path w="302260" h="12700">
                  <a:moveTo>
                    <a:pt x="60485" y="4010"/>
                  </a:moveTo>
                  <a:lnTo>
                    <a:pt x="0" y="5016"/>
                  </a:lnTo>
                  <a:lnTo>
                    <a:pt x="1142" y="12568"/>
                  </a:lnTo>
                  <a:lnTo>
                    <a:pt x="61920" y="11626"/>
                  </a:lnTo>
                  <a:lnTo>
                    <a:pt x="60485" y="4010"/>
                  </a:lnTo>
                  <a:close/>
                </a:path>
                <a:path w="302260" h="12700">
                  <a:moveTo>
                    <a:pt x="301626" y="0"/>
                  </a:moveTo>
                  <a:lnTo>
                    <a:pt x="240710" y="1013"/>
                  </a:lnTo>
                  <a:lnTo>
                    <a:pt x="240819" y="1619"/>
                  </a:lnTo>
                  <a:lnTo>
                    <a:pt x="240634" y="7914"/>
                  </a:lnTo>
                  <a:lnTo>
                    <a:pt x="240576" y="8857"/>
                  </a:lnTo>
                  <a:lnTo>
                    <a:pt x="301417" y="7914"/>
                  </a:lnTo>
                  <a:lnTo>
                    <a:pt x="301795" y="1619"/>
                  </a:lnTo>
                  <a:lnTo>
                    <a:pt x="301781" y="1013"/>
                  </a:lnTo>
                  <a:lnTo>
                    <a:pt x="301626" y="0"/>
                  </a:lnTo>
                  <a:close/>
                </a:path>
              </a:pathLst>
            </a:custGeom>
            <a:solidFill>
              <a:srgbClr val="75A22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0" name="object 90"/>
            <p:cNvSpPr/>
            <p:nvPr/>
          </p:nvSpPr>
          <p:spPr>
            <a:xfrm>
              <a:off x="2700977" y="6311530"/>
              <a:ext cx="302895" cy="12700"/>
            </a:xfrm>
            <a:custGeom>
              <a:avLst/>
              <a:gdLst/>
              <a:ahLst/>
              <a:cxnLst/>
              <a:rect l="l" t="t" r="r" b="b"/>
              <a:pathLst>
                <a:path w="302894" h="12700">
                  <a:moveTo>
                    <a:pt x="60978" y="4008"/>
                  </a:moveTo>
                  <a:lnTo>
                    <a:pt x="82" y="5024"/>
                  </a:lnTo>
                  <a:lnTo>
                    <a:pt x="0" y="6299"/>
                  </a:lnTo>
                  <a:lnTo>
                    <a:pt x="948" y="12573"/>
                  </a:lnTo>
                  <a:lnTo>
                    <a:pt x="61554" y="11636"/>
                  </a:lnTo>
                  <a:lnTo>
                    <a:pt x="60548" y="6299"/>
                  </a:lnTo>
                  <a:lnTo>
                    <a:pt x="60978" y="4008"/>
                  </a:lnTo>
                  <a:close/>
                </a:path>
                <a:path w="302894" h="12700">
                  <a:moveTo>
                    <a:pt x="301424" y="0"/>
                  </a:moveTo>
                  <a:lnTo>
                    <a:pt x="240382" y="1017"/>
                  </a:lnTo>
                  <a:lnTo>
                    <a:pt x="241266" y="5931"/>
                  </a:lnTo>
                  <a:lnTo>
                    <a:pt x="241258" y="8859"/>
                  </a:lnTo>
                  <a:lnTo>
                    <a:pt x="302211" y="7917"/>
                  </a:lnTo>
                  <a:lnTo>
                    <a:pt x="302331" y="5931"/>
                  </a:lnTo>
                  <a:lnTo>
                    <a:pt x="301424" y="0"/>
                  </a:lnTo>
                  <a:close/>
                </a:path>
              </a:pathLst>
            </a:custGeom>
            <a:solidFill>
              <a:srgbClr val="76A32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1" name="object 91"/>
            <p:cNvSpPr/>
            <p:nvPr/>
          </p:nvSpPr>
          <p:spPr>
            <a:xfrm>
              <a:off x="2700958" y="6306869"/>
              <a:ext cx="302260" cy="13335"/>
            </a:xfrm>
            <a:custGeom>
              <a:avLst/>
              <a:gdLst/>
              <a:ahLst/>
              <a:cxnLst/>
              <a:rect l="l" t="t" r="r" b="b"/>
              <a:pathLst>
                <a:path w="302260" h="13335">
                  <a:moveTo>
                    <a:pt x="61878" y="3972"/>
                  </a:moveTo>
                  <a:lnTo>
                    <a:pt x="817" y="4987"/>
                  </a:lnTo>
                  <a:lnTo>
                    <a:pt x="0" y="10352"/>
                  </a:lnTo>
                  <a:lnTo>
                    <a:pt x="30" y="11040"/>
                  </a:lnTo>
                  <a:lnTo>
                    <a:pt x="316" y="12926"/>
                  </a:lnTo>
                  <a:lnTo>
                    <a:pt x="60748" y="11919"/>
                  </a:lnTo>
                  <a:lnTo>
                    <a:pt x="60582" y="11040"/>
                  </a:lnTo>
                  <a:lnTo>
                    <a:pt x="60681" y="10352"/>
                  </a:lnTo>
                  <a:lnTo>
                    <a:pt x="61878" y="3972"/>
                  </a:lnTo>
                  <a:close/>
                </a:path>
                <a:path w="302260" h="13335">
                  <a:moveTo>
                    <a:pt x="300730" y="0"/>
                  </a:moveTo>
                  <a:lnTo>
                    <a:pt x="239561" y="1017"/>
                  </a:lnTo>
                  <a:lnTo>
                    <a:pt x="240983" y="8914"/>
                  </a:lnTo>
                  <a:lnTo>
                    <a:pt x="301938" y="7897"/>
                  </a:lnTo>
                  <a:lnTo>
                    <a:pt x="300730" y="0"/>
                  </a:lnTo>
                  <a:close/>
                </a:path>
              </a:pathLst>
            </a:custGeom>
            <a:solidFill>
              <a:srgbClr val="77A32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2" name="object 92"/>
            <p:cNvSpPr/>
            <p:nvPr/>
          </p:nvSpPr>
          <p:spPr>
            <a:xfrm>
              <a:off x="2701279" y="6302194"/>
              <a:ext cx="300990" cy="13335"/>
            </a:xfrm>
            <a:custGeom>
              <a:avLst/>
              <a:gdLst/>
              <a:ahLst/>
              <a:cxnLst/>
              <a:rect l="l" t="t" r="r" b="b"/>
              <a:pathLst>
                <a:path w="300989" h="13335">
                  <a:moveTo>
                    <a:pt x="62436" y="3955"/>
                  </a:moveTo>
                  <a:lnTo>
                    <a:pt x="1210" y="4976"/>
                  </a:lnTo>
                  <a:lnTo>
                    <a:pt x="0" y="12921"/>
                  </a:lnTo>
                  <a:lnTo>
                    <a:pt x="60946" y="11905"/>
                  </a:lnTo>
                  <a:lnTo>
                    <a:pt x="62436" y="3955"/>
                  </a:lnTo>
                  <a:close/>
                </a:path>
                <a:path w="300989" h="13335">
                  <a:moveTo>
                    <a:pt x="299694" y="0"/>
                  </a:moveTo>
                  <a:lnTo>
                    <a:pt x="238400" y="1021"/>
                  </a:lnTo>
                  <a:lnTo>
                    <a:pt x="239822" y="8923"/>
                  </a:lnTo>
                  <a:lnTo>
                    <a:pt x="300903" y="7904"/>
                  </a:lnTo>
                  <a:lnTo>
                    <a:pt x="299694" y="0"/>
                  </a:lnTo>
                  <a:close/>
                </a:path>
              </a:pathLst>
            </a:custGeom>
            <a:solidFill>
              <a:srgbClr val="78A42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3" name="object 93"/>
            <p:cNvSpPr/>
            <p:nvPr/>
          </p:nvSpPr>
          <p:spPr>
            <a:xfrm>
              <a:off x="2701994" y="6297532"/>
              <a:ext cx="299720" cy="13335"/>
            </a:xfrm>
            <a:custGeom>
              <a:avLst/>
              <a:gdLst/>
              <a:ahLst/>
              <a:cxnLst/>
              <a:rect l="l" t="t" r="r" b="b"/>
              <a:pathLst>
                <a:path w="299719" h="13335">
                  <a:moveTo>
                    <a:pt x="62602" y="3919"/>
                  </a:moveTo>
                  <a:lnTo>
                    <a:pt x="1210" y="4940"/>
                  </a:lnTo>
                  <a:lnTo>
                    <a:pt x="0" y="12885"/>
                  </a:lnTo>
                  <a:lnTo>
                    <a:pt x="61112" y="11866"/>
                  </a:lnTo>
                  <a:lnTo>
                    <a:pt x="62602" y="3919"/>
                  </a:lnTo>
                  <a:close/>
                </a:path>
                <a:path w="299719" h="13335">
                  <a:moveTo>
                    <a:pt x="298266" y="0"/>
                  </a:moveTo>
                  <a:lnTo>
                    <a:pt x="236845" y="1021"/>
                  </a:lnTo>
                  <a:lnTo>
                    <a:pt x="238265" y="8912"/>
                  </a:lnTo>
                  <a:lnTo>
                    <a:pt x="299473" y="7892"/>
                  </a:lnTo>
                  <a:lnTo>
                    <a:pt x="298266" y="0"/>
                  </a:lnTo>
                  <a:close/>
                </a:path>
              </a:pathLst>
            </a:custGeom>
            <a:solidFill>
              <a:srgbClr val="79A42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4" name="object 94"/>
            <p:cNvSpPr/>
            <p:nvPr/>
          </p:nvSpPr>
          <p:spPr>
            <a:xfrm>
              <a:off x="2702708" y="6292858"/>
              <a:ext cx="298450" cy="13335"/>
            </a:xfrm>
            <a:custGeom>
              <a:avLst/>
              <a:gdLst/>
              <a:ahLst/>
              <a:cxnLst/>
              <a:rect l="l" t="t" r="r" b="b"/>
              <a:pathLst>
                <a:path w="298450" h="13335">
                  <a:moveTo>
                    <a:pt x="62767" y="3902"/>
                  </a:moveTo>
                  <a:lnTo>
                    <a:pt x="1210" y="4928"/>
                  </a:lnTo>
                  <a:lnTo>
                    <a:pt x="0" y="12873"/>
                  </a:lnTo>
                  <a:lnTo>
                    <a:pt x="61277" y="11852"/>
                  </a:lnTo>
                  <a:lnTo>
                    <a:pt x="62767" y="3902"/>
                  </a:lnTo>
                  <a:close/>
                </a:path>
                <a:path w="298450" h="13335">
                  <a:moveTo>
                    <a:pt x="296838" y="0"/>
                  </a:moveTo>
                  <a:lnTo>
                    <a:pt x="235290" y="1026"/>
                  </a:lnTo>
                  <a:lnTo>
                    <a:pt x="236713" y="8927"/>
                  </a:lnTo>
                  <a:lnTo>
                    <a:pt x="298046" y="7904"/>
                  </a:lnTo>
                  <a:lnTo>
                    <a:pt x="296838" y="0"/>
                  </a:lnTo>
                  <a:close/>
                </a:path>
              </a:pathLst>
            </a:custGeom>
            <a:solidFill>
              <a:srgbClr val="7AA42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5" name="object 95"/>
            <p:cNvSpPr/>
            <p:nvPr/>
          </p:nvSpPr>
          <p:spPr>
            <a:xfrm>
              <a:off x="2703423" y="6288196"/>
              <a:ext cx="297180" cy="13335"/>
            </a:xfrm>
            <a:custGeom>
              <a:avLst/>
              <a:gdLst/>
              <a:ahLst/>
              <a:cxnLst/>
              <a:rect l="l" t="t" r="r" b="b"/>
              <a:pathLst>
                <a:path w="297180" h="13335">
                  <a:moveTo>
                    <a:pt x="62933" y="3861"/>
                  </a:moveTo>
                  <a:lnTo>
                    <a:pt x="1211" y="4887"/>
                  </a:lnTo>
                  <a:lnTo>
                    <a:pt x="0" y="12837"/>
                  </a:lnTo>
                  <a:lnTo>
                    <a:pt x="61443" y="11813"/>
                  </a:lnTo>
                  <a:lnTo>
                    <a:pt x="62933" y="3861"/>
                  </a:lnTo>
                  <a:close/>
                </a:path>
                <a:path w="297180" h="13335">
                  <a:moveTo>
                    <a:pt x="295409" y="0"/>
                  </a:moveTo>
                  <a:lnTo>
                    <a:pt x="233735" y="1024"/>
                  </a:lnTo>
                  <a:lnTo>
                    <a:pt x="235156" y="8916"/>
                  </a:lnTo>
                  <a:lnTo>
                    <a:pt x="296616" y="7892"/>
                  </a:lnTo>
                  <a:lnTo>
                    <a:pt x="295409" y="0"/>
                  </a:lnTo>
                  <a:close/>
                </a:path>
              </a:pathLst>
            </a:custGeom>
            <a:solidFill>
              <a:srgbClr val="7BA52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6" name="object 96"/>
            <p:cNvSpPr/>
            <p:nvPr/>
          </p:nvSpPr>
          <p:spPr>
            <a:xfrm>
              <a:off x="2704137" y="6283865"/>
              <a:ext cx="295275" cy="12700"/>
            </a:xfrm>
            <a:custGeom>
              <a:avLst/>
              <a:gdLst/>
              <a:ahLst/>
              <a:cxnLst/>
              <a:rect l="l" t="t" r="r" b="b"/>
              <a:pathLst>
                <a:path w="295275" h="12700">
                  <a:moveTo>
                    <a:pt x="63085" y="3579"/>
                  </a:moveTo>
                  <a:lnTo>
                    <a:pt x="1210" y="4537"/>
                  </a:lnTo>
                  <a:lnTo>
                    <a:pt x="0" y="12482"/>
                  </a:lnTo>
                  <a:lnTo>
                    <a:pt x="61608" y="11455"/>
                  </a:lnTo>
                  <a:lnTo>
                    <a:pt x="63085" y="3579"/>
                  </a:lnTo>
                  <a:close/>
                </a:path>
                <a:path w="295275" h="12700">
                  <a:moveTo>
                    <a:pt x="294033" y="0"/>
                  </a:moveTo>
                  <a:lnTo>
                    <a:pt x="232229" y="957"/>
                  </a:lnTo>
                  <a:lnTo>
                    <a:pt x="233603" y="8588"/>
                  </a:lnTo>
                  <a:lnTo>
                    <a:pt x="295189" y="7561"/>
                  </a:lnTo>
                  <a:lnTo>
                    <a:pt x="294033" y="0"/>
                  </a:lnTo>
                  <a:close/>
                </a:path>
              </a:pathLst>
            </a:custGeom>
            <a:solidFill>
              <a:srgbClr val="7CA52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7" name="object 97"/>
            <p:cNvSpPr/>
            <p:nvPr/>
          </p:nvSpPr>
          <p:spPr>
            <a:xfrm>
              <a:off x="2704846" y="6274536"/>
              <a:ext cx="294005" cy="17145"/>
            </a:xfrm>
            <a:custGeom>
              <a:avLst/>
              <a:gdLst/>
              <a:ahLst/>
              <a:cxnLst/>
              <a:rect l="l" t="t" r="r" b="b"/>
              <a:pathLst>
                <a:path w="294005" h="17145">
                  <a:moveTo>
                    <a:pt x="64604" y="3517"/>
                  </a:moveTo>
                  <a:lnTo>
                    <a:pt x="1930" y="4495"/>
                  </a:lnTo>
                  <a:lnTo>
                    <a:pt x="1206" y="9182"/>
                  </a:lnTo>
                  <a:lnTo>
                    <a:pt x="812" y="11734"/>
                  </a:lnTo>
                  <a:lnTo>
                    <a:pt x="711" y="12433"/>
                  </a:lnTo>
                  <a:lnTo>
                    <a:pt x="0" y="17119"/>
                  </a:lnTo>
                  <a:lnTo>
                    <a:pt x="61772" y="16090"/>
                  </a:lnTo>
                  <a:lnTo>
                    <a:pt x="62649" y="11391"/>
                  </a:lnTo>
                  <a:lnTo>
                    <a:pt x="63233" y="8229"/>
                  </a:lnTo>
                  <a:lnTo>
                    <a:pt x="63931" y="4559"/>
                  </a:lnTo>
                  <a:lnTo>
                    <a:pt x="64604" y="3517"/>
                  </a:lnTo>
                  <a:close/>
                </a:path>
                <a:path w="294005" h="17145">
                  <a:moveTo>
                    <a:pt x="293763" y="12217"/>
                  </a:moveTo>
                  <a:lnTo>
                    <a:pt x="293039" y="7569"/>
                  </a:lnTo>
                  <a:lnTo>
                    <a:pt x="292608" y="4673"/>
                  </a:lnTo>
                  <a:lnTo>
                    <a:pt x="291896" y="0"/>
                  </a:lnTo>
                  <a:lnTo>
                    <a:pt x="228282" y="977"/>
                  </a:lnTo>
                  <a:lnTo>
                    <a:pt x="230479" y="4559"/>
                  </a:lnTo>
                  <a:lnTo>
                    <a:pt x="230670" y="5626"/>
                  </a:lnTo>
                  <a:lnTo>
                    <a:pt x="232041" y="13246"/>
                  </a:lnTo>
                  <a:lnTo>
                    <a:pt x="293763" y="12217"/>
                  </a:lnTo>
                  <a:close/>
                </a:path>
              </a:pathLst>
            </a:custGeom>
            <a:solidFill>
              <a:srgbClr val="7DA6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8" name="object 98"/>
            <p:cNvSpPr/>
            <p:nvPr/>
          </p:nvSpPr>
          <p:spPr>
            <a:xfrm>
              <a:off x="2706283" y="6269865"/>
              <a:ext cx="291465" cy="12700"/>
            </a:xfrm>
            <a:custGeom>
              <a:avLst/>
              <a:gdLst/>
              <a:ahLst/>
              <a:cxnLst/>
              <a:rect l="l" t="t" r="r" b="b"/>
              <a:pathLst>
                <a:path w="291464" h="12700">
                  <a:moveTo>
                    <a:pt x="66179" y="3455"/>
                  </a:moveTo>
                  <a:lnTo>
                    <a:pt x="1208" y="4459"/>
                  </a:lnTo>
                  <a:lnTo>
                    <a:pt x="0" y="12395"/>
                  </a:lnTo>
                  <a:lnTo>
                    <a:pt x="62105" y="11360"/>
                  </a:lnTo>
                  <a:lnTo>
                    <a:pt x="62505" y="9224"/>
                  </a:lnTo>
                  <a:lnTo>
                    <a:pt x="66179" y="3455"/>
                  </a:lnTo>
                  <a:close/>
                </a:path>
                <a:path w="291464" h="12700">
                  <a:moveTo>
                    <a:pt x="289746" y="0"/>
                  </a:moveTo>
                  <a:lnTo>
                    <a:pt x="223992" y="1016"/>
                  </a:lnTo>
                  <a:lnTo>
                    <a:pt x="228656" y="8583"/>
                  </a:lnTo>
                  <a:lnTo>
                    <a:pt x="290900" y="7545"/>
                  </a:lnTo>
                  <a:lnTo>
                    <a:pt x="289746" y="0"/>
                  </a:lnTo>
                  <a:close/>
                </a:path>
              </a:pathLst>
            </a:custGeom>
            <a:solidFill>
              <a:srgbClr val="7EA6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9" name="object 99"/>
            <p:cNvSpPr/>
            <p:nvPr/>
          </p:nvSpPr>
          <p:spPr>
            <a:xfrm>
              <a:off x="2706995" y="6265210"/>
              <a:ext cx="289560" cy="12700"/>
            </a:xfrm>
            <a:custGeom>
              <a:avLst/>
              <a:gdLst/>
              <a:ahLst/>
              <a:cxnLst/>
              <a:rect l="l" t="t" r="r" b="b"/>
              <a:pathLst>
                <a:path w="289560" h="12700">
                  <a:moveTo>
                    <a:pt x="68475" y="3386"/>
                  </a:moveTo>
                  <a:lnTo>
                    <a:pt x="1209" y="4429"/>
                  </a:lnTo>
                  <a:lnTo>
                    <a:pt x="0" y="12372"/>
                  </a:lnTo>
                  <a:lnTo>
                    <a:pt x="63378" y="11390"/>
                  </a:lnTo>
                  <a:lnTo>
                    <a:pt x="68475" y="3386"/>
                  </a:lnTo>
                  <a:close/>
                </a:path>
                <a:path w="289560" h="12700">
                  <a:moveTo>
                    <a:pt x="287016" y="0"/>
                  </a:moveTo>
                  <a:lnTo>
                    <a:pt x="220420" y="1032"/>
                  </a:lnTo>
                  <a:lnTo>
                    <a:pt x="225259" y="8881"/>
                  </a:lnTo>
                  <a:lnTo>
                    <a:pt x="289528" y="7885"/>
                  </a:lnTo>
                  <a:lnTo>
                    <a:pt x="288888" y="3700"/>
                  </a:lnTo>
                  <a:lnTo>
                    <a:pt x="287016" y="0"/>
                  </a:lnTo>
                  <a:close/>
                </a:path>
              </a:pathLst>
            </a:custGeom>
            <a:solidFill>
              <a:srgbClr val="7FA7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0" name="object 100"/>
            <p:cNvSpPr/>
            <p:nvPr/>
          </p:nvSpPr>
          <p:spPr>
            <a:xfrm>
              <a:off x="2707711" y="6260567"/>
              <a:ext cx="288290" cy="12700"/>
            </a:xfrm>
            <a:custGeom>
              <a:avLst/>
              <a:gdLst/>
              <a:ahLst/>
              <a:cxnLst/>
              <a:rect l="l" t="t" r="r" b="b"/>
              <a:pathLst>
                <a:path w="288289" h="12700">
                  <a:moveTo>
                    <a:pt x="70775" y="3294"/>
                  </a:moveTo>
                  <a:lnTo>
                    <a:pt x="2565" y="4348"/>
                  </a:lnTo>
                  <a:lnTo>
                    <a:pt x="630" y="8182"/>
                  </a:lnTo>
                  <a:lnTo>
                    <a:pt x="0" y="12318"/>
                  </a:lnTo>
                  <a:lnTo>
                    <a:pt x="65674" y="11303"/>
                  </a:lnTo>
                  <a:lnTo>
                    <a:pt x="70775" y="3294"/>
                  </a:lnTo>
                  <a:close/>
                </a:path>
                <a:path w="288289" h="12700">
                  <a:moveTo>
                    <a:pt x="283952" y="0"/>
                  </a:moveTo>
                  <a:lnTo>
                    <a:pt x="216846" y="1037"/>
                  </a:lnTo>
                  <a:lnTo>
                    <a:pt x="221688" y="8892"/>
                  </a:lnTo>
                  <a:lnTo>
                    <a:pt x="287932" y="7868"/>
                  </a:lnTo>
                  <a:lnTo>
                    <a:pt x="283952" y="0"/>
                  </a:lnTo>
                  <a:close/>
                </a:path>
              </a:pathLst>
            </a:custGeom>
            <a:solidFill>
              <a:srgbClr val="80A7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1" name="object 101"/>
            <p:cNvSpPr/>
            <p:nvPr/>
          </p:nvSpPr>
          <p:spPr>
            <a:xfrm>
              <a:off x="2708622" y="6255917"/>
              <a:ext cx="285115" cy="12700"/>
            </a:xfrm>
            <a:custGeom>
              <a:avLst/>
              <a:gdLst/>
              <a:ahLst/>
              <a:cxnLst/>
              <a:rect l="l" t="t" r="r" b="b"/>
              <a:pathLst>
                <a:path w="285114" h="12700">
                  <a:moveTo>
                    <a:pt x="72871" y="3220"/>
                  </a:moveTo>
                  <a:lnTo>
                    <a:pt x="4033" y="4287"/>
                  </a:lnTo>
                  <a:lnTo>
                    <a:pt x="0" y="12274"/>
                  </a:lnTo>
                  <a:lnTo>
                    <a:pt x="67773" y="11225"/>
                  </a:lnTo>
                  <a:lnTo>
                    <a:pt x="72871" y="3220"/>
                  </a:lnTo>
                  <a:close/>
                </a:path>
                <a:path w="285114" h="12700">
                  <a:moveTo>
                    <a:pt x="280689" y="0"/>
                  </a:moveTo>
                  <a:lnTo>
                    <a:pt x="213075" y="1047"/>
                  </a:lnTo>
                  <a:lnTo>
                    <a:pt x="217916" y="8901"/>
                  </a:lnTo>
                  <a:lnTo>
                    <a:pt x="284669" y="7868"/>
                  </a:lnTo>
                  <a:lnTo>
                    <a:pt x="280689" y="0"/>
                  </a:lnTo>
                  <a:close/>
                </a:path>
              </a:pathLst>
            </a:custGeom>
            <a:solidFill>
              <a:srgbClr val="81A82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2" name="object 102"/>
            <p:cNvSpPr/>
            <p:nvPr/>
          </p:nvSpPr>
          <p:spPr>
            <a:xfrm>
              <a:off x="2711007" y="6251279"/>
              <a:ext cx="280035" cy="12700"/>
            </a:xfrm>
            <a:custGeom>
              <a:avLst/>
              <a:gdLst/>
              <a:ahLst/>
              <a:cxnLst/>
              <a:rect l="l" t="t" r="r" b="b"/>
              <a:pathLst>
                <a:path w="280035" h="12700">
                  <a:moveTo>
                    <a:pt x="73498" y="3129"/>
                  </a:moveTo>
                  <a:lnTo>
                    <a:pt x="4032" y="4202"/>
                  </a:lnTo>
                  <a:lnTo>
                    <a:pt x="0" y="12189"/>
                  </a:lnTo>
                  <a:lnTo>
                    <a:pt x="68403" y="11129"/>
                  </a:lnTo>
                  <a:lnTo>
                    <a:pt x="73498" y="3129"/>
                  </a:lnTo>
                  <a:close/>
                </a:path>
                <a:path w="280035" h="12700">
                  <a:moveTo>
                    <a:pt x="275958" y="0"/>
                  </a:moveTo>
                  <a:lnTo>
                    <a:pt x="207834" y="1052"/>
                  </a:lnTo>
                  <a:lnTo>
                    <a:pt x="212667" y="8893"/>
                  </a:lnTo>
                  <a:lnTo>
                    <a:pt x="279929" y="7851"/>
                  </a:lnTo>
                  <a:lnTo>
                    <a:pt x="275958" y="0"/>
                  </a:lnTo>
                  <a:close/>
                </a:path>
              </a:pathLst>
            </a:custGeom>
            <a:solidFill>
              <a:srgbClr val="82A82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3" name="object 103"/>
            <p:cNvSpPr/>
            <p:nvPr/>
          </p:nvSpPr>
          <p:spPr>
            <a:xfrm>
              <a:off x="2713392" y="6246630"/>
              <a:ext cx="275590" cy="12700"/>
            </a:xfrm>
            <a:custGeom>
              <a:avLst/>
              <a:gdLst/>
              <a:ahLst/>
              <a:cxnLst/>
              <a:rect l="l" t="t" r="r" b="b"/>
              <a:pathLst>
                <a:path w="275589" h="12700">
                  <a:moveTo>
                    <a:pt x="74121" y="3054"/>
                  </a:moveTo>
                  <a:lnTo>
                    <a:pt x="4027" y="4140"/>
                  </a:lnTo>
                  <a:lnTo>
                    <a:pt x="0" y="12115"/>
                  </a:lnTo>
                  <a:lnTo>
                    <a:pt x="69030" y="11048"/>
                  </a:lnTo>
                  <a:lnTo>
                    <a:pt x="74121" y="3054"/>
                  </a:lnTo>
                  <a:close/>
                </a:path>
                <a:path w="275589" h="12700">
                  <a:moveTo>
                    <a:pt x="271222" y="0"/>
                  </a:moveTo>
                  <a:lnTo>
                    <a:pt x="202261" y="1068"/>
                  </a:lnTo>
                  <a:lnTo>
                    <a:pt x="202860" y="1500"/>
                  </a:lnTo>
                  <a:lnTo>
                    <a:pt x="207427" y="8910"/>
                  </a:lnTo>
                  <a:lnTo>
                    <a:pt x="275199" y="7862"/>
                  </a:lnTo>
                  <a:lnTo>
                    <a:pt x="271222" y="0"/>
                  </a:lnTo>
                  <a:close/>
                </a:path>
              </a:pathLst>
            </a:custGeom>
            <a:solidFill>
              <a:srgbClr val="83A82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4" name="object 104"/>
            <p:cNvSpPr/>
            <p:nvPr/>
          </p:nvSpPr>
          <p:spPr>
            <a:xfrm>
              <a:off x="2715771" y="6242016"/>
              <a:ext cx="270510" cy="12065"/>
            </a:xfrm>
            <a:custGeom>
              <a:avLst/>
              <a:gdLst/>
              <a:ahLst/>
              <a:cxnLst/>
              <a:rect l="l" t="t" r="r" b="b"/>
              <a:pathLst>
                <a:path w="270510" h="12064">
                  <a:moveTo>
                    <a:pt x="76914" y="3161"/>
                  </a:moveTo>
                  <a:lnTo>
                    <a:pt x="3857" y="4379"/>
                  </a:lnTo>
                  <a:lnTo>
                    <a:pt x="0" y="12018"/>
                  </a:lnTo>
                  <a:lnTo>
                    <a:pt x="69660" y="10939"/>
                  </a:lnTo>
                  <a:lnTo>
                    <a:pt x="72732" y="6114"/>
                  </a:lnTo>
                  <a:lnTo>
                    <a:pt x="76914" y="3161"/>
                  </a:lnTo>
                  <a:close/>
                </a:path>
                <a:path w="270510" h="12064">
                  <a:moveTo>
                    <a:pt x="266509" y="0"/>
                  </a:moveTo>
                  <a:lnTo>
                    <a:pt x="193694" y="1214"/>
                  </a:lnTo>
                  <a:lnTo>
                    <a:pt x="200481" y="6114"/>
                  </a:lnTo>
                  <a:lnTo>
                    <a:pt x="202189" y="8885"/>
                  </a:lnTo>
                  <a:lnTo>
                    <a:pt x="270468" y="7827"/>
                  </a:lnTo>
                  <a:lnTo>
                    <a:pt x="266509" y="0"/>
                  </a:lnTo>
                  <a:close/>
                </a:path>
              </a:pathLst>
            </a:custGeom>
            <a:solidFill>
              <a:srgbClr val="84A92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5" name="object 105"/>
            <p:cNvSpPr/>
            <p:nvPr/>
          </p:nvSpPr>
          <p:spPr>
            <a:xfrm>
              <a:off x="2718155" y="6232740"/>
              <a:ext cx="266065" cy="17145"/>
            </a:xfrm>
            <a:custGeom>
              <a:avLst/>
              <a:gdLst/>
              <a:ahLst/>
              <a:cxnLst/>
              <a:rect l="l" t="t" r="r" b="b"/>
              <a:pathLst>
                <a:path w="266064" h="17145">
                  <a:moveTo>
                    <a:pt x="88099" y="2857"/>
                  </a:moveTo>
                  <a:lnTo>
                    <a:pt x="6235" y="4216"/>
                  </a:lnTo>
                  <a:lnTo>
                    <a:pt x="3860" y="8928"/>
                  </a:lnTo>
                  <a:lnTo>
                    <a:pt x="2374" y="11861"/>
                  </a:lnTo>
                  <a:lnTo>
                    <a:pt x="0" y="16573"/>
                  </a:lnTo>
                  <a:lnTo>
                    <a:pt x="70281" y="15494"/>
                  </a:lnTo>
                  <a:lnTo>
                    <a:pt x="76974" y="10706"/>
                  </a:lnTo>
                  <a:lnTo>
                    <a:pt x="81026" y="7848"/>
                  </a:lnTo>
                  <a:lnTo>
                    <a:pt x="81330" y="7632"/>
                  </a:lnTo>
                  <a:lnTo>
                    <a:pt x="88099" y="2857"/>
                  </a:lnTo>
                  <a:close/>
                </a:path>
                <a:path w="266064" h="17145">
                  <a:moveTo>
                    <a:pt x="265734" y="12471"/>
                  </a:moveTo>
                  <a:lnTo>
                    <a:pt x="263372" y="7835"/>
                  </a:lnTo>
                  <a:lnTo>
                    <a:pt x="261759" y="4635"/>
                  </a:lnTo>
                  <a:lnTo>
                    <a:pt x="259422" y="0"/>
                  </a:lnTo>
                  <a:lnTo>
                    <a:pt x="178625" y="1346"/>
                  </a:lnTo>
                  <a:lnTo>
                    <a:pt x="187502" y="7759"/>
                  </a:lnTo>
                  <a:lnTo>
                    <a:pt x="195541" y="13550"/>
                  </a:lnTo>
                  <a:lnTo>
                    <a:pt x="265734" y="12471"/>
                  </a:lnTo>
                  <a:close/>
                </a:path>
              </a:pathLst>
            </a:custGeom>
            <a:solidFill>
              <a:srgbClr val="85A925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6" name="object 10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722922" y="6167424"/>
              <a:ext cx="256271" cy="72449"/>
            </a:xfrm>
            <a:prstGeom prst="rect">
              <a:avLst/>
            </a:prstGeom>
          </p:spPr>
        </p:pic>
        <p:sp>
          <p:nvSpPr>
            <p:cNvPr id="107" name="object 107"/>
            <p:cNvSpPr/>
            <p:nvPr/>
          </p:nvSpPr>
          <p:spPr>
            <a:xfrm>
              <a:off x="2829242" y="6299276"/>
              <a:ext cx="173990" cy="179705"/>
            </a:xfrm>
            <a:custGeom>
              <a:avLst/>
              <a:gdLst/>
              <a:ahLst/>
              <a:cxnLst/>
              <a:rect l="l" t="t" r="r" b="b"/>
              <a:pathLst>
                <a:path w="173989" h="179704">
                  <a:moveTo>
                    <a:pt x="44272" y="0"/>
                  </a:moveTo>
                  <a:lnTo>
                    <a:pt x="0" y="0"/>
                  </a:lnTo>
                  <a:lnTo>
                    <a:pt x="173875" y="179641"/>
                  </a:lnTo>
                  <a:lnTo>
                    <a:pt x="173875" y="135724"/>
                  </a:lnTo>
                  <a:lnTo>
                    <a:pt x="79921" y="37807"/>
                  </a:lnTo>
                  <a:lnTo>
                    <a:pt x="44272" y="0"/>
                  </a:lnTo>
                  <a:close/>
                </a:path>
              </a:pathLst>
            </a:custGeom>
            <a:solidFill>
              <a:srgbClr val="FFFFFF">
                <a:alpha val="16999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08" name="object 108"/>
          <p:cNvGrpSpPr/>
          <p:nvPr/>
        </p:nvGrpSpPr>
        <p:grpSpPr>
          <a:xfrm>
            <a:off x="3352317" y="6169190"/>
            <a:ext cx="337185" cy="300990"/>
            <a:chOff x="3352317" y="6169190"/>
            <a:chExt cx="337185" cy="300990"/>
          </a:xfrm>
        </p:grpSpPr>
        <p:pic>
          <p:nvPicPr>
            <p:cNvPr id="109" name="object 10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352317" y="6172149"/>
              <a:ext cx="67678" cy="295300"/>
            </a:xfrm>
            <a:prstGeom prst="rect">
              <a:avLst/>
            </a:prstGeom>
          </p:spPr>
        </p:pic>
        <p:pic>
          <p:nvPicPr>
            <p:cNvPr id="110" name="object 11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456664" y="6169190"/>
              <a:ext cx="232406" cy="300367"/>
            </a:xfrm>
            <a:prstGeom prst="rect">
              <a:avLst/>
            </a:prstGeom>
          </p:spPr>
        </p:pic>
      </p:grpSp>
      <p:pic>
        <p:nvPicPr>
          <p:cNvPr id="111" name="object 111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121748" y="6230325"/>
            <a:ext cx="1421654" cy="230240"/>
          </a:xfrm>
          <a:prstGeom prst="rect">
            <a:avLst/>
          </a:prstGeom>
        </p:spPr>
      </p:pic>
      <p:pic>
        <p:nvPicPr>
          <p:cNvPr id="112" name="object 112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359994" y="6119647"/>
            <a:ext cx="469074" cy="469074"/>
          </a:xfrm>
          <a:prstGeom prst="rect">
            <a:avLst/>
          </a:prstGeom>
        </p:spPr>
      </p:pic>
      <p:pic>
        <p:nvPicPr>
          <p:cNvPr id="113" name="object 113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179997" y="4764963"/>
            <a:ext cx="1066685" cy="979195"/>
          </a:xfrm>
          <a:prstGeom prst="rect">
            <a:avLst/>
          </a:prstGeom>
        </p:spPr>
      </p:pic>
      <p:pic>
        <p:nvPicPr>
          <p:cNvPr id="114" name="object 114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1374482" y="4758474"/>
            <a:ext cx="1065606" cy="985685"/>
          </a:xfrm>
          <a:prstGeom prst="rect">
            <a:avLst/>
          </a:prstGeom>
        </p:spPr>
      </p:pic>
      <p:pic>
        <p:nvPicPr>
          <p:cNvPr id="115" name="object 115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2560675" y="4761357"/>
            <a:ext cx="1070635" cy="991438"/>
          </a:xfrm>
          <a:prstGeom prst="rect">
            <a:avLst/>
          </a:prstGeom>
        </p:spPr>
      </p:pic>
      <p:sp>
        <p:nvSpPr>
          <p:cNvPr id="116" name="object 11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pc="-15"/>
              <a:t>L’OPP </a:t>
            </a:r>
            <a:r>
              <a:rPr dirty="0" spc="-5"/>
              <a:t>du</a:t>
            </a:r>
            <a:r>
              <a:rPr dirty="0" spc="10"/>
              <a:t> </a:t>
            </a:r>
            <a:r>
              <a:rPr dirty="0" spc="-5"/>
              <a:t>Pilat</a:t>
            </a:r>
            <a:r>
              <a:rPr dirty="0" spc="10"/>
              <a:t> </a:t>
            </a:r>
            <a:r>
              <a:rPr dirty="0" spc="-5"/>
              <a:t>après</a:t>
            </a:r>
            <a:r>
              <a:rPr dirty="0" spc="15"/>
              <a:t> </a:t>
            </a:r>
            <a:r>
              <a:rPr dirty="0"/>
              <a:t>25</a:t>
            </a:r>
            <a:r>
              <a:rPr dirty="0" spc="10"/>
              <a:t> </a:t>
            </a:r>
            <a:r>
              <a:rPr dirty="0" spc="-5"/>
              <a:t>ans</a:t>
            </a:r>
            <a:r>
              <a:rPr dirty="0" spc="15"/>
              <a:t> </a:t>
            </a:r>
            <a:r>
              <a:rPr dirty="0" spc="-5"/>
              <a:t>de</a:t>
            </a:r>
            <a:r>
              <a:rPr dirty="0" spc="15"/>
              <a:t> </a:t>
            </a:r>
            <a:r>
              <a:rPr dirty="0" spc="-5"/>
              <a:t>reconduction</a:t>
            </a:r>
            <a:r>
              <a:rPr dirty="0" spc="10"/>
              <a:t> </a:t>
            </a:r>
            <a:r>
              <a:rPr dirty="0"/>
              <a:t>- </a:t>
            </a:r>
            <a:r>
              <a:rPr dirty="0" spc="-5"/>
              <a:t>Webinaire</a:t>
            </a:r>
            <a:r>
              <a:rPr dirty="0" spc="15"/>
              <a:t> </a:t>
            </a:r>
            <a:r>
              <a:rPr dirty="0" spc="-5"/>
              <a:t>Fédération</a:t>
            </a:r>
            <a:r>
              <a:rPr dirty="0" spc="10"/>
              <a:t> </a:t>
            </a:r>
            <a:r>
              <a:rPr dirty="0" spc="-5"/>
              <a:t>Parc</a:t>
            </a:r>
            <a:r>
              <a:rPr dirty="0" spc="15"/>
              <a:t> </a:t>
            </a:r>
            <a:r>
              <a:rPr dirty="0"/>
              <a:t>-</a:t>
            </a:r>
            <a:r>
              <a:rPr dirty="0" spc="5"/>
              <a:t> </a:t>
            </a:r>
            <a:r>
              <a:rPr dirty="0"/>
              <a:t>27/01/2022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9184" y="160096"/>
            <a:ext cx="6882765" cy="5137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>
                <a:solidFill>
                  <a:srgbClr val="9E569D"/>
                </a:solidFill>
              </a:rPr>
              <a:t>Une</a:t>
            </a:r>
            <a:r>
              <a:rPr dirty="0" sz="3200" spc="-15">
                <a:solidFill>
                  <a:srgbClr val="9E569D"/>
                </a:solidFill>
              </a:rPr>
              <a:t> </a:t>
            </a:r>
            <a:r>
              <a:rPr dirty="0" sz="3200" spc="-5">
                <a:solidFill>
                  <a:srgbClr val="9E569D"/>
                </a:solidFill>
              </a:rPr>
              <a:t>Donnée</a:t>
            </a:r>
            <a:r>
              <a:rPr dirty="0" sz="3200" spc="-10">
                <a:solidFill>
                  <a:srgbClr val="9E569D"/>
                </a:solidFill>
              </a:rPr>
              <a:t> Paysagère</a:t>
            </a:r>
            <a:r>
              <a:rPr dirty="0" sz="3200" spc="-5">
                <a:solidFill>
                  <a:srgbClr val="9E569D"/>
                </a:solidFill>
              </a:rPr>
              <a:t> </a:t>
            </a:r>
            <a:r>
              <a:rPr dirty="0" sz="3200" spc="-10">
                <a:solidFill>
                  <a:srgbClr val="9E569D"/>
                </a:solidFill>
              </a:rPr>
              <a:t>mobilisable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1575981" y="5865083"/>
            <a:ext cx="5550535" cy="706120"/>
          </a:xfrm>
          <a:prstGeom prst="rect">
            <a:avLst/>
          </a:prstGeom>
        </p:spPr>
        <p:txBody>
          <a:bodyPr wrap="square" lIns="0" tIns="476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75"/>
              </a:spcBef>
            </a:pPr>
            <a:r>
              <a:rPr dirty="0" sz="2000" b="1">
                <a:latin typeface="Arial"/>
                <a:cs typeface="Arial"/>
              </a:rPr>
              <a:t>Création</a:t>
            </a:r>
            <a:r>
              <a:rPr dirty="0" sz="2000" spc="-1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par</a:t>
            </a:r>
            <a:r>
              <a:rPr dirty="0" sz="2000" spc="-10" b="1">
                <a:latin typeface="Arial"/>
                <a:cs typeface="Arial"/>
              </a:rPr>
              <a:t> </a:t>
            </a:r>
            <a:r>
              <a:rPr dirty="0" sz="2000" spc="-5" b="1">
                <a:latin typeface="Arial"/>
                <a:cs typeface="Arial"/>
              </a:rPr>
              <a:t>lots</a:t>
            </a:r>
            <a:r>
              <a:rPr dirty="0" sz="2000" b="1">
                <a:latin typeface="Arial"/>
                <a:cs typeface="Arial"/>
              </a:rPr>
              <a:t> </a:t>
            </a:r>
            <a:r>
              <a:rPr dirty="0" sz="2000" spc="-5" b="1">
                <a:latin typeface="Arial"/>
                <a:cs typeface="Arial"/>
              </a:rPr>
              <a:t>de </a:t>
            </a:r>
            <a:r>
              <a:rPr dirty="0" sz="2000" b="1">
                <a:latin typeface="Arial"/>
                <a:cs typeface="Arial"/>
              </a:rPr>
              <a:t>3D</a:t>
            </a:r>
            <a:r>
              <a:rPr dirty="0" sz="2000" spc="-5" b="1">
                <a:latin typeface="Arial"/>
                <a:cs typeface="Arial"/>
              </a:rPr>
              <a:t> animés</a:t>
            </a:r>
            <a:r>
              <a:rPr dirty="0" sz="2000" spc="-1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au </a:t>
            </a:r>
            <a:r>
              <a:rPr dirty="0" sz="2000" spc="-5" b="1">
                <a:latin typeface="Arial"/>
                <a:cs typeface="Arial"/>
              </a:rPr>
              <a:t>format </a:t>
            </a:r>
            <a:r>
              <a:rPr dirty="0" sz="2000" b="1">
                <a:latin typeface="Arial"/>
                <a:cs typeface="Arial"/>
              </a:rPr>
              <a:t>web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80"/>
              </a:spcBef>
            </a:pPr>
            <a:r>
              <a:rPr dirty="0" sz="2000">
                <a:latin typeface="Arial MT"/>
                <a:cs typeface="Arial MT"/>
              </a:rPr>
              <a:t>→</a:t>
            </a:r>
            <a:r>
              <a:rPr dirty="0" sz="2000" spc="-1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Extension</a:t>
            </a:r>
            <a:r>
              <a:rPr dirty="0" sz="2000" spc="-25">
                <a:latin typeface="Arial MT"/>
                <a:cs typeface="Arial MT"/>
              </a:rPr>
              <a:t> </a:t>
            </a:r>
            <a:r>
              <a:rPr dirty="0" sz="2000" spc="-5">
                <a:latin typeface="Arial MT"/>
                <a:cs typeface="Arial MT"/>
              </a:rPr>
              <a:t>QGIS </a:t>
            </a:r>
            <a:r>
              <a:rPr dirty="0" sz="2000">
                <a:latin typeface="Arial MT"/>
                <a:cs typeface="Arial MT"/>
              </a:rPr>
              <a:t>:</a:t>
            </a:r>
            <a:r>
              <a:rPr dirty="0" sz="2000" spc="-3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Qgis2threejs</a:t>
            </a:r>
            <a:endParaRPr sz="2000">
              <a:latin typeface="Arial MT"/>
              <a:cs typeface="Arial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9398" y="2582646"/>
            <a:ext cx="2344674" cy="226871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08080" y="2623126"/>
            <a:ext cx="3523147" cy="2350259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3506393" y="3421075"/>
            <a:ext cx="1071245" cy="471805"/>
          </a:xfrm>
          <a:custGeom>
            <a:avLst/>
            <a:gdLst/>
            <a:ahLst/>
            <a:cxnLst/>
            <a:rect l="l" t="t" r="r" b="b"/>
            <a:pathLst>
              <a:path w="1071245" h="471804">
                <a:moveTo>
                  <a:pt x="803160" y="0"/>
                </a:moveTo>
                <a:lnTo>
                  <a:pt x="803160" y="117729"/>
                </a:lnTo>
                <a:lnTo>
                  <a:pt x="0" y="117729"/>
                </a:lnTo>
                <a:lnTo>
                  <a:pt x="0" y="353529"/>
                </a:lnTo>
                <a:lnTo>
                  <a:pt x="803160" y="353529"/>
                </a:lnTo>
                <a:lnTo>
                  <a:pt x="803160" y="471601"/>
                </a:lnTo>
                <a:lnTo>
                  <a:pt x="1071003" y="235800"/>
                </a:lnTo>
                <a:lnTo>
                  <a:pt x="803160" y="0"/>
                </a:lnTo>
                <a:close/>
              </a:path>
            </a:pathLst>
          </a:custGeom>
          <a:solidFill>
            <a:srgbClr val="1D3AA7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7" name="object 7"/>
          <p:cNvGrpSpPr/>
          <p:nvPr/>
        </p:nvGrpSpPr>
        <p:grpSpPr>
          <a:xfrm>
            <a:off x="90962" y="6167424"/>
            <a:ext cx="601345" cy="311785"/>
            <a:chOff x="90962" y="6167424"/>
            <a:chExt cx="601345" cy="311785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9240" y="6299276"/>
              <a:ext cx="79921" cy="8460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36471" y="6367397"/>
              <a:ext cx="253036" cy="103011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433959" y="6358038"/>
              <a:ext cx="255904" cy="17145"/>
            </a:xfrm>
            <a:custGeom>
              <a:avLst/>
              <a:gdLst/>
              <a:ahLst/>
              <a:cxnLst/>
              <a:rect l="l" t="t" r="r" b="b"/>
              <a:pathLst>
                <a:path w="255904" h="17145">
                  <a:moveTo>
                    <a:pt x="75996" y="15519"/>
                  </a:moveTo>
                  <a:lnTo>
                    <a:pt x="73037" y="10896"/>
                  </a:lnTo>
                  <a:lnTo>
                    <a:pt x="70993" y="7670"/>
                  </a:lnTo>
                  <a:lnTo>
                    <a:pt x="68033" y="3048"/>
                  </a:lnTo>
                  <a:lnTo>
                    <a:pt x="0" y="4152"/>
                  </a:lnTo>
                  <a:lnTo>
                    <a:pt x="927" y="10325"/>
                  </a:lnTo>
                  <a:lnTo>
                    <a:pt x="4102" y="16687"/>
                  </a:lnTo>
                  <a:lnTo>
                    <a:pt x="75996" y="15519"/>
                  </a:lnTo>
                  <a:close/>
                </a:path>
                <a:path w="255904" h="17145">
                  <a:moveTo>
                    <a:pt x="255549" y="0"/>
                  </a:moveTo>
                  <a:lnTo>
                    <a:pt x="200926" y="889"/>
                  </a:lnTo>
                  <a:lnTo>
                    <a:pt x="200926" y="5562"/>
                  </a:lnTo>
                  <a:lnTo>
                    <a:pt x="200926" y="8801"/>
                  </a:lnTo>
                  <a:lnTo>
                    <a:pt x="200926" y="13487"/>
                  </a:lnTo>
                  <a:lnTo>
                    <a:pt x="255549" y="12598"/>
                  </a:lnTo>
                  <a:lnTo>
                    <a:pt x="255549" y="7912"/>
                  </a:lnTo>
                  <a:lnTo>
                    <a:pt x="255549" y="4673"/>
                  </a:lnTo>
                  <a:lnTo>
                    <a:pt x="255549" y="0"/>
                  </a:lnTo>
                  <a:close/>
                </a:path>
              </a:pathLst>
            </a:custGeom>
            <a:solidFill>
              <a:srgbClr val="6C9E2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433256" y="6353350"/>
              <a:ext cx="256540" cy="12065"/>
            </a:xfrm>
            <a:custGeom>
              <a:avLst/>
              <a:gdLst/>
              <a:ahLst/>
              <a:cxnLst/>
              <a:rect l="l" t="t" r="r" b="b"/>
              <a:pathLst>
                <a:path w="256540" h="12064">
                  <a:moveTo>
                    <a:pt x="65786" y="3091"/>
                  </a:moveTo>
                  <a:lnTo>
                    <a:pt x="0" y="4159"/>
                  </a:lnTo>
                  <a:lnTo>
                    <a:pt x="1197" y="12064"/>
                  </a:lnTo>
                  <a:lnTo>
                    <a:pt x="70792" y="10934"/>
                  </a:lnTo>
                  <a:lnTo>
                    <a:pt x="65786" y="3091"/>
                  </a:lnTo>
                  <a:close/>
                </a:path>
                <a:path w="256540" h="12064">
                  <a:moveTo>
                    <a:pt x="256251" y="0"/>
                  </a:moveTo>
                  <a:lnTo>
                    <a:pt x="201629" y="886"/>
                  </a:lnTo>
                  <a:lnTo>
                    <a:pt x="201629" y="8811"/>
                  </a:lnTo>
                  <a:lnTo>
                    <a:pt x="256251" y="7924"/>
                  </a:lnTo>
                  <a:lnTo>
                    <a:pt x="256251" y="0"/>
                  </a:lnTo>
                  <a:close/>
                </a:path>
              </a:pathLst>
            </a:custGeom>
            <a:solidFill>
              <a:srgbClr val="6D9F2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432550" y="6348671"/>
              <a:ext cx="257175" cy="12700"/>
            </a:xfrm>
            <a:custGeom>
              <a:avLst/>
              <a:gdLst/>
              <a:ahLst/>
              <a:cxnLst/>
              <a:rect l="l" t="t" r="r" b="b"/>
              <a:pathLst>
                <a:path w="257175" h="12700">
                  <a:moveTo>
                    <a:pt x="65559" y="3110"/>
                  </a:moveTo>
                  <a:lnTo>
                    <a:pt x="0" y="4176"/>
                  </a:lnTo>
                  <a:lnTo>
                    <a:pt x="1197" y="12081"/>
                  </a:lnTo>
                  <a:lnTo>
                    <a:pt x="68543" y="10985"/>
                  </a:lnTo>
                  <a:lnTo>
                    <a:pt x="66404" y="7633"/>
                  </a:lnTo>
                  <a:lnTo>
                    <a:pt x="65559" y="3110"/>
                  </a:lnTo>
                  <a:close/>
                </a:path>
                <a:path w="257175" h="12700">
                  <a:moveTo>
                    <a:pt x="256957" y="0"/>
                  </a:moveTo>
                  <a:lnTo>
                    <a:pt x="202335" y="887"/>
                  </a:lnTo>
                  <a:lnTo>
                    <a:pt x="202335" y="8807"/>
                  </a:lnTo>
                  <a:lnTo>
                    <a:pt x="256957" y="7917"/>
                  </a:lnTo>
                  <a:lnTo>
                    <a:pt x="256957" y="0"/>
                  </a:lnTo>
                  <a:close/>
                </a:path>
              </a:pathLst>
            </a:custGeom>
            <a:solidFill>
              <a:srgbClr val="6E9F2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431842" y="6343985"/>
              <a:ext cx="257810" cy="12700"/>
            </a:xfrm>
            <a:custGeom>
              <a:avLst/>
              <a:gdLst/>
              <a:ahLst/>
              <a:cxnLst/>
              <a:rect l="l" t="t" r="r" b="b"/>
              <a:pathLst>
                <a:path w="257809" h="12700">
                  <a:moveTo>
                    <a:pt x="65395" y="3124"/>
                  </a:moveTo>
                  <a:lnTo>
                    <a:pt x="0" y="4187"/>
                  </a:lnTo>
                  <a:lnTo>
                    <a:pt x="1197" y="12093"/>
                  </a:lnTo>
                  <a:lnTo>
                    <a:pt x="66870" y="11027"/>
                  </a:lnTo>
                  <a:lnTo>
                    <a:pt x="65395" y="3124"/>
                  </a:lnTo>
                  <a:close/>
                </a:path>
                <a:path w="257809" h="12700">
                  <a:moveTo>
                    <a:pt x="257665" y="0"/>
                  </a:moveTo>
                  <a:lnTo>
                    <a:pt x="203043" y="887"/>
                  </a:lnTo>
                  <a:lnTo>
                    <a:pt x="203043" y="8817"/>
                  </a:lnTo>
                  <a:lnTo>
                    <a:pt x="257665" y="7930"/>
                  </a:lnTo>
                  <a:lnTo>
                    <a:pt x="257665" y="0"/>
                  </a:lnTo>
                  <a:close/>
                </a:path>
              </a:pathLst>
            </a:custGeom>
            <a:solidFill>
              <a:srgbClr val="6FA02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431135" y="6339311"/>
              <a:ext cx="258445" cy="12700"/>
            </a:xfrm>
            <a:custGeom>
              <a:avLst/>
              <a:gdLst/>
              <a:ahLst/>
              <a:cxnLst/>
              <a:rect l="l" t="t" r="r" b="b"/>
              <a:pathLst>
                <a:path w="258445" h="12700">
                  <a:moveTo>
                    <a:pt x="65231" y="3134"/>
                  </a:moveTo>
                  <a:lnTo>
                    <a:pt x="0" y="4193"/>
                  </a:lnTo>
                  <a:lnTo>
                    <a:pt x="1198" y="12104"/>
                  </a:lnTo>
                  <a:lnTo>
                    <a:pt x="66706" y="11036"/>
                  </a:lnTo>
                  <a:lnTo>
                    <a:pt x="65231" y="3134"/>
                  </a:lnTo>
                  <a:close/>
                </a:path>
                <a:path w="258445" h="12700">
                  <a:moveTo>
                    <a:pt x="258372" y="0"/>
                  </a:moveTo>
                  <a:lnTo>
                    <a:pt x="203750" y="886"/>
                  </a:lnTo>
                  <a:lnTo>
                    <a:pt x="203750" y="8802"/>
                  </a:lnTo>
                  <a:lnTo>
                    <a:pt x="258372" y="7912"/>
                  </a:lnTo>
                  <a:lnTo>
                    <a:pt x="258372" y="0"/>
                  </a:lnTo>
                  <a:close/>
                </a:path>
              </a:pathLst>
            </a:custGeom>
            <a:solidFill>
              <a:srgbClr val="70A02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30427" y="6334625"/>
              <a:ext cx="259079" cy="12700"/>
            </a:xfrm>
            <a:custGeom>
              <a:avLst/>
              <a:gdLst/>
              <a:ahLst/>
              <a:cxnLst/>
              <a:rect l="l" t="t" r="r" b="b"/>
              <a:pathLst>
                <a:path w="259079" h="12700">
                  <a:moveTo>
                    <a:pt x="65066" y="3148"/>
                  </a:moveTo>
                  <a:lnTo>
                    <a:pt x="0" y="4205"/>
                  </a:lnTo>
                  <a:lnTo>
                    <a:pt x="1198" y="12116"/>
                  </a:lnTo>
                  <a:lnTo>
                    <a:pt x="66542" y="11054"/>
                  </a:lnTo>
                  <a:lnTo>
                    <a:pt x="65066" y="3148"/>
                  </a:lnTo>
                  <a:close/>
                </a:path>
                <a:path w="259079" h="12700">
                  <a:moveTo>
                    <a:pt x="259080" y="0"/>
                  </a:moveTo>
                  <a:lnTo>
                    <a:pt x="204458" y="886"/>
                  </a:lnTo>
                  <a:lnTo>
                    <a:pt x="204458" y="8812"/>
                  </a:lnTo>
                  <a:lnTo>
                    <a:pt x="259080" y="7924"/>
                  </a:lnTo>
                  <a:lnTo>
                    <a:pt x="259080" y="0"/>
                  </a:lnTo>
                  <a:close/>
                </a:path>
              </a:pathLst>
            </a:custGeom>
            <a:solidFill>
              <a:srgbClr val="71A02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429721" y="6329951"/>
              <a:ext cx="260350" cy="12700"/>
            </a:xfrm>
            <a:custGeom>
              <a:avLst/>
              <a:gdLst/>
              <a:ahLst/>
              <a:cxnLst/>
              <a:rect l="l" t="t" r="r" b="b"/>
              <a:pathLst>
                <a:path w="260350" h="12700">
                  <a:moveTo>
                    <a:pt x="64902" y="3163"/>
                  </a:moveTo>
                  <a:lnTo>
                    <a:pt x="0" y="4216"/>
                  </a:lnTo>
                  <a:lnTo>
                    <a:pt x="1197" y="12121"/>
                  </a:lnTo>
                  <a:lnTo>
                    <a:pt x="66377" y="11060"/>
                  </a:lnTo>
                  <a:lnTo>
                    <a:pt x="64902" y="3163"/>
                  </a:lnTo>
                  <a:close/>
                </a:path>
                <a:path w="260350" h="12700">
                  <a:moveTo>
                    <a:pt x="259786" y="0"/>
                  </a:moveTo>
                  <a:lnTo>
                    <a:pt x="205164" y="886"/>
                  </a:lnTo>
                  <a:lnTo>
                    <a:pt x="205164" y="8801"/>
                  </a:lnTo>
                  <a:lnTo>
                    <a:pt x="259786" y="7912"/>
                  </a:lnTo>
                  <a:lnTo>
                    <a:pt x="259786" y="0"/>
                  </a:lnTo>
                  <a:close/>
                </a:path>
              </a:pathLst>
            </a:custGeom>
            <a:solidFill>
              <a:srgbClr val="72A12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429013" y="6325265"/>
              <a:ext cx="260985" cy="12700"/>
            </a:xfrm>
            <a:custGeom>
              <a:avLst/>
              <a:gdLst/>
              <a:ahLst/>
              <a:cxnLst/>
              <a:rect l="l" t="t" r="r" b="b"/>
              <a:pathLst>
                <a:path w="260984" h="12700">
                  <a:moveTo>
                    <a:pt x="64738" y="3177"/>
                  </a:moveTo>
                  <a:lnTo>
                    <a:pt x="0" y="4228"/>
                  </a:lnTo>
                  <a:lnTo>
                    <a:pt x="1197" y="12133"/>
                  </a:lnTo>
                  <a:lnTo>
                    <a:pt x="66213" y="11078"/>
                  </a:lnTo>
                  <a:lnTo>
                    <a:pt x="64738" y="3177"/>
                  </a:lnTo>
                  <a:close/>
                </a:path>
                <a:path w="260984" h="12700">
                  <a:moveTo>
                    <a:pt x="260494" y="0"/>
                  </a:moveTo>
                  <a:lnTo>
                    <a:pt x="205872" y="886"/>
                  </a:lnTo>
                  <a:lnTo>
                    <a:pt x="205872" y="8811"/>
                  </a:lnTo>
                  <a:lnTo>
                    <a:pt x="260494" y="7924"/>
                  </a:lnTo>
                  <a:lnTo>
                    <a:pt x="260494" y="0"/>
                  </a:lnTo>
                  <a:close/>
                </a:path>
              </a:pathLst>
            </a:custGeom>
            <a:solidFill>
              <a:srgbClr val="73A12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427685" y="6318529"/>
              <a:ext cx="262255" cy="14604"/>
            </a:xfrm>
            <a:custGeom>
              <a:avLst/>
              <a:gdLst/>
              <a:ahLst/>
              <a:cxnLst/>
              <a:rect l="l" t="t" r="r" b="b"/>
              <a:pathLst>
                <a:path w="262255" h="14604">
                  <a:moveTo>
                    <a:pt x="66662" y="13157"/>
                  </a:moveTo>
                  <a:lnTo>
                    <a:pt x="65786" y="8496"/>
                  </a:lnTo>
                  <a:lnTo>
                    <a:pt x="65201" y="5346"/>
                  </a:lnTo>
                  <a:lnTo>
                    <a:pt x="64516" y="1625"/>
                  </a:lnTo>
                  <a:lnTo>
                    <a:pt x="64554" y="673"/>
                  </a:lnTo>
                  <a:lnTo>
                    <a:pt x="0" y="1625"/>
                  </a:lnTo>
                  <a:lnTo>
                    <a:pt x="0" y="2197"/>
                  </a:lnTo>
                  <a:lnTo>
                    <a:pt x="1104" y="9537"/>
                  </a:lnTo>
                  <a:lnTo>
                    <a:pt x="1816" y="14211"/>
                  </a:lnTo>
                  <a:lnTo>
                    <a:pt x="66662" y="13157"/>
                  </a:lnTo>
                  <a:close/>
                </a:path>
                <a:path w="262255" h="14604">
                  <a:moveTo>
                    <a:pt x="261823" y="0"/>
                  </a:moveTo>
                  <a:lnTo>
                    <a:pt x="207200" y="0"/>
                  </a:lnTo>
                  <a:lnTo>
                    <a:pt x="207200" y="3225"/>
                  </a:lnTo>
                  <a:lnTo>
                    <a:pt x="207200" y="6184"/>
                  </a:lnTo>
                  <a:lnTo>
                    <a:pt x="207200" y="10871"/>
                  </a:lnTo>
                  <a:lnTo>
                    <a:pt x="261823" y="9982"/>
                  </a:lnTo>
                  <a:lnTo>
                    <a:pt x="261823" y="5295"/>
                  </a:lnTo>
                  <a:lnTo>
                    <a:pt x="261823" y="2413"/>
                  </a:lnTo>
                  <a:lnTo>
                    <a:pt x="261823" y="0"/>
                  </a:lnTo>
                  <a:close/>
                </a:path>
              </a:pathLst>
            </a:custGeom>
            <a:solidFill>
              <a:srgbClr val="74A22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427545" y="6314769"/>
              <a:ext cx="262255" cy="8890"/>
            </a:xfrm>
            <a:custGeom>
              <a:avLst/>
              <a:gdLst/>
              <a:ahLst/>
              <a:cxnLst/>
              <a:rect l="l" t="t" r="r" b="b"/>
              <a:pathLst>
                <a:path w="262255" h="8889">
                  <a:moveTo>
                    <a:pt x="65528" y="0"/>
                  </a:moveTo>
                  <a:lnTo>
                    <a:pt x="617" y="1053"/>
                  </a:lnTo>
                  <a:lnTo>
                    <a:pt x="0" y="5029"/>
                  </a:lnTo>
                  <a:lnTo>
                    <a:pt x="545" y="8630"/>
                  </a:lnTo>
                  <a:lnTo>
                    <a:pt x="65084" y="7667"/>
                  </a:lnTo>
                  <a:lnTo>
                    <a:pt x="64592" y="5029"/>
                  </a:lnTo>
                  <a:lnTo>
                    <a:pt x="65528" y="0"/>
                  </a:lnTo>
                  <a:close/>
                </a:path>
                <a:path w="262255" h="8889">
                  <a:moveTo>
                    <a:pt x="261962" y="3759"/>
                  </a:moveTo>
                  <a:lnTo>
                    <a:pt x="207340" y="3759"/>
                  </a:lnTo>
                  <a:lnTo>
                    <a:pt x="207340" y="5546"/>
                  </a:lnTo>
                  <a:lnTo>
                    <a:pt x="261962" y="4731"/>
                  </a:lnTo>
                  <a:lnTo>
                    <a:pt x="261962" y="3759"/>
                  </a:lnTo>
                  <a:close/>
                </a:path>
              </a:pathLst>
            </a:custGeom>
            <a:solidFill>
              <a:srgbClr val="75A229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0" name="object 2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27713" y="6170040"/>
              <a:ext cx="264194" cy="148672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5102" y="6337084"/>
              <a:ext cx="277898" cy="141947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112780" y="6391034"/>
              <a:ext cx="262890" cy="12700"/>
            </a:xfrm>
            <a:custGeom>
              <a:avLst/>
              <a:gdLst/>
              <a:ahLst/>
              <a:cxnLst/>
              <a:rect l="l" t="t" r="r" b="b"/>
              <a:pathLst>
                <a:path w="262890" h="12700">
                  <a:moveTo>
                    <a:pt x="74491" y="3137"/>
                  </a:moveTo>
                  <a:lnTo>
                    <a:pt x="0" y="4379"/>
                  </a:lnTo>
                  <a:lnTo>
                    <a:pt x="3926" y="12239"/>
                  </a:lnTo>
                  <a:lnTo>
                    <a:pt x="85292" y="10882"/>
                  </a:lnTo>
                  <a:lnTo>
                    <a:pt x="74491" y="3137"/>
                  </a:lnTo>
                  <a:close/>
                </a:path>
                <a:path w="262890" h="12700">
                  <a:moveTo>
                    <a:pt x="262681" y="0"/>
                  </a:moveTo>
                  <a:lnTo>
                    <a:pt x="261118" y="26"/>
                  </a:lnTo>
                  <a:lnTo>
                    <a:pt x="262161" y="1129"/>
                  </a:lnTo>
                  <a:lnTo>
                    <a:pt x="262681" y="0"/>
                  </a:lnTo>
                  <a:close/>
                </a:path>
              </a:pathLst>
            </a:custGeom>
            <a:solidFill>
              <a:srgbClr val="679C2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110461" y="6386318"/>
              <a:ext cx="267335" cy="12700"/>
            </a:xfrm>
            <a:custGeom>
              <a:avLst/>
              <a:gdLst/>
              <a:ahLst/>
              <a:cxnLst/>
              <a:rect l="l" t="t" r="r" b="b"/>
              <a:pathLst>
                <a:path w="267335" h="12700">
                  <a:moveTo>
                    <a:pt x="70432" y="3280"/>
                  </a:moveTo>
                  <a:lnTo>
                    <a:pt x="0" y="4454"/>
                  </a:lnTo>
                  <a:lnTo>
                    <a:pt x="3923" y="12307"/>
                  </a:lnTo>
                  <a:lnTo>
                    <a:pt x="81224" y="11018"/>
                  </a:lnTo>
                  <a:lnTo>
                    <a:pt x="70432" y="3280"/>
                  </a:lnTo>
                  <a:close/>
                </a:path>
                <a:path w="267335" h="12700">
                  <a:moveTo>
                    <a:pt x="267172" y="0"/>
                  </a:moveTo>
                  <a:lnTo>
                    <a:pt x="259082" y="134"/>
                  </a:lnTo>
                  <a:lnTo>
                    <a:pt x="264480" y="5845"/>
                  </a:lnTo>
                  <a:lnTo>
                    <a:pt x="267172" y="0"/>
                  </a:lnTo>
                  <a:close/>
                </a:path>
              </a:pathLst>
            </a:custGeom>
            <a:solidFill>
              <a:srgbClr val="689C2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108139" y="6381596"/>
              <a:ext cx="271780" cy="12700"/>
            </a:xfrm>
            <a:custGeom>
              <a:avLst/>
              <a:gdLst/>
              <a:ahLst/>
              <a:cxnLst/>
              <a:rect l="l" t="t" r="r" b="b"/>
              <a:pathLst>
                <a:path w="271780" h="12700">
                  <a:moveTo>
                    <a:pt x="68617" y="3385"/>
                  </a:moveTo>
                  <a:lnTo>
                    <a:pt x="0" y="4529"/>
                  </a:lnTo>
                  <a:lnTo>
                    <a:pt x="3930" y="12394"/>
                  </a:lnTo>
                  <a:lnTo>
                    <a:pt x="77177" y="11173"/>
                  </a:lnTo>
                  <a:lnTo>
                    <a:pt x="70533" y="6410"/>
                  </a:lnTo>
                  <a:lnTo>
                    <a:pt x="68617" y="3385"/>
                  </a:lnTo>
                  <a:close/>
                </a:path>
                <a:path w="271780" h="12700">
                  <a:moveTo>
                    <a:pt x="271669" y="0"/>
                  </a:moveTo>
                  <a:lnTo>
                    <a:pt x="257043" y="243"/>
                  </a:lnTo>
                  <a:lnTo>
                    <a:pt x="264424" y="8051"/>
                  </a:lnTo>
                  <a:lnTo>
                    <a:pt x="267988" y="7992"/>
                  </a:lnTo>
                  <a:lnTo>
                    <a:pt x="271669" y="0"/>
                  </a:lnTo>
                  <a:close/>
                </a:path>
              </a:pathLst>
            </a:custGeom>
            <a:solidFill>
              <a:srgbClr val="699D2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105823" y="6376886"/>
              <a:ext cx="276225" cy="12700"/>
            </a:xfrm>
            <a:custGeom>
              <a:avLst/>
              <a:gdLst/>
              <a:ahLst/>
              <a:cxnLst/>
              <a:rect l="l" t="t" r="r" b="b"/>
              <a:pathLst>
                <a:path w="276225" h="12700">
                  <a:moveTo>
                    <a:pt x="68003" y="3470"/>
                  </a:moveTo>
                  <a:lnTo>
                    <a:pt x="0" y="4604"/>
                  </a:lnTo>
                  <a:lnTo>
                    <a:pt x="3920" y="12451"/>
                  </a:lnTo>
                  <a:lnTo>
                    <a:pt x="73097" y="11297"/>
                  </a:lnTo>
                  <a:lnTo>
                    <a:pt x="72849" y="11119"/>
                  </a:lnTo>
                  <a:lnTo>
                    <a:pt x="68003" y="3470"/>
                  </a:lnTo>
                  <a:close/>
                </a:path>
                <a:path w="276225" h="12700">
                  <a:moveTo>
                    <a:pt x="276154" y="0"/>
                  </a:moveTo>
                  <a:lnTo>
                    <a:pt x="255009" y="352"/>
                  </a:lnTo>
                  <a:lnTo>
                    <a:pt x="262373" y="8141"/>
                  </a:lnTo>
                  <a:lnTo>
                    <a:pt x="272482" y="7973"/>
                  </a:lnTo>
                  <a:lnTo>
                    <a:pt x="276154" y="0"/>
                  </a:lnTo>
                  <a:close/>
                </a:path>
              </a:pathLst>
            </a:custGeom>
            <a:solidFill>
              <a:srgbClr val="6A9D2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103501" y="6372170"/>
              <a:ext cx="280670" cy="12700"/>
            </a:xfrm>
            <a:custGeom>
              <a:avLst/>
              <a:gdLst/>
              <a:ahLst/>
              <a:cxnLst/>
              <a:rect l="l" t="t" r="r" b="b"/>
              <a:pathLst>
                <a:path w="280670" h="12700">
                  <a:moveTo>
                    <a:pt x="67387" y="3548"/>
                  </a:moveTo>
                  <a:lnTo>
                    <a:pt x="0" y="4672"/>
                  </a:lnTo>
                  <a:lnTo>
                    <a:pt x="3926" y="12531"/>
                  </a:lnTo>
                  <a:lnTo>
                    <a:pt x="72355" y="11390"/>
                  </a:lnTo>
                  <a:lnTo>
                    <a:pt x="67387" y="3548"/>
                  </a:lnTo>
                  <a:close/>
                </a:path>
                <a:path w="280670" h="12700">
                  <a:moveTo>
                    <a:pt x="280218" y="0"/>
                  </a:moveTo>
                  <a:lnTo>
                    <a:pt x="252970" y="454"/>
                  </a:lnTo>
                  <a:lnTo>
                    <a:pt x="260345" y="8256"/>
                  </a:lnTo>
                  <a:lnTo>
                    <a:pt x="276973" y="7978"/>
                  </a:lnTo>
                  <a:lnTo>
                    <a:pt x="279277" y="2977"/>
                  </a:lnTo>
                  <a:lnTo>
                    <a:pt x="280218" y="0"/>
                  </a:lnTo>
                  <a:close/>
                </a:path>
              </a:pathLst>
            </a:custGeom>
            <a:solidFill>
              <a:srgbClr val="6B9E2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98856" y="6363118"/>
              <a:ext cx="288290" cy="17145"/>
            </a:xfrm>
            <a:custGeom>
              <a:avLst/>
              <a:gdLst/>
              <a:ahLst/>
              <a:cxnLst/>
              <a:rect l="l" t="t" r="r" b="b"/>
              <a:pathLst>
                <a:path w="288290" h="17145">
                  <a:moveTo>
                    <a:pt x="74053" y="15811"/>
                  </a:moveTo>
                  <a:lnTo>
                    <a:pt x="71120" y="11188"/>
                  </a:lnTo>
                  <a:lnTo>
                    <a:pt x="69151" y="8064"/>
                  </a:lnTo>
                  <a:lnTo>
                    <a:pt x="66205" y="3429"/>
                  </a:lnTo>
                  <a:lnTo>
                    <a:pt x="0" y="4445"/>
                  </a:lnTo>
                  <a:lnTo>
                    <a:pt x="2324" y="9105"/>
                  </a:lnTo>
                  <a:lnTo>
                    <a:pt x="3124" y="10706"/>
                  </a:lnTo>
                  <a:lnTo>
                    <a:pt x="3924" y="12306"/>
                  </a:lnTo>
                  <a:lnTo>
                    <a:pt x="6248" y="16941"/>
                  </a:lnTo>
                  <a:lnTo>
                    <a:pt x="74053" y="15811"/>
                  </a:lnTo>
                  <a:close/>
                </a:path>
                <a:path w="288290" h="17145">
                  <a:moveTo>
                    <a:pt x="287718" y="0"/>
                  </a:moveTo>
                  <a:lnTo>
                    <a:pt x="249186" y="596"/>
                  </a:lnTo>
                  <a:lnTo>
                    <a:pt x="256273" y="8102"/>
                  </a:lnTo>
                  <a:lnTo>
                    <a:pt x="260616" y="12700"/>
                  </a:lnTo>
                  <a:lnTo>
                    <a:pt x="283781" y="12319"/>
                  </a:lnTo>
                  <a:lnTo>
                    <a:pt x="283921" y="12039"/>
                  </a:lnTo>
                  <a:lnTo>
                    <a:pt x="285305" y="7632"/>
                  </a:lnTo>
                  <a:lnTo>
                    <a:pt x="286232" y="4711"/>
                  </a:lnTo>
                  <a:lnTo>
                    <a:pt x="287718" y="0"/>
                  </a:lnTo>
                  <a:close/>
                </a:path>
              </a:pathLst>
            </a:custGeom>
            <a:solidFill>
              <a:srgbClr val="6C9E2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97793" y="6358407"/>
              <a:ext cx="290830" cy="12700"/>
            </a:xfrm>
            <a:custGeom>
              <a:avLst/>
              <a:gdLst/>
              <a:ahLst/>
              <a:cxnLst/>
              <a:rect l="l" t="t" r="r" b="b"/>
              <a:pathLst>
                <a:path w="290830" h="12700">
                  <a:moveTo>
                    <a:pt x="64344" y="3501"/>
                  </a:moveTo>
                  <a:lnTo>
                    <a:pt x="0" y="4498"/>
                  </a:lnTo>
                  <a:lnTo>
                    <a:pt x="545" y="8103"/>
                  </a:lnTo>
                  <a:lnTo>
                    <a:pt x="2674" y="12364"/>
                  </a:lnTo>
                  <a:lnTo>
                    <a:pt x="69256" y="11254"/>
                  </a:lnTo>
                  <a:lnTo>
                    <a:pt x="64344" y="3501"/>
                  </a:lnTo>
                  <a:close/>
                </a:path>
                <a:path w="290830" h="12700">
                  <a:moveTo>
                    <a:pt x="290280" y="0"/>
                  </a:moveTo>
                  <a:lnTo>
                    <a:pt x="245888" y="687"/>
                  </a:lnTo>
                  <a:lnTo>
                    <a:pt x="252981" y="8191"/>
                  </a:lnTo>
                  <a:lnTo>
                    <a:pt x="287873" y="7609"/>
                  </a:lnTo>
                  <a:lnTo>
                    <a:pt x="290280" y="0"/>
                  </a:lnTo>
                  <a:close/>
                </a:path>
              </a:pathLst>
            </a:custGeom>
            <a:solidFill>
              <a:srgbClr val="6D9F2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97086" y="6353717"/>
              <a:ext cx="292100" cy="12700"/>
            </a:xfrm>
            <a:custGeom>
              <a:avLst/>
              <a:gdLst/>
              <a:ahLst/>
              <a:cxnLst/>
              <a:rect l="l" t="t" r="r" b="b"/>
              <a:pathLst>
                <a:path w="292100" h="12700">
                  <a:moveTo>
                    <a:pt x="62113" y="3553"/>
                  </a:moveTo>
                  <a:lnTo>
                    <a:pt x="0" y="4513"/>
                  </a:lnTo>
                  <a:lnTo>
                    <a:pt x="1194" y="12411"/>
                  </a:lnTo>
                  <a:lnTo>
                    <a:pt x="67030" y="11313"/>
                  </a:lnTo>
                  <a:lnTo>
                    <a:pt x="62113" y="3553"/>
                  </a:lnTo>
                  <a:close/>
                </a:path>
                <a:path w="292100" h="12700">
                  <a:moveTo>
                    <a:pt x="292044" y="0"/>
                  </a:moveTo>
                  <a:lnTo>
                    <a:pt x="242239" y="769"/>
                  </a:lnTo>
                  <a:lnTo>
                    <a:pt x="249333" y="8274"/>
                  </a:lnTo>
                  <a:lnTo>
                    <a:pt x="290068" y="7595"/>
                  </a:lnTo>
                  <a:lnTo>
                    <a:pt x="291452" y="3219"/>
                  </a:lnTo>
                  <a:lnTo>
                    <a:pt x="292044" y="0"/>
                  </a:lnTo>
                  <a:close/>
                </a:path>
              </a:pathLst>
            </a:custGeom>
            <a:solidFill>
              <a:srgbClr val="6E9F2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96381" y="6349018"/>
              <a:ext cx="294005" cy="12700"/>
            </a:xfrm>
            <a:custGeom>
              <a:avLst/>
              <a:gdLst/>
              <a:ahLst/>
              <a:cxnLst/>
              <a:rect l="l" t="t" r="r" b="b"/>
              <a:pathLst>
                <a:path w="294005" h="12700">
                  <a:moveTo>
                    <a:pt x="61695" y="3594"/>
                  </a:moveTo>
                  <a:lnTo>
                    <a:pt x="0" y="4550"/>
                  </a:lnTo>
                  <a:lnTo>
                    <a:pt x="1194" y="12443"/>
                  </a:lnTo>
                  <a:lnTo>
                    <a:pt x="64850" y="11460"/>
                  </a:lnTo>
                  <a:lnTo>
                    <a:pt x="62470" y="7702"/>
                  </a:lnTo>
                  <a:lnTo>
                    <a:pt x="61695" y="3594"/>
                  </a:lnTo>
                  <a:close/>
                </a:path>
                <a:path w="294005" h="12700">
                  <a:moveTo>
                    <a:pt x="293613" y="0"/>
                  </a:moveTo>
                  <a:lnTo>
                    <a:pt x="238580" y="852"/>
                  </a:lnTo>
                  <a:lnTo>
                    <a:pt x="245961" y="8661"/>
                  </a:lnTo>
                  <a:lnTo>
                    <a:pt x="292149" y="7947"/>
                  </a:lnTo>
                  <a:lnTo>
                    <a:pt x="293613" y="0"/>
                  </a:lnTo>
                  <a:close/>
                </a:path>
              </a:pathLst>
            </a:custGeom>
            <a:solidFill>
              <a:srgbClr val="6FA02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95673" y="6344331"/>
              <a:ext cx="295275" cy="12700"/>
            </a:xfrm>
            <a:custGeom>
              <a:avLst/>
              <a:gdLst/>
              <a:ahLst/>
              <a:cxnLst/>
              <a:rect l="l" t="t" r="r" b="b"/>
              <a:pathLst>
                <a:path w="295275" h="12700">
                  <a:moveTo>
                    <a:pt x="61523" y="3611"/>
                  </a:moveTo>
                  <a:lnTo>
                    <a:pt x="0" y="4562"/>
                  </a:lnTo>
                  <a:lnTo>
                    <a:pt x="1195" y="12468"/>
                  </a:lnTo>
                  <a:lnTo>
                    <a:pt x="63011" y="11510"/>
                  </a:lnTo>
                  <a:lnTo>
                    <a:pt x="61523" y="3611"/>
                  </a:lnTo>
                  <a:close/>
                </a:path>
                <a:path w="295275" h="12700">
                  <a:moveTo>
                    <a:pt x="295182" y="0"/>
                  </a:moveTo>
                  <a:lnTo>
                    <a:pt x="234931" y="931"/>
                  </a:lnTo>
                  <a:lnTo>
                    <a:pt x="242305" y="8731"/>
                  </a:lnTo>
                  <a:lnTo>
                    <a:pt x="293723" y="7934"/>
                  </a:lnTo>
                  <a:lnTo>
                    <a:pt x="295182" y="0"/>
                  </a:lnTo>
                  <a:close/>
                </a:path>
              </a:pathLst>
            </a:custGeom>
            <a:solidFill>
              <a:srgbClr val="70A02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94968" y="6339631"/>
              <a:ext cx="297180" cy="12700"/>
            </a:xfrm>
            <a:custGeom>
              <a:avLst/>
              <a:gdLst/>
              <a:ahLst/>
              <a:cxnLst/>
              <a:rect l="l" t="t" r="r" b="b"/>
              <a:pathLst>
                <a:path w="297180" h="12700">
                  <a:moveTo>
                    <a:pt x="61350" y="3648"/>
                  </a:moveTo>
                  <a:lnTo>
                    <a:pt x="0" y="4598"/>
                  </a:lnTo>
                  <a:lnTo>
                    <a:pt x="1194" y="12492"/>
                  </a:lnTo>
                  <a:lnTo>
                    <a:pt x="62837" y="11539"/>
                  </a:lnTo>
                  <a:lnTo>
                    <a:pt x="61350" y="3648"/>
                  </a:lnTo>
                  <a:close/>
                </a:path>
                <a:path w="297180" h="12700">
                  <a:moveTo>
                    <a:pt x="296751" y="0"/>
                  </a:moveTo>
                  <a:lnTo>
                    <a:pt x="234983" y="957"/>
                  </a:lnTo>
                  <a:lnTo>
                    <a:pt x="234304" y="4221"/>
                  </a:lnTo>
                  <a:lnTo>
                    <a:pt x="238653" y="8822"/>
                  </a:lnTo>
                  <a:lnTo>
                    <a:pt x="295290" y="7947"/>
                  </a:lnTo>
                  <a:lnTo>
                    <a:pt x="296751" y="0"/>
                  </a:lnTo>
                  <a:close/>
                </a:path>
              </a:pathLst>
            </a:custGeom>
            <a:solidFill>
              <a:srgbClr val="71A02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94260" y="6334943"/>
              <a:ext cx="298450" cy="12700"/>
            </a:xfrm>
            <a:custGeom>
              <a:avLst/>
              <a:gdLst/>
              <a:ahLst/>
              <a:cxnLst/>
              <a:rect l="l" t="t" r="r" b="b"/>
              <a:pathLst>
                <a:path w="298450" h="12700">
                  <a:moveTo>
                    <a:pt x="61177" y="3660"/>
                  </a:moveTo>
                  <a:lnTo>
                    <a:pt x="0" y="4605"/>
                  </a:lnTo>
                  <a:lnTo>
                    <a:pt x="1196" y="12517"/>
                  </a:lnTo>
                  <a:lnTo>
                    <a:pt x="62666" y="11564"/>
                  </a:lnTo>
                  <a:lnTo>
                    <a:pt x="61177" y="3660"/>
                  </a:lnTo>
                  <a:close/>
                </a:path>
                <a:path w="298450" h="12700">
                  <a:moveTo>
                    <a:pt x="297995" y="0"/>
                  </a:moveTo>
                  <a:lnTo>
                    <a:pt x="236562" y="949"/>
                  </a:lnTo>
                  <a:lnTo>
                    <a:pt x="236299" y="2720"/>
                  </a:lnTo>
                  <a:lnTo>
                    <a:pt x="235015" y="8893"/>
                  </a:lnTo>
                  <a:lnTo>
                    <a:pt x="296862" y="7935"/>
                  </a:lnTo>
                  <a:lnTo>
                    <a:pt x="297821" y="2720"/>
                  </a:lnTo>
                  <a:lnTo>
                    <a:pt x="297995" y="0"/>
                  </a:lnTo>
                  <a:close/>
                </a:path>
              </a:pathLst>
            </a:custGeom>
            <a:solidFill>
              <a:srgbClr val="72A12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/>
            <p:cNvSpPr/>
            <p:nvPr/>
          </p:nvSpPr>
          <p:spPr>
            <a:xfrm>
              <a:off x="93555" y="6330253"/>
              <a:ext cx="299085" cy="12700"/>
            </a:xfrm>
            <a:custGeom>
              <a:avLst/>
              <a:gdLst/>
              <a:ahLst/>
              <a:cxnLst/>
              <a:rect l="l" t="t" r="r" b="b"/>
              <a:pathLst>
                <a:path w="299085" h="12700">
                  <a:moveTo>
                    <a:pt x="61004" y="3687"/>
                  </a:moveTo>
                  <a:lnTo>
                    <a:pt x="0" y="4633"/>
                  </a:lnTo>
                  <a:lnTo>
                    <a:pt x="1194" y="12527"/>
                  </a:lnTo>
                  <a:lnTo>
                    <a:pt x="62491" y="11579"/>
                  </a:lnTo>
                  <a:lnTo>
                    <a:pt x="61004" y="3687"/>
                  </a:lnTo>
                  <a:close/>
                </a:path>
                <a:path w="299085" h="12700">
                  <a:moveTo>
                    <a:pt x="298982" y="0"/>
                  </a:moveTo>
                  <a:lnTo>
                    <a:pt x="237965" y="945"/>
                  </a:lnTo>
                  <a:lnTo>
                    <a:pt x="237017" y="7324"/>
                  </a:lnTo>
                  <a:lnTo>
                    <a:pt x="236697" y="8887"/>
                  </a:lnTo>
                  <a:lnTo>
                    <a:pt x="298430" y="7933"/>
                  </a:lnTo>
                  <a:lnTo>
                    <a:pt x="298542" y="7324"/>
                  </a:lnTo>
                  <a:lnTo>
                    <a:pt x="298982" y="0"/>
                  </a:lnTo>
                  <a:close/>
                </a:path>
              </a:pathLst>
            </a:custGeom>
            <a:solidFill>
              <a:srgbClr val="73A12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/>
            <p:cNvSpPr/>
            <p:nvPr/>
          </p:nvSpPr>
          <p:spPr>
            <a:xfrm>
              <a:off x="92189" y="6320891"/>
              <a:ext cx="300990" cy="17780"/>
            </a:xfrm>
            <a:custGeom>
              <a:avLst/>
              <a:gdLst/>
              <a:ahLst/>
              <a:cxnLst/>
              <a:rect l="l" t="t" r="r" b="b"/>
              <a:pathLst>
                <a:path w="300990" h="17779">
                  <a:moveTo>
                    <a:pt x="62966" y="16281"/>
                  </a:moveTo>
                  <a:lnTo>
                    <a:pt x="62077" y="11633"/>
                  </a:lnTo>
                  <a:lnTo>
                    <a:pt x="61531" y="8661"/>
                  </a:lnTo>
                  <a:lnTo>
                    <a:pt x="60655" y="4000"/>
                  </a:lnTo>
                  <a:lnTo>
                    <a:pt x="0" y="5016"/>
                  </a:lnTo>
                  <a:lnTo>
                    <a:pt x="1143" y="12560"/>
                  </a:lnTo>
                  <a:lnTo>
                    <a:pt x="1854" y="17233"/>
                  </a:lnTo>
                  <a:lnTo>
                    <a:pt x="62966" y="16281"/>
                  </a:lnTo>
                  <a:close/>
                </a:path>
                <a:path w="300990" h="17779">
                  <a:moveTo>
                    <a:pt x="300901" y="0"/>
                  </a:moveTo>
                  <a:lnTo>
                    <a:pt x="239991" y="1016"/>
                  </a:lnTo>
                  <a:lnTo>
                    <a:pt x="239915" y="3670"/>
                  </a:lnTo>
                  <a:lnTo>
                    <a:pt x="239737" y="5702"/>
                  </a:lnTo>
                  <a:lnTo>
                    <a:pt x="239687" y="6172"/>
                  </a:lnTo>
                  <a:lnTo>
                    <a:pt x="239331" y="10261"/>
                  </a:lnTo>
                  <a:lnTo>
                    <a:pt x="238836" y="13563"/>
                  </a:lnTo>
                  <a:lnTo>
                    <a:pt x="300151" y="12611"/>
                  </a:lnTo>
                  <a:lnTo>
                    <a:pt x="300418" y="7950"/>
                  </a:lnTo>
                  <a:lnTo>
                    <a:pt x="300621" y="4686"/>
                  </a:lnTo>
                  <a:lnTo>
                    <a:pt x="300901" y="0"/>
                  </a:lnTo>
                  <a:close/>
                </a:path>
              </a:pathLst>
            </a:custGeom>
            <a:solidFill>
              <a:srgbClr val="74A22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/>
            <p:cNvSpPr/>
            <p:nvPr/>
          </p:nvSpPr>
          <p:spPr>
            <a:xfrm>
              <a:off x="91488" y="6316211"/>
              <a:ext cx="302260" cy="12700"/>
            </a:xfrm>
            <a:custGeom>
              <a:avLst/>
              <a:gdLst/>
              <a:ahLst/>
              <a:cxnLst/>
              <a:rect l="l" t="t" r="r" b="b"/>
              <a:pathLst>
                <a:path w="302260" h="12700">
                  <a:moveTo>
                    <a:pt x="60485" y="4010"/>
                  </a:moveTo>
                  <a:lnTo>
                    <a:pt x="0" y="5016"/>
                  </a:lnTo>
                  <a:lnTo>
                    <a:pt x="1142" y="12568"/>
                  </a:lnTo>
                  <a:lnTo>
                    <a:pt x="61920" y="11626"/>
                  </a:lnTo>
                  <a:lnTo>
                    <a:pt x="60485" y="4010"/>
                  </a:lnTo>
                  <a:close/>
                </a:path>
                <a:path w="302260" h="12700">
                  <a:moveTo>
                    <a:pt x="301626" y="0"/>
                  </a:moveTo>
                  <a:lnTo>
                    <a:pt x="240710" y="1013"/>
                  </a:lnTo>
                  <a:lnTo>
                    <a:pt x="240819" y="1619"/>
                  </a:lnTo>
                  <a:lnTo>
                    <a:pt x="240634" y="7914"/>
                  </a:lnTo>
                  <a:lnTo>
                    <a:pt x="240576" y="8857"/>
                  </a:lnTo>
                  <a:lnTo>
                    <a:pt x="301417" y="7914"/>
                  </a:lnTo>
                  <a:lnTo>
                    <a:pt x="301795" y="1619"/>
                  </a:lnTo>
                  <a:lnTo>
                    <a:pt x="301781" y="1013"/>
                  </a:lnTo>
                  <a:lnTo>
                    <a:pt x="301626" y="0"/>
                  </a:lnTo>
                  <a:close/>
                </a:path>
              </a:pathLst>
            </a:custGeom>
            <a:solidFill>
              <a:srgbClr val="75A22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/>
            <p:cNvSpPr/>
            <p:nvPr/>
          </p:nvSpPr>
          <p:spPr>
            <a:xfrm>
              <a:off x="90975" y="6311530"/>
              <a:ext cx="302895" cy="12700"/>
            </a:xfrm>
            <a:custGeom>
              <a:avLst/>
              <a:gdLst/>
              <a:ahLst/>
              <a:cxnLst/>
              <a:rect l="l" t="t" r="r" b="b"/>
              <a:pathLst>
                <a:path w="302895" h="12700">
                  <a:moveTo>
                    <a:pt x="60978" y="4008"/>
                  </a:moveTo>
                  <a:lnTo>
                    <a:pt x="82" y="5024"/>
                  </a:lnTo>
                  <a:lnTo>
                    <a:pt x="0" y="6299"/>
                  </a:lnTo>
                  <a:lnTo>
                    <a:pt x="949" y="12573"/>
                  </a:lnTo>
                  <a:lnTo>
                    <a:pt x="61554" y="11636"/>
                  </a:lnTo>
                  <a:lnTo>
                    <a:pt x="60548" y="6299"/>
                  </a:lnTo>
                  <a:lnTo>
                    <a:pt x="60978" y="4008"/>
                  </a:lnTo>
                  <a:close/>
                </a:path>
                <a:path w="302895" h="12700">
                  <a:moveTo>
                    <a:pt x="301424" y="0"/>
                  </a:moveTo>
                  <a:lnTo>
                    <a:pt x="240382" y="1017"/>
                  </a:lnTo>
                  <a:lnTo>
                    <a:pt x="241266" y="5931"/>
                  </a:lnTo>
                  <a:lnTo>
                    <a:pt x="241258" y="8859"/>
                  </a:lnTo>
                  <a:lnTo>
                    <a:pt x="302211" y="7917"/>
                  </a:lnTo>
                  <a:lnTo>
                    <a:pt x="302331" y="5931"/>
                  </a:lnTo>
                  <a:lnTo>
                    <a:pt x="301424" y="0"/>
                  </a:lnTo>
                  <a:close/>
                </a:path>
              </a:pathLst>
            </a:custGeom>
            <a:solidFill>
              <a:srgbClr val="76A32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/>
            <p:cNvSpPr/>
            <p:nvPr/>
          </p:nvSpPr>
          <p:spPr>
            <a:xfrm>
              <a:off x="90962" y="6306869"/>
              <a:ext cx="302260" cy="13335"/>
            </a:xfrm>
            <a:custGeom>
              <a:avLst/>
              <a:gdLst/>
              <a:ahLst/>
              <a:cxnLst/>
              <a:rect l="l" t="t" r="r" b="b"/>
              <a:pathLst>
                <a:path w="302260" h="13335">
                  <a:moveTo>
                    <a:pt x="61871" y="3972"/>
                  </a:moveTo>
                  <a:lnTo>
                    <a:pt x="810" y="4987"/>
                  </a:lnTo>
                  <a:lnTo>
                    <a:pt x="0" y="10309"/>
                  </a:lnTo>
                  <a:lnTo>
                    <a:pt x="30" y="10961"/>
                  </a:lnTo>
                  <a:lnTo>
                    <a:pt x="309" y="12927"/>
                  </a:lnTo>
                  <a:lnTo>
                    <a:pt x="60741" y="11919"/>
                  </a:lnTo>
                  <a:lnTo>
                    <a:pt x="60593" y="11132"/>
                  </a:lnTo>
                  <a:lnTo>
                    <a:pt x="60683" y="10309"/>
                  </a:lnTo>
                  <a:lnTo>
                    <a:pt x="61871" y="3972"/>
                  </a:lnTo>
                  <a:close/>
                </a:path>
                <a:path w="302260" h="13335">
                  <a:moveTo>
                    <a:pt x="300724" y="0"/>
                  </a:moveTo>
                  <a:lnTo>
                    <a:pt x="239555" y="1017"/>
                  </a:lnTo>
                  <a:lnTo>
                    <a:pt x="240976" y="8914"/>
                  </a:lnTo>
                  <a:lnTo>
                    <a:pt x="301931" y="7898"/>
                  </a:lnTo>
                  <a:lnTo>
                    <a:pt x="300724" y="0"/>
                  </a:lnTo>
                  <a:close/>
                </a:path>
              </a:pathLst>
            </a:custGeom>
            <a:solidFill>
              <a:srgbClr val="77A32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/>
            <p:cNvSpPr/>
            <p:nvPr/>
          </p:nvSpPr>
          <p:spPr>
            <a:xfrm>
              <a:off x="91276" y="6302194"/>
              <a:ext cx="300990" cy="13335"/>
            </a:xfrm>
            <a:custGeom>
              <a:avLst/>
              <a:gdLst/>
              <a:ahLst/>
              <a:cxnLst/>
              <a:rect l="l" t="t" r="r" b="b"/>
              <a:pathLst>
                <a:path w="300990" h="13335">
                  <a:moveTo>
                    <a:pt x="62436" y="3955"/>
                  </a:moveTo>
                  <a:lnTo>
                    <a:pt x="1210" y="4976"/>
                  </a:lnTo>
                  <a:lnTo>
                    <a:pt x="0" y="12921"/>
                  </a:lnTo>
                  <a:lnTo>
                    <a:pt x="60946" y="11905"/>
                  </a:lnTo>
                  <a:lnTo>
                    <a:pt x="62436" y="3955"/>
                  </a:lnTo>
                  <a:close/>
                </a:path>
                <a:path w="300990" h="13335">
                  <a:moveTo>
                    <a:pt x="299695" y="0"/>
                  </a:moveTo>
                  <a:lnTo>
                    <a:pt x="238400" y="1021"/>
                  </a:lnTo>
                  <a:lnTo>
                    <a:pt x="239822" y="8923"/>
                  </a:lnTo>
                  <a:lnTo>
                    <a:pt x="300903" y="7904"/>
                  </a:lnTo>
                  <a:lnTo>
                    <a:pt x="299695" y="0"/>
                  </a:lnTo>
                  <a:close/>
                </a:path>
              </a:pathLst>
            </a:custGeom>
            <a:solidFill>
              <a:srgbClr val="78A42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/>
            <p:cNvSpPr/>
            <p:nvPr/>
          </p:nvSpPr>
          <p:spPr>
            <a:xfrm>
              <a:off x="91992" y="6297532"/>
              <a:ext cx="299720" cy="13335"/>
            </a:xfrm>
            <a:custGeom>
              <a:avLst/>
              <a:gdLst/>
              <a:ahLst/>
              <a:cxnLst/>
              <a:rect l="l" t="t" r="r" b="b"/>
              <a:pathLst>
                <a:path w="299720" h="13335">
                  <a:moveTo>
                    <a:pt x="62602" y="3919"/>
                  </a:moveTo>
                  <a:lnTo>
                    <a:pt x="1210" y="4940"/>
                  </a:lnTo>
                  <a:lnTo>
                    <a:pt x="0" y="12885"/>
                  </a:lnTo>
                  <a:lnTo>
                    <a:pt x="61112" y="11866"/>
                  </a:lnTo>
                  <a:lnTo>
                    <a:pt x="62602" y="3919"/>
                  </a:lnTo>
                  <a:close/>
                </a:path>
                <a:path w="299720" h="13335">
                  <a:moveTo>
                    <a:pt x="298267" y="0"/>
                  </a:moveTo>
                  <a:lnTo>
                    <a:pt x="236845" y="1021"/>
                  </a:lnTo>
                  <a:lnTo>
                    <a:pt x="238265" y="8912"/>
                  </a:lnTo>
                  <a:lnTo>
                    <a:pt x="299473" y="7892"/>
                  </a:lnTo>
                  <a:lnTo>
                    <a:pt x="298267" y="0"/>
                  </a:lnTo>
                  <a:close/>
                </a:path>
              </a:pathLst>
            </a:custGeom>
            <a:solidFill>
              <a:srgbClr val="79A42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/>
            <p:cNvSpPr/>
            <p:nvPr/>
          </p:nvSpPr>
          <p:spPr>
            <a:xfrm>
              <a:off x="92705" y="6292858"/>
              <a:ext cx="298450" cy="13335"/>
            </a:xfrm>
            <a:custGeom>
              <a:avLst/>
              <a:gdLst/>
              <a:ahLst/>
              <a:cxnLst/>
              <a:rect l="l" t="t" r="r" b="b"/>
              <a:pathLst>
                <a:path w="298450" h="13335">
                  <a:moveTo>
                    <a:pt x="62767" y="3902"/>
                  </a:moveTo>
                  <a:lnTo>
                    <a:pt x="1210" y="4929"/>
                  </a:lnTo>
                  <a:lnTo>
                    <a:pt x="0" y="12873"/>
                  </a:lnTo>
                  <a:lnTo>
                    <a:pt x="61277" y="11852"/>
                  </a:lnTo>
                  <a:lnTo>
                    <a:pt x="62767" y="3902"/>
                  </a:lnTo>
                  <a:close/>
                </a:path>
                <a:path w="298450" h="13335">
                  <a:moveTo>
                    <a:pt x="296838" y="0"/>
                  </a:moveTo>
                  <a:lnTo>
                    <a:pt x="235290" y="1026"/>
                  </a:lnTo>
                  <a:lnTo>
                    <a:pt x="236713" y="8927"/>
                  </a:lnTo>
                  <a:lnTo>
                    <a:pt x="298047" y="7904"/>
                  </a:lnTo>
                  <a:lnTo>
                    <a:pt x="296838" y="0"/>
                  </a:lnTo>
                  <a:close/>
                </a:path>
              </a:pathLst>
            </a:custGeom>
            <a:solidFill>
              <a:srgbClr val="7AA42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/>
            <p:cNvSpPr/>
            <p:nvPr/>
          </p:nvSpPr>
          <p:spPr>
            <a:xfrm>
              <a:off x="93421" y="6288196"/>
              <a:ext cx="297180" cy="13335"/>
            </a:xfrm>
            <a:custGeom>
              <a:avLst/>
              <a:gdLst/>
              <a:ahLst/>
              <a:cxnLst/>
              <a:rect l="l" t="t" r="r" b="b"/>
              <a:pathLst>
                <a:path w="297180" h="13335">
                  <a:moveTo>
                    <a:pt x="62933" y="3861"/>
                  </a:moveTo>
                  <a:lnTo>
                    <a:pt x="1211" y="4887"/>
                  </a:lnTo>
                  <a:lnTo>
                    <a:pt x="0" y="12837"/>
                  </a:lnTo>
                  <a:lnTo>
                    <a:pt x="61443" y="11813"/>
                  </a:lnTo>
                  <a:lnTo>
                    <a:pt x="62933" y="3861"/>
                  </a:lnTo>
                  <a:close/>
                </a:path>
                <a:path w="297180" h="13335">
                  <a:moveTo>
                    <a:pt x="295410" y="0"/>
                  </a:moveTo>
                  <a:lnTo>
                    <a:pt x="233735" y="1024"/>
                  </a:lnTo>
                  <a:lnTo>
                    <a:pt x="235156" y="8916"/>
                  </a:lnTo>
                  <a:lnTo>
                    <a:pt x="296616" y="7892"/>
                  </a:lnTo>
                  <a:lnTo>
                    <a:pt x="295410" y="0"/>
                  </a:lnTo>
                  <a:close/>
                </a:path>
              </a:pathLst>
            </a:custGeom>
            <a:solidFill>
              <a:srgbClr val="7BA52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/>
            <p:cNvSpPr/>
            <p:nvPr/>
          </p:nvSpPr>
          <p:spPr>
            <a:xfrm>
              <a:off x="94135" y="6283865"/>
              <a:ext cx="295275" cy="12700"/>
            </a:xfrm>
            <a:custGeom>
              <a:avLst/>
              <a:gdLst/>
              <a:ahLst/>
              <a:cxnLst/>
              <a:rect l="l" t="t" r="r" b="b"/>
              <a:pathLst>
                <a:path w="295275" h="12700">
                  <a:moveTo>
                    <a:pt x="63085" y="3579"/>
                  </a:moveTo>
                  <a:lnTo>
                    <a:pt x="1210" y="4537"/>
                  </a:lnTo>
                  <a:lnTo>
                    <a:pt x="0" y="12482"/>
                  </a:lnTo>
                  <a:lnTo>
                    <a:pt x="61608" y="11455"/>
                  </a:lnTo>
                  <a:lnTo>
                    <a:pt x="63085" y="3579"/>
                  </a:lnTo>
                  <a:close/>
                </a:path>
                <a:path w="295275" h="12700">
                  <a:moveTo>
                    <a:pt x="294034" y="0"/>
                  </a:moveTo>
                  <a:lnTo>
                    <a:pt x="232229" y="957"/>
                  </a:lnTo>
                  <a:lnTo>
                    <a:pt x="233603" y="8588"/>
                  </a:lnTo>
                  <a:lnTo>
                    <a:pt x="295190" y="7561"/>
                  </a:lnTo>
                  <a:lnTo>
                    <a:pt x="294034" y="0"/>
                  </a:lnTo>
                  <a:close/>
                </a:path>
              </a:pathLst>
            </a:custGeom>
            <a:solidFill>
              <a:srgbClr val="7CA52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/>
            <p:cNvSpPr/>
            <p:nvPr/>
          </p:nvSpPr>
          <p:spPr>
            <a:xfrm>
              <a:off x="94843" y="6274536"/>
              <a:ext cx="294005" cy="17145"/>
            </a:xfrm>
            <a:custGeom>
              <a:avLst/>
              <a:gdLst/>
              <a:ahLst/>
              <a:cxnLst/>
              <a:rect l="l" t="t" r="r" b="b"/>
              <a:pathLst>
                <a:path w="294005" h="17145">
                  <a:moveTo>
                    <a:pt x="64604" y="3517"/>
                  </a:moveTo>
                  <a:lnTo>
                    <a:pt x="1930" y="4495"/>
                  </a:lnTo>
                  <a:lnTo>
                    <a:pt x="1206" y="9182"/>
                  </a:lnTo>
                  <a:lnTo>
                    <a:pt x="812" y="11734"/>
                  </a:lnTo>
                  <a:lnTo>
                    <a:pt x="711" y="12433"/>
                  </a:lnTo>
                  <a:lnTo>
                    <a:pt x="0" y="17119"/>
                  </a:lnTo>
                  <a:lnTo>
                    <a:pt x="61772" y="16090"/>
                  </a:lnTo>
                  <a:lnTo>
                    <a:pt x="62649" y="11391"/>
                  </a:lnTo>
                  <a:lnTo>
                    <a:pt x="63233" y="8229"/>
                  </a:lnTo>
                  <a:lnTo>
                    <a:pt x="63931" y="4559"/>
                  </a:lnTo>
                  <a:lnTo>
                    <a:pt x="64604" y="3517"/>
                  </a:lnTo>
                  <a:close/>
                </a:path>
                <a:path w="294005" h="17145">
                  <a:moveTo>
                    <a:pt x="293763" y="12217"/>
                  </a:moveTo>
                  <a:lnTo>
                    <a:pt x="293039" y="7569"/>
                  </a:lnTo>
                  <a:lnTo>
                    <a:pt x="292608" y="4673"/>
                  </a:lnTo>
                  <a:lnTo>
                    <a:pt x="291896" y="0"/>
                  </a:lnTo>
                  <a:lnTo>
                    <a:pt x="228282" y="977"/>
                  </a:lnTo>
                  <a:lnTo>
                    <a:pt x="230479" y="4559"/>
                  </a:lnTo>
                  <a:lnTo>
                    <a:pt x="230670" y="5626"/>
                  </a:lnTo>
                  <a:lnTo>
                    <a:pt x="232041" y="13246"/>
                  </a:lnTo>
                  <a:lnTo>
                    <a:pt x="293763" y="12217"/>
                  </a:lnTo>
                  <a:close/>
                </a:path>
              </a:pathLst>
            </a:custGeom>
            <a:solidFill>
              <a:srgbClr val="7DA6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/>
            <p:cNvSpPr/>
            <p:nvPr/>
          </p:nvSpPr>
          <p:spPr>
            <a:xfrm>
              <a:off x="96281" y="6269865"/>
              <a:ext cx="291465" cy="12700"/>
            </a:xfrm>
            <a:custGeom>
              <a:avLst/>
              <a:gdLst/>
              <a:ahLst/>
              <a:cxnLst/>
              <a:rect l="l" t="t" r="r" b="b"/>
              <a:pathLst>
                <a:path w="291465" h="12700">
                  <a:moveTo>
                    <a:pt x="66179" y="3455"/>
                  </a:moveTo>
                  <a:lnTo>
                    <a:pt x="1208" y="4459"/>
                  </a:lnTo>
                  <a:lnTo>
                    <a:pt x="0" y="12395"/>
                  </a:lnTo>
                  <a:lnTo>
                    <a:pt x="62105" y="11360"/>
                  </a:lnTo>
                  <a:lnTo>
                    <a:pt x="62505" y="9224"/>
                  </a:lnTo>
                  <a:lnTo>
                    <a:pt x="66179" y="3455"/>
                  </a:lnTo>
                  <a:close/>
                </a:path>
                <a:path w="291465" h="12700">
                  <a:moveTo>
                    <a:pt x="289748" y="0"/>
                  </a:moveTo>
                  <a:lnTo>
                    <a:pt x="223992" y="1016"/>
                  </a:lnTo>
                  <a:lnTo>
                    <a:pt x="228656" y="8583"/>
                  </a:lnTo>
                  <a:lnTo>
                    <a:pt x="290901" y="7545"/>
                  </a:lnTo>
                  <a:lnTo>
                    <a:pt x="289748" y="0"/>
                  </a:lnTo>
                  <a:close/>
                </a:path>
              </a:pathLst>
            </a:custGeom>
            <a:solidFill>
              <a:srgbClr val="7EA6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/>
            <p:cNvSpPr/>
            <p:nvPr/>
          </p:nvSpPr>
          <p:spPr>
            <a:xfrm>
              <a:off x="96993" y="6265210"/>
              <a:ext cx="289560" cy="12700"/>
            </a:xfrm>
            <a:custGeom>
              <a:avLst/>
              <a:gdLst/>
              <a:ahLst/>
              <a:cxnLst/>
              <a:rect l="l" t="t" r="r" b="b"/>
              <a:pathLst>
                <a:path w="289560" h="12700">
                  <a:moveTo>
                    <a:pt x="68475" y="3386"/>
                  </a:moveTo>
                  <a:lnTo>
                    <a:pt x="1209" y="4429"/>
                  </a:lnTo>
                  <a:lnTo>
                    <a:pt x="0" y="12372"/>
                  </a:lnTo>
                  <a:lnTo>
                    <a:pt x="63378" y="11390"/>
                  </a:lnTo>
                  <a:lnTo>
                    <a:pt x="68475" y="3386"/>
                  </a:lnTo>
                  <a:close/>
                </a:path>
                <a:path w="289560" h="12700">
                  <a:moveTo>
                    <a:pt x="287018" y="0"/>
                  </a:moveTo>
                  <a:lnTo>
                    <a:pt x="220420" y="1032"/>
                  </a:lnTo>
                  <a:lnTo>
                    <a:pt x="225259" y="8881"/>
                  </a:lnTo>
                  <a:lnTo>
                    <a:pt x="289529" y="7885"/>
                  </a:lnTo>
                  <a:lnTo>
                    <a:pt x="288889" y="3700"/>
                  </a:lnTo>
                  <a:lnTo>
                    <a:pt x="287018" y="0"/>
                  </a:lnTo>
                  <a:close/>
                </a:path>
              </a:pathLst>
            </a:custGeom>
            <a:solidFill>
              <a:srgbClr val="7FA7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/>
            <p:cNvSpPr/>
            <p:nvPr/>
          </p:nvSpPr>
          <p:spPr>
            <a:xfrm>
              <a:off x="97709" y="6260567"/>
              <a:ext cx="288290" cy="12700"/>
            </a:xfrm>
            <a:custGeom>
              <a:avLst/>
              <a:gdLst/>
              <a:ahLst/>
              <a:cxnLst/>
              <a:rect l="l" t="t" r="r" b="b"/>
              <a:pathLst>
                <a:path w="288290" h="12700">
                  <a:moveTo>
                    <a:pt x="70775" y="3294"/>
                  </a:moveTo>
                  <a:lnTo>
                    <a:pt x="2565" y="4348"/>
                  </a:lnTo>
                  <a:lnTo>
                    <a:pt x="630" y="8182"/>
                  </a:lnTo>
                  <a:lnTo>
                    <a:pt x="0" y="12318"/>
                  </a:lnTo>
                  <a:lnTo>
                    <a:pt x="65674" y="11303"/>
                  </a:lnTo>
                  <a:lnTo>
                    <a:pt x="70775" y="3294"/>
                  </a:lnTo>
                  <a:close/>
                </a:path>
                <a:path w="288290" h="12700">
                  <a:moveTo>
                    <a:pt x="283954" y="0"/>
                  </a:moveTo>
                  <a:lnTo>
                    <a:pt x="216846" y="1037"/>
                  </a:lnTo>
                  <a:lnTo>
                    <a:pt x="221688" y="8892"/>
                  </a:lnTo>
                  <a:lnTo>
                    <a:pt x="287934" y="7868"/>
                  </a:lnTo>
                  <a:lnTo>
                    <a:pt x="283954" y="0"/>
                  </a:lnTo>
                  <a:close/>
                </a:path>
              </a:pathLst>
            </a:custGeom>
            <a:solidFill>
              <a:srgbClr val="80A7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/>
            <p:cNvSpPr/>
            <p:nvPr/>
          </p:nvSpPr>
          <p:spPr>
            <a:xfrm>
              <a:off x="98620" y="6255918"/>
              <a:ext cx="285115" cy="12700"/>
            </a:xfrm>
            <a:custGeom>
              <a:avLst/>
              <a:gdLst/>
              <a:ahLst/>
              <a:cxnLst/>
              <a:rect l="l" t="t" r="r" b="b"/>
              <a:pathLst>
                <a:path w="285115" h="12700">
                  <a:moveTo>
                    <a:pt x="72871" y="3220"/>
                  </a:moveTo>
                  <a:lnTo>
                    <a:pt x="4033" y="4287"/>
                  </a:lnTo>
                  <a:lnTo>
                    <a:pt x="0" y="12274"/>
                  </a:lnTo>
                  <a:lnTo>
                    <a:pt x="67773" y="11225"/>
                  </a:lnTo>
                  <a:lnTo>
                    <a:pt x="72871" y="3220"/>
                  </a:lnTo>
                  <a:close/>
                </a:path>
                <a:path w="285115" h="12700">
                  <a:moveTo>
                    <a:pt x="280691" y="0"/>
                  </a:moveTo>
                  <a:lnTo>
                    <a:pt x="213075" y="1047"/>
                  </a:lnTo>
                  <a:lnTo>
                    <a:pt x="217916" y="8901"/>
                  </a:lnTo>
                  <a:lnTo>
                    <a:pt x="284671" y="7868"/>
                  </a:lnTo>
                  <a:lnTo>
                    <a:pt x="280691" y="0"/>
                  </a:lnTo>
                  <a:close/>
                </a:path>
              </a:pathLst>
            </a:custGeom>
            <a:solidFill>
              <a:srgbClr val="81A82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/>
            <p:cNvSpPr/>
            <p:nvPr/>
          </p:nvSpPr>
          <p:spPr>
            <a:xfrm>
              <a:off x="101005" y="6251280"/>
              <a:ext cx="280035" cy="12700"/>
            </a:xfrm>
            <a:custGeom>
              <a:avLst/>
              <a:gdLst/>
              <a:ahLst/>
              <a:cxnLst/>
              <a:rect l="l" t="t" r="r" b="b"/>
              <a:pathLst>
                <a:path w="280035" h="12700">
                  <a:moveTo>
                    <a:pt x="73498" y="3129"/>
                  </a:moveTo>
                  <a:lnTo>
                    <a:pt x="4032" y="4202"/>
                  </a:lnTo>
                  <a:lnTo>
                    <a:pt x="0" y="12189"/>
                  </a:lnTo>
                  <a:lnTo>
                    <a:pt x="68403" y="11129"/>
                  </a:lnTo>
                  <a:lnTo>
                    <a:pt x="73498" y="3129"/>
                  </a:lnTo>
                  <a:close/>
                </a:path>
                <a:path w="280035" h="12700">
                  <a:moveTo>
                    <a:pt x="275960" y="0"/>
                  </a:moveTo>
                  <a:lnTo>
                    <a:pt x="207835" y="1052"/>
                  </a:lnTo>
                  <a:lnTo>
                    <a:pt x="212667" y="8893"/>
                  </a:lnTo>
                  <a:lnTo>
                    <a:pt x="279931" y="7851"/>
                  </a:lnTo>
                  <a:lnTo>
                    <a:pt x="275960" y="0"/>
                  </a:lnTo>
                  <a:close/>
                </a:path>
              </a:pathLst>
            </a:custGeom>
            <a:solidFill>
              <a:srgbClr val="82A82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/>
            <p:cNvSpPr/>
            <p:nvPr/>
          </p:nvSpPr>
          <p:spPr>
            <a:xfrm>
              <a:off x="103390" y="6246630"/>
              <a:ext cx="275590" cy="12700"/>
            </a:xfrm>
            <a:custGeom>
              <a:avLst/>
              <a:gdLst/>
              <a:ahLst/>
              <a:cxnLst/>
              <a:rect l="l" t="t" r="r" b="b"/>
              <a:pathLst>
                <a:path w="275590" h="12700">
                  <a:moveTo>
                    <a:pt x="74121" y="3054"/>
                  </a:moveTo>
                  <a:lnTo>
                    <a:pt x="4027" y="4140"/>
                  </a:lnTo>
                  <a:lnTo>
                    <a:pt x="0" y="12115"/>
                  </a:lnTo>
                  <a:lnTo>
                    <a:pt x="69030" y="11048"/>
                  </a:lnTo>
                  <a:lnTo>
                    <a:pt x="74121" y="3054"/>
                  </a:lnTo>
                  <a:close/>
                </a:path>
                <a:path w="275590" h="12700">
                  <a:moveTo>
                    <a:pt x="271224" y="0"/>
                  </a:moveTo>
                  <a:lnTo>
                    <a:pt x="202262" y="1068"/>
                  </a:lnTo>
                  <a:lnTo>
                    <a:pt x="202860" y="1500"/>
                  </a:lnTo>
                  <a:lnTo>
                    <a:pt x="207427" y="8910"/>
                  </a:lnTo>
                  <a:lnTo>
                    <a:pt x="275201" y="7862"/>
                  </a:lnTo>
                  <a:lnTo>
                    <a:pt x="271224" y="0"/>
                  </a:lnTo>
                  <a:close/>
                </a:path>
              </a:pathLst>
            </a:custGeom>
            <a:solidFill>
              <a:srgbClr val="83A82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/>
            <p:cNvSpPr/>
            <p:nvPr/>
          </p:nvSpPr>
          <p:spPr>
            <a:xfrm>
              <a:off x="105769" y="6242017"/>
              <a:ext cx="270510" cy="12065"/>
            </a:xfrm>
            <a:custGeom>
              <a:avLst/>
              <a:gdLst/>
              <a:ahLst/>
              <a:cxnLst/>
              <a:rect l="l" t="t" r="r" b="b"/>
              <a:pathLst>
                <a:path w="270510" h="12064">
                  <a:moveTo>
                    <a:pt x="76913" y="3161"/>
                  </a:moveTo>
                  <a:lnTo>
                    <a:pt x="3857" y="4379"/>
                  </a:lnTo>
                  <a:lnTo>
                    <a:pt x="0" y="12018"/>
                  </a:lnTo>
                  <a:lnTo>
                    <a:pt x="69660" y="10939"/>
                  </a:lnTo>
                  <a:lnTo>
                    <a:pt x="72732" y="6114"/>
                  </a:lnTo>
                  <a:lnTo>
                    <a:pt x="76913" y="3161"/>
                  </a:lnTo>
                  <a:close/>
                </a:path>
                <a:path w="270510" h="12064">
                  <a:moveTo>
                    <a:pt x="266512" y="0"/>
                  </a:moveTo>
                  <a:lnTo>
                    <a:pt x="193694" y="1214"/>
                  </a:lnTo>
                  <a:lnTo>
                    <a:pt x="200481" y="6114"/>
                  </a:lnTo>
                  <a:lnTo>
                    <a:pt x="202189" y="8885"/>
                  </a:lnTo>
                  <a:lnTo>
                    <a:pt x="270470" y="7827"/>
                  </a:lnTo>
                  <a:lnTo>
                    <a:pt x="266512" y="0"/>
                  </a:lnTo>
                  <a:close/>
                </a:path>
              </a:pathLst>
            </a:custGeom>
            <a:solidFill>
              <a:srgbClr val="84A92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/>
            <p:cNvSpPr/>
            <p:nvPr/>
          </p:nvSpPr>
          <p:spPr>
            <a:xfrm>
              <a:off x="108153" y="6232740"/>
              <a:ext cx="266065" cy="17145"/>
            </a:xfrm>
            <a:custGeom>
              <a:avLst/>
              <a:gdLst/>
              <a:ahLst/>
              <a:cxnLst/>
              <a:rect l="l" t="t" r="r" b="b"/>
              <a:pathLst>
                <a:path w="266065" h="17145">
                  <a:moveTo>
                    <a:pt x="88099" y="2857"/>
                  </a:moveTo>
                  <a:lnTo>
                    <a:pt x="6235" y="4216"/>
                  </a:lnTo>
                  <a:lnTo>
                    <a:pt x="3860" y="8928"/>
                  </a:lnTo>
                  <a:lnTo>
                    <a:pt x="2374" y="11861"/>
                  </a:lnTo>
                  <a:lnTo>
                    <a:pt x="0" y="16573"/>
                  </a:lnTo>
                  <a:lnTo>
                    <a:pt x="70281" y="15494"/>
                  </a:lnTo>
                  <a:lnTo>
                    <a:pt x="76974" y="10706"/>
                  </a:lnTo>
                  <a:lnTo>
                    <a:pt x="81026" y="7848"/>
                  </a:lnTo>
                  <a:lnTo>
                    <a:pt x="81330" y="7632"/>
                  </a:lnTo>
                  <a:lnTo>
                    <a:pt x="88099" y="2857"/>
                  </a:lnTo>
                  <a:close/>
                </a:path>
                <a:path w="266065" h="17145">
                  <a:moveTo>
                    <a:pt x="265734" y="12471"/>
                  </a:moveTo>
                  <a:lnTo>
                    <a:pt x="263372" y="7835"/>
                  </a:lnTo>
                  <a:lnTo>
                    <a:pt x="262788" y="6654"/>
                  </a:lnTo>
                  <a:lnTo>
                    <a:pt x="261772" y="4635"/>
                  </a:lnTo>
                  <a:lnTo>
                    <a:pt x="259422" y="0"/>
                  </a:lnTo>
                  <a:lnTo>
                    <a:pt x="178625" y="1346"/>
                  </a:lnTo>
                  <a:lnTo>
                    <a:pt x="187502" y="7759"/>
                  </a:lnTo>
                  <a:lnTo>
                    <a:pt x="195541" y="13550"/>
                  </a:lnTo>
                  <a:lnTo>
                    <a:pt x="265734" y="12471"/>
                  </a:lnTo>
                  <a:close/>
                </a:path>
              </a:pathLst>
            </a:custGeom>
            <a:solidFill>
              <a:srgbClr val="85A925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3" name="object 5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2920" y="6167424"/>
              <a:ext cx="256274" cy="72449"/>
            </a:xfrm>
            <a:prstGeom prst="rect">
              <a:avLst/>
            </a:prstGeom>
          </p:spPr>
        </p:pic>
        <p:sp>
          <p:nvSpPr>
            <p:cNvPr id="54" name="object 54"/>
            <p:cNvSpPr/>
            <p:nvPr/>
          </p:nvSpPr>
          <p:spPr>
            <a:xfrm>
              <a:off x="219240" y="6299276"/>
              <a:ext cx="173990" cy="179705"/>
            </a:xfrm>
            <a:custGeom>
              <a:avLst/>
              <a:gdLst/>
              <a:ahLst/>
              <a:cxnLst/>
              <a:rect l="l" t="t" r="r" b="b"/>
              <a:pathLst>
                <a:path w="173990" h="179704">
                  <a:moveTo>
                    <a:pt x="44284" y="0"/>
                  </a:moveTo>
                  <a:lnTo>
                    <a:pt x="0" y="0"/>
                  </a:lnTo>
                  <a:lnTo>
                    <a:pt x="173875" y="179641"/>
                  </a:lnTo>
                  <a:lnTo>
                    <a:pt x="173875" y="135724"/>
                  </a:lnTo>
                  <a:lnTo>
                    <a:pt x="79921" y="37807"/>
                  </a:lnTo>
                  <a:lnTo>
                    <a:pt x="44284" y="0"/>
                  </a:lnTo>
                  <a:close/>
                </a:path>
              </a:pathLst>
            </a:custGeom>
            <a:solidFill>
              <a:srgbClr val="FFFFFF">
                <a:alpha val="16999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5" name="object 55"/>
          <p:cNvGrpSpPr/>
          <p:nvPr/>
        </p:nvGrpSpPr>
        <p:grpSpPr>
          <a:xfrm>
            <a:off x="742315" y="6169190"/>
            <a:ext cx="337185" cy="300990"/>
            <a:chOff x="742315" y="6169190"/>
            <a:chExt cx="337185" cy="300990"/>
          </a:xfrm>
        </p:grpSpPr>
        <p:pic>
          <p:nvPicPr>
            <p:cNvPr id="56" name="object 5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42315" y="6172149"/>
              <a:ext cx="67690" cy="295300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46663" y="6169190"/>
              <a:ext cx="232404" cy="300367"/>
            </a:xfrm>
            <a:prstGeom prst="rect">
              <a:avLst/>
            </a:prstGeom>
          </p:spPr>
        </p:pic>
      </p:grpSp>
      <p:sp>
        <p:nvSpPr>
          <p:cNvPr id="58" name="object 5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pc="-15"/>
              <a:t>L’OPP </a:t>
            </a:r>
            <a:r>
              <a:rPr dirty="0" spc="-5"/>
              <a:t>du</a:t>
            </a:r>
            <a:r>
              <a:rPr dirty="0" spc="10"/>
              <a:t> </a:t>
            </a:r>
            <a:r>
              <a:rPr dirty="0" spc="-5"/>
              <a:t>Pilat</a:t>
            </a:r>
            <a:r>
              <a:rPr dirty="0" spc="10"/>
              <a:t> </a:t>
            </a:r>
            <a:r>
              <a:rPr dirty="0" spc="-5"/>
              <a:t>après</a:t>
            </a:r>
            <a:r>
              <a:rPr dirty="0" spc="15"/>
              <a:t> </a:t>
            </a:r>
            <a:r>
              <a:rPr dirty="0"/>
              <a:t>25</a:t>
            </a:r>
            <a:r>
              <a:rPr dirty="0" spc="10"/>
              <a:t> </a:t>
            </a:r>
            <a:r>
              <a:rPr dirty="0" spc="-5"/>
              <a:t>ans</a:t>
            </a:r>
            <a:r>
              <a:rPr dirty="0" spc="15"/>
              <a:t> </a:t>
            </a:r>
            <a:r>
              <a:rPr dirty="0" spc="-5"/>
              <a:t>de</a:t>
            </a:r>
            <a:r>
              <a:rPr dirty="0" spc="15"/>
              <a:t> </a:t>
            </a:r>
            <a:r>
              <a:rPr dirty="0" spc="-5"/>
              <a:t>reconduction</a:t>
            </a:r>
            <a:r>
              <a:rPr dirty="0" spc="10"/>
              <a:t> </a:t>
            </a:r>
            <a:r>
              <a:rPr dirty="0"/>
              <a:t>- </a:t>
            </a:r>
            <a:r>
              <a:rPr dirty="0" spc="-5"/>
              <a:t>Webinaire</a:t>
            </a:r>
            <a:r>
              <a:rPr dirty="0" spc="15"/>
              <a:t> </a:t>
            </a:r>
            <a:r>
              <a:rPr dirty="0" spc="-5"/>
              <a:t>Fédération</a:t>
            </a:r>
            <a:r>
              <a:rPr dirty="0" spc="10"/>
              <a:t> </a:t>
            </a:r>
            <a:r>
              <a:rPr dirty="0" spc="-5"/>
              <a:t>Parc</a:t>
            </a:r>
            <a:r>
              <a:rPr dirty="0" spc="15"/>
              <a:t> </a:t>
            </a:r>
            <a:r>
              <a:rPr dirty="0"/>
              <a:t>-</a:t>
            </a:r>
            <a:r>
              <a:rPr dirty="0" spc="5"/>
              <a:t> </a:t>
            </a:r>
            <a:r>
              <a:rPr dirty="0"/>
              <a:t>27/01/2022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5995" y="1711794"/>
            <a:ext cx="7849082" cy="451584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9184" y="160096"/>
            <a:ext cx="6882765" cy="5137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>
                <a:solidFill>
                  <a:srgbClr val="9E569D"/>
                </a:solidFill>
              </a:rPr>
              <a:t>Une</a:t>
            </a:r>
            <a:r>
              <a:rPr dirty="0" sz="3200" spc="-15">
                <a:solidFill>
                  <a:srgbClr val="9E569D"/>
                </a:solidFill>
              </a:rPr>
              <a:t> </a:t>
            </a:r>
            <a:r>
              <a:rPr dirty="0" sz="3200" spc="-5">
                <a:solidFill>
                  <a:srgbClr val="9E569D"/>
                </a:solidFill>
              </a:rPr>
              <a:t>Donnée</a:t>
            </a:r>
            <a:r>
              <a:rPr dirty="0" sz="3200" spc="-10">
                <a:solidFill>
                  <a:srgbClr val="9E569D"/>
                </a:solidFill>
              </a:rPr>
              <a:t> Paysagère</a:t>
            </a:r>
            <a:r>
              <a:rPr dirty="0" sz="3200" spc="-5">
                <a:solidFill>
                  <a:srgbClr val="9E569D"/>
                </a:solidFill>
              </a:rPr>
              <a:t> </a:t>
            </a:r>
            <a:r>
              <a:rPr dirty="0" sz="3200" spc="-10">
                <a:solidFill>
                  <a:srgbClr val="9E569D"/>
                </a:solidFill>
              </a:rPr>
              <a:t>mobilisable</a:t>
            </a:r>
            <a:endParaRPr sz="3200"/>
          </a:p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pc="-15"/>
              <a:t>L’OPP </a:t>
            </a:r>
            <a:r>
              <a:rPr dirty="0" spc="-5"/>
              <a:t>du</a:t>
            </a:r>
            <a:r>
              <a:rPr dirty="0" spc="10"/>
              <a:t> </a:t>
            </a:r>
            <a:r>
              <a:rPr dirty="0" spc="-5"/>
              <a:t>Pilat</a:t>
            </a:r>
            <a:r>
              <a:rPr dirty="0" spc="10"/>
              <a:t> </a:t>
            </a:r>
            <a:r>
              <a:rPr dirty="0" spc="-5"/>
              <a:t>après</a:t>
            </a:r>
            <a:r>
              <a:rPr dirty="0" spc="15"/>
              <a:t> </a:t>
            </a:r>
            <a:r>
              <a:rPr dirty="0"/>
              <a:t>25</a:t>
            </a:r>
            <a:r>
              <a:rPr dirty="0" spc="10"/>
              <a:t> </a:t>
            </a:r>
            <a:r>
              <a:rPr dirty="0" spc="-5"/>
              <a:t>ans</a:t>
            </a:r>
            <a:r>
              <a:rPr dirty="0" spc="15"/>
              <a:t> </a:t>
            </a:r>
            <a:r>
              <a:rPr dirty="0" spc="-5"/>
              <a:t>de</a:t>
            </a:r>
            <a:r>
              <a:rPr dirty="0" spc="15"/>
              <a:t> </a:t>
            </a:r>
            <a:r>
              <a:rPr dirty="0" spc="-5"/>
              <a:t>reconduction</a:t>
            </a:r>
            <a:r>
              <a:rPr dirty="0" spc="10"/>
              <a:t> </a:t>
            </a:r>
            <a:r>
              <a:rPr dirty="0"/>
              <a:t>- </a:t>
            </a:r>
            <a:r>
              <a:rPr dirty="0" spc="-5"/>
              <a:t>Webinaire</a:t>
            </a:r>
            <a:r>
              <a:rPr dirty="0" spc="15"/>
              <a:t> </a:t>
            </a:r>
            <a:r>
              <a:rPr dirty="0" spc="-5"/>
              <a:t>Fédération</a:t>
            </a:r>
            <a:r>
              <a:rPr dirty="0" spc="10"/>
              <a:t> </a:t>
            </a:r>
            <a:r>
              <a:rPr dirty="0" spc="-5"/>
              <a:t>Parc</a:t>
            </a:r>
            <a:r>
              <a:rPr dirty="0" spc="15"/>
              <a:t> </a:t>
            </a:r>
            <a:r>
              <a:rPr dirty="0"/>
              <a:t>-</a:t>
            </a:r>
            <a:r>
              <a:rPr dirty="0" spc="5"/>
              <a:t> </a:t>
            </a:r>
            <a:r>
              <a:rPr dirty="0"/>
              <a:t>27/01/2022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69176" y="836891"/>
            <a:ext cx="6834505" cy="6134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2315"/>
              </a:lnSpc>
              <a:spcBef>
                <a:spcPts val="100"/>
              </a:spcBef>
            </a:pPr>
            <a:r>
              <a:rPr dirty="0" sz="2000" spc="-15" b="1">
                <a:latin typeface="Arial"/>
                <a:cs typeface="Arial"/>
              </a:rPr>
              <a:t>L’application</a:t>
            </a:r>
            <a:r>
              <a:rPr dirty="0" sz="2000" b="1">
                <a:latin typeface="Arial"/>
                <a:cs typeface="Arial"/>
              </a:rPr>
              <a:t> </a:t>
            </a:r>
            <a:r>
              <a:rPr dirty="0" sz="2000" spc="-5" b="1">
                <a:latin typeface="Arial"/>
                <a:cs typeface="Arial"/>
              </a:rPr>
              <a:t>métier</a:t>
            </a:r>
            <a:r>
              <a:rPr dirty="0" sz="2000" spc="-10" b="1">
                <a:latin typeface="Arial"/>
                <a:cs typeface="Arial"/>
              </a:rPr>
              <a:t> </a:t>
            </a:r>
            <a:r>
              <a:rPr dirty="0" sz="2000" spc="-5" b="1">
                <a:latin typeface="Arial"/>
                <a:cs typeface="Arial"/>
              </a:rPr>
              <a:t>Lizmap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ts val="2315"/>
              </a:lnSpc>
            </a:pPr>
            <a:r>
              <a:rPr dirty="0" sz="2000">
                <a:latin typeface="Arial MT"/>
                <a:cs typeface="Arial MT"/>
              </a:rPr>
              <a:t>→ </a:t>
            </a:r>
            <a:r>
              <a:rPr dirty="0" sz="2000" spc="-5">
                <a:latin typeface="Arial MT"/>
                <a:cs typeface="Arial MT"/>
              </a:rPr>
              <a:t>Gestion</a:t>
            </a:r>
            <a:r>
              <a:rPr dirty="0" sz="2000">
                <a:latin typeface="Arial MT"/>
                <a:cs typeface="Arial MT"/>
              </a:rPr>
              <a:t> des</a:t>
            </a:r>
            <a:r>
              <a:rPr dirty="0" sz="2000" spc="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données </a:t>
            </a:r>
            <a:r>
              <a:rPr dirty="0" sz="2000" spc="-5">
                <a:latin typeface="Arial MT"/>
                <a:cs typeface="Arial MT"/>
              </a:rPr>
              <a:t>et</a:t>
            </a:r>
            <a:r>
              <a:rPr dirty="0" sz="2000">
                <a:latin typeface="Arial MT"/>
                <a:cs typeface="Arial MT"/>
              </a:rPr>
              <a:t> </a:t>
            </a:r>
            <a:r>
              <a:rPr dirty="0" sz="2000" spc="-5">
                <a:latin typeface="Arial MT"/>
                <a:cs typeface="Arial MT"/>
              </a:rPr>
              <a:t>saisies</a:t>
            </a:r>
            <a:r>
              <a:rPr dirty="0" sz="2000" spc="1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des analyses</a:t>
            </a:r>
            <a:r>
              <a:rPr dirty="0" sz="2000" spc="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paysagères</a:t>
            </a:r>
            <a:endParaRPr sz="20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8389" y="934567"/>
            <a:ext cx="4290060" cy="4114165"/>
            <a:chOff x="68389" y="934567"/>
            <a:chExt cx="4290060" cy="411416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389" y="3135617"/>
              <a:ext cx="2411272" cy="191267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0076" y="934567"/>
              <a:ext cx="2423883" cy="180935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09521" y="1346758"/>
              <a:ext cx="2020684" cy="199044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342515" y="2730601"/>
              <a:ext cx="2015642" cy="1987194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536438" y="781215"/>
            <a:ext cx="2592349" cy="1878469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754155" y="2908452"/>
            <a:ext cx="3446271" cy="2562110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121945" y="5673140"/>
            <a:ext cx="8622665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 b="1">
                <a:latin typeface="Arial"/>
                <a:cs typeface="Arial"/>
              </a:rPr>
              <a:t>Croiser</a:t>
            </a:r>
            <a:r>
              <a:rPr dirty="0" sz="2400" spc="-10" b="1">
                <a:latin typeface="Arial"/>
                <a:cs typeface="Arial"/>
              </a:rPr>
              <a:t> </a:t>
            </a:r>
            <a:r>
              <a:rPr dirty="0" sz="2400" spc="-5" b="1">
                <a:latin typeface="Arial"/>
                <a:cs typeface="Arial"/>
              </a:rPr>
              <a:t>avec d’autres </a:t>
            </a:r>
            <a:r>
              <a:rPr dirty="0" sz="2400" spc="-10" b="1">
                <a:latin typeface="Arial"/>
                <a:cs typeface="Arial"/>
              </a:rPr>
              <a:t>sources</a:t>
            </a:r>
            <a:r>
              <a:rPr dirty="0" sz="2400" spc="5" b="1">
                <a:latin typeface="Arial"/>
                <a:cs typeface="Arial"/>
              </a:rPr>
              <a:t> </a:t>
            </a:r>
            <a:r>
              <a:rPr dirty="0" sz="2400" spc="-5" b="1">
                <a:latin typeface="Arial"/>
                <a:cs typeface="Arial"/>
              </a:rPr>
              <a:t>de</a:t>
            </a:r>
            <a:r>
              <a:rPr dirty="0" sz="2400" spc="5" b="1">
                <a:latin typeface="Arial"/>
                <a:cs typeface="Arial"/>
              </a:rPr>
              <a:t> </a:t>
            </a:r>
            <a:r>
              <a:rPr dirty="0" sz="2400" spc="-10" b="1">
                <a:latin typeface="Arial"/>
                <a:cs typeface="Arial"/>
              </a:rPr>
              <a:t>données</a:t>
            </a:r>
            <a:r>
              <a:rPr dirty="0" sz="2400" spc="-5" b="1">
                <a:latin typeface="Arial"/>
                <a:cs typeface="Arial"/>
              </a:rPr>
              <a:t> cartographiques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pc="-15"/>
              <a:t>L’OPP </a:t>
            </a:r>
            <a:r>
              <a:rPr dirty="0" spc="-5"/>
              <a:t>du</a:t>
            </a:r>
            <a:r>
              <a:rPr dirty="0" spc="10"/>
              <a:t> </a:t>
            </a:r>
            <a:r>
              <a:rPr dirty="0" spc="-5"/>
              <a:t>Pilat</a:t>
            </a:r>
            <a:r>
              <a:rPr dirty="0" spc="10"/>
              <a:t> </a:t>
            </a:r>
            <a:r>
              <a:rPr dirty="0" spc="-5"/>
              <a:t>après</a:t>
            </a:r>
            <a:r>
              <a:rPr dirty="0" spc="15"/>
              <a:t> </a:t>
            </a:r>
            <a:r>
              <a:rPr dirty="0"/>
              <a:t>25</a:t>
            </a:r>
            <a:r>
              <a:rPr dirty="0" spc="10"/>
              <a:t> </a:t>
            </a:r>
            <a:r>
              <a:rPr dirty="0" spc="-5"/>
              <a:t>ans</a:t>
            </a:r>
            <a:r>
              <a:rPr dirty="0" spc="15"/>
              <a:t> </a:t>
            </a:r>
            <a:r>
              <a:rPr dirty="0" spc="-5"/>
              <a:t>de</a:t>
            </a:r>
            <a:r>
              <a:rPr dirty="0" spc="15"/>
              <a:t> </a:t>
            </a:r>
            <a:r>
              <a:rPr dirty="0" spc="-5"/>
              <a:t>reconduction</a:t>
            </a:r>
            <a:r>
              <a:rPr dirty="0" spc="10"/>
              <a:t> </a:t>
            </a:r>
            <a:r>
              <a:rPr dirty="0"/>
              <a:t>- </a:t>
            </a:r>
            <a:r>
              <a:rPr dirty="0" spc="-5"/>
              <a:t>Webinaire</a:t>
            </a:r>
            <a:r>
              <a:rPr dirty="0" spc="15"/>
              <a:t> </a:t>
            </a:r>
            <a:r>
              <a:rPr dirty="0" spc="-5"/>
              <a:t>Fédération</a:t>
            </a:r>
            <a:r>
              <a:rPr dirty="0" spc="10"/>
              <a:t> </a:t>
            </a:r>
            <a:r>
              <a:rPr dirty="0" spc="-5"/>
              <a:t>Parc</a:t>
            </a:r>
            <a:r>
              <a:rPr dirty="0" spc="15"/>
              <a:t> </a:t>
            </a:r>
            <a:r>
              <a:rPr dirty="0"/>
              <a:t>-</a:t>
            </a:r>
            <a:r>
              <a:rPr dirty="0" spc="5"/>
              <a:t> </a:t>
            </a:r>
            <a:r>
              <a:rPr dirty="0"/>
              <a:t>27/01/2022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79184" y="162623"/>
            <a:ext cx="6882765" cy="5137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>
                <a:solidFill>
                  <a:srgbClr val="9E569D"/>
                </a:solidFill>
              </a:rPr>
              <a:t>Une</a:t>
            </a:r>
            <a:r>
              <a:rPr dirty="0" sz="3200" spc="-15">
                <a:solidFill>
                  <a:srgbClr val="9E569D"/>
                </a:solidFill>
              </a:rPr>
              <a:t> </a:t>
            </a:r>
            <a:r>
              <a:rPr dirty="0" sz="3200" spc="-5">
                <a:solidFill>
                  <a:srgbClr val="9E569D"/>
                </a:solidFill>
              </a:rPr>
              <a:t>Donnée</a:t>
            </a:r>
            <a:r>
              <a:rPr dirty="0" sz="3200" spc="-10">
                <a:solidFill>
                  <a:srgbClr val="9E569D"/>
                </a:solidFill>
              </a:rPr>
              <a:t> Paysagère</a:t>
            </a:r>
            <a:r>
              <a:rPr dirty="0" sz="3200" spc="-5">
                <a:solidFill>
                  <a:srgbClr val="9E569D"/>
                </a:solidFill>
              </a:rPr>
              <a:t> </a:t>
            </a:r>
            <a:r>
              <a:rPr dirty="0" sz="3200" spc="-10">
                <a:solidFill>
                  <a:srgbClr val="9E569D"/>
                </a:solidFill>
              </a:rPr>
              <a:t>mobilisable</a:t>
            </a:r>
            <a:endParaRPr sz="32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9184" y="160096"/>
            <a:ext cx="8012430" cy="5137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spc="-5">
                <a:solidFill>
                  <a:srgbClr val="9E569D"/>
                </a:solidFill>
              </a:rPr>
              <a:t>Une</a:t>
            </a:r>
            <a:r>
              <a:rPr dirty="0" sz="3200" spc="-10">
                <a:solidFill>
                  <a:srgbClr val="9E569D"/>
                </a:solidFill>
              </a:rPr>
              <a:t> application</a:t>
            </a:r>
            <a:r>
              <a:rPr dirty="0" sz="3200" spc="-5">
                <a:solidFill>
                  <a:srgbClr val="9E569D"/>
                </a:solidFill>
              </a:rPr>
              <a:t> web</a:t>
            </a:r>
            <a:r>
              <a:rPr dirty="0" sz="3200">
                <a:solidFill>
                  <a:srgbClr val="9E569D"/>
                </a:solidFill>
              </a:rPr>
              <a:t> </a:t>
            </a:r>
            <a:r>
              <a:rPr dirty="0" sz="3200" spc="-5">
                <a:solidFill>
                  <a:srgbClr val="9E569D"/>
                </a:solidFill>
              </a:rPr>
              <a:t>OpenSource</a:t>
            </a:r>
            <a:r>
              <a:rPr dirty="0" sz="3200" spc="-15">
                <a:solidFill>
                  <a:srgbClr val="9E569D"/>
                </a:solidFill>
              </a:rPr>
              <a:t> </a:t>
            </a:r>
            <a:r>
              <a:rPr dirty="0" sz="3200" spc="-5">
                <a:solidFill>
                  <a:srgbClr val="9E569D"/>
                </a:solidFill>
              </a:rPr>
              <a:t>pour</a:t>
            </a:r>
            <a:r>
              <a:rPr dirty="0" sz="3200">
                <a:solidFill>
                  <a:srgbClr val="9E569D"/>
                </a:solidFill>
              </a:rPr>
              <a:t> …</a:t>
            </a:r>
            <a:endParaRPr sz="32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9994" y="963002"/>
            <a:ext cx="7563954" cy="497663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88696" y="6138713"/>
            <a:ext cx="7624445" cy="5905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755"/>
              </a:lnSpc>
            </a:pPr>
            <a:r>
              <a:rPr dirty="0" sz="2400" spc="-5" b="1">
                <a:latin typeface="Arial"/>
                <a:cs typeface="Arial"/>
              </a:rPr>
              <a:t>Donner</a:t>
            </a:r>
            <a:r>
              <a:rPr dirty="0" sz="2400" spc="-20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à</a:t>
            </a:r>
            <a:r>
              <a:rPr dirty="0" sz="2400" spc="-10" b="1">
                <a:latin typeface="Arial"/>
                <a:cs typeface="Arial"/>
              </a:rPr>
              <a:t> </a:t>
            </a:r>
            <a:r>
              <a:rPr dirty="0" sz="2400" spc="-5" b="1">
                <a:latin typeface="Arial"/>
                <a:cs typeface="Arial"/>
              </a:rPr>
              <a:t>voir</a:t>
            </a:r>
            <a:r>
              <a:rPr dirty="0" sz="2400" spc="-20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les</a:t>
            </a:r>
            <a:r>
              <a:rPr dirty="0" sz="2400" spc="-15" b="1">
                <a:latin typeface="Arial"/>
                <a:cs typeface="Arial"/>
              </a:rPr>
              <a:t> </a:t>
            </a:r>
            <a:r>
              <a:rPr dirty="0" sz="2400" spc="-5" b="1">
                <a:latin typeface="Arial"/>
                <a:cs typeface="Arial"/>
              </a:rPr>
              <a:t>séries</a:t>
            </a:r>
            <a:r>
              <a:rPr dirty="0" sz="2400" spc="-20" b="1">
                <a:latin typeface="Arial"/>
                <a:cs typeface="Arial"/>
              </a:rPr>
              <a:t> </a:t>
            </a:r>
            <a:r>
              <a:rPr dirty="0" sz="2400" spc="-5" b="1">
                <a:latin typeface="Arial"/>
                <a:cs typeface="Arial"/>
              </a:rPr>
              <a:t>photographiques</a:t>
            </a:r>
            <a:endParaRPr sz="2400">
              <a:latin typeface="Arial"/>
              <a:cs typeface="Arial"/>
            </a:endParaRPr>
          </a:p>
          <a:p>
            <a:pPr marL="1417320">
              <a:lnSpc>
                <a:spcPct val="100000"/>
              </a:lnSpc>
              <a:spcBef>
                <a:spcPts val="340"/>
              </a:spcBef>
            </a:pPr>
            <a:r>
              <a:rPr dirty="0" sz="1200" spc="-15" b="1">
                <a:solidFill>
                  <a:srgbClr val="FF0000"/>
                </a:solidFill>
                <a:latin typeface="Arial"/>
                <a:cs typeface="Arial"/>
              </a:rPr>
              <a:t>L’OPP </a:t>
            </a:r>
            <a:r>
              <a:rPr dirty="0" sz="1200" spc="-5" b="1">
                <a:solidFill>
                  <a:srgbClr val="FF0000"/>
                </a:solidFill>
                <a:latin typeface="Arial"/>
                <a:cs typeface="Arial"/>
              </a:rPr>
              <a:t>du</a:t>
            </a:r>
            <a:r>
              <a:rPr dirty="0" sz="1200" spc="1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200" spc="-5" b="1">
                <a:solidFill>
                  <a:srgbClr val="FF0000"/>
                </a:solidFill>
                <a:latin typeface="Arial"/>
                <a:cs typeface="Arial"/>
              </a:rPr>
              <a:t>Pilat</a:t>
            </a:r>
            <a:r>
              <a:rPr dirty="0" sz="1200" spc="1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200" spc="-5" b="1">
                <a:solidFill>
                  <a:srgbClr val="FF0000"/>
                </a:solidFill>
                <a:latin typeface="Arial"/>
                <a:cs typeface="Arial"/>
              </a:rPr>
              <a:t>après</a:t>
            </a:r>
            <a:r>
              <a:rPr dirty="0" sz="1200" spc="1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0000"/>
                </a:solidFill>
                <a:latin typeface="Arial"/>
                <a:cs typeface="Arial"/>
              </a:rPr>
              <a:t>25</a:t>
            </a:r>
            <a:r>
              <a:rPr dirty="0" sz="1200" spc="1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200" spc="-5" b="1">
                <a:solidFill>
                  <a:srgbClr val="FF0000"/>
                </a:solidFill>
                <a:latin typeface="Arial"/>
                <a:cs typeface="Arial"/>
              </a:rPr>
              <a:t>ans</a:t>
            </a:r>
            <a:r>
              <a:rPr dirty="0" sz="1200" spc="1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200" spc="-5" b="1">
                <a:solidFill>
                  <a:srgbClr val="FF0000"/>
                </a:solidFill>
                <a:latin typeface="Arial"/>
                <a:cs typeface="Arial"/>
              </a:rPr>
              <a:t>de</a:t>
            </a:r>
            <a:r>
              <a:rPr dirty="0" sz="1200" spc="1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200" spc="-5" b="1">
                <a:solidFill>
                  <a:srgbClr val="FF0000"/>
                </a:solidFill>
                <a:latin typeface="Arial"/>
                <a:cs typeface="Arial"/>
              </a:rPr>
              <a:t>reconduction</a:t>
            </a:r>
            <a:r>
              <a:rPr dirty="0" sz="1200" spc="1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0000"/>
                </a:solidFill>
                <a:latin typeface="Arial"/>
                <a:cs typeface="Arial"/>
              </a:rPr>
              <a:t>- </a:t>
            </a:r>
            <a:r>
              <a:rPr dirty="0" sz="1200" spc="-5" b="1">
                <a:solidFill>
                  <a:srgbClr val="FF0000"/>
                </a:solidFill>
                <a:latin typeface="Arial"/>
                <a:cs typeface="Arial"/>
              </a:rPr>
              <a:t>Webinaire</a:t>
            </a:r>
            <a:r>
              <a:rPr dirty="0" sz="1200" spc="1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200" spc="-5" b="1">
                <a:solidFill>
                  <a:srgbClr val="FF0000"/>
                </a:solidFill>
                <a:latin typeface="Arial"/>
                <a:cs typeface="Arial"/>
              </a:rPr>
              <a:t>Fédération</a:t>
            </a:r>
            <a:r>
              <a:rPr dirty="0" sz="1200" spc="1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200" spc="-5" b="1">
                <a:solidFill>
                  <a:srgbClr val="FF0000"/>
                </a:solidFill>
                <a:latin typeface="Arial"/>
                <a:cs typeface="Arial"/>
              </a:rPr>
              <a:t>Parc</a:t>
            </a:r>
            <a:r>
              <a:rPr dirty="0" sz="1200" spc="1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0000"/>
                </a:solidFill>
                <a:latin typeface="Arial"/>
                <a:cs typeface="Arial"/>
              </a:rPr>
              <a:t>-</a:t>
            </a:r>
            <a:r>
              <a:rPr dirty="0" sz="1200" spc="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0000"/>
                </a:solidFill>
                <a:latin typeface="Arial"/>
                <a:cs typeface="Arial"/>
              </a:rPr>
              <a:t>27/01/2022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3722" y="899642"/>
            <a:ext cx="8072285" cy="516779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9184" y="160096"/>
            <a:ext cx="8012430" cy="5137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spc="-5">
                <a:solidFill>
                  <a:srgbClr val="9E569D"/>
                </a:solidFill>
              </a:rPr>
              <a:t>Une</a:t>
            </a:r>
            <a:r>
              <a:rPr dirty="0" sz="3200" spc="-10">
                <a:solidFill>
                  <a:srgbClr val="9E569D"/>
                </a:solidFill>
              </a:rPr>
              <a:t> application</a:t>
            </a:r>
            <a:r>
              <a:rPr dirty="0" sz="3200" spc="-5">
                <a:solidFill>
                  <a:srgbClr val="9E569D"/>
                </a:solidFill>
              </a:rPr>
              <a:t> web</a:t>
            </a:r>
            <a:r>
              <a:rPr dirty="0" sz="3200">
                <a:solidFill>
                  <a:srgbClr val="9E569D"/>
                </a:solidFill>
              </a:rPr>
              <a:t> </a:t>
            </a:r>
            <a:r>
              <a:rPr dirty="0" sz="3200" spc="-5">
                <a:solidFill>
                  <a:srgbClr val="9E569D"/>
                </a:solidFill>
              </a:rPr>
              <a:t>OpenSource</a:t>
            </a:r>
            <a:r>
              <a:rPr dirty="0" sz="3200" spc="-15">
                <a:solidFill>
                  <a:srgbClr val="9E569D"/>
                </a:solidFill>
              </a:rPr>
              <a:t> </a:t>
            </a:r>
            <a:r>
              <a:rPr dirty="0" sz="3200" spc="-5">
                <a:solidFill>
                  <a:srgbClr val="9E569D"/>
                </a:solidFill>
              </a:rPr>
              <a:t>pour</a:t>
            </a:r>
            <a:r>
              <a:rPr dirty="0" sz="3200">
                <a:solidFill>
                  <a:srgbClr val="9E569D"/>
                </a:solidFill>
              </a:rPr>
              <a:t> …</a:t>
            </a:r>
            <a:endParaRPr sz="3200"/>
          </a:p>
        </p:txBody>
      </p:sp>
      <p:sp>
        <p:nvSpPr>
          <p:cNvPr id="4" name="object 4"/>
          <p:cNvSpPr txBox="1"/>
          <p:nvPr/>
        </p:nvSpPr>
        <p:spPr>
          <a:xfrm>
            <a:off x="388696" y="6138713"/>
            <a:ext cx="7624445" cy="5905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755"/>
              </a:lnSpc>
            </a:pPr>
            <a:r>
              <a:rPr dirty="0" sz="2400" spc="-5" b="1">
                <a:latin typeface="Arial"/>
                <a:cs typeface="Arial"/>
              </a:rPr>
              <a:t>Donner</a:t>
            </a:r>
            <a:r>
              <a:rPr dirty="0" sz="2400" spc="-20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à</a:t>
            </a:r>
            <a:r>
              <a:rPr dirty="0" sz="2400" spc="-10" b="1">
                <a:latin typeface="Arial"/>
                <a:cs typeface="Arial"/>
              </a:rPr>
              <a:t> </a:t>
            </a:r>
            <a:r>
              <a:rPr dirty="0" sz="2400" spc="-5" b="1">
                <a:latin typeface="Arial"/>
                <a:cs typeface="Arial"/>
              </a:rPr>
              <a:t>voir</a:t>
            </a:r>
            <a:r>
              <a:rPr dirty="0" sz="2400" spc="-20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les</a:t>
            </a:r>
            <a:r>
              <a:rPr dirty="0" sz="2400" spc="-15" b="1">
                <a:latin typeface="Arial"/>
                <a:cs typeface="Arial"/>
              </a:rPr>
              <a:t> </a:t>
            </a:r>
            <a:r>
              <a:rPr dirty="0" sz="2400" spc="-5" b="1">
                <a:latin typeface="Arial"/>
                <a:cs typeface="Arial"/>
              </a:rPr>
              <a:t>séries</a:t>
            </a:r>
            <a:r>
              <a:rPr dirty="0" sz="2400" spc="-20" b="1">
                <a:latin typeface="Arial"/>
                <a:cs typeface="Arial"/>
              </a:rPr>
              <a:t> </a:t>
            </a:r>
            <a:r>
              <a:rPr dirty="0" sz="2400" spc="-5" b="1">
                <a:latin typeface="Arial"/>
                <a:cs typeface="Arial"/>
              </a:rPr>
              <a:t>photographiques</a:t>
            </a:r>
            <a:endParaRPr sz="2400">
              <a:latin typeface="Arial"/>
              <a:cs typeface="Arial"/>
            </a:endParaRPr>
          </a:p>
          <a:p>
            <a:pPr marL="1417320">
              <a:lnSpc>
                <a:spcPct val="100000"/>
              </a:lnSpc>
              <a:spcBef>
                <a:spcPts val="340"/>
              </a:spcBef>
            </a:pPr>
            <a:r>
              <a:rPr dirty="0" sz="1200" spc="-15" b="1">
                <a:solidFill>
                  <a:srgbClr val="FF0000"/>
                </a:solidFill>
                <a:latin typeface="Arial"/>
                <a:cs typeface="Arial"/>
              </a:rPr>
              <a:t>L’OPP </a:t>
            </a:r>
            <a:r>
              <a:rPr dirty="0" sz="1200" spc="-5" b="1">
                <a:solidFill>
                  <a:srgbClr val="FF0000"/>
                </a:solidFill>
                <a:latin typeface="Arial"/>
                <a:cs typeface="Arial"/>
              </a:rPr>
              <a:t>du</a:t>
            </a:r>
            <a:r>
              <a:rPr dirty="0" sz="1200" spc="1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200" spc="-5" b="1">
                <a:solidFill>
                  <a:srgbClr val="FF0000"/>
                </a:solidFill>
                <a:latin typeface="Arial"/>
                <a:cs typeface="Arial"/>
              </a:rPr>
              <a:t>Pilat</a:t>
            </a:r>
            <a:r>
              <a:rPr dirty="0" sz="1200" spc="1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200" spc="-5" b="1">
                <a:solidFill>
                  <a:srgbClr val="FF0000"/>
                </a:solidFill>
                <a:latin typeface="Arial"/>
                <a:cs typeface="Arial"/>
              </a:rPr>
              <a:t>après</a:t>
            </a:r>
            <a:r>
              <a:rPr dirty="0" sz="1200" spc="1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0000"/>
                </a:solidFill>
                <a:latin typeface="Arial"/>
                <a:cs typeface="Arial"/>
              </a:rPr>
              <a:t>25</a:t>
            </a:r>
            <a:r>
              <a:rPr dirty="0" sz="1200" spc="1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200" spc="-5" b="1">
                <a:solidFill>
                  <a:srgbClr val="FF0000"/>
                </a:solidFill>
                <a:latin typeface="Arial"/>
                <a:cs typeface="Arial"/>
              </a:rPr>
              <a:t>ans</a:t>
            </a:r>
            <a:r>
              <a:rPr dirty="0" sz="1200" spc="1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200" spc="-5" b="1">
                <a:solidFill>
                  <a:srgbClr val="FF0000"/>
                </a:solidFill>
                <a:latin typeface="Arial"/>
                <a:cs typeface="Arial"/>
              </a:rPr>
              <a:t>de</a:t>
            </a:r>
            <a:r>
              <a:rPr dirty="0" sz="1200" spc="1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200" spc="-5" b="1">
                <a:solidFill>
                  <a:srgbClr val="FF0000"/>
                </a:solidFill>
                <a:latin typeface="Arial"/>
                <a:cs typeface="Arial"/>
              </a:rPr>
              <a:t>reconduction</a:t>
            </a:r>
            <a:r>
              <a:rPr dirty="0" sz="1200" spc="1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0000"/>
                </a:solidFill>
                <a:latin typeface="Arial"/>
                <a:cs typeface="Arial"/>
              </a:rPr>
              <a:t>- </a:t>
            </a:r>
            <a:r>
              <a:rPr dirty="0" sz="1200" spc="-5" b="1">
                <a:solidFill>
                  <a:srgbClr val="FF0000"/>
                </a:solidFill>
                <a:latin typeface="Arial"/>
                <a:cs typeface="Arial"/>
              </a:rPr>
              <a:t>Webinaire</a:t>
            </a:r>
            <a:r>
              <a:rPr dirty="0" sz="1200" spc="1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200" spc="-5" b="1">
                <a:solidFill>
                  <a:srgbClr val="FF0000"/>
                </a:solidFill>
                <a:latin typeface="Arial"/>
                <a:cs typeface="Arial"/>
              </a:rPr>
              <a:t>Fédération</a:t>
            </a:r>
            <a:r>
              <a:rPr dirty="0" sz="1200" spc="1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200" spc="-5" b="1">
                <a:solidFill>
                  <a:srgbClr val="FF0000"/>
                </a:solidFill>
                <a:latin typeface="Arial"/>
                <a:cs typeface="Arial"/>
              </a:rPr>
              <a:t>Parc</a:t>
            </a:r>
            <a:r>
              <a:rPr dirty="0" sz="1200" spc="1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0000"/>
                </a:solidFill>
                <a:latin typeface="Arial"/>
                <a:cs typeface="Arial"/>
              </a:rPr>
              <a:t>-</a:t>
            </a:r>
            <a:r>
              <a:rPr dirty="0" sz="1200" spc="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0000"/>
                </a:solidFill>
                <a:latin typeface="Arial"/>
                <a:cs typeface="Arial"/>
              </a:rPr>
              <a:t>27/01/2022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7034" y="1079639"/>
            <a:ext cx="7680959" cy="481031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9184" y="160096"/>
            <a:ext cx="8012430" cy="5137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spc="-5">
                <a:solidFill>
                  <a:srgbClr val="9E569D"/>
                </a:solidFill>
              </a:rPr>
              <a:t>Une</a:t>
            </a:r>
            <a:r>
              <a:rPr dirty="0" sz="3200" spc="-10">
                <a:solidFill>
                  <a:srgbClr val="9E569D"/>
                </a:solidFill>
              </a:rPr>
              <a:t> application</a:t>
            </a:r>
            <a:r>
              <a:rPr dirty="0" sz="3200" spc="-5">
                <a:solidFill>
                  <a:srgbClr val="9E569D"/>
                </a:solidFill>
              </a:rPr>
              <a:t> web</a:t>
            </a:r>
            <a:r>
              <a:rPr dirty="0" sz="3200">
                <a:solidFill>
                  <a:srgbClr val="9E569D"/>
                </a:solidFill>
              </a:rPr>
              <a:t> </a:t>
            </a:r>
            <a:r>
              <a:rPr dirty="0" sz="3200" spc="-5">
                <a:solidFill>
                  <a:srgbClr val="9E569D"/>
                </a:solidFill>
              </a:rPr>
              <a:t>OpenSource</a:t>
            </a:r>
            <a:r>
              <a:rPr dirty="0" sz="3200" spc="-15">
                <a:solidFill>
                  <a:srgbClr val="9E569D"/>
                </a:solidFill>
              </a:rPr>
              <a:t> </a:t>
            </a:r>
            <a:r>
              <a:rPr dirty="0" sz="3200" spc="-5">
                <a:solidFill>
                  <a:srgbClr val="9E569D"/>
                </a:solidFill>
              </a:rPr>
              <a:t>pour</a:t>
            </a:r>
            <a:r>
              <a:rPr dirty="0" sz="3200">
                <a:solidFill>
                  <a:srgbClr val="9E569D"/>
                </a:solidFill>
              </a:rPr>
              <a:t> …</a:t>
            </a:r>
            <a:endParaRPr sz="3200"/>
          </a:p>
        </p:txBody>
      </p:sp>
      <p:sp>
        <p:nvSpPr>
          <p:cNvPr id="4" name="object 4"/>
          <p:cNvSpPr txBox="1"/>
          <p:nvPr/>
        </p:nvSpPr>
        <p:spPr>
          <a:xfrm>
            <a:off x="388696" y="6138713"/>
            <a:ext cx="7624445" cy="5905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755"/>
              </a:lnSpc>
            </a:pPr>
            <a:r>
              <a:rPr dirty="0" sz="2400" spc="-5" b="1">
                <a:latin typeface="Arial"/>
                <a:cs typeface="Arial"/>
              </a:rPr>
              <a:t>Donner</a:t>
            </a:r>
            <a:r>
              <a:rPr dirty="0" sz="2400" spc="-20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à</a:t>
            </a:r>
            <a:r>
              <a:rPr dirty="0" sz="2400" spc="-10" b="1">
                <a:latin typeface="Arial"/>
                <a:cs typeface="Arial"/>
              </a:rPr>
              <a:t> </a:t>
            </a:r>
            <a:r>
              <a:rPr dirty="0" sz="2400" spc="-5" b="1">
                <a:latin typeface="Arial"/>
                <a:cs typeface="Arial"/>
              </a:rPr>
              <a:t>voir</a:t>
            </a:r>
            <a:r>
              <a:rPr dirty="0" sz="2400" spc="-20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les</a:t>
            </a:r>
            <a:r>
              <a:rPr dirty="0" sz="2400" spc="-15" b="1">
                <a:latin typeface="Arial"/>
                <a:cs typeface="Arial"/>
              </a:rPr>
              <a:t> </a:t>
            </a:r>
            <a:r>
              <a:rPr dirty="0" sz="2400" spc="-5" b="1">
                <a:latin typeface="Arial"/>
                <a:cs typeface="Arial"/>
              </a:rPr>
              <a:t>séries</a:t>
            </a:r>
            <a:r>
              <a:rPr dirty="0" sz="2400" spc="-20" b="1">
                <a:latin typeface="Arial"/>
                <a:cs typeface="Arial"/>
              </a:rPr>
              <a:t> </a:t>
            </a:r>
            <a:r>
              <a:rPr dirty="0" sz="2400" spc="-5" b="1">
                <a:latin typeface="Arial"/>
                <a:cs typeface="Arial"/>
              </a:rPr>
              <a:t>photographiques</a:t>
            </a:r>
            <a:endParaRPr sz="2400">
              <a:latin typeface="Arial"/>
              <a:cs typeface="Arial"/>
            </a:endParaRPr>
          </a:p>
          <a:p>
            <a:pPr marL="1417320">
              <a:lnSpc>
                <a:spcPct val="100000"/>
              </a:lnSpc>
              <a:spcBef>
                <a:spcPts val="340"/>
              </a:spcBef>
            </a:pPr>
            <a:r>
              <a:rPr dirty="0" sz="1200" spc="-15" b="1">
                <a:solidFill>
                  <a:srgbClr val="FF0000"/>
                </a:solidFill>
                <a:latin typeface="Arial"/>
                <a:cs typeface="Arial"/>
              </a:rPr>
              <a:t>L’OPP </a:t>
            </a:r>
            <a:r>
              <a:rPr dirty="0" sz="1200" spc="-5" b="1">
                <a:solidFill>
                  <a:srgbClr val="FF0000"/>
                </a:solidFill>
                <a:latin typeface="Arial"/>
                <a:cs typeface="Arial"/>
              </a:rPr>
              <a:t>du</a:t>
            </a:r>
            <a:r>
              <a:rPr dirty="0" sz="1200" spc="1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200" spc="-5" b="1">
                <a:solidFill>
                  <a:srgbClr val="FF0000"/>
                </a:solidFill>
                <a:latin typeface="Arial"/>
                <a:cs typeface="Arial"/>
              </a:rPr>
              <a:t>Pilat</a:t>
            </a:r>
            <a:r>
              <a:rPr dirty="0" sz="1200" spc="1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200" spc="-5" b="1">
                <a:solidFill>
                  <a:srgbClr val="FF0000"/>
                </a:solidFill>
                <a:latin typeface="Arial"/>
                <a:cs typeface="Arial"/>
              </a:rPr>
              <a:t>après</a:t>
            </a:r>
            <a:r>
              <a:rPr dirty="0" sz="1200" spc="1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0000"/>
                </a:solidFill>
                <a:latin typeface="Arial"/>
                <a:cs typeface="Arial"/>
              </a:rPr>
              <a:t>25</a:t>
            </a:r>
            <a:r>
              <a:rPr dirty="0" sz="1200" spc="1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200" spc="-5" b="1">
                <a:solidFill>
                  <a:srgbClr val="FF0000"/>
                </a:solidFill>
                <a:latin typeface="Arial"/>
                <a:cs typeface="Arial"/>
              </a:rPr>
              <a:t>ans</a:t>
            </a:r>
            <a:r>
              <a:rPr dirty="0" sz="1200" spc="1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200" spc="-5" b="1">
                <a:solidFill>
                  <a:srgbClr val="FF0000"/>
                </a:solidFill>
                <a:latin typeface="Arial"/>
                <a:cs typeface="Arial"/>
              </a:rPr>
              <a:t>de</a:t>
            </a:r>
            <a:r>
              <a:rPr dirty="0" sz="1200" spc="1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200" spc="-5" b="1">
                <a:solidFill>
                  <a:srgbClr val="FF0000"/>
                </a:solidFill>
                <a:latin typeface="Arial"/>
                <a:cs typeface="Arial"/>
              </a:rPr>
              <a:t>reconduction</a:t>
            </a:r>
            <a:r>
              <a:rPr dirty="0" sz="1200" spc="1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0000"/>
                </a:solidFill>
                <a:latin typeface="Arial"/>
                <a:cs typeface="Arial"/>
              </a:rPr>
              <a:t>- </a:t>
            </a:r>
            <a:r>
              <a:rPr dirty="0" sz="1200" spc="-5" b="1">
                <a:solidFill>
                  <a:srgbClr val="FF0000"/>
                </a:solidFill>
                <a:latin typeface="Arial"/>
                <a:cs typeface="Arial"/>
              </a:rPr>
              <a:t>Webinaire</a:t>
            </a:r>
            <a:r>
              <a:rPr dirty="0" sz="1200" spc="1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200" spc="-5" b="1">
                <a:solidFill>
                  <a:srgbClr val="FF0000"/>
                </a:solidFill>
                <a:latin typeface="Arial"/>
                <a:cs typeface="Arial"/>
              </a:rPr>
              <a:t>Fédération</a:t>
            </a:r>
            <a:r>
              <a:rPr dirty="0" sz="1200" spc="1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200" spc="-5" b="1">
                <a:solidFill>
                  <a:srgbClr val="FF0000"/>
                </a:solidFill>
                <a:latin typeface="Arial"/>
                <a:cs typeface="Arial"/>
              </a:rPr>
              <a:t>Parc</a:t>
            </a:r>
            <a:r>
              <a:rPr dirty="0" sz="1200" spc="1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0000"/>
                </a:solidFill>
                <a:latin typeface="Arial"/>
                <a:cs typeface="Arial"/>
              </a:rPr>
              <a:t>-</a:t>
            </a:r>
            <a:r>
              <a:rPr dirty="0" sz="1200" spc="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0000"/>
                </a:solidFill>
                <a:latin typeface="Arial"/>
                <a:cs typeface="Arial"/>
              </a:rPr>
              <a:t>27/01/2022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24765">
              <a:lnSpc>
                <a:spcPct val="100000"/>
              </a:lnSpc>
              <a:spcBef>
                <a:spcPts val="100"/>
              </a:spcBef>
            </a:pPr>
            <a:r>
              <a:rPr dirty="0"/>
              <a:t>UN</a:t>
            </a:r>
            <a:r>
              <a:rPr dirty="0" spc="-20"/>
              <a:t> </a:t>
            </a:r>
            <a:r>
              <a:rPr dirty="0" spc="-5"/>
              <a:t>OBJECTIF </a:t>
            </a:r>
            <a:r>
              <a:rPr dirty="0" spc="-40"/>
              <a:t>NATIONAL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pc="-15"/>
              <a:t>L’OPP </a:t>
            </a:r>
            <a:r>
              <a:rPr dirty="0" spc="-5"/>
              <a:t>du</a:t>
            </a:r>
            <a:r>
              <a:rPr dirty="0" spc="10"/>
              <a:t> </a:t>
            </a:r>
            <a:r>
              <a:rPr dirty="0" spc="-5"/>
              <a:t>Pilat</a:t>
            </a:r>
            <a:r>
              <a:rPr dirty="0" spc="10"/>
              <a:t> </a:t>
            </a:r>
            <a:r>
              <a:rPr dirty="0" spc="-5"/>
              <a:t>après</a:t>
            </a:r>
            <a:r>
              <a:rPr dirty="0" spc="15"/>
              <a:t> </a:t>
            </a:r>
            <a:r>
              <a:rPr dirty="0"/>
              <a:t>25</a:t>
            </a:r>
            <a:r>
              <a:rPr dirty="0" spc="10"/>
              <a:t> </a:t>
            </a:r>
            <a:r>
              <a:rPr dirty="0" spc="-5"/>
              <a:t>ans</a:t>
            </a:r>
            <a:r>
              <a:rPr dirty="0" spc="15"/>
              <a:t> </a:t>
            </a:r>
            <a:r>
              <a:rPr dirty="0" spc="-5"/>
              <a:t>de</a:t>
            </a:r>
            <a:r>
              <a:rPr dirty="0" spc="15"/>
              <a:t> </a:t>
            </a:r>
            <a:r>
              <a:rPr dirty="0" spc="-5"/>
              <a:t>reconduction</a:t>
            </a:r>
            <a:r>
              <a:rPr dirty="0" spc="10"/>
              <a:t> </a:t>
            </a:r>
            <a:r>
              <a:rPr dirty="0"/>
              <a:t>- </a:t>
            </a:r>
            <a:r>
              <a:rPr dirty="0" spc="-5"/>
              <a:t>Webinaire</a:t>
            </a:r>
            <a:r>
              <a:rPr dirty="0" spc="15"/>
              <a:t> </a:t>
            </a:r>
            <a:r>
              <a:rPr dirty="0" spc="-5"/>
              <a:t>Fédération</a:t>
            </a:r>
            <a:r>
              <a:rPr dirty="0" spc="10"/>
              <a:t> </a:t>
            </a:r>
            <a:r>
              <a:rPr dirty="0" spc="-5"/>
              <a:t>Parc</a:t>
            </a:r>
            <a:r>
              <a:rPr dirty="0" spc="15"/>
              <a:t> </a:t>
            </a:r>
            <a:r>
              <a:rPr dirty="0"/>
              <a:t>-</a:t>
            </a:r>
            <a:r>
              <a:rPr dirty="0" spc="5"/>
              <a:t> </a:t>
            </a:r>
            <a:r>
              <a:rPr dirty="0"/>
              <a:t>27/01/2022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93738" y="1960829"/>
            <a:ext cx="8410575" cy="38652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800" spc="-5">
                <a:latin typeface="Arial MT"/>
                <a:cs typeface="Arial MT"/>
              </a:rPr>
              <a:t>Face aux mutations</a:t>
            </a:r>
            <a:r>
              <a:rPr dirty="0" sz="2800" spc="5">
                <a:latin typeface="Arial MT"/>
                <a:cs typeface="Arial MT"/>
              </a:rPr>
              <a:t> </a:t>
            </a:r>
            <a:r>
              <a:rPr dirty="0" sz="2800" spc="-5">
                <a:latin typeface="Arial MT"/>
                <a:cs typeface="Arial MT"/>
              </a:rPr>
              <a:t>rapides et</a:t>
            </a:r>
            <a:r>
              <a:rPr dirty="0" sz="2800">
                <a:latin typeface="Arial MT"/>
                <a:cs typeface="Arial MT"/>
              </a:rPr>
              <a:t> </a:t>
            </a:r>
            <a:r>
              <a:rPr dirty="0" sz="2800" spc="-5">
                <a:latin typeface="Arial MT"/>
                <a:cs typeface="Arial MT"/>
              </a:rPr>
              <a:t>profondes du paysage </a:t>
            </a:r>
            <a:r>
              <a:rPr dirty="0" sz="2800" spc="-765">
                <a:latin typeface="Arial MT"/>
                <a:cs typeface="Arial MT"/>
              </a:rPr>
              <a:t> </a:t>
            </a:r>
            <a:r>
              <a:rPr dirty="0" sz="2800" spc="-5">
                <a:latin typeface="Arial MT"/>
                <a:cs typeface="Arial MT"/>
              </a:rPr>
              <a:t>français,</a:t>
            </a:r>
            <a:r>
              <a:rPr dirty="0" sz="2800">
                <a:latin typeface="Arial MT"/>
                <a:cs typeface="Arial MT"/>
              </a:rPr>
              <a:t> </a:t>
            </a:r>
            <a:r>
              <a:rPr dirty="0" sz="2800" spc="-5">
                <a:latin typeface="Arial MT"/>
                <a:cs typeface="Arial MT"/>
              </a:rPr>
              <a:t>l’Observatoire photographique</a:t>
            </a:r>
            <a:r>
              <a:rPr dirty="0" sz="2800">
                <a:latin typeface="Arial MT"/>
                <a:cs typeface="Arial MT"/>
              </a:rPr>
              <a:t> </a:t>
            </a:r>
            <a:r>
              <a:rPr dirty="0" sz="2800" spc="-5">
                <a:latin typeface="Arial MT"/>
                <a:cs typeface="Arial MT"/>
              </a:rPr>
              <a:t>national du </a:t>
            </a:r>
            <a:r>
              <a:rPr dirty="0" sz="2800">
                <a:latin typeface="Arial MT"/>
                <a:cs typeface="Arial MT"/>
              </a:rPr>
              <a:t> </a:t>
            </a:r>
            <a:r>
              <a:rPr dirty="0" sz="2800" spc="-5">
                <a:latin typeface="Arial MT"/>
                <a:cs typeface="Arial MT"/>
              </a:rPr>
              <a:t>paysage</a:t>
            </a:r>
            <a:r>
              <a:rPr dirty="0" sz="2800" spc="-10">
                <a:latin typeface="Arial MT"/>
                <a:cs typeface="Arial MT"/>
              </a:rPr>
              <a:t> </a:t>
            </a:r>
            <a:r>
              <a:rPr dirty="0" sz="2800">
                <a:latin typeface="Arial MT"/>
                <a:cs typeface="Arial MT"/>
              </a:rPr>
              <a:t>a</a:t>
            </a:r>
            <a:r>
              <a:rPr dirty="0" sz="2800" spc="-5">
                <a:latin typeface="Arial MT"/>
                <a:cs typeface="Arial MT"/>
              </a:rPr>
              <a:t> pour </a:t>
            </a:r>
            <a:r>
              <a:rPr dirty="0" sz="2800">
                <a:latin typeface="Arial MT"/>
                <a:cs typeface="Arial MT"/>
              </a:rPr>
              <a:t>mission</a:t>
            </a:r>
            <a:r>
              <a:rPr dirty="0" sz="2800" spc="-10">
                <a:latin typeface="Arial MT"/>
                <a:cs typeface="Arial MT"/>
              </a:rPr>
              <a:t> </a:t>
            </a:r>
            <a:r>
              <a:rPr dirty="0" sz="2800" spc="-5">
                <a:latin typeface="Arial MT"/>
                <a:cs typeface="Arial MT"/>
              </a:rPr>
              <a:t>de </a:t>
            </a:r>
            <a:r>
              <a:rPr dirty="0" sz="2800">
                <a:latin typeface="Arial MT"/>
                <a:cs typeface="Arial MT"/>
              </a:rPr>
              <a:t>:</a:t>
            </a:r>
            <a:endParaRPr sz="28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900">
              <a:latin typeface="Arial MT"/>
              <a:cs typeface="Arial MT"/>
            </a:endParaRPr>
          </a:p>
          <a:p>
            <a:pPr marL="12700" marR="191135">
              <a:lnSpc>
                <a:spcPct val="100000"/>
              </a:lnSpc>
            </a:pPr>
            <a:r>
              <a:rPr dirty="0" sz="2800">
                <a:latin typeface="Arial MT"/>
                <a:cs typeface="Arial MT"/>
              </a:rPr>
              <a:t>«</a:t>
            </a:r>
            <a:r>
              <a:rPr dirty="0" sz="2800" spc="-5">
                <a:latin typeface="Arial MT"/>
                <a:cs typeface="Arial MT"/>
              </a:rPr>
              <a:t> constituer</a:t>
            </a:r>
            <a:r>
              <a:rPr dirty="0" sz="2800" spc="5">
                <a:latin typeface="Arial MT"/>
                <a:cs typeface="Arial MT"/>
              </a:rPr>
              <a:t> </a:t>
            </a:r>
            <a:r>
              <a:rPr dirty="0" sz="2800" spc="-5">
                <a:latin typeface="Arial MT"/>
                <a:cs typeface="Arial MT"/>
              </a:rPr>
              <a:t>un fonds de séries photographiques </a:t>
            </a:r>
            <a:r>
              <a:rPr dirty="0" sz="2800">
                <a:latin typeface="Arial MT"/>
                <a:cs typeface="Arial MT"/>
              </a:rPr>
              <a:t> </a:t>
            </a:r>
            <a:r>
              <a:rPr dirty="0" sz="2800" spc="-5">
                <a:latin typeface="Arial MT"/>
                <a:cs typeface="Arial MT"/>
              </a:rPr>
              <a:t>pour </a:t>
            </a:r>
            <a:r>
              <a:rPr dirty="0" sz="2800" spc="-5" b="1">
                <a:solidFill>
                  <a:srgbClr val="CE123B"/>
                </a:solidFill>
                <a:latin typeface="Arial"/>
                <a:cs typeface="Arial"/>
              </a:rPr>
              <a:t>analyser les mécanismes de transformation </a:t>
            </a:r>
            <a:r>
              <a:rPr dirty="0" sz="2800" spc="-765" b="1">
                <a:solidFill>
                  <a:srgbClr val="CE123B"/>
                </a:solidFill>
                <a:latin typeface="Arial"/>
                <a:cs typeface="Arial"/>
              </a:rPr>
              <a:t> </a:t>
            </a:r>
            <a:r>
              <a:rPr dirty="0" sz="2800" spc="-10" b="1">
                <a:solidFill>
                  <a:srgbClr val="CE123B"/>
                </a:solidFill>
                <a:latin typeface="Arial"/>
                <a:cs typeface="Arial"/>
              </a:rPr>
              <a:t>des</a:t>
            </a:r>
            <a:r>
              <a:rPr dirty="0" sz="2800" spc="-5" b="1">
                <a:solidFill>
                  <a:srgbClr val="CE123B"/>
                </a:solidFill>
                <a:latin typeface="Arial"/>
                <a:cs typeface="Arial"/>
              </a:rPr>
              <a:t> espaces</a:t>
            </a:r>
            <a:r>
              <a:rPr dirty="0" sz="2800" spc="25" b="1">
                <a:solidFill>
                  <a:srgbClr val="CE123B"/>
                </a:solidFill>
                <a:latin typeface="Arial"/>
                <a:cs typeface="Arial"/>
              </a:rPr>
              <a:t> </a:t>
            </a:r>
            <a:r>
              <a:rPr dirty="0" sz="2800" spc="-5">
                <a:latin typeface="Arial MT"/>
                <a:cs typeface="Arial MT"/>
              </a:rPr>
              <a:t>ainsi que les</a:t>
            </a:r>
            <a:r>
              <a:rPr dirty="0" sz="2800" spc="5">
                <a:latin typeface="Arial MT"/>
                <a:cs typeface="Arial MT"/>
              </a:rPr>
              <a:t> </a:t>
            </a:r>
            <a:r>
              <a:rPr dirty="0" sz="2800" spc="-5">
                <a:latin typeface="Arial MT"/>
                <a:cs typeface="Arial MT"/>
              </a:rPr>
              <a:t>rôles des</a:t>
            </a:r>
            <a:r>
              <a:rPr dirty="0" sz="2800" spc="5">
                <a:latin typeface="Arial MT"/>
                <a:cs typeface="Arial MT"/>
              </a:rPr>
              <a:t> </a:t>
            </a:r>
            <a:r>
              <a:rPr dirty="0" sz="2800" spc="-10">
                <a:latin typeface="Arial MT"/>
                <a:cs typeface="Arial MT"/>
              </a:rPr>
              <a:t>différents </a:t>
            </a:r>
            <a:r>
              <a:rPr dirty="0" sz="2800" spc="-5">
                <a:latin typeface="Arial MT"/>
                <a:cs typeface="Arial MT"/>
              </a:rPr>
              <a:t> acteurs qui en </a:t>
            </a:r>
            <a:r>
              <a:rPr dirty="0" sz="2800">
                <a:latin typeface="Arial MT"/>
                <a:cs typeface="Arial MT"/>
              </a:rPr>
              <a:t>sont la cause </a:t>
            </a:r>
            <a:r>
              <a:rPr dirty="0" sz="2800" spc="-5">
                <a:latin typeface="Arial MT"/>
                <a:cs typeface="Arial MT"/>
              </a:rPr>
              <a:t>de façon </a:t>
            </a:r>
            <a:r>
              <a:rPr dirty="0" sz="2800">
                <a:latin typeface="Arial MT"/>
                <a:cs typeface="Arial MT"/>
              </a:rPr>
              <a:t>à </a:t>
            </a:r>
            <a:r>
              <a:rPr dirty="0" sz="2800" spc="-5">
                <a:latin typeface="Arial MT"/>
                <a:cs typeface="Arial MT"/>
              </a:rPr>
              <a:t>orienter </a:t>
            </a:r>
            <a:r>
              <a:rPr dirty="0" sz="2800">
                <a:latin typeface="Arial MT"/>
                <a:cs typeface="Arial MT"/>
              </a:rPr>
              <a:t> </a:t>
            </a:r>
            <a:r>
              <a:rPr dirty="0" sz="2800" spc="-5">
                <a:latin typeface="Arial MT"/>
                <a:cs typeface="Arial MT"/>
              </a:rPr>
              <a:t>favorablement l’évolution du paysage</a:t>
            </a:r>
            <a:r>
              <a:rPr dirty="0" sz="2800">
                <a:latin typeface="Arial MT"/>
                <a:cs typeface="Arial MT"/>
              </a:rPr>
              <a:t> »</a:t>
            </a:r>
            <a:endParaRPr sz="2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9184" y="160096"/>
            <a:ext cx="8012430" cy="5137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spc="-5">
                <a:solidFill>
                  <a:srgbClr val="9E569D"/>
                </a:solidFill>
              </a:rPr>
              <a:t>Une</a:t>
            </a:r>
            <a:r>
              <a:rPr dirty="0" sz="3200" spc="-10">
                <a:solidFill>
                  <a:srgbClr val="9E569D"/>
                </a:solidFill>
              </a:rPr>
              <a:t> application</a:t>
            </a:r>
            <a:r>
              <a:rPr dirty="0" sz="3200" spc="-5">
                <a:solidFill>
                  <a:srgbClr val="9E569D"/>
                </a:solidFill>
              </a:rPr>
              <a:t> web</a:t>
            </a:r>
            <a:r>
              <a:rPr dirty="0" sz="3200">
                <a:solidFill>
                  <a:srgbClr val="9E569D"/>
                </a:solidFill>
              </a:rPr>
              <a:t> </a:t>
            </a:r>
            <a:r>
              <a:rPr dirty="0" sz="3200" spc="-5">
                <a:solidFill>
                  <a:srgbClr val="9E569D"/>
                </a:solidFill>
              </a:rPr>
              <a:t>OpenSource</a:t>
            </a:r>
            <a:r>
              <a:rPr dirty="0" sz="3200" spc="-15">
                <a:solidFill>
                  <a:srgbClr val="9E569D"/>
                </a:solidFill>
              </a:rPr>
              <a:t> </a:t>
            </a:r>
            <a:r>
              <a:rPr dirty="0" sz="3200" spc="-5">
                <a:solidFill>
                  <a:srgbClr val="9E569D"/>
                </a:solidFill>
              </a:rPr>
              <a:t>pour</a:t>
            </a:r>
            <a:r>
              <a:rPr dirty="0" sz="3200">
                <a:solidFill>
                  <a:srgbClr val="9E569D"/>
                </a:solidFill>
              </a:rPr>
              <a:t> …</a:t>
            </a:r>
            <a:endParaRPr sz="32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40002" y="896759"/>
            <a:ext cx="6074638" cy="519155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88696" y="6138713"/>
            <a:ext cx="7624445" cy="5905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755"/>
              </a:lnSpc>
            </a:pPr>
            <a:r>
              <a:rPr dirty="0" sz="2400" spc="-5" b="1">
                <a:latin typeface="Arial"/>
                <a:cs typeface="Arial"/>
              </a:rPr>
              <a:t>Donner</a:t>
            </a:r>
            <a:r>
              <a:rPr dirty="0" sz="2400" spc="-20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à</a:t>
            </a:r>
            <a:r>
              <a:rPr dirty="0" sz="2400" spc="-10" b="1">
                <a:latin typeface="Arial"/>
                <a:cs typeface="Arial"/>
              </a:rPr>
              <a:t> </a:t>
            </a:r>
            <a:r>
              <a:rPr dirty="0" sz="2400" spc="-5" b="1">
                <a:latin typeface="Arial"/>
                <a:cs typeface="Arial"/>
              </a:rPr>
              <a:t>voir</a:t>
            </a:r>
            <a:r>
              <a:rPr dirty="0" sz="2400" spc="-20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les</a:t>
            </a:r>
            <a:r>
              <a:rPr dirty="0" sz="2400" spc="-15" b="1">
                <a:latin typeface="Arial"/>
                <a:cs typeface="Arial"/>
              </a:rPr>
              <a:t> </a:t>
            </a:r>
            <a:r>
              <a:rPr dirty="0" sz="2400" spc="-5" b="1">
                <a:latin typeface="Arial"/>
                <a:cs typeface="Arial"/>
              </a:rPr>
              <a:t>séries</a:t>
            </a:r>
            <a:r>
              <a:rPr dirty="0" sz="2400" spc="-20" b="1">
                <a:latin typeface="Arial"/>
                <a:cs typeface="Arial"/>
              </a:rPr>
              <a:t> </a:t>
            </a:r>
            <a:r>
              <a:rPr dirty="0" sz="2400" spc="-5" b="1">
                <a:latin typeface="Arial"/>
                <a:cs typeface="Arial"/>
              </a:rPr>
              <a:t>photographiques</a:t>
            </a:r>
            <a:endParaRPr sz="2400">
              <a:latin typeface="Arial"/>
              <a:cs typeface="Arial"/>
            </a:endParaRPr>
          </a:p>
          <a:p>
            <a:pPr marL="1417320">
              <a:lnSpc>
                <a:spcPct val="100000"/>
              </a:lnSpc>
              <a:spcBef>
                <a:spcPts val="340"/>
              </a:spcBef>
            </a:pPr>
            <a:r>
              <a:rPr dirty="0" sz="1200" spc="-15" b="1">
                <a:solidFill>
                  <a:srgbClr val="FF0000"/>
                </a:solidFill>
                <a:latin typeface="Arial"/>
                <a:cs typeface="Arial"/>
              </a:rPr>
              <a:t>L’OPP </a:t>
            </a:r>
            <a:r>
              <a:rPr dirty="0" sz="1200" spc="-5" b="1">
                <a:solidFill>
                  <a:srgbClr val="FF0000"/>
                </a:solidFill>
                <a:latin typeface="Arial"/>
                <a:cs typeface="Arial"/>
              </a:rPr>
              <a:t>du</a:t>
            </a:r>
            <a:r>
              <a:rPr dirty="0" sz="1200" spc="1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200" spc="-5" b="1">
                <a:solidFill>
                  <a:srgbClr val="FF0000"/>
                </a:solidFill>
                <a:latin typeface="Arial"/>
                <a:cs typeface="Arial"/>
              </a:rPr>
              <a:t>Pilat</a:t>
            </a:r>
            <a:r>
              <a:rPr dirty="0" sz="1200" spc="1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200" spc="-5" b="1">
                <a:solidFill>
                  <a:srgbClr val="FF0000"/>
                </a:solidFill>
                <a:latin typeface="Arial"/>
                <a:cs typeface="Arial"/>
              </a:rPr>
              <a:t>après</a:t>
            </a:r>
            <a:r>
              <a:rPr dirty="0" sz="1200" spc="1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0000"/>
                </a:solidFill>
                <a:latin typeface="Arial"/>
                <a:cs typeface="Arial"/>
              </a:rPr>
              <a:t>25</a:t>
            </a:r>
            <a:r>
              <a:rPr dirty="0" sz="1200" spc="1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200" spc="-5" b="1">
                <a:solidFill>
                  <a:srgbClr val="FF0000"/>
                </a:solidFill>
                <a:latin typeface="Arial"/>
                <a:cs typeface="Arial"/>
              </a:rPr>
              <a:t>ans</a:t>
            </a:r>
            <a:r>
              <a:rPr dirty="0" sz="1200" spc="1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200" spc="-5" b="1">
                <a:solidFill>
                  <a:srgbClr val="FF0000"/>
                </a:solidFill>
                <a:latin typeface="Arial"/>
                <a:cs typeface="Arial"/>
              </a:rPr>
              <a:t>de</a:t>
            </a:r>
            <a:r>
              <a:rPr dirty="0" sz="1200" spc="1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200" spc="-5" b="1">
                <a:solidFill>
                  <a:srgbClr val="FF0000"/>
                </a:solidFill>
                <a:latin typeface="Arial"/>
                <a:cs typeface="Arial"/>
              </a:rPr>
              <a:t>reconduction</a:t>
            </a:r>
            <a:r>
              <a:rPr dirty="0" sz="1200" spc="1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0000"/>
                </a:solidFill>
                <a:latin typeface="Arial"/>
                <a:cs typeface="Arial"/>
              </a:rPr>
              <a:t>- </a:t>
            </a:r>
            <a:r>
              <a:rPr dirty="0" sz="1200" spc="-5" b="1">
                <a:solidFill>
                  <a:srgbClr val="FF0000"/>
                </a:solidFill>
                <a:latin typeface="Arial"/>
                <a:cs typeface="Arial"/>
              </a:rPr>
              <a:t>Webinaire</a:t>
            </a:r>
            <a:r>
              <a:rPr dirty="0" sz="1200" spc="1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200" spc="-5" b="1">
                <a:solidFill>
                  <a:srgbClr val="FF0000"/>
                </a:solidFill>
                <a:latin typeface="Arial"/>
                <a:cs typeface="Arial"/>
              </a:rPr>
              <a:t>Fédération</a:t>
            </a:r>
            <a:r>
              <a:rPr dirty="0" sz="1200" spc="1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200" spc="-5" b="1">
                <a:solidFill>
                  <a:srgbClr val="FF0000"/>
                </a:solidFill>
                <a:latin typeface="Arial"/>
                <a:cs typeface="Arial"/>
              </a:rPr>
              <a:t>Parc</a:t>
            </a:r>
            <a:r>
              <a:rPr dirty="0" sz="1200" spc="1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0000"/>
                </a:solidFill>
                <a:latin typeface="Arial"/>
                <a:cs typeface="Arial"/>
              </a:rPr>
              <a:t>-</a:t>
            </a:r>
            <a:r>
              <a:rPr dirty="0" sz="1200" spc="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0000"/>
                </a:solidFill>
                <a:latin typeface="Arial"/>
                <a:cs typeface="Arial"/>
              </a:rPr>
              <a:t>27/01/2022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9184" y="160096"/>
            <a:ext cx="8012430" cy="5137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spc="-5">
                <a:solidFill>
                  <a:srgbClr val="9E569D"/>
                </a:solidFill>
              </a:rPr>
              <a:t>Une</a:t>
            </a:r>
            <a:r>
              <a:rPr dirty="0" sz="3200" spc="-10">
                <a:solidFill>
                  <a:srgbClr val="9E569D"/>
                </a:solidFill>
              </a:rPr>
              <a:t> application</a:t>
            </a:r>
            <a:r>
              <a:rPr dirty="0" sz="3200" spc="-5">
                <a:solidFill>
                  <a:srgbClr val="9E569D"/>
                </a:solidFill>
              </a:rPr>
              <a:t> web</a:t>
            </a:r>
            <a:r>
              <a:rPr dirty="0" sz="3200">
                <a:solidFill>
                  <a:srgbClr val="9E569D"/>
                </a:solidFill>
              </a:rPr>
              <a:t> </a:t>
            </a:r>
            <a:r>
              <a:rPr dirty="0" sz="3200" spc="-5">
                <a:solidFill>
                  <a:srgbClr val="9E569D"/>
                </a:solidFill>
              </a:rPr>
              <a:t>OpenSource</a:t>
            </a:r>
            <a:r>
              <a:rPr dirty="0" sz="3200" spc="-15">
                <a:solidFill>
                  <a:srgbClr val="9E569D"/>
                </a:solidFill>
              </a:rPr>
              <a:t> </a:t>
            </a:r>
            <a:r>
              <a:rPr dirty="0" sz="3200" spc="-5">
                <a:solidFill>
                  <a:srgbClr val="9E569D"/>
                </a:solidFill>
              </a:rPr>
              <a:t>pour</a:t>
            </a:r>
            <a:r>
              <a:rPr dirty="0" sz="3200">
                <a:solidFill>
                  <a:srgbClr val="9E569D"/>
                </a:solidFill>
              </a:rPr>
              <a:t> …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211937" y="5906782"/>
            <a:ext cx="7907655" cy="6959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200" spc="-5" b="1">
                <a:latin typeface="Arial"/>
                <a:cs typeface="Arial"/>
              </a:rPr>
              <a:t>Expliquer</a:t>
            </a:r>
            <a:r>
              <a:rPr dirty="0" sz="2200" spc="-20" b="1">
                <a:latin typeface="Arial"/>
                <a:cs typeface="Arial"/>
              </a:rPr>
              <a:t> </a:t>
            </a:r>
            <a:r>
              <a:rPr dirty="0" sz="2200" spc="-5" b="1">
                <a:latin typeface="Arial"/>
                <a:cs typeface="Arial"/>
              </a:rPr>
              <a:t>ce</a:t>
            </a:r>
            <a:r>
              <a:rPr dirty="0" sz="2200" spc="-10" b="1">
                <a:latin typeface="Arial"/>
                <a:cs typeface="Arial"/>
              </a:rPr>
              <a:t> </a:t>
            </a:r>
            <a:r>
              <a:rPr dirty="0" sz="2200" spc="-5" b="1">
                <a:latin typeface="Arial"/>
                <a:cs typeface="Arial"/>
              </a:rPr>
              <a:t>qu’est</a:t>
            </a:r>
            <a:r>
              <a:rPr dirty="0" sz="2200" spc="-10" b="1">
                <a:latin typeface="Arial"/>
                <a:cs typeface="Arial"/>
              </a:rPr>
              <a:t> </a:t>
            </a:r>
            <a:r>
              <a:rPr dirty="0" sz="2200" spc="-5" b="1">
                <a:latin typeface="Arial"/>
                <a:cs typeface="Arial"/>
              </a:rPr>
              <a:t>un</a:t>
            </a:r>
            <a:r>
              <a:rPr dirty="0" sz="2200" spc="-15" b="1">
                <a:latin typeface="Arial"/>
                <a:cs typeface="Arial"/>
              </a:rPr>
              <a:t> </a:t>
            </a:r>
            <a:r>
              <a:rPr dirty="0" sz="2200" spc="-5" b="1">
                <a:latin typeface="Arial"/>
                <a:cs typeface="Arial"/>
              </a:rPr>
              <a:t>OPP</a:t>
            </a:r>
            <a:endParaRPr sz="2200">
              <a:latin typeface="Arial"/>
              <a:cs typeface="Arial"/>
            </a:endParaRPr>
          </a:p>
          <a:p>
            <a:pPr marL="91440">
              <a:lnSpc>
                <a:spcPct val="100000"/>
              </a:lnSpc>
            </a:pPr>
            <a:r>
              <a:rPr dirty="0" sz="2200" spc="-5" b="1">
                <a:latin typeface="Arial"/>
                <a:cs typeface="Arial"/>
              </a:rPr>
              <a:t>et l’intérêt pour une</a:t>
            </a:r>
            <a:r>
              <a:rPr dirty="0" sz="2200" spc="5" b="1">
                <a:latin typeface="Arial"/>
                <a:cs typeface="Arial"/>
              </a:rPr>
              <a:t> </a:t>
            </a:r>
            <a:r>
              <a:rPr dirty="0" sz="2200" spc="-5" b="1">
                <a:latin typeface="Arial"/>
                <a:cs typeface="Arial"/>
              </a:rPr>
              <a:t>collectivité</a:t>
            </a:r>
            <a:r>
              <a:rPr dirty="0" sz="2200" b="1">
                <a:latin typeface="Arial"/>
                <a:cs typeface="Arial"/>
              </a:rPr>
              <a:t> </a:t>
            </a:r>
            <a:r>
              <a:rPr dirty="0" sz="2200" spc="-5" b="1">
                <a:latin typeface="Arial"/>
                <a:cs typeface="Arial"/>
              </a:rPr>
              <a:t>de</a:t>
            </a:r>
            <a:r>
              <a:rPr dirty="0" sz="2200" b="1">
                <a:latin typeface="Arial"/>
                <a:cs typeface="Arial"/>
              </a:rPr>
              <a:t> </a:t>
            </a:r>
            <a:r>
              <a:rPr dirty="0" sz="2200" spc="-5" b="1">
                <a:latin typeface="Arial"/>
                <a:cs typeface="Arial"/>
              </a:rPr>
              <a:t>travailler sur</a:t>
            </a:r>
            <a:r>
              <a:rPr dirty="0" sz="2200" spc="-10" b="1">
                <a:latin typeface="Arial"/>
                <a:cs typeface="Arial"/>
              </a:rPr>
              <a:t> </a:t>
            </a:r>
            <a:r>
              <a:rPr dirty="0" sz="2200" spc="-5" b="1">
                <a:latin typeface="Arial"/>
                <a:cs typeface="Arial"/>
              </a:rPr>
              <a:t>le</a:t>
            </a:r>
            <a:r>
              <a:rPr dirty="0" sz="2200" b="1">
                <a:latin typeface="Arial"/>
                <a:cs typeface="Arial"/>
              </a:rPr>
              <a:t> </a:t>
            </a:r>
            <a:r>
              <a:rPr dirty="0" sz="2200" spc="-5" b="1">
                <a:latin typeface="Arial"/>
                <a:cs typeface="Arial"/>
              </a:rPr>
              <a:t>Paysage</a:t>
            </a:r>
            <a:endParaRPr sz="22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60003" y="793076"/>
            <a:ext cx="5940005" cy="4966563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pc="-15"/>
              <a:t>L’OPP </a:t>
            </a:r>
            <a:r>
              <a:rPr dirty="0" spc="-5"/>
              <a:t>du</a:t>
            </a:r>
            <a:r>
              <a:rPr dirty="0" spc="10"/>
              <a:t> </a:t>
            </a:r>
            <a:r>
              <a:rPr dirty="0" spc="-5"/>
              <a:t>Pilat</a:t>
            </a:r>
            <a:r>
              <a:rPr dirty="0" spc="10"/>
              <a:t> </a:t>
            </a:r>
            <a:r>
              <a:rPr dirty="0" spc="-5"/>
              <a:t>après</a:t>
            </a:r>
            <a:r>
              <a:rPr dirty="0" spc="15"/>
              <a:t> </a:t>
            </a:r>
            <a:r>
              <a:rPr dirty="0"/>
              <a:t>25</a:t>
            </a:r>
            <a:r>
              <a:rPr dirty="0" spc="10"/>
              <a:t> </a:t>
            </a:r>
            <a:r>
              <a:rPr dirty="0" spc="-5"/>
              <a:t>ans</a:t>
            </a:r>
            <a:r>
              <a:rPr dirty="0" spc="15"/>
              <a:t> </a:t>
            </a:r>
            <a:r>
              <a:rPr dirty="0" spc="-5"/>
              <a:t>de</a:t>
            </a:r>
            <a:r>
              <a:rPr dirty="0" spc="15"/>
              <a:t> </a:t>
            </a:r>
            <a:r>
              <a:rPr dirty="0" spc="-5"/>
              <a:t>reconduction</a:t>
            </a:r>
            <a:r>
              <a:rPr dirty="0" spc="10"/>
              <a:t> </a:t>
            </a:r>
            <a:r>
              <a:rPr dirty="0"/>
              <a:t>- </a:t>
            </a:r>
            <a:r>
              <a:rPr dirty="0" spc="-5"/>
              <a:t>Webinaire</a:t>
            </a:r>
            <a:r>
              <a:rPr dirty="0" spc="15"/>
              <a:t> </a:t>
            </a:r>
            <a:r>
              <a:rPr dirty="0" spc="-5"/>
              <a:t>Fédération</a:t>
            </a:r>
            <a:r>
              <a:rPr dirty="0" spc="10"/>
              <a:t> </a:t>
            </a:r>
            <a:r>
              <a:rPr dirty="0" spc="-5"/>
              <a:t>Parc</a:t>
            </a:r>
            <a:r>
              <a:rPr dirty="0" spc="15"/>
              <a:t> </a:t>
            </a:r>
            <a:r>
              <a:rPr dirty="0"/>
              <a:t>-</a:t>
            </a:r>
            <a:r>
              <a:rPr dirty="0" spc="5"/>
              <a:t> </a:t>
            </a:r>
            <a:r>
              <a:rPr dirty="0"/>
              <a:t>27/01/2022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6943" y="944892"/>
            <a:ext cx="7142480" cy="146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2315"/>
              </a:lnSpc>
              <a:spcBef>
                <a:spcPts val="100"/>
              </a:spcBef>
            </a:pPr>
            <a:r>
              <a:rPr dirty="0" sz="2000" spc="-5" b="1">
                <a:latin typeface="Arial"/>
                <a:cs typeface="Arial"/>
              </a:rPr>
              <a:t>Déploiement</a:t>
            </a:r>
            <a:r>
              <a:rPr dirty="0" sz="2000" spc="-10" b="1">
                <a:latin typeface="Arial"/>
                <a:cs typeface="Arial"/>
              </a:rPr>
              <a:t> </a:t>
            </a:r>
            <a:r>
              <a:rPr dirty="0" sz="2000" spc="-5" b="1">
                <a:latin typeface="Arial"/>
                <a:cs typeface="Arial"/>
              </a:rPr>
              <a:t>de </a:t>
            </a:r>
            <a:r>
              <a:rPr dirty="0" sz="2000" b="1">
                <a:latin typeface="Arial"/>
                <a:cs typeface="Arial"/>
              </a:rPr>
              <a:t>GeoPaysages</a:t>
            </a:r>
            <a:r>
              <a:rPr dirty="0" sz="2000" spc="5" b="1">
                <a:latin typeface="Arial"/>
                <a:cs typeface="Arial"/>
              </a:rPr>
              <a:t> </a:t>
            </a:r>
            <a:r>
              <a:rPr dirty="0" sz="2000">
                <a:latin typeface="Arial MT"/>
                <a:cs typeface="Arial MT"/>
              </a:rPr>
              <a:t>(en</a:t>
            </a:r>
            <a:r>
              <a:rPr dirty="0" sz="2000" spc="-1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cours)</a:t>
            </a:r>
            <a:endParaRPr sz="2000">
              <a:latin typeface="Arial MT"/>
              <a:cs typeface="Arial MT"/>
            </a:endParaRPr>
          </a:p>
          <a:p>
            <a:pPr marL="12700">
              <a:lnSpc>
                <a:spcPts val="2230"/>
              </a:lnSpc>
            </a:pPr>
            <a:r>
              <a:rPr dirty="0" sz="2000">
                <a:latin typeface="Arial MT"/>
                <a:cs typeface="Arial MT"/>
              </a:rPr>
              <a:t>→</a:t>
            </a:r>
            <a:r>
              <a:rPr dirty="0" sz="2000" spc="-5">
                <a:latin typeface="Arial MT"/>
                <a:cs typeface="Arial MT"/>
              </a:rPr>
              <a:t> Infrastructure </a:t>
            </a:r>
            <a:r>
              <a:rPr dirty="0" sz="2000">
                <a:latin typeface="Arial MT"/>
                <a:cs typeface="Arial MT"/>
              </a:rPr>
              <a:t>serveur</a:t>
            </a:r>
            <a:r>
              <a:rPr dirty="0" sz="2000" spc="-1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web</a:t>
            </a:r>
            <a:endParaRPr sz="2000">
              <a:latin typeface="Arial MT"/>
              <a:cs typeface="Arial MT"/>
            </a:endParaRPr>
          </a:p>
          <a:p>
            <a:pPr marL="12700">
              <a:lnSpc>
                <a:spcPts val="2230"/>
              </a:lnSpc>
            </a:pPr>
            <a:r>
              <a:rPr dirty="0" sz="2000">
                <a:latin typeface="Arial MT"/>
                <a:cs typeface="Arial MT"/>
              </a:rPr>
              <a:t>→</a:t>
            </a:r>
            <a:r>
              <a:rPr dirty="0" sz="2000" spc="10">
                <a:latin typeface="Arial MT"/>
                <a:cs typeface="Arial MT"/>
              </a:rPr>
              <a:t> </a:t>
            </a:r>
            <a:r>
              <a:rPr dirty="0" sz="2000" spc="-5">
                <a:latin typeface="Arial MT"/>
                <a:cs typeface="Arial MT"/>
              </a:rPr>
              <a:t>Contributions</a:t>
            </a:r>
            <a:r>
              <a:rPr dirty="0" sz="2000" spc="1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au</a:t>
            </a:r>
            <a:r>
              <a:rPr dirty="0" sz="2000" spc="1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développement</a:t>
            </a:r>
            <a:r>
              <a:rPr dirty="0" sz="2000" spc="-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et</a:t>
            </a:r>
            <a:r>
              <a:rPr dirty="0" sz="2000" spc="-10">
                <a:latin typeface="Arial MT"/>
                <a:cs typeface="Arial MT"/>
              </a:rPr>
              <a:t> </a:t>
            </a:r>
            <a:r>
              <a:rPr dirty="0" sz="2000" spc="-5">
                <a:latin typeface="Arial MT"/>
                <a:cs typeface="Arial MT"/>
              </a:rPr>
              <a:t>customisation</a:t>
            </a:r>
            <a:r>
              <a:rPr dirty="0" sz="2000" spc="1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(en</a:t>
            </a:r>
            <a:r>
              <a:rPr dirty="0" sz="2000" spc="1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cours)</a:t>
            </a:r>
            <a:endParaRPr sz="2000">
              <a:latin typeface="Arial MT"/>
              <a:cs typeface="Arial MT"/>
            </a:endParaRPr>
          </a:p>
          <a:p>
            <a:pPr marL="462915" marR="346075" indent="-450850">
              <a:lnSpc>
                <a:spcPts val="2230"/>
              </a:lnSpc>
              <a:spcBef>
                <a:spcPts val="130"/>
              </a:spcBef>
            </a:pPr>
            <a:r>
              <a:rPr dirty="0" sz="2000">
                <a:latin typeface="Arial MT"/>
                <a:cs typeface="Arial MT"/>
              </a:rPr>
              <a:t>→</a:t>
            </a:r>
            <a:r>
              <a:rPr dirty="0" sz="2000" spc="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Coopération développement</a:t>
            </a:r>
            <a:r>
              <a:rPr dirty="0" sz="2000" spc="-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de</a:t>
            </a:r>
            <a:r>
              <a:rPr dirty="0" sz="2000" spc="10">
                <a:latin typeface="Arial MT"/>
                <a:cs typeface="Arial MT"/>
              </a:rPr>
              <a:t> </a:t>
            </a:r>
            <a:r>
              <a:rPr dirty="0" sz="2000" spc="-5">
                <a:latin typeface="Arial MT"/>
                <a:cs typeface="Arial MT"/>
              </a:rPr>
              <a:t>l’application</a:t>
            </a:r>
            <a:r>
              <a:rPr dirty="0" sz="2000">
                <a:latin typeface="Arial MT"/>
                <a:cs typeface="Arial MT"/>
              </a:rPr>
              <a:t> </a:t>
            </a:r>
            <a:r>
              <a:rPr dirty="0" sz="2000" spc="-5">
                <a:latin typeface="Arial MT"/>
                <a:cs typeface="Arial MT"/>
              </a:rPr>
              <a:t>multi-sites</a:t>
            </a:r>
            <a:r>
              <a:rPr dirty="0" sz="2000" spc="1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et </a:t>
            </a:r>
            <a:r>
              <a:rPr dirty="0" sz="2000" spc="-545">
                <a:latin typeface="Arial MT"/>
                <a:cs typeface="Arial MT"/>
              </a:rPr>
              <a:t> </a:t>
            </a:r>
            <a:r>
              <a:rPr dirty="0" sz="2000" spc="-5">
                <a:latin typeface="Arial MT"/>
                <a:cs typeface="Arial MT"/>
              </a:rPr>
              <a:t>autres</a:t>
            </a:r>
            <a:r>
              <a:rPr dirty="0" sz="2000" spc="5">
                <a:latin typeface="Arial MT"/>
                <a:cs typeface="Arial MT"/>
              </a:rPr>
              <a:t> </a:t>
            </a:r>
            <a:r>
              <a:rPr dirty="0" sz="2000" spc="-5">
                <a:latin typeface="Arial MT"/>
                <a:cs typeface="Arial MT"/>
              </a:rPr>
              <a:t>fonctionnalités</a:t>
            </a:r>
            <a:r>
              <a:rPr dirty="0" sz="2000" spc="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avec</a:t>
            </a:r>
            <a:r>
              <a:rPr dirty="0" sz="2000" spc="5">
                <a:latin typeface="Arial MT"/>
                <a:cs typeface="Arial MT"/>
              </a:rPr>
              <a:t> </a:t>
            </a:r>
            <a:r>
              <a:rPr dirty="0" sz="2000" spc="-5">
                <a:latin typeface="Arial MT"/>
                <a:cs typeface="Arial MT"/>
              </a:rPr>
              <a:t>le</a:t>
            </a:r>
            <a:r>
              <a:rPr dirty="0" sz="2000" spc="1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réseau</a:t>
            </a:r>
            <a:r>
              <a:rPr dirty="0" sz="2000" spc="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des</a:t>
            </a:r>
            <a:r>
              <a:rPr dirty="0" sz="2000" spc="5">
                <a:latin typeface="Arial MT"/>
                <a:cs typeface="Arial MT"/>
              </a:rPr>
              <a:t> </a:t>
            </a:r>
            <a:r>
              <a:rPr dirty="0" sz="2000" spc="-5">
                <a:latin typeface="Arial MT"/>
                <a:cs typeface="Arial MT"/>
              </a:rPr>
              <a:t>PNR</a:t>
            </a:r>
            <a:r>
              <a:rPr dirty="0" sz="2000" spc="15">
                <a:latin typeface="Arial MT"/>
                <a:cs typeface="Arial MT"/>
              </a:rPr>
              <a:t> </a:t>
            </a:r>
            <a:r>
              <a:rPr dirty="0" sz="2000" spc="-5">
                <a:latin typeface="Arial MT"/>
                <a:cs typeface="Arial MT"/>
              </a:rPr>
              <a:t>de</a:t>
            </a:r>
            <a:r>
              <a:rPr dirty="0" sz="2000" spc="5">
                <a:latin typeface="Arial MT"/>
                <a:cs typeface="Arial MT"/>
              </a:rPr>
              <a:t> </a:t>
            </a:r>
            <a:r>
              <a:rPr dirty="0" sz="2000" spc="-40">
                <a:latin typeface="Arial MT"/>
                <a:cs typeface="Arial MT"/>
              </a:rPr>
              <a:t>PACA</a:t>
            </a:r>
            <a:endParaRPr sz="2000">
              <a:latin typeface="Arial MT"/>
              <a:cs typeface="Arial M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133995" y="3034804"/>
            <a:ext cx="4857115" cy="3136265"/>
            <a:chOff x="1133995" y="3034804"/>
            <a:chExt cx="4857115" cy="313626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56800" y="3206508"/>
              <a:ext cx="2433955" cy="296425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31364" y="3095993"/>
              <a:ext cx="2224798" cy="292896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33995" y="3034804"/>
              <a:ext cx="2289238" cy="2974314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79184" y="160096"/>
            <a:ext cx="8012430" cy="5137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spc="-5">
                <a:solidFill>
                  <a:srgbClr val="9E569D"/>
                </a:solidFill>
              </a:rPr>
              <a:t>Une</a:t>
            </a:r>
            <a:r>
              <a:rPr dirty="0" sz="3200" spc="-10">
                <a:solidFill>
                  <a:srgbClr val="9E569D"/>
                </a:solidFill>
              </a:rPr>
              <a:t> application</a:t>
            </a:r>
            <a:r>
              <a:rPr dirty="0" sz="3200" spc="-5">
                <a:solidFill>
                  <a:srgbClr val="9E569D"/>
                </a:solidFill>
              </a:rPr>
              <a:t> web</a:t>
            </a:r>
            <a:r>
              <a:rPr dirty="0" sz="3200">
                <a:solidFill>
                  <a:srgbClr val="9E569D"/>
                </a:solidFill>
              </a:rPr>
              <a:t> </a:t>
            </a:r>
            <a:r>
              <a:rPr dirty="0" sz="3200" spc="-5">
                <a:solidFill>
                  <a:srgbClr val="9E569D"/>
                </a:solidFill>
              </a:rPr>
              <a:t>OpenSource</a:t>
            </a:r>
            <a:r>
              <a:rPr dirty="0" sz="3200" spc="-15">
                <a:solidFill>
                  <a:srgbClr val="9E569D"/>
                </a:solidFill>
              </a:rPr>
              <a:t> </a:t>
            </a:r>
            <a:r>
              <a:rPr dirty="0" sz="3200" spc="-5">
                <a:solidFill>
                  <a:srgbClr val="9E569D"/>
                </a:solidFill>
              </a:rPr>
              <a:t>pour</a:t>
            </a:r>
            <a:r>
              <a:rPr dirty="0" sz="3200">
                <a:solidFill>
                  <a:srgbClr val="9E569D"/>
                </a:solidFill>
              </a:rPr>
              <a:t> …</a:t>
            </a:r>
            <a:endParaRPr sz="3200"/>
          </a:p>
        </p:txBody>
      </p:sp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pc="-15"/>
              <a:t>L’OPP </a:t>
            </a:r>
            <a:r>
              <a:rPr dirty="0" spc="-5"/>
              <a:t>du</a:t>
            </a:r>
            <a:r>
              <a:rPr dirty="0" spc="10"/>
              <a:t> </a:t>
            </a:r>
            <a:r>
              <a:rPr dirty="0" spc="-5"/>
              <a:t>Pilat</a:t>
            </a:r>
            <a:r>
              <a:rPr dirty="0" spc="10"/>
              <a:t> </a:t>
            </a:r>
            <a:r>
              <a:rPr dirty="0" spc="-5"/>
              <a:t>après</a:t>
            </a:r>
            <a:r>
              <a:rPr dirty="0" spc="15"/>
              <a:t> </a:t>
            </a:r>
            <a:r>
              <a:rPr dirty="0"/>
              <a:t>25</a:t>
            </a:r>
            <a:r>
              <a:rPr dirty="0" spc="10"/>
              <a:t> </a:t>
            </a:r>
            <a:r>
              <a:rPr dirty="0" spc="-5"/>
              <a:t>ans</a:t>
            </a:r>
            <a:r>
              <a:rPr dirty="0" spc="15"/>
              <a:t> </a:t>
            </a:r>
            <a:r>
              <a:rPr dirty="0" spc="-5"/>
              <a:t>de</a:t>
            </a:r>
            <a:r>
              <a:rPr dirty="0" spc="15"/>
              <a:t> </a:t>
            </a:r>
            <a:r>
              <a:rPr dirty="0" spc="-5"/>
              <a:t>reconduction</a:t>
            </a:r>
            <a:r>
              <a:rPr dirty="0" spc="10"/>
              <a:t> </a:t>
            </a:r>
            <a:r>
              <a:rPr dirty="0"/>
              <a:t>- </a:t>
            </a:r>
            <a:r>
              <a:rPr dirty="0" spc="-5"/>
              <a:t>Webinaire</a:t>
            </a:r>
            <a:r>
              <a:rPr dirty="0" spc="15"/>
              <a:t> </a:t>
            </a:r>
            <a:r>
              <a:rPr dirty="0" spc="-5"/>
              <a:t>Fédération</a:t>
            </a:r>
            <a:r>
              <a:rPr dirty="0" spc="10"/>
              <a:t> </a:t>
            </a:r>
            <a:r>
              <a:rPr dirty="0" spc="-5"/>
              <a:t>Parc</a:t>
            </a:r>
            <a:r>
              <a:rPr dirty="0" spc="15"/>
              <a:t> </a:t>
            </a:r>
            <a:r>
              <a:rPr dirty="0"/>
              <a:t>-</a:t>
            </a:r>
            <a:r>
              <a:rPr dirty="0" spc="5"/>
              <a:t> </a:t>
            </a:r>
            <a:r>
              <a:rPr dirty="0"/>
              <a:t>27/01/2022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7959" y="726490"/>
            <a:ext cx="8440915" cy="536075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1738" y="197904"/>
            <a:ext cx="4037329" cy="39179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75">
                <a:solidFill>
                  <a:srgbClr val="9E569D"/>
                </a:solidFill>
              </a:rPr>
              <a:t>L’OPP,</a:t>
            </a:r>
            <a:r>
              <a:rPr dirty="0" sz="2400" spc="-10">
                <a:solidFill>
                  <a:srgbClr val="9E569D"/>
                </a:solidFill>
              </a:rPr>
              <a:t> </a:t>
            </a:r>
            <a:r>
              <a:rPr dirty="0" sz="2400" spc="-5">
                <a:solidFill>
                  <a:srgbClr val="9E569D"/>
                </a:solidFill>
              </a:rPr>
              <a:t>un</a:t>
            </a:r>
            <a:r>
              <a:rPr dirty="0" sz="2400" spc="-15">
                <a:solidFill>
                  <a:srgbClr val="9E569D"/>
                </a:solidFill>
              </a:rPr>
              <a:t> </a:t>
            </a:r>
            <a:r>
              <a:rPr dirty="0" sz="2400" spc="-5">
                <a:solidFill>
                  <a:srgbClr val="9E569D"/>
                </a:solidFill>
              </a:rPr>
              <a:t>outil</a:t>
            </a:r>
            <a:r>
              <a:rPr dirty="0" sz="2400" spc="-15">
                <a:solidFill>
                  <a:srgbClr val="9E569D"/>
                </a:solidFill>
              </a:rPr>
              <a:t> </a:t>
            </a:r>
            <a:r>
              <a:rPr dirty="0" sz="2400" spc="-5">
                <a:solidFill>
                  <a:srgbClr val="9E569D"/>
                </a:solidFill>
              </a:rPr>
              <a:t>multi-tâches</a:t>
            </a:r>
            <a:endParaRPr sz="2400"/>
          </a:p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pc="-15"/>
              <a:t>L’OPP </a:t>
            </a:r>
            <a:r>
              <a:rPr dirty="0" spc="-5"/>
              <a:t>du</a:t>
            </a:r>
            <a:r>
              <a:rPr dirty="0" spc="10"/>
              <a:t> </a:t>
            </a:r>
            <a:r>
              <a:rPr dirty="0" spc="-5"/>
              <a:t>Pilat</a:t>
            </a:r>
            <a:r>
              <a:rPr dirty="0" spc="10"/>
              <a:t> </a:t>
            </a:r>
            <a:r>
              <a:rPr dirty="0" spc="-5"/>
              <a:t>après</a:t>
            </a:r>
            <a:r>
              <a:rPr dirty="0" spc="15"/>
              <a:t> </a:t>
            </a:r>
            <a:r>
              <a:rPr dirty="0"/>
              <a:t>25</a:t>
            </a:r>
            <a:r>
              <a:rPr dirty="0" spc="10"/>
              <a:t> </a:t>
            </a:r>
            <a:r>
              <a:rPr dirty="0" spc="-5"/>
              <a:t>ans</a:t>
            </a:r>
            <a:r>
              <a:rPr dirty="0" spc="15"/>
              <a:t> </a:t>
            </a:r>
            <a:r>
              <a:rPr dirty="0" spc="-5"/>
              <a:t>de</a:t>
            </a:r>
            <a:r>
              <a:rPr dirty="0" spc="15"/>
              <a:t> </a:t>
            </a:r>
            <a:r>
              <a:rPr dirty="0" spc="-5"/>
              <a:t>reconduction</a:t>
            </a:r>
            <a:r>
              <a:rPr dirty="0" spc="10"/>
              <a:t> </a:t>
            </a:r>
            <a:r>
              <a:rPr dirty="0"/>
              <a:t>- </a:t>
            </a:r>
            <a:r>
              <a:rPr dirty="0" spc="-5"/>
              <a:t>Webinaire</a:t>
            </a:r>
            <a:r>
              <a:rPr dirty="0" spc="15"/>
              <a:t> </a:t>
            </a:r>
            <a:r>
              <a:rPr dirty="0" spc="-5"/>
              <a:t>Fédération</a:t>
            </a:r>
            <a:r>
              <a:rPr dirty="0" spc="10"/>
              <a:t> </a:t>
            </a:r>
            <a:r>
              <a:rPr dirty="0" spc="-5"/>
              <a:t>Parc</a:t>
            </a:r>
            <a:r>
              <a:rPr dirty="0" spc="15"/>
              <a:t> </a:t>
            </a:r>
            <a:r>
              <a:rPr dirty="0"/>
              <a:t>-</a:t>
            </a:r>
            <a:r>
              <a:rPr dirty="0" spc="5"/>
              <a:t> </a:t>
            </a:r>
            <a:r>
              <a:rPr dirty="0"/>
              <a:t>27/01/2022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625985" y="5664504"/>
            <a:ext cx="2680970" cy="495300"/>
          </a:xfrm>
          <a:prstGeom prst="rect">
            <a:avLst/>
          </a:prstGeom>
        </p:spPr>
        <p:txBody>
          <a:bodyPr wrap="square" lIns="0" tIns="34925" rIns="0" bIns="0" rtlCol="0" vert="horz">
            <a:spAutoFit/>
          </a:bodyPr>
          <a:lstStyle/>
          <a:p>
            <a:pPr marL="12700" marR="5080">
              <a:lnSpc>
                <a:spcPts val="1780"/>
              </a:lnSpc>
              <a:spcBef>
                <a:spcPts val="275"/>
              </a:spcBef>
            </a:pPr>
            <a:r>
              <a:rPr dirty="0" sz="1600" spc="-10" b="1">
                <a:latin typeface="Arial"/>
                <a:cs typeface="Arial"/>
              </a:rPr>
              <a:t>Synthèse d’ateliers </a:t>
            </a:r>
            <a:r>
              <a:rPr dirty="0" sz="1600" spc="-5" b="1">
                <a:latin typeface="Arial"/>
                <a:cs typeface="Arial"/>
              </a:rPr>
              <a:t>réalisés </a:t>
            </a:r>
            <a:r>
              <a:rPr dirty="0" sz="1600" spc="-430" b="1">
                <a:latin typeface="Arial"/>
                <a:cs typeface="Arial"/>
              </a:rPr>
              <a:t> </a:t>
            </a:r>
            <a:r>
              <a:rPr dirty="0" sz="1600" spc="-10" b="1">
                <a:latin typeface="Arial"/>
                <a:cs typeface="Arial"/>
              </a:rPr>
              <a:t>avec</a:t>
            </a:r>
            <a:r>
              <a:rPr dirty="0" sz="1600" spc="-15" b="1">
                <a:latin typeface="Arial"/>
                <a:cs typeface="Arial"/>
              </a:rPr>
              <a:t> </a:t>
            </a:r>
            <a:r>
              <a:rPr dirty="0" sz="1600" spc="-5" b="1">
                <a:latin typeface="Arial"/>
                <a:cs typeface="Arial"/>
              </a:rPr>
              <a:t>l’OPTMC</a:t>
            </a:r>
            <a:r>
              <a:rPr dirty="0" sz="1600" spc="-10" b="1">
                <a:latin typeface="Arial"/>
                <a:cs typeface="Arial"/>
              </a:rPr>
              <a:t> en 2017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9902" y="5371820"/>
            <a:ext cx="1503045" cy="711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900" spc="-5">
                <a:latin typeface="Arial MT"/>
                <a:cs typeface="Arial MT"/>
              </a:rPr>
              <a:t>Parc naturel </a:t>
            </a:r>
            <a:r>
              <a:rPr dirty="0" sz="900">
                <a:latin typeface="Arial MT"/>
                <a:cs typeface="Arial MT"/>
              </a:rPr>
              <a:t>régional </a:t>
            </a:r>
            <a:r>
              <a:rPr dirty="0" sz="900" spc="-5">
                <a:latin typeface="Arial MT"/>
                <a:cs typeface="Arial MT"/>
              </a:rPr>
              <a:t>du Pilat </a:t>
            </a:r>
            <a:r>
              <a:rPr dirty="0" sz="900" spc="-23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2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rue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 spc="-5">
                <a:latin typeface="Arial MT"/>
                <a:cs typeface="Arial MT"/>
              </a:rPr>
              <a:t>Benaÿ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42410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Pélussin</a:t>
            </a:r>
            <a:endParaRPr sz="9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dirty="0" sz="900" spc="-5">
                <a:latin typeface="Arial MT"/>
                <a:cs typeface="Arial MT"/>
              </a:rPr>
              <a:t>04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 spc="-5">
                <a:latin typeface="Arial MT"/>
                <a:cs typeface="Arial MT"/>
              </a:rPr>
              <a:t>74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 spc="-5">
                <a:latin typeface="Arial MT"/>
                <a:cs typeface="Arial MT"/>
              </a:rPr>
              <a:t>87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 spc="-5">
                <a:latin typeface="Arial MT"/>
                <a:cs typeface="Arial MT"/>
              </a:rPr>
              <a:t>52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 spc="-5">
                <a:latin typeface="Arial MT"/>
                <a:cs typeface="Arial MT"/>
              </a:rPr>
              <a:t>01</a:t>
            </a:r>
            <a:endParaRPr sz="900">
              <a:latin typeface="Arial MT"/>
              <a:cs typeface="Arial MT"/>
            </a:endParaRPr>
          </a:p>
          <a:p>
            <a:pPr marL="12700" marR="107314">
              <a:lnSpc>
                <a:spcPct val="100000"/>
              </a:lnSpc>
            </a:pPr>
            <a:r>
              <a:rPr dirty="0" sz="900" spc="-5">
                <a:latin typeface="Arial MT"/>
                <a:cs typeface="Arial MT"/>
                <a:hlinkClick r:id="rId2"/>
              </a:rPr>
              <a:t>info@parc-naturel-pilat.fr </a:t>
            </a:r>
            <a:r>
              <a:rPr dirty="0" sz="900">
                <a:latin typeface="Arial MT"/>
                <a:cs typeface="Arial MT"/>
              </a:rPr>
              <a:t> </a:t>
            </a:r>
            <a:r>
              <a:rPr dirty="0" sz="900" spc="-5">
                <a:latin typeface="Arial MT"/>
                <a:cs typeface="Arial MT"/>
              </a:rPr>
              <a:t>Facebook.com/ParcduPilat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9902" y="6185065"/>
            <a:ext cx="2265680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-5" b="1">
                <a:latin typeface="Arial"/>
                <a:cs typeface="Arial"/>
                <a:hlinkClick r:id="rId3"/>
              </a:rPr>
              <a:t>www.parc-naturel-pilat.fr</a:t>
            </a:r>
            <a:endParaRPr sz="15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98272" y="191173"/>
            <a:ext cx="8878570" cy="5666105"/>
            <a:chOff x="98272" y="191173"/>
            <a:chExt cx="8878570" cy="5666105"/>
          </a:xfrm>
        </p:grpSpPr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46125" y="4280052"/>
              <a:ext cx="748779" cy="91403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939993" y="1408328"/>
              <a:ext cx="2950552" cy="444851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8272" y="191173"/>
              <a:ext cx="8878303" cy="104291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719364" y="1403642"/>
              <a:ext cx="2600642" cy="2600642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4702936" y="4122267"/>
            <a:ext cx="954405" cy="4527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spc="-5" b="1">
                <a:solidFill>
                  <a:srgbClr val="FFFFFF"/>
                </a:solidFill>
                <a:latin typeface="Arial"/>
                <a:cs typeface="Arial"/>
              </a:rPr>
              <a:t>Merci</a:t>
            </a:r>
            <a:endParaRPr sz="2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770005" y="6204965"/>
            <a:ext cx="3352165" cy="192405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430"/>
              </a:lnSpc>
            </a:pPr>
            <a:r>
              <a:rPr dirty="0" u="sng" sz="15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Pour </a:t>
            </a:r>
            <a:r>
              <a:rPr dirty="0" u="sng" sz="1500" spc="-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accéder </a:t>
            </a:r>
            <a:r>
              <a:rPr dirty="0" u="sng" sz="15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au </a:t>
            </a:r>
            <a:r>
              <a:rPr dirty="0" u="sng" sz="15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site</a:t>
            </a:r>
            <a:r>
              <a:rPr dirty="0" u="sng" sz="1500" spc="-1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5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dédié</a:t>
            </a:r>
            <a:r>
              <a:rPr dirty="0" u="sng" sz="1500" spc="-1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5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à</a:t>
            </a:r>
            <a:r>
              <a:rPr dirty="0" u="sng" sz="15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500" spc="-1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l’OPP</a:t>
            </a:r>
            <a:r>
              <a:rPr dirty="0" u="sng" sz="1500" spc="-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5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du</a:t>
            </a:r>
            <a:r>
              <a:rPr dirty="0" u="sng" sz="1500" spc="-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 Pilat </a:t>
            </a:r>
            <a:r>
              <a:rPr dirty="0" u="sng" sz="15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: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757305" y="6374066"/>
            <a:ext cx="2952115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sng" sz="15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https://paysages.parc-naturel-pilat.fr/</a:t>
            </a:r>
            <a:endParaRPr sz="1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24765">
              <a:lnSpc>
                <a:spcPct val="100000"/>
              </a:lnSpc>
              <a:spcBef>
                <a:spcPts val="100"/>
              </a:spcBef>
            </a:pPr>
            <a:r>
              <a:rPr dirty="0"/>
              <a:t>UN</a:t>
            </a:r>
            <a:r>
              <a:rPr dirty="0" spc="-20"/>
              <a:t> </a:t>
            </a:r>
            <a:r>
              <a:rPr dirty="0" spc="-5"/>
              <a:t>OBJECTIF </a:t>
            </a:r>
            <a:r>
              <a:rPr dirty="0" spc="-40"/>
              <a:t>NATIONAL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pc="-15"/>
              <a:t>L’OPP </a:t>
            </a:r>
            <a:r>
              <a:rPr dirty="0" spc="-5"/>
              <a:t>du</a:t>
            </a:r>
            <a:r>
              <a:rPr dirty="0" spc="10"/>
              <a:t> </a:t>
            </a:r>
            <a:r>
              <a:rPr dirty="0" spc="-5"/>
              <a:t>Pilat</a:t>
            </a:r>
            <a:r>
              <a:rPr dirty="0" spc="10"/>
              <a:t> </a:t>
            </a:r>
            <a:r>
              <a:rPr dirty="0" spc="-5"/>
              <a:t>après</a:t>
            </a:r>
            <a:r>
              <a:rPr dirty="0" spc="15"/>
              <a:t> </a:t>
            </a:r>
            <a:r>
              <a:rPr dirty="0"/>
              <a:t>25</a:t>
            </a:r>
            <a:r>
              <a:rPr dirty="0" spc="10"/>
              <a:t> </a:t>
            </a:r>
            <a:r>
              <a:rPr dirty="0" spc="-5"/>
              <a:t>ans</a:t>
            </a:r>
            <a:r>
              <a:rPr dirty="0" spc="15"/>
              <a:t> </a:t>
            </a:r>
            <a:r>
              <a:rPr dirty="0" spc="-5"/>
              <a:t>de</a:t>
            </a:r>
            <a:r>
              <a:rPr dirty="0" spc="15"/>
              <a:t> </a:t>
            </a:r>
            <a:r>
              <a:rPr dirty="0" spc="-5"/>
              <a:t>reconduction</a:t>
            </a:r>
            <a:r>
              <a:rPr dirty="0" spc="10"/>
              <a:t> </a:t>
            </a:r>
            <a:r>
              <a:rPr dirty="0"/>
              <a:t>- </a:t>
            </a:r>
            <a:r>
              <a:rPr dirty="0" spc="-5"/>
              <a:t>Webinaire</a:t>
            </a:r>
            <a:r>
              <a:rPr dirty="0" spc="15"/>
              <a:t> </a:t>
            </a:r>
            <a:r>
              <a:rPr dirty="0" spc="-5"/>
              <a:t>Fédération</a:t>
            </a:r>
            <a:r>
              <a:rPr dirty="0" spc="10"/>
              <a:t> </a:t>
            </a:r>
            <a:r>
              <a:rPr dirty="0" spc="-5"/>
              <a:t>Parc</a:t>
            </a:r>
            <a:r>
              <a:rPr dirty="0" spc="15"/>
              <a:t> </a:t>
            </a:r>
            <a:r>
              <a:rPr dirty="0"/>
              <a:t>-</a:t>
            </a:r>
            <a:r>
              <a:rPr dirty="0" spc="5"/>
              <a:t> </a:t>
            </a:r>
            <a:r>
              <a:rPr dirty="0"/>
              <a:t>27/01/2022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93738" y="1960829"/>
            <a:ext cx="8410575" cy="38652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800" spc="-5">
                <a:latin typeface="Arial MT"/>
                <a:cs typeface="Arial MT"/>
              </a:rPr>
              <a:t>Face aux mutations</a:t>
            </a:r>
            <a:r>
              <a:rPr dirty="0" sz="2800" spc="5">
                <a:latin typeface="Arial MT"/>
                <a:cs typeface="Arial MT"/>
              </a:rPr>
              <a:t> </a:t>
            </a:r>
            <a:r>
              <a:rPr dirty="0" sz="2800" spc="-5">
                <a:latin typeface="Arial MT"/>
                <a:cs typeface="Arial MT"/>
              </a:rPr>
              <a:t>rapides et</a:t>
            </a:r>
            <a:r>
              <a:rPr dirty="0" sz="2800">
                <a:latin typeface="Arial MT"/>
                <a:cs typeface="Arial MT"/>
              </a:rPr>
              <a:t> </a:t>
            </a:r>
            <a:r>
              <a:rPr dirty="0" sz="2800" spc="-5">
                <a:latin typeface="Arial MT"/>
                <a:cs typeface="Arial MT"/>
              </a:rPr>
              <a:t>profondes du paysage </a:t>
            </a:r>
            <a:r>
              <a:rPr dirty="0" sz="2800" spc="-765">
                <a:latin typeface="Arial MT"/>
                <a:cs typeface="Arial MT"/>
              </a:rPr>
              <a:t> </a:t>
            </a:r>
            <a:r>
              <a:rPr dirty="0" sz="2800" spc="-5">
                <a:latin typeface="Arial MT"/>
                <a:cs typeface="Arial MT"/>
              </a:rPr>
              <a:t>français,</a:t>
            </a:r>
            <a:r>
              <a:rPr dirty="0" sz="2800">
                <a:latin typeface="Arial MT"/>
                <a:cs typeface="Arial MT"/>
              </a:rPr>
              <a:t> </a:t>
            </a:r>
            <a:r>
              <a:rPr dirty="0" sz="2800" spc="-5">
                <a:latin typeface="Arial MT"/>
                <a:cs typeface="Arial MT"/>
              </a:rPr>
              <a:t>l’Observatoire photographique</a:t>
            </a:r>
            <a:r>
              <a:rPr dirty="0" sz="2800">
                <a:latin typeface="Arial MT"/>
                <a:cs typeface="Arial MT"/>
              </a:rPr>
              <a:t> </a:t>
            </a:r>
            <a:r>
              <a:rPr dirty="0" sz="2800" spc="-5">
                <a:latin typeface="Arial MT"/>
                <a:cs typeface="Arial MT"/>
              </a:rPr>
              <a:t>national du </a:t>
            </a:r>
            <a:r>
              <a:rPr dirty="0" sz="2800">
                <a:latin typeface="Arial MT"/>
                <a:cs typeface="Arial MT"/>
              </a:rPr>
              <a:t> </a:t>
            </a:r>
            <a:r>
              <a:rPr dirty="0" sz="2800" spc="-5">
                <a:latin typeface="Arial MT"/>
                <a:cs typeface="Arial MT"/>
              </a:rPr>
              <a:t>paysage</a:t>
            </a:r>
            <a:r>
              <a:rPr dirty="0" sz="2800" spc="-10">
                <a:latin typeface="Arial MT"/>
                <a:cs typeface="Arial MT"/>
              </a:rPr>
              <a:t> </a:t>
            </a:r>
            <a:r>
              <a:rPr dirty="0" sz="2800">
                <a:latin typeface="Arial MT"/>
                <a:cs typeface="Arial MT"/>
              </a:rPr>
              <a:t>a</a:t>
            </a:r>
            <a:r>
              <a:rPr dirty="0" sz="2800" spc="-5">
                <a:latin typeface="Arial MT"/>
                <a:cs typeface="Arial MT"/>
              </a:rPr>
              <a:t> pour </a:t>
            </a:r>
            <a:r>
              <a:rPr dirty="0" sz="2800">
                <a:latin typeface="Arial MT"/>
                <a:cs typeface="Arial MT"/>
              </a:rPr>
              <a:t>mission</a:t>
            </a:r>
            <a:r>
              <a:rPr dirty="0" sz="2800" spc="-10">
                <a:latin typeface="Arial MT"/>
                <a:cs typeface="Arial MT"/>
              </a:rPr>
              <a:t> </a:t>
            </a:r>
            <a:r>
              <a:rPr dirty="0" sz="2800" spc="-5">
                <a:latin typeface="Arial MT"/>
                <a:cs typeface="Arial MT"/>
              </a:rPr>
              <a:t>de </a:t>
            </a:r>
            <a:r>
              <a:rPr dirty="0" sz="2800">
                <a:latin typeface="Arial MT"/>
                <a:cs typeface="Arial MT"/>
              </a:rPr>
              <a:t>:</a:t>
            </a:r>
            <a:endParaRPr sz="28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900">
              <a:latin typeface="Arial MT"/>
              <a:cs typeface="Arial MT"/>
            </a:endParaRPr>
          </a:p>
          <a:p>
            <a:pPr marL="12700" marR="43815">
              <a:lnSpc>
                <a:spcPct val="100000"/>
              </a:lnSpc>
            </a:pPr>
            <a:r>
              <a:rPr dirty="0" sz="2800">
                <a:latin typeface="Arial MT"/>
                <a:cs typeface="Arial MT"/>
              </a:rPr>
              <a:t>«</a:t>
            </a:r>
            <a:r>
              <a:rPr dirty="0" sz="2800" spc="90">
                <a:latin typeface="Arial MT"/>
                <a:cs typeface="Arial MT"/>
              </a:rPr>
              <a:t> </a:t>
            </a:r>
            <a:r>
              <a:rPr dirty="0" sz="2800" spc="-5">
                <a:latin typeface="Arial MT"/>
                <a:cs typeface="Arial MT"/>
              </a:rPr>
              <a:t>constituer</a:t>
            </a:r>
            <a:r>
              <a:rPr dirty="0" sz="2800" spc="105">
                <a:latin typeface="Arial MT"/>
                <a:cs typeface="Arial MT"/>
              </a:rPr>
              <a:t> </a:t>
            </a:r>
            <a:r>
              <a:rPr dirty="0" sz="2800" spc="-5">
                <a:latin typeface="Arial MT"/>
                <a:cs typeface="Arial MT"/>
              </a:rPr>
              <a:t>un</a:t>
            </a:r>
            <a:r>
              <a:rPr dirty="0" sz="2800" spc="95">
                <a:latin typeface="Arial MT"/>
                <a:cs typeface="Arial MT"/>
              </a:rPr>
              <a:t> </a:t>
            </a:r>
            <a:r>
              <a:rPr dirty="0" sz="2800" spc="-5">
                <a:latin typeface="Arial MT"/>
                <a:cs typeface="Arial MT"/>
              </a:rPr>
              <a:t>fonds</a:t>
            </a:r>
            <a:r>
              <a:rPr dirty="0" sz="2800" spc="95">
                <a:latin typeface="Arial MT"/>
                <a:cs typeface="Arial MT"/>
              </a:rPr>
              <a:t> </a:t>
            </a:r>
            <a:r>
              <a:rPr dirty="0" sz="2800" spc="-5">
                <a:latin typeface="Arial MT"/>
                <a:cs typeface="Arial MT"/>
              </a:rPr>
              <a:t>de</a:t>
            </a:r>
            <a:r>
              <a:rPr dirty="0" sz="2800" spc="90">
                <a:latin typeface="Arial MT"/>
                <a:cs typeface="Arial MT"/>
              </a:rPr>
              <a:t> </a:t>
            </a:r>
            <a:r>
              <a:rPr dirty="0" sz="2800" spc="-5">
                <a:latin typeface="Arial MT"/>
                <a:cs typeface="Arial MT"/>
              </a:rPr>
              <a:t>séries</a:t>
            </a:r>
            <a:r>
              <a:rPr dirty="0" sz="2800" spc="95">
                <a:latin typeface="Arial MT"/>
                <a:cs typeface="Arial MT"/>
              </a:rPr>
              <a:t> </a:t>
            </a:r>
            <a:r>
              <a:rPr dirty="0" sz="2800" spc="-5">
                <a:latin typeface="Arial MT"/>
                <a:cs typeface="Arial MT"/>
              </a:rPr>
              <a:t>photographiques </a:t>
            </a:r>
            <a:r>
              <a:rPr dirty="0" sz="2800">
                <a:latin typeface="Arial MT"/>
                <a:cs typeface="Arial MT"/>
              </a:rPr>
              <a:t> </a:t>
            </a:r>
            <a:r>
              <a:rPr dirty="0" sz="2800" spc="-5">
                <a:latin typeface="Arial MT"/>
                <a:cs typeface="Arial MT"/>
              </a:rPr>
              <a:t>pour</a:t>
            </a:r>
            <a:r>
              <a:rPr dirty="0" sz="2800" spc="10">
                <a:latin typeface="Arial MT"/>
                <a:cs typeface="Arial MT"/>
              </a:rPr>
              <a:t> </a:t>
            </a:r>
            <a:r>
              <a:rPr dirty="0" sz="2800" spc="-5">
                <a:latin typeface="Arial MT"/>
                <a:cs typeface="Arial MT"/>
              </a:rPr>
              <a:t>analyser </a:t>
            </a:r>
            <a:r>
              <a:rPr dirty="0" sz="2800">
                <a:latin typeface="Arial MT"/>
                <a:cs typeface="Arial MT"/>
              </a:rPr>
              <a:t>les</a:t>
            </a:r>
            <a:r>
              <a:rPr dirty="0" sz="2800" spc="-10">
                <a:latin typeface="Arial MT"/>
                <a:cs typeface="Arial MT"/>
              </a:rPr>
              <a:t> </a:t>
            </a:r>
            <a:r>
              <a:rPr dirty="0" sz="2800" spc="-5">
                <a:latin typeface="Arial MT"/>
                <a:cs typeface="Arial MT"/>
              </a:rPr>
              <a:t>mécanismes</a:t>
            </a:r>
            <a:r>
              <a:rPr dirty="0" sz="2800">
                <a:latin typeface="Arial MT"/>
                <a:cs typeface="Arial MT"/>
              </a:rPr>
              <a:t> </a:t>
            </a:r>
            <a:r>
              <a:rPr dirty="0" sz="2800" spc="-5">
                <a:latin typeface="Arial MT"/>
                <a:cs typeface="Arial MT"/>
              </a:rPr>
              <a:t>de</a:t>
            </a:r>
            <a:r>
              <a:rPr dirty="0" sz="2800">
                <a:latin typeface="Arial MT"/>
                <a:cs typeface="Arial MT"/>
              </a:rPr>
              <a:t> </a:t>
            </a:r>
            <a:r>
              <a:rPr dirty="0" sz="2800" spc="-5">
                <a:latin typeface="Arial MT"/>
                <a:cs typeface="Arial MT"/>
              </a:rPr>
              <a:t>transformation des </a:t>
            </a:r>
            <a:r>
              <a:rPr dirty="0" sz="2800" spc="-765">
                <a:latin typeface="Arial MT"/>
                <a:cs typeface="Arial MT"/>
              </a:rPr>
              <a:t> </a:t>
            </a:r>
            <a:r>
              <a:rPr dirty="0" sz="2800" spc="-5">
                <a:latin typeface="Arial MT"/>
                <a:cs typeface="Arial MT"/>
              </a:rPr>
              <a:t>espaces</a:t>
            </a:r>
            <a:r>
              <a:rPr dirty="0" sz="2800" spc="-10">
                <a:latin typeface="Arial MT"/>
                <a:cs typeface="Arial MT"/>
              </a:rPr>
              <a:t> </a:t>
            </a:r>
            <a:r>
              <a:rPr dirty="0" sz="2800" spc="-5">
                <a:latin typeface="Arial MT"/>
                <a:cs typeface="Arial MT"/>
              </a:rPr>
              <a:t>ainsi que</a:t>
            </a:r>
            <a:r>
              <a:rPr dirty="0" sz="2800" spc="25">
                <a:latin typeface="Arial MT"/>
                <a:cs typeface="Arial MT"/>
              </a:rPr>
              <a:t> </a:t>
            </a:r>
            <a:r>
              <a:rPr dirty="0" sz="2800" b="1">
                <a:solidFill>
                  <a:srgbClr val="CE123B"/>
                </a:solidFill>
                <a:latin typeface="Arial"/>
                <a:cs typeface="Arial"/>
              </a:rPr>
              <a:t>les</a:t>
            </a:r>
            <a:r>
              <a:rPr dirty="0" sz="2800" spc="-10" b="1">
                <a:solidFill>
                  <a:srgbClr val="CE123B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solidFill>
                  <a:srgbClr val="CE123B"/>
                </a:solidFill>
                <a:latin typeface="Arial"/>
                <a:cs typeface="Arial"/>
              </a:rPr>
              <a:t>rôles des</a:t>
            </a:r>
            <a:r>
              <a:rPr dirty="0" sz="2800" spc="-10" b="1">
                <a:solidFill>
                  <a:srgbClr val="CE123B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solidFill>
                  <a:srgbClr val="CE123B"/>
                </a:solidFill>
                <a:latin typeface="Arial"/>
                <a:cs typeface="Arial"/>
              </a:rPr>
              <a:t>différents acteurs </a:t>
            </a:r>
            <a:r>
              <a:rPr dirty="0" sz="2800" b="1">
                <a:solidFill>
                  <a:srgbClr val="CE123B"/>
                </a:solidFill>
                <a:latin typeface="Arial"/>
                <a:cs typeface="Arial"/>
              </a:rPr>
              <a:t> </a:t>
            </a:r>
            <a:r>
              <a:rPr dirty="0" sz="2800" spc="-5">
                <a:latin typeface="Arial MT"/>
                <a:cs typeface="Arial MT"/>
              </a:rPr>
              <a:t>qui en sont la cause de façon </a:t>
            </a:r>
            <a:r>
              <a:rPr dirty="0" sz="2800">
                <a:latin typeface="Arial MT"/>
                <a:cs typeface="Arial MT"/>
              </a:rPr>
              <a:t>à </a:t>
            </a:r>
            <a:r>
              <a:rPr dirty="0" sz="2800" spc="-5">
                <a:latin typeface="Arial MT"/>
                <a:cs typeface="Arial MT"/>
              </a:rPr>
              <a:t>orienter </a:t>
            </a:r>
            <a:r>
              <a:rPr dirty="0" sz="2800">
                <a:latin typeface="Arial MT"/>
                <a:cs typeface="Arial MT"/>
              </a:rPr>
              <a:t> </a:t>
            </a:r>
            <a:r>
              <a:rPr dirty="0" sz="2800" spc="-5">
                <a:latin typeface="Arial MT"/>
                <a:cs typeface="Arial MT"/>
              </a:rPr>
              <a:t>favorablement l’évolution du paysage</a:t>
            </a:r>
            <a:r>
              <a:rPr dirty="0" sz="2800">
                <a:latin typeface="Arial MT"/>
                <a:cs typeface="Arial MT"/>
              </a:rPr>
              <a:t> »</a:t>
            </a:r>
            <a:endParaRPr sz="2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24765">
              <a:lnSpc>
                <a:spcPct val="100000"/>
              </a:lnSpc>
              <a:spcBef>
                <a:spcPts val="100"/>
              </a:spcBef>
            </a:pPr>
            <a:r>
              <a:rPr dirty="0"/>
              <a:t>UN</a:t>
            </a:r>
            <a:r>
              <a:rPr dirty="0" spc="-20"/>
              <a:t> </a:t>
            </a:r>
            <a:r>
              <a:rPr dirty="0" spc="-5"/>
              <a:t>OBJECTIF </a:t>
            </a:r>
            <a:r>
              <a:rPr dirty="0" spc="-40"/>
              <a:t>NATIONAL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pc="-15"/>
              <a:t>L’OPP </a:t>
            </a:r>
            <a:r>
              <a:rPr dirty="0" spc="-5"/>
              <a:t>du</a:t>
            </a:r>
            <a:r>
              <a:rPr dirty="0" spc="10"/>
              <a:t> </a:t>
            </a:r>
            <a:r>
              <a:rPr dirty="0" spc="-5"/>
              <a:t>Pilat</a:t>
            </a:r>
            <a:r>
              <a:rPr dirty="0" spc="10"/>
              <a:t> </a:t>
            </a:r>
            <a:r>
              <a:rPr dirty="0" spc="-5"/>
              <a:t>après</a:t>
            </a:r>
            <a:r>
              <a:rPr dirty="0" spc="15"/>
              <a:t> </a:t>
            </a:r>
            <a:r>
              <a:rPr dirty="0"/>
              <a:t>25</a:t>
            </a:r>
            <a:r>
              <a:rPr dirty="0" spc="10"/>
              <a:t> </a:t>
            </a:r>
            <a:r>
              <a:rPr dirty="0" spc="-5"/>
              <a:t>ans</a:t>
            </a:r>
            <a:r>
              <a:rPr dirty="0" spc="15"/>
              <a:t> </a:t>
            </a:r>
            <a:r>
              <a:rPr dirty="0" spc="-5"/>
              <a:t>de</a:t>
            </a:r>
            <a:r>
              <a:rPr dirty="0" spc="15"/>
              <a:t> </a:t>
            </a:r>
            <a:r>
              <a:rPr dirty="0" spc="-5"/>
              <a:t>reconduction</a:t>
            </a:r>
            <a:r>
              <a:rPr dirty="0" spc="10"/>
              <a:t> </a:t>
            </a:r>
            <a:r>
              <a:rPr dirty="0"/>
              <a:t>- </a:t>
            </a:r>
            <a:r>
              <a:rPr dirty="0" spc="-5"/>
              <a:t>Webinaire</a:t>
            </a:r>
            <a:r>
              <a:rPr dirty="0" spc="15"/>
              <a:t> </a:t>
            </a:r>
            <a:r>
              <a:rPr dirty="0" spc="-5"/>
              <a:t>Fédération</a:t>
            </a:r>
            <a:r>
              <a:rPr dirty="0" spc="10"/>
              <a:t> </a:t>
            </a:r>
            <a:r>
              <a:rPr dirty="0" spc="-5"/>
              <a:t>Parc</a:t>
            </a:r>
            <a:r>
              <a:rPr dirty="0" spc="15"/>
              <a:t> </a:t>
            </a:r>
            <a:r>
              <a:rPr dirty="0"/>
              <a:t>-</a:t>
            </a:r>
            <a:r>
              <a:rPr dirty="0" spc="5"/>
              <a:t> </a:t>
            </a:r>
            <a:r>
              <a:rPr dirty="0"/>
              <a:t>27/01/2022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93738" y="1960829"/>
            <a:ext cx="8426450" cy="38652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20955">
              <a:lnSpc>
                <a:spcPct val="100000"/>
              </a:lnSpc>
              <a:spcBef>
                <a:spcPts val="100"/>
              </a:spcBef>
            </a:pPr>
            <a:r>
              <a:rPr dirty="0" sz="2800" spc="-5">
                <a:latin typeface="Arial MT"/>
                <a:cs typeface="Arial MT"/>
              </a:rPr>
              <a:t>Face aux mutations</a:t>
            </a:r>
            <a:r>
              <a:rPr dirty="0" sz="2800" spc="5">
                <a:latin typeface="Arial MT"/>
                <a:cs typeface="Arial MT"/>
              </a:rPr>
              <a:t> </a:t>
            </a:r>
            <a:r>
              <a:rPr dirty="0" sz="2800" spc="-5">
                <a:latin typeface="Arial MT"/>
                <a:cs typeface="Arial MT"/>
              </a:rPr>
              <a:t>rapides et</a:t>
            </a:r>
            <a:r>
              <a:rPr dirty="0" sz="2800">
                <a:latin typeface="Arial MT"/>
                <a:cs typeface="Arial MT"/>
              </a:rPr>
              <a:t> </a:t>
            </a:r>
            <a:r>
              <a:rPr dirty="0" sz="2800" spc="-5">
                <a:latin typeface="Arial MT"/>
                <a:cs typeface="Arial MT"/>
              </a:rPr>
              <a:t>profondes du paysage </a:t>
            </a:r>
            <a:r>
              <a:rPr dirty="0" sz="2800" spc="-765">
                <a:latin typeface="Arial MT"/>
                <a:cs typeface="Arial MT"/>
              </a:rPr>
              <a:t> </a:t>
            </a:r>
            <a:r>
              <a:rPr dirty="0" sz="2800" spc="-5">
                <a:latin typeface="Arial MT"/>
                <a:cs typeface="Arial MT"/>
              </a:rPr>
              <a:t>français,</a:t>
            </a:r>
            <a:r>
              <a:rPr dirty="0" sz="2800">
                <a:latin typeface="Arial MT"/>
                <a:cs typeface="Arial MT"/>
              </a:rPr>
              <a:t> </a:t>
            </a:r>
            <a:r>
              <a:rPr dirty="0" sz="2800" spc="-5">
                <a:latin typeface="Arial MT"/>
                <a:cs typeface="Arial MT"/>
              </a:rPr>
              <a:t>l’Observatoire photographique</a:t>
            </a:r>
            <a:r>
              <a:rPr dirty="0" sz="2800">
                <a:latin typeface="Arial MT"/>
                <a:cs typeface="Arial MT"/>
              </a:rPr>
              <a:t> </a:t>
            </a:r>
            <a:r>
              <a:rPr dirty="0" sz="2800" spc="-5">
                <a:latin typeface="Arial MT"/>
                <a:cs typeface="Arial MT"/>
              </a:rPr>
              <a:t>national du </a:t>
            </a:r>
            <a:r>
              <a:rPr dirty="0" sz="2800">
                <a:latin typeface="Arial MT"/>
                <a:cs typeface="Arial MT"/>
              </a:rPr>
              <a:t> </a:t>
            </a:r>
            <a:r>
              <a:rPr dirty="0" sz="2800" spc="-5">
                <a:latin typeface="Arial MT"/>
                <a:cs typeface="Arial MT"/>
              </a:rPr>
              <a:t>paysage</a:t>
            </a:r>
            <a:r>
              <a:rPr dirty="0" sz="2800" spc="-10">
                <a:latin typeface="Arial MT"/>
                <a:cs typeface="Arial MT"/>
              </a:rPr>
              <a:t> </a:t>
            </a:r>
            <a:r>
              <a:rPr dirty="0" sz="2800">
                <a:latin typeface="Arial MT"/>
                <a:cs typeface="Arial MT"/>
              </a:rPr>
              <a:t>a</a:t>
            </a:r>
            <a:r>
              <a:rPr dirty="0" sz="2800" spc="-5">
                <a:latin typeface="Arial MT"/>
                <a:cs typeface="Arial MT"/>
              </a:rPr>
              <a:t> pour </a:t>
            </a:r>
            <a:r>
              <a:rPr dirty="0" sz="2800">
                <a:latin typeface="Arial MT"/>
                <a:cs typeface="Arial MT"/>
              </a:rPr>
              <a:t>mission</a:t>
            </a:r>
            <a:r>
              <a:rPr dirty="0" sz="2800" spc="-10">
                <a:latin typeface="Arial MT"/>
                <a:cs typeface="Arial MT"/>
              </a:rPr>
              <a:t> </a:t>
            </a:r>
            <a:r>
              <a:rPr dirty="0" sz="2800" spc="-5">
                <a:latin typeface="Arial MT"/>
                <a:cs typeface="Arial MT"/>
              </a:rPr>
              <a:t>de </a:t>
            </a:r>
            <a:r>
              <a:rPr dirty="0" sz="2800">
                <a:latin typeface="Arial MT"/>
                <a:cs typeface="Arial MT"/>
              </a:rPr>
              <a:t>:</a:t>
            </a:r>
            <a:endParaRPr sz="28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900">
              <a:latin typeface="Arial MT"/>
              <a:cs typeface="Arial MT"/>
            </a:endParaRPr>
          </a:p>
          <a:p>
            <a:pPr marL="12700" marR="5080">
              <a:lnSpc>
                <a:spcPct val="100000"/>
              </a:lnSpc>
            </a:pPr>
            <a:r>
              <a:rPr dirty="0" sz="2800">
                <a:latin typeface="Arial MT"/>
                <a:cs typeface="Arial MT"/>
              </a:rPr>
              <a:t>«</a:t>
            </a:r>
            <a:r>
              <a:rPr dirty="0" sz="2800" spc="165">
                <a:latin typeface="Arial MT"/>
                <a:cs typeface="Arial MT"/>
              </a:rPr>
              <a:t> </a:t>
            </a:r>
            <a:r>
              <a:rPr dirty="0" sz="2800" spc="-5">
                <a:latin typeface="Arial MT"/>
                <a:cs typeface="Arial MT"/>
              </a:rPr>
              <a:t>constituer</a:t>
            </a:r>
            <a:r>
              <a:rPr dirty="0" sz="2800" spc="175">
                <a:latin typeface="Arial MT"/>
                <a:cs typeface="Arial MT"/>
              </a:rPr>
              <a:t> </a:t>
            </a:r>
            <a:r>
              <a:rPr dirty="0" sz="2800" spc="-5">
                <a:latin typeface="Arial MT"/>
                <a:cs typeface="Arial MT"/>
              </a:rPr>
              <a:t>un</a:t>
            </a:r>
            <a:r>
              <a:rPr dirty="0" sz="2800" spc="165">
                <a:latin typeface="Arial MT"/>
                <a:cs typeface="Arial MT"/>
              </a:rPr>
              <a:t> </a:t>
            </a:r>
            <a:r>
              <a:rPr dirty="0" sz="2800" spc="-5">
                <a:latin typeface="Arial MT"/>
                <a:cs typeface="Arial MT"/>
              </a:rPr>
              <a:t>fonds</a:t>
            </a:r>
            <a:r>
              <a:rPr dirty="0" sz="2800" spc="165">
                <a:latin typeface="Arial MT"/>
                <a:cs typeface="Arial MT"/>
              </a:rPr>
              <a:t> </a:t>
            </a:r>
            <a:r>
              <a:rPr dirty="0" sz="2800" spc="-5">
                <a:latin typeface="Arial MT"/>
                <a:cs typeface="Arial MT"/>
              </a:rPr>
              <a:t>de</a:t>
            </a:r>
            <a:r>
              <a:rPr dirty="0" sz="2800" spc="165">
                <a:latin typeface="Arial MT"/>
                <a:cs typeface="Arial MT"/>
              </a:rPr>
              <a:t> </a:t>
            </a:r>
            <a:r>
              <a:rPr dirty="0" sz="2800" spc="-5">
                <a:latin typeface="Arial MT"/>
                <a:cs typeface="Arial MT"/>
              </a:rPr>
              <a:t>séries</a:t>
            </a:r>
            <a:r>
              <a:rPr dirty="0" sz="2800" spc="165">
                <a:latin typeface="Arial MT"/>
                <a:cs typeface="Arial MT"/>
              </a:rPr>
              <a:t> </a:t>
            </a:r>
            <a:r>
              <a:rPr dirty="0" sz="2800" spc="-5">
                <a:latin typeface="Arial MT"/>
                <a:cs typeface="Arial MT"/>
              </a:rPr>
              <a:t>photographiques </a:t>
            </a:r>
            <a:r>
              <a:rPr dirty="0" sz="2800">
                <a:latin typeface="Arial MT"/>
                <a:cs typeface="Arial MT"/>
              </a:rPr>
              <a:t> </a:t>
            </a:r>
            <a:r>
              <a:rPr dirty="0" sz="2800" spc="-5">
                <a:latin typeface="Arial MT"/>
                <a:cs typeface="Arial MT"/>
              </a:rPr>
              <a:t>pour</a:t>
            </a:r>
            <a:r>
              <a:rPr dirty="0" sz="2800" spc="10">
                <a:latin typeface="Arial MT"/>
                <a:cs typeface="Arial MT"/>
              </a:rPr>
              <a:t> </a:t>
            </a:r>
            <a:r>
              <a:rPr dirty="0" sz="2800" spc="-5">
                <a:latin typeface="Arial MT"/>
                <a:cs typeface="Arial MT"/>
              </a:rPr>
              <a:t>analyser </a:t>
            </a:r>
            <a:r>
              <a:rPr dirty="0" sz="2800">
                <a:latin typeface="Arial MT"/>
                <a:cs typeface="Arial MT"/>
              </a:rPr>
              <a:t>les</a:t>
            </a:r>
            <a:r>
              <a:rPr dirty="0" sz="2800" spc="-10">
                <a:latin typeface="Arial MT"/>
                <a:cs typeface="Arial MT"/>
              </a:rPr>
              <a:t> </a:t>
            </a:r>
            <a:r>
              <a:rPr dirty="0" sz="2800" spc="-5">
                <a:latin typeface="Arial MT"/>
                <a:cs typeface="Arial MT"/>
              </a:rPr>
              <a:t>mécanismes</a:t>
            </a:r>
            <a:r>
              <a:rPr dirty="0" sz="2800">
                <a:latin typeface="Arial MT"/>
                <a:cs typeface="Arial MT"/>
              </a:rPr>
              <a:t> </a:t>
            </a:r>
            <a:r>
              <a:rPr dirty="0" sz="2800" spc="-5">
                <a:latin typeface="Arial MT"/>
                <a:cs typeface="Arial MT"/>
              </a:rPr>
              <a:t>de</a:t>
            </a:r>
            <a:r>
              <a:rPr dirty="0" sz="2800">
                <a:latin typeface="Arial MT"/>
                <a:cs typeface="Arial MT"/>
              </a:rPr>
              <a:t> </a:t>
            </a:r>
            <a:r>
              <a:rPr dirty="0" sz="2800" spc="-5">
                <a:latin typeface="Arial MT"/>
                <a:cs typeface="Arial MT"/>
              </a:rPr>
              <a:t>transformation des </a:t>
            </a:r>
            <a:r>
              <a:rPr dirty="0" sz="2800" spc="-765">
                <a:latin typeface="Arial MT"/>
                <a:cs typeface="Arial MT"/>
              </a:rPr>
              <a:t> </a:t>
            </a:r>
            <a:r>
              <a:rPr dirty="0" sz="2800" spc="-5">
                <a:latin typeface="Arial MT"/>
                <a:cs typeface="Arial MT"/>
              </a:rPr>
              <a:t>espaces ainsi que </a:t>
            </a:r>
            <a:r>
              <a:rPr dirty="0" sz="2800">
                <a:latin typeface="Arial MT"/>
                <a:cs typeface="Arial MT"/>
              </a:rPr>
              <a:t>les</a:t>
            </a:r>
            <a:r>
              <a:rPr dirty="0" sz="2800" spc="-5">
                <a:latin typeface="Arial MT"/>
                <a:cs typeface="Arial MT"/>
              </a:rPr>
              <a:t> rôles</a:t>
            </a:r>
            <a:r>
              <a:rPr dirty="0" sz="2800" spc="10">
                <a:latin typeface="Arial MT"/>
                <a:cs typeface="Arial MT"/>
              </a:rPr>
              <a:t> </a:t>
            </a:r>
            <a:r>
              <a:rPr dirty="0" sz="2800" spc="-5">
                <a:latin typeface="Arial MT"/>
                <a:cs typeface="Arial MT"/>
              </a:rPr>
              <a:t>des </a:t>
            </a:r>
            <a:r>
              <a:rPr dirty="0" sz="2800" spc="-10">
                <a:latin typeface="Arial MT"/>
                <a:cs typeface="Arial MT"/>
              </a:rPr>
              <a:t>différents</a:t>
            </a:r>
            <a:r>
              <a:rPr dirty="0" sz="2800" spc="5">
                <a:latin typeface="Arial MT"/>
                <a:cs typeface="Arial MT"/>
              </a:rPr>
              <a:t> </a:t>
            </a:r>
            <a:r>
              <a:rPr dirty="0" sz="2800" spc="-5">
                <a:latin typeface="Arial MT"/>
                <a:cs typeface="Arial MT"/>
              </a:rPr>
              <a:t>acteurs</a:t>
            </a:r>
            <a:r>
              <a:rPr dirty="0" sz="2800">
                <a:latin typeface="Arial MT"/>
                <a:cs typeface="Arial MT"/>
              </a:rPr>
              <a:t> </a:t>
            </a:r>
            <a:r>
              <a:rPr dirty="0" sz="2800" spc="-5">
                <a:latin typeface="Arial MT"/>
                <a:cs typeface="Arial MT"/>
              </a:rPr>
              <a:t>qui </a:t>
            </a:r>
            <a:r>
              <a:rPr dirty="0" sz="2800" spc="-760">
                <a:latin typeface="Arial MT"/>
                <a:cs typeface="Arial MT"/>
              </a:rPr>
              <a:t> </a:t>
            </a:r>
            <a:r>
              <a:rPr dirty="0" sz="2800" spc="-5">
                <a:latin typeface="Arial MT"/>
                <a:cs typeface="Arial MT"/>
              </a:rPr>
              <a:t>en </a:t>
            </a:r>
            <a:r>
              <a:rPr dirty="0" sz="2800">
                <a:latin typeface="Arial MT"/>
                <a:cs typeface="Arial MT"/>
              </a:rPr>
              <a:t>sont la cause </a:t>
            </a:r>
            <a:r>
              <a:rPr dirty="0" sz="2800" spc="-10" b="1">
                <a:solidFill>
                  <a:srgbClr val="CE123B"/>
                </a:solidFill>
                <a:latin typeface="Arial"/>
                <a:cs typeface="Arial"/>
              </a:rPr>
              <a:t>de </a:t>
            </a:r>
            <a:r>
              <a:rPr dirty="0" sz="2800" spc="-5" b="1">
                <a:solidFill>
                  <a:srgbClr val="CE123B"/>
                </a:solidFill>
                <a:latin typeface="Arial"/>
                <a:cs typeface="Arial"/>
              </a:rPr>
              <a:t>façon </a:t>
            </a:r>
            <a:r>
              <a:rPr dirty="0" sz="2800" b="1">
                <a:solidFill>
                  <a:srgbClr val="CE123B"/>
                </a:solidFill>
                <a:latin typeface="Arial"/>
                <a:cs typeface="Arial"/>
              </a:rPr>
              <a:t>à </a:t>
            </a:r>
            <a:r>
              <a:rPr dirty="0" sz="2800" spc="-5" b="1">
                <a:solidFill>
                  <a:srgbClr val="CE123B"/>
                </a:solidFill>
                <a:latin typeface="Arial"/>
                <a:cs typeface="Arial"/>
              </a:rPr>
              <a:t>orienter favorablement </a:t>
            </a:r>
            <a:r>
              <a:rPr dirty="0" sz="2800" spc="-765" b="1">
                <a:solidFill>
                  <a:srgbClr val="CE123B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solidFill>
                  <a:srgbClr val="CE123B"/>
                </a:solidFill>
                <a:latin typeface="Arial"/>
                <a:cs typeface="Arial"/>
              </a:rPr>
              <a:t>l’évolution</a:t>
            </a:r>
            <a:r>
              <a:rPr dirty="0" sz="2800" spc="-20" b="1">
                <a:solidFill>
                  <a:srgbClr val="CE123B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solidFill>
                  <a:srgbClr val="CE123B"/>
                </a:solidFill>
                <a:latin typeface="Arial"/>
                <a:cs typeface="Arial"/>
              </a:rPr>
              <a:t>du</a:t>
            </a:r>
            <a:r>
              <a:rPr dirty="0" sz="2800" spc="-15" b="1">
                <a:solidFill>
                  <a:srgbClr val="CE123B"/>
                </a:solidFill>
                <a:latin typeface="Arial"/>
                <a:cs typeface="Arial"/>
              </a:rPr>
              <a:t> </a:t>
            </a:r>
            <a:r>
              <a:rPr dirty="0" sz="2800" spc="-10" b="1">
                <a:solidFill>
                  <a:srgbClr val="CE123B"/>
                </a:solidFill>
                <a:latin typeface="Arial"/>
                <a:cs typeface="Arial"/>
              </a:rPr>
              <a:t>paysage</a:t>
            </a:r>
            <a:r>
              <a:rPr dirty="0" sz="2800" spc="35" b="1">
                <a:solidFill>
                  <a:srgbClr val="CE123B"/>
                </a:solidFill>
                <a:latin typeface="Arial"/>
                <a:cs typeface="Arial"/>
              </a:rPr>
              <a:t> </a:t>
            </a:r>
            <a:r>
              <a:rPr dirty="0" sz="2800">
                <a:latin typeface="Arial MT"/>
                <a:cs typeface="Arial MT"/>
              </a:rPr>
              <a:t>»</a:t>
            </a:r>
            <a:endParaRPr sz="2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64425" y="283222"/>
            <a:ext cx="7059295" cy="5137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/>
              <a:t>APRÈS</a:t>
            </a:r>
            <a:r>
              <a:rPr dirty="0" sz="3200" spc="-25"/>
              <a:t> </a:t>
            </a:r>
            <a:r>
              <a:rPr dirty="0" sz="3200" spc="-10"/>
              <a:t>25</a:t>
            </a:r>
            <a:r>
              <a:rPr dirty="0" sz="3200" spc="-140"/>
              <a:t> </a:t>
            </a:r>
            <a:r>
              <a:rPr dirty="0" sz="3200"/>
              <a:t>ANS</a:t>
            </a:r>
            <a:r>
              <a:rPr dirty="0" sz="3200" spc="-30"/>
              <a:t> </a:t>
            </a:r>
            <a:r>
              <a:rPr dirty="0" sz="3200"/>
              <a:t>DE</a:t>
            </a:r>
            <a:r>
              <a:rPr dirty="0" sz="3200" spc="-35"/>
              <a:t> </a:t>
            </a:r>
            <a:r>
              <a:rPr dirty="0" sz="3200"/>
              <a:t>RECONDUCTION</a:t>
            </a:r>
            <a:endParaRPr sz="3200"/>
          </a:p>
        </p:txBody>
      </p:sp>
      <p:sp>
        <p:nvSpPr>
          <p:cNvPr id="4" name="object 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pc="-15"/>
              <a:t>L’OPP </a:t>
            </a:r>
            <a:r>
              <a:rPr dirty="0" spc="-5"/>
              <a:t>du</a:t>
            </a:r>
            <a:r>
              <a:rPr dirty="0" spc="10"/>
              <a:t> </a:t>
            </a:r>
            <a:r>
              <a:rPr dirty="0" spc="-5"/>
              <a:t>Pilat</a:t>
            </a:r>
            <a:r>
              <a:rPr dirty="0" spc="10"/>
              <a:t> </a:t>
            </a:r>
            <a:r>
              <a:rPr dirty="0" spc="-5"/>
              <a:t>après</a:t>
            </a:r>
            <a:r>
              <a:rPr dirty="0" spc="15"/>
              <a:t> </a:t>
            </a:r>
            <a:r>
              <a:rPr dirty="0"/>
              <a:t>25</a:t>
            </a:r>
            <a:r>
              <a:rPr dirty="0" spc="10"/>
              <a:t> </a:t>
            </a:r>
            <a:r>
              <a:rPr dirty="0" spc="-5"/>
              <a:t>ans</a:t>
            </a:r>
            <a:r>
              <a:rPr dirty="0" spc="15"/>
              <a:t> </a:t>
            </a:r>
            <a:r>
              <a:rPr dirty="0" spc="-5"/>
              <a:t>de</a:t>
            </a:r>
            <a:r>
              <a:rPr dirty="0" spc="15"/>
              <a:t> </a:t>
            </a:r>
            <a:r>
              <a:rPr dirty="0" spc="-5"/>
              <a:t>reconduction</a:t>
            </a:r>
            <a:r>
              <a:rPr dirty="0" spc="10"/>
              <a:t> </a:t>
            </a:r>
            <a:r>
              <a:rPr dirty="0"/>
              <a:t>- </a:t>
            </a:r>
            <a:r>
              <a:rPr dirty="0" spc="-5"/>
              <a:t>Webinaire</a:t>
            </a:r>
            <a:r>
              <a:rPr dirty="0" spc="15"/>
              <a:t> </a:t>
            </a:r>
            <a:r>
              <a:rPr dirty="0" spc="-5"/>
              <a:t>Fédération</a:t>
            </a:r>
            <a:r>
              <a:rPr dirty="0" spc="10"/>
              <a:t> </a:t>
            </a:r>
            <a:r>
              <a:rPr dirty="0" spc="-5"/>
              <a:t>Parc</a:t>
            </a:r>
            <a:r>
              <a:rPr dirty="0" spc="15"/>
              <a:t> </a:t>
            </a:r>
            <a:r>
              <a:rPr dirty="0"/>
              <a:t>-</a:t>
            </a:r>
            <a:r>
              <a:rPr dirty="0" spc="5"/>
              <a:t> </a:t>
            </a:r>
            <a:r>
              <a:rPr dirty="0"/>
              <a:t>27/01/2022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84175" y="1525219"/>
            <a:ext cx="8322945" cy="45446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63500">
              <a:lnSpc>
                <a:spcPct val="100000"/>
              </a:lnSpc>
              <a:spcBef>
                <a:spcPts val="100"/>
              </a:spcBef>
            </a:pPr>
            <a:r>
              <a:rPr dirty="0" sz="2800" b="1">
                <a:solidFill>
                  <a:srgbClr val="6F2F9F"/>
                </a:solidFill>
                <a:latin typeface="Arial"/>
                <a:cs typeface="Arial"/>
              </a:rPr>
              <a:t>3</a:t>
            </a:r>
            <a:r>
              <a:rPr dirty="0" sz="2800" spc="-20" b="1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dirty="0" sz="2800" spc="-10" b="1">
                <a:solidFill>
                  <a:srgbClr val="6F2F9F"/>
                </a:solidFill>
                <a:latin typeface="Arial"/>
                <a:cs typeface="Arial"/>
              </a:rPr>
              <a:t>QUESTIONS</a:t>
            </a:r>
            <a:r>
              <a:rPr dirty="0" sz="2800" spc="-20" b="1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dirty="0" sz="2800" spc="-10" b="1">
                <a:solidFill>
                  <a:srgbClr val="6F2F9F"/>
                </a:solidFill>
                <a:latin typeface="Arial"/>
                <a:cs typeface="Arial"/>
              </a:rPr>
              <a:t>POSÉES</a:t>
            </a:r>
            <a:r>
              <a:rPr dirty="0" sz="2800" spc="-20" b="1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6F2F9F"/>
                </a:solidFill>
                <a:latin typeface="Arial"/>
                <a:cs typeface="Arial"/>
              </a:rPr>
              <a:t>À</a:t>
            </a:r>
            <a:r>
              <a:rPr dirty="0" sz="2800" spc="-15" b="1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dirty="0" sz="2800" spc="-55" b="1">
                <a:solidFill>
                  <a:srgbClr val="6F2F9F"/>
                </a:solidFill>
                <a:latin typeface="Arial"/>
                <a:cs typeface="Arial"/>
              </a:rPr>
              <a:t>L’OBSERVATOIRE</a:t>
            </a:r>
            <a:r>
              <a:rPr dirty="0" sz="2800" spc="-20" b="1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6F2F9F"/>
                </a:solidFill>
                <a:latin typeface="Arial"/>
                <a:cs typeface="Arial"/>
              </a:rPr>
              <a:t>: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950">
              <a:latin typeface="Arial"/>
              <a:cs typeface="Arial"/>
            </a:endParaRPr>
          </a:p>
          <a:p>
            <a:pPr algn="just" marL="1105535" marR="55880" indent="-286385">
              <a:lnSpc>
                <a:spcPct val="100000"/>
              </a:lnSpc>
              <a:spcBef>
                <a:spcPts val="5"/>
              </a:spcBef>
              <a:buFont typeface="Courier New"/>
              <a:buChar char="o"/>
              <a:tabLst>
                <a:tab pos="1106170" algn="l"/>
              </a:tabLst>
            </a:pPr>
            <a:r>
              <a:rPr dirty="0" sz="2400" spc="-5">
                <a:latin typeface="Arial MT"/>
                <a:cs typeface="Arial MT"/>
              </a:rPr>
              <a:t>Définir</a:t>
            </a:r>
            <a:r>
              <a:rPr dirty="0" sz="2400">
                <a:latin typeface="Arial MT"/>
                <a:cs typeface="Arial MT"/>
              </a:rPr>
              <a:t> </a:t>
            </a:r>
            <a:r>
              <a:rPr dirty="0" sz="2400" spc="-5">
                <a:latin typeface="Arial MT"/>
                <a:cs typeface="Arial MT"/>
              </a:rPr>
              <a:t>une</a:t>
            </a:r>
            <a:r>
              <a:rPr dirty="0" sz="2400">
                <a:latin typeface="Arial MT"/>
                <a:cs typeface="Arial MT"/>
              </a:rPr>
              <a:t> </a:t>
            </a:r>
            <a:r>
              <a:rPr dirty="0" sz="2400" spc="-5" b="1">
                <a:latin typeface="Arial"/>
                <a:cs typeface="Arial"/>
              </a:rPr>
              <a:t>méthode</a:t>
            </a:r>
            <a:r>
              <a:rPr dirty="0" sz="2400" b="1">
                <a:latin typeface="Arial"/>
                <a:cs typeface="Arial"/>
              </a:rPr>
              <a:t> </a:t>
            </a:r>
            <a:r>
              <a:rPr dirty="0" sz="2400" spc="-5" b="1">
                <a:latin typeface="Arial"/>
                <a:cs typeface="Arial"/>
              </a:rPr>
              <a:t>d’analyse</a:t>
            </a:r>
            <a:r>
              <a:rPr dirty="0" sz="2400" b="1">
                <a:latin typeface="Arial"/>
                <a:cs typeface="Arial"/>
              </a:rPr>
              <a:t> </a:t>
            </a:r>
            <a:r>
              <a:rPr dirty="0" sz="2400" spc="-5">
                <a:latin typeface="Arial MT"/>
                <a:cs typeface="Arial MT"/>
              </a:rPr>
              <a:t>transférable</a:t>
            </a:r>
            <a:r>
              <a:rPr dirty="0" sz="2400">
                <a:latin typeface="Arial MT"/>
                <a:cs typeface="Arial MT"/>
              </a:rPr>
              <a:t> </a:t>
            </a:r>
            <a:r>
              <a:rPr dirty="0" sz="2400" spc="-10">
                <a:latin typeface="Arial MT"/>
                <a:cs typeface="Arial MT"/>
              </a:rPr>
              <a:t>des </a:t>
            </a:r>
            <a:r>
              <a:rPr dirty="0" sz="2400" spc="-5">
                <a:latin typeface="Arial MT"/>
                <a:cs typeface="Arial MT"/>
              </a:rPr>
              <a:t> paysages,</a:t>
            </a:r>
            <a:endParaRPr sz="2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buFont typeface="Courier New"/>
              <a:buChar char="o"/>
            </a:pPr>
            <a:endParaRPr sz="2500">
              <a:latin typeface="Arial MT"/>
              <a:cs typeface="Arial MT"/>
            </a:endParaRPr>
          </a:p>
          <a:p>
            <a:pPr algn="just" marL="1105535" marR="56515" indent="-286385">
              <a:lnSpc>
                <a:spcPct val="100000"/>
              </a:lnSpc>
              <a:spcBef>
                <a:spcPts val="5"/>
              </a:spcBef>
              <a:buFont typeface="Courier New"/>
              <a:buChar char="o"/>
              <a:tabLst>
                <a:tab pos="1106170" algn="l"/>
              </a:tabLst>
            </a:pPr>
            <a:r>
              <a:rPr dirty="0" sz="2400" spc="-50">
                <a:latin typeface="Arial MT"/>
                <a:cs typeface="Arial MT"/>
              </a:rPr>
              <a:t>Tester</a:t>
            </a:r>
            <a:r>
              <a:rPr dirty="0" sz="2400" spc="-45">
                <a:latin typeface="Arial MT"/>
                <a:cs typeface="Arial MT"/>
              </a:rPr>
              <a:t> </a:t>
            </a:r>
            <a:r>
              <a:rPr dirty="0" sz="2400">
                <a:latin typeface="Arial MT"/>
                <a:cs typeface="Arial MT"/>
              </a:rPr>
              <a:t>sa</a:t>
            </a:r>
            <a:r>
              <a:rPr dirty="0" sz="2400" spc="5">
                <a:latin typeface="Arial MT"/>
                <a:cs typeface="Arial MT"/>
              </a:rPr>
              <a:t> </a:t>
            </a:r>
            <a:r>
              <a:rPr dirty="0" sz="2400" spc="-5">
                <a:latin typeface="Arial MT"/>
                <a:cs typeface="Arial MT"/>
              </a:rPr>
              <a:t>capacité</a:t>
            </a:r>
            <a:r>
              <a:rPr dirty="0" sz="2400">
                <a:latin typeface="Arial MT"/>
                <a:cs typeface="Arial MT"/>
              </a:rPr>
              <a:t> à</a:t>
            </a:r>
            <a:r>
              <a:rPr dirty="0" sz="2400" spc="5">
                <a:latin typeface="Arial MT"/>
                <a:cs typeface="Arial MT"/>
              </a:rPr>
              <a:t> </a:t>
            </a:r>
            <a:r>
              <a:rPr dirty="0" sz="2400" spc="-5" b="1">
                <a:latin typeface="Arial"/>
                <a:cs typeface="Arial"/>
              </a:rPr>
              <a:t>évaluer</a:t>
            </a:r>
            <a:r>
              <a:rPr dirty="0" sz="2400" b="1">
                <a:latin typeface="Arial"/>
                <a:cs typeface="Arial"/>
              </a:rPr>
              <a:t> </a:t>
            </a:r>
            <a:r>
              <a:rPr dirty="0" sz="2400" spc="-5" b="1">
                <a:latin typeface="Arial"/>
                <a:cs typeface="Arial"/>
              </a:rPr>
              <a:t>les</a:t>
            </a:r>
            <a:r>
              <a:rPr dirty="0" sz="2400" b="1">
                <a:latin typeface="Arial"/>
                <a:cs typeface="Arial"/>
              </a:rPr>
              <a:t> </a:t>
            </a:r>
            <a:r>
              <a:rPr dirty="0" sz="2400" spc="-5" b="1">
                <a:latin typeface="Arial"/>
                <a:cs typeface="Arial"/>
              </a:rPr>
              <a:t>incidences </a:t>
            </a:r>
            <a:r>
              <a:rPr dirty="0" sz="2400" b="1">
                <a:latin typeface="Arial"/>
                <a:cs typeface="Arial"/>
              </a:rPr>
              <a:t> </a:t>
            </a:r>
            <a:r>
              <a:rPr dirty="0" sz="2400" spc="-10" b="1">
                <a:latin typeface="Arial"/>
                <a:cs typeface="Arial"/>
              </a:rPr>
              <a:t>paysagères</a:t>
            </a:r>
            <a:r>
              <a:rPr dirty="0" sz="2400" spc="-5" b="1">
                <a:latin typeface="Arial"/>
                <a:cs typeface="Arial"/>
              </a:rPr>
              <a:t> et</a:t>
            </a:r>
            <a:r>
              <a:rPr dirty="0" sz="2400" b="1">
                <a:latin typeface="Arial"/>
                <a:cs typeface="Arial"/>
              </a:rPr>
              <a:t> à</a:t>
            </a:r>
            <a:r>
              <a:rPr dirty="0" sz="2400" spc="5" b="1">
                <a:latin typeface="Arial"/>
                <a:cs typeface="Arial"/>
              </a:rPr>
              <a:t> </a:t>
            </a:r>
            <a:r>
              <a:rPr dirty="0" sz="2400" spc="-5" b="1">
                <a:latin typeface="Arial"/>
                <a:cs typeface="Arial"/>
              </a:rPr>
              <a:t>contribuer</a:t>
            </a:r>
            <a:r>
              <a:rPr dirty="0" sz="2400" b="1">
                <a:latin typeface="Arial"/>
                <a:cs typeface="Arial"/>
              </a:rPr>
              <a:t> à</a:t>
            </a:r>
            <a:r>
              <a:rPr dirty="0" sz="2400" spc="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la</a:t>
            </a:r>
            <a:r>
              <a:rPr dirty="0" sz="2400" spc="5" b="1">
                <a:latin typeface="Arial"/>
                <a:cs typeface="Arial"/>
              </a:rPr>
              <a:t> </a:t>
            </a:r>
            <a:r>
              <a:rPr dirty="0" sz="2400" spc="-5" b="1">
                <a:latin typeface="Arial"/>
                <a:cs typeface="Arial"/>
              </a:rPr>
              <a:t>définition</a:t>
            </a:r>
            <a:r>
              <a:rPr dirty="0" sz="2400" b="1">
                <a:latin typeface="Arial"/>
                <a:cs typeface="Arial"/>
              </a:rPr>
              <a:t> </a:t>
            </a:r>
            <a:r>
              <a:rPr dirty="0" sz="2400" spc="-10" b="1">
                <a:latin typeface="Arial"/>
                <a:cs typeface="Arial"/>
              </a:rPr>
              <a:t>des </a:t>
            </a:r>
            <a:r>
              <a:rPr dirty="0" sz="2400" spc="-655" b="1">
                <a:latin typeface="Arial"/>
                <a:cs typeface="Arial"/>
              </a:rPr>
              <a:t> </a:t>
            </a:r>
            <a:r>
              <a:rPr dirty="0" sz="2400" spc="-5" b="1">
                <a:latin typeface="Arial"/>
                <a:cs typeface="Arial"/>
              </a:rPr>
              <a:t>politiques</a:t>
            </a:r>
            <a:r>
              <a:rPr dirty="0" sz="2400" spc="-10" b="1">
                <a:latin typeface="Arial"/>
                <a:cs typeface="Arial"/>
              </a:rPr>
              <a:t> </a:t>
            </a:r>
            <a:r>
              <a:rPr dirty="0" sz="2400" spc="-5" b="1">
                <a:latin typeface="Arial"/>
                <a:cs typeface="Arial"/>
              </a:rPr>
              <a:t>publiques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buFont typeface="Courier New"/>
              <a:buChar char="o"/>
            </a:pPr>
            <a:endParaRPr sz="2500">
              <a:latin typeface="Arial"/>
              <a:cs typeface="Arial"/>
            </a:endParaRPr>
          </a:p>
          <a:p>
            <a:pPr algn="just" marL="1105535" marR="56515" indent="-286385">
              <a:lnSpc>
                <a:spcPct val="100000"/>
              </a:lnSpc>
              <a:spcBef>
                <a:spcPts val="5"/>
              </a:spcBef>
              <a:buFont typeface="Courier New"/>
              <a:buChar char="o"/>
              <a:tabLst>
                <a:tab pos="1106170" algn="l"/>
              </a:tabLst>
            </a:pPr>
            <a:r>
              <a:rPr dirty="0" sz="2400" spc="-10" b="1">
                <a:latin typeface="Arial"/>
                <a:cs typeface="Arial"/>
              </a:rPr>
              <a:t>Partager</a:t>
            </a:r>
            <a:r>
              <a:rPr dirty="0" sz="2400" spc="-5" b="1">
                <a:latin typeface="Arial"/>
                <a:cs typeface="Arial"/>
              </a:rPr>
              <a:t> cette</a:t>
            </a:r>
            <a:r>
              <a:rPr dirty="0" sz="2400" b="1">
                <a:latin typeface="Arial"/>
                <a:cs typeface="Arial"/>
              </a:rPr>
              <a:t> </a:t>
            </a:r>
            <a:r>
              <a:rPr dirty="0" sz="2400" spc="-5" b="1">
                <a:latin typeface="Arial"/>
                <a:cs typeface="Arial"/>
              </a:rPr>
              <a:t>connaissance</a:t>
            </a:r>
            <a:r>
              <a:rPr dirty="0" sz="2400" b="1">
                <a:latin typeface="Arial"/>
                <a:cs typeface="Arial"/>
              </a:rPr>
              <a:t> </a:t>
            </a:r>
            <a:r>
              <a:rPr dirty="0" sz="2400" spc="-5" b="1">
                <a:latin typeface="Arial"/>
                <a:cs typeface="Arial"/>
              </a:rPr>
              <a:t>pour</a:t>
            </a:r>
            <a:r>
              <a:rPr dirty="0" sz="2400" b="1">
                <a:latin typeface="Arial"/>
                <a:cs typeface="Arial"/>
              </a:rPr>
              <a:t> </a:t>
            </a:r>
            <a:r>
              <a:rPr dirty="0" sz="2400" spc="-10" b="1">
                <a:latin typeface="Arial"/>
                <a:cs typeface="Arial"/>
              </a:rPr>
              <a:t>une</a:t>
            </a:r>
            <a:r>
              <a:rPr dirty="0" sz="2400" spc="-5" b="1">
                <a:latin typeface="Arial"/>
                <a:cs typeface="Arial"/>
              </a:rPr>
              <a:t> gestion </a:t>
            </a:r>
            <a:r>
              <a:rPr dirty="0" sz="2400" spc="-655" b="1">
                <a:latin typeface="Arial"/>
                <a:cs typeface="Arial"/>
              </a:rPr>
              <a:t> </a:t>
            </a:r>
            <a:r>
              <a:rPr dirty="0" sz="2400" spc="-5" b="1">
                <a:latin typeface="Arial"/>
                <a:cs typeface="Arial"/>
              </a:rPr>
              <a:t>partagée des </a:t>
            </a:r>
            <a:r>
              <a:rPr dirty="0" sz="2400" spc="-10" b="1">
                <a:latin typeface="Arial"/>
                <a:cs typeface="Arial"/>
              </a:rPr>
              <a:t>paysages </a:t>
            </a:r>
            <a:r>
              <a:rPr dirty="0" sz="2400" spc="-5">
                <a:latin typeface="Arial MT"/>
                <a:cs typeface="Arial MT"/>
              </a:rPr>
              <a:t>en lien avec ces </a:t>
            </a:r>
            <a:r>
              <a:rPr dirty="0" sz="2400" spc="-10">
                <a:latin typeface="Arial MT"/>
                <a:cs typeface="Arial MT"/>
              </a:rPr>
              <a:t>différents </a:t>
            </a:r>
            <a:r>
              <a:rPr dirty="0" sz="2400" spc="-5">
                <a:latin typeface="Arial MT"/>
                <a:cs typeface="Arial MT"/>
              </a:rPr>
              <a:t> acteurs.</a:t>
            </a:r>
            <a:endParaRPr sz="2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 marL="508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Quelle</a:t>
            </a:r>
            <a:r>
              <a:rPr dirty="0" spc="-35"/>
              <a:t> </a:t>
            </a:r>
            <a:r>
              <a:rPr dirty="0" spc="-5"/>
              <a:t>efficience</a:t>
            </a:r>
          </a:p>
          <a:p>
            <a:pPr algn="ctr" marL="12700" marR="5080">
              <a:lnSpc>
                <a:spcPct val="100000"/>
              </a:lnSpc>
            </a:pPr>
            <a:r>
              <a:rPr dirty="0"/>
              <a:t>de </a:t>
            </a:r>
            <a:r>
              <a:rPr dirty="0" spc="-5"/>
              <a:t>l’Observatoire photographique </a:t>
            </a:r>
            <a:r>
              <a:rPr dirty="0" spc="-1045"/>
              <a:t> </a:t>
            </a:r>
            <a:r>
              <a:rPr dirty="0"/>
              <a:t>à</a:t>
            </a:r>
            <a:r>
              <a:rPr dirty="0" spc="-10"/>
              <a:t> </a:t>
            </a:r>
            <a:r>
              <a:rPr dirty="0" spc="-5"/>
              <a:t>caractériser</a:t>
            </a:r>
            <a:r>
              <a:rPr dirty="0" spc="-15"/>
              <a:t> </a:t>
            </a:r>
            <a:r>
              <a:rPr dirty="0"/>
              <a:t>le</a:t>
            </a:r>
            <a:r>
              <a:rPr dirty="0" spc="-20"/>
              <a:t> </a:t>
            </a:r>
            <a:r>
              <a:rPr dirty="0" spc="-5"/>
              <a:t>dynamisme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pc="-15"/>
              <a:t>L’OPP </a:t>
            </a:r>
            <a:r>
              <a:rPr dirty="0" spc="-5"/>
              <a:t>du</a:t>
            </a:r>
            <a:r>
              <a:rPr dirty="0" spc="10"/>
              <a:t> </a:t>
            </a:r>
            <a:r>
              <a:rPr dirty="0" spc="-5"/>
              <a:t>Pilat</a:t>
            </a:r>
            <a:r>
              <a:rPr dirty="0" spc="10"/>
              <a:t> </a:t>
            </a:r>
            <a:r>
              <a:rPr dirty="0" spc="-5"/>
              <a:t>après</a:t>
            </a:r>
            <a:r>
              <a:rPr dirty="0" spc="15"/>
              <a:t> </a:t>
            </a:r>
            <a:r>
              <a:rPr dirty="0"/>
              <a:t>25</a:t>
            </a:r>
            <a:r>
              <a:rPr dirty="0" spc="10"/>
              <a:t> </a:t>
            </a:r>
            <a:r>
              <a:rPr dirty="0" spc="-5"/>
              <a:t>ans</a:t>
            </a:r>
            <a:r>
              <a:rPr dirty="0" spc="15"/>
              <a:t> </a:t>
            </a:r>
            <a:r>
              <a:rPr dirty="0" spc="-5"/>
              <a:t>de</a:t>
            </a:r>
            <a:r>
              <a:rPr dirty="0" spc="15"/>
              <a:t> </a:t>
            </a:r>
            <a:r>
              <a:rPr dirty="0" spc="-5"/>
              <a:t>reconduction</a:t>
            </a:r>
            <a:r>
              <a:rPr dirty="0" spc="10"/>
              <a:t> </a:t>
            </a:r>
            <a:r>
              <a:rPr dirty="0"/>
              <a:t>- </a:t>
            </a:r>
            <a:r>
              <a:rPr dirty="0" spc="-5"/>
              <a:t>Webinaire</a:t>
            </a:r>
            <a:r>
              <a:rPr dirty="0" spc="15"/>
              <a:t> </a:t>
            </a:r>
            <a:r>
              <a:rPr dirty="0" spc="-5"/>
              <a:t>Fédération</a:t>
            </a:r>
            <a:r>
              <a:rPr dirty="0" spc="10"/>
              <a:t> </a:t>
            </a:r>
            <a:r>
              <a:rPr dirty="0" spc="-5"/>
              <a:t>Parc</a:t>
            </a:r>
            <a:r>
              <a:rPr dirty="0" spc="15"/>
              <a:t> </a:t>
            </a:r>
            <a:r>
              <a:rPr dirty="0"/>
              <a:t>-</a:t>
            </a:r>
            <a:r>
              <a:rPr dirty="0" spc="5"/>
              <a:t> </a:t>
            </a:r>
            <a:r>
              <a:rPr dirty="0"/>
              <a:t>27/01/2022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10298" y="3144494"/>
            <a:ext cx="7354570" cy="27514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605280">
              <a:lnSpc>
                <a:spcPct val="100000"/>
              </a:lnSpc>
              <a:spcBef>
                <a:spcPts val="100"/>
              </a:spcBef>
            </a:pPr>
            <a:r>
              <a:rPr dirty="0" sz="3800" spc="-5" b="1">
                <a:solidFill>
                  <a:srgbClr val="41B1E5"/>
                </a:solidFill>
                <a:latin typeface="Arial"/>
                <a:cs typeface="Arial"/>
              </a:rPr>
              <a:t>paysager</a:t>
            </a:r>
            <a:r>
              <a:rPr dirty="0" sz="3800" spc="-20" b="1">
                <a:solidFill>
                  <a:srgbClr val="41B1E5"/>
                </a:solidFill>
                <a:latin typeface="Arial"/>
                <a:cs typeface="Arial"/>
              </a:rPr>
              <a:t> </a:t>
            </a:r>
            <a:r>
              <a:rPr dirty="0" sz="3800" b="1">
                <a:solidFill>
                  <a:srgbClr val="41B1E5"/>
                </a:solidFill>
                <a:latin typeface="Arial"/>
                <a:cs typeface="Arial"/>
              </a:rPr>
              <a:t>du</a:t>
            </a:r>
            <a:r>
              <a:rPr dirty="0" sz="3800" spc="-15" b="1">
                <a:solidFill>
                  <a:srgbClr val="41B1E5"/>
                </a:solidFill>
                <a:latin typeface="Arial"/>
                <a:cs typeface="Arial"/>
              </a:rPr>
              <a:t> </a:t>
            </a:r>
            <a:r>
              <a:rPr dirty="0" sz="3800" spc="-5" b="1">
                <a:solidFill>
                  <a:srgbClr val="41B1E5"/>
                </a:solidFill>
                <a:latin typeface="Arial"/>
                <a:cs typeface="Arial"/>
              </a:rPr>
              <a:t>territoire</a:t>
            </a:r>
            <a:r>
              <a:rPr dirty="0" sz="3800" spc="-15" b="1">
                <a:solidFill>
                  <a:srgbClr val="41B1E5"/>
                </a:solidFill>
                <a:latin typeface="Arial"/>
                <a:cs typeface="Arial"/>
              </a:rPr>
              <a:t> </a:t>
            </a:r>
            <a:r>
              <a:rPr dirty="0" sz="3800" b="1">
                <a:solidFill>
                  <a:srgbClr val="41B1E5"/>
                </a:solidFill>
                <a:latin typeface="Arial"/>
                <a:cs typeface="Arial"/>
              </a:rPr>
              <a:t>?</a:t>
            </a:r>
            <a:endParaRPr sz="3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4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dirty="0" sz="3200" spc="-5" b="1">
                <a:latin typeface="Arial"/>
                <a:cs typeface="Arial"/>
              </a:rPr>
              <a:t>Pistes, </a:t>
            </a:r>
            <a:r>
              <a:rPr dirty="0" sz="3200" spc="-10" b="1">
                <a:latin typeface="Arial"/>
                <a:cs typeface="Arial"/>
              </a:rPr>
              <a:t>questionnements, </a:t>
            </a:r>
            <a:r>
              <a:rPr dirty="0" sz="3200" spc="-5" b="1">
                <a:latin typeface="Arial"/>
                <a:cs typeface="Arial"/>
              </a:rPr>
              <a:t>affirmations </a:t>
            </a:r>
            <a:r>
              <a:rPr dirty="0" sz="3200" spc="-875" b="1">
                <a:latin typeface="Arial"/>
                <a:cs typeface="Arial"/>
              </a:rPr>
              <a:t> </a:t>
            </a:r>
            <a:r>
              <a:rPr dirty="0" sz="3200" b="1">
                <a:latin typeface="Arial"/>
                <a:cs typeface="Arial"/>
              </a:rPr>
              <a:t>&amp;</a:t>
            </a:r>
            <a:r>
              <a:rPr dirty="0" sz="3200" spc="-10" b="1">
                <a:latin typeface="Arial"/>
                <a:cs typeface="Arial"/>
              </a:rPr>
              <a:t> </a:t>
            </a:r>
            <a:r>
              <a:rPr dirty="0" sz="3200" spc="-5" b="1">
                <a:latin typeface="Arial"/>
                <a:cs typeface="Arial"/>
              </a:rPr>
              <a:t>démentis,</a:t>
            </a:r>
            <a:r>
              <a:rPr dirty="0" sz="3200" spc="-10" b="1">
                <a:latin typeface="Arial"/>
                <a:cs typeface="Arial"/>
              </a:rPr>
              <a:t> limites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4614" y="81267"/>
            <a:ext cx="8550910" cy="5137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>
                <a:solidFill>
                  <a:srgbClr val="41B1E5"/>
                </a:solidFill>
              </a:rPr>
              <a:t>RECHERCHE</a:t>
            </a:r>
            <a:r>
              <a:rPr dirty="0" sz="3200" spc="-30">
                <a:solidFill>
                  <a:srgbClr val="41B1E5"/>
                </a:solidFill>
              </a:rPr>
              <a:t> </a:t>
            </a:r>
            <a:r>
              <a:rPr dirty="0" sz="3200" spc="-5">
                <a:solidFill>
                  <a:srgbClr val="41B1E5"/>
                </a:solidFill>
              </a:rPr>
              <a:t>D’UNE</a:t>
            </a:r>
            <a:r>
              <a:rPr dirty="0" sz="3200" spc="-25">
                <a:solidFill>
                  <a:srgbClr val="41B1E5"/>
                </a:solidFill>
              </a:rPr>
              <a:t> </a:t>
            </a:r>
            <a:r>
              <a:rPr dirty="0" sz="3200">
                <a:solidFill>
                  <a:srgbClr val="41B1E5"/>
                </a:solidFill>
              </a:rPr>
              <a:t>MÉTHODE</a:t>
            </a:r>
            <a:r>
              <a:rPr dirty="0" sz="3200" spc="-30">
                <a:solidFill>
                  <a:srgbClr val="41B1E5"/>
                </a:solidFill>
              </a:rPr>
              <a:t> </a:t>
            </a:r>
            <a:r>
              <a:rPr dirty="0" sz="3200" spc="-35">
                <a:solidFill>
                  <a:srgbClr val="41B1E5"/>
                </a:solidFill>
              </a:rPr>
              <a:t>D’ANALYSE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144614" y="5161216"/>
            <a:ext cx="6252845" cy="100139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3200" spc="-45" b="1">
                <a:solidFill>
                  <a:srgbClr val="E51C47"/>
                </a:solidFill>
                <a:latin typeface="Arial"/>
                <a:cs typeface="Arial"/>
              </a:rPr>
              <a:t>ANALYSE</a:t>
            </a:r>
            <a:r>
              <a:rPr dirty="0" sz="3200" spc="-25" b="1">
                <a:solidFill>
                  <a:srgbClr val="E51C47"/>
                </a:solidFill>
                <a:latin typeface="Arial"/>
                <a:cs typeface="Arial"/>
              </a:rPr>
              <a:t> </a:t>
            </a:r>
            <a:r>
              <a:rPr dirty="0" sz="3200" b="1">
                <a:solidFill>
                  <a:srgbClr val="E51C47"/>
                </a:solidFill>
                <a:latin typeface="Arial"/>
                <a:cs typeface="Arial"/>
              </a:rPr>
              <a:t>DE</a:t>
            </a:r>
            <a:r>
              <a:rPr dirty="0" sz="3200" spc="-25" b="1">
                <a:solidFill>
                  <a:srgbClr val="E51C47"/>
                </a:solidFill>
                <a:latin typeface="Arial"/>
                <a:cs typeface="Arial"/>
              </a:rPr>
              <a:t> </a:t>
            </a:r>
            <a:r>
              <a:rPr dirty="0" sz="3200" b="1">
                <a:solidFill>
                  <a:srgbClr val="E51C47"/>
                </a:solidFill>
                <a:latin typeface="Arial"/>
                <a:cs typeface="Arial"/>
              </a:rPr>
              <a:t>LA</a:t>
            </a:r>
            <a:r>
              <a:rPr dirty="0" sz="3200" spc="-135" b="1">
                <a:solidFill>
                  <a:srgbClr val="E51C47"/>
                </a:solidFill>
                <a:latin typeface="Arial"/>
                <a:cs typeface="Arial"/>
              </a:rPr>
              <a:t> </a:t>
            </a:r>
            <a:r>
              <a:rPr dirty="0" sz="3200" spc="-5" b="1">
                <a:solidFill>
                  <a:srgbClr val="E51C47"/>
                </a:solidFill>
                <a:latin typeface="Arial"/>
                <a:cs typeface="Arial"/>
              </a:rPr>
              <a:t>COMPOSITION </a:t>
            </a:r>
            <a:r>
              <a:rPr dirty="0" sz="3200" spc="-875" b="1">
                <a:solidFill>
                  <a:srgbClr val="E51C47"/>
                </a:solidFill>
                <a:latin typeface="Arial"/>
                <a:cs typeface="Arial"/>
              </a:rPr>
              <a:t> </a:t>
            </a:r>
            <a:r>
              <a:rPr dirty="0" sz="3200" spc="-5" b="1">
                <a:solidFill>
                  <a:srgbClr val="E51C47"/>
                </a:solidFill>
                <a:latin typeface="Arial"/>
                <a:cs typeface="Arial"/>
              </a:rPr>
              <a:t>PHOTOGRAPHIQUE</a:t>
            </a:r>
            <a:r>
              <a:rPr dirty="0" sz="3200" spc="-20" b="1">
                <a:solidFill>
                  <a:srgbClr val="E51C47"/>
                </a:solidFill>
                <a:latin typeface="Arial"/>
                <a:cs typeface="Arial"/>
              </a:rPr>
              <a:t> </a:t>
            </a:r>
            <a:r>
              <a:rPr dirty="0" sz="3200" b="1">
                <a:solidFill>
                  <a:srgbClr val="E51C47"/>
                </a:solidFill>
                <a:latin typeface="Arial"/>
                <a:cs typeface="Arial"/>
              </a:rPr>
              <a:t>…</a:t>
            </a:r>
            <a:endParaRPr sz="32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9294" y="1017184"/>
            <a:ext cx="9119235" cy="3509010"/>
            <a:chOff x="69294" y="1017184"/>
            <a:chExt cx="9119235" cy="3509010"/>
          </a:xfrm>
        </p:grpSpPr>
        <p:sp>
          <p:nvSpPr>
            <p:cNvPr id="5" name="object 5"/>
            <p:cNvSpPr/>
            <p:nvPr/>
          </p:nvSpPr>
          <p:spPr>
            <a:xfrm>
              <a:off x="158038" y="1123937"/>
              <a:ext cx="8985885" cy="3313429"/>
            </a:xfrm>
            <a:custGeom>
              <a:avLst/>
              <a:gdLst/>
              <a:ahLst/>
              <a:cxnLst/>
              <a:rect l="l" t="t" r="r" b="b"/>
              <a:pathLst>
                <a:path w="8985885" h="3313429">
                  <a:moveTo>
                    <a:pt x="8985592" y="0"/>
                  </a:moveTo>
                  <a:lnTo>
                    <a:pt x="0" y="0"/>
                  </a:lnTo>
                  <a:lnTo>
                    <a:pt x="0" y="3313074"/>
                  </a:lnTo>
                  <a:lnTo>
                    <a:pt x="8985592" y="3313074"/>
                  </a:lnTo>
                  <a:lnTo>
                    <a:pt x="8985592" y="0"/>
                  </a:lnTo>
                  <a:close/>
                </a:path>
              </a:pathLst>
            </a:custGeom>
            <a:solidFill>
              <a:srgbClr val="000000">
                <a:alpha val="3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3753" y="1115101"/>
              <a:ext cx="9030335" cy="0"/>
            </a:xfrm>
            <a:custGeom>
              <a:avLst/>
              <a:gdLst/>
              <a:ahLst/>
              <a:cxnLst/>
              <a:rect l="l" t="t" r="r" b="b"/>
              <a:pathLst>
                <a:path w="9030335" h="0">
                  <a:moveTo>
                    <a:pt x="0" y="0"/>
                  </a:moveTo>
                  <a:lnTo>
                    <a:pt x="9029877" y="0"/>
                  </a:lnTo>
                </a:path>
              </a:pathLst>
            </a:custGeom>
            <a:ln w="179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13753" y="1079639"/>
              <a:ext cx="9030335" cy="3402329"/>
            </a:xfrm>
            <a:custGeom>
              <a:avLst/>
              <a:gdLst/>
              <a:ahLst/>
              <a:cxnLst/>
              <a:rect l="l" t="t" r="r" b="b"/>
              <a:pathLst>
                <a:path w="9030335" h="3402329">
                  <a:moveTo>
                    <a:pt x="9029877" y="3401999"/>
                  </a:moveTo>
                  <a:lnTo>
                    <a:pt x="0" y="3401999"/>
                  </a:lnTo>
                  <a:lnTo>
                    <a:pt x="0" y="0"/>
                  </a:lnTo>
                </a:path>
              </a:pathLst>
            </a:custGeom>
            <a:ln w="8891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8038" y="1105928"/>
              <a:ext cx="8985961" cy="3313074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13753" y="1061643"/>
              <a:ext cx="9030335" cy="3402329"/>
            </a:xfrm>
            <a:custGeom>
              <a:avLst/>
              <a:gdLst/>
              <a:ahLst/>
              <a:cxnLst/>
              <a:rect l="l" t="t" r="r" b="b"/>
              <a:pathLst>
                <a:path w="9030335" h="3402329">
                  <a:moveTo>
                    <a:pt x="0" y="0"/>
                  </a:moveTo>
                  <a:lnTo>
                    <a:pt x="9029877" y="0"/>
                  </a:lnTo>
                </a:path>
                <a:path w="9030335" h="3402329">
                  <a:moveTo>
                    <a:pt x="9029877" y="3401999"/>
                  </a:moveTo>
                  <a:lnTo>
                    <a:pt x="0" y="3401999"/>
                  </a:lnTo>
                  <a:lnTo>
                    <a:pt x="0" y="0"/>
                  </a:lnTo>
                </a:path>
              </a:pathLst>
            </a:custGeom>
            <a:ln w="8891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pc="-15"/>
              <a:t>L’OPP </a:t>
            </a:r>
            <a:r>
              <a:rPr dirty="0" spc="-5"/>
              <a:t>du</a:t>
            </a:r>
            <a:r>
              <a:rPr dirty="0" spc="10"/>
              <a:t> </a:t>
            </a:r>
            <a:r>
              <a:rPr dirty="0" spc="-5"/>
              <a:t>Pilat</a:t>
            </a:r>
            <a:r>
              <a:rPr dirty="0" spc="10"/>
              <a:t> </a:t>
            </a:r>
            <a:r>
              <a:rPr dirty="0" spc="-5"/>
              <a:t>après</a:t>
            </a:r>
            <a:r>
              <a:rPr dirty="0" spc="15"/>
              <a:t> </a:t>
            </a:r>
            <a:r>
              <a:rPr dirty="0"/>
              <a:t>25</a:t>
            </a:r>
            <a:r>
              <a:rPr dirty="0" spc="10"/>
              <a:t> </a:t>
            </a:r>
            <a:r>
              <a:rPr dirty="0" spc="-5"/>
              <a:t>ans</a:t>
            </a:r>
            <a:r>
              <a:rPr dirty="0" spc="15"/>
              <a:t> </a:t>
            </a:r>
            <a:r>
              <a:rPr dirty="0" spc="-5"/>
              <a:t>de</a:t>
            </a:r>
            <a:r>
              <a:rPr dirty="0" spc="15"/>
              <a:t> </a:t>
            </a:r>
            <a:r>
              <a:rPr dirty="0" spc="-5"/>
              <a:t>reconduction</a:t>
            </a:r>
            <a:r>
              <a:rPr dirty="0" spc="10"/>
              <a:t> </a:t>
            </a:r>
            <a:r>
              <a:rPr dirty="0"/>
              <a:t>- </a:t>
            </a:r>
            <a:r>
              <a:rPr dirty="0" spc="-5"/>
              <a:t>Webinaire</a:t>
            </a:r>
            <a:r>
              <a:rPr dirty="0" spc="15"/>
              <a:t> </a:t>
            </a:r>
            <a:r>
              <a:rPr dirty="0" spc="-5"/>
              <a:t>Fédération</a:t>
            </a:r>
            <a:r>
              <a:rPr dirty="0" spc="10"/>
              <a:t> </a:t>
            </a:r>
            <a:r>
              <a:rPr dirty="0" spc="-5"/>
              <a:t>Parc</a:t>
            </a:r>
            <a:r>
              <a:rPr dirty="0" spc="15"/>
              <a:t> </a:t>
            </a:r>
            <a:r>
              <a:rPr dirty="0"/>
              <a:t>-</a:t>
            </a:r>
            <a:r>
              <a:rPr dirty="0" spc="5"/>
              <a:t> </a:t>
            </a:r>
            <a:r>
              <a:rPr dirty="0"/>
              <a:t>27/01/2022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22719" y="719645"/>
            <a:ext cx="8542655" cy="5580380"/>
            <a:chOff x="522719" y="719645"/>
            <a:chExt cx="8542655" cy="558038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2719" y="719645"/>
              <a:ext cx="3977284" cy="55799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102482" y="1466634"/>
              <a:ext cx="5924550" cy="3960495"/>
            </a:xfrm>
            <a:custGeom>
              <a:avLst/>
              <a:gdLst/>
              <a:ahLst/>
              <a:cxnLst/>
              <a:rect l="l" t="t" r="r" b="b"/>
              <a:pathLst>
                <a:path w="5924550" h="3960495">
                  <a:moveTo>
                    <a:pt x="5924156" y="0"/>
                  </a:moveTo>
                  <a:lnTo>
                    <a:pt x="0" y="0"/>
                  </a:lnTo>
                  <a:lnTo>
                    <a:pt x="0" y="3959999"/>
                  </a:lnTo>
                  <a:lnTo>
                    <a:pt x="5924156" y="3959999"/>
                  </a:lnTo>
                  <a:lnTo>
                    <a:pt x="5924156" y="0"/>
                  </a:lnTo>
                  <a:close/>
                </a:path>
              </a:pathLst>
            </a:custGeom>
            <a:solidFill>
              <a:srgbClr val="7F7F7F">
                <a:alpha val="439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3083394" y="1447558"/>
              <a:ext cx="5962650" cy="3998595"/>
            </a:xfrm>
            <a:custGeom>
              <a:avLst/>
              <a:gdLst/>
              <a:ahLst/>
              <a:cxnLst/>
              <a:rect l="l" t="t" r="r" b="b"/>
              <a:pathLst>
                <a:path w="5962650" h="3998595">
                  <a:moveTo>
                    <a:pt x="0" y="0"/>
                  </a:moveTo>
                  <a:lnTo>
                    <a:pt x="5962319" y="0"/>
                  </a:lnTo>
                  <a:lnTo>
                    <a:pt x="5962319" y="3998163"/>
                  </a:lnTo>
                  <a:lnTo>
                    <a:pt x="0" y="3998163"/>
                  </a:lnTo>
                  <a:lnTo>
                    <a:pt x="0" y="0"/>
                  </a:lnTo>
                  <a:close/>
                </a:path>
              </a:pathLst>
            </a:custGeom>
            <a:ln w="38159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75838" y="1439646"/>
              <a:ext cx="5924156" cy="3959999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3056763" y="1420914"/>
              <a:ext cx="5962650" cy="3998595"/>
            </a:xfrm>
            <a:custGeom>
              <a:avLst/>
              <a:gdLst/>
              <a:ahLst/>
              <a:cxnLst/>
              <a:rect l="l" t="t" r="r" b="b"/>
              <a:pathLst>
                <a:path w="5962650" h="3998595">
                  <a:moveTo>
                    <a:pt x="0" y="0"/>
                  </a:moveTo>
                  <a:lnTo>
                    <a:pt x="5962319" y="0"/>
                  </a:lnTo>
                  <a:lnTo>
                    <a:pt x="5962319" y="3998163"/>
                  </a:lnTo>
                  <a:lnTo>
                    <a:pt x="0" y="3998163"/>
                  </a:lnTo>
                  <a:lnTo>
                    <a:pt x="0" y="0"/>
                  </a:lnTo>
                  <a:close/>
                </a:path>
              </a:pathLst>
            </a:custGeom>
            <a:ln w="3815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34504" y="160108"/>
            <a:ext cx="7091045" cy="4527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spc="-25">
                <a:solidFill>
                  <a:srgbClr val="41B1E5"/>
                </a:solidFill>
              </a:rPr>
              <a:t>CARACTÉRISATION</a:t>
            </a:r>
            <a:r>
              <a:rPr dirty="0" sz="2800" spc="-20">
                <a:solidFill>
                  <a:srgbClr val="41B1E5"/>
                </a:solidFill>
              </a:rPr>
              <a:t> </a:t>
            </a:r>
            <a:r>
              <a:rPr dirty="0" sz="2800" spc="-5">
                <a:solidFill>
                  <a:srgbClr val="41B1E5"/>
                </a:solidFill>
              </a:rPr>
              <a:t>DES</a:t>
            </a:r>
            <a:r>
              <a:rPr dirty="0" sz="2800" spc="-10">
                <a:solidFill>
                  <a:srgbClr val="41B1E5"/>
                </a:solidFill>
              </a:rPr>
              <a:t> POINTS</a:t>
            </a:r>
            <a:r>
              <a:rPr dirty="0" sz="2800" spc="-15">
                <a:solidFill>
                  <a:srgbClr val="41B1E5"/>
                </a:solidFill>
              </a:rPr>
              <a:t> </a:t>
            </a:r>
            <a:r>
              <a:rPr dirty="0" sz="2800" spc="-5">
                <a:solidFill>
                  <a:srgbClr val="41B1E5"/>
                </a:solidFill>
              </a:rPr>
              <a:t>DE</a:t>
            </a:r>
            <a:r>
              <a:rPr dirty="0" sz="2800" spc="-10">
                <a:solidFill>
                  <a:srgbClr val="41B1E5"/>
                </a:solidFill>
              </a:rPr>
              <a:t> VUE</a:t>
            </a:r>
            <a:endParaRPr sz="2800"/>
          </a:p>
        </p:txBody>
      </p:sp>
      <p:sp>
        <p:nvSpPr>
          <p:cNvPr id="9" name="object 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pc="-15"/>
              <a:t>L’OPP </a:t>
            </a:r>
            <a:r>
              <a:rPr dirty="0" spc="-5"/>
              <a:t>du</a:t>
            </a:r>
            <a:r>
              <a:rPr dirty="0" spc="10"/>
              <a:t> </a:t>
            </a:r>
            <a:r>
              <a:rPr dirty="0" spc="-5"/>
              <a:t>Pilat</a:t>
            </a:r>
            <a:r>
              <a:rPr dirty="0" spc="10"/>
              <a:t> </a:t>
            </a:r>
            <a:r>
              <a:rPr dirty="0" spc="-5"/>
              <a:t>après</a:t>
            </a:r>
            <a:r>
              <a:rPr dirty="0" spc="15"/>
              <a:t> </a:t>
            </a:r>
            <a:r>
              <a:rPr dirty="0"/>
              <a:t>25</a:t>
            </a:r>
            <a:r>
              <a:rPr dirty="0" spc="10"/>
              <a:t> </a:t>
            </a:r>
            <a:r>
              <a:rPr dirty="0" spc="-5"/>
              <a:t>ans</a:t>
            </a:r>
            <a:r>
              <a:rPr dirty="0" spc="15"/>
              <a:t> </a:t>
            </a:r>
            <a:r>
              <a:rPr dirty="0" spc="-5"/>
              <a:t>de</a:t>
            </a:r>
            <a:r>
              <a:rPr dirty="0" spc="15"/>
              <a:t> </a:t>
            </a:r>
            <a:r>
              <a:rPr dirty="0" spc="-5"/>
              <a:t>reconduction</a:t>
            </a:r>
            <a:r>
              <a:rPr dirty="0" spc="10"/>
              <a:t> </a:t>
            </a:r>
            <a:r>
              <a:rPr dirty="0"/>
              <a:t>- </a:t>
            </a:r>
            <a:r>
              <a:rPr dirty="0" spc="-5"/>
              <a:t>Webinaire</a:t>
            </a:r>
            <a:r>
              <a:rPr dirty="0" spc="15"/>
              <a:t> </a:t>
            </a:r>
            <a:r>
              <a:rPr dirty="0" spc="-5"/>
              <a:t>Fédération</a:t>
            </a:r>
            <a:r>
              <a:rPr dirty="0" spc="10"/>
              <a:t> </a:t>
            </a:r>
            <a:r>
              <a:rPr dirty="0" spc="-5"/>
              <a:t>Parc</a:t>
            </a:r>
            <a:r>
              <a:rPr dirty="0" spc="15"/>
              <a:t> </a:t>
            </a:r>
            <a:r>
              <a:rPr dirty="0"/>
              <a:t>-</a:t>
            </a:r>
            <a:r>
              <a:rPr dirty="0" spc="5"/>
              <a:t> </a:t>
            </a:r>
            <a:r>
              <a:rPr dirty="0"/>
              <a:t>27/01/2022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Truc Muche</dc:creator>
  <dc:title>PowerPoint Presentation</dc:title>
  <dcterms:created xsi:type="dcterms:W3CDTF">2022-04-05T13:50:19Z</dcterms:created>
  <dcterms:modified xsi:type="dcterms:W3CDTF">2022-04-05T13:50:19Z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2022-02-11T00:00:00Z</vt:filetime>
  </property>
  <property fmtid="{D5CDD505-2E9C-101B-9397-08002B2CF9AE}" pid="3" name="Creator">
    <vt:lpwstr>Impress</vt:lpwstr>
  </property>
  <property fmtid="{D5CDD505-2E9C-101B-9397-08002B2CF9AE}" pid="4" name="LastSaved">
    <vt:filetime>2022-02-11T00:00:00Z</vt:filetime>
  </property>
</Properties>
</file>