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E3B3B"/>
                </a:solidFill>
                <a:latin typeface="Bahnschrift"/>
                <a:cs typeface="Bahnschrift"/>
              </a:defRPr>
            </a:lvl1pPr>
          </a:lstStyle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8864"/>
                </a:solidFill>
                <a:latin typeface="Bahnschrift"/>
                <a:cs typeface="Bahnschri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E3B3B"/>
                </a:solidFill>
                <a:latin typeface="Bahnschrift"/>
                <a:cs typeface="Bahnschrift"/>
              </a:defRPr>
            </a:lvl1pPr>
          </a:lstStyle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8864"/>
                </a:solidFill>
                <a:latin typeface="Bahnschrift"/>
                <a:cs typeface="Bahnschri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E3B3B"/>
                </a:solidFill>
                <a:latin typeface="Bahnschrift"/>
                <a:cs typeface="Bahnschrift"/>
              </a:defRPr>
            </a:lvl1pPr>
          </a:lstStyle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8864"/>
                </a:solidFill>
                <a:latin typeface="Bahnschrift"/>
                <a:cs typeface="Bahnschri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E3B3B"/>
                </a:solidFill>
                <a:latin typeface="Bahnschrift"/>
                <a:cs typeface="Bahnschrift"/>
              </a:defRPr>
            </a:lvl1pPr>
          </a:lstStyle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E3B3B"/>
                </a:solidFill>
                <a:latin typeface="Bahnschrift"/>
                <a:cs typeface="Bahnschrift"/>
              </a:defRPr>
            </a:lvl1pPr>
          </a:lstStyle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6557" y="2718308"/>
            <a:ext cx="6418884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8864"/>
                </a:solidFill>
                <a:latin typeface="Bahnschrift"/>
                <a:cs typeface="Bahnschrif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875" y="1031510"/>
            <a:ext cx="5706745" cy="3088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Bahnschrift"/>
                <a:cs typeface="Bahnschrif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862511" y="6257061"/>
            <a:ext cx="8054975" cy="455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E3B3B"/>
                </a:solidFill>
                <a:latin typeface="Bahnschrift"/>
                <a:cs typeface="Bahnschrift"/>
              </a:defRPr>
            </a:lvl1pPr>
          </a:lstStyle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6" Type="http://schemas.openxmlformats.org/officeDocument/2006/relationships/image" Target="../media/image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4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4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7" Type="http://schemas.openxmlformats.org/officeDocument/2006/relationships/image" Target="../media/image47.jpg"/><Relationship Id="rId8" Type="http://schemas.openxmlformats.org/officeDocument/2006/relationships/image" Target="../media/image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4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4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4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4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4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4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4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Relationship Id="rId4" Type="http://schemas.openxmlformats.org/officeDocument/2006/relationships/image" Target="../media/image4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image" Target="../media/image63.jpg"/><Relationship Id="rId4" Type="http://schemas.openxmlformats.org/officeDocument/2006/relationships/image" Target="../media/image64.png"/><Relationship Id="rId5" Type="http://schemas.openxmlformats.org/officeDocument/2006/relationships/image" Target="../media/image4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jpg"/><Relationship Id="rId4" Type="http://schemas.openxmlformats.org/officeDocument/2006/relationships/image" Target="../media/image4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Relationship Id="rId4" Type="http://schemas.openxmlformats.org/officeDocument/2006/relationships/image" Target="../media/image4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image" Target="../media/image70.jpg"/><Relationship Id="rId4" Type="http://schemas.openxmlformats.org/officeDocument/2006/relationships/image" Target="../media/image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Relationship Id="rId3" Type="http://schemas.openxmlformats.org/officeDocument/2006/relationships/image" Target="../media/image4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image" Target="../media/image4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Relationship Id="rId3" Type="http://schemas.openxmlformats.org/officeDocument/2006/relationships/image" Target="../media/image4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Relationship Id="rId4" Type="http://schemas.openxmlformats.org/officeDocument/2006/relationships/image" Target="../media/image4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Relationship Id="rId4" Type="http://schemas.openxmlformats.org/officeDocument/2006/relationships/image" Target="../media/image78.jpg"/><Relationship Id="rId5" Type="http://schemas.openxmlformats.org/officeDocument/2006/relationships/image" Target="../media/image4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Relationship Id="rId3" Type="http://schemas.openxmlformats.org/officeDocument/2006/relationships/image" Target="../media/image80.jpg"/><Relationship Id="rId4" Type="http://schemas.openxmlformats.org/officeDocument/2006/relationships/image" Target="../media/image4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Relationship Id="rId3" Type="http://schemas.openxmlformats.org/officeDocument/2006/relationships/image" Target="../media/image4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Relationship Id="rId3" Type="http://schemas.openxmlformats.org/officeDocument/2006/relationships/image" Target="../media/image83.jpg"/><Relationship Id="rId4" Type="http://schemas.openxmlformats.org/officeDocument/2006/relationships/image" Target="../media/image84.jpg"/><Relationship Id="rId5" Type="http://schemas.openxmlformats.org/officeDocument/2006/relationships/image" Target="../media/image4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Relationship Id="rId3" Type="http://schemas.openxmlformats.org/officeDocument/2006/relationships/image" Target="../media/image4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Relationship Id="rId3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Relationship Id="rId3" Type="http://schemas.openxmlformats.org/officeDocument/2006/relationships/image" Target="../media/image4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g"/><Relationship Id="rId3" Type="http://schemas.openxmlformats.org/officeDocument/2006/relationships/image" Target="../media/image89.jpg"/><Relationship Id="rId4" Type="http://schemas.openxmlformats.org/officeDocument/2006/relationships/image" Target="../media/image4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g"/><Relationship Id="rId3" Type="http://schemas.openxmlformats.org/officeDocument/2006/relationships/image" Target="../media/image4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g"/><Relationship Id="rId3" Type="http://schemas.openxmlformats.org/officeDocument/2006/relationships/image" Target="../media/image92.jpg"/><Relationship Id="rId4" Type="http://schemas.openxmlformats.org/officeDocument/2006/relationships/image" Target="../media/image93.jpg"/><Relationship Id="rId5" Type="http://schemas.openxmlformats.org/officeDocument/2006/relationships/image" Target="../media/image4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4.jpg"/><Relationship Id="rId3" Type="http://schemas.openxmlformats.org/officeDocument/2006/relationships/image" Target="../media/image95.png"/><Relationship Id="rId4" Type="http://schemas.openxmlformats.org/officeDocument/2006/relationships/image" Target="../media/image4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g"/><Relationship Id="rId3" Type="http://schemas.openxmlformats.org/officeDocument/2006/relationships/image" Target="../media/image4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g"/><Relationship Id="rId3" Type="http://schemas.openxmlformats.org/officeDocument/2006/relationships/image" Target="../media/image4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Relationship Id="rId3" Type="http://schemas.openxmlformats.org/officeDocument/2006/relationships/image" Target="../media/image99.jpg"/><Relationship Id="rId4" Type="http://schemas.openxmlformats.org/officeDocument/2006/relationships/image" Target="../media/image100.jpg"/><Relationship Id="rId5" Type="http://schemas.openxmlformats.org/officeDocument/2006/relationships/image" Target="../media/image4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g"/><Relationship Id="rId3" Type="http://schemas.openxmlformats.org/officeDocument/2006/relationships/image" Target="../media/image102.jpg"/><Relationship Id="rId4" Type="http://schemas.openxmlformats.org/officeDocument/2006/relationships/image" Target="../media/image103.jpg"/><Relationship Id="rId5" Type="http://schemas.openxmlformats.org/officeDocument/2006/relationships/image" Target="../media/image4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4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jpg"/><Relationship Id="rId3" Type="http://schemas.openxmlformats.org/officeDocument/2006/relationships/image" Target="../media/image108.jpg"/><Relationship Id="rId4" Type="http://schemas.openxmlformats.org/officeDocument/2006/relationships/image" Target="../media/image109.jpg"/><Relationship Id="rId5" Type="http://schemas.openxmlformats.org/officeDocument/2006/relationships/image" Target="../media/image4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jpg"/><Relationship Id="rId3" Type="http://schemas.openxmlformats.org/officeDocument/2006/relationships/image" Target="../media/image111.jpg"/><Relationship Id="rId4" Type="http://schemas.openxmlformats.org/officeDocument/2006/relationships/image" Target="../media/image112.jpg"/><Relationship Id="rId5" Type="http://schemas.openxmlformats.org/officeDocument/2006/relationships/image" Target="../media/image4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jpg"/><Relationship Id="rId3" Type="http://schemas.openxmlformats.org/officeDocument/2006/relationships/image" Target="../media/image4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jpg"/><Relationship Id="rId3" Type="http://schemas.openxmlformats.org/officeDocument/2006/relationships/image" Target="../media/image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9" Type="http://schemas.openxmlformats.org/officeDocument/2006/relationships/image" Target="../media/image15.jpg"/><Relationship Id="rId10" Type="http://schemas.openxmlformats.org/officeDocument/2006/relationships/image" Target="../media/image16.jpg"/><Relationship Id="rId11" Type="http://schemas.openxmlformats.org/officeDocument/2006/relationships/image" Target="../media/image17.jpg"/><Relationship Id="rId12" Type="http://schemas.openxmlformats.org/officeDocument/2006/relationships/image" Target="../media/image18.jpg"/><Relationship Id="rId13" Type="http://schemas.openxmlformats.org/officeDocument/2006/relationships/image" Target="../media/image19.jpg"/><Relationship Id="rId14" Type="http://schemas.openxmlformats.org/officeDocument/2006/relationships/image" Target="../media/image20.jpg"/><Relationship Id="rId15" Type="http://schemas.openxmlformats.org/officeDocument/2006/relationships/image" Target="../media/image21.jpg"/><Relationship Id="rId16" Type="http://schemas.openxmlformats.org/officeDocument/2006/relationships/image" Target="../media/image22.jpg"/><Relationship Id="rId17" Type="http://schemas.openxmlformats.org/officeDocument/2006/relationships/image" Target="../media/image23.png"/><Relationship Id="rId18" Type="http://schemas.openxmlformats.org/officeDocument/2006/relationships/image" Target="../media/image24.jpg"/><Relationship Id="rId19" Type="http://schemas.openxmlformats.org/officeDocument/2006/relationships/image" Target="../media/image25.jpg"/><Relationship Id="rId20" Type="http://schemas.openxmlformats.org/officeDocument/2006/relationships/image" Target="../media/image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60209" y="0"/>
            <a:ext cx="5431790" cy="2583180"/>
            <a:chOff x="6760209" y="0"/>
            <a:chExt cx="5431790" cy="2583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7811" y="0"/>
              <a:ext cx="5164188" cy="23251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66559" y="975360"/>
              <a:ext cx="2020570" cy="1601470"/>
            </a:xfrm>
            <a:custGeom>
              <a:avLst/>
              <a:gdLst/>
              <a:ahLst/>
              <a:cxnLst/>
              <a:rect l="l" t="t" r="r" b="b"/>
              <a:pathLst>
                <a:path w="2020570" h="1601470">
                  <a:moveTo>
                    <a:pt x="2020392" y="0"/>
                  </a:moveTo>
                  <a:lnTo>
                    <a:pt x="0" y="0"/>
                  </a:lnTo>
                  <a:lnTo>
                    <a:pt x="0" y="1601330"/>
                  </a:lnTo>
                  <a:lnTo>
                    <a:pt x="2020392" y="1601330"/>
                  </a:lnTo>
                  <a:lnTo>
                    <a:pt x="2020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66559" y="975360"/>
              <a:ext cx="2020570" cy="1601470"/>
            </a:xfrm>
            <a:custGeom>
              <a:avLst/>
              <a:gdLst/>
              <a:ahLst/>
              <a:cxnLst/>
              <a:rect l="l" t="t" r="r" b="b"/>
              <a:pathLst>
                <a:path w="2020570" h="1601470">
                  <a:moveTo>
                    <a:pt x="0" y="0"/>
                  </a:moveTo>
                  <a:lnTo>
                    <a:pt x="2020391" y="0"/>
                  </a:lnTo>
                  <a:lnTo>
                    <a:pt x="2020391" y="1601330"/>
                  </a:lnTo>
                  <a:lnTo>
                    <a:pt x="0" y="160133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15351" y="2107692"/>
            <a:ext cx="82035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7065" algn="l"/>
                <a:tab pos="3820795" algn="l"/>
              </a:tabLst>
            </a:pPr>
            <a:r>
              <a:rPr dirty="0" sz="4400" spc="-5">
                <a:solidFill>
                  <a:srgbClr val="8E3B3B"/>
                </a:solidFill>
              </a:rPr>
              <a:t>Savoir-faire	</a:t>
            </a:r>
            <a:r>
              <a:rPr dirty="0" sz="4400">
                <a:solidFill>
                  <a:srgbClr val="8E3B3B"/>
                </a:solidFill>
              </a:rPr>
              <a:t>et	</a:t>
            </a:r>
            <a:r>
              <a:rPr dirty="0" sz="4400" spc="-5">
                <a:solidFill>
                  <a:srgbClr val="8E3B3B"/>
                </a:solidFill>
              </a:rPr>
              <a:t>expérimentations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315351" y="2702053"/>
            <a:ext cx="8096250" cy="130556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660"/>
              </a:spcBef>
              <a:tabLst>
                <a:tab pos="775970" algn="l"/>
                <a:tab pos="1055370" algn="l"/>
                <a:tab pos="2072639" algn="l"/>
                <a:tab pos="2658110" algn="l"/>
                <a:tab pos="4009390" algn="l"/>
                <a:tab pos="4620260" algn="l"/>
                <a:tab pos="5979160" algn="l"/>
                <a:tab pos="6005195" algn="l"/>
                <a:tab pos="6742430" algn="l"/>
              </a:tabLst>
            </a:pPr>
            <a:r>
              <a:rPr dirty="0" sz="4400">
                <a:solidFill>
                  <a:srgbClr val="008864"/>
                </a:solidFill>
                <a:latin typeface="Bahnschrift"/>
                <a:cs typeface="Bahnschrift"/>
              </a:rPr>
              <a:t>des	</a:t>
            </a:r>
            <a:r>
              <a:rPr dirty="0" sz="4400" spc="-5">
                <a:solidFill>
                  <a:srgbClr val="008864"/>
                </a:solidFill>
                <a:latin typeface="Bahnschrift"/>
                <a:cs typeface="Bahnschrift"/>
              </a:rPr>
              <a:t>Parc</a:t>
            </a:r>
            <a:r>
              <a:rPr dirty="0" sz="4400">
                <a:solidFill>
                  <a:srgbClr val="008864"/>
                </a:solidFill>
                <a:latin typeface="Bahnschrift"/>
                <a:cs typeface="Bahnschrift"/>
              </a:rPr>
              <a:t>s	</a:t>
            </a:r>
            <a:r>
              <a:rPr dirty="0" sz="4400" spc="5">
                <a:solidFill>
                  <a:srgbClr val="008864"/>
                </a:solidFill>
                <a:latin typeface="Bahnschrift"/>
                <a:cs typeface="Bahnschrift"/>
              </a:rPr>
              <a:t>d</a:t>
            </a:r>
            <a:r>
              <a:rPr dirty="0" sz="4400" spc="-5">
                <a:solidFill>
                  <a:srgbClr val="008864"/>
                </a:solidFill>
                <a:latin typeface="Bahnschrift"/>
                <a:cs typeface="Bahnschrift"/>
              </a:rPr>
              <a:t>a</a:t>
            </a:r>
            <a:r>
              <a:rPr dirty="0" sz="4400">
                <a:solidFill>
                  <a:srgbClr val="008864"/>
                </a:solidFill>
                <a:latin typeface="Bahnschrift"/>
                <a:cs typeface="Bahnschrift"/>
              </a:rPr>
              <a:t>ns	la	</a:t>
            </a:r>
            <a:r>
              <a:rPr dirty="0" sz="4400" spc="-10">
                <a:solidFill>
                  <a:srgbClr val="008864"/>
                </a:solidFill>
                <a:latin typeface="Bahnschrift"/>
                <a:cs typeface="Bahnschrift"/>
              </a:rPr>
              <a:t>mi</a:t>
            </a:r>
            <a:r>
              <a:rPr dirty="0" sz="4400" spc="5">
                <a:solidFill>
                  <a:srgbClr val="008864"/>
                </a:solidFill>
                <a:latin typeface="Bahnschrift"/>
                <a:cs typeface="Bahnschrift"/>
              </a:rPr>
              <a:t>s</a:t>
            </a:r>
            <a:r>
              <a:rPr dirty="0" sz="4400">
                <a:solidFill>
                  <a:srgbClr val="008864"/>
                </a:solidFill>
                <a:latin typeface="Bahnschrift"/>
                <a:cs typeface="Bahnschrift"/>
              </a:rPr>
              <a:t>e	en	</a:t>
            </a:r>
            <a:r>
              <a:rPr dirty="0" sz="4400" spc="-5">
                <a:solidFill>
                  <a:srgbClr val="008864"/>
                </a:solidFill>
                <a:latin typeface="Bahnschrift"/>
                <a:cs typeface="Bahnschrift"/>
              </a:rPr>
              <a:t>p</a:t>
            </a:r>
            <a:r>
              <a:rPr dirty="0" sz="4400">
                <a:solidFill>
                  <a:srgbClr val="008864"/>
                </a:solidFill>
                <a:latin typeface="Bahnschrift"/>
                <a:cs typeface="Bahnschrift"/>
              </a:rPr>
              <a:t>la</a:t>
            </a:r>
            <a:r>
              <a:rPr dirty="0" sz="4400" spc="-5">
                <a:solidFill>
                  <a:srgbClr val="008864"/>
                </a:solidFill>
                <a:latin typeface="Bahnschrift"/>
                <a:cs typeface="Bahnschrift"/>
              </a:rPr>
              <a:t>c</a:t>
            </a:r>
            <a:r>
              <a:rPr dirty="0" sz="4400">
                <a:solidFill>
                  <a:srgbClr val="008864"/>
                </a:solidFill>
                <a:latin typeface="Bahnschrift"/>
                <a:cs typeface="Bahnschrift"/>
              </a:rPr>
              <a:t>e  </a:t>
            </a:r>
            <a:r>
              <a:rPr dirty="0" sz="4400">
                <a:solidFill>
                  <a:srgbClr val="008864"/>
                </a:solidFill>
                <a:latin typeface="Bahnschrift"/>
                <a:cs typeface="Bahnschrift"/>
              </a:rPr>
              <a:t>du	</a:t>
            </a:r>
            <a:r>
              <a:rPr dirty="0" sz="4400" spc="-5">
                <a:solidFill>
                  <a:srgbClr val="008864"/>
                </a:solidFill>
                <a:latin typeface="Bahnschrift"/>
                <a:cs typeface="Bahnschrift"/>
              </a:rPr>
              <a:t>Zéro	Artificialisation		Nette</a:t>
            </a:r>
            <a:endParaRPr sz="4400">
              <a:latin typeface="Bahnschrift"/>
              <a:cs typeface="Bahnschrif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5773" y="4389120"/>
            <a:ext cx="1794553" cy="20484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75" y="767588"/>
            <a:ext cx="4814570" cy="523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dirty="0" sz="1800" spc="-5">
                <a:latin typeface="Bahnschrift"/>
                <a:cs typeface="Bahnschrift"/>
              </a:rPr>
              <a:t>Réinvestir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les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friches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industrielles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et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agricoles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839"/>
              </a:lnSpc>
            </a:pPr>
            <a:r>
              <a:rPr dirty="0" sz="1600">
                <a:latin typeface="Bahnschrift"/>
                <a:cs typeface="Bahnschrift"/>
              </a:rPr>
              <a:t>-</a:t>
            </a:r>
            <a:r>
              <a:rPr dirty="0" sz="1600" spc="140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Pour</a:t>
            </a:r>
            <a:r>
              <a:rPr dirty="0" sz="1600" spc="15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des</a:t>
            </a:r>
            <a:r>
              <a:rPr dirty="0" sz="1600" spc="14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équipements</a:t>
            </a:r>
            <a:r>
              <a:rPr dirty="0" sz="1600" spc="145">
                <a:latin typeface="Bahnschrift"/>
                <a:cs typeface="Bahnschrift"/>
              </a:rPr>
              <a:t> </a:t>
            </a:r>
            <a:r>
              <a:rPr dirty="0" sz="1600">
                <a:latin typeface="Bahnschrift"/>
                <a:cs typeface="Bahnschrift"/>
              </a:rPr>
              <a:t>ou</a:t>
            </a:r>
            <a:r>
              <a:rPr dirty="0" sz="1600" spc="150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du</a:t>
            </a:r>
            <a:r>
              <a:rPr dirty="0" sz="1600" spc="145">
                <a:latin typeface="Bahnschrift"/>
                <a:cs typeface="Bahnschrift"/>
              </a:rPr>
              <a:t> </a:t>
            </a:r>
            <a:r>
              <a:rPr dirty="0" sz="1600">
                <a:latin typeface="Bahnschrift"/>
                <a:cs typeface="Bahnschrift"/>
              </a:rPr>
              <a:t>logement</a:t>
            </a:r>
            <a:r>
              <a:rPr dirty="0" sz="1600" spc="15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collectif</a:t>
            </a:r>
            <a:endParaRPr sz="1600">
              <a:latin typeface="Bahnschrift"/>
              <a:cs typeface="Bahnschrif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85617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dirty="0" spc="245"/>
              <a:t> </a:t>
            </a:r>
            <a:r>
              <a:rPr dirty="0" spc="-5"/>
              <a:t>Renforcer</a:t>
            </a:r>
            <a:r>
              <a:rPr dirty="0" spc="245"/>
              <a:t> </a:t>
            </a:r>
            <a:r>
              <a:rPr dirty="0" spc="-5"/>
              <a:t>l’armature</a:t>
            </a:r>
            <a:r>
              <a:rPr dirty="0" spc="245"/>
              <a:t> </a:t>
            </a:r>
            <a:r>
              <a:rPr dirty="0" spc="-5"/>
              <a:t>urbaine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faire</a:t>
            </a:r>
            <a:r>
              <a:rPr dirty="0" spc="245"/>
              <a:t> </a:t>
            </a:r>
            <a:r>
              <a:rPr dirty="0" spc="-5"/>
              <a:t>vivre</a:t>
            </a:r>
            <a:r>
              <a:rPr dirty="0" spc="240"/>
              <a:t> </a:t>
            </a:r>
            <a:r>
              <a:rPr dirty="0"/>
              <a:t>le</a:t>
            </a:r>
            <a:r>
              <a:rPr dirty="0" spc="245"/>
              <a:t> </a:t>
            </a:r>
            <a:r>
              <a:rPr dirty="0" spc="-5"/>
              <a:t>patrimoine</a:t>
            </a:r>
            <a:r>
              <a:rPr dirty="0" spc="245"/>
              <a:t> </a:t>
            </a:r>
            <a:r>
              <a:rPr dirty="0" spc="-5"/>
              <a:t>bâti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811" y="2243538"/>
            <a:ext cx="5482188" cy="22982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6923" y="1390651"/>
            <a:ext cx="5765076" cy="437452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75" y="767588"/>
            <a:ext cx="4814570" cy="523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dirty="0" sz="1800" spc="-5">
                <a:latin typeface="Bahnschrift"/>
                <a:cs typeface="Bahnschrift"/>
              </a:rPr>
              <a:t>Réinvestir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les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friches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industrielles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et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agricoles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839"/>
              </a:lnSpc>
            </a:pPr>
            <a:r>
              <a:rPr dirty="0" sz="1600">
                <a:latin typeface="Bahnschrift"/>
                <a:cs typeface="Bahnschrift"/>
              </a:rPr>
              <a:t>-</a:t>
            </a:r>
            <a:r>
              <a:rPr dirty="0" sz="1600" spc="140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Pour</a:t>
            </a:r>
            <a:r>
              <a:rPr dirty="0" sz="1600" spc="15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des</a:t>
            </a:r>
            <a:r>
              <a:rPr dirty="0" sz="1600" spc="14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équipements</a:t>
            </a:r>
            <a:r>
              <a:rPr dirty="0" sz="1600" spc="145">
                <a:latin typeface="Bahnschrift"/>
                <a:cs typeface="Bahnschrift"/>
              </a:rPr>
              <a:t> </a:t>
            </a:r>
            <a:r>
              <a:rPr dirty="0" sz="1600">
                <a:latin typeface="Bahnschrift"/>
                <a:cs typeface="Bahnschrift"/>
              </a:rPr>
              <a:t>ou</a:t>
            </a:r>
            <a:r>
              <a:rPr dirty="0" sz="1600" spc="150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du</a:t>
            </a:r>
            <a:r>
              <a:rPr dirty="0" sz="1600" spc="145">
                <a:latin typeface="Bahnschrift"/>
                <a:cs typeface="Bahnschrift"/>
              </a:rPr>
              <a:t> </a:t>
            </a:r>
            <a:r>
              <a:rPr dirty="0" sz="1600">
                <a:latin typeface="Bahnschrift"/>
                <a:cs typeface="Bahnschrift"/>
              </a:rPr>
              <a:t>logement</a:t>
            </a:r>
            <a:r>
              <a:rPr dirty="0" sz="1600" spc="15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collectif</a:t>
            </a:r>
            <a:endParaRPr sz="16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7310" y="1434466"/>
            <a:ext cx="5824689" cy="43697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7" y="1434464"/>
            <a:ext cx="2937554" cy="43697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8043" y="1434464"/>
            <a:ext cx="3221240" cy="210306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85617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dirty="0" spc="245"/>
              <a:t> </a:t>
            </a:r>
            <a:r>
              <a:rPr dirty="0" spc="-5"/>
              <a:t>Renforcer</a:t>
            </a:r>
            <a:r>
              <a:rPr dirty="0" spc="245"/>
              <a:t> </a:t>
            </a:r>
            <a:r>
              <a:rPr dirty="0" spc="-5"/>
              <a:t>l’armature</a:t>
            </a:r>
            <a:r>
              <a:rPr dirty="0" spc="245"/>
              <a:t> </a:t>
            </a:r>
            <a:r>
              <a:rPr dirty="0" spc="-5"/>
              <a:t>urbaine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faire</a:t>
            </a:r>
            <a:r>
              <a:rPr dirty="0" spc="245"/>
              <a:t> </a:t>
            </a:r>
            <a:r>
              <a:rPr dirty="0" spc="-5"/>
              <a:t>vivre</a:t>
            </a:r>
            <a:r>
              <a:rPr dirty="0" spc="240"/>
              <a:t> </a:t>
            </a:r>
            <a:r>
              <a:rPr dirty="0"/>
              <a:t>le</a:t>
            </a:r>
            <a:r>
              <a:rPr dirty="0" spc="245"/>
              <a:t> </a:t>
            </a:r>
            <a:r>
              <a:rPr dirty="0" spc="-5"/>
              <a:t>patrimoine</a:t>
            </a:r>
            <a:r>
              <a:rPr dirty="0" spc="245"/>
              <a:t> </a:t>
            </a:r>
            <a:r>
              <a:rPr dirty="0" spc="-5"/>
              <a:t>bâti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8043" y="3656723"/>
            <a:ext cx="3221240" cy="214749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186" y="3937609"/>
            <a:ext cx="1861185" cy="1365885"/>
          </a:xfrm>
          <a:prstGeom prst="rect">
            <a:avLst/>
          </a:prstGeom>
          <a:ln w="38100">
            <a:solidFill>
              <a:srgbClr val="009371"/>
            </a:solidFill>
          </a:ln>
        </p:spPr>
        <p:txBody>
          <a:bodyPr wrap="square" lIns="0" tIns="14605" rIns="0" bIns="0" rtlCol="0" vert="horz">
            <a:spAutoFit/>
          </a:bodyPr>
          <a:lstStyle/>
          <a:p>
            <a:pPr marL="90805" marR="167005">
              <a:lnSpc>
                <a:spcPct val="90300"/>
              </a:lnSpc>
              <a:spcBef>
                <a:spcPts val="115"/>
              </a:spcBef>
            </a:pPr>
            <a:r>
              <a:rPr dirty="0" sz="2400" spc="-475" b="1">
                <a:latin typeface="Verdana"/>
                <a:cs typeface="Verdana"/>
              </a:rPr>
              <a:t>6</a:t>
            </a:r>
            <a:r>
              <a:rPr dirty="0" sz="2400" spc="-330" b="1">
                <a:latin typeface="Verdana"/>
                <a:cs typeface="Verdana"/>
              </a:rPr>
              <a:t> </a:t>
            </a:r>
            <a:r>
              <a:rPr dirty="0" sz="1800">
                <a:latin typeface="Bahnschrift"/>
                <a:cs typeface="Bahnschrift"/>
              </a:rPr>
              <a:t>P</a:t>
            </a:r>
            <a:r>
              <a:rPr dirty="0" sz="1800" spc="5">
                <a:latin typeface="Bahnschrift"/>
                <a:cs typeface="Bahnschrift"/>
              </a:rPr>
              <a:t>a</a:t>
            </a:r>
            <a:r>
              <a:rPr dirty="0" sz="1800" spc="-5">
                <a:latin typeface="Bahnschrift"/>
                <a:cs typeface="Bahnschrift"/>
              </a:rPr>
              <a:t>r</a:t>
            </a:r>
            <a:r>
              <a:rPr dirty="0" sz="1800">
                <a:latin typeface="Bahnschrift"/>
                <a:cs typeface="Bahnschrift"/>
              </a:rPr>
              <a:t>cs  </a:t>
            </a:r>
            <a:r>
              <a:rPr dirty="0" sz="1800" spc="-10">
                <a:latin typeface="Bahnschrift"/>
                <a:cs typeface="Bahnschrift"/>
              </a:rPr>
              <a:t>mentionnent</a:t>
            </a:r>
            <a:r>
              <a:rPr dirty="0" sz="1800" spc="13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un </a:t>
            </a:r>
            <a:r>
              <a:rPr dirty="0" sz="1800" spc="-295">
                <a:latin typeface="Bahnschrift"/>
                <a:cs typeface="Bahnschrift"/>
              </a:rPr>
              <a:t> </a:t>
            </a:r>
            <a:r>
              <a:rPr dirty="0" sz="1700" spc="-5">
                <a:latin typeface="Bahnschrift"/>
                <a:cs typeface="Bahnschrift"/>
              </a:rPr>
              <a:t>investissement </a:t>
            </a:r>
            <a:r>
              <a:rPr dirty="0" sz="170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des</a:t>
            </a:r>
            <a:r>
              <a:rPr dirty="0" sz="180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dents </a:t>
            </a:r>
            <a:r>
              <a:rPr dirty="0" sz="180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creuses</a:t>
            </a:r>
            <a:endParaRPr sz="1800">
              <a:latin typeface="Bahnschrift"/>
              <a:cs typeface="Bahnschrif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598" y="1941855"/>
            <a:ext cx="4519295" cy="1534795"/>
          </a:xfrm>
          <a:custGeom>
            <a:avLst/>
            <a:gdLst/>
            <a:ahLst/>
            <a:cxnLst/>
            <a:rect l="l" t="t" r="r" b="b"/>
            <a:pathLst>
              <a:path w="4519295" h="1534795">
                <a:moveTo>
                  <a:pt x="257588" y="0"/>
                </a:moveTo>
                <a:lnTo>
                  <a:pt x="967791" y="0"/>
                </a:lnTo>
                <a:lnTo>
                  <a:pt x="2033099" y="0"/>
                </a:lnTo>
                <a:lnTo>
                  <a:pt x="4518800" y="0"/>
                </a:lnTo>
                <a:lnTo>
                  <a:pt x="4518800" y="255795"/>
                </a:lnTo>
                <a:lnTo>
                  <a:pt x="4518800" y="639487"/>
                </a:lnTo>
                <a:lnTo>
                  <a:pt x="4518800" y="1534770"/>
                </a:lnTo>
                <a:lnTo>
                  <a:pt x="2033099" y="1534770"/>
                </a:lnTo>
                <a:lnTo>
                  <a:pt x="967791" y="1534770"/>
                </a:lnTo>
                <a:lnTo>
                  <a:pt x="257588" y="1534770"/>
                </a:lnTo>
                <a:lnTo>
                  <a:pt x="257588" y="639487"/>
                </a:lnTo>
                <a:lnTo>
                  <a:pt x="0" y="282152"/>
                </a:lnTo>
                <a:lnTo>
                  <a:pt x="257588" y="255795"/>
                </a:lnTo>
                <a:lnTo>
                  <a:pt x="257588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926" y="2085513"/>
            <a:ext cx="4060825" cy="120015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ct val="86000"/>
              </a:lnSpc>
              <a:spcBef>
                <a:spcPts val="370"/>
              </a:spcBef>
            </a:pPr>
            <a:r>
              <a:rPr dirty="0" sz="1400">
                <a:latin typeface="Bahnschrift"/>
                <a:cs typeface="Bahnschrift"/>
              </a:rPr>
              <a:t>« </a:t>
            </a:r>
            <a:r>
              <a:rPr dirty="0" sz="1450" spc="-30">
                <a:latin typeface="Bahnschrift"/>
                <a:cs typeface="Bahnschrift"/>
              </a:rPr>
              <a:t>Pour</a:t>
            </a:r>
            <a:r>
              <a:rPr dirty="0" sz="1450" spc="-25">
                <a:latin typeface="Bahnschrift"/>
                <a:cs typeface="Bahnschrift"/>
              </a:rPr>
              <a:t> limiter</a:t>
            </a:r>
            <a:r>
              <a:rPr dirty="0" sz="1450" spc="-2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l'étalement</a:t>
            </a:r>
            <a:r>
              <a:rPr dirty="0" sz="1450" spc="-2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urbain,</a:t>
            </a:r>
            <a:r>
              <a:rPr dirty="0" sz="1450" spc="-20">
                <a:latin typeface="Bahnschrift"/>
                <a:cs typeface="Bahnschrift"/>
              </a:rPr>
              <a:t> il</a:t>
            </a:r>
            <a:r>
              <a:rPr dirty="0" sz="1450" spc="-1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est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prévu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de </a:t>
            </a:r>
            <a:r>
              <a:rPr dirty="0" sz="1450" spc="-25">
                <a:latin typeface="Bahnschrift"/>
                <a:cs typeface="Bahnschrift"/>
              </a:rPr>
              <a:t> privilégier</a:t>
            </a:r>
            <a:r>
              <a:rPr dirty="0" sz="1450" spc="13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une</a:t>
            </a:r>
            <a:r>
              <a:rPr dirty="0" sz="1450" spc="125">
                <a:latin typeface="Bahnschrift"/>
                <a:cs typeface="Bahnschrift"/>
              </a:rPr>
              <a:t> </a:t>
            </a:r>
            <a:r>
              <a:rPr dirty="0" sz="1450" spc="-100" b="1" i="1">
                <a:latin typeface="Arial"/>
                <a:cs typeface="Arial"/>
              </a:rPr>
              <a:t>occupation</a:t>
            </a:r>
            <a:r>
              <a:rPr dirty="0" sz="1450" spc="-25" b="1" i="1">
                <a:latin typeface="Arial"/>
                <a:cs typeface="Arial"/>
              </a:rPr>
              <a:t> </a:t>
            </a:r>
            <a:r>
              <a:rPr dirty="0" sz="1450" spc="-80" b="1" i="1">
                <a:latin typeface="Arial"/>
                <a:cs typeface="Arial"/>
              </a:rPr>
              <a:t>optimisée</a:t>
            </a:r>
            <a:r>
              <a:rPr dirty="0" sz="1450" spc="-25" b="1" i="1">
                <a:latin typeface="Arial"/>
                <a:cs typeface="Arial"/>
              </a:rPr>
              <a:t> </a:t>
            </a:r>
            <a:r>
              <a:rPr dirty="0" sz="1450" spc="-95" b="1" i="1">
                <a:latin typeface="Arial"/>
                <a:cs typeface="Arial"/>
              </a:rPr>
              <a:t>des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80" b="1" i="1">
                <a:latin typeface="Arial"/>
                <a:cs typeface="Arial"/>
              </a:rPr>
              <a:t>sols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85" b="1" i="1">
                <a:latin typeface="Arial"/>
                <a:cs typeface="Arial"/>
              </a:rPr>
              <a:t>en </a:t>
            </a:r>
            <a:r>
              <a:rPr dirty="0" sz="1450" spc="-80" b="1" i="1">
                <a:latin typeface="Arial"/>
                <a:cs typeface="Arial"/>
              </a:rPr>
              <a:t> </a:t>
            </a:r>
            <a:r>
              <a:rPr dirty="0" sz="1450" spc="-75" b="1" i="1">
                <a:latin typeface="Arial"/>
                <a:cs typeface="Arial"/>
              </a:rPr>
              <a:t>z</a:t>
            </a:r>
            <a:r>
              <a:rPr dirty="0" sz="1450" spc="-90" b="1" i="1">
                <a:latin typeface="Arial"/>
                <a:cs typeface="Arial"/>
              </a:rPr>
              <a:t>o</a:t>
            </a:r>
            <a:r>
              <a:rPr dirty="0" sz="1450" spc="-105" b="1" i="1">
                <a:latin typeface="Arial"/>
                <a:cs typeface="Arial"/>
              </a:rPr>
              <a:t>n</a:t>
            </a:r>
            <a:r>
              <a:rPr dirty="0" sz="1450" spc="-60" b="1" i="1">
                <a:latin typeface="Arial"/>
                <a:cs typeface="Arial"/>
              </a:rPr>
              <a:t>e</a:t>
            </a:r>
            <a:r>
              <a:rPr dirty="0" sz="1450" spc="-85" b="1" i="1">
                <a:latin typeface="Arial"/>
                <a:cs typeface="Arial"/>
              </a:rPr>
              <a:t>s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114" b="1" i="1">
                <a:latin typeface="Arial"/>
                <a:cs typeface="Arial"/>
              </a:rPr>
              <a:t>u</a:t>
            </a:r>
            <a:r>
              <a:rPr dirty="0" sz="1450" spc="30" b="1" i="1">
                <a:latin typeface="Arial"/>
                <a:cs typeface="Arial"/>
              </a:rPr>
              <a:t>r</a:t>
            </a:r>
            <a:r>
              <a:rPr dirty="0" sz="1450" spc="-125" b="1" i="1">
                <a:latin typeface="Arial"/>
                <a:cs typeface="Arial"/>
              </a:rPr>
              <a:t>b</a:t>
            </a:r>
            <a:r>
              <a:rPr dirty="0" sz="1450" spc="-60" b="1" i="1">
                <a:latin typeface="Arial"/>
                <a:cs typeface="Arial"/>
              </a:rPr>
              <a:t>a</a:t>
            </a:r>
            <a:r>
              <a:rPr dirty="0" sz="1450" spc="-105" b="1" i="1">
                <a:latin typeface="Arial"/>
                <a:cs typeface="Arial"/>
              </a:rPr>
              <a:t>n</a:t>
            </a:r>
            <a:r>
              <a:rPr dirty="0" sz="1450" spc="-60" b="1" i="1">
                <a:latin typeface="Arial"/>
                <a:cs typeface="Arial"/>
              </a:rPr>
              <a:t>i</a:t>
            </a:r>
            <a:r>
              <a:rPr dirty="0" sz="1450" spc="-90" b="1" i="1">
                <a:latin typeface="Arial"/>
                <a:cs typeface="Arial"/>
              </a:rPr>
              <a:t>s</a:t>
            </a:r>
            <a:r>
              <a:rPr dirty="0" sz="1450" spc="-60" b="1" i="1">
                <a:latin typeface="Arial"/>
                <a:cs typeface="Arial"/>
              </a:rPr>
              <a:t>ée</a:t>
            </a:r>
            <a:r>
              <a:rPr dirty="0" sz="1450" spc="-85" b="1" i="1">
                <a:latin typeface="Arial"/>
                <a:cs typeface="Arial"/>
              </a:rPr>
              <a:t>s</a:t>
            </a:r>
            <a:r>
              <a:rPr dirty="0" sz="1450" spc="-35" b="1" i="1">
                <a:latin typeface="Arial"/>
                <a:cs typeface="Arial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d</a:t>
            </a:r>
            <a:r>
              <a:rPr dirty="0" sz="1450" spc="-30">
                <a:latin typeface="Bahnschrift"/>
                <a:cs typeface="Bahnschrift"/>
              </a:rPr>
              <a:t>e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5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c</a:t>
            </a:r>
            <a:r>
              <a:rPr dirty="0" sz="1450" spc="-35">
                <a:latin typeface="Bahnschrift"/>
                <a:cs typeface="Bahnschrift"/>
              </a:rPr>
              <a:t>e</a:t>
            </a:r>
            <a:r>
              <a:rPr dirty="0" sz="1450" spc="-20">
                <a:latin typeface="Bahnschrift"/>
                <a:cs typeface="Bahnschrift"/>
              </a:rPr>
              <a:t>nt</a:t>
            </a:r>
            <a:r>
              <a:rPr dirty="0" sz="1450" spc="-25">
                <a:latin typeface="Bahnschrift"/>
                <a:cs typeface="Bahnschrift"/>
              </a:rPr>
              <a:t>re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b</a:t>
            </a:r>
            <a:r>
              <a:rPr dirty="0" sz="1450" spc="-35">
                <a:latin typeface="Bahnschrift"/>
                <a:cs typeface="Bahnschrift"/>
              </a:rPr>
              <a:t>ou</a:t>
            </a:r>
            <a:r>
              <a:rPr dirty="0" sz="1450" spc="-25">
                <a:latin typeface="Bahnschrift"/>
                <a:cs typeface="Bahnschrift"/>
              </a:rPr>
              <a:t>rg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e</a:t>
            </a:r>
            <a:r>
              <a:rPr dirty="0" sz="1450" spc="-20">
                <a:latin typeface="Bahnschrift"/>
                <a:cs typeface="Bahnschrift"/>
              </a:rPr>
              <a:t>t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14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v</a:t>
            </a:r>
            <a:r>
              <a:rPr dirty="0" sz="1450" spc="-20">
                <a:latin typeface="Bahnschrift"/>
                <a:cs typeface="Bahnschrift"/>
              </a:rPr>
              <a:t>i</a:t>
            </a:r>
            <a:r>
              <a:rPr dirty="0" sz="1450" spc="-25">
                <a:latin typeface="Bahnschrift"/>
                <a:cs typeface="Bahnschrift"/>
              </a:rPr>
              <a:t>ll</a:t>
            </a:r>
            <a:r>
              <a:rPr dirty="0" sz="1450" spc="-30">
                <a:latin typeface="Bahnschrift"/>
                <a:cs typeface="Bahnschrift"/>
              </a:rPr>
              <a:t>a</a:t>
            </a:r>
            <a:r>
              <a:rPr dirty="0" sz="1450" spc="-35">
                <a:latin typeface="Bahnschrift"/>
                <a:cs typeface="Bahnschrift"/>
              </a:rPr>
              <a:t>ge</a:t>
            </a:r>
            <a:r>
              <a:rPr dirty="0" sz="1450" spc="-15">
                <a:latin typeface="Bahnschrift"/>
                <a:cs typeface="Bahnschrift"/>
              </a:rPr>
              <a:t>,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par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l</a:t>
            </a:r>
            <a:r>
              <a:rPr dirty="0" sz="1450" spc="-15">
                <a:latin typeface="Bahnschrift"/>
                <a:cs typeface="Bahnschrift"/>
              </a:rPr>
              <a:t>a  </a:t>
            </a:r>
            <a:r>
              <a:rPr dirty="0" sz="1450" spc="-35">
                <a:latin typeface="Bahnschrift"/>
                <a:cs typeface="Bahnschrift"/>
              </a:rPr>
              <a:t>de</a:t>
            </a:r>
            <a:r>
              <a:rPr dirty="0" sz="1450" spc="-25">
                <a:latin typeface="Bahnschrift"/>
                <a:cs typeface="Bahnschrift"/>
              </a:rPr>
              <a:t>n</a:t>
            </a:r>
            <a:r>
              <a:rPr dirty="0" sz="1450" spc="-25">
                <a:latin typeface="Bahnschrift"/>
                <a:cs typeface="Bahnschrift"/>
              </a:rPr>
              <a:t>si</a:t>
            </a:r>
            <a:r>
              <a:rPr dirty="0" sz="1450" spc="-30">
                <a:latin typeface="Bahnschrift"/>
                <a:cs typeface="Bahnschrift"/>
              </a:rPr>
              <a:t>f</a:t>
            </a:r>
            <a:r>
              <a:rPr dirty="0" sz="1450" spc="-20">
                <a:latin typeface="Bahnschrift"/>
                <a:cs typeface="Bahnschrift"/>
              </a:rPr>
              <a:t>i</a:t>
            </a:r>
            <a:r>
              <a:rPr dirty="0" sz="1450" spc="-30">
                <a:latin typeface="Bahnschrift"/>
                <a:cs typeface="Bahnschrift"/>
              </a:rPr>
              <a:t>ca</a:t>
            </a:r>
            <a:r>
              <a:rPr dirty="0" sz="1450" spc="-15">
                <a:latin typeface="Bahnschrift"/>
                <a:cs typeface="Bahnschrift"/>
              </a:rPr>
              <a:t>t</a:t>
            </a:r>
            <a:r>
              <a:rPr dirty="0" sz="1450" spc="-25">
                <a:latin typeface="Bahnschrift"/>
                <a:cs typeface="Bahnschrift"/>
              </a:rPr>
              <a:t>io</a:t>
            </a:r>
            <a:r>
              <a:rPr dirty="0" sz="1450" spc="-30">
                <a:latin typeface="Bahnschrift"/>
                <a:cs typeface="Bahnschrift"/>
              </a:rPr>
              <a:t>n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0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e</a:t>
            </a:r>
            <a:r>
              <a:rPr dirty="0" sz="1450" spc="-20">
                <a:latin typeface="Bahnschrift"/>
                <a:cs typeface="Bahnschrift"/>
              </a:rPr>
              <a:t>t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14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e</a:t>
            </a:r>
            <a:r>
              <a:rPr dirty="0" sz="1450" spc="-30">
                <a:latin typeface="Bahnschrift"/>
                <a:cs typeface="Bahnschrift"/>
              </a:rPr>
              <a:t>n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14">
                <a:latin typeface="Bahnschrift"/>
                <a:cs typeface="Bahnschrift"/>
              </a:rPr>
              <a:t> </a:t>
            </a:r>
            <a:r>
              <a:rPr dirty="0" sz="1450" spc="-114" b="1" i="1">
                <a:latin typeface="Arial"/>
                <a:cs typeface="Arial"/>
              </a:rPr>
              <a:t>c</a:t>
            </a:r>
            <a:r>
              <a:rPr dirty="0" sz="1450" spc="-130" b="1" i="1">
                <a:latin typeface="Arial"/>
                <a:cs typeface="Arial"/>
              </a:rPr>
              <a:t>o</a:t>
            </a:r>
            <a:r>
              <a:rPr dirty="0" sz="1450" spc="-95" b="1" i="1">
                <a:latin typeface="Arial"/>
                <a:cs typeface="Arial"/>
              </a:rPr>
              <a:t>m</a:t>
            </a:r>
            <a:r>
              <a:rPr dirty="0" sz="1450" spc="-125" b="1" i="1">
                <a:latin typeface="Arial"/>
                <a:cs typeface="Arial"/>
              </a:rPr>
              <a:t>b</a:t>
            </a:r>
            <a:r>
              <a:rPr dirty="0" sz="1450" spc="-5" b="1" i="1">
                <a:latin typeface="Arial"/>
                <a:cs typeface="Arial"/>
              </a:rPr>
              <a:t>l</a:t>
            </a:r>
            <a:r>
              <a:rPr dirty="0" sz="1450" spc="-60" b="1" i="1">
                <a:latin typeface="Arial"/>
                <a:cs typeface="Arial"/>
              </a:rPr>
              <a:t>a</a:t>
            </a:r>
            <a:r>
              <a:rPr dirty="0" sz="1450" spc="-100" b="1" i="1">
                <a:latin typeface="Arial"/>
                <a:cs typeface="Arial"/>
              </a:rPr>
              <a:t>n</a:t>
            </a:r>
            <a:r>
              <a:rPr dirty="0" sz="1450" spc="-30" b="1" i="1">
                <a:latin typeface="Arial"/>
                <a:cs typeface="Arial"/>
              </a:rPr>
              <a:t>t</a:t>
            </a:r>
            <a:r>
              <a:rPr dirty="0" sz="1450" spc="-25" b="1" i="1">
                <a:latin typeface="Arial"/>
                <a:cs typeface="Arial"/>
              </a:rPr>
              <a:t> </a:t>
            </a:r>
            <a:r>
              <a:rPr dirty="0" sz="1450" spc="-5" b="1" i="1">
                <a:latin typeface="Arial"/>
                <a:cs typeface="Arial"/>
              </a:rPr>
              <a:t>l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85" b="1" i="1">
                <a:latin typeface="Arial"/>
                <a:cs typeface="Arial"/>
              </a:rPr>
              <a:t>s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165" b="1" i="1">
                <a:latin typeface="Arial"/>
                <a:cs typeface="Arial"/>
              </a:rPr>
              <a:t>"</a:t>
            </a:r>
            <a:r>
              <a:rPr dirty="0" sz="1450" spc="-140" b="1" i="1">
                <a:latin typeface="Arial"/>
                <a:cs typeface="Arial"/>
              </a:rPr>
              <a:t>d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100" b="1" i="1">
                <a:latin typeface="Arial"/>
                <a:cs typeface="Arial"/>
              </a:rPr>
              <a:t>n</a:t>
            </a:r>
            <a:r>
              <a:rPr dirty="0" sz="1450" spc="-25" b="1" i="1">
                <a:latin typeface="Arial"/>
                <a:cs typeface="Arial"/>
              </a:rPr>
              <a:t>t</a:t>
            </a:r>
            <a:r>
              <a:rPr dirty="0" sz="1450" spc="-85" b="1" i="1">
                <a:latin typeface="Arial"/>
                <a:cs typeface="Arial"/>
              </a:rPr>
              <a:t>s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45" b="1" i="1">
                <a:latin typeface="Arial"/>
                <a:cs typeface="Arial"/>
              </a:rPr>
              <a:t>cr</a:t>
            </a:r>
            <a:r>
              <a:rPr dirty="0" sz="1450" spc="-55" b="1" i="1">
                <a:latin typeface="Arial"/>
                <a:cs typeface="Arial"/>
              </a:rPr>
              <a:t>e</a:t>
            </a:r>
            <a:r>
              <a:rPr dirty="0" sz="1450" spc="-114" b="1" i="1">
                <a:latin typeface="Arial"/>
                <a:cs typeface="Arial"/>
              </a:rPr>
              <a:t>u</a:t>
            </a:r>
            <a:r>
              <a:rPr dirty="0" sz="1450" spc="-90" b="1" i="1">
                <a:latin typeface="Arial"/>
                <a:cs typeface="Arial"/>
              </a:rPr>
              <a:t>s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90" b="1" i="1">
                <a:latin typeface="Arial"/>
                <a:cs typeface="Arial"/>
              </a:rPr>
              <a:t>s</a:t>
            </a:r>
            <a:r>
              <a:rPr dirty="0" sz="1450" spc="-160" b="1" i="1">
                <a:latin typeface="Arial"/>
                <a:cs typeface="Arial"/>
              </a:rPr>
              <a:t>"</a:t>
            </a:r>
            <a:r>
              <a:rPr dirty="0" sz="1450" spc="-40" b="1" i="1">
                <a:latin typeface="Arial"/>
                <a:cs typeface="Arial"/>
              </a:rPr>
              <a:t> </a:t>
            </a:r>
            <a:r>
              <a:rPr dirty="0" sz="1400">
                <a:latin typeface="Bahnschrift"/>
                <a:cs typeface="Bahnschrift"/>
              </a:rPr>
              <a:t>»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1400">
                <a:latin typeface="Bahnschrift"/>
                <a:cs typeface="Bahnschrift"/>
              </a:rPr>
              <a:t>-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Boucles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Seine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Normande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31363" y="3937609"/>
            <a:ext cx="2437765" cy="1638300"/>
          </a:xfrm>
          <a:custGeom>
            <a:avLst/>
            <a:gdLst/>
            <a:ahLst/>
            <a:cxnLst/>
            <a:rect l="l" t="t" r="r" b="b"/>
            <a:pathLst>
              <a:path w="2437765" h="1638300">
                <a:moveTo>
                  <a:pt x="0" y="0"/>
                </a:moveTo>
                <a:lnTo>
                  <a:pt x="406196" y="0"/>
                </a:lnTo>
                <a:lnTo>
                  <a:pt x="1015490" y="0"/>
                </a:lnTo>
                <a:lnTo>
                  <a:pt x="2437181" y="0"/>
                </a:lnTo>
                <a:lnTo>
                  <a:pt x="2437181" y="796607"/>
                </a:lnTo>
                <a:lnTo>
                  <a:pt x="2437181" y="1138010"/>
                </a:lnTo>
                <a:lnTo>
                  <a:pt x="2437181" y="1365610"/>
                </a:lnTo>
                <a:lnTo>
                  <a:pt x="1015490" y="1365610"/>
                </a:lnTo>
                <a:lnTo>
                  <a:pt x="159512" y="1638010"/>
                </a:lnTo>
                <a:lnTo>
                  <a:pt x="406196" y="1365610"/>
                </a:lnTo>
                <a:lnTo>
                  <a:pt x="0" y="1365610"/>
                </a:lnTo>
                <a:lnTo>
                  <a:pt x="0" y="1138010"/>
                </a:lnTo>
                <a:lnTo>
                  <a:pt x="0" y="7966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10103" y="3969177"/>
            <a:ext cx="2160270" cy="126428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 marR="45720">
              <a:lnSpc>
                <a:spcPct val="85000"/>
              </a:lnSpc>
              <a:spcBef>
                <a:spcPts val="390"/>
              </a:spcBef>
            </a:pPr>
            <a:r>
              <a:rPr dirty="0" sz="1400">
                <a:latin typeface="Bahnschrift"/>
                <a:cs typeface="Bahnschrift"/>
              </a:rPr>
              <a:t>«</a:t>
            </a:r>
            <a:r>
              <a:rPr dirty="0" sz="1400" spc="100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Nous</a:t>
            </a:r>
            <a:r>
              <a:rPr dirty="0" sz="1450" spc="95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cartographions</a:t>
            </a:r>
            <a:r>
              <a:rPr dirty="0" sz="1450" spc="9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les </a:t>
            </a:r>
            <a:r>
              <a:rPr dirty="0" sz="1450" spc="-235">
                <a:latin typeface="Bahnschrift"/>
                <a:cs typeface="Bahnschrift"/>
              </a:rPr>
              <a:t> </a:t>
            </a:r>
            <a:r>
              <a:rPr dirty="0" sz="1900" spc="-150" b="1" i="1">
                <a:latin typeface="Arial"/>
                <a:cs typeface="Arial"/>
              </a:rPr>
              <a:t>d</a:t>
            </a:r>
            <a:r>
              <a:rPr dirty="0" sz="1900" spc="-140" b="1" i="1">
                <a:latin typeface="Arial"/>
                <a:cs typeface="Arial"/>
              </a:rPr>
              <a:t>e</a:t>
            </a:r>
            <a:r>
              <a:rPr dirty="0" sz="1900" spc="-170" b="1" i="1">
                <a:latin typeface="Arial"/>
                <a:cs typeface="Arial"/>
              </a:rPr>
              <a:t>n</a:t>
            </a:r>
            <a:r>
              <a:rPr dirty="0" sz="1900" spc="-50" b="1" i="1">
                <a:latin typeface="Arial"/>
                <a:cs typeface="Arial"/>
              </a:rPr>
              <a:t>t</a:t>
            </a:r>
            <a:r>
              <a:rPr dirty="0" sz="1900" spc="-125" b="1" i="1">
                <a:latin typeface="Arial"/>
                <a:cs typeface="Arial"/>
              </a:rPr>
              <a:t>s</a:t>
            </a:r>
            <a:r>
              <a:rPr dirty="0" sz="1900" spc="-40" b="1" i="1">
                <a:latin typeface="Arial"/>
                <a:cs typeface="Arial"/>
              </a:rPr>
              <a:t> </a:t>
            </a:r>
            <a:r>
              <a:rPr dirty="0" sz="1900" spc="-165" b="1" i="1">
                <a:latin typeface="Arial"/>
                <a:cs typeface="Arial"/>
              </a:rPr>
              <a:t>c</a:t>
            </a:r>
            <a:r>
              <a:rPr dirty="0" sz="1900" spc="15" b="1" i="1">
                <a:latin typeface="Arial"/>
                <a:cs typeface="Arial"/>
              </a:rPr>
              <a:t>r</a:t>
            </a:r>
            <a:r>
              <a:rPr dirty="0" sz="1900" spc="-100" b="1" i="1">
                <a:latin typeface="Arial"/>
                <a:cs typeface="Arial"/>
              </a:rPr>
              <a:t>e</a:t>
            </a:r>
            <a:r>
              <a:rPr dirty="0" sz="1900" spc="-165" b="1" i="1">
                <a:latin typeface="Arial"/>
                <a:cs typeface="Arial"/>
              </a:rPr>
              <a:t>u</a:t>
            </a:r>
            <a:r>
              <a:rPr dirty="0" sz="1900" spc="-125" b="1" i="1">
                <a:latin typeface="Arial"/>
                <a:cs typeface="Arial"/>
              </a:rPr>
              <a:t>s</a:t>
            </a:r>
            <a:r>
              <a:rPr dirty="0" sz="1900" spc="-100" b="1" i="1">
                <a:latin typeface="Arial"/>
                <a:cs typeface="Arial"/>
              </a:rPr>
              <a:t>e</a:t>
            </a:r>
            <a:r>
              <a:rPr dirty="0" sz="1900" spc="-125" b="1" i="1">
                <a:latin typeface="Arial"/>
                <a:cs typeface="Arial"/>
              </a:rPr>
              <a:t>s</a:t>
            </a:r>
            <a:r>
              <a:rPr dirty="0" sz="1900" spc="-40" b="1" i="1">
                <a:latin typeface="Arial"/>
                <a:cs typeface="Arial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e</a:t>
            </a:r>
            <a:r>
              <a:rPr dirty="0" sz="1450" spc="-20">
                <a:latin typeface="Bahnschrift"/>
                <a:cs typeface="Bahnschrift"/>
              </a:rPr>
              <a:t>t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14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l</a:t>
            </a:r>
            <a:r>
              <a:rPr dirty="0" sz="1450" spc="-25">
                <a:latin typeface="Bahnschrift"/>
                <a:cs typeface="Bahnschrift"/>
              </a:rPr>
              <a:t>es  </a:t>
            </a:r>
            <a:r>
              <a:rPr dirty="0" sz="1450" spc="-30">
                <a:latin typeface="Bahnschrift"/>
                <a:cs typeface="Bahnschrift"/>
              </a:rPr>
              <a:t>espaces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urbanisés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a 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optimiser</a:t>
            </a:r>
            <a:r>
              <a:rPr dirty="0" sz="1450" spc="1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»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 sz="1400">
                <a:latin typeface="Bahnschrift"/>
                <a:cs typeface="Bahnschrift"/>
              </a:rPr>
              <a:t>-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1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Gâtinais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français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31498" y="1276350"/>
            <a:ext cx="3239770" cy="1780539"/>
          </a:xfrm>
          <a:custGeom>
            <a:avLst/>
            <a:gdLst/>
            <a:ahLst/>
            <a:cxnLst/>
            <a:rect l="l" t="t" r="r" b="b"/>
            <a:pathLst>
              <a:path w="3239770" h="1780539">
                <a:moveTo>
                  <a:pt x="0" y="0"/>
                </a:moveTo>
                <a:lnTo>
                  <a:pt x="1748150" y="0"/>
                </a:lnTo>
                <a:lnTo>
                  <a:pt x="2497361" y="0"/>
                </a:lnTo>
                <a:lnTo>
                  <a:pt x="2996831" y="0"/>
                </a:lnTo>
                <a:lnTo>
                  <a:pt x="2996831" y="296704"/>
                </a:lnTo>
                <a:lnTo>
                  <a:pt x="3239521" y="159651"/>
                </a:lnTo>
                <a:lnTo>
                  <a:pt x="2996831" y="741763"/>
                </a:lnTo>
                <a:lnTo>
                  <a:pt x="2996831" y="1780231"/>
                </a:lnTo>
                <a:lnTo>
                  <a:pt x="2497361" y="1780231"/>
                </a:lnTo>
                <a:lnTo>
                  <a:pt x="1748150" y="1780231"/>
                </a:lnTo>
                <a:lnTo>
                  <a:pt x="0" y="1780231"/>
                </a:lnTo>
                <a:lnTo>
                  <a:pt x="0" y="741763"/>
                </a:lnTo>
                <a:lnTo>
                  <a:pt x="0" y="29670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2875" y="767588"/>
            <a:ext cx="7016115" cy="1369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dirty="0" sz="1800" spc="-5">
                <a:latin typeface="Bahnschrift"/>
                <a:cs typeface="Bahnschrift"/>
              </a:rPr>
              <a:t>Prioriser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la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construction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dans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les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pôles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existants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839"/>
              </a:lnSpc>
            </a:pPr>
            <a:r>
              <a:rPr dirty="0" sz="1600">
                <a:latin typeface="Bahnschrift"/>
                <a:cs typeface="Bahnschrift"/>
              </a:rPr>
              <a:t>-</a:t>
            </a:r>
            <a:r>
              <a:rPr dirty="0" sz="1600" spc="13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Investir</a:t>
            </a:r>
            <a:r>
              <a:rPr dirty="0" sz="1600" spc="150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les</a:t>
            </a:r>
            <a:r>
              <a:rPr dirty="0" sz="1600" spc="140">
                <a:latin typeface="Bahnschrift"/>
                <a:cs typeface="Bahnschrift"/>
              </a:rPr>
              <a:t> </a:t>
            </a:r>
            <a:r>
              <a:rPr dirty="0" sz="1600">
                <a:latin typeface="Bahnschrift"/>
                <a:cs typeface="Bahnschrift"/>
              </a:rPr>
              <a:t>dents</a:t>
            </a:r>
            <a:r>
              <a:rPr dirty="0" sz="1600" spc="13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creuses</a:t>
            </a:r>
            <a:endParaRPr sz="1600">
              <a:latin typeface="Bahnschrift"/>
              <a:cs typeface="Bahnschrift"/>
            </a:endParaRPr>
          </a:p>
          <a:p>
            <a:pPr marL="4499610" marR="5080">
              <a:lnSpc>
                <a:spcPct val="85400"/>
              </a:lnSpc>
              <a:spcBef>
                <a:spcPts val="1265"/>
              </a:spcBef>
            </a:pPr>
            <a:r>
              <a:rPr dirty="0" sz="1400">
                <a:latin typeface="Bahnschrift"/>
                <a:cs typeface="Bahnschrift"/>
              </a:rPr>
              <a:t>«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Nous</a:t>
            </a:r>
            <a:r>
              <a:rPr dirty="0" sz="1450" spc="11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travaillons</a:t>
            </a:r>
            <a:r>
              <a:rPr dirty="0" sz="1450" spc="11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sur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des</a:t>
            </a:r>
            <a:r>
              <a:rPr dirty="0" sz="1450" spc="11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éco- </a:t>
            </a:r>
            <a:r>
              <a:rPr dirty="0" sz="1450" spc="-235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quartiers</a:t>
            </a:r>
            <a:r>
              <a:rPr dirty="0" sz="1450" spc="-2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dans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les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900" spc="-125" b="1" i="1">
                <a:latin typeface="Arial"/>
                <a:cs typeface="Arial"/>
              </a:rPr>
              <a:t>dents </a:t>
            </a:r>
            <a:r>
              <a:rPr dirty="0" sz="1900" spc="-120" b="1" i="1">
                <a:latin typeface="Arial"/>
                <a:cs typeface="Arial"/>
              </a:rPr>
              <a:t> </a:t>
            </a:r>
            <a:r>
              <a:rPr dirty="0" sz="1900" spc="-80" b="1" i="1">
                <a:latin typeface="Arial"/>
                <a:cs typeface="Arial"/>
              </a:rPr>
              <a:t>c</a:t>
            </a:r>
            <a:r>
              <a:rPr dirty="0" sz="1900" spc="-65" b="1" i="1">
                <a:latin typeface="Arial"/>
                <a:cs typeface="Arial"/>
              </a:rPr>
              <a:t>r</a:t>
            </a:r>
            <a:r>
              <a:rPr dirty="0" sz="1900" spc="-100" b="1" i="1">
                <a:latin typeface="Arial"/>
                <a:cs typeface="Arial"/>
              </a:rPr>
              <a:t>e</a:t>
            </a:r>
            <a:r>
              <a:rPr dirty="0" sz="1900" spc="-165" b="1" i="1">
                <a:latin typeface="Arial"/>
                <a:cs typeface="Arial"/>
              </a:rPr>
              <a:t>u</a:t>
            </a:r>
            <a:r>
              <a:rPr dirty="0" sz="1900" spc="-110" b="1" i="1">
                <a:latin typeface="Arial"/>
                <a:cs typeface="Arial"/>
              </a:rPr>
              <a:t>s</a:t>
            </a:r>
            <a:r>
              <a:rPr dirty="0" sz="1900" spc="-114" b="1" i="1">
                <a:latin typeface="Arial"/>
                <a:cs typeface="Arial"/>
              </a:rPr>
              <a:t>e</a:t>
            </a:r>
            <a:r>
              <a:rPr dirty="0" sz="1900" spc="-125" b="1" i="1">
                <a:latin typeface="Arial"/>
                <a:cs typeface="Arial"/>
              </a:rPr>
              <a:t>s</a:t>
            </a:r>
            <a:r>
              <a:rPr dirty="0" sz="1900" spc="-40" b="1" i="1">
                <a:latin typeface="Arial"/>
                <a:cs typeface="Arial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o</a:t>
            </a:r>
            <a:r>
              <a:rPr dirty="0" sz="1450" spc="-30">
                <a:latin typeface="Bahnschrift"/>
                <a:cs typeface="Bahnschrift"/>
              </a:rPr>
              <a:t>u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su</a:t>
            </a:r>
            <a:r>
              <a:rPr dirty="0" sz="1450" spc="-25">
                <a:latin typeface="Bahnschrift"/>
                <a:cs typeface="Bahnschrift"/>
              </a:rPr>
              <a:t>r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0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de</a:t>
            </a:r>
            <a:r>
              <a:rPr dirty="0" sz="1450" spc="-30">
                <a:latin typeface="Bahnschrift"/>
                <a:cs typeface="Bahnschrift"/>
              </a:rPr>
              <a:t>s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5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si</a:t>
            </a:r>
            <a:r>
              <a:rPr dirty="0" sz="1450" spc="-15">
                <a:latin typeface="Bahnschrift"/>
                <a:cs typeface="Bahnschrift"/>
              </a:rPr>
              <a:t>t</a:t>
            </a:r>
            <a:r>
              <a:rPr dirty="0" sz="1450" spc="-35">
                <a:latin typeface="Bahnschrift"/>
                <a:cs typeface="Bahnschrift"/>
              </a:rPr>
              <a:t>es</a:t>
            </a:r>
            <a:endParaRPr sz="1450">
              <a:latin typeface="Bahnschrift"/>
              <a:cs typeface="Bahnschrif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0238" y="2076369"/>
            <a:ext cx="2257425" cy="822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-25">
                <a:latin typeface="Bahnschrift"/>
                <a:cs typeface="Bahnschrift"/>
              </a:rPr>
              <a:t>d’activité</a:t>
            </a:r>
            <a:r>
              <a:rPr dirty="0" sz="1450" spc="114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désaffectés</a:t>
            </a:r>
            <a:r>
              <a:rPr dirty="0" sz="1450" spc="114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»</a:t>
            </a:r>
            <a:endParaRPr sz="1400">
              <a:latin typeface="Bahnschrift"/>
              <a:cs typeface="Bahnschrift"/>
            </a:endParaRPr>
          </a:p>
          <a:p>
            <a:pPr marL="12700" marR="5080">
              <a:lnSpc>
                <a:spcPts val="1510"/>
              </a:lnSpc>
              <a:spcBef>
                <a:spcPts val="1505"/>
              </a:spcBef>
            </a:pPr>
            <a:r>
              <a:rPr dirty="0" sz="1400">
                <a:latin typeface="Bahnschrift"/>
                <a:cs typeface="Bahnschrift"/>
              </a:rPr>
              <a:t>-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Haute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Vallée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Chevreuse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47055" y="3356902"/>
            <a:ext cx="2581275" cy="2270125"/>
          </a:xfrm>
          <a:custGeom>
            <a:avLst/>
            <a:gdLst/>
            <a:ahLst/>
            <a:cxnLst/>
            <a:rect l="l" t="t" r="r" b="b"/>
            <a:pathLst>
              <a:path w="2581275" h="2270125">
                <a:moveTo>
                  <a:pt x="0" y="0"/>
                </a:moveTo>
                <a:lnTo>
                  <a:pt x="1505740" y="0"/>
                </a:lnTo>
                <a:lnTo>
                  <a:pt x="2151061" y="0"/>
                </a:lnTo>
                <a:lnTo>
                  <a:pt x="2581271" y="0"/>
                </a:lnTo>
                <a:lnTo>
                  <a:pt x="2581271" y="1135350"/>
                </a:lnTo>
                <a:lnTo>
                  <a:pt x="2581271" y="1621930"/>
                </a:lnTo>
                <a:lnTo>
                  <a:pt x="2581271" y="1946311"/>
                </a:lnTo>
                <a:lnTo>
                  <a:pt x="2151061" y="1946311"/>
                </a:lnTo>
                <a:lnTo>
                  <a:pt x="2403891" y="2269941"/>
                </a:lnTo>
                <a:lnTo>
                  <a:pt x="1505740" y="1946311"/>
                </a:lnTo>
                <a:lnTo>
                  <a:pt x="0" y="1946311"/>
                </a:lnTo>
                <a:lnTo>
                  <a:pt x="0" y="1621930"/>
                </a:lnTo>
                <a:lnTo>
                  <a:pt x="0" y="113535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425795" y="3515024"/>
            <a:ext cx="2379345" cy="159321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5080">
              <a:lnSpc>
                <a:spcPct val="86100"/>
              </a:lnSpc>
              <a:spcBef>
                <a:spcPts val="370"/>
              </a:spcBef>
            </a:pPr>
            <a:r>
              <a:rPr dirty="0" sz="1400">
                <a:latin typeface="Bahnschrift"/>
                <a:cs typeface="Bahnschrift"/>
              </a:rPr>
              <a:t>« </a:t>
            </a:r>
            <a:r>
              <a:rPr dirty="0" sz="1400" spc="-110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L</a:t>
            </a:r>
            <a:r>
              <a:rPr dirty="0" sz="1450" spc="-30">
                <a:latin typeface="Bahnschrift"/>
                <a:cs typeface="Bahnschrift"/>
              </a:rPr>
              <a:t>e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5">
                <a:latin typeface="Bahnschrift"/>
                <a:cs typeface="Bahnschrift"/>
              </a:rPr>
              <a:t> </a:t>
            </a:r>
            <a:r>
              <a:rPr dirty="0" sz="1450" spc="-125" b="1" i="1">
                <a:latin typeface="Arial"/>
                <a:cs typeface="Arial"/>
              </a:rPr>
              <a:t>p</a:t>
            </a:r>
            <a:r>
              <a:rPr dirty="0" sz="1450" spc="-130" b="1" i="1">
                <a:latin typeface="Arial"/>
                <a:cs typeface="Arial"/>
              </a:rPr>
              <a:t>o</a:t>
            </a:r>
            <a:r>
              <a:rPr dirty="0" sz="1450" spc="-25" b="1" i="1">
                <a:latin typeface="Arial"/>
                <a:cs typeface="Arial"/>
              </a:rPr>
              <a:t>t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100" b="1" i="1">
                <a:latin typeface="Arial"/>
                <a:cs typeface="Arial"/>
              </a:rPr>
              <a:t>n</a:t>
            </a:r>
            <a:r>
              <a:rPr dirty="0" sz="1450" spc="-25" b="1" i="1">
                <a:latin typeface="Arial"/>
                <a:cs typeface="Arial"/>
              </a:rPr>
              <a:t>t</a:t>
            </a:r>
            <a:r>
              <a:rPr dirty="0" sz="1450" spc="-60" b="1" i="1">
                <a:latin typeface="Arial"/>
                <a:cs typeface="Arial"/>
              </a:rPr>
              <a:t>i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b="1" i="1">
                <a:latin typeface="Arial"/>
                <a:cs typeface="Arial"/>
              </a:rPr>
              <a:t>l</a:t>
            </a:r>
            <a:r>
              <a:rPr dirty="0" sz="1450" spc="-35" b="1" i="1">
                <a:latin typeface="Arial"/>
                <a:cs typeface="Arial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de</a:t>
            </a:r>
            <a:r>
              <a:rPr dirty="0" sz="1450" spc="-30">
                <a:latin typeface="Bahnschrift"/>
                <a:cs typeface="Bahnschrift"/>
              </a:rPr>
              <a:t>s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5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es</a:t>
            </a:r>
            <a:r>
              <a:rPr dirty="0" sz="1450" spc="-30">
                <a:latin typeface="Bahnschrift"/>
                <a:cs typeface="Bahnschrift"/>
              </a:rPr>
              <a:t>pac</a:t>
            </a:r>
            <a:r>
              <a:rPr dirty="0" sz="1450" spc="-35">
                <a:latin typeface="Bahnschrift"/>
                <a:cs typeface="Bahnschrift"/>
              </a:rPr>
              <a:t>e</a:t>
            </a:r>
            <a:r>
              <a:rPr dirty="0" sz="1450" spc="-30">
                <a:latin typeface="Bahnschrift"/>
                <a:cs typeface="Bahnschrift"/>
              </a:rPr>
              <a:t>s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5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e</a:t>
            </a:r>
            <a:r>
              <a:rPr dirty="0" sz="1450" spc="-15">
                <a:latin typeface="Bahnschrift"/>
                <a:cs typeface="Bahnschrift"/>
              </a:rPr>
              <a:t>n  </a:t>
            </a:r>
            <a:r>
              <a:rPr dirty="0" sz="1450" spc="-100" b="1" i="1">
                <a:latin typeface="Arial"/>
                <a:cs typeface="Arial"/>
              </a:rPr>
              <a:t>de</a:t>
            </a:r>
            <a:r>
              <a:rPr dirty="0" sz="1450" spc="-100" b="1" i="1">
                <a:latin typeface="Arial"/>
                <a:cs typeface="Arial"/>
              </a:rPr>
              <a:t>n</a:t>
            </a:r>
            <a:r>
              <a:rPr dirty="0" sz="1450" spc="-25" b="1" i="1">
                <a:latin typeface="Arial"/>
                <a:cs typeface="Arial"/>
              </a:rPr>
              <a:t>t</a:t>
            </a:r>
            <a:r>
              <a:rPr dirty="0" sz="1450" spc="-85" b="1" i="1">
                <a:latin typeface="Arial"/>
                <a:cs typeface="Arial"/>
              </a:rPr>
              <a:t>s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110" b="1" i="1">
                <a:latin typeface="Arial"/>
                <a:cs typeface="Arial"/>
              </a:rPr>
              <a:t>c</a:t>
            </a:r>
            <a:r>
              <a:rPr dirty="0" sz="1450" spc="30" b="1" i="1">
                <a:latin typeface="Arial"/>
                <a:cs typeface="Arial"/>
              </a:rPr>
              <a:t>r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114" b="1" i="1">
                <a:latin typeface="Arial"/>
                <a:cs typeface="Arial"/>
              </a:rPr>
              <a:t>u</a:t>
            </a:r>
            <a:r>
              <a:rPr dirty="0" sz="1450" spc="-90" b="1" i="1">
                <a:latin typeface="Arial"/>
                <a:cs typeface="Arial"/>
              </a:rPr>
              <a:t>s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85" b="1" i="1">
                <a:latin typeface="Arial"/>
                <a:cs typeface="Arial"/>
              </a:rPr>
              <a:t>s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e</a:t>
            </a:r>
            <a:r>
              <a:rPr dirty="0" sz="1450" spc="-20">
                <a:latin typeface="Bahnschrift"/>
                <a:cs typeface="Bahnschrift"/>
              </a:rPr>
              <a:t>t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14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l</a:t>
            </a:r>
            <a:r>
              <a:rPr dirty="0" sz="1450" spc="-30">
                <a:latin typeface="Bahnschrift"/>
                <a:cs typeface="Bahnschrift"/>
              </a:rPr>
              <a:t>e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5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r</a:t>
            </a:r>
            <a:r>
              <a:rPr dirty="0" sz="1450" spc="-35">
                <a:latin typeface="Bahnschrift"/>
                <a:cs typeface="Bahnschrift"/>
              </a:rPr>
              <a:t>e</a:t>
            </a:r>
            <a:r>
              <a:rPr dirty="0" sz="1450" spc="-25">
                <a:latin typeface="Bahnschrift"/>
                <a:cs typeface="Bahnschrift"/>
              </a:rPr>
              <a:t>c</a:t>
            </a:r>
            <a:r>
              <a:rPr dirty="0" sz="1450" spc="-30">
                <a:latin typeface="Bahnschrift"/>
                <a:cs typeface="Bahnschrift"/>
              </a:rPr>
              <a:t>y</a:t>
            </a:r>
            <a:r>
              <a:rPr dirty="0" sz="1450" spc="-25">
                <a:latin typeface="Bahnschrift"/>
                <a:cs typeface="Bahnschrift"/>
              </a:rPr>
              <a:t>c</a:t>
            </a:r>
            <a:r>
              <a:rPr dirty="0" sz="1450" spc="-25">
                <a:latin typeface="Bahnschrift"/>
                <a:cs typeface="Bahnschrift"/>
              </a:rPr>
              <a:t>l</a:t>
            </a:r>
            <a:r>
              <a:rPr dirty="0" sz="1450" spc="-30">
                <a:latin typeface="Bahnschrift"/>
                <a:cs typeface="Bahnschrift"/>
              </a:rPr>
              <a:t>a</a:t>
            </a:r>
            <a:r>
              <a:rPr dirty="0" sz="1450" spc="-35">
                <a:latin typeface="Bahnschrift"/>
                <a:cs typeface="Bahnschrift"/>
              </a:rPr>
              <a:t>g</a:t>
            </a:r>
            <a:r>
              <a:rPr dirty="0" sz="1450" spc="-15">
                <a:latin typeface="Bahnschrift"/>
                <a:cs typeface="Bahnschrift"/>
              </a:rPr>
              <a:t>e  </a:t>
            </a:r>
            <a:r>
              <a:rPr dirty="0" sz="1450" spc="-35">
                <a:latin typeface="Bahnschrift"/>
                <a:cs typeface="Bahnschrift"/>
              </a:rPr>
              <a:t>d</a:t>
            </a:r>
            <a:r>
              <a:rPr dirty="0" sz="1450" spc="-30">
                <a:latin typeface="Bahnschrift"/>
                <a:cs typeface="Bahnschrift"/>
              </a:rPr>
              <a:t>u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f</a:t>
            </a:r>
            <a:r>
              <a:rPr dirty="0" sz="1450" spc="-35">
                <a:latin typeface="Bahnschrift"/>
                <a:cs typeface="Bahnschrift"/>
              </a:rPr>
              <a:t>o</a:t>
            </a:r>
            <a:r>
              <a:rPr dirty="0" sz="1450" spc="-25">
                <a:latin typeface="Bahnschrift"/>
                <a:cs typeface="Bahnschrift"/>
              </a:rPr>
              <a:t>n</a:t>
            </a:r>
            <a:r>
              <a:rPr dirty="0" sz="1450" spc="-25">
                <a:latin typeface="Bahnschrift"/>
                <a:cs typeface="Bahnschrift"/>
              </a:rPr>
              <a:t>c</a:t>
            </a:r>
            <a:r>
              <a:rPr dirty="0" sz="1450" spc="-25">
                <a:latin typeface="Bahnschrift"/>
                <a:cs typeface="Bahnschrift"/>
              </a:rPr>
              <a:t>ie</a:t>
            </a:r>
            <a:r>
              <a:rPr dirty="0" sz="1450" spc="-25">
                <a:latin typeface="Bahnschrift"/>
                <a:cs typeface="Bahnschrift"/>
              </a:rPr>
              <a:t>r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0">
                <a:latin typeface="Bahnschrift"/>
                <a:cs typeface="Bahnschrift"/>
              </a:rPr>
              <a:t> </a:t>
            </a:r>
            <a:r>
              <a:rPr dirty="0" sz="1450" spc="-125" b="1" i="1">
                <a:latin typeface="Arial"/>
                <a:cs typeface="Arial"/>
              </a:rPr>
              <a:t>p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114" b="1" i="1">
                <a:latin typeface="Arial"/>
                <a:cs typeface="Arial"/>
              </a:rPr>
              <a:t>u</a:t>
            </a:r>
            <a:r>
              <a:rPr dirty="0" sz="1450" spc="-85" b="1" i="1">
                <a:latin typeface="Arial"/>
                <a:cs typeface="Arial"/>
              </a:rPr>
              <a:t>v</a:t>
            </a:r>
            <a:r>
              <a:rPr dirty="0" sz="1450" spc="-90" b="1" i="1">
                <a:latin typeface="Arial"/>
                <a:cs typeface="Arial"/>
              </a:rPr>
              <a:t>e</a:t>
            </a:r>
            <a:r>
              <a:rPr dirty="0" sz="1450" spc="-100" b="1" i="1">
                <a:latin typeface="Arial"/>
                <a:cs typeface="Arial"/>
              </a:rPr>
              <a:t>n</a:t>
            </a:r>
            <a:r>
              <a:rPr dirty="0" sz="1450" spc="-30" b="1" i="1">
                <a:latin typeface="Arial"/>
                <a:cs typeface="Arial"/>
              </a:rPr>
              <a:t>t</a:t>
            </a:r>
            <a:r>
              <a:rPr dirty="0" sz="1450" spc="-25" b="1" i="1">
                <a:latin typeface="Arial"/>
                <a:cs typeface="Arial"/>
              </a:rPr>
              <a:t> </a:t>
            </a:r>
            <a:r>
              <a:rPr dirty="0" sz="1450" spc="-90" b="1" i="1">
                <a:latin typeface="Arial"/>
                <a:cs typeface="Arial"/>
              </a:rPr>
              <a:t>s</a:t>
            </a:r>
            <a:r>
              <a:rPr dirty="0" sz="1450" spc="-114" b="1" i="1">
                <a:latin typeface="Arial"/>
                <a:cs typeface="Arial"/>
              </a:rPr>
              <a:t>u</a:t>
            </a:r>
            <a:r>
              <a:rPr dirty="0" sz="1450" spc="-50" b="1" i="1">
                <a:latin typeface="Arial"/>
                <a:cs typeface="Arial"/>
              </a:rPr>
              <a:t>ff</a:t>
            </a:r>
            <a:r>
              <a:rPr dirty="0" sz="1450" spc="-60" b="1" i="1">
                <a:latin typeface="Arial"/>
                <a:cs typeface="Arial"/>
              </a:rPr>
              <a:t>i</a:t>
            </a:r>
            <a:r>
              <a:rPr dirty="0" sz="1450" spc="30" b="1" i="1">
                <a:latin typeface="Arial"/>
                <a:cs typeface="Arial"/>
              </a:rPr>
              <a:t>r</a:t>
            </a:r>
            <a:r>
              <a:rPr dirty="0" sz="1450" spc="-40" b="1" i="1">
                <a:latin typeface="Arial"/>
                <a:cs typeface="Arial"/>
              </a:rPr>
              <a:t>e  </a:t>
            </a:r>
            <a:r>
              <a:rPr dirty="0" sz="1450" spc="-35" b="1" i="1">
                <a:latin typeface="Arial"/>
                <a:cs typeface="Arial"/>
              </a:rPr>
              <a:t>très</a:t>
            </a:r>
            <a:r>
              <a:rPr dirty="0" sz="1450" spc="-40" b="1" i="1">
                <a:latin typeface="Arial"/>
                <a:cs typeface="Arial"/>
              </a:rPr>
              <a:t> </a:t>
            </a:r>
            <a:r>
              <a:rPr dirty="0" sz="1450" spc="-55" b="1" i="1">
                <a:latin typeface="Arial"/>
                <a:cs typeface="Arial"/>
              </a:rPr>
              <a:t>majoritairement</a:t>
            </a:r>
            <a:r>
              <a:rPr dirty="0" sz="1450" spc="-25" b="1" i="1">
                <a:latin typeface="Arial"/>
                <a:cs typeface="Arial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aux 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nécessaires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développements </a:t>
            </a:r>
            <a:r>
              <a:rPr dirty="0" sz="1450" spc="-23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des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besoins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»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 sz="1400">
                <a:latin typeface="Bahnschrift"/>
                <a:cs typeface="Bahnschrift"/>
              </a:rPr>
              <a:t>-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Livradois-Forez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6287" y="1177683"/>
            <a:ext cx="3695712" cy="431628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85617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dirty="0" spc="245"/>
              <a:t> </a:t>
            </a:r>
            <a:r>
              <a:rPr dirty="0" spc="-5"/>
              <a:t>Renforcer</a:t>
            </a:r>
            <a:r>
              <a:rPr dirty="0" spc="245"/>
              <a:t> </a:t>
            </a:r>
            <a:r>
              <a:rPr dirty="0" spc="-5"/>
              <a:t>l’armature</a:t>
            </a:r>
            <a:r>
              <a:rPr dirty="0" spc="245"/>
              <a:t> </a:t>
            </a:r>
            <a:r>
              <a:rPr dirty="0" spc="-5"/>
              <a:t>urbaine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faire</a:t>
            </a:r>
            <a:r>
              <a:rPr dirty="0" spc="245"/>
              <a:t> </a:t>
            </a:r>
            <a:r>
              <a:rPr dirty="0" spc="-5"/>
              <a:t>vivre</a:t>
            </a:r>
            <a:r>
              <a:rPr dirty="0" spc="240"/>
              <a:t> </a:t>
            </a:r>
            <a:r>
              <a:rPr dirty="0"/>
              <a:t>le</a:t>
            </a:r>
            <a:r>
              <a:rPr dirty="0" spc="245"/>
              <a:t> </a:t>
            </a:r>
            <a:r>
              <a:rPr dirty="0" spc="-5"/>
              <a:t>patrimoine</a:t>
            </a:r>
            <a:r>
              <a:rPr dirty="0" spc="245"/>
              <a:t> </a:t>
            </a:r>
            <a:r>
              <a:rPr dirty="0" spc="-5"/>
              <a:t>bâti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75" y="767588"/>
            <a:ext cx="5253990" cy="523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dirty="0" sz="1800" spc="-5">
                <a:latin typeface="Bahnschrift"/>
                <a:cs typeface="Bahnschrift"/>
              </a:rPr>
              <a:t>Prioriser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la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construction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dans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les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pôles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existants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839"/>
              </a:lnSpc>
            </a:pPr>
            <a:r>
              <a:rPr dirty="0" sz="1600">
                <a:latin typeface="Bahnschrift"/>
                <a:cs typeface="Bahnschrift"/>
              </a:rPr>
              <a:t>-</a:t>
            </a:r>
            <a:r>
              <a:rPr dirty="0" sz="1600" spc="14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Densifier</a:t>
            </a:r>
            <a:r>
              <a:rPr dirty="0" sz="1600" spc="15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le</a:t>
            </a:r>
            <a:r>
              <a:rPr dirty="0" sz="1600" spc="15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tissu</a:t>
            </a:r>
            <a:r>
              <a:rPr dirty="0" sz="1600" spc="15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pavillonnaire</a:t>
            </a:r>
            <a:r>
              <a:rPr dirty="0" sz="1600" spc="155">
                <a:latin typeface="Bahnschrift"/>
                <a:cs typeface="Bahnschrift"/>
              </a:rPr>
              <a:t> </a:t>
            </a:r>
            <a:r>
              <a:rPr dirty="0" sz="1600">
                <a:latin typeface="Bahnschrift"/>
                <a:cs typeface="Bahnschrift"/>
              </a:rPr>
              <a:t>avec</a:t>
            </a:r>
            <a:r>
              <a:rPr dirty="0" sz="1600" spc="15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la</a:t>
            </a:r>
            <a:r>
              <a:rPr dirty="0" sz="1600" spc="150">
                <a:latin typeface="Bahnschrift"/>
                <a:cs typeface="Bahnschrift"/>
              </a:rPr>
              <a:t> </a:t>
            </a:r>
            <a:r>
              <a:rPr dirty="0" sz="1600">
                <a:latin typeface="Bahnschrift"/>
                <a:cs typeface="Bahnschrift"/>
              </a:rPr>
              <a:t>démarche</a:t>
            </a:r>
            <a:r>
              <a:rPr dirty="0" sz="1600" spc="160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BIMBY</a:t>
            </a:r>
            <a:endParaRPr sz="16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292" y="1591729"/>
            <a:ext cx="6354151" cy="40068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11981" y="348335"/>
            <a:ext cx="1861185" cy="1017269"/>
          </a:xfrm>
          <a:prstGeom prst="rect">
            <a:avLst/>
          </a:prstGeom>
          <a:ln w="38100">
            <a:solidFill>
              <a:srgbClr val="009371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marL="91440" marR="1056005">
              <a:lnSpc>
                <a:spcPct val="92600"/>
              </a:lnSpc>
              <a:spcBef>
                <a:spcPts val="565"/>
              </a:spcBef>
            </a:pPr>
            <a:r>
              <a:rPr dirty="0" sz="2400" spc="-910" b="1">
                <a:latin typeface="Verdana"/>
                <a:cs typeface="Verdana"/>
              </a:rPr>
              <a:t>1</a:t>
            </a:r>
            <a:r>
              <a:rPr dirty="0" sz="2400" spc="-335" b="1">
                <a:latin typeface="Verdana"/>
                <a:cs typeface="Verdana"/>
              </a:rPr>
              <a:t> </a:t>
            </a:r>
            <a:r>
              <a:rPr dirty="0" sz="1800">
                <a:latin typeface="Bahnschrift"/>
                <a:cs typeface="Bahnschrift"/>
              </a:rPr>
              <a:t>P</a:t>
            </a:r>
            <a:r>
              <a:rPr dirty="0" sz="1800" spc="5">
                <a:latin typeface="Bahnschrift"/>
                <a:cs typeface="Bahnschrift"/>
              </a:rPr>
              <a:t>a</a:t>
            </a:r>
            <a:r>
              <a:rPr dirty="0" sz="1800" spc="-5">
                <a:latin typeface="Bahnschrift"/>
                <a:cs typeface="Bahnschrift"/>
              </a:rPr>
              <a:t>r</a:t>
            </a:r>
            <a:r>
              <a:rPr dirty="0" sz="1800">
                <a:latin typeface="Bahnschrift"/>
                <a:cs typeface="Bahnschrift"/>
              </a:rPr>
              <a:t>c  </a:t>
            </a:r>
            <a:r>
              <a:rPr dirty="0" sz="1800">
                <a:latin typeface="Bahnschrift"/>
                <a:cs typeface="Bahnschrift"/>
              </a:rPr>
              <a:t>a</a:t>
            </a:r>
            <a:r>
              <a:rPr dirty="0" sz="1800" spc="9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tenté</a:t>
            </a:r>
            <a:endParaRPr sz="1800">
              <a:latin typeface="Bahnschrift"/>
              <a:cs typeface="Bahnschrift"/>
            </a:endParaRPr>
          </a:p>
          <a:p>
            <a:pPr marL="91440">
              <a:lnSpc>
                <a:spcPts val="1895"/>
              </a:lnSpc>
            </a:pPr>
            <a:r>
              <a:rPr dirty="0" sz="1800" spc="-5">
                <a:latin typeface="Bahnschrift"/>
                <a:cs typeface="Bahnschrift"/>
              </a:rPr>
              <a:t>l’expérience</a:t>
            </a:r>
            <a:endParaRPr sz="1800">
              <a:latin typeface="Bahnschrift"/>
              <a:cs typeface="Bahnschrif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3603" y="1567967"/>
            <a:ext cx="3819296" cy="376835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85617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dirty="0" spc="245"/>
              <a:t> </a:t>
            </a:r>
            <a:r>
              <a:rPr dirty="0" spc="-5"/>
              <a:t>Renforcer</a:t>
            </a:r>
            <a:r>
              <a:rPr dirty="0" spc="245"/>
              <a:t> </a:t>
            </a:r>
            <a:r>
              <a:rPr dirty="0" spc="-5"/>
              <a:t>l’armature</a:t>
            </a:r>
            <a:r>
              <a:rPr dirty="0" spc="245"/>
              <a:t> </a:t>
            </a:r>
            <a:r>
              <a:rPr dirty="0" spc="-5"/>
              <a:t>urbaine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faire</a:t>
            </a:r>
            <a:r>
              <a:rPr dirty="0" spc="245"/>
              <a:t> </a:t>
            </a:r>
            <a:r>
              <a:rPr dirty="0" spc="-5"/>
              <a:t>vivre</a:t>
            </a:r>
            <a:r>
              <a:rPr dirty="0" spc="240"/>
              <a:t> </a:t>
            </a:r>
            <a:r>
              <a:rPr dirty="0"/>
              <a:t>le</a:t>
            </a:r>
            <a:r>
              <a:rPr dirty="0" spc="245"/>
              <a:t> </a:t>
            </a:r>
            <a:r>
              <a:rPr dirty="0" spc="-5"/>
              <a:t>patrimoine</a:t>
            </a:r>
            <a:r>
              <a:rPr dirty="0" spc="245"/>
              <a:t> </a:t>
            </a:r>
            <a:r>
              <a:rPr dirty="0" spc="-5"/>
              <a:t>bâti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75" y="767588"/>
            <a:ext cx="6076315" cy="523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dirty="0" sz="1800" spc="-5">
                <a:latin typeface="Bahnschrift"/>
                <a:cs typeface="Bahnschrift"/>
              </a:rPr>
              <a:t>Prioriser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la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construction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dans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les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pôles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existants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839"/>
              </a:lnSpc>
              <a:tabLst>
                <a:tab pos="297815" algn="l"/>
              </a:tabLst>
            </a:pPr>
            <a:r>
              <a:rPr dirty="0" sz="1600">
                <a:latin typeface="Bahnschrift"/>
                <a:cs typeface="Bahnschrift"/>
              </a:rPr>
              <a:t>-	Créer</a:t>
            </a:r>
            <a:r>
              <a:rPr dirty="0" sz="1600" spc="155">
                <a:latin typeface="Bahnschrift"/>
                <a:cs typeface="Bahnschrift"/>
              </a:rPr>
              <a:t> </a:t>
            </a:r>
            <a:r>
              <a:rPr dirty="0" sz="1600">
                <a:latin typeface="Bahnschrift"/>
                <a:cs typeface="Bahnschrift"/>
              </a:rPr>
              <a:t>des</a:t>
            </a:r>
            <a:r>
              <a:rPr dirty="0" sz="1600" spc="14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extensions</a:t>
            </a:r>
            <a:r>
              <a:rPr dirty="0" sz="1600" spc="150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denses,</a:t>
            </a:r>
            <a:r>
              <a:rPr dirty="0" sz="1600" spc="150">
                <a:latin typeface="Bahnschrift"/>
                <a:cs typeface="Bahnschrift"/>
              </a:rPr>
              <a:t> </a:t>
            </a:r>
            <a:r>
              <a:rPr dirty="0" sz="1600">
                <a:latin typeface="Bahnschrift"/>
                <a:cs typeface="Bahnschrift"/>
              </a:rPr>
              <a:t>dans</a:t>
            </a:r>
            <a:r>
              <a:rPr dirty="0" sz="1600" spc="150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la</a:t>
            </a:r>
            <a:r>
              <a:rPr dirty="0" sz="1600" spc="150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continuité</a:t>
            </a:r>
            <a:r>
              <a:rPr dirty="0" sz="1600" spc="155">
                <a:latin typeface="Bahnschrift"/>
                <a:cs typeface="Bahnschrift"/>
              </a:rPr>
              <a:t> </a:t>
            </a:r>
            <a:r>
              <a:rPr dirty="0" sz="1600">
                <a:latin typeface="Bahnschrift"/>
                <a:cs typeface="Bahnschrift"/>
              </a:rPr>
              <a:t>du</a:t>
            </a:r>
            <a:r>
              <a:rPr dirty="0" sz="1600" spc="15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tissu</a:t>
            </a:r>
            <a:r>
              <a:rPr dirty="0" sz="1600" spc="150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urbain</a:t>
            </a:r>
            <a:endParaRPr sz="1600">
              <a:latin typeface="Bahnschrift"/>
              <a:cs typeface="Bahnschrif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19098" y="4508576"/>
            <a:ext cx="2289810" cy="1042035"/>
          </a:xfrm>
          <a:prstGeom prst="rect">
            <a:avLst/>
          </a:prstGeom>
          <a:ln w="38100">
            <a:solidFill>
              <a:srgbClr val="009371"/>
            </a:solidFill>
          </a:ln>
        </p:spPr>
        <p:txBody>
          <a:bodyPr wrap="square" lIns="0" tIns="92710" rIns="0" bIns="0" rtlCol="0" vert="horz">
            <a:spAutoFit/>
          </a:bodyPr>
          <a:lstStyle/>
          <a:p>
            <a:pPr marL="91440" marR="106680">
              <a:lnSpc>
                <a:spcPct val="90300"/>
              </a:lnSpc>
              <a:spcBef>
                <a:spcPts val="730"/>
              </a:spcBef>
            </a:pPr>
            <a:r>
              <a:rPr dirty="0" sz="2400" spc="-650" b="1">
                <a:latin typeface="Verdana"/>
                <a:cs typeface="Verdana"/>
              </a:rPr>
              <a:t>10</a:t>
            </a:r>
            <a:r>
              <a:rPr dirty="0" sz="2400" spc="-335" b="1">
                <a:latin typeface="Verdana"/>
                <a:cs typeface="Verdana"/>
              </a:rPr>
              <a:t> </a:t>
            </a:r>
            <a:r>
              <a:rPr dirty="0" sz="1800">
                <a:latin typeface="Bahnschrift"/>
                <a:cs typeface="Bahnschrift"/>
              </a:rPr>
              <a:t>P</a:t>
            </a:r>
            <a:r>
              <a:rPr dirty="0" sz="1800" spc="5">
                <a:latin typeface="Bahnschrift"/>
                <a:cs typeface="Bahnschrift"/>
              </a:rPr>
              <a:t>a</a:t>
            </a:r>
            <a:r>
              <a:rPr dirty="0" sz="1800" spc="-5">
                <a:latin typeface="Bahnschrift"/>
                <a:cs typeface="Bahnschrift"/>
              </a:rPr>
              <a:t>r</a:t>
            </a:r>
            <a:r>
              <a:rPr dirty="0" sz="1800">
                <a:latin typeface="Bahnschrift"/>
                <a:cs typeface="Bahnschrift"/>
              </a:rPr>
              <a:t>cs </a:t>
            </a:r>
            <a:r>
              <a:rPr dirty="0" sz="1800" spc="-12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</a:t>
            </a:r>
            <a:r>
              <a:rPr dirty="0" sz="1800" spc="5">
                <a:latin typeface="Bahnschrift"/>
                <a:cs typeface="Bahnschrift"/>
              </a:rPr>
              <a:t>a</a:t>
            </a:r>
            <a:r>
              <a:rPr dirty="0" sz="1800" spc="-5">
                <a:latin typeface="Bahnschrift"/>
                <a:cs typeface="Bahnschrift"/>
              </a:rPr>
              <a:t>rti</a:t>
            </a:r>
            <a:r>
              <a:rPr dirty="0" sz="1800">
                <a:latin typeface="Bahnschrift"/>
                <a:cs typeface="Bahnschrift"/>
              </a:rPr>
              <a:t>c</a:t>
            </a:r>
            <a:r>
              <a:rPr dirty="0" sz="1800" spc="-5">
                <a:latin typeface="Bahnschrift"/>
                <a:cs typeface="Bahnschrift"/>
              </a:rPr>
              <a:t>ipen</a:t>
            </a:r>
            <a:r>
              <a:rPr dirty="0" sz="1800">
                <a:latin typeface="Bahnschrift"/>
                <a:cs typeface="Bahnschrift"/>
              </a:rPr>
              <a:t>t  </a:t>
            </a:r>
            <a:r>
              <a:rPr dirty="0" sz="1800">
                <a:latin typeface="Bahnschrift"/>
                <a:cs typeface="Bahnschrift"/>
              </a:rPr>
              <a:t>a</a:t>
            </a:r>
            <a:r>
              <a:rPr dirty="0" sz="1800" spc="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des</a:t>
            </a:r>
            <a:r>
              <a:rPr dirty="0" sz="180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projets </a:t>
            </a:r>
            <a:r>
              <a:rPr dirty="0" sz="180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d’EcoQuartiers</a:t>
            </a:r>
            <a:endParaRPr sz="1800">
              <a:latin typeface="Bahnschrift"/>
              <a:cs typeface="Bahnschrif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135" y="1591729"/>
            <a:ext cx="6934577" cy="39926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9098" y="1591729"/>
            <a:ext cx="4268101" cy="26809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85617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dirty="0" spc="245"/>
              <a:t> </a:t>
            </a:r>
            <a:r>
              <a:rPr dirty="0" spc="-5"/>
              <a:t>Renforcer</a:t>
            </a:r>
            <a:r>
              <a:rPr dirty="0" spc="245"/>
              <a:t> </a:t>
            </a:r>
            <a:r>
              <a:rPr dirty="0" spc="-5"/>
              <a:t>l’armature</a:t>
            </a:r>
            <a:r>
              <a:rPr dirty="0" spc="245"/>
              <a:t> </a:t>
            </a:r>
            <a:r>
              <a:rPr dirty="0" spc="-5"/>
              <a:t>urbaine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faire</a:t>
            </a:r>
            <a:r>
              <a:rPr dirty="0" spc="245"/>
              <a:t> </a:t>
            </a:r>
            <a:r>
              <a:rPr dirty="0" spc="-5"/>
              <a:t>vivre</a:t>
            </a:r>
            <a:r>
              <a:rPr dirty="0" spc="240"/>
              <a:t> </a:t>
            </a:r>
            <a:r>
              <a:rPr dirty="0"/>
              <a:t>le</a:t>
            </a:r>
            <a:r>
              <a:rPr dirty="0" spc="245"/>
              <a:t> </a:t>
            </a:r>
            <a:r>
              <a:rPr dirty="0" spc="-5"/>
              <a:t>patrimoine</a:t>
            </a:r>
            <a:r>
              <a:rPr dirty="0" spc="245"/>
              <a:t> </a:t>
            </a:r>
            <a:r>
              <a:rPr dirty="0" spc="-5"/>
              <a:t>bâti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9878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</a:t>
            </a:r>
            <a:r>
              <a:rPr dirty="0" spc="245"/>
              <a:t> </a:t>
            </a:r>
            <a:r>
              <a:rPr dirty="0" spc="-5"/>
              <a:t>Donner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45"/>
              <a:t> </a:t>
            </a:r>
            <a:r>
              <a:rPr dirty="0"/>
              <a:t>la</a:t>
            </a:r>
            <a:r>
              <a:rPr dirty="0" spc="240"/>
              <a:t> </a:t>
            </a:r>
            <a:r>
              <a:rPr dirty="0"/>
              <a:t>valeur</a:t>
            </a:r>
            <a:r>
              <a:rPr dirty="0" spc="245"/>
              <a:t> </a:t>
            </a:r>
            <a:r>
              <a:rPr dirty="0" spc="-5"/>
              <a:t>symbolique,</a:t>
            </a:r>
            <a:r>
              <a:rPr dirty="0" spc="245"/>
              <a:t> </a:t>
            </a:r>
            <a:r>
              <a:rPr dirty="0"/>
              <a:t>culturelle</a:t>
            </a:r>
            <a:r>
              <a:rPr dirty="0" spc="245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économique</a:t>
            </a:r>
            <a:r>
              <a:rPr dirty="0" spc="245"/>
              <a:t> </a:t>
            </a:r>
            <a:r>
              <a:rPr dirty="0" spc="-5"/>
              <a:t>au</a:t>
            </a:r>
            <a:r>
              <a:rPr dirty="0" spc="245"/>
              <a:t> </a:t>
            </a:r>
            <a:r>
              <a:rPr dirty="0" spc="-5"/>
              <a:t>non-bâti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684420"/>
            <a:ext cx="4193540" cy="699135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800" spc="-5">
                <a:latin typeface="Bahnschrift"/>
                <a:cs typeface="Bahnschrift"/>
              </a:rPr>
              <a:t>C’est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développer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son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potentiel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10">
                <a:latin typeface="Bahnschrift"/>
                <a:cs typeface="Bahnschrift"/>
              </a:rPr>
              <a:t>nourricier</a:t>
            </a:r>
            <a:endParaRPr sz="1800">
              <a:latin typeface="Bahnschrift"/>
              <a:cs typeface="Bahnschrift"/>
            </a:endParaRPr>
          </a:p>
          <a:p>
            <a:pPr marL="31750">
              <a:lnSpc>
                <a:spcPct val="100000"/>
              </a:lnSpc>
              <a:spcBef>
                <a:spcPts val="640"/>
              </a:spcBef>
            </a:pP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valorisent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leurs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produits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locaux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97738"/>
            <a:ext cx="4010025" cy="406744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0256" y="3679304"/>
            <a:ext cx="2299055" cy="20737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0731" y="1693379"/>
            <a:ext cx="2308593" cy="18350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81475" y="1693379"/>
            <a:ext cx="3242716" cy="18350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67733" y="3679304"/>
            <a:ext cx="3237407" cy="206427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10775" y="1695681"/>
            <a:ext cx="2181225" cy="40694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658" y="1739010"/>
            <a:ext cx="6150055" cy="40495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2875" y="684420"/>
            <a:ext cx="9387205" cy="1696085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800" spc="-5">
                <a:latin typeface="Bahnschrift"/>
                <a:cs typeface="Bahnschrift"/>
              </a:rPr>
              <a:t>C’est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développer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son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potentiel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10">
                <a:latin typeface="Bahnschrift"/>
                <a:cs typeface="Bahnschrift"/>
              </a:rPr>
              <a:t>nourricier</a:t>
            </a:r>
            <a:endParaRPr sz="1800">
              <a:latin typeface="Bahnschrift"/>
              <a:cs typeface="Bahnschrift"/>
            </a:endParaRPr>
          </a:p>
          <a:p>
            <a:pPr marL="31750">
              <a:lnSpc>
                <a:spcPct val="100000"/>
              </a:lnSpc>
              <a:spcBef>
                <a:spcPts val="640"/>
              </a:spcBef>
            </a:pP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valorisent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leurs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produits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locaux</a:t>
            </a:r>
            <a:endParaRPr sz="1400">
              <a:latin typeface="Bahnschrift"/>
              <a:cs typeface="Bahnschrift"/>
            </a:endParaRPr>
          </a:p>
          <a:p>
            <a:pPr marL="6954520">
              <a:lnSpc>
                <a:spcPts val="1585"/>
              </a:lnSpc>
              <a:spcBef>
                <a:spcPts val="170"/>
              </a:spcBef>
            </a:pPr>
            <a:r>
              <a:rPr dirty="0" sz="1400" spc="-5">
                <a:latin typeface="Wingdings"/>
                <a:cs typeface="Wingdings"/>
              </a:rPr>
              <a:t></a:t>
            </a:r>
            <a:r>
              <a:rPr dirty="0" sz="1400" spc="-5">
                <a:latin typeface="Bahnschrift"/>
                <a:cs typeface="Bahnschrift"/>
              </a:rPr>
              <a:t>Céréales</a:t>
            </a:r>
            <a:r>
              <a:rPr dirty="0" sz="1400" spc="10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anciennes</a:t>
            </a:r>
            <a:endParaRPr sz="1400">
              <a:latin typeface="Bahnschrift"/>
              <a:cs typeface="Bahnschrift"/>
            </a:endParaRPr>
          </a:p>
          <a:p>
            <a:pPr marL="6954520">
              <a:lnSpc>
                <a:spcPts val="1500"/>
              </a:lnSpc>
            </a:pPr>
            <a:r>
              <a:rPr dirty="0" sz="1400" spc="-5">
                <a:latin typeface="Wingdings"/>
                <a:cs typeface="Wingdings"/>
              </a:rPr>
              <a:t></a:t>
            </a:r>
            <a:r>
              <a:rPr dirty="0" sz="1400" spc="-5">
                <a:latin typeface="Bahnschrift"/>
                <a:cs typeface="Bahnschrift"/>
              </a:rPr>
              <a:t>Vergers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conservatoires</a:t>
            </a:r>
            <a:endParaRPr sz="1400">
              <a:latin typeface="Bahnschrift"/>
              <a:cs typeface="Bahnschrift"/>
            </a:endParaRPr>
          </a:p>
          <a:p>
            <a:pPr marL="6954520">
              <a:lnSpc>
                <a:spcPts val="1500"/>
              </a:lnSpc>
            </a:pPr>
            <a:r>
              <a:rPr dirty="0" sz="1400" spc="-5">
                <a:latin typeface="Wingdings"/>
                <a:cs typeface="Wingdings"/>
              </a:rPr>
              <a:t></a:t>
            </a:r>
            <a:r>
              <a:rPr dirty="0" sz="1400" spc="-5">
                <a:latin typeface="Bahnschrift"/>
                <a:cs typeface="Bahnschrift"/>
              </a:rPr>
              <a:t>Variétés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locales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légumes</a:t>
            </a:r>
            <a:endParaRPr sz="1400">
              <a:latin typeface="Bahnschrift"/>
              <a:cs typeface="Bahnschrift"/>
            </a:endParaRPr>
          </a:p>
          <a:p>
            <a:pPr marL="6954520">
              <a:lnSpc>
                <a:spcPts val="1500"/>
              </a:lnSpc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>
                <a:latin typeface="Bahnschrift"/>
                <a:cs typeface="Bahnschrift"/>
              </a:rPr>
              <a:t>Plantes</a:t>
            </a:r>
            <a:r>
              <a:rPr dirty="0" sz="1400" spc="11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aromatiques</a:t>
            </a:r>
            <a:endParaRPr sz="1400">
              <a:latin typeface="Bahnschrift"/>
              <a:cs typeface="Bahnschrift"/>
            </a:endParaRPr>
          </a:p>
          <a:p>
            <a:pPr marL="6954520">
              <a:lnSpc>
                <a:spcPts val="1595"/>
              </a:lnSpc>
            </a:pPr>
            <a:r>
              <a:rPr dirty="0" sz="1400" spc="-5">
                <a:latin typeface="Wingdings"/>
                <a:cs typeface="Wingdings"/>
              </a:rPr>
              <a:t></a:t>
            </a:r>
            <a:r>
              <a:rPr dirty="0" sz="1400" spc="-5">
                <a:latin typeface="Bahnschrift"/>
                <a:cs typeface="Bahnschrift"/>
              </a:rPr>
              <a:t>Savoir-faire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6497" y="2633078"/>
            <a:ext cx="4393563" cy="30582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9878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</a:t>
            </a:r>
            <a:r>
              <a:rPr dirty="0" spc="245"/>
              <a:t> </a:t>
            </a:r>
            <a:r>
              <a:rPr dirty="0" spc="-5"/>
              <a:t>Donner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45"/>
              <a:t> </a:t>
            </a:r>
            <a:r>
              <a:rPr dirty="0"/>
              <a:t>la</a:t>
            </a:r>
            <a:r>
              <a:rPr dirty="0" spc="240"/>
              <a:t> </a:t>
            </a:r>
            <a:r>
              <a:rPr dirty="0"/>
              <a:t>valeur</a:t>
            </a:r>
            <a:r>
              <a:rPr dirty="0" spc="245"/>
              <a:t> </a:t>
            </a:r>
            <a:r>
              <a:rPr dirty="0" spc="-5"/>
              <a:t>symbolique,</a:t>
            </a:r>
            <a:r>
              <a:rPr dirty="0" spc="245"/>
              <a:t> </a:t>
            </a:r>
            <a:r>
              <a:rPr dirty="0"/>
              <a:t>culturelle</a:t>
            </a:r>
            <a:r>
              <a:rPr dirty="0" spc="245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économique</a:t>
            </a:r>
            <a:r>
              <a:rPr dirty="0" spc="245"/>
              <a:t> </a:t>
            </a:r>
            <a:r>
              <a:rPr dirty="0" spc="-5"/>
              <a:t>au</a:t>
            </a:r>
            <a:r>
              <a:rPr dirty="0" spc="245"/>
              <a:t> </a:t>
            </a:r>
            <a:r>
              <a:rPr dirty="0" spc="-5"/>
              <a:t>non-bâti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75" y="788923"/>
            <a:ext cx="85115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Bahnschrift"/>
                <a:cs typeface="Bahnschrift"/>
              </a:rPr>
              <a:t>C’est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développer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sa</a:t>
            </a:r>
            <a:r>
              <a:rPr dirty="0" sz="1800" spc="18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capacité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a</a:t>
            </a:r>
            <a:r>
              <a:rPr dirty="0" sz="1800" spc="185">
                <a:latin typeface="Bahnschrift"/>
                <a:cs typeface="Bahnschrift"/>
              </a:rPr>
              <a:t> </a:t>
            </a:r>
            <a:r>
              <a:rPr dirty="0" sz="1800" spc="-10">
                <a:latin typeface="Bahnschrift"/>
                <a:cs typeface="Bahnschrift"/>
              </a:rPr>
              <a:t>fournir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des</a:t>
            </a:r>
            <a:r>
              <a:rPr dirty="0" sz="1800" spc="18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ressources</a:t>
            </a:r>
            <a:r>
              <a:rPr dirty="0" sz="1800" spc="18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pour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construire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ou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fabriquer</a:t>
            </a:r>
            <a:endParaRPr sz="1800">
              <a:latin typeface="Bahnschrift"/>
              <a:cs typeface="Bahnschrif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5053" y="1459064"/>
            <a:ext cx="3136900" cy="1656080"/>
          </a:xfrm>
          <a:custGeom>
            <a:avLst/>
            <a:gdLst/>
            <a:ahLst/>
            <a:cxnLst/>
            <a:rect l="l" t="t" r="r" b="b"/>
            <a:pathLst>
              <a:path w="3136900" h="1656080">
                <a:moveTo>
                  <a:pt x="218133" y="0"/>
                </a:moveTo>
                <a:lnTo>
                  <a:pt x="704498" y="0"/>
                </a:lnTo>
                <a:lnTo>
                  <a:pt x="1434043" y="0"/>
                </a:lnTo>
                <a:lnTo>
                  <a:pt x="3136324" y="0"/>
                </a:lnTo>
                <a:lnTo>
                  <a:pt x="3136324" y="275936"/>
                </a:lnTo>
                <a:lnTo>
                  <a:pt x="3136324" y="689835"/>
                </a:lnTo>
                <a:lnTo>
                  <a:pt x="3136324" y="1655610"/>
                </a:lnTo>
                <a:lnTo>
                  <a:pt x="1434043" y="1655610"/>
                </a:lnTo>
                <a:lnTo>
                  <a:pt x="704498" y="1655610"/>
                </a:lnTo>
                <a:lnTo>
                  <a:pt x="218133" y="1655610"/>
                </a:lnTo>
                <a:lnTo>
                  <a:pt x="218133" y="689835"/>
                </a:lnTo>
                <a:lnTo>
                  <a:pt x="0" y="304368"/>
                </a:lnTo>
                <a:lnTo>
                  <a:pt x="218133" y="275936"/>
                </a:lnTo>
                <a:lnTo>
                  <a:pt x="218133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926" y="1508252"/>
            <a:ext cx="2635250" cy="15233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40"/>
              </a:spcBef>
            </a:pPr>
            <a:r>
              <a:rPr dirty="0" sz="1200">
                <a:latin typeface="Bahnschrift"/>
                <a:cs typeface="Bahnschrift"/>
              </a:rPr>
              <a:t>Une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10">
                <a:latin typeface="Bahnschrift"/>
                <a:cs typeface="Bahnschrift"/>
              </a:rPr>
              <a:t>SCIC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bois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énergie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pour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mise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en </a:t>
            </a:r>
            <a:r>
              <a:rPr dirty="0" sz="1200" spc="-19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place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d'une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15" b="1">
                <a:latin typeface="Arial"/>
                <a:cs typeface="Arial"/>
              </a:rPr>
              <a:t>filière </a:t>
            </a:r>
            <a:r>
              <a:rPr dirty="0" sz="1200" spc="-60" b="1">
                <a:latin typeface="Arial"/>
                <a:cs typeface="Arial"/>
              </a:rPr>
              <a:t>de </a:t>
            </a:r>
            <a:r>
              <a:rPr dirty="0" sz="1200" spc="-65" b="1">
                <a:latin typeface="Arial"/>
                <a:cs typeface="Arial"/>
              </a:rPr>
              <a:t>bois </a:t>
            </a:r>
            <a:r>
              <a:rPr dirty="0" sz="1200" spc="-35" b="1">
                <a:latin typeface="Arial"/>
                <a:cs typeface="Arial"/>
              </a:rPr>
              <a:t>locale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>
                <a:latin typeface="Bahnschrift"/>
                <a:cs typeface="Bahnschrift"/>
              </a:rPr>
              <a:t> le 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développement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d'une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15" b="1">
                <a:latin typeface="Arial"/>
                <a:cs typeface="Arial"/>
              </a:rPr>
              <a:t>filière </a:t>
            </a:r>
            <a:r>
              <a:rPr dirty="0" sz="1200" spc="-5" b="1">
                <a:latin typeface="Arial"/>
                <a:cs typeface="Arial"/>
              </a:rPr>
              <a:t>éco- 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c</a:t>
            </a:r>
            <a:r>
              <a:rPr dirty="0" sz="1200" spc="-85" b="1">
                <a:latin typeface="Arial"/>
                <a:cs typeface="Arial"/>
              </a:rPr>
              <a:t>o</a:t>
            </a:r>
            <a:r>
              <a:rPr dirty="0" sz="1200" spc="-60" b="1">
                <a:latin typeface="Arial"/>
                <a:cs typeface="Arial"/>
              </a:rPr>
              <a:t>n</a:t>
            </a:r>
            <a:r>
              <a:rPr dirty="0" sz="1200" spc="-35" b="1">
                <a:latin typeface="Arial"/>
                <a:cs typeface="Arial"/>
              </a:rPr>
              <a:t>s</a:t>
            </a:r>
            <a:r>
              <a:rPr dirty="0" sz="1200" spc="-25" b="1">
                <a:latin typeface="Arial"/>
                <a:cs typeface="Arial"/>
              </a:rPr>
              <a:t>t</a:t>
            </a:r>
            <a:r>
              <a:rPr dirty="0" sz="1200" spc="45" b="1">
                <a:latin typeface="Arial"/>
                <a:cs typeface="Arial"/>
              </a:rPr>
              <a:t>r</a:t>
            </a:r>
            <a:r>
              <a:rPr dirty="0" sz="1200" spc="-75" b="1">
                <a:latin typeface="Arial"/>
                <a:cs typeface="Arial"/>
              </a:rPr>
              <a:t>u</a:t>
            </a:r>
            <a:r>
              <a:rPr dirty="0" sz="1200" spc="-50" b="1">
                <a:latin typeface="Arial"/>
                <a:cs typeface="Arial"/>
              </a:rPr>
              <a:t>c</a:t>
            </a:r>
            <a:r>
              <a:rPr dirty="0" sz="1200" spc="-35" b="1">
                <a:latin typeface="Arial"/>
                <a:cs typeface="Arial"/>
              </a:rPr>
              <a:t>t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85" b="1">
                <a:latin typeface="Arial"/>
                <a:cs typeface="Arial"/>
              </a:rPr>
              <a:t>o</a:t>
            </a:r>
            <a:r>
              <a:rPr dirty="0" sz="1200" spc="-65" b="1">
                <a:latin typeface="Arial"/>
                <a:cs typeface="Arial"/>
              </a:rPr>
              <a:t>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e</a:t>
            </a:r>
            <a:r>
              <a:rPr dirty="0" sz="1200" spc="-65" b="1">
                <a:latin typeface="Arial"/>
                <a:cs typeface="Arial"/>
              </a:rPr>
              <a:t>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400" spc="-85" b="1">
                <a:latin typeface="Arial"/>
                <a:cs typeface="Arial"/>
              </a:rPr>
              <a:t>c</a:t>
            </a:r>
            <a:r>
              <a:rPr dirty="0" sz="1400" spc="-70" b="1">
                <a:latin typeface="Arial"/>
                <a:cs typeface="Arial"/>
              </a:rPr>
              <a:t>h</a:t>
            </a:r>
            <a:r>
              <a:rPr dirty="0" sz="1400" spc="-35" b="1">
                <a:latin typeface="Arial"/>
                <a:cs typeface="Arial"/>
              </a:rPr>
              <a:t>a</a:t>
            </a:r>
            <a:r>
              <a:rPr dirty="0" sz="1400" spc="-70" b="1">
                <a:latin typeface="Arial"/>
                <a:cs typeface="Arial"/>
              </a:rPr>
              <a:t>n</a:t>
            </a:r>
            <a:r>
              <a:rPr dirty="0" sz="1400" spc="-15" b="1">
                <a:latin typeface="Arial"/>
                <a:cs typeface="Arial"/>
              </a:rPr>
              <a:t>vr</a:t>
            </a:r>
            <a:r>
              <a:rPr dirty="0" sz="1400" spc="-30" b="1">
                <a:latin typeface="Arial"/>
                <a:cs typeface="Arial"/>
              </a:rPr>
              <a:t>e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200">
                <a:latin typeface="Bahnschrift"/>
                <a:cs typeface="Bahnschrift"/>
              </a:rPr>
              <a:t>: </a:t>
            </a:r>
            <a:r>
              <a:rPr dirty="0" sz="1200" spc="-85">
                <a:latin typeface="Bahnschrift"/>
                <a:cs typeface="Bahnschrift"/>
              </a:rPr>
              <a:t> </a:t>
            </a:r>
            <a:r>
              <a:rPr dirty="0" sz="1200" spc="-10">
                <a:latin typeface="Bahnschrift"/>
                <a:cs typeface="Bahnschrift"/>
              </a:rPr>
              <a:t>f</a:t>
            </a:r>
            <a:r>
              <a:rPr dirty="0" sz="1200" spc="-5">
                <a:latin typeface="Bahnschrift"/>
                <a:cs typeface="Bahnschrift"/>
              </a:rPr>
              <a:t>o</a:t>
            </a:r>
            <a:r>
              <a:rPr dirty="0" sz="1200">
                <a:latin typeface="Bahnschrift"/>
                <a:cs typeface="Bahnschrift"/>
              </a:rPr>
              <a:t>r</a:t>
            </a:r>
            <a:r>
              <a:rPr dirty="0" sz="1200" spc="-5">
                <a:latin typeface="Bahnschrift"/>
                <a:cs typeface="Bahnschrift"/>
              </a:rPr>
              <a:t>matio</a:t>
            </a:r>
            <a:r>
              <a:rPr dirty="0" sz="1200">
                <a:latin typeface="Bahnschrift"/>
                <a:cs typeface="Bahnschrift"/>
              </a:rPr>
              <a:t>n 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artisans,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accompagnement</a:t>
            </a:r>
            <a:r>
              <a:rPr dirty="0" sz="1200">
                <a:latin typeface="Bahnschrift"/>
                <a:cs typeface="Bahnschrift"/>
              </a:rPr>
              <a:t> a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 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création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d’une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unité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transformation </a:t>
            </a:r>
            <a:r>
              <a:rPr dirty="0" sz="1200" spc="-19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soutien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a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commande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publique.</a:t>
            </a:r>
            <a:endParaRPr sz="12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1000">
                <a:latin typeface="Bahnschrift"/>
                <a:cs typeface="Bahnschrift"/>
              </a:rPr>
              <a:t>-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Parc</a:t>
            </a:r>
            <a:r>
              <a:rPr dirty="0" sz="1000" spc="8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du</a:t>
            </a:r>
            <a:r>
              <a:rPr dirty="0" sz="1000" spc="7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Gâtinais</a:t>
            </a:r>
            <a:r>
              <a:rPr dirty="0" sz="1000" spc="7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français</a:t>
            </a:r>
            <a:endParaRPr sz="1000">
              <a:latin typeface="Bahnschrift"/>
              <a:cs typeface="Bahnschrif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55834" y="2124075"/>
            <a:ext cx="2856865" cy="1497965"/>
          </a:xfrm>
          <a:custGeom>
            <a:avLst/>
            <a:gdLst/>
            <a:ahLst/>
            <a:cxnLst/>
            <a:rect l="l" t="t" r="r" b="b"/>
            <a:pathLst>
              <a:path w="2856865" h="1497964">
                <a:moveTo>
                  <a:pt x="0" y="0"/>
                </a:moveTo>
                <a:lnTo>
                  <a:pt x="1481760" y="0"/>
                </a:lnTo>
                <a:lnTo>
                  <a:pt x="2116801" y="0"/>
                </a:lnTo>
                <a:lnTo>
                  <a:pt x="2540161" y="0"/>
                </a:lnTo>
                <a:lnTo>
                  <a:pt x="2540161" y="249605"/>
                </a:lnTo>
                <a:lnTo>
                  <a:pt x="2856641" y="110032"/>
                </a:lnTo>
                <a:lnTo>
                  <a:pt x="2540161" y="624013"/>
                </a:lnTo>
                <a:lnTo>
                  <a:pt x="2540161" y="1497630"/>
                </a:lnTo>
                <a:lnTo>
                  <a:pt x="2116801" y="1497630"/>
                </a:lnTo>
                <a:lnTo>
                  <a:pt x="1481760" y="1497630"/>
                </a:lnTo>
                <a:lnTo>
                  <a:pt x="0" y="1497630"/>
                </a:lnTo>
                <a:lnTo>
                  <a:pt x="0" y="624013"/>
                </a:lnTo>
                <a:lnTo>
                  <a:pt x="0" y="24960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634575" y="2245867"/>
            <a:ext cx="2309495" cy="8940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40"/>
              </a:spcBef>
            </a:pPr>
            <a:r>
              <a:rPr dirty="0" sz="1200" spc="-5">
                <a:latin typeface="Bahnschrift"/>
                <a:cs typeface="Bahnschrift"/>
              </a:rPr>
              <a:t>Création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d'une SEM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pour 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développer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projets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95">
                <a:latin typeface="Bahnschrift"/>
                <a:cs typeface="Bahnschrift"/>
              </a:rPr>
              <a:t> </a:t>
            </a:r>
            <a:r>
              <a:rPr dirty="0" sz="1200" spc="-30" b="1">
                <a:latin typeface="Arial"/>
                <a:cs typeface="Arial"/>
              </a:rPr>
              <a:t>réseau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de </a:t>
            </a:r>
            <a:r>
              <a:rPr dirty="0" sz="1200" spc="-35" b="1">
                <a:latin typeface="Arial"/>
                <a:cs typeface="Arial"/>
              </a:rPr>
              <a:t>chaleur </a:t>
            </a:r>
            <a:r>
              <a:rPr dirty="0" sz="1200" spc="-5">
                <a:latin typeface="Bahnschrift"/>
                <a:cs typeface="Bahnschrift"/>
              </a:rPr>
              <a:t>en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milieu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rural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pour 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ai</a:t>
            </a:r>
            <a:r>
              <a:rPr dirty="0" sz="1200">
                <a:latin typeface="Bahnschrift"/>
                <a:cs typeface="Bahnschrift"/>
              </a:rPr>
              <a:t>d</a:t>
            </a:r>
            <a:r>
              <a:rPr dirty="0" sz="1200" spc="-10">
                <a:latin typeface="Bahnschrift"/>
                <a:cs typeface="Bahnschrift"/>
              </a:rPr>
              <a:t>e</a:t>
            </a:r>
            <a:r>
              <a:rPr dirty="0" sz="1200">
                <a:latin typeface="Bahnschrift"/>
                <a:cs typeface="Bahnschrift"/>
              </a:rPr>
              <a:t>r </a:t>
            </a:r>
            <a:r>
              <a:rPr dirty="0" sz="1200" spc="-8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 </a:t>
            </a:r>
            <a:r>
              <a:rPr dirty="0" sz="1200" spc="-90">
                <a:latin typeface="Bahnschrift"/>
                <a:cs typeface="Bahnschrift"/>
              </a:rPr>
              <a:t> </a:t>
            </a:r>
            <a:r>
              <a:rPr dirty="0" sz="1200" spc="-40" b="1">
                <a:latin typeface="Arial"/>
                <a:cs typeface="Arial"/>
              </a:rPr>
              <a:t>f</a:t>
            </a:r>
            <a:r>
              <a:rPr dirty="0" sz="1200" spc="-30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l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b="1">
                <a:latin typeface="Arial"/>
                <a:cs typeface="Arial"/>
              </a:rPr>
              <a:t>è</a:t>
            </a:r>
            <a:r>
              <a:rPr dirty="0" sz="1200" spc="5" b="1">
                <a:latin typeface="Arial"/>
                <a:cs typeface="Arial"/>
              </a:rPr>
              <a:t>r</a:t>
            </a:r>
            <a:r>
              <a:rPr dirty="0" sz="1200" spc="-2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400" spc="-95" b="1">
                <a:latin typeface="Arial"/>
                <a:cs typeface="Arial"/>
              </a:rPr>
              <a:t>b</a:t>
            </a:r>
            <a:r>
              <a:rPr dirty="0" sz="1400" spc="-100" b="1">
                <a:latin typeface="Arial"/>
                <a:cs typeface="Arial"/>
              </a:rPr>
              <a:t>o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55" b="1">
                <a:latin typeface="Arial"/>
                <a:cs typeface="Arial"/>
              </a:rPr>
              <a:t>s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200">
                <a:latin typeface="Bahnschrift"/>
                <a:cs typeface="Bahnschrift"/>
              </a:rPr>
              <a:t>a </a:t>
            </a:r>
            <a:r>
              <a:rPr dirty="0" sz="1200" spc="-9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se  </a:t>
            </a:r>
            <a:r>
              <a:rPr dirty="0" sz="1200" spc="-5">
                <a:latin typeface="Bahnschrift"/>
                <a:cs typeface="Bahnschrift"/>
              </a:rPr>
              <a:t>structurer.</a:t>
            </a:r>
            <a:endParaRPr sz="1200">
              <a:latin typeface="Bahnschrift"/>
              <a:cs typeface="Bahnschrif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4575" y="3286252"/>
            <a:ext cx="15754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Bahnschrift"/>
                <a:cs typeface="Bahnschrift"/>
              </a:rPr>
              <a:t>-</a:t>
            </a:r>
            <a:r>
              <a:rPr dirty="0" sz="1000" spc="70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Parc</a:t>
            </a:r>
            <a:r>
              <a:rPr dirty="0" sz="1000" spc="7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des</a:t>
            </a:r>
            <a:r>
              <a:rPr dirty="0" sz="1000" spc="6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Grands</a:t>
            </a:r>
            <a:r>
              <a:rPr dirty="0" sz="1000" spc="7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Causses</a:t>
            </a:r>
            <a:endParaRPr sz="1000">
              <a:latin typeface="Bahnschrift"/>
              <a:cs typeface="Bahnschrif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89770" y="3857625"/>
            <a:ext cx="2338705" cy="1707514"/>
          </a:xfrm>
          <a:custGeom>
            <a:avLst/>
            <a:gdLst/>
            <a:ahLst/>
            <a:cxnLst/>
            <a:rect l="l" t="t" r="r" b="b"/>
            <a:pathLst>
              <a:path w="2338704" h="1707514">
                <a:moveTo>
                  <a:pt x="0" y="0"/>
                </a:moveTo>
                <a:lnTo>
                  <a:pt x="1016590" y="0"/>
                </a:lnTo>
                <a:lnTo>
                  <a:pt x="1452270" y="0"/>
                </a:lnTo>
                <a:lnTo>
                  <a:pt x="1742730" y="0"/>
                </a:lnTo>
                <a:lnTo>
                  <a:pt x="1742730" y="995779"/>
                </a:lnTo>
                <a:lnTo>
                  <a:pt x="2338691" y="1318250"/>
                </a:lnTo>
                <a:lnTo>
                  <a:pt x="1742730" y="1422540"/>
                </a:lnTo>
                <a:lnTo>
                  <a:pt x="1742730" y="1707050"/>
                </a:lnTo>
                <a:lnTo>
                  <a:pt x="1452270" y="1707050"/>
                </a:lnTo>
                <a:lnTo>
                  <a:pt x="1016590" y="1707050"/>
                </a:lnTo>
                <a:lnTo>
                  <a:pt x="0" y="1707050"/>
                </a:lnTo>
                <a:lnTo>
                  <a:pt x="0" y="1422540"/>
                </a:lnTo>
                <a:lnTo>
                  <a:pt x="0" y="99577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868510" y="3919220"/>
            <a:ext cx="1518285" cy="154749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245"/>
              </a:spcBef>
            </a:pPr>
            <a:r>
              <a:rPr dirty="0" sz="1200" spc="-5">
                <a:latin typeface="Bahnschrift"/>
                <a:cs typeface="Bahnschrift"/>
              </a:rPr>
              <a:t>Programmes</a:t>
            </a:r>
            <a:r>
              <a:rPr dirty="0" sz="1200">
                <a:latin typeface="Bahnschrift"/>
                <a:cs typeface="Bahnschrift"/>
              </a:rPr>
              <a:t> de 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recherches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>
                <a:latin typeface="Bahnschrift"/>
                <a:cs typeface="Bahnschrift"/>
              </a:rPr>
              <a:t> de 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création</a:t>
            </a:r>
            <a:r>
              <a:rPr dirty="0" sz="1200">
                <a:latin typeface="Bahnschrift"/>
                <a:cs typeface="Bahnschrift"/>
              </a:rPr>
              <a:t> de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filières 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agricoles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locales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 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innovantes</a:t>
            </a:r>
            <a:r>
              <a:rPr dirty="0" sz="1200" spc="9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:</a:t>
            </a:r>
            <a:r>
              <a:rPr dirty="0" sz="1200" spc="95">
                <a:latin typeface="Bahnschrift"/>
                <a:cs typeface="Bahnschrift"/>
              </a:rPr>
              <a:t> </a:t>
            </a:r>
            <a:r>
              <a:rPr dirty="0" sz="1400" spc="-45" b="1">
                <a:latin typeface="Arial"/>
                <a:cs typeface="Arial"/>
              </a:rPr>
              <a:t>isolants </a:t>
            </a:r>
            <a:r>
              <a:rPr dirty="0" sz="1400" spc="-370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biosourcés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par 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10">
                <a:latin typeface="Bahnschrift"/>
                <a:cs typeface="Bahnschrift"/>
              </a:rPr>
              <a:t>exemple.</a:t>
            </a:r>
            <a:endParaRPr sz="12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1000">
                <a:latin typeface="Bahnschrift"/>
                <a:cs typeface="Bahnschrift"/>
              </a:rPr>
              <a:t>-</a:t>
            </a:r>
            <a:r>
              <a:rPr dirty="0" sz="1000" spc="70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Parc</a:t>
            </a:r>
            <a:r>
              <a:rPr dirty="0" sz="1000" spc="7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du</a:t>
            </a:r>
            <a:r>
              <a:rPr dirty="0" sz="1000" spc="6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Luberon</a:t>
            </a:r>
            <a:endParaRPr sz="1000">
              <a:latin typeface="Bahnschrift"/>
              <a:cs typeface="Bahnschrif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3186" y="3857625"/>
            <a:ext cx="2089785" cy="1682114"/>
          </a:xfrm>
          <a:prstGeom prst="rect">
            <a:avLst/>
          </a:prstGeom>
          <a:ln w="38100">
            <a:solidFill>
              <a:srgbClr val="009371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0805" marR="85725">
              <a:lnSpc>
                <a:spcPct val="90800"/>
              </a:lnSpc>
              <a:spcBef>
                <a:spcPts val="320"/>
              </a:spcBef>
            </a:pPr>
            <a:r>
              <a:rPr dirty="0" sz="2400" spc="-475" b="1">
                <a:latin typeface="Verdana"/>
                <a:cs typeface="Verdana"/>
              </a:rPr>
              <a:t>6</a:t>
            </a:r>
            <a:r>
              <a:rPr dirty="0" sz="2400" spc="-330" b="1">
                <a:latin typeface="Verdana"/>
                <a:cs typeface="Verdana"/>
              </a:rPr>
              <a:t> </a:t>
            </a:r>
            <a:r>
              <a:rPr dirty="0" sz="1800">
                <a:latin typeface="Bahnschrift"/>
                <a:cs typeface="Bahnschrift"/>
              </a:rPr>
              <a:t>P</a:t>
            </a:r>
            <a:r>
              <a:rPr dirty="0" sz="1800" spc="5">
                <a:latin typeface="Bahnschrift"/>
                <a:cs typeface="Bahnschrift"/>
              </a:rPr>
              <a:t>a</a:t>
            </a:r>
            <a:r>
              <a:rPr dirty="0" sz="1800" spc="-5">
                <a:latin typeface="Bahnschrift"/>
                <a:cs typeface="Bahnschrift"/>
              </a:rPr>
              <a:t>r</a:t>
            </a:r>
            <a:r>
              <a:rPr dirty="0" sz="1800">
                <a:latin typeface="Bahnschrift"/>
                <a:cs typeface="Bahnschrift"/>
              </a:rPr>
              <a:t>cs  </a:t>
            </a:r>
            <a:r>
              <a:rPr dirty="0" sz="1800" spc="-10">
                <a:latin typeface="Bahnschrift"/>
                <a:cs typeface="Bahnschrift"/>
              </a:rPr>
              <a:t>mentionnent</a:t>
            </a:r>
            <a:r>
              <a:rPr dirty="0" sz="1800" spc="-5">
                <a:latin typeface="Bahnschrift"/>
                <a:cs typeface="Bahnschrift"/>
              </a:rPr>
              <a:t> un </a:t>
            </a:r>
            <a:r>
              <a:rPr dirty="0" sz="180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engagement</a:t>
            </a:r>
            <a:r>
              <a:rPr dirty="0" sz="180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dans </a:t>
            </a:r>
            <a:r>
              <a:rPr dirty="0" sz="1800">
                <a:latin typeface="Bahnschrift"/>
                <a:cs typeface="Bahnschrift"/>
              </a:rPr>
              <a:t> le</a:t>
            </a:r>
            <a:r>
              <a:rPr dirty="0" sz="1800" spc="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développement </a:t>
            </a:r>
            <a:r>
              <a:rPr dirty="0" sz="180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des</a:t>
            </a:r>
            <a:r>
              <a:rPr dirty="0" sz="1800" spc="14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circuits</a:t>
            </a:r>
            <a:r>
              <a:rPr dirty="0" sz="1800" spc="15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courts </a:t>
            </a:r>
            <a:r>
              <a:rPr dirty="0" sz="1800" spc="-290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de</a:t>
            </a:r>
            <a:r>
              <a:rPr dirty="0" sz="1800" spc="16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matériaux</a:t>
            </a:r>
            <a:endParaRPr sz="1800">
              <a:latin typeface="Bahnschrift"/>
              <a:cs typeface="Bahnschrif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8640" y="1381709"/>
            <a:ext cx="5543359" cy="415752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9878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</a:t>
            </a:r>
            <a:r>
              <a:rPr dirty="0" spc="245"/>
              <a:t> </a:t>
            </a:r>
            <a:r>
              <a:rPr dirty="0" spc="-5"/>
              <a:t>Donner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45"/>
              <a:t> </a:t>
            </a:r>
            <a:r>
              <a:rPr dirty="0"/>
              <a:t>la</a:t>
            </a:r>
            <a:r>
              <a:rPr dirty="0" spc="240"/>
              <a:t> </a:t>
            </a:r>
            <a:r>
              <a:rPr dirty="0"/>
              <a:t>valeur</a:t>
            </a:r>
            <a:r>
              <a:rPr dirty="0" spc="245"/>
              <a:t> </a:t>
            </a:r>
            <a:r>
              <a:rPr dirty="0" spc="-5"/>
              <a:t>symbolique,</a:t>
            </a:r>
            <a:r>
              <a:rPr dirty="0" spc="245"/>
              <a:t> </a:t>
            </a:r>
            <a:r>
              <a:rPr dirty="0"/>
              <a:t>culturelle</a:t>
            </a:r>
            <a:r>
              <a:rPr dirty="0" spc="245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économique</a:t>
            </a:r>
            <a:r>
              <a:rPr dirty="0" spc="245"/>
              <a:t> </a:t>
            </a:r>
            <a:r>
              <a:rPr dirty="0" spc="-5"/>
              <a:t>au</a:t>
            </a:r>
            <a:r>
              <a:rPr dirty="0" spc="245"/>
              <a:t> </a:t>
            </a:r>
            <a:r>
              <a:rPr dirty="0" spc="-5"/>
              <a:t>non-bâti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75" y="788923"/>
            <a:ext cx="85115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Bahnschrift"/>
                <a:cs typeface="Bahnschrift"/>
              </a:rPr>
              <a:t>C’est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développer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sa</a:t>
            </a:r>
            <a:r>
              <a:rPr dirty="0" sz="1800" spc="18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capacité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a</a:t>
            </a:r>
            <a:r>
              <a:rPr dirty="0" sz="1800" spc="185">
                <a:latin typeface="Bahnschrift"/>
                <a:cs typeface="Bahnschrift"/>
              </a:rPr>
              <a:t> </a:t>
            </a:r>
            <a:r>
              <a:rPr dirty="0" sz="1800" spc="-10">
                <a:latin typeface="Bahnschrift"/>
                <a:cs typeface="Bahnschrift"/>
              </a:rPr>
              <a:t>fournir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des</a:t>
            </a:r>
            <a:r>
              <a:rPr dirty="0" sz="1800" spc="18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ressources</a:t>
            </a:r>
            <a:r>
              <a:rPr dirty="0" sz="1800" spc="18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pour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construire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ou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fabriquer</a:t>
            </a:r>
            <a:endParaRPr sz="1800">
              <a:latin typeface="Bahnschrift"/>
              <a:cs typeface="Bahnschrif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7225" y="1424241"/>
            <a:ext cx="5129530" cy="952500"/>
          </a:xfrm>
          <a:custGeom>
            <a:avLst/>
            <a:gdLst/>
            <a:ahLst/>
            <a:cxnLst/>
            <a:rect l="l" t="t" r="r" b="b"/>
            <a:pathLst>
              <a:path w="5129530" h="952500">
                <a:moveTo>
                  <a:pt x="0" y="0"/>
                </a:moveTo>
                <a:lnTo>
                  <a:pt x="2778121" y="0"/>
                </a:lnTo>
                <a:lnTo>
                  <a:pt x="3968752" y="0"/>
                </a:lnTo>
                <a:lnTo>
                  <a:pt x="4762502" y="0"/>
                </a:lnTo>
                <a:lnTo>
                  <a:pt x="4762502" y="158724"/>
                </a:lnTo>
                <a:lnTo>
                  <a:pt x="5129022" y="208630"/>
                </a:lnTo>
                <a:lnTo>
                  <a:pt x="4762502" y="396813"/>
                </a:lnTo>
                <a:lnTo>
                  <a:pt x="4762502" y="952350"/>
                </a:lnTo>
                <a:lnTo>
                  <a:pt x="3968752" y="952350"/>
                </a:lnTo>
                <a:lnTo>
                  <a:pt x="2778121" y="952350"/>
                </a:lnTo>
                <a:lnTo>
                  <a:pt x="0" y="952350"/>
                </a:lnTo>
                <a:lnTo>
                  <a:pt x="0" y="396813"/>
                </a:lnTo>
                <a:lnTo>
                  <a:pt x="0" y="1587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64598"/>
            <a:ext cx="3695700" cy="208154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909123" y="3464598"/>
            <a:ext cx="1795780" cy="2308860"/>
          </a:xfrm>
          <a:custGeom>
            <a:avLst/>
            <a:gdLst/>
            <a:ahLst/>
            <a:cxnLst/>
            <a:rect l="l" t="t" r="r" b="b"/>
            <a:pathLst>
              <a:path w="1795779" h="2308860">
                <a:moveTo>
                  <a:pt x="0" y="0"/>
                </a:moveTo>
                <a:lnTo>
                  <a:pt x="1047420" y="0"/>
                </a:lnTo>
                <a:lnTo>
                  <a:pt x="1496310" y="0"/>
                </a:lnTo>
                <a:lnTo>
                  <a:pt x="1795571" y="0"/>
                </a:lnTo>
                <a:lnTo>
                  <a:pt x="1795571" y="1214240"/>
                </a:lnTo>
                <a:lnTo>
                  <a:pt x="1795571" y="1734620"/>
                </a:lnTo>
                <a:lnTo>
                  <a:pt x="1795571" y="2081551"/>
                </a:lnTo>
                <a:lnTo>
                  <a:pt x="1496310" y="2081551"/>
                </a:lnTo>
                <a:lnTo>
                  <a:pt x="1733140" y="2308291"/>
                </a:lnTo>
                <a:lnTo>
                  <a:pt x="1047420" y="2081551"/>
                </a:lnTo>
                <a:lnTo>
                  <a:pt x="0" y="2081551"/>
                </a:lnTo>
                <a:lnTo>
                  <a:pt x="0" y="1734620"/>
                </a:lnTo>
                <a:lnTo>
                  <a:pt x="0" y="12142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987863" y="3644900"/>
            <a:ext cx="1628139" cy="168783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40"/>
              </a:spcBef>
            </a:pPr>
            <a:r>
              <a:rPr dirty="0" sz="1200" spc="-5">
                <a:latin typeface="Bahnschrift"/>
                <a:cs typeface="Bahnschrift"/>
              </a:rPr>
              <a:t>AAP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Bois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construction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: </a:t>
            </a:r>
            <a:r>
              <a:rPr dirty="0" sz="1200" spc="-19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action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avec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les 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architectes</a:t>
            </a:r>
            <a:r>
              <a:rPr dirty="0" sz="1200">
                <a:latin typeface="Bahnschrift"/>
                <a:cs typeface="Bahnschrift"/>
              </a:rPr>
              <a:t> &amp; 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communes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pour 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promouvoir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l’usage</a:t>
            </a:r>
            <a:r>
              <a:rPr dirty="0" sz="1200">
                <a:latin typeface="Bahnschrift"/>
                <a:cs typeface="Bahnschrift"/>
              </a:rPr>
              <a:t> du 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400" spc="-95" b="1">
                <a:latin typeface="Arial"/>
                <a:cs typeface="Arial"/>
              </a:rPr>
              <a:t>b</a:t>
            </a:r>
            <a:r>
              <a:rPr dirty="0" sz="1400" spc="-100" b="1">
                <a:latin typeface="Arial"/>
                <a:cs typeface="Arial"/>
              </a:rPr>
              <a:t>o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55" b="1">
                <a:latin typeface="Arial"/>
                <a:cs typeface="Arial"/>
              </a:rPr>
              <a:t>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5" b="1">
                <a:latin typeface="Arial"/>
                <a:cs typeface="Arial"/>
              </a:rPr>
              <a:t>l</a:t>
            </a:r>
            <a:r>
              <a:rPr dirty="0" sz="1400" spc="-100" b="1">
                <a:latin typeface="Arial"/>
                <a:cs typeface="Arial"/>
              </a:rPr>
              <a:t>o</a:t>
            </a:r>
            <a:r>
              <a:rPr dirty="0" sz="1400" spc="-85" b="1">
                <a:latin typeface="Arial"/>
                <a:cs typeface="Arial"/>
              </a:rPr>
              <a:t>c</a:t>
            </a:r>
            <a:r>
              <a:rPr dirty="0" sz="1400" spc="-35" b="1">
                <a:latin typeface="Arial"/>
                <a:cs typeface="Arial"/>
              </a:rPr>
              <a:t>a</a:t>
            </a:r>
            <a:r>
              <a:rPr dirty="0" sz="1400" spc="15" b="1">
                <a:latin typeface="Arial"/>
                <a:cs typeface="Arial"/>
              </a:rPr>
              <a:t>l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</a:t>
            </a:r>
            <a:r>
              <a:rPr dirty="0" sz="1200" spc="-10">
                <a:latin typeface="Bahnschrift"/>
                <a:cs typeface="Bahnschrift"/>
              </a:rPr>
              <a:t>u</a:t>
            </a:r>
            <a:r>
              <a:rPr dirty="0" sz="1200">
                <a:latin typeface="Bahnschrift"/>
                <a:cs typeface="Bahnschrift"/>
              </a:rPr>
              <a:t>r </a:t>
            </a:r>
            <a:r>
              <a:rPr dirty="0" sz="1200" spc="-9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  </a:t>
            </a:r>
            <a:r>
              <a:rPr dirty="0" sz="1200" spc="-5">
                <a:latin typeface="Bahnschrift"/>
                <a:cs typeface="Bahnschrift"/>
              </a:rPr>
              <a:t>construction.</a:t>
            </a:r>
            <a:endParaRPr sz="1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Bahnschrift"/>
              <a:cs typeface="Bahnschrift"/>
            </a:endParaRPr>
          </a:p>
          <a:p>
            <a:pPr marL="12700" marR="201295">
              <a:lnSpc>
                <a:spcPts val="1100"/>
              </a:lnSpc>
            </a:pPr>
            <a:r>
              <a:rPr dirty="0" sz="1000">
                <a:latin typeface="Bahnschrift"/>
                <a:cs typeface="Bahnschrift"/>
              </a:rPr>
              <a:t>-</a:t>
            </a:r>
            <a:r>
              <a:rPr dirty="0" sz="1000" spc="70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Parc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</a:t>
            </a:r>
            <a:r>
              <a:rPr dirty="0" sz="1000" spc="7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Millevaches</a:t>
            </a:r>
            <a:r>
              <a:rPr dirty="0" sz="1000" spc="70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en </a:t>
            </a:r>
            <a:r>
              <a:rPr dirty="0" sz="1000" spc="-15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Limousin</a:t>
            </a:r>
            <a:endParaRPr sz="1000">
              <a:latin typeface="Bahnschrift"/>
              <a:cs typeface="Bahnschrif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203" y="2597429"/>
            <a:ext cx="5063490" cy="646430"/>
          </a:xfrm>
          <a:custGeom>
            <a:avLst/>
            <a:gdLst/>
            <a:ahLst/>
            <a:cxnLst/>
            <a:rect l="l" t="t" r="r" b="b"/>
            <a:pathLst>
              <a:path w="5063490" h="646430">
                <a:moveTo>
                  <a:pt x="255432" y="0"/>
                </a:moveTo>
                <a:lnTo>
                  <a:pt x="1056712" y="0"/>
                </a:lnTo>
                <a:lnTo>
                  <a:pt x="2258633" y="0"/>
                </a:lnTo>
                <a:lnTo>
                  <a:pt x="5063114" y="0"/>
                </a:lnTo>
                <a:lnTo>
                  <a:pt x="5063114" y="107721"/>
                </a:lnTo>
                <a:lnTo>
                  <a:pt x="5063114" y="269302"/>
                </a:lnTo>
                <a:lnTo>
                  <a:pt x="5063114" y="646331"/>
                </a:lnTo>
                <a:lnTo>
                  <a:pt x="2258633" y="646331"/>
                </a:lnTo>
                <a:lnTo>
                  <a:pt x="1056712" y="646331"/>
                </a:lnTo>
                <a:lnTo>
                  <a:pt x="255432" y="646331"/>
                </a:lnTo>
                <a:lnTo>
                  <a:pt x="255432" y="269302"/>
                </a:lnTo>
                <a:lnTo>
                  <a:pt x="0" y="158611"/>
                </a:lnTo>
                <a:lnTo>
                  <a:pt x="255432" y="107721"/>
                </a:lnTo>
                <a:lnTo>
                  <a:pt x="255432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13375" y="1465579"/>
            <a:ext cx="4622165" cy="173672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34925" marR="41910">
              <a:lnSpc>
                <a:spcPts val="1300"/>
              </a:lnSpc>
              <a:spcBef>
                <a:spcPts val="260"/>
              </a:spcBef>
            </a:pPr>
            <a:r>
              <a:rPr dirty="0" sz="1200" spc="-5">
                <a:latin typeface="Bahnschrift"/>
                <a:cs typeface="Bahnschrift"/>
              </a:rPr>
              <a:t>Dans</a:t>
            </a:r>
            <a:r>
              <a:rPr dirty="0" sz="1200">
                <a:latin typeface="Bahnschrift"/>
                <a:cs typeface="Bahnschrift"/>
              </a:rPr>
              <a:t> le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cadre</a:t>
            </a:r>
            <a:r>
              <a:rPr dirty="0" sz="1200">
                <a:latin typeface="Bahnschrift"/>
                <a:cs typeface="Bahnschrift"/>
              </a:rPr>
              <a:t> de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sa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200" spc="-40" b="1">
                <a:latin typeface="Arial"/>
                <a:cs typeface="Arial"/>
              </a:rPr>
              <a:t>Charte </a:t>
            </a:r>
            <a:r>
              <a:rPr dirty="0" sz="1200" spc="-25" b="1">
                <a:latin typeface="Arial"/>
                <a:cs typeface="Arial"/>
              </a:rPr>
              <a:t>Forestière </a:t>
            </a:r>
            <a:r>
              <a:rPr dirty="0" sz="1200" spc="-60" b="1">
                <a:latin typeface="Arial"/>
                <a:cs typeface="Arial"/>
              </a:rPr>
              <a:t>de </a:t>
            </a:r>
            <a:r>
              <a:rPr dirty="0" sz="1200" spc="-25" b="1">
                <a:latin typeface="Arial"/>
                <a:cs typeface="Arial"/>
              </a:rPr>
              <a:t>Territoire</a:t>
            </a:r>
            <a:r>
              <a:rPr dirty="0" sz="1200" spc="-25">
                <a:latin typeface="Bahnschrift"/>
                <a:cs typeface="Bahnschrift"/>
              </a:rPr>
              <a:t>,</a:t>
            </a:r>
            <a:r>
              <a:rPr dirty="0" sz="1200" spc="-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le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Parc 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accompagne les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communes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dans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leur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projet</a:t>
            </a:r>
            <a:r>
              <a:rPr dirty="0" sz="1200">
                <a:latin typeface="Bahnschrift"/>
                <a:cs typeface="Bahnschrift"/>
              </a:rPr>
              <a:t> de </a:t>
            </a:r>
            <a:r>
              <a:rPr dirty="0" sz="1200" spc="-5">
                <a:latin typeface="Bahnschrift"/>
                <a:cs typeface="Bahnschrift"/>
              </a:rPr>
              <a:t>construction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pour 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favoriser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l'utilisation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du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65" b="1">
                <a:latin typeface="Arial"/>
                <a:cs typeface="Arial"/>
              </a:rPr>
              <a:t>bois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plus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largement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25" b="1">
                <a:latin typeface="Arial"/>
                <a:cs typeface="Arial"/>
              </a:rPr>
              <a:t>éco-matériaux</a:t>
            </a:r>
            <a:r>
              <a:rPr dirty="0" sz="1200" spc="-25">
                <a:latin typeface="Bahnschrift"/>
                <a:cs typeface="Bahnschrift"/>
              </a:rPr>
              <a:t>.</a:t>
            </a:r>
            <a:endParaRPr sz="1200">
              <a:latin typeface="Bahnschrift"/>
              <a:cs typeface="Bahnschrift"/>
            </a:endParaRPr>
          </a:p>
          <a:p>
            <a:pPr marL="128905" indent="-94615">
              <a:lnSpc>
                <a:spcPct val="100000"/>
              </a:lnSpc>
              <a:spcBef>
                <a:spcPts val="1130"/>
              </a:spcBef>
              <a:buChar char="-"/>
              <a:tabLst>
                <a:tab pos="129539" algn="l"/>
              </a:tabLst>
            </a:pPr>
            <a:r>
              <a:rPr dirty="0" sz="1000">
                <a:latin typeface="Bahnschrift"/>
                <a:cs typeface="Bahnschrift"/>
              </a:rPr>
              <a:t>Parc</a:t>
            </a:r>
            <a:r>
              <a:rPr dirty="0" sz="1000" spc="9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des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Boucles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</a:t>
            </a:r>
            <a:r>
              <a:rPr dirty="0" sz="1000" spc="9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la</a:t>
            </a:r>
            <a:r>
              <a:rPr dirty="0" sz="1000" spc="9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Seine</a:t>
            </a:r>
            <a:r>
              <a:rPr dirty="0" sz="1000" spc="9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Normande</a:t>
            </a:r>
            <a:endParaRPr sz="10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buFont typeface="Bahnschrift"/>
              <a:buChar char="-"/>
            </a:pPr>
            <a:endParaRPr sz="1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Bahnschrift"/>
              <a:buChar char="-"/>
            </a:pPr>
            <a:endParaRPr sz="10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latin typeface="Bahnschrift"/>
                <a:cs typeface="Bahnschrift"/>
              </a:rPr>
              <a:t>App</a:t>
            </a:r>
            <a:r>
              <a:rPr dirty="0" sz="1200" spc="-10">
                <a:latin typeface="Bahnschrift"/>
                <a:cs typeface="Bahnschrift"/>
              </a:rPr>
              <a:t>u</a:t>
            </a:r>
            <a:r>
              <a:rPr dirty="0" sz="1200">
                <a:latin typeface="Bahnschrift"/>
                <a:cs typeface="Bahnschrift"/>
              </a:rPr>
              <a:t>i </a:t>
            </a:r>
            <a:r>
              <a:rPr dirty="0" sz="1200" spc="-9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a </a:t>
            </a:r>
            <a:r>
              <a:rPr dirty="0" sz="1200" spc="-9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 </a:t>
            </a:r>
            <a:r>
              <a:rPr dirty="0" sz="1200" spc="-9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cr</a:t>
            </a:r>
            <a:r>
              <a:rPr dirty="0" sz="1200" spc="-10">
                <a:latin typeface="Bahnschrift"/>
                <a:cs typeface="Bahnschrift"/>
              </a:rPr>
              <a:t>é</a:t>
            </a:r>
            <a:r>
              <a:rPr dirty="0" sz="1200" spc="-5">
                <a:latin typeface="Bahnschrift"/>
                <a:cs typeface="Bahnschrift"/>
              </a:rPr>
              <a:t>atio</a:t>
            </a:r>
            <a:r>
              <a:rPr dirty="0" sz="1200">
                <a:latin typeface="Bahnschrift"/>
                <a:cs typeface="Bahnschrift"/>
              </a:rPr>
              <a:t>n </a:t>
            </a:r>
            <a:r>
              <a:rPr dirty="0" sz="1200" spc="-85">
                <a:latin typeface="Bahnschrift"/>
                <a:cs typeface="Bahnschrift"/>
              </a:rPr>
              <a:t> </a:t>
            </a:r>
            <a:r>
              <a:rPr dirty="0" sz="1200" spc="-10">
                <a:latin typeface="Bahnschrift"/>
                <a:cs typeface="Bahnschrift"/>
              </a:rPr>
              <a:t>e</a:t>
            </a:r>
            <a:r>
              <a:rPr dirty="0" sz="1200">
                <a:latin typeface="Bahnschrift"/>
                <a:cs typeface="Bahnschrift"/>
              </a:rPr>
              <a:t>t </a:t>
            </a:r>
            <a:r>
              <a:rPr dirty="0" sz="1200" spc="-9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a </a:t>
            </a:r>
            <a:r>
              <a:rPr dirty="0" sz="1200" spc="-9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</a:t>
            </a:r>
            <a:r>
              <a:rPr dirty="0" sz="1200" spc="-5">
                <a:latin typeface="Bahnschrift"/>
                <a:cs typeface="Bahnschrift"/>
              </a:rPr>
              <a:t>’a</a:t>
            </a:r>
            <a:r>
              <a:rPr dirty="0" sz="1200">
                <a:latin typeface="Bahnschrift"/>
                <a:cs typeface="Bahnschrift"/>
              </a:rPr>
              <a:t>n</a:t>
            </a:r>
            <a:r>
              <a:rPr dirty="0" sz="1200" spc="-5">
                <a:latin typeface="Bahnschrift"/>
                <a:cs typeface="Bahnschrift"/>
              </a:rPr>
              <a:t>imatio</a:t>
            </a:r>
            <a:r>
              <a:rPr dirty="0" sz="1200">
                <a:latin typeface="Bahnschrift"/>
                <a:cs typeface="Bahnschrift"/>
              </a:rPr>
              <a:t>n </a:t>
            </a:r>
            <a:r>
              <a:rPr dirty="0" sz="1200" spc="-8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 </a:t>
            </a:r>
            <a:r>
              <a:rPr dirty="0" sz="1200" spc="-9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</a:t>
            </a:r>
            <a:r>
              <a:rPr dirty="0" sz="1200" spc="5">
                <a:latin typeface="Bahnschrift"/>
                <a:cs typeface="Bahnschrift"/>
              </a:rPr>
              <a:t>’</a:t>
            </a:r>
            <a:r>
              <a:rPr dirty="0" sz="1400" spc="-135" b="1">
                <a:latin typeface="Arial"/>
                <a:cs typeface="Arial"/>
              </a:rPr>
              <a:t>A</a:t>
            </a:r>
            <a:r>
              <a:rPr dirty="0" sz="1400" spc="-165" b="1">
                <a:latin typeface="Arial"/>
                <a:cs typeface="Arial"/>
              </a:rPr>
              <a:t>O</a:t>
            </a:r>
            <a:r>
              <a:rPr dirty="0" sz="1400" spc="-145" b="1">
                <a:latin typeface="Arial"/>
                <a:cs typeface="Arial"/>
              </a:rPr>
              <a:t>C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200">
                <a:latin typeface="Bahnschrift"/>
                <a:cs typeface="Bahnschrift"/>
              </a:rPr>
              <a:t>« </a:t>
            </a:r>
            <a:r>
              <a:rPr dirty="0" sz="1200" spc="-90">
                <a:latin typeface="Bahnschrift"/>
                <a:cs typeface="Bahnschrift"/>
              </a:rPr>
              <a:t> </a:t>
            </a:r>
            <a:r>
              <a:rPr dirty="0" sz="1200" spc="-95" b="1">
                <a:latin typeface="Arial"/>
                <a:cs typeface="Arial"/>
              </a:rPr>
              <a:t>B</a:t>
            </a:r>
            <a:r>
              <a:rPr dirty="0" sz="1200" spc="-85" b="1">
                <a:latin typeface="Arial"/>
                <a:cs typeface="Arial"/>
              </a:rPr>
              <a:t>o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50" b="1">
                <a:latin typeface="Arial"/>
                <a:cs typeface="Arial"/>
              </a:rPr>
              <a:t>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de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10" b="1">
                <a:latin typeface="Arial"/>
                <a:cs typeface="Arial"/>
              </a:rPr>
              <a:t>C</a:t>
            </a:r>
            <a:r>
              <a:rPr dirty="0" sz="1200" spc="-90" b="1">
                <a:latin typeface="Arial"/>
                <a:cs typeface="Arial"/>
              </a:rPr>
              <a:t>h</a:t>
            </a:r>
            <a:r>
              <a:rPr dirty="0" sz="1200" spc="-35" b="1">
                <a:latin typeface="Arial"/>
                <a:cs typeface="Arial"/>
              </a:rPr>
              <a:t>a</a:t>
            </a:r>
            <a:r>
              <a:rPr dirty="0" sz="1200" spc="45" b="1">
                <a:latin typeface="Arial"/>
                <a:cs typeface="Arial"/>
              </a:rPr>
              <a:t>r</a:t>
            </a:r>
            <a:r>
              <a:rPr dirty="0" sz="1200" spc="-15" b="1">
                <a:latin typeface="Arial"/>
                <a:cs typeface="Arial"/>
              </a:rPr>
              <a:t>t</a:t>
            </a:r>
            <a:r>
              <a:rPr dirty="0" sz="1200" spc="45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u</a:t>
            </a:r>
            <a:r>
              <a:rPr dirty="0" sz="1200" spc="-50" b="1">
                <a:latin typeface="Arial"/>
                <a:cs typeface="Arial"/>
              </a:rPr>
              <a:t>s</a:t>
            </a:r>
            <a:r>
              <a:rPr dirty="0" sz="1200" spc="-2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>
                <a:latin typeface="Bahnschrift"/>
                <a:cs typeface="Bahnschrift"/>
              </a:rPr>
              <a:t>»</a:t>
            </a:r>
            <a:endParaRPr sz="1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Bahnschrift"/>
              <a:cs typeface="Bahnschrift"/>
            </a:endParaRPr>
          </a:p>
          <a:p>
            <a:pPr marL="106045" indent="-93980">
              <a:lnSpc>
                <a:spcPct val="100000"/>
              </a:lnSpc>
              <a:buChar char="-"/>
              <a:tabLst>
                <a:tab pos="106680" algn="l"/>
              </a:tabLst>
            </a:pPr>
            <a:r>
              <a:rPr dirty="0" sz="1000">
                <a:latin typeface="Bahnschrift"/>
                <a:cs typeface="Bahnschrift"/>
              </a:rPr>
              <a:t>Parc</a:t>
            </a:r>
            <a:r>
              <a:rPr dirty="0" sz="1000" spc="6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</a:t>
            </a:r>
            <a:r>
              <a:rPr dirty="0" sz="1000" spc="6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Chartreuse</a:t>
            </a:r>
            <a:endParaRPr sz="1000">
              <a:latin typeface="Bahnschrift"/>
              <a:cs typeface="Bahnschrif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2599" y="5568166"/>
            <a:ext cx="49453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30">
                <a:latin typeface="Bahnschrift"/>
                <a:cs typeface="Bahnschrift"/>
              </a:rPr>
              <a:t>Halle</a:t>
            </a:r>
            <a:r>
              <a:rPr dirty="0" sz="1050" spc="85">
                <a:latin typeface="Bahnschrift"/>
                <a:cs typeface="Bahnschrift"/>
              </a:rPr>
              <a:t> </a:t>
            </a:r>
            <a:r>
              <a:rPr dirty="0" sz="1050" spc="-30">
                <a:latin typeface="Bahnschrift"/>
                <a:cs typeface="Bahnschrift"/>
              </a:rPr>
              <a:t>en</a:t>
            </a:r>
            <a:r>
              <a:rPr dirty="0" sz="1050" spc="90">
                <a:latin typeface="Bahnschrift"/>
                <a:cs typeface="Bahnschrift"/>
              </a:rPr>
              <a:t> </a:t>
            </a:r>
            <a:r>
              <a:rPr dirty="0" sz="1050" spc="-25">
                <a:latin typeface="Bahnschrift"/>
                <a:cs typeface="Bahnschrift"/>
              </a:rPr>
              <a:t>bois</a:t>
            </a:r>
            <a:r>
              <a:rPr dirty="0" sz="1050" spc="85">
                <a:latin typeface="Bahnschrift"/>
                <a:cs typeface="Bahnschrift"/>
              </a:rPr>
              <a:t> </a:t>
            </a:r>
            <a:r>
              <a:rPr dirty="0" sz="1050" spc="-25">
                <a:latin typeface="Bahnschrift"/>
                <a:cs typeface="Bahnschrift"/>
              </a:rPr>
              <a:t>local</a:t>
            </a:r>
            <a:r>
              <a:rPr dirty="0" sz="1050" spc="85">
                <a:latin typeface="Bahnschrift"/>
                <a:cs typeface="Bahnschrift"/>
              </a:rPr>
              <a:t> </a:t>
            </a:r>
            <a:r>
              <a:rPr dirty="0" sz="1050" spc="-30">
                <a:latin typeface="Bahnschrift"/>
                <a:cs typeface="Bahnschrift"/>
              </a:rPr>
              <a:t>a</a:t>
            </a:r>
            <a:r>
              <a:rPr dirty="0" sz="1050" spc="95">
                <a:latin typeface="Bahnschrift"/>
                <a:cs typeface="Bahnschrift"/>
              </a:rPr>
              <a:t> </a:t>
            </a:r>
            <a:r>
              <a:rPr dirty="0" sz="1050" spc="-30">
                <a:latin typeface="Bahnschrift"/>
                <a:cs typeface="Bahnschrift"/>
              </a:rPr>
              <a:t>Vateville-la-Rue</a:t>
            </a:r>
            <a:r>
              <a:rPr dirty="0" sz="1050" spc="85">
                <a:latin typeface="Bahnschrift"/>
                <a:cs typeface="Bahnschrift"/>
              </a:rPr>
              <a:t> </a:t>
            </a:r>
            <a:r>
              <a:rPr dirty="0" sz="1050" spc="-25">
                <a:latin typeface="Bahnschrift"/>
                <a:cs typeface="Bahnschrift"/>
              </a:rPr>
              <a:t>-</a:t>
            </a:r>
            <a:r>
              <a:rPr dirty="0" sz="1050" spc="85">
                <a:latin typeface="Bahnschrift"/>
                <a:cs typeface="Bahnschrift"/>
              </a:rPr>
              <a:t> </a:t>
            </a:r>
            <a:r>
              <a:rPr dirty="0" sz="1050" spc="-30">
                <a:latin typeface="Bahnschrift"/>
                <a:cs typeface="Bahnschrift"/>
              </a:rPr>
              <a:t>Parc</a:t>
            </a:r>
            <a:r>
              <a:rPr dirty="0" sz="1050" spc="85">
                <a:latin typeface="Bahnschrift"/>
                <a:cs typeface="Bahnschrift"/>
              </a:rPr>
              <a:t> </a:t>
            </a:r>
            <a:r>
              <a:rPr dirty="0" sz="1050" spc="-30">
                <a:latin typeface="Bahnschrift"/>
                <a:cs typeface="Bahnschrift"/>
              </a:rPr>
              <a:t>des</a:t>
            </a:r>
            <a:r>
              <a:rPr dirty="0" sz="1050" spc="80">
                <a:latin typeface="Bahnschrift"/>
                <a:cs typeface="Bahnschrift"/>
              </a:rPr>
              <a:t> </a:t>
            </a:r>
            <a:r>
              <a:rPr dirty="0" sz="1050" spc="-30">
                <a:latin typeface="Bahnschrift"/>
                <a:cs typeface="Bahnschrift"/>
              </a:rPr>
              <a:t>Boucles</a:t>
            </a:r>
            <a:r>
              <a:rPr dirty="0" sz="1050" spc="85">
                <a:latin typeface="Bahnschrift"/>
                <a:cs typeface="Bahnschrift"/>
              </a:rPr>
              <a:t> </a:t>
            </a:r>
            <a:r>
              <a:rPr dirty="0" sz="1050" spc="-30">
                <a:latin typeface="Bahnschrift"/>
                <a:cs typeface="Bahnschrift"/>
              </a:rPr>
              <a:t>de</a:t>
            </a:r>
            <a:r>
              <a:rPr dirty="0" sz="1050" spc="85">
                <a:latin typeface="Bahnschrift"/>
                <a:cs typeface="Bahnschrift"/>
              </a:rPr>
              <a:t> </a:t>
            </a:r>
            <a:r>
              <a:rPr dirty="0" sz="1050" spc="-25">
                <a:latin typeface="Bahnschrift"/>
                <a:cs typeface="Bahnschrift"/>
              </a:rPr>
              <a:t>la</a:t>
            </a:r>
            <a:r>
              <a:rPr dirty="0" sz="1050" spc="95">
                <a:latin typeface="Bahnschrift"/>
                <a:cs typeface="Bahnschrift"/>
              </a:rPr>
              <a:t> </a:t>
            </a:r>
            <a:r>
              <a:rPr dirty="0" sz="1050" spc="-30">
                <a:latin typeface="Bahnschrift"/>
                <a:cs typeface="Bahnschrift"/>
              </a:rPr>
              <a:t>Seine</a:t>
            </a:r>
            <a:r>
              <a:rPr dirty="0" sz="1050" spc="95">
                <a:latin typeface="Bahnschrift"/>
                <a:cs typeface="Bahnschrift"/>
              </a:rPr>
              <a:t> </a:t>
            </a:r>
            <a:r>
              <a:rPr dirty="0" sz="1050" spc="-30">
                <a:latin typeface="Bahnschrift"/>
                <a:cs typeface="Bahnschrift"/>
              </a:rPr>
              <a:t>Normande</a:t>
            </a:r>
            <a:r>
              <a:rPr dirty="0" sz="1050" spc="90">
                <a:latin typeface="Bahnschrift"/>
                <a:cs typeface="Bahnschrift"/>
              </a:rPr>
              <a:t> </a:t>
            </a:r>
            <a:r>
              <a:rPr dirty="0" sz="1050" spc="-25">
                <a:latin typeface="Bahnschrift"/>
                <a:cs typeface="Bahnschrift"/>
              </a:rPr>
              <a:t>-</a:t>
            </a:r>
            <a:r>
              <a:rPr dirty="0" sz="1050" spc="80">
                <a:latin typeface="Bahnschrift"/>
                <a:cs typeface="Bahnschrift"/>
              </a:rPr>
              <a:t> </a:t>
            </a:r>
            <a:r>
              <a:rPr dirty="0" sz="1050" spc="-35">
                <a:latin typeface="Bahnschrift"/>
                <a:cs typeface="Bahnschrift"/>
              </a:rPr>
              <a:t>2020</a:t>
            </a:r>
            <a:endParaRPr sz="1050">
              <a:latin typeface="Bahnschrift"/>
              <a:cs typeface="Bahnschrif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1546" y="5568166"/>
            <a:ext cx="21971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30">
                <a:latin typeface="Bahnschrift"/>
                <a:cs typeface="Bahnschrift"/>
              </a:rPr>
              <a:t>Coupe</a:t>
            </a:r>
            <a:r>
              <a:rPr dirty="0" sz="1050" spc="70">
                <a:latin typeface="Bahnschrift"/>
                <a:cs typeface="Bahnschrift"/>
              </a:rPr>
              <a:t> </a:t>
            </a:r>
            <a:r>
              <a:rPr dirty="0" sz="1050" spc="-30">
                <a:latin typeface="Bahnschrift"/>
                <a:cs typeface="Bahnschrift"/>
              </a:rPr>
              <a:t>de</a:t>
            </a:r>
            <a:r>
              <a:rPr dirty="0" sz="1050" spc="75">
                <a:latin typeface="Bahnschrift"/>
                <a:cs typeface="Bahnschrift"/>
              </a:rPr>
              <a:t> </a:t>
            </a:r>
            <a:r>
              <a:rPr dirty="0" sz="1050" spc="-25">
                <a:latin typeface="Bahnschrift"/>
                <a:cs typeface="Bahnschrift"/>
              </a:rPr>
              <a:t>bois</a:t>
            </a:r>
            <a:r>
              <a:rPr dirty="0" sz="1050" spc="70">
                <a:latin typeface="Bahnschrift"/>
                <a:cs typeface="Bahnschrift"/>
              </a:rPr>
              <a:t> </a:t>
            </a:r>
            <a:r>
              <a:rPr dirty="0" sz="1050" spc="-30">
                <a:latin typeface="Bahnschrift"/>
                <a:cs typeface="Bahnschrift"/>
              </a:rPr>
              <a:t>a</a:t>
            </a:r>
            <a:r>
              <a:rPr dirty="0" sz="1050" spc="80">
                <a:latin typeface="Bahnschrift"/>
                <a:cs typeface="Bahnschrift"/>
              </a:rPr>
              <a:t> </a:t>
            </a:r>
            <a:r>
              <a:rPr dirty="0" sz="1050" spc="-30">
                <a:latin typeface="Bahnschrift"/>
                <a:cs typeface="Bahnschrift"/>
              </a:rPr>
              <a:t>15km</a:t>
            </a:r>
            <a:r>
              <a:rPr dirty="0" sz="1050" spc="80">
                <a:latin typeface="Bahnschrift"/>
                <a:cs typeface="Bahnschrift"/>
              </a:rPr>
              <a:t> </a:t>
            </a:r>
            <a:r>
              <a:rPr dirty="0" sz="1050" spc="-30">
                <a:latin typeface="Bahnschrift"/>
                <a:cs typeface="Bahnschrift"/>
              </a:rPr>
              <a:t>du</a:t>
            </a:r>
            <a:r>
              <a:rPr dirty="0" sz="1050" spc="70">
                <a:latin typeface="Bahnschrift"/>
                <a:cs typeface="Bahnschrift"/>
              </a:rPr>
              <a:t> </a:t>
            </a:r>
            <a:r>
              <a:rPr dirty="0" sz="1050" spc="-25">
                <a:latin typeface="Bahnschrift"/>
                <a:cs typeface="Bahnschrift"/>
              </a:rPr>
              <a:t>lieu</a:t>
            </a:r>
            <a:r>
              <a:rPr dirty="0" sz="1050" spc="70">
                <a:latin typeface="Bahnschrift"/>
                <a:cs typeface="Bahnschrift"/>
              </a:rPr>
              <a:t> </a:t>
            </a:r>
            <a:r>
              <a:rPr dirty="0" sz="1050" spc="-30">
                <a:latin typeface="Bahnschrift"/>
                <a:cs typeface="Bahnschrift"/>
              </a:rPr>
              <a:t>de</a:t>
            </a:r>
            <a:r>
              <a:rPr dirty="0" sz="1050" spc="75">
                <a:latin typeface="Bahnschrift"/>
                <a:cs typeface="Bahnschrift"/>
              </a:rPr>
              <a:t> </a:t>
            </a:r>
            <a:r>
              <a:rPr dirty="0" sz="1050" spc="-25">
                <a:latin typeface="Bahnschrift"/>
                <a:cs typeface="Bahnschrift"/>
              </a:rPr>
              <a:t>projet</a:t>
            </a:r>
            <a:endParaRPr sz="1050">
              <a:latin typeface="Bahnschrift"/>
              <a:cs typeface="Bahnschrif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9878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</a:t>
            </a:r>
            <a:r>
              <a:rPr dirty="0" spc="245"/>
              <a:t> </a:t>
            </a:r>
            <a:r>
              <a:rPr dirty="0" spc="-5"/>
              <a:t>Donner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45"/>
              <a:t> </a:t>
            </a:r>
            <a:r>
              <a:rPr dirty="0"/>
              <a:t>la</a:t>
            </a:r>
            <a:r>
              <a:rPr dirty="0" spc="240"/>
              <a:t> </a:t>
            </a:r>
            <a:r>
              <a:rPr dirty="0"/>
              <a:t>valeur</a:t>
            </a:r>
            <a:r>
              <a:rPr dirty="0" spc="245"/>
              <a:t> </a:t>
            </a:r>
            <a:r>
              <a:rPr dirty="0" spc="-5"/>
              <a:t>symbolique,</a:t>
            </a:r>
            <a:r>
              <a:rPr dirty="0" spc="245"/>
              <a:t> </a:t>
            </a:r>
            <a:r>
              <a:rPr dirty="0"/>
              <a:t>culturelle</a:t>
            </a:r>
            <a:r>
              <a:rPr dirty="0" spc="245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économique</a:t>
            </a:r>
            <a:r>
              <a:rPr dirty="0" spc="245"/>
              <a:t> </a:t>
            </a:r>
            <a:r>
              <a:rPr dirty="0" spc="-5"/>
              <a:t>au</a:t>
            </a:r>
            <a:r>
              <a:rPr dirty="0" spc="245"/>
              <a:t> </a:t>
            </a:r>
            <a:r>
              <a:rPr dirty="0" spc="-5"/>
              <a:t>non-bâti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4334" y="1428203"/>
            <a:ext cx="6267653" cy="412937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74" y="694435"/>
            <a:ext cx="5059680" cy="1281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85"/>
              </a:lnSpc>
              <a:spcBef>
                <a:spcPts val="100"/>
              </a:spcBef>
            </a:pPr>
            <a:r>
              <a:rPr dirty="0" sz="1800" spc="-5">
                <a:latin typeface="Bahnschrift"/>
                <a:cs typeface="Bahnschrift"/>
              </a:rPr>
              <a:t>C’est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solidifier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son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rôle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écologique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605"/>
              </a:lnSpc>
            </a:pPr>
            <a:r>
              <a:rPr dirty="0" sz="1400" spc="-5">
                <a:latin typeface="Bahnschrift"/>
                <a:cs typeface="Bahnschrift"/>
              </a:rPr>
              <a:t>Infiltration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l’eau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habitat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une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faune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flore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diversifiée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7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Bahnschrift"/>
                <a:cs typeface="Bahnschrift"/>
              </a:rPr>
              <a:t>Les</a:t>
            </a:r>
            <a:r>
              <a:rPr dirty="0" sz="1800" spc="15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Parcs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désimperméabilisent</a:t>
            </a:r>
            <a:endParaRPr sz="18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9337" y="797760"/>
            <a:ext cx="5383540" cy="49931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4672" y="2771025"/>
            <a:ext cx="187325" cy="187325"/>
            <a:chOff x="534672" y="2771025"/>
            <a:chExt cx="187325" cy="187325"/>
          </a:xfrm>
        </p:grpSpPr>
        <p:sp>
          <p:nvSpPr>
            <p:cNvPr id="5" name="object 5"/>
            <p:cNvSpPr/>
            <p:nvPr/>
          </p:nvSpPr>
          <p:spPr>
            <a:xfrm>
              <a:off x="541022" y="277737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71" y="0"/>
                  </a:moveTo>
                  <a:lnTo>
                    <a:pt x="0" y="0"/>
                  </a:lnTo>
                  <a:lnTo>
                    <a:pt x="0" y="174167"/>
                  </a:lnTo>
                  <a:lnTo>
                    <a:pt x="174171" y="174167"/>
                  </a:lnTo>
                  <a:lnTo>
                    <a:pt x="174171" y="0"/>
                  </a:lnTo>
                  <a:close/>
                </a:path>
              </a:pathLst>
            </a:custGeom>
            <a:solidFill>
              <a:srgbClr val="33B4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1022" y="277737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534672" y="3049142"/>
            <a:ext cx="187325" cy="187325"/>
            <a:chOff x="534672" y="3049142"/>
            <a:chExt cx="187325" cy="187325"/>
          </a:xfrm>
        </p:grpSpPr>
        <p:sp>
          <p:nvSpPr>
            <p:cNvPr id="8" name="object 8"/>
            <p:cNvSpPr/>
            <p:nvPr/>
          </p:nvSpPr>
          <p:spPr>
            <a:xfrm>
              <a:off x="541022" y="305549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71" y="0"/>
                  </a:moveTo>
                  <a:lnTo>
                    <a:pt x="0" y="0"/>
                  </a:lnTo>
                  <a:lnTo>
                    <a:pt x="0" y="174167"/>
                  </a:lnTo>
                  <a:lnTo>
                    <a:pt x="174171" y="174167"/>
                  </a:lnTo>
                  <a:lnTo>
                    <a:pt x="174171" y="0"/>
                  </a:lnTo>
                  <a:close/>
                </a:path>
              </a:pathLst>
            </a:custGeom>
            <a:solidFill>
              <a:srgbClr val="0093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41022" y="305549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34672" y="2489085"/>
            <a:ext cx="187325" cy="187325"/>
            <a:chOff x="534672" y="2489085"/>
            <a:chExt cx="187325" cy="187325"/>
          </a:xfrm>
        </p:grpSpPr>
        <p:sp>
          <p:nvSpPr>
            <p:cNvPr id="11" name="object 11"/>
            <p:cNvSpPr/>
            <p:nvPr/>
          </p:nvSpPr>
          <p:spPr>
            <a:xfrm>
              <a:off x="541022" y="249543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71" y="0"/>
                  </a:moveTo>
                  <a:lnTo>
                    <a:pt x="0" y="0"/>
                  </a:lnTo>
                  <a:lnTo>
                    <a:pt x="0" y="174167"/>
                  </a:lnTo>
                  <a:lnTo>
                    <a:pt x="174171" y="174167"/>
                  </a:lnTo>
                  <a:lnTo>
                    <a:pt x="174171" y="0"/>
                  </a:lnTo>
                  <a:close/>
                </a:path>
              </a:pathLst>
            </a:custGeom>
            <a:solidFill>
              <a:srgbClr val="ABD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41022" y="249543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793934" y="2468880"/>
            <a:ext cx="3141980" cy="1442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Bahnschrift"/>
                <a:cs typeface="Bahnschrift"/>
              </a:rPr>
              <a:t>Ont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entrepris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des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projets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renaturation</a:t>
            </a:r>
            <a:endParaRPr sz="1100">
              <a:latin typeface="Bahnschrift"/>
              <a:cs typeface="Bahnschrift"/>
            </a:endParaRPr>
          </a:p>
          <a:p>
            <a:pPr marL="12700" marR="5080">
              <a:lnSpc>
                <a:spcPct val="154500"/>
              </a:lnSpc>
              <a:spcBef>
                <a:spcPts val="190"/>
              </a:spcBef>
            </a:pPr>
            <a:r>
              <a:rPr dirty="0" sz="1100" spc="-5">
                <a:latin typeface="Bahnschrift"/>
                <a:cs typeface="Bahnschrift"/>
              </a:rPr>
              <a:t>Travaillent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a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intégrer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davantage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</a:t>
            </a:r>
            <a:r>
              <a:rPr dirty="0" sz="1100" spc="10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nature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en</a:t>
            </a:r>
            <a:r>
              <a:rPr dirty="0" sz="1100" spc="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ville </a:t>
            </a:r>
            <a:r>
              <a:rPr dirty="0" sz="1100" spc="-17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Procèdent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a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des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renaturations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et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travaillent</a:t>
            </a:r>
            <a:endParaRPr sz="1100">
              <a:latin typeface="Bahnschrift"/>
              <a:cs typeface="Bahnschrift"/>
            </a:endParaRPr>
          </a:p>
          <a:p>
            <a:pPr marL="12700">
              <a:lnSpc>
                <a:spcPts val="1200"/>
              </a:lnSpc>
            </a:pPr>
            <a:r>
              <a:rPr dirty="0" sz="1100">
                <a:latin typeface="Bahnschrift"/>
                <a:cs typeface="Bahnschrift"/>
              </a:rPr>
              <a:t>sur</a:t>
            </a:r>
            <a:r>
              <a:rPr dirty="0" sz="1100" spc="9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la</a:t>
            </a:r>
            <a:r>
              <a:rPr dirty="0" sz="1100" spc="95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nature</a:t>
            </a:r>
            <a:r>
              <a:rPr dirty="0" sz="1100" spc="9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en</a:t>
            </a:r>
            <a:r>
              <a:rPr dirty="0" sz="1100" spc="9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ville</a:t>
            </a:r>
            <a:endParaRPr sz="11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100">
                <a:latin typeface="Bahnschrift"/>
                <a:cs typeface="Bahnschrift"/>
              </a:rPr>
              <a:t>N’est</a:t>
            </a:r>
            <a:r>
              <a:rPr dirty="0" sz="1100" spc="10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pas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un</a:t>
            </a:r>
            <a:r>
              <a:rPr dirty="0" sz="1100" spc="10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sujet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sur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ce</a:t>
            </a:r>
            <a:r>
              <a:rPr dirty="0" sz="1100" spc="95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territoire</a:t>
            </a:r>
            <a:r>
              <a:rPr dirty="0" sz="1100" spc="10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ou</a:t>
            </a:r>
            <a:r>
              <a:rPr dirty="0" sz="1100" spc="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non</a:t>
            </a:r>
            <a:r>
              <a:rPr dirty="0" sz="1100" spc="10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traité</a:t>
            </a:r>
            <a:endParaRPr sz="11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 sz="1100">
                <a:latin typeface="Bahnschrift"/>
                <a:cs typeface="Bahnschrift"/>
              </a:rPr>
              <a:t>Pas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données</a:t>
            </a:r>
            <a:endParaRPr sz="1100">
              <a:latin typeface="Bahnschrift"/>
              <a:cs typeface="Bahnschrif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4672" y="3428390"/>
            <a:ext cx="187325" cy="187325"/>
            <a:chOff x="534672" y="3428390"/>
            <a:chExt cx="187325" cy="187325"/>
          </a:xfrm>
        </p:grpSpPr>
        <p:sp>
          <p:nvSpPr>
            <p:cNvPr id="15" name="object 15"/>
            <p:cNvSpPr/>
            <p:nvPr/>
          </p:nvSpPr>
          <p:spPr>
            <a:xfrm>
              <a:off x="541022" y="3434740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71" y="0"/>
                  </a:moveTo>
                  <a:lnTo>
                    <a:pt x="0" y="0"/>
                  </a:lnTo>
                  <a:lnTo>
                    <a:pt x="0" y="174167"/>
                  </a:lnTo>
                  <a:lnTo>
                    <a:pt x="174171" y="174167"/>
                  </a:lnTo>
                  <a:lnTo>
                    <a:pt x="174171" y="0"/>
                  </a:lnTo>
                  <a:close/>
                </a:path>
              </a:pathLst>
            </a:custGeom>
            <a:solidFill>
              <a:srgbClr val="D99C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41022" y="3434740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34672" y="3739527"/>
            <a:ext cx="187325" cy="187325"/>
            <a:chOff x="534672" y="3739527"/>
            <a:chExt cx="187325" cy="187325"/>
          </a:xfrm>
        </p:grpSpPr>
        <p:sp>
          <p:nvSpPr>
            <p:cNvPr id="18" name="object 18"/>
            <p:cNvSpPr/>
            <p:nvPr/>
          </p:nvSpPr>
          <p:spPr>
            <a:xfrm>
              <a:off x="541022" y="3745877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71" y="0"/>
                  </a:moveTo>
                  <a:lnTo>
                    <a:pt x="0" y="0"/>
                  </a:lnTo>
                  <a:lnTo>
                    <a:pt x="0" y="174167"/>
                  </a:lnTo>
                  <a:lnTo>
                    <a:pt x="174171" y="174167"/>
                  </a:lnTo>
                  <a:lnTo>
                    <a:pt x="174171" y="0"/>
                  </a:lnTo>
                  <a:close/>
                </a:path>
              </a:pathLst>
            </a:custGeom>
            <a:solidFill>
              <a:srgbClr val="8991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41022" y="3745877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541022" y="4492650"/>
            <a:ext cx="2813685" cy="922019"/>
          </a:xfrm>
          <a:prstGeom prst="rect">
            <a:avLst/>
          </a:prstGeom>
          <a:ln w="28575">
            <a:solidFill>
              <a:srgbClr val="009371"/>
            </a:solidFill>
          </a:ln>
        </p:spPr>
        <p:txBody>
          <a:bodyPr wrap="square" lIns="0" tIns="148590" rIns="0" bIns="0" rtlCol="0" vert="horz">
            <a:spAutoFit/>
          </a:bodyPr>
          <a:lstStyle/>
          <a:p>
            <a:pPr marL="90805" marR="118110">
              <a:lnSpc>
                <a:spcPct val="92600"/>
              </a:lnSpc>
              <a:spcBef>
                <a:spcPts val="1170"/>
              </a:spcBef>
            </a:pPr>
            <a:r>
              <a:rPr dirty="0" sz="2400" spc="-655" b="1">
                <a:latin typeface="Verdana"/>
                <a:cs typeface="Verdana"/>
              </a:rPr>
              <a:t>15</a:t>
            </a:r>
            <a:r>
              <a:rPr dirty="0" sz="2400" spc="-330" b="1">
                <a:latin typeface="Verdana"/>
                <a:cs typeface="Verdana"/>
              </a:rPr>
              <a:t> </a:t>
            </a:r>
            <a:r>
              <a:rPr dirty="0" sz="1800">
                <a:latin typeface="Bahnschrift"/>
                <a:cs typeface="Bahnschrift"/>
              </a:rPr>
              <a:t>Pa</a:t>
            </a:r>
            <a:r>
              <a:rPr dirty="0" sz="1800" spc="-10">
                <a:latin typeface="Bahnschrift"/>
                <a:cs typeface="Bahnschrift"/>
              </a:rPr>
              <a:t>r</a:t>
            </a:r>
            <a:r>
              <a:rPr dirty="0" sz="1800">
                <a:latin typeface="Bahnschrift"/>
                <a:cs typeface="Bahnschrift"/>
              </a:rPr>
              <a:t>cs </a:t>
            </a:r>
            <a:r>
              <a:rPr dirty="0" sz="1800" spc="-12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i</a:t>
            </a:r>
            <a:r>
              <a:rPr dirty="0" sz="1800" spc="-10">
                <a:latin typeface="Bahnschrift"/>
                <a:cs typeface="Bahnschrift"/>
              </a:rPr>
              <a:t>n</a:t>
            </a:r>
            <a:r>
              <a:rPr dirty="0" sz="1800">
                <a:latin typeface="Bahnschrift"/>
                <a:cs typeface="Bahnschrift"/>
              </a:rPr>
              <a:t>v</a:t>
            </a:r>
            <a:r>
              <a:rPr dirty="0" sz="1800" spc="-5">
                <a:latin typeface="Bahnschrift"/>
                <a:cs typeface="Bahnschrift"/>
              </a:rPr>
              <a:t>e</a:t>
            </a:r>
            <a:r>
              <a:rPr dirty="0" sz="1800">
                <a:latin typeface="Bahnschrift"/>
                <a:cs typeface="Bahnschrift"/>
              </a:rPr>
              <a:t>st</a:t>
            </a:r>
            <a:r>
              <a:rPr dirty="0" sz="1800" spc="-5">
                <a:latin typeface="Bahnschrift"/>
                <a:cs typeface="Bahnschrift"/>
              </a:rPr>
              <a:t>i</a:t>
            </a:r>
            <a:r>
              <a:rPr dirty="0" sz="1800">
                <a:latin typeface="Bahnschrift"/>
                <a:cs typeface="Bahnschrift"/>
              </a:rPr>
              <a:t>s </a:t>
            </a:r>
            <a:r>
              <a:rPr dirty="0" sz="1800" spc="-12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s</a:t>
            </a:r>
            <a:r>
              <a:rPr dirty="0" sz="1800" spc="-5">
                <a:latin typeface="Bahnschrift"/>
                <a:cs typeface="Bahnschrift"/>
              </a:rPr>
              <a:t>u</a:t>
            </a:r>
            <a:r>
              <a:rPr dirty="0" sz="1800">
                <a:latin typeface="Bahnschrift"/>
                <a:cs typeface="Bahnschrift"/>
              </a:rPr>
              <a:t>r </a:t>
            </a:r>
            <a:r>
              <a:rPr dirty="0" sz="1800" spc="-13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le  </a:t>
            </a:r>
            <a:r>
              <a:rPr dirty="0" sz="1800" spc="-5">
                <a:latin typeface="Bahnschrift"/>
                <a:cs typeface="Bahnschrift"/>
              </a:rPr>
              <a:t>sujet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de</a:t>
            </a:r>
            <a:r>
              <a:rPr dirty="0" sz="1800" spc="160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la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nature</a:t>
            </a:r>
            <a:r>
              <a:rPr dirty="0" sz="1800" spc="16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en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ville</a:t>
            </a:r>
            <a:endParaRPr sz="1800">
              <a:latin typeface="Bahnschrift"/>
              <a:cs typeface="Bahnschrif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9878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</a:t>
            </a:r>
            <a:r>
              <a:rPr dirty="0" spc="245"/>
              <a:t> </a:t>
            </a:r>
            <a:r>
              <a:rPr dirty="0" spc="-5"/>
              <a:t>Donner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45"/>
              <a:t> </a:t>
            </a:r>
            <a:r>
              <a:rPr dirty="0"/>
              <a:t>la</a:t>
            </a:r>
            <a:r>
              <a:rPr dirty="0" spc="240"/>
              <a:t> </a:t>
            </a:r>
            <a:r>
              <a:rPr dirty="0"/>
              <a:t>valeur</a:t>
            </a:r>
            <a:r>
              <a:rPr dirty="0" spc="245"/>
              <a:t> </a:t>
            </a:r>
            <a:r>
              <a:rPr dirty="0" spc="-5"/>
              <a:t>symbolique,</a:t>
            </a:r>
            <a:r>
              <a:rPr dirty="0" spc="245"/>
              <a:t> </a:t>
            </a:r>
            <a:r>
              <a:rPr dirty="0"/>
              <a:t>culturelle</a:t>
            </a:r>
            <a:r>
              <a:rPr dirty="0" spc="245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économique</a:t>
            </a:r>
            <a:r>
              <a:rPr dirty="0" spc="245"/>
              <a:t> </a:t>
            </a:r>
            <a:r>
              <a:rPr dirty="0" spc="-5"/>
              <a:t>au</a:t>
            </a:r>
            <a:r>
              <a:rPr dirty="0" spc="245"/>
              <a:t> </a:t>
            </a:r>
            <a:r>
              <a:rPr dirty="0" spc="-5"/>
              <a:t>non-bâti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2971" y="412682"/>
            <a:ext cx="5537131" cy="511726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2876" y="1461515"/>
            <a:ext cx="3722370" cy="33420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255"/>
              </a:lnSpc>
              <a:spcBef>
                <a:spcPts val="100"/>
              </a:spcBef>
            </a:pPr>
            <a:r>
              <a:rPr dirty="0" sz="2000" spc="-5">
                <a:latin typeface="Bahnschrift"/>
                <a:cs typeface="Bahnschrift"/>
              </a:rPr>
              <a:t>L’objectif</a:t>
            </a:r>
            <a:r>
              <a:rPr dirty="0" sz="2000" spc="175">
                <a:latin typeface="Bahnschrift"/>
                <a:cs typeface="Bahnschrift"/>
              </a:rPr>
              <a:t> </a:t>
            </a:r>
            <a:r>
              <a:rPr dirty="0" sz="2000" spc="-10">
                <a:latin typeface="Bahnschrift"/>
                <a:cs typeface="Bahnschrift"/>
              </a:rPr>
              <a:t>national</a:t>
            </a:r>
            <a:endParaRPr sz="2000">
              <a:latin typeface="Bahnschrift"/>
              <a:cs typeface="Bahnschrift"/>
            </a:endParaRPr>
          </a:p>
          <a:p>
            <a:pPr marL="12700">
              <a:lnSpc>
                <a:spcPts val="2255"/>
              </a:lnSpc>
            </a:pPr>
            <a:r>
              <a:rPr dirty="0" sz="2000" spc="-5">
                <a:latin typeface="Bahnschrift"/>
                <a:cs typeface="Bahnschrift"/>
              </a:rPr>
              <a:t>Zéro</a:t>
            </a:r>
            <a:r>
              <a:rPr dirty="0" sz="2000" spc="175">
                <a:latin typeface="Bahnschrift"/>
                <a:cs typeface="Bahnschrift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Artificialisation</a:t>
            </a:r>
            <a:r>
              <a:rPr dirty="0" sz="2000" spc="170">
                <a:latin typeface="Bahnschrift"/>
                <a:cs typeface="Bahnschrift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Nette</a:t>
            </a:r>
            <a:endParaRPr sz="2000">
              <a:latin typeface="Bahnschrift"/>
              <a:cs typeface="Bahnschrift"/>
            </a:endParaRPr>
          </a:p>
          <a:p>
            <a:pPr marL="12700" marR="580390">
              <a:lnSpc>
                <a:spcPts val="2210"/>
              </a:lnSpc>
              <a:spcBef>
                <a:spcPts val="2125"/>
              </a:spcBef>
            </a:pPr>
            <a:r>
              <a:rPr dirty="0" sz="1600">
                <a:latin typeface="Wingdings"/>
                <a:cs typeface="Wingdings"/>
              </a:rPr>
              <a:t></a:t>
            </a:r>
            <a:r>
              <a:rPr dirty="0" sz="1600" spc="12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Objet</a:t>
            </a:r>
            <a:r>
              <a:rPr dirty="0" sz="2000" spc="185">
                <a:latin typeface="Bahnschrift"/>
                <a:cs typeface="Bahnschrift"/>
              </a:rPr>
              <a:t> </a:t>
            </a:r>
            <a:r>
              <a:rPr dirty="0" sz="2000" spc="-10">
                <a:latin typeface="Bahnschrift"/>
                <a:cs typeface="Bahnschrift"/>
              </a:rPr>
              <a:t>d’une</a:t>
            </a:r>
            <a:r>
              <a:rPr dirty="0" sz="2000" spc="190">
                <a:latin typeface="Bahnschrift"/>
                <a:cs typeface="Bahnschrift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enquête</a:t>
            </a:r>
            <a:r>
              <a:rPr dirty="0" sz="2000" spc="185">
                <a:latin typeface="Bahnschrift"/>
                <a:cs typeface="Bahnschrift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de</a:t>
            </a:r>
            <a:r>
              <a:rPr dirty="0" sz="2000" spc="190">
                <a:latin typeface="Bahnschrift"/>
                <a:cs typeface="Bahnschrift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la </a:t>
            </a:r>
            <a:r>
              <a:rPr dirty="0" sz="2000" spc="-325">
                <a:latin typeface="Bahnschrift"/>
                <a:cs typeface="Bahnschrift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Fédération</a:t>
            </a:r>
            <a:r>
              <a:rPr dirty="0" sz="2000" spc="180">
                <a:latin typeface="Bahnschrift"/>
                <a:cs typeface="Bahnschrift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des</a:t>
            </a:r>
            <a:r>
              <a:rPr dirty="0" sz="2000" spc="185">
                <a:latin typeface="Bahnschrift"/>
                <a:cs typeface="Bahnschrift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PNR</a:t>
            </a:r>
            <a:endParaRPr sz="2000">
              <a:latin typeface="Bahnschrift"/>
              <a:cs typeface="Bahnschrift"/>
            </a:endParaRPr>
          </a:p>
          <a:p>
            <a:pPr marL="12700">
              <a:lnSpc>
                <a:spcPts val="2140"/>
              </a:lnSpc>
            </a:pPr>
            <a:r>
              <a:rPr dirty="0" sz="2000" spc="-5">
                <a:latin typeface="Bahnschrift"/>
                <a:cs typeface="Bahnschrift"/>
              </a:rPr>
              <a:t>au</a:t>
            </a:r>
            <a:r>
              <a:rPr dirty="0" sz="2000" spc="165">
                <a:latin typeface="Bahnschrift"/>
                <a:cs typeface="Bahnschrift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printemps</a:t>
            </a:r>
            <a:r>
              <a:rPr dirty="0" sz="2000" spc="165">
                <a:latin typeface="Bahnschrift"/>
                <a:cs typeface="Bahnschrift"/>
              </a:rPr>
              <a:t> </a:t>
            </a:r>
            <a:r>
              <a:rPr dirty="0" sz="2000">
                <a:latin typeface="Bahnschrift"/>
                <a:cs typeface="Bahnschrift"/>
              </a:rPr>
              <a:t>2020</a:t>
            </a:r>
            <a:endParaRPr sz="20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Bahnschrift"/>
              <a:cs typeface="Bahnschrift"/>
            </a:endParaRPr>
          </a:p>
          <a:p>
            <a:pPr marL="12700" marR="5080">
              <a:lnSpc>
                <a:spcPts val="2110"/>
              </a:lnSpc>
            </a:pPr>
            <a:r>
              <a:rPr dirty="0" sz="2000">
                <a:latin typeface="Bahnschrift"/>
                <a:cs typeface="Bahnschrift"/>
              </a:rPr>
              <a:t>Les</a:t>
            </a:r>
            <a:r>
              <a:rPr dirty="0" sz="2000" spc="180">
                <a:latin typeface="Bahnschrift"/>
                <a:cs typeface="Bahnschrift"/>
              </a:rPr>
              <a:t> </a:t>
            </a:r>
            <a:r>
              <a:rPr dirty="0" sz="2000" spc="-60" b="1">
                <a:latin typeface="Arial"/>
                <a:cs typeface="Arial"/>
              </a:rPr>
              <a:t>56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Parcs</a:t>
            </a:r>
            <a:r>
              <a:rPr dirty="0" sz="2000" spc="175">
                <a:latin typeface="Bahnschrift"/>
                <a:cs typeface="Bahnschrift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naturels</a:t>
            </a:r>
            <a:r>
              <a:rPr dirty="0" sz="2000" spc="180">
                <a:latin typeface="Bahnschrift"/>
                <a:cs typeface="Bahnschrift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régionaux </a:t>
            </a:r>
            <a:r>
              <a:rPr dirty="0" sz="2000" spc="-325">
                <a:latin typeface="Bahnschrift"/>
                <a:cs typeface="Bahnschrift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représentent</a:t>
            </a:r>
            <a:endParaRPr sz="2000">
              <a:latin typeface="Bahnschrift"/>
              <a:cs typeface="Bahnschrift"/>
            </a:endParaRPr>
          </a:p>
          <a:p>
            <a:pPr marL="12700">
              <a:lnSpc>
                <a:spcPts val="2190"/>
              </a:lnSpc>
            </a:pPr>
            <a:r>
              <a:rPr dirty="0" sz="2000" spc="-5">
                <a:latin typeface="Bahnschrift"/>
                <a:cs typeface="Bahnschrift"/>
              </a:rPr>
              <a:t>17</a:t>
            </a:r>
            <a:r>
              <a:rPr dirty="0" sz="2000" spc="185">
                <a:latin typeface="Bahnschrift"/>
                <a:cs typeface="Bahnschrift"/>
              </a:rPr>
              <a:t> </a:t>
            </a:r>
            <a:r>
              <a:rPr dirty="0" sz="2000">
                <a:latin typeface="Bahnschrift"/>
                <a:cs typeface="Bahnschrift"/>
              </a:rPr>
              <a:t>%</a:t>
            </a:r>
            <a:r>
              <a:rPr dirty="0" sz="2000" spc="180">
                <a:latin typeface="Bahnschrift"/>
                <a:cs typeface="Bahnschrift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du</a:t>
            </a:r>
            <a:r>
              <a:rPr dirty="0" sz="2000" spc="185">
                <a:latin typeface="Bahnschrift"/>
                <a:cs typeface="Bahnschrift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territoire</a:t>
            </a:r>
            <a:r>
              <a:rPr dirty="0" sz="2000" spc="185">
                <a:latin typeface="Bahnschrift"/>
                <a:cs typeface="Bahnschrift"/>
              </a:rPr>
              <a:t> </a:t>
            </a:r>
            <a:r>
              <a:rPr dirty="0" sz="2000" spc="-5">
                <a:latin typeface="Bahnschrift"/>
                <a:cs typeface="Bahnschrift"/>
              </a:rPr>
              <a:t>français</a:t>
            </a:r>
            <a:endParaRPr sz="20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dirty="0" sz="2000" spc="-80" b="1">
                <a:solidFill>
                  <a:srgbClr val="009371"/>
                </a:solidFill>
                <a:latin typeface="Arial"/>
                <a:cs typeface="Arial"/>
              </a:rPr>
              <a:t>22</a:t>
            </a:r>
            <a:r>
              <a:rPr dirty="0" sz="2000" spc="-60" b="1">
                <a:solidFill>
                  <a:srgbClr val="009371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9371"/>
                </a:solidFill>
                <a:latin typeface="Bahnschrift"/>
                <a:cs typeface="Bahnschrift"/>
              </a:rPr>
              <a:t>répondants</a:t>
            </a:r>
            <a:endParaRPr sz="2000">
              <a:latin typeface="Bahnschrift"/>
              <a:cs typeface="Bahnschrif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2876" y="279908"/>
            <a:ext cx="16192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Le</a:t>
            </a:r>
            <a:r>
              <a:rPr dirty="0" spc="185"/>
              <a:t> </a:t>
            </a:r>
            <a:r>
              <a:rPr dirty="0" spc="-5"/>
              <a:t>contexte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75" y="1028700"/>
            <a:ext cx="88093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Exemple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d’un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projet</a:t>
            </a:r>
            <a:r>
              <a:rPr dirty="0" sz="1400" spc="15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renaturation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d’un</a:t>
            </a:r>
            <a:r>
              <a:rPr dirty="0" sz="1400" spc="15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zoo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désaffecté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en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pâturages,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dans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Volcans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d’Auvergne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135" y="1373606"/>
            <a:ext cx="10858496" cy="44977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9878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</a:t>
            </a:r>
            <a:r>
              <a:rPr dirty="0" spc="245"/>
              <a:t> </a:t>
            </a:r>
            <a:r>
              <a:rPr dirty="0" spc="-5"/>
              <a:t>Donner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45"/>
              <a:t> </a:t>
            </a:r>
            <a:r>
              <a:rPr dirty="0"/>
              <a:t>la</a:t>
            </a:r>
            <a:r>
              <a:rPr dirty="0" spc="240"/>
              <a:t> </a:t>
            </a:r>
            <a:r>
              <a:rPr dirty="0"/>
              <a:t>valeur</a:t>
            </a:r>
            <a:r>
              <a:rPr dirty="0" spc="245"/>
              <a:t> </a:t>
            </a:r>
            <a:r>
              <a:rPr dirty="0" spc="-5"/>
              <a:t>symbolique,</a:t>
            </a:r>
            <a:r>
              <a:rPr dirty="0" spc="245"/>
              <a:t> </a:t>
            </a:r>
            <a:r>
              <a:rPr dirty="0"/>
              <a:t>culturelle</a:t>
            </a:r>
            <a:r>
              <a:rPr dirty="0" spc="245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économique</a:t>
            </a:r>
            <a:r>
              <a:rPr dirty="0" spc="245"/>
              <a:t> </a:t>
            </a:r>
            <a:r>
              <a:rPr dirty="0" spc="-5"/>
              <a:t>au</a:t>
            </a:r>
            <a:r>
              <a:rPr dirty="0" spc="245"/>
              <a:t> </a:t>
            </a:r>
            <a:r>
              <a:rPr dirty="0" spc="-5"/>
              <a:t>non-bâti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74" y="694435"/>
            <a:ext cx="5059680" cy="1281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85"/>
              </a:lnSpc>
              <a:spcBef>
                <a:spcPts val="100"/>
              </a:spcBef>
            </a:pPr>
            <a:r>
              <a:rPr dirty="0" sz="1800" spc="-5">
                <a:latin typeface="Bahnschrift"/>
                <a:cs typeface="Bahnschrift"/>
              </a:rPr>
              <a:t>C’est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solidifier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son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rôle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écologique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605"/>
              </a:lnSpc>
            </a:pPr>
            <a:r>
              <a:rPr dirty="0" sz="1400" spc="-5">
                <a:latin typeface="Bahnschrift"/>
                <a:cs typeface="Bahnschrift"/>
              </a:rPr>
              <a:t>Infiltration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l’eau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habitat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une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faune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flore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diversifiée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7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Bahnschrift"/>
                <a:cs typeface="Bahnschrift"/>
              </a:rPr>
              <a:t>Les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Parcs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s’investissent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pour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la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nature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en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ville</a:t>
            </a:r>
            <a:endParaRPr sz="1800">
              <a:latin typeface="Bahnschrift"/>
              <a:cs typeface="Bahnschrif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74915" y="2297175"/>
            <a:ext cx="4242435" cy="327152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355600" marR="262255" indent="-342900">
              <a:lnSpc>
                <a:spcPts val="1490"/>
              </a:lnSpc>
              <a:spcBef>
                <a:spcPts val="204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300" spc="-25">
                <a:latin typeface="Calibri"/>
                <a:cs typeface="Calibri"/>
              </a:rPr>
              <a:t>Chantiers </a:t>
            </a:r>
            <a:r>
              <a:rPr dirty="0" sz="1300" spc="-15">
                <a:latin typeface="Calibri"/>
                <a:cs typeface="Calibri"/>
              </a:rPr>
              <a:t>de </a:t>
            </a:r>
            <a:r>
              <a:rPr dirty="0" sz="1300" spc="-25" b="1">
                <a:latin typeface="Calibri"/>
                <a:cs typeface="Calibri"/>
              </a:rPr>
              <a:t>requalification </a:t>
            </a:r>
            <a:r>
              <a:rPr dirty="0" sz="1300" spc="-35" b="1">
                <a:latin typeface="Calibri"/>
                <a:cs typeface="Calibri"/>
              </a:rPr>
              <a:t>paysagère </a:t>
            </a:r>
            <a:r>
              <a:rPr dirty="0" sz="1300" spc="-25">
                <a:latin typeface="Calibri"/>
                <a:cs typeface="Calibri"/>
              </a:rPr>
              <a:t>(entrées </a:t>
            </a:r>
            <a:r>
              <a:rPr dirty="0" sz="1300" spc="-15">
                <a:latin typeface="Calibri"/>
                <a:cs typeface="Calibri"/>
              </a:rPr>
              <a:t>de </a:t>
            </a:r>
            <a:r>
              <a:rPr dirty="0" sz="1300" spc="-20">
                <a:latin typeface="Calibri"/>
                <a:cs typeface="Calibri"/>
              </a:rPr>
              <a:t>ville, </a:t>
            </a:r>
            <a:r>
              <a:rPr dirty="0" sz="1300" spc="-28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parkings)</a:t>
            </a:r>
            <a:endParaRPr sz="1300">
              <a:latin typeface="Calibri"/>
              <a:cs typeface="Calibri"/>
            </a:endParaRPr>
          </a:p>
          <a:p>
            <a:pPr marL="355600" indent="-342900">
              <a:lnSpc>
                <a:spcPts val="1435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300" spc="-35" b="1">
                <a:latin typeface="Calibri"/>
                <a:cs typeface="Calibri"/>
              </a:rPr>
              <a:t>Verdissement </a:t>
            </a:r>
            <a:r>
              <a:rPr dirty="0" sz="1300" spc="-20">
                <a:latin typeface="Calibri"/>
                <a:cs typeface="Calibri"/>
              </a:rPr>
              <a:t>des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cimetières</a:t>
            </a:r>
            <a:endParaRPr sz="1300">
              <a:latin typeface="Calibri"/>
              <a:cs typeface="Calibri"/>
            </a:endParaRPr>
          </a:p>
          <a:p>
            <a:pPr marL="355600" marR="252729" indent="-342900">
              <a:lnSpc>
                <a:spcPts val="1510"/>
              </a:lnSpc>
              <a:spcBef>
                <a:spcPts val="6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300" spc="-25">
                <a:latin typeface="Calibri"/>
                <a:cs typeface="Calibri"/>
              </a:rPr>
              <a:t>Gestion </a:t>
            </a:r>
            <a:r>
              <a:rPr dirty="0" sz="1300" spc="-20">
                <a:latin typeface="Calibri"/>
                <a:cs typeface="Calibri"/>
              </a:rPr>
              <a:t>des </a:t>
            </a:r>
            <a:r>
              <a:rPr dirty="0" sz="1300" spc="-25" b="1">
                <a:latin typeface="Calibri"/>
                <a:cs typeface="Calibri"/>
              </a:rPr>
              <a:t>eaux </a:t>
            </a:r>
            <a:r>
              <a:rPr dirty="0" sz="1300" spc="-20" b="1">
                <a:latin typeface="Calibri"/>
                <a:cs typeface="Calibri"/>
              </a:rPr>
              <a:t>pluviales </a:t>
            </a:r>
            <a:r>
              <a:rPr dirty="0" sz="1300" spc="-20">
                <a:latin typeface="Calibri"/>
                <a:cs typeface="Calibri"/>
              </a:rPr>
              <a:t>par </a:t>
            </a:r>
            <a:r>
              <a:rPr dirty="0" sz="1300" spc="-25">
                <a:latin typeface="Calibri"/>
                <a:cs typeface="Calibri"/>
              </a:rPr>
              <a:t>noues, fossés </a:t>
            </a:r>
            <a:r>
              <a:rPr dirty="0" sz="1300" spc="-15">
                <a:latin typeface="Calibri"/>
                <a:cs typeface="Calibri"/>
              </a:rPr>
              <a:t>et </a:t>
            </a:r>
            <a:r>
              <a:rPr dirty="0" sz="1300" spc="-25">
                <a:latin typeface="Calibri"/>
                <a:cs typeface="Calibri"/>
              </a:rPr>
              <a:t>surfaces </a:t>
            </a:r>
            <a:r>
              <a:rPr dirty="0" sz="1300" spc="-28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enherbées</a:t>
            </a:r>
            <a:endParaRPr sz="1300">
              <a:latin typeface="Calibri"/>
              <a:cs typeface="Calibri"/>
            </a:endParaRPr>
          </a:p>
          <a:p>
            <a:pPr marL="355600" indent="-342900">
              <a:lnSpc>
                <a:spcPts val="1425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300" spc="-55">
                <a:latin typeface="Calibri"/>
                <a:cs typeface="Calibri"/>
              </a:rPr>
              <a:t>R</a:t>
            </a:r>
            <a:r>
              <a:rPr dirty="0" sz="1300" spc="-25">
                <a:latin typeface="Calibri"/>
                <a:cs typeface="Calibri"/>
              </a:rPr>
              <a:t>en</a:t>
            </a:r>
            <a:r>
              <a:rPr dirty="0" sz="1300" spc="-35">
                <a:latin typeface="Calibri"/>
                <a:cs typeface="Calibri"/>
              </a:rPr>
              <a:t>a</a:t>
            </a:r>
            <a:r>
              <a:rPr dirty="0" sz="1300" spc="-25">
                <a:latin typeface="Calibri"/>
                <a:cs typeface="Calibri"/>
              </a:rPr>
              <a:t>tu</a:t>
            </a:r>
            <a:r>
              <a:rPr dirty="0" sz="1300" spc="-45">
                <a:latin typeface="Calibri"/>
                <a:cs typeface="Calibri"/>
              </a:rPr>
              <a:t>r</a:t>
            </a:r>
            <a:r>
              <a:rPr dirty="0" sz="1300" spc="-35">
                <a:latin typeface="Calibri"/>
                <a:cs typeface="Calibri"/>
              </a:rPr>
              <a:t>a</a:t>
            </a:r>
            <a:r>
              <a:rPr dirty="0" sz="1300" spc="-25">
                <a:latin typeface="Calibri"/>
                <a:cs typeface="Calibri"/>
              </a:rPr>
              <a:t>t</a:t>
            </a:r>
            <a:r>
              <a:rPr dirty="0" sz="1300" spc="-15">
                <a:latin typeface="Calibri"/>
                <a:cs typeface="Calibri"/>
              </a:rPr>
              <a:t>i</a:t>
            </a:r>
            <a:r>
              <a:rPr dirty="0" sz="1300" spc="-25">
                <a:latin typeface="Calibri"/>
                <a:cs typeface="Calibri"/>
              </a:rPr>
              <a:t>o</a:t>
            </a:r>
            <a:r>
              <a:rPr dirty="0" sz="1300">
                <a:latin typeface="Calibri"/>
                <a:cs typeface="Calibri"/>
              </a:rPr>
              <a:t>n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d</a:t>
            </a:r>
            <a:r>
              <a:rPr dirty="0" sz="1300">
                <a:latin typeface="Calibri"/>
                <a:cs typeface="Calibri"/>
              </a:rPr>
              <a:t>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5" b="1">
                <a:latin typeface="Calibri"/>
                <a:cs typeface="Calibri"/>
              </a:rPr>
              <a:t>b</a:t>
            </a:r>
            <a:r>
              <a:rPr dirty="0" sz="1300" spc="-30" b="1">
                <a:latin typeface="Calibri"/>
                <a:cs typeface="Calibri"/>
              </a:rPr>
              <a:t>er</a:t>
            </a:r>
            <a:r>
              <a:rPr dirty="0" sz="1300" spc="-45" b="1">
                <a:latin typeface="Calibri"/>
                <a:cs typeface="Calibri"/>
              </a:rPr>
              <a:t>g</a:t>
            </a:r>
            <a:r>
              <a:rPr dirty="0" sz="1300" spc="-30" b="1">
                <a:latin typeface="Calibri"/>
                <a:cs typeface="Calibri"/>
              </a:rPr>
              <a:t>e</a:t>
            </a:r>
            <a:r>
              <a:rPr dirty="0" sz="1300" b="1">
                <a:latin typeface="Calibri"/>
                <a:cs typeface="Calibri"/>
              </a:rPr>
              <a:t>s</a:t>
            </a:r>
            <a:endParaRPr sz="1300">
              <a:latin typeface="Calibri"/>
              <a:cs typeface="Calibri"/>
            </a:endParaRPr>
          </a:p>
          <a:p>
            <a:pPr marL="355600" indent="-342900">
              <a:lnSpc>
                <a:spcPts val="15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300" spc="-20">
                <a:latin typeface="Calibri"/>
                <a:cs typeface="Calibri"/>
              </a:rPr>
              <a:t>Aide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financière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à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la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plantation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35">
                <a:latin typeface="Calibri"/>
                <a:cs typeface="Calibri"/>
              </a:rPr>
              <a:t>d’arbres,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de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30" b="1">
                <a:latin typeface="Calibri"/>
                <a:cs typeface="Calibri"/>
              </a:rPr>
              <a:t>vergers</a:t>
            </a:r>
            <a:r>
              <a:rPr dirty="0" sz="1300" spc="-30">
                <a:latin typeface="Calibri"/>
                <a:cs typeface="Calibri"/>
              </a:rPr>
              <a:t>,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de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0" b="1">
                <a:latin typeface="Calibri"/>
                <a:cs typeface="Calibri"/>
              </a:rPr>
              <a:t>haies</a:t>
            </a:r>
            <a:endParaRPr sz="1300">
              <a:latin typeface="Calibri"/>
              <a:cs typeface="Calibri"/>
            </a:endParaRPr>
          </a:p>
          <a:p>
            <a:pPr marL="355600">
              <a:lnSpc>
                <a:spcPts val="1500"/>
              </a:lnSpc>
            </a:pPr>
            <a:r>
              <a:rPr dirty="0" sz="1300" spc="-25">
                <a:latin typeface="Calibri"/>
                <a:cs typeface="Calibri"/>
              </a:rPr>
              <a:t>intra-urbaines</a:t>
            </a:r>
            <a:endParaRPr sz="1300">
              <a:latin typeface="Calibri"/>
              <a:cs typeface="Calibri"/>
            </a:endParaRPr>
          </a:p>
          <a:p>
            <a:pPr marL="355600" indent="-342900">
              <a:lnSpc>
                <a:spcPts val="15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300" spc="-25">
                <a:latin typeface="Calibri"/>
                <a:cs typeface="Calibri"/>
              </a:rPr>
              <a:t>Incitation </a:t>
            </a:r>
            <a:r>
              <a:rPr dirty="0" sz="1300" spc="-20">
                <a:latin typeface="Calibri"/>
                <a:cs typeface="Calibri"/>
              </a:rPr>
              <a:t>des</a:t>
            </a:r>
            <a:r>
              <a:rPr dirty="0" sz="1300" spc="-25">
                <a:latin typeface="Calibri"/>
                <a:cs typeface="Calibri"/>
              </a:rPr>
              <a:t> particuliers </a:t>
            </a:r>
            <a:r>
              <a:rPr dirty="0" sz="1300">
                <a:latin typeface="Calibri"/>
                <a:cs typeface="Calibri"/>
              </a:rPr>
              <a:t>à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la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25" b="1">
                <a:latin typeface="Calibri"/>
                <a:cs typeface="Calibri"/>
              </a:rPr>
              <a:t>plantation </a:t>
            </a:r>
            <a:r>
              <a:rPr dirty="0" sz="1300" spc="-20" b="1">
                <a:latin typeface="Calibri"/>
                <a:cs typeface="Calibri"/>
              </a:rPr>
              <a:t>des</a:t>
            </a:r>
            <a:r>
              <a:rPr dirty="0" sz="1300" spc="-25" b="1">
                <a:latin typeface="Calibri"/>
                <a:cs typeface="Calibri"/>
              </a:rPr>
              <a:t> trottoirs</a:t>
            </a:r>
            <a:endParaRPr sz="1300">
              <a:latin typeface="Calibri"/>
              <a:cs typeface="Calibri"/>
            </a:endParaRPr>
          </a:p>
          <a:p>
            <a:pPr marL="355600" indent="-342900">
              <a:lnSpc>
                <a:spcPts val="15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300" spc="-30">
                <a:latin typeface="Calibri"/>
                <a:cs typeface="Calibri"/>
              </a:rPr>
              <a:t>A</a:t>
            </a:r>
            <a:r>
              <a:rPr dirty="0" sz="1300" spc="-40">
                <a:latin typeface="Calibri"/>
                <a:cs typeface="Calibri"/>
              </a:rPr>
              <a:t>m</a:t>
            </a:r>
            <a:r>
              <a:rPr dirty="0" sz="1300" spc="-25">
                <a:latin typeface="Calibri"/>
                <a:cs typeface="Calibri"/>
              </a:rPr>
              <a:t>éna</a:t>
            </a:r>
            <a:r>
              <a:rPr dirty="0" sz="1300" spc="-40">
                <a:latin typeface="Calibri"/>
                <a:cs typeface="Calibri"/>
              </a:rPr>
              <a:t>g</a:t>
            </a:r>
            <a:r>
              <a:rPr dirty="0" sz="1300" spc="-25">
                <a:latin typeface="Calibri"/>
                <a:cs typeface="Calibri"/>
              </a:rPr>
              <a:t>e</a:t>
            </a:r>
            <a:r>
              <a:rPr dirty="0" sz="1300" spc="-40">
                <a:latin typeface="Calibri"/>
                <a:cs typeface="Calibri"/>
              </a:rPr>
              <a:t>m</a:t>
            </a:r>
            <a:r>
              <a:rPr dirty="0" sz="1300" spc="-25">
                <a:latin typeface="Calibri"/>
                <a:cs typeface="Calibri"/>
              </a:rPr>
              <a:t>e</a:t>
            </a:r>
            <a:r>
              <a:rPr dirty="0" sz="1300" spc="-35">
                <a:latin typeface="Calibri"/>
                <a:cs typeface="Calibri"/>
              </a:rPr>
              <a:t>n</a:t>
            </a:r>
            <a:r>
              <a:rPr dirty="0" sz="1300">
                <a:latin typeface="Calibri"/>
                <a:cs typeface="Calibri"/>
              </a:rPr>
              <a:t>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d</a:t>
            </a:r>
            <a:r>
              <a:rPr dirty="0" sz="1300">
                <a:latin typeface="Calibri"/>
                <a:cs typeface="Calibri"/>
              </a:rPr>
              <a:t>e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50" b="1">
                <a:latin typeface="Calibri"/>
                <a:cs typeface="Calibri"/>
              </a:rPr>
              <a:t>m</a:t>
            </a:r>
            <a:r>
              <a:rPr dirty="0" sz="1300" spc="-35" b="1">
                <a:latin typeface="Calibri"/>
                <a:cs typeface="Calibri"/>
              </a:rPr>
              <a:t>a</a:t>
            </a:r>
            <a:r>
              <a:rPr dirty="0" sz="1300" spc="-30" b="1">
                <a:latin typeface="Calibri"/>
                <a:cs typeface="Calibri"/>
              </a:rPr>
              <a:t>re</a:t>
            </a:r>
            <a:r>
              <a:rPr dirty="0" sz="1300" b="1">
                <a:latin typeface="Calibri"/>
                <a:cs typeface="Calibri"/>
              </a:rPr>
              <a:t>s</a:t>
            </a:r>
            <a:endParaRPr sz="1300">
              <a:latin typeface="Calibri"/>
              <a:cs typeface="Calibri"/>
            </a:endParaRPr>
          </a:p>
          <a:p>
            <a:pPr marL="355600" indent="-342900">
              <a:lnSpc>
                <a:spcPts val="15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300" spc="-25">
                <a:latin typeface="Calibri"/>
                <a:cs typeface="Calibri"/>
              </a:rPr>
              <a:t>Installation </a:t>
            </a:r>
            <a:r>
              <a:rPr dirty="0" sz="1300" spc="-15">
                <a:latin typeface="Calibri"/>
                <a:cs typeface="Calibri"/>
              </a:rPr>
              <a:t>de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20" b="1">
                <a:latin typeface="Calibri"/>
                <a:cs typeface="Calibri"/>
              </a:rPr>
              <a:t>nichoirs</a:t>
            </a:r>
            <a:r>
              <a:rPr dirty="0" sz="1300" spc="-20">
                <a:latin typeface="Calibri"/>
                <a:cs typeface="Calibri"/>
              </a:rPr>
              <a:t>,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30">
                <a:latin typeface="Calibri"/>
                <a:cs typeface="Calibri"/>
              </a:rPr>
              <a:t>travail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sur </a:t>
            </a:r>
            <a:r>
              <a:rPr dirty="0" sz="1300" spc="-15">
                <a:latin typeface="Calibri"/>
                <a:cs typeface="Calibri"/>
              </a:rPr>
              <a:t>les</a:t>
            </a:r>
            <a:r>
              <a:rPr dirty="0" sz="1300" spc="-25">
                <a:latin typeface="Calibri"/>
                <a:cs typeface="Calibri"/>
              </a:rPr>
              <a:t> </a:t>
            </a:r>
            <a:r>
              <a:rPr dirty="0" sz="1300" spc="-25" b="1">
                <a:latin typeface="Calibri"/>
                <a:cs typeface="Calibri"/>
              </a:rPr>
              <a:t>pollinisateurs</a:t>
            </a:r>
            <a:endParaRPr sz="1300">
              <a:latin typeface="Calibri"/>
              <a:cs typeface="Calibri"/>
            </a:endParaRPr>
          </a:p>
          <a:p>
            <a:pPr marL="355600" indent="-342900">
              <a:lnSpc>
                <a:spcPts val="15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300" spc="-25">
                <a:latin typeface="Calibri"/>
                <a:cs typeface="Calibri"/>
              </a:rPr>
              <a:t>Etudes </a:t>
            </a:r>
            <a:r>
              <a:rPr dirty="0" sz="1300" spc="-30">
                <a:latin typeface="Calibri"/>
                <a:cs typeface="Calibri"/>
              </a:rPr>
              <a:t>stratégiques</a:t>
            </a:r>
            <a:r>
              <a:rPr dirty="0" sz="1300" spc="-20">
                <a:latin typeface="Calibri"/>
                <a:cs typeface="Calibri"/>
              </a:rPr>
              <a:t> pour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la</a:t>
            </a:r>
            <a:r>
              <a:rPr dirty="0" sz="1300" spc="-20">
                <a:latin typeface="Calibri"/>
                <a:cs typeface="Calibri"/>
              </a:rPr>
              <a:t> </a:t>
            </a:r>
            <a:r>
              <a:rPr dirty="0" sz="1300" spc="-30" b="1">
                <a:latin typeface="Calibri"/>
                <a:cs typeface="Calibri"/>
              </a:rPr>
              <a:t>renaturation</a:t>
            </a:r>
            <a:r>
              <a:rPr dirty="0" sz="1300" spc="-20" b="1">
                <a:latin typeface="Calibri"/>
                <a:cs typeface="Calibri"/>
              </a:rPr>
              <a:t> </a:t>
            </a:r>
            <a:r>
              <a:rPr dirty="0" sz="1300" spc="-15" b="1">
                <a:latin typeface="Calibri"/>
                <a:cs typeface="Calibri"/>
              </a:rPr>
              <a:t>de</a:t>
            </a:r>
            <a:r>
              <a:rPr dirty="0" sz="1300" spc="-30" b="1">
                <a:latin typeface="Calibri"/>
                <a:cs typeface="Calibri"/>
              </a:rPr>
              <a:t> </a:t>
            </a:r>
            <a:r>
              <a:rPr dirty="0" sz="1300" spc="-20" b="1">
                <a:latin typeface="Calibri"/>
                <a:cs typeface="Calibri"/>
              </a:rPr>
              <a:t>friches</a:t>
            </a:r>
            <a:endParaRPr sz="1300">
              <a:latin typeface="Calibri"/>
              <a:cs typeface="Calibri"/>
            </a:endParaRPr>
          </a:p>
          <a:p>
            <a:pPr marL="355600" indent="-342900">
              <a:lnSpc>
                <a:spcPts val="15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300" spc="-30">
                <a:latin typeface="Calibri"/>
                <a:cs typeface="Calibri"/>
              </a:rPr>
              <a:t>Evénements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autour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du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25" b="1">
                <a:latin typeface="Calibri"/>
                <a:cs typeface="Calibri"/>
              </a:rPr>
              <a:t>fleurissement</a:t>
            </a:r>
            <a:endParaRPr sz="1300">
              <a:latin typeface="Calibri"/>
              <a:cs typeface="Calibri"/>
            </a:endParaRPr>
          </a:p>
          <a:p>
            <a:pPr marL="355600" indent="-342900">
              <a:lnSpc>
                <a:spcPts val="15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300" spc="-30">
                <a:latin typeface="Calibri"/>
                <a:cs typeface="Calibri"/>
              </a:rPr>
              <a:t>Programme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25" b="1">
                <a:latin typeface="Calibri"/>
                <a:cs typeface="Calibri"/>
              </a:rPr>
              <a:t>zéro</a:t>
            </a:r>
            <a:r>
              <a:rPr dirty="0" sz="1300" spc="-45" b="1">
                <a:latin typeface="Calibri"/>
                <a:cs typeface="Calibri"/>
              </a:rPr>
              <a:t> </a:t>
            </a:r>
            <a:r>
              <a:rPr dirty="0" sz="1300" spc="-20" b="1">
                <a:latin typeface="Calibri"/>
                <a:cs typeface="Calibri"/>
              </a:rPr>
              <a:t>pesticides</a:t>
            </a:r>
            <a:r>
              <a:rPr dirty="0" sz="1300" spc="-40" b="1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dans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les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stades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et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cimetières</a:t>
            </a:r>
            <a:endParaRPr sz="1300">
              <a:latin typeface="Calibri"/>
              <a:cs typeface="Calibri"/>
            </a:endParaRPr>
          </a:p>
          <a:p>
            <a:pPr marL="355600" marR="90805" indent="-342900">
              <a:lnSpc>
                <a:spcPts val="1490"/>
              </a:lnSpc>
              <a:spcBef>
                <a:spcPts val="8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300" spc="-25">
                <a:latin typeface="Calibri"/>
                <a:cs typeface="Calibri"/>
              </a:rPr>
              <a:t>Formations </a:t>
            </a:r>
            <a:r>
              <a:rPr dirty="0" sz="1300">
                <a:latin typeface="Calibri"/>
                <a:cs typeface="Calibri"/>
              </a:rPr>
              <a:t>à </a:t>
            </a:r>
            <a:r>
              <a:rPr dirty="0" sz="1300" spc="-10">
                <a:latin typeface="Calibri"/>
                <a:cs typeface="Calibri"/>
              </a:rPr>
              <a:t>la </a:t>
            </a:r>
            <a:r>
              <a:rPr dirty="0" sz="1300" spc="-25" b="1">
                <a:latin typeface="Calibri"/>
                <a:cs typeface="Calibri"/>
              </a:rPr>
              <a:t>gestion différenciée</a:t>
            </a:r>
            <a:r>
              <a:rPr dirty="0" sz="1300" spc="-25">
                <a:latin typeface="Calibri"/>
                <a:cs typeface="Calibri"/>
              </a:rPr>
              <a:t>, </a:t>
            </a:r>
            <a:r>
              <a:rPr dirty="0" sz="1300" spc="-20">
                <a:latin typeface="Calibri"/>
                <a:cs typeface="Calibri"/>
              </a:rPr>
              <a:t>aux </a:t>
            </a:r>
            <a:r>
              <a:rPr dirty="0" sz="1300" spc="-25" b="1">
                <a:latin typeface="Calibri"/>
                <a:cs typeface="Calibri"/>
              </a:rPr>
              <a:t>essences </a:t>
            </a:r>
            <a:r>
              <a:rPr dirty="0" sz="1300" spc="-20" b="1">
                <a:latin typeface="Calibri"/>
                <a:cs typeface="Calibri"/>
              </a:rPr>
              <a:t>locales</a:t>
            </a:r>
            <a:r>
              <a:rPr dirty="0" sz="1300" spc="-20">
                <a:latin typeface="Calibri"/>
                <a:cs typeface="Calibri"/>
              </a:rPr>
              <a:t>, </a:t>
            </a:r>
            <a:r>
              <a:rPr dirty="0" sz="1300" spc="-280">
                <a:latin typeface="Calibri"/>
                <a:cs typeface="Calibri"/>
              </a:rPr>
              <a:t> </a:t>
            </a:r>
            <a:r>
              <a:rPr dirty="0" sz="1300" spc="-20">
                <a:latin typeface="Calibri"/>
                <a:cs typeface="Calibri"/>
              </a:rPr>
              <a:t>aux</a:t>
            </a:r>
            <a:r>
              <a:rPr dirty="0" sz="1300" spc="-35">
                <a:latin typeface="Calibri"/>
                <a:cs typeface="Calibri"/>
              </a:rPr>
              <a:t> </a:t>
            </a:r>
            <a:r>
              <a:rPr dirty="0" sz="1300" spc="-10" b="1">
                <a:latin typeface="Calibri"/>
                <a:cs typeface="Calibri"/>
              </a:rPr>
              <a:t>îlots</a:t>
            </a:r>
            <a:r>
              <a:rPr dirty="0" sz="1300" spc="-30" b="1">
                <a:latin typeface="Calibri"/>
                <a:cs typeface="Calibri"/>
              </a:rPr>
              <a:t> </a:t>
            </a:r>
            <a:r>
              <a:rPr dirty="0" sz="1300" spc="-15" b="1">
                <a:latin typeface="Calibri"/>
                <a:cs typeface="Calibri"/>
              </a:rPr>
              <a:t>de</a:t>
            </a:r>
            <a:r>
              <a:rPr dirty="0" sz="1300" spc="-40" b="1">
                <a:latin typeface="Calibri"/>
                <a:cs typeface="Calibri"/>
              </a:rPr>
              <a:t> </a:t>
            </a:r>
            <a:r>
              <a:rPr dirty="0" sz="1300" spc="-25" b="1">
                <a:latin typeface="Calibri"/>
                <a:cs typeface="Calibri"/>
              </a:rPr>
              <a:t>chaleur</a:t>
            </a:r>
            <a:r>
              <a:rPr dirty="0" sz="1300" spc="-20" b="1">
                <a:latin typeface="Calibri"/>
                <a:cs typeface="Calibri"/>
              </a:rPr>
              <a:t> urbaine</a:t>
            </a:r>
            <a:r>
              <a:rPr dirty="0" sz="1300" spc="-35" b="1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et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à</a:t>
            </a:r>
            <a:r>
              <a:rPr dirty="0" sz="1300" spc="-30">
                <a:latin typeface="Calibri"/>
                <a:cs typeface="Calibri"/>
              </a:rPr>
              <a:t> </a:t>
            </a:r>
            <a:r>
              <a:rPr dirty="0" sz="1300" spc="-35" b="1">
                <a:latin typeface="Calibri"/>
                <a:cs typeface="Calibri"/>
              </a:rPr>
              <a:t>l’éco-pâturage</a:t>
            </a:r>
            <a:endParaRPr sz="1300">
              <a:latin typeface="Calibri"/>
              <a:cs typeface="Calibri"/>
            </a:endParaRPr>
          </a:p>
          <a:p>
            <a:pPr marL="355600" indent="-342900">
              <a:lnSpc>
                <a:spcPts val="147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300" spc="-25">
                <a:latin typeface="Calibri"/>
                <a:cs typeface="Calibri"/>
              </a:rPr>
              <a:t>Résidences</a:t>
            </a:r>
            <a:r>
              <a:rPr dirty="0" sz="1300" spc="-50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de</a:t>
            </a:r>
            <a:r>
              <a:rPr dirty="0" sz="1300" spc="-55">
                <a:latin typeface="Calibri"/>
                <a:cs typeface="Calibri"/>
              </a:rPr>
              <a:t> </a:t>
            </a:r>
            <a:r>
              <a:rPr dirty="0" sz="1300" spc="-30" b="1">
                <a:latin typeface="Calibri"/>
                <a:cs typeface="Calibri"/>
              </a:rPr>
              <a:t>paysagistes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561" y="2255773"/>
            <a:ext cx="3513038" cy="33486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1950" y="2254402"/>
            <a:ext cx="3190875" cy="334862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9878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</a:t>
            </a:r>
            <a:r>
              <a:rPr dirty="0" spc="245"/>
              <a:t> </a:t>
            </a:r>
            <a:r>
              <a:rPr dirty="0" spc="-5"/>
              <a:t>Donner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45"/>
              <a:t> </a:t>
            </a:r>
            <a:r>
              <a:rPr dirty="0"/>
              <a:t>la</a:t>
            </a:r>
            <a:r>
              <a:rPr dirty="0" spc="240"/>
              <a:t> </a:t>
            </a:r>
            <a:r>
              <a:rPr dirty="0"/>
              <a:t>valeur</a:t>
            </a:r>
            <a:r>
              <a:rPr dirty="0" spc="245"/>
              <a:t> </a:t>
            </a:r>
            <a:r>
              <a:rPr dirty="0" spc="-5"/>
              <a:t>symbolique,</a:t>
            </a:r>
            <a:r>
              <a:rPr dirty="0" spc="245"/>
              <a:t> </a:t>
            </a:r>
            <a:r>
              <a:rPr dirty="0"/>
              <a:t>culturelle</a:t>
            </a:r>
            <a:r>
              <a:rPr dirty="0" spc="245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économique</a:t>
            </a:r>
            <a:r>
              <a:rPr dirty="0" spc="245"/>
              <a:t> </a:t>
            </a:r>
            <a:r>
              <a:rPr dirty="0" spc="-5"/>
              <a:t>au</a:t>
            </a:r>
            <a:r>
              <a:rPr dirty="0" spc="245"/>
              <a:t> </a:t>
            </a:r>
            <a:r>
              <a:rPr dirty="0" spc="-5"/>
              <a:t>non-bâti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74" y="694435"/>
            <a:ext cx="5059680" cy="1281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85"/>
              </a:lnSpc>
              <a:spcBef>
                <a:spcPts val="100"/>
              </a:spcBef>
            </a:pPr>
            <a:r>
              <a:rPr dirty="0" sz="1800" spc="-5">
                <a:latin typeface="Bahnschrift"/>
                <a:cs typeface="Bahnschrift"/>
              </a:rPr>
              <a:t>C’est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solidifier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son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rôle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écologique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605"/>
              </a:lnSpc>
            </a:pPr>
            <a:r>
              <a:rPr dirty="0" sz="1400" spc="-5">
                <a:latin typeface="Bahnschrift"/>
                <a:cs typeface="Bahnschrift"/>
              </a:rPr>
              <a:t>Infiltration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l’eau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habitat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une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faune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flore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diversifiée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7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Bahnschrift"/>
                <a:cs typeface="Bahnschrift"/>
              </a:rPr>
              <a:t>Les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Parcs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s’investissent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pour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la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nature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en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ville</a:t>
            </a:r>
            <a:endParaRPr sz="1800">
              <a:latin typeface="Bahnschrift"/>
              <a:cs typeface="Bahnschrif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625" y="2551411"/>
            <a:ext cx="5921375" cy="28537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7525" y="1459102"/>
            <a:ext cx="5019827" cy="414946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9878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</a:t>
            </a:r>
            <a:r>
              <a:rPr dirty="0" spc="245"/>
              <a:t> </a:t>
            </a:r>
            <a:r>
              <a:rPr dirty="0" spc="-5"/>
              <a:t>Donner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45"/>
              <a:t> </a:t>
            </a:r>
            <a:r>
              <a:rPr dirty="0"/>
              <a:t>la</a:t>
            </a:r>
            <a:r>
              <a:rPr dirty="0" spc="240"/>
              <a:t> </a:t>
            </a:r>
            <a:r>
              <a:rPr dirty="0"/>
              <a:t>valeur</a:t>
            </a:r>
            <a:r>
              <a:rPr dirty="0" spc="245"/>
              <a:t> </a:t>
            </a:r>
            <a:r>
              <a:rPr dirty="0" spc="-5"/>
              <a:t>symbolique,</a:t>
            </a:r>
            <a:r>
              <a:rPr dirty="0" spc="245"/>
              <a:t> </a:t>
            </a:r>
            <a:r>
              <a:rPr dirty="0"/>
              <a:t>culturelle</a:t>
            </a:r>
            <a:r>
              <a:rPr dirty="0" spc="245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économique</a:t>
            </a:r>
            <a:r>
              <a:rPr dirty="0" spc="245"/>
              <a:t> </a:t>
            </a:r>
            <a:r>
              <a:rPr dirty="0" spc="-5"/>
              <a:t>au</a:t>
            </a:r>
            <a:r>
              <a:rPr dirty="0" spc="245"/>
              <a:t> </a:t>
            </a:r>
            <a:r>
              <a:rPr dirty="0" spc="-5"/>
              <a:t>non-bâti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75" y="788923"/>
            <a:ext cx="87839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Bahnschrift"/>
                <a:cs typeface="Bahnschrift"/>
              </a:rPr>
              <a:t>C’est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préserver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la</a:t>
            </a:r>
            <a:r>
              <a:rPr dirty="0" sz="1800" spc="18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singularité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d’un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paysage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en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tant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qu’œuvre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culturelle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et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cadre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de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vie</a:t>
            </a:r>
            <a:endParaRPr sz="1800">
              <a:latin typeface="Bahnschrift"/>
              <a:cs typeface="Bahnschrif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6981" y="1427505"/>
            <a:ext cx="3751579" cy="2248535"/>
          </a:xfrm>
          <a:custGeom>
            <a:avLst/>
            <a:gdLst/>
            <a:ahLst/>
            <a:cxnLst/>
            <a:rect l="l" t="t" r="r" b="b"/>
            <a:pathLst>
              <a:path w="3751579" h="2248535">
                <a:moveTo>
                  <a:pt x="213829" y="0"/>
                </a:moveTo>
                <a:lnTo>
                  <a:pt x="803381" y="0"/>
                </a:lnTo>
                <a:lnTo>
                  <a:pt x="1687709" y="0"/>
                </a:lnTo>
                <a:lnTo>
                  <a:pt x="3751141" y="0"/>
                </a:lnTo>
                <a:lnTo>
                  <a:pt x="3751141" y="374753"/>
                </a:lnTo>
                <a:lnTo>
                  <a:pt x="3751141" y="936878"/>
                </a:lnTo>
                <a:lnTo>
                  <a:pt x="3751141" y="2248511"/>
                </a:lnTo>
                <a:lnTo>
                  <a:pt x="1687709" y="2248511"/>
                </a:lnTo>
                <a:lnTo>
                  <a:pt x="803381" y="2248511"/>
                </a:lnTo>
                <a:lnTo>
                  <a:pt x="213829" y="2248511"/>
                </a:lnTo>
                <a:lnTo>
                  <a:pt x="213829" y="936878"/>
                </a:lnTo>
                <a:lnTo>
                  <a:pt x="0" y="413364"/>
                </a:lnTo>
                <a:lnTo>
                  <a:pt x="213829" y="374753"/>
                </a:lnTo>
                <a:lnTo>
                  <a:pt x="213829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9550" y="1631361"/>
            <a:ext cx="3358515" cy="179260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5080">
              <a:lnSpc>
                <a:spcPct val="86600"/>
              </a:lnSpc>
              <a:spcBef>
                <a:spcPts val="360"/>
              </a:spcBef>
            </a:pPr>
            <a:r>
              <a:rPr dirty="0" sz="1400">
                <a:latin typeface="Bahnschrift"/>
                <a:cs typeface="Bahnschrift"/>
              </a:rPr>
              <a:t>« </a:t>
            </a:r>
            <a:r>
              <a:rPr dirty="0" sz="1450" spc="-35">
                <a:latin typeface="Bahnschrift"/>
                <a:cs typeface="Bahnschrift"/>
              </a:rPr>
              <a:t>La</a:t>
            </a:r>
            <a:r>
              <a:rPr dirty="0" sz="1450" spc="-30">
                <a:latin typeface="Bahnschrift"/>
                <a:cs typeface="Bahnschrift"/>
              </a:rPr>
              <a:t> recherche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de</a:t>
            </a:r>
            <a:r>
              <a:rPr dirty="0" sz="1450" spc="-30">
                <a:latin typeface="Bahnschrift"/>
                <a:cs typeface="Bahnschrift"/>
              </a:rPr>
              <a:t> densité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doit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se</a:t>
            </a:r>
            <a:r>
              <a:rPr dirty="0" sz="1450" spc="-25">
                <a:latin typeface="Bahnschrift"/>
                <a:cs typeface="Bahnschrift"/>
              </a:rPr>
              <a:t> faire</a:t>
            </a:r>
            <a:r>
              <a:rPr dirty="0" sz="1450" spc="-20">
                <a:latin typeface="Bahnschrift"/>
                <a:cs typeface="Bahnschrift"/>
              </a:rPr>
              <a:t> </a:t>
            </a:r>
            <a:r>
              <a:rPr dirty="0" sz="1450" spc="-85" b="1" i="1">
                <a:latin typeface="Arial"/>
                <a:cs typeface="Arial"/>
              </a:rPr>
              <a:t>en </a:t>
            </a:r>
            <a:r>
              <a:rPr dirty="0" sz="1450" spc="-390" b="1" i="1">
                <a:latin typeface="Arial"/>
                <a:cs typeface="Arial"/>
              </a:rPr>
              <a:t> </a:t>
            </a:r>
            <a:r>
              <a:rPr dirty="0" sz="1450" spc="-65" b="1" i="1">
                <a:latin typeface="Arial"/>
                <a:cs typeface="Arial"/>
              </a:rPr>
              <a:t>a</a:t>
            </a:r>
            <a:r>
              <a:rPr dirty="0" sz="1450" spc="-110" b="1" i="1">
                <a:latin typeface="Arial"/>
                <a:cs typeface="Arial"/>
              </a:rPr>
              <a:t>cc</a:t>
            </a:r>
            <a:r>
              <a:rPr dirty="0" sz="1450" spc="-130" b="1" i="1">
                <a:latin typeface="Arial"/>
                <a:cs typeface="Arial"/>
              </a:rPr>
              <a:t>o</a:t>
            </a:r>
            <a:r>
              <a:rPr dirty="0" sz="1450" spc="30" b="1" i="1">
                <a:latin typeface="Arial"/>
                <a:cs typeface="Arial"/>
              </a:rPr>
              <a:t>r</a:t>
            </a:r>
            <a:r>
              <a:rPr dirty="0" sz="1450" spc="-135" b="1" i="1">
                <a:latin typeface="Arial"/>
                <a:cs typeface="Arial"/>
              </a:rPr>
              <a:t>d</a:t>
            </a:r>
            <a:r>
              <a:rPr dirty="0" sz="1450" spc="-35" b="1" i="1">
                <a:latin typeface="Arial"/>
                <a:cs typeface="Arial"/>
              </a:rPr>
              <a:t> </a:t>
            </a:r>
            <a:r>
              <a:rPr dirty="0" sz="1450" spc="-65" b="1" i="1">
                <a:latin typeface="Arial"/>
                <a:cs typeface="Arial"/>
              </a:rPr>
              <a:t>a</a:t>
            </a:r>
            <a:r>
              <a:rPr dirty="0" sz="1450" spc="-85" b="1" i="1">
                <a:latin typeface="Arial"/>
                <a:cs typeface="Arial"/>
              </a:rPr>
              <a:t>v</a:t>
            </a:r>
            <a:r>
              <a:rPr dirty="0" sz="1450" spc="-90" b="1" i="1">
                <a:latin typeface="Arial"/>
                <a:cs typeface="Arial"/>
              </a:rPr>
              <a:t>e</a:t>
            </a:r>
            <a:r>
              <a:rPr dirty="0" sz="1450" spc="-110" b="1" i="1">
                <a:latin typeface="Arial"/>
                <a:cs typeface="Arial"/>
              </a:rPr>
              <a:t>c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10" b="1" i="1">
                <a:latin typeface="Arial"/>
                <a:cs typeface="Arial"/>
              </a:rPr>
              <a:t>l</a:t>
            </a:r>
            <a:r>
              <a:rPr dirty="0" sz="1450" spc="-155" b="1" i="1">
                <a:latin typeface="Arial"/>
                <a:cs typeface="Arial"/>
              </a:rPr>
              <a:t>’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85" b="1" i="1">
                <a:latin typeface="Arial"/>
                <a:cs typeface="Arial"/>
              </a:rPr>
              <a:t>x</a:t>
            </a:r>
            <a:r>
              <a:rPr dirty="0" sz="1450" spc="-60" b="1" i="1">
                <a:latin typeface="Arial"/>
                <a:cs typeface="Arial"/>
              </a:rPr>
              <a:t>i</a:t>
            </a:r>
            <a:r>
              <a:rPr dirty="0" sz="1450" spc="-90" b="1" i="1">
                <a:latin typeface="Arial"/>
                <a:cs typeface="Arial"/>
              </a:rPr>
              <a:t>s</a:t>
            </a:r>
            <a:r>
              <a:rPr dirty="0" sz="1450" spc="-25" b="1" i="1">
                <a:latin typeface="Arial"/>
                <a:cs typeface="Arial"/>
              </a:rPr>
              <a:t>t</a:t>
            </a:r>
            <a:r>
              <a:rPr dirty="0" sz="1450" spc="-65" b="1" i="1">
                <a:latin typeface="Arial"/>
                <a:cs typeface="Arial"/>
              </a:rPr>
              <a:t>a</a:t>
            </a:r>
            <a:r>
              <a:rPr dirty="0" sz="1450" spc="-100" b="1" i="1">
                <a:latin typeface="Arial"/>
                <a:cs typeface="Arial"/>
              </a:rPr>
              <a:t>n</a:t>
            </a:r>
            <a:r>
              <a:rPr dirty="0" sz="1450" spc="-25" b="1" i="1">
                <a:latin typeface="Arial"/>
                <a:cs typeface="Arial"/>
              </a:rPr>
              <a:t>t</a:t>
            </a:r>
            <a:r>
              <a:rPr dirty="0" sz="1450" spc="-15">
                <a:latin typeface="Bahnschrift"/>
                <a:cs typeface="Bahnschrift"/>
              </a:rPr>
              <a:t>.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50" spc="-15">
                <a:latin typeface="Bahnschrift"/>
                <a:cs typeface="Bahnschrift"/>
              </a:rPr>
              <a:t>Il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s</a:t>
            </a:r>
            <a:r>
              <a:rPr dirty="0" sz="1450" spc="-10">
                <a:latin typeface="Bahnschrift"/>
                <a:cs typeface="Bahnschrift"/>
              </a:rPr>
              <a:t>’</a:t>
            </a:r>
            <a:r>
              <a:rPr dirty="0" sz="1450" spc="-25">
                <a:latin typeface="Bahnschrift"/>
                <a:cs typeface="Bahnschrift"/>
              </a:rPr>
              <a:t>a</a:t>
            </a:r>
            <a:r>
              <a:rPr dirty="0" sz="1450" spc="-25">
                <a:latin typeface="Bahnschrift"/>
                <a:cs typeface="Bahnschrift"/>
              </a:rPr>
              <a:t>gi</a:t>
            </a:r>
            <a:r>
              <a:rPr dirty="0" sz="1450" spc="-20">
                <a:latin typeface="Bahnschrift"/>
                <a:cs typeface="Bahnschrift"/>
              </a:rPr>
              <a:t>t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14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d</a:t>
            </a:r>
            <a:r>
              <a:rPr dirty="0" sz="1450" spc="-30">
                <a:latin typeface="Bahnschrift"/>
                <a:cs typeface="Bahnschrift"/>
              </a:rPr>
              <a:t>e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créer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0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d</a:t>
            </a:r>
            <a:r>
              <a:rPr dirty="0" sz="1450" spc="-15">
                <a:latin typeface="Bahnschrift"/>
                <a:cs typeface="Bahnschrift"/>
              </a:rPr>
              <a:t>e  </a:t>
            </a:r>
            <a:r>
              <a:rPr dirty="0" sz="1450" spc="-30">
                <a:latin typeface="Bahnschrift"/>
                <a:cs typeface="Bahnschrift"/>
              </a:rPr>
              <a:t>nouvelles</a:t>
            </a:r>
            <a:r>
              <a:rPr dirty="0" sz="1450" spc="18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formes</a:t>
            </a:r>
            <a:r>
              <a:rPr dirty="0" sz="1450" spc="19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urbaines</a:t>
            </a:r>
            <a:r>
              <a:rPr dirty="0" sz="1450" spc="18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adaptées</a:t>
            </a:r>
            <a:r>
              <a:rPr dirty="0" sz="1450" spc="19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a 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s</a:t>
            </a:r>
            <a:r>
              <a:rPr dirty="0" sz="1450" spc="-30">
                <a:latin typeface="Bahnschrift"/>
                <a:cs typeface="Bahnschrift"/>
              </a:rPr>
              <a:t>on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0">
                <a:latin typeface="Bahnschrift"/>
                <a:cs typeface="Bahnschrift"/>
              </a:rPr>
              <a:t> </a:t>
            </a:r>
            <a:r>
              <a:rPr dirty="0" sz="1900" spc="-90" b="1" i="1">
                <a:latin typeface="Arial"/>
                <a:cs typeface="Arial"/>
              </a:rPr>
              <a:t>i</a:t>
            </a:r>
            <a:r>
              <a:rPr dirty="0" sz="1900" spc="-180" b="1" i="1">
                <a:latin typeface="Arial"/>
                <a:cs typeface="Arial"/>
              </a:rPr>
              <a:t>d</a:t>
            </a:r>
            <a:r>
              <a:rPr dirty="0" sz="1900" spc="-125" b="1" i="1">
                <a:latin typeface="Arial"/>
                <a:cs typeface="Arial"/>
              </a:rPr>
              <a:t>e</a:t>
            </a:r>
            <a:r>
              <a:rPr dirty="0" sz="1900" spc="-140" b="1" i="1">
                <a:latin typeface="Arial"/>
                <a:cs typeface="Arial"/>
              </a:rPr>
              <a:t>n</a:t>
            </a:r>
            <a:r>
              <a:rPr dirty="0" sz="1900" spc="-55" b="1" i="1">
                <a:latin typeface="Arial"/>
                <a:cs typeface="Arial"/>
              </a:rPr>
              <a:t>t</a:t>
            </a:r>
            <a:r>
              <a:rPr dirty="0" sz="1900" spc="-65" b="1" i="1">
                <a:latin typeface="Arial"/>
                <a:cs typeface="Arial"/>
              </a:rPr>
              <a:t>i</a:t>
            </a:r>
            <a:r>
              <a:rPr dirty="0" sz="1900" spc="-70" b="1" i="1">
                <a:latin typeface="Arial"/>
                <a:cs typeface="Arial"/>
              </a:rPr>
              <a:t>t</a:t>
            </a:r>
            <a:r>
              <a:rPr dirty="0" sz="1900" spc="-95" b="1" i="1">
                <a:latin typeface="Arial"/>
                <a:cs typeface="Arial"/>
              </a:rPr>
              <a:t>é</a:t>
            </a:r>
            <a:r>
              <a:rPr dirty="0" sz="1900" spc="-160" b="1" i="1">
                <a:latin typeface="Arial"/>
                <a:cs typeface="Arial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e</a:t>
            </a:r>
            <a:r>
              <a:rPr dirty="0" sz="1450" spc="-20">
                <a:latin typeface="Bahnschrift"/>
                <a:cs typeface="Bahnschrift"/>
              </a:rPr>
              <a:t>t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14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a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0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se</a:t>
            </a:r>
            <a:r>
              <a:rPr dirty="0" sz="1450" spc="-30">
                <a:latin typeface="Bahnschrift"/>
                <a:cs typeface="Bahnschrift"/>
              </a:rPr>
              <a:t>s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5">
                <a:latin typeface="Bahnschrift"/>
                <a:cs typeface="Bahnschrift"/>
              </a:rPr>
              <a:t> </a:t>
            </a:r>
            <a:r>
              <a:rPr dirty="0" sz="1900" spc="-155" b="1" i="1">
                <a:latin typeface="Arial"/>
                <a:cs typeface="Arial"/>
              </a:rPr>
              <a:t>p</a:t>
            </a:r>
            <a:r>
              <a:rPr dirty="0" sz="1900" spc="-130" b="1" i="1">
                <a:latin typeface="Arial"/>
                <a:cs typeface="Arial"/>
              </a:rPr>
              <a:t>a</a:t>
            </a:r>
            <a:r>
              <a:rPr dirty="0" sz="1900" spc="-185" b="1" i="1">
                <a:latin typeface="Arial"/>
                <a:cs typeface="Arial"/>
              </a:rPr>
              <a:t>y</a:t>
            </a:r>
            <a:r>
              <a:rPr dirty="0" sz="1900" spc="-125" b="1" i="1">
                <a:latin typeface="Arial"/>
                <a:cs typeface="Arial"/>
              </a:rPr>
              <a:t>s</a:t>
            </a:r>
            <a:r>
              <a:rPr dirty="0" sz="1900" spc="-100" b="1" i="1">
                <a:latin typeface="Arial"/>
                <a:cs typeface="Arial"/>
              </a:rPr>
              <a:t>a</a:t>
            </a:r>
            <a:r>
              <a:rPr dirty="0" sz="1900" spc="-195" b="1" i="1">
                <a:latin typeface="Arial"/>
                <a:cs typeface="Arial"/>
              </a:rPr>
              <a:t>g</a:t>
            </a:r>
            <a:r>
              <a:rPr dirty="0" sz="1900" spc="-100" b="1" i="1">
                <a:latin typeface="Arial"/>
                <a:cs typeface="Arial"/>
              </a:rPr>
              <a:t>e</a:t>
            </a:r>
            <a:r>
              <a:rPr dirty="0" sz="1900" spc="-125" b="1" i="1">
                <a:latin typeface="Arial"/>
                <a:cs typeface="Arial"/>
              </a:rPr>
              <a:t>s</a:t>
            </a:r>
            <a:r>
              <a:rPr dirty="0" sz="1450" spc="-10">
                <a:latin typeface="Bahnschrift"/>
                <a:cs typeface="Bahnschrift"/>
              </a:rPr>
              <a:t>,  </a:t>
            </a:r>
            <a:r>
              <a:rPr dirty="0" sz="1450" spc="-30">
                <a:latin typeface="Bahnschrift"/>
                <a:cs typeface="Bahnschrift"/>
              </a:rPr>
              <a:t>suffisamment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denses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pour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économiser </a:t>
            </a:r>
            <a:r>
              <a:rPr dirty="0" sz="1450" spc="-25">
                <a:latin typeface="Bahnschrift"/>
                <a:cs typeface="Bahnschrift"/>
              </a:rPr>
              <a:t> l’espace, </a:t>
            </a:r>
            <a:r>
              <a:rPr dirty="0" sz="1450" spc="-30">
                <a:latin typeface="Bahnschrift"/>
                <a:cs typeface="Bahnschrift"/>
              </a:rPr>
              <a:t>confortables</a:t>
            </a:r>
            <a:r>
              <a:rPr dirty="0" sz="1450" spc="-25">
                <a:latin typeface="Bahnschrift"/>
                <a:cs typeface="Bahnschrift"/>
              </a:rPr>
              <a:t> et</a:t>
            </a:r>
            <a:r>
              <a:rPr dirty="0" sz="1450" spc="-2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facteurs</a:t>
            </a:r>
            <a:r>
              <a:rPr dirty="0" sz="1450" spc="-2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de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60" b="1" i="1">
                <a:latin typeface="Arial"/>
                <a:cs typeface="Arial"/>
              </a:rPr>
              <a:t>lien </a:t>
            </a:r>
            <a:r>
              <a:rPr dirty="0" sz="1450" spc="-55" b="1" i="1">
                <a:latin typeface="Arial"/>
                <a:cs typeface="Arial"/>
              </a:rPr>
              <a:t> </a:t>
            </a:r>
            <a:r>
              <a:rPr dirty="0" sz="1450" spc="-90" b="1" i="1">
                <a:latin typeface="Arial"/>
                <a:cs typeface="Arial"/>
              </a:rPr>
              <a:t>s</a:t>
            </a:r>
            <a:r>
              <a:rPr dirty="0" sz="1450" spc="-130" b="1" i="1">
                <a:latin typeface="Arial"/>
                <a:cs typeface="Arial"/>
              </a:rPr>
              <a:t>o</a:t>
            </a:r>
            <a:r>
              <a:rPr dirty="0" sz="1450" spc="-110" b="1" i="1">
                <a:latin typeface="Arial"/>
                <a:cs typeface="Arial"/>
              </a:rPr>
              <a:t>c</a:t>
            </a:r>
            <a:r>
              <a:rPr dirty="0" sz="1450" spc="-60" b="1" i="1">
                <a:latin typeface="Arial"/>
                <a:cs typeface="Arial"/>
              </a:rPr>
              <a:t>i</a:t>
            </a:r>
            <a:r>
              <a:rPr dirty="0" sz="1450" spc="-65" b="1" i="1">
                <a:latin typeface="Arial"/>
                <a:cs typeface="Arial"/>
              </a:rPr>
              <a:t>a</a:t>
            </a:r>
            <a:r>
              <a:rPr dirty="0" sz="1450" b="1" i="1">
                <a:latin typeface="Arial"/>
                <a:cs typeface="Arial"/>
              </a:rPr>
              <a:t>l</a:t>
            </a:r>
            <a:r>
              <a:rPr dirty="0" sz="1450" spc="-35" b="1" i="1">
                <a:latin typeface="Arial"/>
                <a:cs typeface="Arial"/>
              </a:rPr>
              <a:t> 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30" b="1" i="1">
                <a:latin typeface="Arial"/>
                <a:cs typeface="Arial"/>
              </a:rPr>
              <a:t>t</a:t>
            </a:r>
            <a:r>
              <a:rPr dirty="0" sz="1450" spc="-25" b="1" i="1">
                <a:latin typeface="Arial"/>
                <a:cs typeface="Arial"/>
              </a:rPr>
              <a:t> 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100" b="1" i="1">
                <a:latin typeface="Arial"/>
                <a:cs typeface="Arial"/>
              </a:rPr>
              <a:t>n</a:t>
            </a:r>
            <a:r>
              <a:rPr dirty="0" sz="1450" spc="-110" b="1" i="1">
                <a:latin typeface="Arial"/>
                <a:cs typeface="Arial"/>
              </a:rPr>
              <a:t>v</a:t>
            </a:r>
            <a:r>
              <a:rPr dirty="0" sz="1450" spc="-60" b="1" i="1">
                <a:latin typeface="Arial"/>
                <a:cs typeface="Arial"/>
              </a:rPr>
              <a:t>i</a:t>
            </a:r>
            <a:r>
              <a:rPr dirty="0" sz="1450" spc="30" b="1" i="1">
                <a:latin typeface="Arial"/>
                <a:cs typeface="Arial"/>
              </a:rPr>
              <a:t>r</a:t>
            </a:r>
            <a:r>
              <a:rPr dirty="0" sz="1450" spc="-130" b="1" i="1">
                <a:latin typeface="Arial"/>
                <a:cs typeface="Arial"/>
              </a:rPr>
              <a:t>o</a:t>
            </a:r>
            <a:r>
              <a:rPr dirty="0" sz="1450" spc="-100" b="1" i="1">
                <a:latin typeface="Arial"/>
                <a:cs typeface="Arial"/>
              </a:rPr>
              <a:t>nn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95" b="1" i="1">
                <a:latin typeface="Arial"/>
                <a:cs typeface="Arial"/>
              </a:rPr>
              <a:t>m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100" b="1" i="1">
                <a:latin typeface="Arial"/>
                <a:cs typeface="Arial"/>
              </a:rPr>
              <a:t>n</a:t>
            </a:r>
            <a:r>
              <a:rPr dirty="0" sz="1450" spc="-25" b="1" i="1">
                <a:latin typeface="Arial"/>
                <a:cs typeface="Arial"/>
              </a:rPr>
              <a:t>t</a:t>
            </a:r>
            <a:r>
              <a:rPr dirty="0" sz="1450" spc="-65" b="1" i="1">
                <a:latin typeface="Arial"/>
                <a:cs typeface="Arial"/>
              </a:rPr>
              <a:t>a</a:t>
            </a:r>
            <a:r>
              <a:rPr dirty="0" sz="1450" spc="-10" b="1" i="1">
                <a:latin typeface="Arial"/>
                <a:cs typeface="Arial"/>
              </a:rPr>
              <a:t>l</a:t>
            </a:r>
            <a:r>
              <a:rPr dirty="0" sz="1400">
                <a:latin typeface="Bahnschrift"/>
                <a:cs typeface="Bahnschrift"/>
              </a:rPr>
              <a:t>. </a:t>
            </a:r>
            <a:r>
              <a:rPr dirty="0" sz="1400" spc="-11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»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1100">
                <a:latin typeface="Bahnschrift"/>
                <a:cs typeface="Bahnschrift"/>
              </a:rPr>
              <a:t>-</a:t>
            </a:r>
            <a:r>
              <a:rPr dirty="0" sz="1100" spc="9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Parc</a:t>
            </a:r>
            <a:r>
              <a:rPr dirty="0" sz="1100" spc="9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du</a:t>
            </a:r>
            <a:r>
              <a:rPr dirty="0" sz="1100" spc="9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Luberon</a:t>
            </a:r>
            <a:endParaRPr sz="1100">
              <a:latin typeface="Bahnschrift"/>
              <a:cs typeface="Bahnschrif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81500" y="1424241"/>
            <a:ext cx="3200400" cy="2529205"/>
          </a:xfrm>
          <a:custGeom>
            <a:avLst/>
            <a:gdLst/>
            <a:ahLst/>
            <a:cxnLst/>
            <a:rect l="l" t="t" r="r" b="b"/>
            <a:pathLst>
              <a:path w="3200400" h="2529204">
                <a:moveTo>
                  <a:pt x="0" y="0"/>
                </a:moveTo>
                <a:lnTo>
                  <a:pt x="1866901" y="0"/>
                </a:lnTo>
                <a:lnTo>
                  <a:pt x="2667001" y="0"/>
                </a:lnTo>
                <a:lnTo>
                  <a:pt x="3200401" y="0"/>
                </a:lnTo>
                <a:lnTo>
                  <a:pt x="3200401" y="1313530"/>
                </a:lnTo>
                <a:lnTo>
                  <a:pt x="3200401" y="1876481"/>
                </a:lnTo>
                <a:lnTo>
                  <a:pt x="3200401" y="2251771"/>
                </a:lnTo>
                <a:lnTo>
                  <a:pt x="2667001" y="2251771"/>
                </a:lnTo>
                <a:lnTo>
                  <a:pt x="2810501" y="2528991"/>
                </a:lnTo>
                <a:lnTo>
                  <a:pt x="1866901" y="2251771"/>
                </a:lnTo>
                <a:lnTo>
                  <a:pt x="0" y="2251771"/>
                </a:lnTo>
                <a:lnTo>
                  <a:pt x="0" y="1876481"/>
                </a:lnTo>
                <a:lnTo>
                  <a:pt x="0" y="131353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460240" y="1631361"/>
            <a:ext cx="2966085" cy="1790064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5080">
              <a:lnSpc>
                <a:spcPct val="86600"/>
              </a:lnSpc>
              <a:spcBef>
                <a:spcPts val="360"/>
              </a:spcBef>
            </a:pPr>
            <a:r>
              <a:rPr dirty="0" sz="1400">
                <a:latin typeface="Bahnschrift"/>
                <a:cs typeface="Bahnschrift"/>
              </a:rPr>
              <a:t>«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Réaliser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l’aménagement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100" b="1" i="1">
                <a:latin typeface="Arial"/>
                <a:cs typeface="Arial"/>
              </a:rPr>
              <a:t>d’espaces </a:t>
            </a:r>
            <a:r>
              <a:rPr dirty="0" sz="1450" spc="-390" b="1" i="1">
                <a:latin typeface="Arial"/>
                <a:cs typeface="Arial"/>
              </a:rPr>
              <a:t> </a:t>
            </a:r>
            <a:r>
              <a:rPr dirty="0" sz="1450" spc="-55" b="1" i="1">
                <a:latin typeface="Arial"/>
                <a:cs typeface="Arial"/>
              </a:rPr>
              <a:t>u</a:t>
            </a:r>
            <a:r>
              <a:rPr dirty="0" sz="1450" spc="-30" b="1" i="1">
                <a:latin typeface="Arial"/>
                <a:cs typeface="Arial"/>
              </a:rPr>
              <a:t>r</a:t>
            </a:r>
            <a:r>
              <a:rPr dirty="0" sz="1450" spc="-125" b="1" i="1">
                <a:latin typeface="Arial"/>
                <a:cs typeface="Arial"/>
              </a:rPr>
              <a:t>b</a:t>
            </a:r>
            <a:r>
              <a:rPr dirty="0" sz="1450" spc="-65" b="1" i="1">
                <a:latin typeface="Arial"/>
                <a:cs typeface="Arial"/>
              </a:rPr>
              <a:t>a</a:t>
            </a:r>
            <a:r>
              <a:rPr dirty="0" sz="1450" spc="-60" b="1" i="1">
                <a:latin typeface="Arial"/>
                <a:cs typeface="Arial"/>
              </a:rPr>
              <a:t>i</a:t>
            </a:r>
            <a:r>
              <a:rPr dirty="0" sz="1450" spc="-100" b="1" i="1">
                <a:latin typeface="Arial"/>
                <a:cs typeface="Arial"/>
              </a:rPr>
              <a:t>n</a:t>
            </a:r>
            <a:r>
              <a:rPr dirty="0" sz="1450" spc="-85" b="1" i="1">
                <a:latin typeface="Arial"/>
                <a:cs typeface="Arial"/>
              </a:rPr>
              <a:t>s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140" b="1" i="1">
                <a:latin typeface="Arial"/>
                <a:cs typeface="Arial"/>
              </a:rPr>
              <a:t>d</a:t>
            </a:r>
            <a:r>
              <a:rPr dirty="0" sz="1450" spc="-60" b="1" i="1">
                <a:latin typeface="Arial"/>
                <a:cs typeface="Arial"/>
              </a:rPr>
              <a:t>e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140" b="1" i="1">
                <a:latin typeface="Arial"/>
                <a:cs typeface="Arial"/>
              </a:rPr>
              <a:t>q</a:t>
            </a:r>
            <a:r>
              <a:rPr dirty="0" sz="1450" spc="-95" b="1" i="1">
                <a:latin typeface="Arial"/>
                <a:cs typeface="Arial"/>
              </a:rPr>
              <a:t>u</a:t>
            </a:r>
            <a:r>
              <a:rPr dirty="0" sz="1450" spc="-85" b="1" i="1">
                <a:latin typeface="Arial"/>
                <a:cs typeface="Arial"/>
              </a:rPr>
              <a:t>a</a:t>
            </a:r>
            <a:r>
              <a:rPr dirty="0" sz="1450" spc="-10" b="1" i="1">
                <a:latin typeface="Arial"/>
                <a:cs typeface="Arial"/>
              </a:rPr>
              <a:t>l</a:t>
            </a:r>
            <a:r>
              <a:rPr dirty="0" sz="1450" spc="-60" b="1" i="1">
                <a:latin typeface="Arial"/>
                <a:cs typeface="Arial"/>
              </a:rPr>
              <a:t>i</a:t>
            </a:r>
            <a:r>
              <a:rPr dirty="0" sz="1450" spc="-25" b="1" i="1">
                <a:latin typeface="Arial"/>
                <a:cs typeface="Arial"/>
              </a:rPr>
              <a:t>t</a:t>
            </a:r>
            <a:r>
              <a:rPr dirty="0" sz="1450" spc="-60" b="1" i="1">
                <a:latin typeface="Arial"/>
                <a:cs typeface="Arial"/>
              </a:rPr>
              <a:t>é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s</a:t>
            </a:r>
            <a:r>
              <a:rPr dirty="0" sz="1450" spc="-10">
                <a:latin typeface="Bahnschrift"/>
                <a:cs typeface="Bahnschrift"/>
              </a:rPr>
              <a:t>’</a:t>
            </a:r>
            <a:r>
              <a:rPr dirty="0" sz="1450" spc="-25">
                <a:latin typeface="Bahnschrift"/>
                <a:cs typeface="Bahnschrift"/>
              </a:rPr>
              <a:t>a</a:t>
            </a:r>
            <a:r>
              <a:rPr dirty="0" sz="1450" spc="-30">
                <a:latin typeface="Bahnschrift"/>
                <a:cs typeface="Bahnschrift"/>
              </a:rPr>
              <a:t>pp</a:t>
            </a:r>
            <a:r>
              <a:rPr dirty="0" sz="1450" spc="-35">
                <a:latin typeface="Bahnschrift"/>
                <a:cs typeface="Bahnschrift"/>
              </a:rPr>
              <a:t>uy</a:t>
            </a:r>
            <a:r>
              <a:rPr dirty="0" sz="1450" spc="-25">
                <a:latin typeface="Bahnschrift"/>
                <a:cs typeface="Bahnschrift"/>
              </a:rPr>
              <a:t>an</a:t>
            </a:r>
            <a:r>
              <a:rPr dirty="0" sz="1450" spc="-20">
                <a:latin typeface="Bahnschrift"/>
                <a:cs typeface="Bahnschrift"/>
              </a:rPr>
              <a:t>t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14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su</a:t>
            </a:r>
            <a:r>
              <a:rPr dirty="0" sz="1450" spc="-25">
                <a:latin typeface="Bahnschrift"/>
                <a:cs typeface="Bahnschrift"/>
              </a:rPr>
              <a:t>r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l</a:t>
            </a:r>
            <a:r>
              <a:rPr dirty="0" sz="1450" spc="-15">
                <a:latin typeface="Bahnschrift"/>
                <a:cs typeface="Bahnschrift"/>
              </a:rPr>
              <a:t>a  </a:t>
            </a:r>
            <a:r>
              <a:rPr dirty="0" sz="1450" spc="-125" b="1" i="1">
                <a:latin typeface="Arial"/>
                <a:cs typeface="Arial"/>
              </a:rPr>
              <a:t>p</a:t>
            </a:r>
            <a:r>
              <a:rPr dirty="0" sz="1450" spc="-130" b="1" i="1">
                <a:latin typeface="Arial"/>
                <a:cs typeface="Arial"/>
              </a:rPr>
              <a:t>o</a:t>
            </a:r>
            <a:r>
              <a:rPr dirty="0" sz="1450" spc="30" b="1" i="1">
                <a:latin typeface="Arial"/>
                <a:cs typeface="Arial"/>
              </a:rPr>
              <a:t>r</a:t>
            </a:r>
            <a:r>
              <a:rPr dirty="0" sz="1450" spc="-130" b="1" i="1">
                <a:latin typeface="Arial"/>
                <a:cs typeface="Arial"/>
              </a:rPr>
              <a:t>o</a:t>
            </a:r>
            <a:r>
              <a:rPr dirty="0" sz="1450" spc="-90" b="1" i="1">
                <a:latin typeface="Arial"/>
                <a:cs typeface="Arial"/>
              </a:rPr>
              <a:t>s</a:t>
            </a:r>
            <a:r>
              <a:rPr dirty="0" sz="1450" spc="-60" b="1" i="1">
                <a:latin typeface="Arial"/>
                <a:cs typeface="Arial"/>
              </a:rPr>
              <a:t>i</a:t>
            </a:r>
            <a:r>
              <a:rPr dirty="0" sz="1450" spc="-25" b="1" i="1">
                <a:latin typeface="Arial"/>
                <a:cs typeface="Arial"/>
              </a:rPr>
              <a:t>t</a:t>
            </a:r>
            <a:r>
              <a:rPr dirty="0" sz="1450" spc="-60" b="1" i="1">
                <a:latin typeface="Arial"/>
                <a:cs typeface="Arial"/>
              </a:rPr>
              <a:t>é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d</a:t>
            </a:r>
            <a:r>
              <a:rPr dirty="0" sz="1450" spc="-30">
                <a:latin typeface="Bahnschrift"/>
                <a:cs typeface="Bahnschrift"/>
              </a:rPr>
              <a:t>u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50" spc="-15">
                <a:latin typeface="Bahnschrift"/>
                <a:cs typeface="Bahnschrift"/>
              </a:rPr>
              <a:t>t</a:t>
            </a:r>
            <a:r>
              <a:rPr dirty="0" sz="1450" spc="-30">
                <a:latin typeface="Bahnschrift"/>
                <a:cs typeface="Bahnschrift"/>
              </a:rPr>
              <a:t>iss</a:t>
            </a:r>
            <a:r>
              <a:rPr dirty="0" sz="1450" spc="-30">
                <a:latin typeface="Bahnschrift"/>
                <a:cs typeface="Bahnschrift"/>
              </a:rPr>
              <a:t>u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u</a:t>
            </a:r>
            <a:r>
              <a:rPr dirty="0" sz="1450" spc="-25">
                <a:latin typeface="Bahnschrift"/>
                <a:cs typeface="Bahnschrift"/>
              </a:rPr>
              <a:t>rba</a:t>
            </a:r>
            <a:r>
              <a:rPr dirty="0" sz="1450" spc="-20">
                <a:latin typeface="Bahnschrift"/>
                <a:cs typeface="Bahnschrift"/>
              </a:rPr>
              <a:t>i</a:t>
            </a:r>
            <a:r>
              <a:rPr dirty="0" sz="1450" spc="-25">
                <a:latin typeface="Bahnschrift"/>
                <a:cs typeface="Bahnschrift"/>
              </a:rPr>
              <a:t>n</a:t>
            </a:r>
            <a:r>
              <a:rPr dirty="0" sz="1450" spc="-15">
                <a:latin typeface="Bahnschrift"/>
                <a:cs typeface="Bahnschrift"/>
              </a:rPr>
              <a:t>,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l</a:t>
            </a:r>
            <a:r>
              <a:rPr dirty="0" sz="1450" spc="-30">
                <a:latin typeface="Bahnschrift"/>
                <a:cs typeface="Bahnschrift"/>
              </a:rPr>
              <a:t>a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di</a:t>
            </a:r>
            <a:r>
              <a:rPr dirty="0" sz="1450" spc="-25">
                <a:latin typeface="Bahnschrift"/>
                <a:cs typeface="Bahnschrift"/>
              </a:rPr>
              <a:t>v</a:t>
            </a:r>
            <a:r>
              <a:rPr dirty="0" sz="1450" spc="-35">
                <a:latin typeface="Bahnschrift"/>
                <a:cs typeface="Bahnschrift"/>
              </a:rPr>
              <a:t>e</a:t>
            </a:r>
            <a:r>
              <a:rPr dirty="0" sz="1450" spc="-25">
                <a:latin typeface="Bahnschrift"/>
                <a:cs typeface="Bahnschrift"/>
              </a:rPr>
              <a:t>r</a:t>
            </a:r>
            <a:r>
              <a:rPr dirty="0" sz="1450" spc="-25">
                <a:latin typeface="Bahnschrift"/>
                <a:cs typeface="Bahnschrift"/>
              </a:rPr>
              <a:t>si</a:t>
            </a:r>
            <a:r>
              <a:rPr dirty="0" sz="1450" spc="-15">
                <a:latin typeface="Bahnschrift"/>
                <a:cs typeface="Bahnschrift"/>
              </a:rPr>
              <a:t>t</a:t>
            </a:r>
            <a:r>
              <a:rPr dirty="0" sz="1450" spc="-15">
                <a:latin typeface="Bahnschrift"/>
                <a:cs typeface="Bahnschrift"/>
              </a:rPr>
              <a:t>é  </a:t>
            </a:r>
            <a:r>
              <a:rPr dirty="0" sz="1450" spc="-30">
                <a:latin typeface="Bahnschrift"/>
                <a:cs typeface="Bahnschrift"/>
              </a:rPr>
              <a:t>des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lieux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publics</a:t>
            </a:r>
            <a:r>
              <a:rPr dirty="0" sz="1450" spc="-25">
                <a:latin typeface="Bahnschrift"/>
                <a:cs typeface="Bahnschrift"/>
              </a:rPr>
              <a:t> et</a:t>
            </a:r>
            <a:r>
              <a:rPr dirty="0" sz="1450" spc="-2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de</a:t>
            </a:r>
            <a:r>
              <a:rPr dirty="0" sz="1450" spc="-25">
                <a:latin typeface="Bahnschrift"/>
                <a:cs typeface="Bahnschrift"/>
              </a:rPr>
              <a:t> rencontre </a:t>
            </a:r>
            <a:r>
              <a:rPr dirty="0" sz="1450" spc="-30">
                <a:latin typeface="Bahnschrift"/>
                <a:cs typeface="Bahnschrift"/>
              </a:rPr>
              <a:t>qui 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en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plus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de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favoriser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le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900" spc="-60" b="1" i="1">
                <a:latin typeface="Arial"/>
                <a:cs typeface="Arial"/>
              </a:rPr>
              <a:t>bien-être </a:t>
            </a:r>
            <a:r>
              <a:rPr dirty="0" sz="1900" spc="-55" b="1" i="1">
                <a:latin typeface="Arial"/>
                <a:cs typeface="Arial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des</a:t>
            </a:r>
            <a:r>
              <a:rPr dirty="0" sz="1450" spc="-25">
                <a:latin typeface="Bahnschrift"/>
                <a:cs typeface="Bahnschrift"/>
              </a:rPr>
              <a:t> habitants </a:t>
            </a:r>
            <a:r>
              <a:rPr dirty="0" sz="1450" spc="-30">
                <a:latin typeface="Bahnschrift"/>
                <a:cs typeface="Bahnschrift"/>
              </a:rPr>
              <a:t>peuvent</a:t>
            </a:r>
            <a:r>
              <a:rPr dirty="0" sz="1450" spc="-25">
                <a:latin typeface="Bahnschrift"/>
                <a:cs typeface="Bahnschrift"/>
              </a:rPr>
              <a:t> constituer</a:t>
            </a:r>
            <a:r>
              <a:rPr dirty="0" sz="1450" spc="-2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des </a:t>
            </a:r>
            <a:r>
              <a:rPr dirty="0" sz="1450" spc="-240">
                <a:latin typeface="Bahnschrift"/>
                <a:cs typeface="Bahnschrift"/>
              </a:rPr>
              <a:t> </a:t>
            </a:r>
            <a:r>
              <a:rPr dirty="0" sz="1450" spc="-75" b="1" i="1">
                <a:latin typeface="Arial"/>
                <a:cs typeface="Arial"/>
              </a:rPr>
              <a:t>es</a:t>
            </a:r>
            <a:r>
              <a:rPr dirty="0" sz="1450" spc="-125" b="1" i="1">
                <a:latin typeface="Arial"/>
                <a:cs typeface="Arial"/>
              </a:rPr>
              <a:t>p</a:t>
            </a:r>
            <a:r>
              <a:rPr dirty="0" sz="1450" spc="-65" b="1" i="1">
                <a:latin typeface="Arial"/>
                <a:cs typeface="Arial"/>
              </a:rPr>
              <a:t>a</a:t>
            </a:r>
            <a:r>
              <a:rPr dirty="0" sz="1450" spc="-110" b="1" i="1">
                <a:latin typeface="Arial"/>
                <a:cs typeface="Arial"/>
              </a:rPr>
              <a:t>c</a:t>
            </a:r>
            <a:r>
              <a:rPr dirty="0" sz="1450" spc="-75" b="1" i="1">
                <a:latin typeface="Arial"/>
                <a:cs typeface="Arial"/>
              </a:rPr>
              <a:t>e</a:t>
            </a:r>
            <a:r>
              <a:rPr dirty="0" sz="1450" spc="-70" b="1" i="1">
                <a:latin typeface="Arial"/>
                <a:cs typeface="Arial"/>
              </a:rPr>
              <a:t>s</a:t>
            </a:r>
            <a:r>
              <a:rPr dirty="0" sz="1450" spc="-35" b="1" i="1">
                <a:latin typeface="Arial"/>
                <a:cs typeface="Arial"/>
              </a:rPr>
              <a:t> </a:t>
            </a:r>
            <a:r>
              <a:rPr dirty="0" sz="1450" spc="-170" b="1" i="1">
                <a:latin typeface="Arial"/>
                <a:cs typeface="Arial"/>
              </a:rPr>
              <a:t>"</a:t>
            </a:r>
            <a:r>
              <a:rPr dirty="0" sz="1450" spc="-125" b="1" i="1">
                <a:latin typeface="Arial"/>
                <a:cs typeface="Arial"/>
              </a:rPr>
              <a:t>p</a:t>
            </a:r>
            <a:r>
              <a:rPr dirty="0" sz="1450" spc="30" b="1" i="1">
                <a:latin typeface="Arial"/>
                <a:cs typeface="Arial"/>
              </a:rPr>
              <a:t>r</a:t>
            </a:r>
            <a:r>
              <a:rPr dirty="0" sz="1450" spc="-135" b="1" i="1">
                <a:latin typeface="Arial"/>
                <a:cs typeface="Arial"/>
              </a:rPr>
              <a:t>od</a:t>
            </a:r>
            <a:r>
              <a:rPr dirty="0" sz="1450" spc="-114" b="1" i="1">
                <a:latin typeface="Arial"/>
                <a:cs typeface="Arial"/>
              </a:rPr>
              <a:t>u</a:t>
            </a:r>
            <a:r>
              <a:rPr dirty="0" sz="1450" spc="-110" b="1" i="1">
                <a:latin typeface="Arial"/>
                <a:cs typeface="Arial"/>
              </a:rPr>
              <a:t>c</a:t>
            </a:r>
            <a:r>
              <a:rPr dirty="0" sz="1450" spc="-25" b="1" i="1">
                <a:latin typeface="Arial"/>
                <a:cs typeface="Arial"/>
              </a:rPr>
              <a:t>t</a:t>
            </a:r>
            <a:r>
              <a:rPr dirty="0" sz="1450" spc="-60" b="1" i="1">
                <a:latin typeface="Arial"/>
                <a:cs typeface="Arial"/>
              </a:rPr>
              <a:t>i</a:t>
            </a:r>
            <a:r>
              <a:rPr dirty="0" sz="1450" spc="-50" b="1" i="1">
                <a:latin typeface="Arial"/>
                <a:cs typeface="Arial"/>
              </a:rPr>
              <a:t>f</a:t>
            </a:r>
            <a:r>
              <a:rPr dirty="0" sz="1450" spc="-90" b="1" i="1">
                <a:latin typeface="Arial"/>
                <a:cs typeface="Arial"/>
              </a:rPr>
              <a:t>s</a:t>
            </a:r>
            <a:r>
              <a:rPr dirty="0" sz="1450" spc="-165" b="1" i="1">
                <a:latin typeface="Arial"/>
                <a:cs typeface="Arial"/>
              </a:rPr>
              <a:t>"</a:t>
            </a:r>
            <a:r>
              <a:rPr dirty="0" sz="1450" spc="-15">
                <a:latin typeface="Bahnschrift"/>
                <a:cs typeface="Bahnschrift"/>
              </a:rPr>
              <a:t>.</a:t>
            </a:r>
            <a:r>
              <a:rPr dirty="0" sz="1450">
                <a:latin typeface="Bahnschrift"/>
                <a:cs typeface="Bahnschrift"/>
              </a:rPr>
              <a:t>   </a:t>
            </a:r>
            <a:r>
              <a:rPr dirty="0" sz="1400">
                <a:latin typeface="Bahnschrift"/>
                <a:cs typeface="Bahnschrift"/>
              </a:rPr>
              <a:t>»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1100">
                <a:latin typeface="Bahnschrift"/>
                <a:cs typeface="Bahnschrift"/>
              </a:rPr>
              <a:t>-</a:t>
            </a:r>
            <a:r>
              <a:rPr dirty="0" sz="1100" spc="85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Parc</a:t>
            </a:r>
            <a:r>
              <a:rPr dirty="0" sz="1100" spc="9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du</a:t>
            </a:r>
            <a:r>
              <a:rPr dirty="0" sz="1100" spc="9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Vercors</a:t>
            </a:r>
            <a:endParaRPr sz="1100">
              <a:latin typeface="Bahnschrift"/>
              <a:cs typeface="Bahnschrif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40133" y="4495584"/>
            <a:ext cx="5575935" cy="1154430"/>
          </a:xfrm>
          <a:custGeom>
            <a:avLst/>
            <a:gdLst/>
            <a:ahLst/>
            <a:cxnLst/>
            <a:rect l="l" t="t" r="r" b="b"/>
            <a:pathLst>
              <a:path w="5575934" h="1154429">
                <a:moveTo>
                  <a:pt x="297026" y="0"/>
                </a:moveTo>
                <a:lnTo>
                  <a:pt x="1176796" y="0"/>
                </a:lnTo>
                <a:lnTo>
                  <a:pt x="2496447" y="0"/>
                </a:lnTo>
                <a:lnTo>
                  <a:pt x="5575649" y="0"/>
                </a:lnTo>
                <a:lnTo>
                  <a:pt x="5575649" y="192390"/>
                </a:lnTo>
                <a:lnTo>
                  <a:pt x="5575649" y="480977"/>
                </a:lnTo>
                <a:lnTo>
                  <a:pt x="5575649" y="1154350"/>
                </a:lnTo>
                <a:lnTo>
                  <a:pt x="2496447" y="1154350"/>
                </a:lnTo>
                <a:lnTo>
                  <a:pt x="1176796" y="1154350"/>
                </a:lnTo>
                <a:lnTo>
                  <a:pt x="297026" y="1154350"/>
                </a:lnTo>
                <a:lnTo>
                  <a:pt x="297026" y="480977"/>
                </a:lnTo>
                <a:lnTo>
                  <a:pt x="0" y="138339"/>
                </a:lnTo>
                <a:lnTo>
                  <a:pt x="297026" y="192390"/>
                </a:lnTo>
                <a:lnTo>
                  <a:pt x="297026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715886" y="4539153"/>
            <a:ext cx="5073015" cy="102806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365"/>
              </a:spcBef>
            </a:pPr>
            <a:r>
              <a:rPr dirty="0" sz="1400">
                <a:latin typeface="Bahnschrift"/>
                <a:cs typeface="Bahnschrift"/>
              </a:rPr>
              <a:t>« </a:t>
            </a:r>
            <a:r>
              <a:rPr dirty="0" sz="1450" spc="-35">
                <a:latin typeface="Bahnschrift"/>
                <a:cs typeface="Bahnschrift"/>
              </a:rPr>
              <a:t>Le</a:t>
            </a:r>
            <a:r>
              <a:rPr dirty="0" sz="1450" spc="-3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parc</a:t>
            </a:r>
            <a:r>
              <a:rPr dirty="0" sz="1450" spc="-2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conseille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aux</a:t>
            </a:r>
            <a:r>
              <a:rPr dirty="0" sz="1450" spc="18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élus</a:t>
            </a:r>
            <a:r>
              <a:rPr dirty="0" sz="1450" spc="19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d'identifier</a:t>
            </a:r>
            <a:r>
              <a:rPr dirty="0" sz="1450" spc="19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les</a:t>
            </a:r>
            <a:r>
              <a:rPr dirty="0" sz="1450" spc="19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parcs</a:t>
            </a:r>
            <a:r>
              <a:rPr dirty="0" sz="1450" spc="185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et</a:t>
            </a:r>
            <a:r>
              <a:rPr dirty="0" sz="1450" spc="200">
                <a:latin typeface="Bahnschrift"/>
                <a:cs typeface="Bahnschrift"/>
              </a:rPr>
              <a:t> </a:t>
            </a:r>
            <a:r>
              <a:rPr dirty="0" sz="1450" spc="-60">
                <a:latin typeface="Bahnschrift"/>
                <a:cs typeface="Bahnschrift"/>
              </a:rPr>
              <a:t>j</a:t>
            </a:r>
            <a:r>
              <a:rPr dirty="0" sz="1450" spc="-60" b="1" i="1">
                <a:latin typeface="Arial"/>
                <a:cs typeface="Arial"/>
              </a:rPr>
              <a:t>ardins </a:t>
            </a:r>
            <a:r>
              <a:rPr dirty="0" sz="1450" spc="-45" b="1" i="1">
                <a:latin typeface="Arial"/>
                <a:cs typeface="Arial"/>
              </a:rPr>
              <a:t>et </a:t>
            </a:r>
            <a:r>
              <a:rPr dirty="0" sz="1450" spc="-40" b="1" i="1">
                <a:latin typeface="Arial"/>
                <a:cs typeface="Arial"/>
              </a:rPr>
              <a:t> </a:t>
            </a:r>
            <a:r>
              <a:rPr dirty="0" sz="1450" spc="-50" b="1" i="1">
                <a:latin typeface="Arial"/>
                <a:cs typeface="Arial"/>
              </a:rPr>
              <a:t>les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60" b="1" i="1">
                <a:latin typeface="Arial"/>
                <a:cs typeface="Arial"/>
              </a:rPr>
              <a:t>éléments</a:t>
            </a:r>
            <a:r>
              <a:rPr dirty="0" sz="1450" spc="-25" b="1" i="1">
                <a:latin typeface="Arial"/>
                <a:cs typeface="Arial"/>
              </a:rPr>
              <a:t> </a:t>
            </a:r>
            <a:r>
              <a:rPr dirty="0" sz="1450" spc="-55" b="1" i="1">
                <a:latin typeface="Arial"/>
                <a:cs typeface="Arial"/>
              </a:rPr>
              <a:t>naturels</a:t>
            </a:r>
            <a:r>
              <a:rPr dirty="0" sz="1450" spc="-35" b="1" i="1">
                <a:latin typeface="Arial"/>
                <a:cs typeface="Arial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qui</a:t>
            </a:r>
            <a:r>
              <a:rPr dirty="0" sz="1450" spc="125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participent</a:t>
            </a:r>
            <a:r>
              <a:rPr dirty="0" sz="1450" spc="13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a</a:t>
            </a:r>
            <a:r>
              <a:rPr dirty="0" sz="1450" spc="13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la</a:t>
            </a:r>
            <a:r>
              <a:rPr dirty="0" sz="1450" spc="130">
                <a:latin typeface="Bahnschrift"/>
                <a:cs typeface="Bahnschrift"/>
              </a:rPr>
              <a:t> </a:t>
            </a:r>
            <a:r>
              <a:rPr dirty="0" sz="1650" spc="-70" b="1" i="1">
                <a:latin typeface="Arial"/>
                <a:cs typeface="Arial"/>
              </a:rPr>
              <a:t>qualité</a:t>
            </a:r>
            <a:r>
              <a:rPr dirty="0" sz="1650" spc="-25" b="1" i="1">
                <a:latin typeface="Arial"/>
                <a:cs typeface="Arial"/>
              </a:rPr>
              <a:t> </a:t>
            </a:r>
            <a:r>
              <a:rPr dirty="0" sz="1650" spc="-135" b="1" i="1">
                <a:latin typeface="Arial"/>
                <a:cs typeface="Arial"/>
              </a:rPr>
              <a:t>du</a:t>
            </a:r>
            <a:r>
              <a:rPr dirty="0" sz="1650" spc="-35" b="1" i="1">
                <a:latin typeface="Arial"/>
                <a:cs typeface="Arial"/>
              </a:rPr>
              <a:t> </a:t>
            </a:r>
            <a:r>
              <a:rPr dirty="0" sz="1650" spc="-75" b="1" i="1">
                <a:latin typeface="Arial"/>
                <a:cs typeface="Arial"/>
              </a:rPr>
              <a:t>cadre</a:t>
            </a:r>
            <a:r>
              <a:rPr dirty="0" sz="1650" spc="-30" b="1" i="1">
                <a:latin typeface="Arial"/>
                <a:cs typeface="Arial"/>
              </a:rPr>
              <a:t> </a:t>
            </a:r>
            <a:r>
              <a:rPr dirty="0" sz="1650" spc="-105" b="1" i="1">
                <a:latin typeface="Arial"/>
                <a:cs typeface="Arial"/>
              </a:rPr>
              <a:t>de </a:t>
            </a:r>
            <a:r>
              <a:rPr dirty="0" sz="1650" spc="-445" b="1" i="1">
                <a:latin typeface="Arial"/>
                <a:cs typeface="Arial"/>
              </a:rPr>
              <a:t> </a:t>
            </a:r>
            <a:r>
              <a:rPr dirty="0" sz="1650" spc="-80" b="1" i="1">
                <a:latin typeface="Arial"/>
                <a:cs typeface="Arial"/>
              </a:rPr>
              <a:t>vie</a:t>
            </a:r>
            <a:r>
              <a:rPr dirty="0" sz="1650" spc="-35" b="1" i="1">
                <a:latin typeface="Arial"/>
                <a:cs typeface="Arial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et</a:t>
            </a:r>
            <a:r>
              <a:rPr dirty="0" sz="1450" spc="13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a</a:t>
            </a:r>
            <a:r>
              <a:rPr dirty="0" sz="1450" spc="1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la</a:t>
            </a:r>
            <a:r>
              <a:rPr dirty="0" sz="1450" spc="13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trame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verte</a:t>
            </a:r>
            <a:r>
              <a:rPr dirty="0" sz="1450" spc="125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et</a:t>
            </a:r>
            <a:r>
              <a:rPr dirty="0" sz="1450" spc="13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bleue.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»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1100">
                <a:latin typeface="Bahnschrift"/>
                <a:cs typeface="Bahnschrift"/>
              </a:rPr>
              <a:t>-</a:t>
            </a:r>
            <a:r>
              <a:rPr dirty="0" sz="1100" spc="10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Parc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des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Boucles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la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Seine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Normande</a:t>
            </a:r>
            <a:endParaRPr sz="1100">
              <a:latin typeface="Bahnschrift"/>
              <a:cs typeface="Bahnschrif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637" y="4000817"/>
            <a:ext cx="5501640" cy="1675764"/>
          </a:xfrm>
          <a:custGeom>
            <a:avLst/>
            <a:gdLst/>
            <a:ahLst/>
            <a:cxnLst/>
            <a:rect l="l" t="t" r="r" b="b"/>
            <a:pathLst>
              <a:path w="5501640" h="1675764">
                <a:moveTo>
                  <a:pt x="407909" y="0"/>
                </a:moveTo>
                <a:lnTo>
                  <a:pt x="1256768" y="0"/>
                </a:lnTo>
                <a:lnTo>
                  <a:pt x="2530060" y="0"/>
                </a:lnTo>
                <a:lnTo>
                  <a:pt x="5501062" y="0"/>
                </a:lnTo>
                <a:lnTo>
                  <a:pt x="5501062" y="977363"/>
                </a:lnTo>
                <a:lnTo>
                  <a:pt x="5501062" y="1396230"/>
                </a:lnTo>
                <a:lnTo>
                  <a:pt x="5501062" y="1675480"/>
                </a:lnTo>
                <a:lnTo>
                  <a:pt x="2530060" y="1675480"/>
                </a:lnTo>
                <a:lnTo>
                  <a:pt x="1256768" y="1675480"/>
                </a:lnTo>
                <a:lnTo>
                  <a:pt x="407909" y="1675480"/>
                </a:lnTo>
                <a:lnTo>
                  <a:pt x="407909" y="1396230"/>
                </a:lnTo>
                <a:lnTo>
                  <a:pt x="0" y="1512830"/>
                </a:lnTo>
                <a:lnTo>
                  <a:pt x="407909" y="977363"/>
                </a:lnTo>
                <a:lnTo>
                  <a:pt x="407909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67286" y="4139865"/>
            <a:ext cx="4725035" cy="135699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080">
              <a:lnSpc>
                <a:spcPct val="86200"/>
              </a:lnSpc>
              <a:spcBef>
                <a:spcPts val="365"/>
              </a:spcBef>
            </a:pPr>
            <a:r>
              <a:rPr dirty="0" sz="1400">
                <a:latin typeface="Bahnschrift"/>
                <a:cs typeface="Bahnschrift"/>
              </a:rPr>
              <a:t>« </a:t>
            </a:r>
            <a:r>
              <a:rPr dirty="0" sz="1400" spc="-11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</a:t>
            </a:r>
            <a:r>
              <a:rPr dirty="0" sz="1450" spc="-35">
                <a:latin typeface="Bahnschrift"/>
                <a:cs typeface="Bahnschrift"/>
              </a:rPr>
              <a:t>e</a:t>
            </a:r>
            <a:r>
              <a:rPr dirty="0" sz="1450" spc="-30">
                <a:latin typeface="Bahnschrift"/>
                <a:cs typeface="Bahnschrift"/>
              </a:rPr>
              <a:t>s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5">
                <a:latin typeface="Bahnschrift"/>
                <a:cs typeface="Bahnschrift"/>
              </a:rPr>
              <a:t> 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90" b="1" i="1">
                <a:latin typeface="Arial"/>
                <a:cs typeface="Arial"/>
              </a:rPr>
              <a:t>s</a:t>
            </a:r>
            <a:r>
              <a:rPr dirty="0" sz="1450" spc="-125" b="1" i="1">
                <a:latin typeface="Arial"/>
                <a:cs typeface="Arial"/>
              </a:rPr>
              <a:t>p</a:t>
            </a:r>
            <a:r>
              <a:rPr dirty="0" sz="1450" spc="-65" b="1" i="1">
                <a:latin typeface="Arial"/>
                <a:cs typeface="Arial"/>
              </a:rPr>
              <a:t>a</a:t>
            </a:r>
            <a:r>
              <a:rPr dirty="0" sz="1450" spc="-110" b="1" i="1">
                <a:latin typeface="Arial"/>
                <a:cs typeface="Arial"/>
              </a:rPr>
              <a:t>c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85" b="1" i="1">
                <a:latin typeface="Arial"/>
                <a:cs typeface="Arial"/>
              </a:rPr>
              <a:t>s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140" b="1" i="1">
                <a:latin typeface="Arial"/>
                <a:cs typeface="Arial"/>
              </a:rPr>
              <a:t>d</a:t>
            </a:r>
            <a:r>
              <a:rPr dirty="0" sz="1450" spc="-60" b="1" i="1">
                <a:latin typeface="Arial"/>
                <a:cs typeface="Arial"/>
              </a:rPr>
              <a:t>e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110" b="1" i="1">
                <a:latin typeface="Arial"/>
                <a:cs typeface="Arial"/>
              </a:rPr>
              <a:t>v</a:t>
            </a:r>
            <a:r>
              <a:rPr dirty="0" sz="1450" spc="-60" b="1" i="1">
                <a:latin typeface="Arial"/>
                <a:cs typeface="Arial"/>
              </a:rPr>
              <a:t>i</a:t>
            </a:r>
            <a:r>
              <a:rPr dirty="0" sz="1450" spc="-60" b="1" i="1">
                <a:latin typeface="Arial"/>
                <a:cs typeface="Arial"/>
              </a:rPr>
              <a:t>e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140" b="1" i="1">
                <a:latin typeface="Arial"/>
                <a:cs typeface="Arial"/>
              </a:rPr>
              <a:t>d</a:t>
            </a:r>
            <a:r>
              <a:rPr dirty="0" sz="1450" spc="-60" b="1" i="1">
                <a:latin typeface="Arial"/>
                <a:cs typeface="Arial"/>
              </a:rPr>
              <a:t>e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140" b="1" i="1">
                <a:latin typeface="Arial"/>
                <a:cs typeface="Arial"/>
              </a:rPr>
              <a:t>q</a:t>
            </a:r>
            <a:r>
              <a:rPr dirty="0" sz="1450" spc="-114" b="1" i="1">
                <a:latin typeface="Arial"/>
                <a:cs typeface="Arial"/>
              </a:rPr>
              <a:t>u</a:t>
            </a:r>
            <a:r>
              <a:rPr dirty="0" sz="1450" spc="-65" b="1" i="1">
                <a:latin typeface="Arial"/>
                <a:cs typeface="Arial"/>
              </a:rPr>
              <a:t>a</a:t>
            </a:r>
            <a:r>
              <a:rPr dirty="0" sz="1450" spc="-10" b="1" i="1">
                <a:latin typeface="Arial"/>
                <a:cs typeface="Arial"/>
              </a:rPr>
              <a:t>l</a:t>
            </a:r>
            <a:r>
              <a:rPr dirty="0" sz="1450" spc="-60" b="1" i="1">
                <a:latin typeface="Arial"/>
                <a:cs typeface="Arial"/>
              </a:rPr>
              <a:t>i</a:t>
            </a:r>
            <a:r>
              <a:rPr dirty="0" sz="1450" spc="-25" b="1" i="1">
                <a:latin typeface="Arial"/>
                <a:cs typeface="Arial"/>
              </a:rPr>
              <a:t>t</a:t>
            </a:r>
            <a:r>
              <a:rPr dirty="0" sz="1450" spc="-60" b="1" i="1">
                <a:latin typeface="Arial"/>
                <a:cs typeface="Arial"/>
              </a:rPr>
              <a:t>é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g</a:t>
            </a:r>
            <a:r>
              <a:rPr dirty="0" sz="1450" spc="-25">
                <a:latin typeface="Bahnschrift"/>
                <a:cs typeface="Bahnschrift"/>
              </a:rPr>
              <a:t>râce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a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0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u</a:t>
            </a:r>
            <a:r>
              <a:rPr dirty="0" sz="1450" spc="-25">
                <a:latin typeface="Bahnschrift"/>
                <a:cs typeface="Bahnschrift"/>
              </a:rPr>
              <a:t>n</a:t>
            </a:r>
            <a:r>
              <a:rPr dirty="0" sz="1450" spc="-30">
                <a:latin typeface="Bahnschrift"/>
                <a:cs typeface="Bahnschrift"/>
              </a:rPr>
              <a:t>e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p</a:t>
            </a:r>
            <a:r>
              <a:rPr dirty="0" sz="1450" spc="-25">
                <a:latin typeface="Bahnschrift"/>
                <a:cs typeface="Bahnschrift"/>
              </a:rPr>
              <a:t>l</a:t>
            </a:r>
            <a:r>
              <a:rPr dirty="0" sz="1450" spc="-30">
                <a:latin typeface="Bahnschrift"/>
                <a:cs typeface="Bahnschrift"/>
              </a:rPr>
              <a:t>a</a:t>
            </a:r>
            <a:r>
              <a:rPr dirty="0" sz="1450" spc="-25">
                <a:latin typeface="Bahnschrift"/>
                <a:cs typeface="Bahnschrift"/>
              </a:rPr>
              <a:t>n</a:t>
            </a:r>
            <a:r>
              <a:rPr dirty="0" sz="1450" spc="-20">
                <a:latin typeface="Bahnschrift"/>
                <a:cs typeface="Bahnschrift"/>
              </a:rPr>
              <a:t>i</a:t>
            </a:r>
            <a:r>
              <a:rPr dirty="0" sz="1450" spc="-30">
                <a:latin typeface="Bahnschrift"/>
                <a:cs typeface="Bahnschrift"/>
              </a:rPr>
              <a:t>f</a:t>
            </a:r>
            <a:r>
              <a:rPr dirty="0" sz="1450" spc="-20">
                <a:latin typeface="Bahnschrift"/>
                <a:cs typeface="Bahnschrift"/>
              </a:rPr>
              <a:t>i</a:t>
            </a:r>
            <a:r>
              <a:rPr dirty="0" sz="1450" spc="-30">
                <a:latin typeface="Bahnschrift"/>
                <a:cs typeface="Bahnschrift"/>
              </a:rPr>
              <a:t>ca</a:t>
            </a:r>
            <a:r>
              <a:rPr dirty="0" sz="1450" spc="-15">
                <a:latin typeface="Bahnschrift"/>
                <a:cs typeface="Bahnschrift"/>
              </a:rPr>
              <a:t>t</a:t>
            </a:r>
            <a:r>
              <a:rPr dirty="0" sz="1450" spc="-25">
                <a:latin typeface="Bahnschrift"/>
                <a:cs typeface="Bahnschrift"/>
              </a:rPr>
              <a:t>io</a:t>
            </a:r>
            <a:r>
              <a:rPr dirty="0" sz="1450" spc="-15">
                <a:latin typeface="Bahnschrift"/>
                <a:cs typeface="Bahnschrift"/>
              </a:rPr>
              <a:t>n  </a:t>
            </a:r>
            <a:r>
              <a:rPr dirty="0" sz="1450" spc="-30">
                <a:latin typeface="Bahnschrift"/>
                <a:cs typeface="Bahnschrift"/>
              </a:rPr>
              <a:t>optimisée</a:t>
            </a:r>
            <a:r>
              <a:rPr dirty="0" sz="1450" spc="130">
                <a:latin typeface="Bahnschrift"/>
                <a:cs typeface="Bahnschrift"/>
              </a:rPr>
              <a:t> </a:t>
            </a:r>
            <a:r>
              <a:rPr dirty="0" sz="1450" spc="-15">
                <a:latin typeface="Bahnschrift"/>
                <a:cs typeface="Bahnschrift"/>
              </a:rPr>
              <a:t>:</a:t>
            </a:r>
            <a:r>
              <a:rPr dirty="0" sz="1450" spc="13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la</a:t>
            </a:r>
            <a:r>
              <a:rPr dirty="0" sz="1450" spc="145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charte</a:t>
            </a:r>
            <a:r>
              <a:rPr dirty="0" sz="1450" spc="14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aborde</a:t>
            </a:r>
            <a:r>
              <a:rPr dirty="0" sz="1450" spc="14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la</a:t>
            </a:r>
            <a:r>
              <a:rPr dirty="0" sz="1450" spc="14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question</a:t>
            </a:r>
            <a:r>
              <a:rPr dirty="0" sz="1450" spc="14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de</a:t>
            </a:r>
            <a:r>
              <a:rPr dirty="0" sz="1450" spc="14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l’artificialisation </a:t>
            </a:r>
            <a:r>
              <a:rPr dirty="0" sz="1450" spc="-23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des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sols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sous</a:t>
            </a:r>
            <a:r>
              <a:rPr dirty="0" sz="1450" spc="-30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un</a:t>
            </a:r>
            <a:r>
              <a:rPr dirty="0" sz="1450" spc="-30">
                <a:latin typeface="Bahnschrift"/>
                <a:cs typeface="Bahnschrift"/>
              </a:rPr>
              <a:t> angle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paysager.</a:t>
            </a:r>
            <a:r>
              <a:rPr dirty="0" sz="1450" spc="-25">
                <a:latin typeface="Bahnschrift"/>
                <a:cs typeface="Bahnschrift"/>
              </a:rPr>
              <a:t> Afin</a:t>
            </a:r>
            <a:r>
              <a:rPr dirty="0" sz="1450" spc="-2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de</a:t>
            </a:r>
            <a:r>
              <a:rPr dirty="0" sz="1450" spc="185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maintenir</a:t>
            </a:r>
            <a:r>
              <a:rPr dirty="0" sz="1450" spc="20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la </a:t>
            </a:r>
            <a:r>
              <a:rPr dirty="0" sz="1450" spc="-25">
                <a:latin typeface="Bahnschrift"/>
                <a:cs typeface="Bahnschrift"/>
              </a:rPr>
              <a:t> </a:t>
            </a:r>
            <a:r>
              <a:rPr dirty="0" sz="1450" spc="-35" b="1" i="1">
                <a:latin typeface="Arial"/>
                <a:cs typeface="Arial"/>
              </a:rPr>
              <a:t>l</a:t>
            </a:r>
            <a:r>
              <a:rPr dirty="0" sz="1450" spc="-30" b="1" i="1">
                <a:latin typeface="Arial"/>
                <a:cs typeface="Arial"/>
              </a:rPr>
              <a:t>i</a:t>
            </a:r>
            <a:r>
              <a:rPr dirty="0" sz="1450" spc="-90" b="1" i="1">
                <a:latin typeface="Arial"/>
                <a:cs typeface="Arial"/>
              </a:rPr>
              <a:t>s</a:t>
            </a:r>
            <a:r>
              <a:rPr dirty="0" sz="1450" spc="-60" b="1" i="1">
                <a:latin typeface="Arial"/>
                <a:cs typeface="Arial"/>
              </a:rPr>
              <a:t>i</a:t>
            </a:r>
            <a:r>
              <a:rPr dirty="0" sz="1450" spc="-125" b="1" i="1">
                <a:latin typeface="Arial"/>
                <a:cs typeface="Arial"/>
              </a:rPr>
              <a:t>b</a:t>
            </a:r>
            <a:r>
              <a:rPr dirty="0" sz="1450" spc="-60" b="1" i="1">
                <a:latin typeface="Arial"/>
                <a:cs typeface="Arial"/>
              </a:rPr>
              <a:t>i</a:t>
            </a:r>
            <a:r>
              <a:rPr dirty="0" sz="1450" spc="-35" b="1" i="1">
                <a:latin typeface="Arial"/>
                <a:cs typeface="Arial"/>
              </a:rPr>
              <a:t>l</a:t>
            </a:r>
            <a:r>
              <a:rPr dirty="0" sz="1450" spc="-30" b="1" i="1">
                <a:latin typeface="Arial"/>
                <a:cs typeface="Arial"/>
              </a:rPr>
              <a:t>i</a:t>
            </a:r>
            <a:r>
              <a:rPr dirty="0" sz="1450" spc="-25" b="1" i="1">
                <a:latin typeface="Arial"/>
                <a:cs typeface="Arial"/>
              </a:rPr>
              <a:t>t</a:t>
            </a:r>
            <a:r>
              <a:rPr dirty="0" sz="1450" spc="-60" b="1" i="1">
                <a:latin typeface="Arial"/>
                <a:cs typeface="Arial"/>
              </a:rPr>
              <a:t>é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140" b="1" i="1">
                <a:latin typeface="Arial"/>
                <a:cs typeface="Arial"/>
              </a:rPr>
              <a:t>d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85" b="1" i="1">
                <a:latin typeface="Arial"/>
                <a:cs typeface="Arial"/>
              </a:rPr>
              <a:t>s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125" b="1" i="1">
                <a:latin typeface="Arial"/>
                <a:cs typeface="Arial"/>
              </a:rPr>
              <a:t>p</a:t>
            </a:r>
            <a:r>
              <a:rPr dirty="0" sz="1450" spc="-65" b="1" i="1">
                <a:latin typeface="Arial"/>
                <a:cs typeface="Arial"/>
              </a:rPr>
              <a:t>a</a:t>
            </a:r>
            <a:r>
              <a:rPr dirty="0" sz="1450" spc="-140" b="1" i="1">
                <a:latin typeface="Arial"/>
                <a:cs typeface="Arial"/>
              </a:rPr>
              <a:t>y</a:t>
            </a:r>
            <a:r>
              <a:rPr dirty="0" sz="1450" spc="-90" b="1" i="1">
                <a:latin typeface="Arial"/>
                <a:cs typeface="Arial"/>
              </a:rPr>
              <a:t>s</a:t>
            </a:r>
            <a:r>
              <a:rPr dirty="0" sz="1450" spc="-65" b="1" i="1">
                <a:latin typeface="Arial"/>
                <a:cs typeface="Arial"/>
              </a:rPr>
              <a:t>a</a:t>
            </a:r>
            <a:r>
              <a:rPr dirty="0" sz="1450" spc="-140" b="1" i="1">
                <a:latin typeface="Arial"/>
                <a:cs typeface="Arial"/>
              </a:rPr>
              <a:t>g</a:t>
            </a:r>
            <a:r>
              <a:rPr dirty="0" sz="1450" spc="-65" b="1" i="1">
                <a:latin typeface="Arial"/>
                <a:cs typeface="Arial"/>
              </a:rPr>
              <a:t>e</a:t>
            </a:r>
            <a:r>
              <a:rPr dirty="0" sz="1450" spc="-85" b="1" i="1">
                <a:latin typeface="Arial"/>
                <a:cs typeface="Arial"/>
              </a:rPr>
              <a:t>s</a:t>
            </a:r>
            <a:r>
              <a:rPr dirty="0" sz="1450" spc="-15">
                <a:latin typeface="Bahnschrift"/>
                <a:cs typeface="Bahnschrift"/>
              </a:rPr>
              <a:t>,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50" spc="-20">
                <a:latin typeface="Bahnschrift"/>
                <a:cs typeface="Bahnschrift"/>
              </a:rPr>
              <a:t>i</a:t>
            </a:r>
            <a:r>
              <a:rPr dirty="0" sz="1450" spc="-15">
                <a:latin typeface="Bahnschrift"/>
                <a:cs typeface="Bahnschrift"/>
              </a:rPr>
              <a:t>l</a:t>
            </a:r>
            <a:r>
              <a:rPr dirty="0" sz="1450" spc="120">
                <a:latin typeface="Bahnschrift"/>
                <a:cs typeface="Bahnschrift"/>
              </a:rPr>
              <a:t> </a:t>
            </a:r>
            <a:r>
              <a:rPr dirty="0" sz="1450" spc="-30">
                <a:latin typeface="Bahnschrift"/>
                <a:cs typeface="Bahnschrift"/>
              </a:rPr>
              <a:t>e</a:t>
            </a:r>
            <a:r>
              <a:rPr dirty="0" sz="1450" spc="-35">
                <a:latin typeface="Bahnschrift"/>
                <a:cs typeface="Bahnschrift"/>
              </a:rPr>
              <a:t>s</a:t>
            </a:r>
            <a:r>
              <a:rPr dirty="0" sz="1450" spc="-20">
                <a:latin typeface="Bahnschrift"/>
                <a:cs typeface="Bahnschrift"/>
              </a:rPr>
              <a:t>t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14">
                <a:latin typeface="Bahnschrift"/>
                <a:cs typeface="Bahnschrift"/>
              </a:rPr>
              <a:t> </a:t>
            </a:r>
            <a:r>
              <a:rPr dirty="0" sz="1450" spc="-20">
                <a:latin typeface="Bahnschrift"/>
                <a:cs typeface="Bahnschrift"/>
              </a:rPr>
              <a:t>i</a:t>
            </a:r>
            <a:r>
              <a:rPr dirty="0" sz="1450" spc="-35">
                <a:latin typeface="Bahnschrift"/>
                <a:cs typeface="Bahnschrift"/>
              </a:rPr>
              <a:t>mp</a:t>
            </a:r>
            <a:r>
              <a:rPr dirty="0" sz="1450" spc="-35">
                <a:latin typeface="Bahnschrift"/>
                <a:cs typeface="Bahnschrift"/>
              </a:rPr>
              <a:t>o</a:t>
            </a:r>
            <a:r>
              <a:rPr dirty="0" sz="1450" spc="-25">
                <a:latin typeface="Bahnschrift"/>
                <a:cs typeface="Bahnschrift"/>
              </a:rPr>
              <a:t>r</a:t>
            </a:r>
            <a:r>
              <a:rPr dirty="0" sz="1450" spc="-20">
                <a:latin typeface="Bahnschrift"/>
                <a:cs typeface="Bahnschrift"/>
              </a:rPr>
              <a:t>tan</a:t>
            </a:r>
            <a:r>
              <a:rPr dirty="0" sz="1450" spc="-20">
                <a:latin typeface="Bahnschrift"/>
                <a:cs typeface="Bahnschrift"/>
              </a:rPr>
              <a:t>t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14">
                <a:latin typeface="Bahnschrift"/>
                <a:cs typeface="Bahnschrift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d</a:t>
            </a:r>
            <a:r>
              <a:rPr dirty="0" sz="1450" spc="-30">
                <a:latin typeface="Bahnschrift"/>
                <a:cs typeface="Bahnschrift"/>
              </a:rPr>
              <a:t>e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re</a:t>
            </a:r>
            <a:r>
              <a:rPr dirty="0" sz="1450" spc="-35">
                <a:latin typeface="Bahnschrift"/>
                <a:cs typeface="Bahnschrift"/>
              </a:rPr>
              <a:t>s</a:t>
            </a:r>
            <a:r>
              <a:rPr dirty="0" sz="1450" spc="-30">
                <a:latin typeface="Bahnschrift"/>
                <a:cs typeface="Bahnschrift"/>
              </a:rPr>
              <a:t>pec</a:t>
            </a:r>
            <a:r>
              <a:rPr dirty="0" sz="1450" spc="-15">
                <a:latin typeface="Bahnschrift"/>
                <a:cs typeface="Bahnschrift"/>
              </a:rPr>
              <a:t>t</a:t>
            </a:r>
            <a:r>
              <a:rPr dirty="0" sz="1450" spc="-25">
                <a:latin typeface="Bahnschrift"/>
                <a:cs typeface="Bahnschrift"/>
              </a:rPr>
              <a:t>er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0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a</a:t>
            </a:r>
            <a:r>
              <a:rPr dirty="0" sz="1450" spc="-25">
                <a:latin typeface="Bahnschrift"/>
                <a:cs typeface="Bahnschrift"/>
              </a:rPr>
              <a:t>u  m</a:t>
            </a:r>
            <a:r>
              <a:rPr dirty="0" sz="1450" spc="-25">
                <a:latin typeface="Bahnschrift"/>
                <a:cs typeface="Bahnschrift"/>
              </a:rPr>
              <a:t>a</a:t>
            </a:r>
            <a:r>
              <a:rPr dirty="0" sz="1450" spc="-30">
                <a:latin typeface="Bahnschrift"/>
                <a:cs typeface="Bahnschrift"/>
              </a:rPr>
              <a:t>x</a:t>
            </a:r>
            <a:r>
              <a:rPr dirty="0" sz="1450" spc="-20">
                <a:latin typeface="Bahnschrift"/>
                <a:cs typeface="Bahnschrift"/>
              </a:rPr>
              <a:t>i</a:t>
            </a:r>
            <a:r>
              <a:rPr dirty="0" sz="1450" spc="-45">
                <a:latin typeface="Bahnschrift"/>
                <a:cs typeface="Bahnschrift"/>
              </a:rPr>
              <a:t>m</a:t>
            </a:r>
            <a:r>
              <a:rPr dirty="0" sz="1450" spc="-35">
                <a:latin typeface="Bahnschrift"/>
                <a:cs typeface="Bahnschrift"/>
              </a:rPr>
              <a:t>u</a:t>
            </a:r>
            <a:r>
              <a:rPr dirty="0" sz="1450" spc="-45">
                <a:latin typeface="Bahnschrift"/>
                <a:cs typeface="Bahnschrift"/>
              </a:rPr>
              <a:t>m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0">
                <a:latin typeface="Bahnschrift"/>
                <a:cs typeface="Bahnschrift"/>
              </a:rPr>
              <a:t> </a:t>
            </a:r>
            <a:r>
              <a:rPr dirty="0" sz="1450" spc="-20">
                <a:latin typeface="Bahnschrift"/>
                <a:cs typeface="Bahnschrift"/>
              </a:rPr>
              <a:t>l</a:t>
            </a:r>
            <a:r>
              <a:rPr dirty="0" sz="1450" spc="-30">
                <a:latin typeface="Bahnschrift"/>
                <a:cs typeface="Bahnschrift"/>
              </a:rPr>
              <a:t>e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5">
                <a:latin typeface="Bahnschrift"/>
                <a:cs typeface="Bahnschrift"/>
              </a:rPr>
              <a:t> </a:t>
            </a:r>
            <a:r>
              <a:rPr dirty="0" sz="1450" spc="-65" b="1" i="1">
                <a:latin typeface="Arial"/>
                <a:cs typeface="Arial"/>
              </a:rPr>
              <a:t>si</a:t>
            </a:r>
            <a:r>
              <a:rPr dirty="0" sz="1450" spc="-45" b="1" i="1">
                <a:latin typeface="Arial"/>
                <a:cs typeface="Arial"/>
              </a:rPr>
              <a:t>t</a:t>
            </a:r>
            <a:r>
              <a:rPr dirty="0" sz="1450" spc="-60" b="1" i="1">
                <a:latin typeface="Arial"/>
                <a:cs typeface="Arial"/>
              </a:rPr>
              <a:t>e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140" b="1" i="1">
                <a:latin typeface="Arial"/>
                <a:cs typeface="Arial"/>
              </a:rPr>
              <a:t>g</a:t>
            </a:r>
            <a:r>
              <a:rPr dirty="0" sz="1450" spc="-65" b="1" i="1">
                <a:latin typeface="Arial"/>
                <a:cs typeface="Arial"/>
              </a:rPr>
              <a:t>é</a:t>
            </a:r>
            <a:r>
              <a:rPr dirty="0" sz="1450" spc="-125" b="1" i="1">
                <a:latin typeface="Arial"/>
                <a:cs typeface="Arial"/>
              </a:rPr>
              <a:t>o</a:t>
            </a:r>
            <a:r>
              <a:rPr dirty="0" sz="1450" spc="-140" b="1" i="1">
                <a:latin typeface="Arial"/>
                <a:cs typeface="Arial"/>
              </a:rPr>
              <a:t>g</a:t>
            </a:r>
            <a:r>
              <a:rPr dirty="0" sz="1450" spc="30" b="1" i="1">
                <a:latin typeface="Arial"/>
                <a:cs typeface="Arial"/>
              </a:rPr>
              <a:t>r</a:t>
            </a:r>
            <a:r>
              <a:rPr dirty="0" sz="1450" spc="-60" b="1" i="1">
                <a:latin typeface="Arial"/>
                <a:cs typeface="Arial"/>
              </a:rPr>
              <a:t>a</a:t>
            </a:r>
            <a:r>
              <a:rPr dirty="0" sz="1450" spc="-125" b="1" i="1">
                <a:latin typeface="Arial"/>
                <a:cs typeface="Arial"/>
              </a:rPr>
              <a:t>p</a:t>
            </a:r>
            <a:r>
              <a:rPr dirty="0" sz="1450" spc="-100" b="1" i="1">
                <a:latin typeface="Arial"/>
                <a:cs typeface="Arial"/>
              </a:rPr>
              <a:t>h</a:t>
            </a:r>
            <a:r>
              <a:rPr dirty="0" sz="1450" spc="-100" b="1" i="1">
                <a:latin typeface="Arial"/>
                <a:cs typeface="Arial"/>
              </a:rPr>
              <a:t>iq</a:t>
            </a:r>
            <a:r>
              <a:rPr dirty="0" sz="1450" spc="-114" b="1" i="1">
                <a:latin typeface="Arial"/>
                <a:cs typeface="Arial"/>
              </a:rPr>
              <a:t>u</a:t>
            </a:r>
            <a:r>
              <a:rPr dirty="0" sz="1450" spc="-60" b="1" i="1">
                <a:latin typeface="Arial"/>
                <a:cs typeface="Arial"/>
              </a:rPr>
              <a:t>e</a:t>
            </a:r>
            <a:r>
              <a:rPr dirty="0" sz="1450" spc="-30" b="1" i="1">
                <a:latin typeface="Arial"/>
                <a:cs typeface="Arial"/>
              </a:rPr>
              <a:t> </a:t>
            </a:r>
            <a:r>
              <a:rPr dirty="0" sz="1450" spc="-140" b="1" i="1">
                <a:latin typeface="Arial"/>
                <a:cs typeface="Arial"/>
              </a:rPr>
              <a:t>d</a:t>
            </a:r>
            <a:r>
              <a:rPr dirty="0" sz="1450" spc="-110" b="1" i="1">
                <a:latin typeface="Arial"/>
                <a:cs typeface="Arial"/>
              </a:rPr>
              <a:t>u</a:t>
            </a:r>
            <a:r>
              <a:rPr dirty="0" sz="1450" spc="-35" b="1" i="1">
                <a:latin typeface="Arial"/>
                <a:cs typeface="Arial"/>
              </a:rPr>
              <a:t> </a:t>
            </a:r>
            <a:r>
              <a:rPr dirty="0" sz="1450" spc="-125" b="1" i="1">
                <a:latin typeface="Arial"/>
                <a:cs typeface="Arial"/>
              </a:rPr>
              <a:t>b</a:t>
            </a:r>
            <a:r>
              <a:rPr dirty="0" sz="1450" spc="-125" b="1" i="1">
                <a:latin typeface="Arial"/>
                <a:cs typeface="Arial"/>
              </a:rPr>
              <a:t>o</a:t>
            </a:r>
            <a:r>
              <a:rPr dirty="0" sz="1450" spc="-114" b="1" i="1">
                <a:latin typeface="Arial"/>
                <a:cs typeface="Arial"/>
              </a:rPr>
              <a:t>u</a:t>
            </a:r>
            <a:r>
              <a:rPr dirty="0" sz="1450" spc="30" b="1" i="1">
                <a:latin typeface="Arial"/>
                <a:cs typeface="Arial"/>
              </a:rPr>
              <a:t>r</a:t>
            </a:r>
            <a:r>
              <a:rPr dirty="0" sz="1450" spc="-135" b="1" i="1">
                <a:latin typeface="Arial"/>
                <a:cs typeface="Arial"/>
              </a:rPr>
              <a:t>g</a:t>
            </a:r>
            <a:r>
              <a:rPr dirty="0" sz="1450" spc="-45" b="1" i="1">
                <a:latin typeface="Arial"/>
                <a:cs typeface="Arial"/>
              </a:rPr>
              <a:t> </a:t>
            </a:r>
            <a:r>
              <a:rPr dirty="0" sz="1450" spc="-35">
                <a:latin typeface="Bahnschrift"/>
                <a:cs typeface="Bahnschrift"/>
              </a:rPr>
              <a:t>e</a:t>
            </a:r>
            <a:r>
              <a:rPr dirty="0" sz="1450" spc="-20">
                <a:latin typeface="Bahnschrift"/>
                <a:cs typeface="Bahnschrift"/>
              </a:rPr>
              <a:t>t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14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l</a:t>
            </a:r>
            <a:r>
              <a:rPr dirty="0" sz="1450" spc="-35">
                <a:latin typeface="Bahnschrift"/>
                <a:cs typeface="Bahnschrift"/>
              </a:rPr>
              <a:t>e</a:t>
            </a:r>
            <a:r>
              <a:rPr dirty="0" sz="1450" spc="-30">
                <a:latin typeface="Bahnschrift"/>
                <a:cs typeface="Bahnschrift"/>
              </a:rPr>
              <a:t>s</a:t>
            </a:r>
            <a:r>
              <a:rPr dirty="0" sz="1450">
                <a:latin typeface="Bahnschrift"/>
                <a:cs typeface="Bahnschrift"/>
              </a:rPr>
              <a:t> </a:t>
            </a:r>
            <a:r>
              <a:rPr dirty="0" sz="1450" spc="-125">
                <a:latin typeface="Bahnschrift"/>
                <a:cs typeface="Bahnschrift"/>
              </a:rPr>
              <a:t> </a:t>
            </a:r>
            <a:r>
              <a:rPr dirty="0" sz="1450" spc="-25">
                <a:latin typeface="Bahnschrift"/>
                <a:cs typeface="Bahnschrift"/>
              </a:rPr>
              <a:t>c</a:t>
            </a:r>
            <a:r>
              <a:rPr dirty="0" sz="1450" spc="-35">
                <a:latin typeface="Bahnschrift"/>
                <a:cs typeface="Bahnschrift"/>
              </a:rPr>
              <a:t>ou</a:t>
            </a:r>
            <a:r>
              <a:rPr dirty="0" sz="1450" spc="-30">
                <a:latin typeface="Bahnschrift"/>
                <a:cs typeface="Bahnschrift"/>
              </a:rPr>
              <a:t>p</a:t>
            </a:r>
            <a:r>
              <a:rPr dirty="0" sz="1450" spc="-35">
                <a:latin typeface="Bahnschrift"/>
                <a:cs typeface="Bahnschrift"/>
              </a:rPr>
              <a:t>u</a:t>
            </a:r>
            <a:r>
              <a:rPr dirty="0" sz="1450" spc="-25">
                <a:latin typeface="Bahnschrift"/>
                <a:cs typeface="Bahnschrift"/>
              </a:rPr>
              <a:t>r</a:t>
            </a:r>
            <a:r>
              <a:rPr dirty="0" sz="1450" spc="-35">
                <a:latin typeface="Bahnschrift"/>
                <a:cs typeface="Bahnschrift"/>
              </a:rPr>
              <a:t>e</a:t>
            </a:r>
            <a:r>
              <a:rPr dirty="0" sz="1450" spc="-30">
                <a:latin typeface="Bahnschrift"/>
                <a:cs typeface="Bahnschrift"/>
              </a:rPr>
              <a:t>s</a:t>
            </a:r>
            <a:r>
              <a:rPr dirty="0" sz="1450">
                <a:latin typeface="Bahnschrift"/>
                <a:cs typeface="Bahnschrift"/>
              </a:rPr>
              <a:t>  </a:t>
            </a:r>
            <a:r>
              <a:rPr dirty="0" sz="1450" spc="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»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z="1100">
                <a:latin typeface="Bahnschrift"/>
                <a:cs typeface="Bahnschrift"/>
              </a:rPr>
              <a:t>-</a:t>
            </a:r>
            <a:r>
              <a:rPr dirty="0" sz="1100" spc="95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Parc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des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Volcans</a:t>
            </a:r>
            <a:r>
              <a:rPr dirty="0" sz="1100" spc="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d’Auvergne</a:t>
            </a:r>
            <a:endParaRPr sz="1100">
              <a:latin typeface="Bahnschrift"/>
              <a:cs typeface="Bahnschrif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0116" y="1424241"/>
            <a:ext cx="3944708" cy="2781376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9878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</a:t>
            </a:r>
            <a:r>
              <a:rPr dirty="0" spc="245"/>
              <a:t> </a:t>
            </a:r>
            <a:r>
              <a:rPr dirty="0" spc="-5"/>
              <a:t>Donner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45"/>
              <a:t> </a:t>
            </a:r>
            <a:r>
              <a:rPr dirty="0"/>
              <a:t>la</a:t>
            </a:r>
            <a:r>
              <a:rPr dirty="0" spc="240"/>
              <a:t> </a:t>
            </a:r>
            <a:r>
              <a:rPr dirty="0"/>
              <a:t>valeur</a:t>
            </a:r>
            <a:r>
              <a:rPr dirty="0" spc="245"/>
              <a:t> </a:t>
            </a:r>
            <a:r>
              <a:rPr dirty="0" spc="-5"/>
              <a:t>symbolique,</a:t>
            </a:r>
            <a:r>
              <a:rPr dirty="0" spc="245"/>
              <a:t> </a:t>
            </a:r>
            <a:r>
              <a:rPr dirty="0"/>
              <a:t>culturelle</a:t>
            </a:r>
            <a:r>
              <a:rPr dirty="0" spc="245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économique</a:t>
            </a:r>
            <a:r>
              <a:rPr dirty="0" spc="245"/>
              <a:t> </a:t>
            </a:r>
            <a:r>
              <a:rPr dirty="0" spc="-5"/>
              <a:t>au</a:t>
            </a:r>
            <a:r>
              <a:rPr dirty="0" spc="245"/>
              <a:t> </a:t>
            </a:r>
            <a:r>
              <a:rPr dirty="0" spc="-5"/>
              <a:t>non-bâti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17" y="1399131"/>
            <a:ext cx="6401777" cy="42009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2875" y="788923"/>
            <a:ext cx="10163175" cy="240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Bahnschrift"/>
                <a:cs typeface="Bahnschrift"/>
              </a:rPr>
              <a:t>C’est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potentiellement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valoriser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son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potentiel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de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séquestration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du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carbone</a:t>
            </a:r>
            <a:endParaRPr sz="18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Bahnschrift"/>
              <a:cs typeface="Bahnschrift"/>
            </a:endParaRPr>
          </a:p>
          <a:p>
            <a:pPr marL="6742430">
              <a:lnSpc>
                <a:spcPct val="100000"/>
              </a:lnSpc>
            </a:pPr>
            <a:r>
              <a:rPr dirty="0" sz="1800" spc="-15" b="1">
                <a:latin typeface="Calibri"/>
                <a:cs typeface="Calibri"/>
              </a:rPr>
              <a:t>Stockage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de</a:t>
            </a:r>
            <a:r>
              <a:rPr dirty="0" sz="1800" spc="-10" b="1">
                <a:latin typeface="Calibri"/>
                <a:cs typeface="Calibri"/>
              </a:rPr>
              <a:t> carbone </a:t>
            </a:r>
            <a:r>
              <a:rPr dirty="0" sz="1800" spc="-5" b="1">
                <a:latin typeface="Calibri"/>
                <a:cs typeface="Calibri"/>
              </a:rPr>
              <a:t>par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type de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sol</a:t>
            </a:r>
            <a:endParaRPr sz="1800">
              <a:latin typeface="Calibri"/>
              <a:cs typeface="Calibri"/>
            </a:endParaRPr>
          </a:p>
          <a:p>
            <a:pPr marL="6742430">
              <a:lnSpc>
                <a:spcPts val="1639"/>
              </a:lnSpc>
              <a:spcBef>
                <a:spcPts val="40"/>
              </a:spcBef>
            </a:pPr>
            <a:r>
              <a:rPr dirty="0" sz="1400">
                <a:latin typeface="Calibri"/>
                <a:cs typeface="Calibri"/>
              </a:rPr>
              <a:t>En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tonnes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carbone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/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hectare</a:t>
            </a:r>
            <a:endParaRPr sz="1400">
              <a:latin typeface="Calibri"/>
              <a:cs typeface="Calibri"/>
            </a:endParaRPr>
          </a:p>
          <a:p>
            <a:pPr marL="6742430">
              <a:lnSpc>
                <a:spcPts val="1280"/>
              </a:lnSpc>
            </a:pPr>
            <a:r>
              <a:rPr dirty="0" sz="1100" spc="-25" i="1">
                <a:latin typeface="Calibri"/>
                <a:cs typeface="Calibri"/>
              </a:rPr>
              <a:t>V</a:t>
            </a:r>
            <a:r>
              <a:rPr dirty="0" sz="1100" spc="-30" i="1">
                <a:latin typeface="Calibri"/>
                <a:cs typeface="Calibri"/>
              </a:rPr>
              <a:t>a</a:t>
            </a:r>
            <a:r>
              <a:rPr dirty="0" sz="1100" spc="-20" i="1">
                <a:latin typeface="Calibri"/>
                <a:cs typeface="Calibri"/>
              </a:rPr>
              <a:t>l</a:t>
            </a:r>
            <a:r>
              <a:rPr dirty="0" sz="1100" spc="-30" i="1">
                <a:latin typeface="Calibri"/>
                <a:cs typeface="Calibri"/>
              </a:rPr>
              <a:t>eu</a:t>
            </a:r>
            <a:r>
              <a:rPr dirty="0" sz="1100" spc="-15" i="1">
                <a:latin typeface="Calibri"/>
                <a:cs typeface="Calibri"/>
              </a:rPr>
              <a:t>r</a:t>
            </a:r>
            <a:r>
              <a:rPr dirty="0" sz="1100" i="1">
                <a:latin typeface="Calibri"/>
                <a:cs typeface="Calibri"/>
              </a:rPr>
              <a:t>s</a:t>
            </a:r>
            <a:r>
              <a:rPr dirty="0" sz="1100" spc="-30" i="1">
                <a:latin typeface="Calibri"/>
                <a:cs typeface="Calibri"/>
              </a:rPr>
              <a:t> </a:t>
            </a:r>
            <a:r>
              <a:rPr dirty="0" sz="1100" spc="-15" i="1">
                <a:latin typeface="Calibri"/>
                <a:cs typeface="Calibri"/>
              </a:rPr>
              <a:t>I</a:t>
            </a:r>
            <a:r>
              <a:rPr dirty="0" sz="1100" spc="-35" i="1">
                <a:latin typeface="Calibri"/>
                <a:cs typeface="Calibri"/>
              </a:rPr>
              <a:t>N</a:t>
            </a:r>
            <a:r>
              <a:rPr dirty="0" sz="1100" spc="-25" i="1">
                <a:latin typeface="Calibri"/>
                <a:cs typeface="Calibri"/>
              </a:rPr>
              <a:t>R</a:t>
            </a:r>
            <a:r>
              <a:rPr dirty="0" sz="1100" i="1">
                <a:latin typeface="Calibri"/>
                <a:cs typeface="Calibri"/>
              </a:rPr>
              <a:t>A</a:t>
            </a:r>
            <a:r>
              <a:rPr dirty="0" sz="1100" spc="-40" i="1">
                <a:latin typeface="Calibri"/>
                <a:cs typeface="Calibri"/>
              </a:rPr>
              <a:t> </a:t>
            </a:r>
            <a:r>
              <a:rPr dirty="0" sz="1100" spc="-25" i="1">
                <a:latin typeface="Calibri"/>
                <a:cs typeface="Calibri"/>
              </a:rPr>
              <a:t>201</a:t>
            </a:r>
            <a:r>
              <a:rPr dirty="0" sz="1100" i="1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Calibri"/>
              <a:cs typeface="Calibri"/>
            </a:endParaRPr>
          </a:p>
          <a:p>
            <a:pPr marL="6742430" marR="1155065">
              <a:lnSpc>
                <a:spcPct val="101699"/>
              </a:lnSpc>
            </a:pPr>
            <a:r>
              <a:rPr dirty="0" sz="1800" spc="-10">
                <a:latin typeface="Calibri"/>
                <a:cs typeface="Calibri"/>
              </a:rPr>
              <a:t>Prairie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permanente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8864"/>
                </a:solidFill>
                <a:latin typeface="Calibri"/>
                <a:cs typeface="Calibri"/>
              </a:rPr>
              <a:t>84,6 </a:t>
            </a:r>
            <a:r>
              <a:rPr dirty="0" sz="1800" spc="-390">
                <a:solidFill>
                  <a:srgbClr val="008864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Terres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arables </a:t>
            </a:r>
            <a:r>
              <a:rPr dirty="0" sz="1800">
                <a:solidFill>
                  <a:srgbClr val="008864"/>
                </a:solidFill>
                <a:latin typeface="Calibri"/>
                <a:cs typeface="Calibri"/>
              </a:rPr>
              <a:t>51,6 </a:t>
            </a:r>
            <a:r>
              <a:rPr dirty="0" sz="1800" spc="5">
                <a:solidFill>
                  <a:srgbClr val="008864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Forêts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8864"/>
                </a:solidFill>
                <a:latin typeface="Calibri"/>
                <a:cs typeface="Calibri"/>
              </a:rPr>
              <a:t>81,0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2830" y="4620259"/>
            <a:ext cx="3041015" cy="99060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90805">
              <a:lnSpc>
                <a:spcPts val="1920"/>
              </a:lnSpc>
              <a:spcBef>
                <a:spcPts val="360"/>
              </a:spcBef>
            </a:pPr>
            <a:r>
              <a:rPr dirty="0" sz="1800" spc="-5">
                <a:latin typeface="Bahnschrift"/>
                <a:cs typeface="Bahnschrift"/>
              </a:rPr>
              <a:t>Aucun</a:t>
            </a:r>
            <a:r>
              <a:rPr dirty="0" sz="1800" spc="15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Parc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ne</a:t>
            </a:r>
            <a:r>
              <a:rPr dirty="0" sz="1800" spc="15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mentionne</a:t>
            </a:r>
            <a:r>
              <a:rPr dirty="0" sz="1800" spc="15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ce </a:t>
            </a:r>
            <a:r>
              <a:rPr dirty="0" sz="1800" spc="-29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sujet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pour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le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moment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Bahnschrift"/>
                <a:cs typeface="Bahnschrift"/>
              </a:rPr>
              <a:t>Une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piste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années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venir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?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99278" y="2403555"/>
            <a:ext cx="1514267" cy="170485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9878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2.</a:t>
            </a:r>
            <a:r>
              <a:rPr dirty="0" spc="245"/>
              <a:t> </a:t>
            </a:r>
            <a:r>
              <a:rPr dirty="0" spc="-5"/>
              <a:t>Donner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45"/>
              <a:t> </a:t>
            </a:r>
            <a:r>
              <a:rPr dirty="0"/>
              <a:t>la</a:t>
            </a:r>
            <a:r>
              <a:rPr dirty="0" spc="240"/>
              <a:t> </a:t>
            </a:r>
            <a:r>
              <a:rPr dirty="0"/>
              <a:t>valeur</a:t>
            </a:r>
            <a:r>
              <a:rPr dirty="0" spc="245"/>
              <a:t> </a:t>
            </a:r>
            <a:r>
              <a:rPr dirty="0" spc="-5"/>
              <a:t>symbolique,</a:t>
            </a:r>
            <a:r>
              <a:rPr dirty="0" spc="245"/>
              <a:t> </a:t>
            </a:r>
            <a:r>
              <a:rPr dirty="0"/>
              <a:t>culturelle</a:t>
            </a:r>
            <a:r>
              <a:rPr dirty="0" spc="245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économique</a:t>
            </a:r>
            <a:r>
              <a:rPr dirty="0" spc="245"/>
              <a:t> </a:t>
            </a:r>
            <a:r>
              <a:rPr dirty="0" spc="-5"/>
              <a:t>au</a:t>
            </a:r>
            <a:r>
              <a:rPr dirty="0" spc="245"/>
              <a:t> </a:t>
            </a:r>
            <a:r>
              <a:rPr dirty="0" spc="-5"/>
              <a:t>non-bâti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5452745" cy="3040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1.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La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production</a:t>
            </a:r>
            <a:r>
              <a:rPr dirty="0" sz="1800" spc="16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données,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d’études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et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d’inventaires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 spc="-5">
                <a:latin typeface="Bahnschrift"/>
                <a:cs typeface="Bahnschrift"/>
              </a:rPr>
              <a:t>en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vue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porter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connaissance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plan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Charte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7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200" spc="-5">
                <a:solidFill>
                  <a:srgbClr val="009371"/>
                </a:solidFill>
                <a:latin typeface="Bahnschrift"/>
                <a:cs typeface="Bahnschrift"/>
              </a:rPr>
              <a:t>Recenser</a:t>
            </a:r>
            <a:r>
              <a:rPr dirty="0" sz="1200" spc="114">
                <a:solidFill>
                  <a:srgbClr val="009371"/>
                </a:solidFill>
                <a:latin typeface="Bahnschrift"/>
                <a:cs typeface="Bahnschrift"/>
              </a:rPr>
              <a:t> </a:t>
            </a:r>
            <a:r>
              <a:rPr dirty="0" sz="1200" spc="-5">
                <a:solidFill>
                  <a:srgbClr val="009371"/>
                </a:solidFill>
                <a:latin typeface="Bahnschrift"/>
                <a:cs typeface="Bahnschrift"/>
              </a:rPr>
              <a:t>et</a:t>
            </a:r>
            <a:r>
              <a:rPr dirty="0" sz="1200" spc="120">
                <a:solidFill>
                  <a:srgbClr val="009371"/>
                </a:solidFill>
                <a:latin typeface="Bahnschrift"/>
                <a:cs typeface="Bahnschrift"/>
              </a:rPr>
              <a:t> </a:t>
            </a:r>
            <a:r>
              <a:rPr dirty="0" sz="1200" spc="-5">
                <a:solidFill>
                  <a:srgbClr val="009371"/>
                </a:solidFill>
                <a:latin typeface="Bahnschrift"/>
                <a:cs typeface="Bahnschrift"/>
              </a:rPr>
              <a:t>étudier</a:t>
            </a:r>
            <a:r>
              <a:rPr dirty="0" sz="1200" spc="120">
                <a:solidFill>
                  <a:srgbClr val="009371"/>
                </a:solidFill>
                <a:latin typeface="Bahnschrift"/>
                <a:cs typeface="Bahnschrift"/>
              </a:rPr>
              <a:t> </a:t>
            </a:r>
            <a:r>
              <a:rPr dirty="0" sz="1200" spc="-5">
                <a:solidFill>
                  <a:srgbClr val="009371"/>
                </a:solidFill>
                <a:latin typeface="Bahnschrift"/>
                <a:cs typeface="Bahnschrift"/>
              </a:rPr>
              <a:t>les</a:t>
            </a:r>
            <a:r>
              <a:rPr dirty="0" sz="1200" spc="125">
                <a:solidFill>
                  <a:srgbClr val="009371"/>
                </a:solidFill>
                <a:latin typeface="Bahnschrift"/>
                <a:cs typeface="Bahnschrift"/>
              </a:rPr>
              <a:t> </a:t>
            </a:r>
            <a:r>
              <a:rPr dirty="0" sz="1200" spc="-5">
                <a:solidFill>
                  <a:srgbClr val="009371"/>
                </a:solidFill>
                <a:latin typeface="Bahnschrift"/>
                <a:cs typeface="Bahnschrift"/>
              </a:rPr>
              <a:t>espaces</a:t>
            </a:r>
            <a:r>
              <a:rPr dirty="0" sz="1200" spc="125">
                <a:solidFill>
                  <a:srgbClr val="009371"/>
                </a:solidFill>
                <a:latin typeface="Bahnschrift"/>
                <a:cs typeface="Bahnschrift"/>
              </a:rPr>
              <a:t> </a:t>
            </a:r>
            <a:r>
              <a:rPr dirty="0" sz="1200" spc="-5">
                <a:solidFill>
                  <a:srgbClr val="009371"/>
                </a:solidFill>
                <a:latin typeface="Bahnschrift"/>
                <a:cs typeface="Bahnschrift"/>
              </a:rPr>
              <a:t>non-bâtis</a:t>
            </a:r>
            <a:r>
              <a:rPr dirty="0" sz="1200" spc="120">
                <a:solidFill>
                  <a:srgbClr val="009371"/>
                </a:solidFill>
                <a:latin typeface="Bahnschrift"/>
                <a:cs typeface="Bahnschrift"/>
              </a:rPr>
              <a:t> </a:t>
            </a:r>
            <a:r>
              <a:rPr dirty="0" sz="1200" spc="-30" b="1">
                <a:solidFill>
                  <a:srgbClr val="009371"/>
                </a:solidFill>
                <a:latin typeface="Arial"/>
                <a:cs typeface="Arial"/>
              </a:rPr>
              <a:t>a</a:t>
            </a:r>
            <a:r>
              <a:rPr dirty="0" sz="1200" spc="-5" b="1">
                <a:solidFill>
                  <a:srgbClr val="009371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009371"/>
                </a:solidFill>
                <a:latin typeface="Arial"/>
                <a:cs typeface="Arial"/>
              </a:rPr>
              <a:t>préserver</a:t>
            </a:r>
            <a:r>
              <a:rPr dirty="0" sz="1200" spc="-5" b="1">
                <a:solidFill>
                  <a:srgbClr val="009371"/>
                </a:solidFill>
                <a:latin typeface="Arial"/>
                <a:cs typeface="Arial"/>
              </a:rPr>
              <a:t> </a:t>
            </a:r>
            <a:r>
              <a:rPr dirty="0" sz="1200" spc="-60" b="1">
                <a:solidFill>
                  <a:srgbClr val="009371"/>
                </a:solidFill>
                <a:latin typeface="Arial"/>
                <a:cs typeface="Arial"/>
              </a:rPr>
              <a:t>de</a:t>
            </a:r>
            <a:r>
              <a:rPr dirty="0" sz="1200" spc="-10" b="1">
                <a:solidFill>
                  <a:srgbClr val="009371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009371"/>
                </a:solidFill>
                <a:latin typeface="Arial"/>
                <a:cs typeface="Arial"/>
              </a:rPr>
              <a:t>l’urbanisation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TVB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: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ceintures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vertes,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espaces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relais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en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ville</a:t>
            </a:r>
            <a:endParaRPr sz="12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Cônes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vue,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percées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paysagères,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éléments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paysagers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remarquables</a:t>
            </a:r>
            <a:endParaRPr sz="12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Espaces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forestiers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réservoirs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biodiversité</a:t>
            </a:r>
            <a:endParaRPr sz="1200">
              <a:latin typeface="Bahnschrift"/>
              <a:cs typeface="Bahnschrift"/>
            </a:endParaRPr>
          </a:p>
          <a:p>
            <a:pPr marL="355600" marR="104775" indent="-342900">
              <a:lnSpc>
                <a:spcPts val="1580"/>
              </a:lnSpc>
              <a:spcBef>
                <a:spcPts val="1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Pelouses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sèches,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zones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humides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ou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autre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entité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écologique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remarquable </a:t>
            </a:r>
            <a:r>
              <a:rPr dirty="0" sz="1200" spc="-19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(ZNIEFF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type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1,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…)</a:t>
            </a:r>
            <a:endParaRPr sz="12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Vergers,</a:t>
            </a:r>
            <a:r>
              <a:rPr dirty="0" sz="1200" spc="8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prairies</a:t>
            </a:r>
            <a:endParaRPr sz="12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Parcelles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en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agriculture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biologique</a:t>
            </a:r>
            <a:endParaRPr sz="12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spcBef>
                <a:spcPts val="17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Espaces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agricoles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pastoraux</a:t>
            </a:r>
            <a:endParaRPr sz="12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Chemins</a:t>
            </a:r>
            <a:r>
              <a:rPr dirty="0" sz="1200" spc="4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ruraux</a:t>
            </a:r>
            <a:endParaRPr sz="12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Petit</a:t>
            </a:r>
            <a:r>
              <a:rPr dirty="0" sz="1200" spc="4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patrimoine</a:t>
            </a:r>
            <a:endParaRPr sz="1200">
              <a:latin typeface="Bahnschrift"/>
              <a:cs typeface="Bahnschrif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27417" y="4018051"/>
            <a:ext cx="3001010" cy="1475740"/>
          </a:xfrm>
          <a:prstGeom prst="rect">
            <a:avLst/>
          </a:prstGeom>
          <a:ln w="28575">
            <a:solidFill>
              <a:srgbClr val="009371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376555" marR="144145" indent="-285750">
              <a:lnSpc>
                <a:spcPct val="107100"/>
              </a:lnSpc>
              <a:spcBef>
                <a:spcPts val="130"/>
              </a:spcBef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>
                <a:latin typeface="Bahnschrift"/>
                <a:cs typeface="Bahnschrift"/>
              </a:rPr>
              <a:t>Des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études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sur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potentiel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friches,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résorption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10">
                <a:latin typeface="Bahnschrift"/>
                <a:cs typeface="Bahnschrift"/>
              </a:rPr>
              <a:t>la </a:t>
            </a:r>
            <a:r>
              <a:rPr dirty="0" sz="1400" spc="-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vacance,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ou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dents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creuses </a:t>
            </a:r>
            <a:r>
              <a:rPr dirty="0" sz="1400">
                <a:latin typeface="Bahnschrift"/>
                <a:cs typeface="Bahnschrift"/>
              </a:rPr>
              <a:t> permettent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10" b="1">
                <a:solidFill>
                  <a:srgbClr val="009371"/>
                </a:solidFill>
                <a:latin typeface="Arial"/>
                <a:cs typeface="Arial"/>
              </a:rPr>
              <a:t>remettre </a:t>
            </a:r>
            <a:r>
              <a:rPr dirty="0" sz="1400" spc="-55" b="1">
                <a:solidFill>
                  <a:srgbClr val="009371"/>
                </a:solidFill>
                <a:latin typeface="Arial"/>
                <a:cs typeface="Arial"/>
              </a:rPr>
              <a:t>en </a:t>
            </a:r>
            <a:r>
              <a:rPr dirty="0" sz="1400" spc="-50" b="1">
                <a:solidFill>
                  <a:srgbClr val="009371"/>
                </a:solidFill>
                <a:latin typeface="Arial"/>
                <a:cs typeface="Arial"/>
              </a:rPr>
              <a:t> </a:t>
            </a:r>
            <a:r>
              <a:rPr dirty="0" sz="1400" spc="-60" b="1">
                <a:solidFill>
                  <a:srgbClr val="009371"/>
                </a:solidFill>
                <a:latin typeface="Arial"/>
                <a:cs typeface="Arial"/>
              </a:rPr>
              <a:t>cause</a:t>
            </a:r>
            <a:r>
              <a:rPr dirty="0" sz="1400" spc="-25" b="1">
                <a:solidFill>
                  <a:srgbClr val="00937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9371"/>
                </a:solidFill>
                <a:latin typeface="Arial"/>
                <a:cs typeface="Arial"/>
              </a:rPr>
              <a:t>le</a:t>
            </a:r>
            <a:r>
              <a:rPr dirty="0" sz="1400" spc="-20" b="1">
                <a:solidFill>
                  <a:srgbClr val="009371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009371"/>
                </a:solidFill>
                <a:latin typeface="Arial"/>
                <a:cs typeface="Arial"/>
              </a:rPr>
              <a:t>nombre</a:t>
            </a:r>
            <a:r>
              <a:rPr dirty="0" sz="1400" spc="-20" b="1">
                <a:solidFill>
                  <a:srgbClr val="009371"/>
                </a:solidFill>
                <a:latin typeface="Arial"/>
                <a:cs typeface="Arial"/>
              </a:rPr>
              <a:t> </a:t>
            </a:r>
            <a:r>
              <a:rPr dirty="0" sz="1400" spc="-70" b="1">
                <a:solidFill>
                  <a:srgbClr val="009371"/>
                </a:solidFill>
                <a:latin typeface="Arial"/>
                <a:cs typeface="Arial"/>
              </a:rPr>
              <a:t>de</a:t>
            </a:r>
            <a:r>
              <a:rPr dirty="0" sz="1400" spc="-25" b="1">
                <a:solidFill>
                  <a:srgbClr val="009371"/>
                </a:solidFill>
                <a:latin typeface="Arial"/>
                <a:cs typeface="Arial"/>
              </a:rPr>
              <a:t> </a:t>
            </a:r>
            <a:r>
              <a:rPr dirty="0" sz="1400" spc="-40" b="1">
                <a:solidFill>
                  <a:srgbClr val="009371"/>
                </a:solidFill>
                <a:latin typeface="Arial"/>
                <a:cs typeface="Arial"/>
              </a:rPr>
              <a:t>surfaces</a:t>
            </a:r>
            <a:r>
              <a:rPr dirty="0" sz="1400" spc="-20" b="1">
                <a:solidFill>
                  <a:srgbClr val="009371"/>
                </a:solidFill>
                <a:latin typeface="Arial"/>
                <a:cs typeface="Arial"/>
              </a:rPr>
              <a:t> </a:t>
            </a:r>
            <a:r>
              <a:rPr dirty="0" sz="1400" spc="-35" b="1">
                <a:solidFill>
                  <a:srgbClr val="009371"/>
                </a:solidFill>
                <a:latin typeface="Arial"/>
                <a:cs typeface="Arial"/>
              </a:rPr>
              <a:t>a </a:t>
            </a:r>
            <a:r>
              <a:rPr dirty="0" sz="1400" spc="-375" b="1">
                <a:solidFill>
                  <a:srgbClr val="009371"/>
                </a:solidFill>
                <a:latin typeface="Arial"/>
                <a:cs typeface="Arial"/>
              </a:rPr>
              <a:t> </a:t>
            </a:r>
            <a:r>
              <a:rPr dirty="0" sz="1400" spc="-35" b="1">
                <a:solidFill>
                  <a:srgbClr val="009371"/>
                </a:solidFill>
                <a:latin typeface="Arial"/>
                <a:cs typeface="Arial"/>
              </a:rPr>
              <a:t>ouvrir</a:t>
            </a:r>
            <a:r>
              <a:rPr dirty="0" sz="1400" spc="-20" b="1">
                <a:solidFill>
                  <a:srgbClr val="009371"/>
                </a:solidFill>
                <a:latin typeface="Arial"/>
                <a:cs typeface="Arial"/>
              </a:rPr>
              <a:t> </a:t>
            </a:r>
            <a:r>
              <a:rPr dirty="0" sz="1400" spc="-35" b="1">
                <a:solidFill>
                  <a:srgbClr val="009371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009371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009371"/>
                </a:solidFill>
                <a:latin typeface="Arial"/>
                <a:cs typeface="Arial"/>
              </a:rPr>
              <a:t>l’urbanisation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494" y="4090314"/>
            <a:ext cx="1148048" cy="131310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117892" y="1365453"/>
            <a:ext cx="4878070" cy="2489200"/>
            <a:chOff x="7117892" y="1365453"/>
            <a:chExt cx="4878070" cy="24892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7417" y="1374978"/>
              <a:ext cx="3946603" cy="24698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122655" y="1370215"/>
              <a:ext cx="4181475" cy="2479675"/>
            </a:xfrm>
            <a:custGeom>
              <a:avLst/>
              <a:gdLst/>
              <a:ahLst/>
              <a:cxnLst/>
              <a:rect l="l" t="t" r="r" b="b"/>
              <a:pathLst>
                <a:path w="4181475" h="2479675">
                  <a:moveTo>
                    <a:pt x="0" y="0"/>
                  </a:moveTo>
                  <a:lnTo>
                    <a:pt x="4181474" y="0"/>
                  </a:lnTo>
                  <a:lnTo>
                    <a:pt x="4181474" y="2479393"/>
                  </a:lnTo>
                  <a:lnTo>
                    <a:pt x="0" y="24793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4921" y="2015723"/>
              <a:ext cx="1270812" cy="12323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56587" y="4062476"/>
            <a:ext cx="4551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9371"/>
                </a:solidFill>
                <a:latin typeface="Bahnschrift"/>
                <a:cs typeface="Bahnschrift"/>
              </a:rPr>
              <a:t>Cartographier</a:t>
            </a:r>
            <a:r>
              <a:rPr dirty="0" sz="1200" spc="114">
                <a:solidFill>
                  <a:srgbClr val="009371"/>
                </a:solidFill>
                <a:latin typeface="Bahnschrift"/>
                <a:cs typeface="Bahnschrift"/>
              </a:rPr>
              <a:t> </a:t>
            </a:r>
            <a:r>
              <a:rPr dirty="0" sz="1200" spc="-5">
                <a:solidFill>
                  <a:srgbClr val="009371"/>
                </a:solidFill>
                <a:latin typeface="Bahnschrift"/>
                <a:cs typeface="Bahnschrift"/>
              </a:rPr>
              <a:t>et</a:t>
            </a:r>
            <a:r>
              <a:rPr dirty="0" sz="1200" spc="114">
                <a:solidFill>
                  <a:srgbClr val="009371"/>
                </a:solidFill>
                <a:latin typeface="Bahnschrift"/>
                <a:cs typeface="Bahnschrift"/>
              </a:rPr>
              <a:t> </a:t>
            </a:r>
            <a:r>
              <a:rPr dirty="0" sz="1200" spc="-5">
                <a:solidFill>
                  <a:srgbClr val="009371"/>
                </a:solidFill>
                <a:latin typeface="Bahnschrift"/>
                <a:cs typeface="Bahnschrift"/>
              </a:rPr>
              <a:t>étudier</a:t>
            </a:r>
            <a:r>
              <a:rPr dirty="0" sz="1200" spc="114">
                <a:solidFill>
                  <a:srgbClr val="009371"/>
                </a:solidFill>
                <a:latin typeface="Bahnschrift"/>
                <a:cs typeface="Bahnschrift"/>
              </a:rPr>
              <a:t> </a:t>
            </a:r>
            <a:r>
              <a:rPr dirty="0" sz="1200" spc="-5">
                <a:solidFill>
                  <a:srgbClr val="009371"/>
                </a:solidFill>
                <a:latin typeface="Bahnschrift"/>
                <a:cs typeface="Bahnschrift"/>
              </a:rPr>
              <a:t>les</a:t>
            </a:r>
            <a:r>
              <a:rPr dirty="0" sz="1200" spc="120">
                <a:solidFill>
                  <a:srgbClr val="009371"/>
                </a:solidFill>
                <a:latin typeface="Bahnschrift"/>
                <a:cs typeface="Bahnschrift"/>
              </a:rPr>
              <a:t> </a:t>
            </a:r>
            <a:r>
              <a:rPr dirty="0" sz="1200" spc="-5">
                <a:solidFill>
                  <a:srgbClr val="009371"/>
                </a:solidFill>
                <a:latin typeface="Bahnschrift"/>
                <a:cs typeface="Bahnschrift"/>
              </a:rPr>
              <a:t>opportunités</a:t>
            </a:r>
            <a:r>
              <a:rPr dirty="0" sz="1200" spc="114">
                <a:solidFill>
                  <a:srgbClr val="009371"/>
                </a:solidFill>
                <a:latin typeface="Bahnschrift"/>
                <a:cs typeface="Bahnschrift"/>
              </a:rPr>
              <a:t> </a:t>
            </a:r>
            <a:r>
              <a:rPr dirty="0" sz="1200" spc="-5">
                <a:solidFill>
                  <a:srgbClr val="009371"/>
                </a:solidFill>
                <a:latin typeface="Bahnschrift"/>
                <a:cs typeface="Bahnschrift"/>
              </a:rPr>
              <a:t>et</a:t>
            </a:r>
            <a:r>
              <a:rPr dirty="0" sz="1200" spc="114">
                <a:solidFill>
                  <a:srgbClr val="009371"/>
                </a:solidFill>
                <a:latin typeface="Bahnschrift"/>
                <a:cs typeface="Bahnschrift"/>
              </a:rPr>
              <a:t> </a:t>
            </a:r>
            <a:r>
              <a:rPr dirty="0" sz="1200" spc="-5">
                <a:solidFill>
                  <a:srgbClr val="009371"/>
                </a:solidFill>
                <a:latin typeface="Bahnschrift"/>
                <a:cs typeface="Bahnschrift"/>
              </a:rPr>
              <a:t>potentialités</a:t>
            </a:r>
            <a:r>
              <a:rPr dirty="0" sz="1200" spc="114">
                <a:solidFill>
                  <a:srgbClr val="009371"/>
                </a:solidFill>
                <a:latin typeface="Bahnschrift"/>
                <a:cs typeface="Bahnschrift"/>
              </a:rPr>
              <a:t> </a:t>
            </a:r>
            <a:r>
              <a:rPr dirty="0" sz="1200" spc="-10">
                <a:solidFill>
                  <a:srgbClr val="009371"/>
                </a:solidFill>
                <a:latin typeface="Bahnschrift"/>
                <a:cs typeface="Bahnschrift"/>
              </a:rPr>
              <a:t>foncières</a:t>
            </a:r>
            <a:endParaRPr sz="1200">
              <a:latin typeface="Bahnschrift"/>
              <a:cs typeface="Bahnschrif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6587" y="4254500"/>
            <a:ext cx="4849495" cy="1186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Bâtiments</a:t>
            </a:r>
            <a:r>
              <a:rPr dirty="0" sz="1200" spc="9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a</a:t>
            </a:r>
            <a:r>
              <a:rPr dirty="0" sz="1200" spc="9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rénover</a:t>
            </a:r>
            <a:endParaRPr sz="12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Dents</a:t>
            </a:r>
            <a:r>
              <a:rPr dirty="0" sz="1200" spc="8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creuses</a:t>
            </a:r>
            <a:endParaRPr sz="12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spcBef>
                <a:spcPts val="17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Bâti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locaux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vacants</a:t>
            </a:r>
            <a:endParaRPr sz="12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Sites</a:t>
            </a:r>
            <a:r>
              <a:rPr dirty="0" sz="1200" spc="95">
                <a:latin typeface="Bahnschrift"/>
                <a:cs typeface="Bahnschrift"/>
              </a:rPr>
              <a:t> </a:t>
            </a:r>
            <a:r>
              <a:rPr dirty="0" sz="1200" spc="-10">
                <a:latin typeface="Bahnschrift"/>
                <a:cs typeface="Bahnschrift"/>
              </a:rPr>
              <a:t>désaffectés</a:t>
            </a:r>
            <a:endParaRPr sz="12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spcBef>
                <a:spcPts val="17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Tissu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très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diffus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où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existe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un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potentiel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9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densification</a:t>
            </a:r>
            <a:endParaRPr sz="12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Bâtiments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faible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hauteur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où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existe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un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potentiel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surélévation</a:t>
            </a:r>
            <a:endParaRPr sz="1200">
              <a:latin typeface="Bahnschrift"/>
              <a:cs typeface="Bahnschrif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49992" y="4000843"/>
            <a:ext cx="1685289" cy="1492885"/>
          </a:xfrm>
          <a:prstGeom prst="rect">
            <a:avLst/>
          </a:prstGeom>
          <a:ln w="12700">
            <a:solidFill>
              <a:srgbClr val="009371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dirty="0" u="sng" sz="1100" spc="-5">
                <a:uFill>
                  <a:solidFill>
                    <a:srgbClr val="000000"/>
                  </a:solidFill>
                </a:uFill>
                <a:latin typeface="Bahnschrift"/>
                <a:cs typeface="Bahnschrift"/>
              </a:rPr>
              <a:t>Aide</a:t>
            </a:r>
            <a:r>
              <a:rPr dirty="0" sz="1100" spc="65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:</a:t>
            </a:r>
            <a:endParaRPr sz="1100">
              <a:latin typeface="Bahnschrift"/>
              <a:cs typeface="Bahnschrift"/>
            </a:endParaRPr>
          </a:p>
          <a:p>
            <a:pPr marL="90805" marR="418465">
              <a:lnSpc>
                <a:spcPts val="1300"/>
              </a:lnSpc>
              <a:spcBef>
                <a:spcPts val="254"/>
              </a:spcBef>
            </a:pPr>
            <a:r>
              <a:rPr dirty="0" sz="1100" spc="-10">
                <a:latin typeface="Bahnschrift"/>
                <a:cs typeface="Bahnschrift"/>
              </a:rPr>
              <a:t>L</a:t>
            </a:r>
            <a:r>
              <a:rPr dirty="0" sz="1100" spc="-5">
                <a:latin typeface="Bahnschrift"/>
                <a:cs typeface="Bahnschrift"/>
              </a:rPr>
              <a:t>e</a:t>
            </a:r>
            <a:r>
              <a:rPr dirty="0" sz="1100">
                <a:latin typeface="Bahnschrift"/>
                <a:cs typeface="Bahnschrift"/>
              </a:rPr>
              <a:t>s </a:t>
            </a:r>
            <a:r>
              <a:rPr dirty="0" sz="1100" spc="-75">
                <a:latin typeface="Bahnschrift"/>
                <a:cs typeface="Bahnschrift"/>
              </a:rPr>
              <a:t> </a:t>
            </a:r>
            <a:r>
              <a:rPr dirty="0" sz="1200" spc="-75" b="1">
                <a:latin typeface="Arial"/>
                <a:cs typeface="Arial"/>
              </a:rPr>
              <a:t>E</a:t>
            </a:r>
            <a:r>
              <a:rPr dirty="0" sz="1200" spc="-70" b="1">
                <a:latin typeface="Arial"/>
                <a:cs typeface="Arial"/>
              </a:rPr>
              <a:t>P</a:t>
            </a:r>
            <a:r>
              <a:rPr dirty="0" sz="1200" spc="-65" b="1">
                <a:latin typeface="Arial"/>
                <a:cs typeface="Arial"/>
              </a:rPr>
              <a:t>F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100">
                <a:latin typeface="Bahnschrift"/>
                <a:cs typeface="Bahnschrift"/>
              </a:rPr>
              <a:t>p</a:t>
            </a:r>
            <a:r>
              <a:rPr dirty="0" sz="1100" spc="-5">
                <a:latin typeface="Bahnschrift"/>
                <a:cs typeface="Bahnschrift"/>
              </a:rPr>
              <a:t>e</a:t>
            </a:r>
            <a:r>
              <a:rPr dirty="0" sz="1100">
                <a:latin typeface="Bahnschrift"/>
                <a:cs typeface="Bahnschrift"/>
              </a:rPr>
              <a:t>uv</a:t>
            </a:r>
            <a:r>
              <a:rPr dirty="0" sz="1100" spc="-5">
                <a:latin typeface="Bahnschrift"/>
                <a:cs typeface="Bahnschrift"/>
              </a:rPr>
              <a:t>en</a:t>
            </a:r>
            <a:r>
              <a:rPr dirty="0" sz="1100">
                <a:latin typeface="Bahnschrift"/>
                <a:cs typeface="Bahnschrift"/>
              </a:rPr>
              <a:t>t  </a:t>
            </a:r>
            <a:r>
              <a:rPr dirty="0" sz="1100">
                <a:latin typeface="Bahnschrift"/>
                <a:cs typeface="Bahnschrift"/>
              </a:rPr>
              <a:t>assurer</a:t>
            </a:r>
            <a:r>
              <a:rPr dirty="0" sz="1100" spc="8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le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portage </a:t>
            </a:r>
            <a:r>
              <a:rPr dirty="0" sz="1100" spc="-17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d’études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:</a:t>
            </a:r>
            <a:endParaRPr sz="1000">
              <a:latin typeface="Bahnschrift"/>
              <a:cs typeface="Bahnschrift"/>
            </a:endParaRPr>
          </a:p>
          <a:p>
            <a:pPr marL="191135" marR="426084" indent="-100330">
              <a:lnSpc>
                <a:spcPct val="100000"/>
              </a:lnSpc>
              <a:spcBef>
                <a:spcPts val="25"/>
              </a:spcBef>
              <a:buChar char="-"/>
              <a:tabLst>
                <a:tab pos="185420" algn="l"/>
              </a:tabLst>
            </a:pPr>
            <a:r>
              <a:rPr dirty="0" sz="1000" spc="-10">
                <a:latin typeface="Bahnschrift"/>
                <a:cs typeface="Bahnschrift"/>
              </a:rPr>
              <a:t>sur</a:t>
            </a:r>
            <a:r>
              <a:rPr dirty="0" sz="1000" spc="-5">
                <a:latin typeface="Bahnschrift"/>
                <a:cs typeface="Bahnschrift"/>
              </a:rPr>
              <a:t> l’attractivité 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des</a:t>
            </a:r>
            <a:r>
              <a:rPr dirty="0" sz="1000" spc="3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centre-bourgs</a:t>
            </a:r>
            <a:endParaRPr sz="1000">
              <a:latin typeface="Bahnschrift"/>
              <a:cs typeface="Bahnschrift"/>
            </a:endParaRPr>
          </a:p>
          <a:p>
            <a:pPr marL="184785" indent="-94615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1000" spc="-5">
                <a:latin typeface="Bahnschrift"/>
                <a:cs typeface="Bahnschrift"/>
              </a:rPr>
              <a:t>de</a:t>
            </a:r>
            <a:r>
              <a:rPr dirty="0" sz="1000" spc="5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faisabilité</a:t>
            </a:r>
            <a:r>
              <a:rPr dirty="0" sz="1000" spc="60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rénovation</a:t>
            </a:r>
            <a:endParaRPr sz="1000">
              <a:latin typeface="Bahnschrift"/>
              <a:cs typeface="Bahnschrift"/>
            </a:endParaRPr>
          </a:p>
          <a:p>
            <a:pPr marL="184785" indent="-94615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dirty="0" sz="1000" spc="-5">
                <a:latin typeface="Bahnschrift"/>
                <a:cs typeface="Bahnschrift"/>
              </a:rPr>
              <a:t>de</a:t>
            </a:r>
            <a:r>
              <a:rPr dirty="0" sz="1000" spc="7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faisabilité</a:t>
            </a:r>
            <a:r>
              <a:rPr dirty="0" sz="1000" spc="7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dépollution</a:t>
            </a:r>
            <a:endParaRPr sz="1000">
              <a:latin typeface="Bahnschrift"/>
              <a:cs typeface="Bahnschrif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135" y="1807545"/>
            <a:ext cx="5589570" cy="39498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2874" y="782828"/>
            <a:ext cx="5541010" cy="853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1.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La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production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6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données,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d’études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et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d’inventaires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 spc="-5">
                <a:latin typeface="Bahnschrift"/>
                <a:cs typeface="Bahnschrift"/>
              </a:rPr>
              <a:t>en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vue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porter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connaissance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plan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Charte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L’exemple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10">
                <a:latin typeface="Bahnschrift"/>
                <a:cs typeface="Bahnschrift"/>
              </a:rPr>
              <a:t>Golfe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Morbihan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: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étude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dents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creuses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1478" y="1815617"/>
            <a:ext cx="5559704" cy="393345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879" y="1807545"/>
            <a:ext cx="5557606" cy="39498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2874" y="782828"/>
            <a:ext cx="5541010" cy="853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1.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La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production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6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données,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d’études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et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d’inventaires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 spc="-5">
                <a:latin typeface="Bahnschrift"/>
                <a:cs typeface="Bahnschrift"/>
              </a:rPr>
              <a:t>en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vue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porter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connaissance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plan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Charte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L’exemple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10">
                <a:latin typeface="Bahnschrift"/>
                <a:cs typeface="Bahnschrift"/>
              </a:rPr>
              <a:t>Golfe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Morbihan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: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étude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dents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creuses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5745" y="1815617"/>
            <a:ext cx="5557281" cy="393345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879" y="1810042"/>
            <a:ext cx="5557606" cy="39448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2874" y="782828"/>
            <a:ext cx="5541010" cy="853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1.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La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production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6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données,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d’études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et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d’inventaires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 spc="-5">
                <a:latin typeface="Bahnschrift"/>
                <a:cs typeface="Bahnschrift"/>
              </a:rPr>
              <a:t>en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vue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porter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connaissance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plan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Charte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L’exemple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10">
                <a:latin typeface="Bahnschrift"/>
                <a:cs typeface="Bahnschrift"/>
              </a:rPr>
              <a:t>Golfe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Morbihan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: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étude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dents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creuses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9390" y="1832287"/>
            <a:ext cx="3985259" cy="386002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4125" y="1421257"/>
            <a:ext cx="2095500" cy="2028825"/>
          </a:xfrm>
          <a:custGeom>
            <a:avLst/>
            <a:gdLst/>
            <a:ahLst/>
            <a:cxnLst/>
            <a:rect l="l" t="t" r="r" b="b"/>
            <a:pathLst>
              <a:path w="2095500" h="2028825">
                <a:moveTo>
                  <a:pt x="0" y="1014410"/>
                </a:moveTo>
                <a:lnTo>
                  <a:pt x="1140" y="966657"/>
                </a:lnTo>
                <a:lnTo>
                  <a:pt x="4528" y="919473"/>
                </a:lnTo>
                <a:lnTo>
                  <a:pt x="10112" y="872905"/>
                </a:lnTo>
                <a:lnTo>
                  <a:pt x="17844" y="827003"/>
                </a:lnTo>
                <a:lnTo>
                  <a:pt x="27671" y="781815"/>
                </a:lnTo>
                <a:lnTo>
                  <a:pt x="39545" y="737391"/>
                </a:lnTo>
                <a:lnTo>
                  <a:pt x="53415" y="693778"/>
                </a:lnTo>
                <a:lnTo>
                  <a:pt x="69229" y="651026"/>
                </a:lnTo>
                <a:lnTo>
                  <a:pt x="86939" y="609183"/>
                </a:lnTo>
                <a:lnTo>
                  <a:pt x="106494" y="568299"/>
                </a:lnTo>
                <a:lnTo>
                  <a:pt x="127843" y="528420"/>
                </a:lnTo>
                <a:lnTo>
                  <a:pt x="150937" y="489597"/>
                </a:lnTo>
                <a:lnTo>
                  <a:pt x="175724" y="451879"/>
                </a:lnTo>
                <a:lnTo>
                  <a:pt x="202155" y="415313"/>
                </a:lnTo>
                <a:lnTo>
                  <a:pt x="230179" y="379948"/>
                </a:lnTo>
                <a:lnTo>
                  <a:pt x="259746" y="345834"/>
                </a:lnTo>
                <a:lnTo>
                  <a:pt x="290805" y="313019"/>
                </a:lnTo>
                <a:lnTo>
                  <a:pt x="323307" y="281552"/>
                </a:lnTo>
                <a:lnTo>
                  <a:pt x="357200" y="251481"/>
                </a:lnTo>
                <a:lnTo>
                  <a:pt x="392436" y="222854"/>
                </a:lnTo>
                <a:lnTo>
                  <a:pt x="428962" y="195722"/>
                </a:lnTo>
                <a:lnTo>
                  <a:pt x="466730" y="170133"/>
                </a:lnTo>
                <a:lnTo>
                  <a:pt x="505688" y="146134"/>
                </a:lnTo>
                <a:lnTo>
                  <a:pt x="545787" y="123775"/>
                </a:lnTo>
                <a:lnTo>
                  <a:pt x="586976" y="103106"/>
                </a:lnTo>
                <a:lnTo>
                  <a:pt x="629205" y="84173"/>
                </a:lnTo>
                <a:lnTo>
                  <a:pt x="672423" y="67027"/>
                </a:lnTo>
                <a:lnTo>
                  <a:pt x="716580" y="51715"/>
                </a:lnTo>
                <a:lnTo>
                  <a:pt x="761626" y="38287"/>
                </a:lnTo>
                <a:lnTo>
                  <a:pt x="807511" y="26791"/>
                </a:lnTo>
                <a:lnTo>
                  <a:pt x="854183" y="17276"/>
                </a:lnTo>
                <a:lnTo>
                  <a:pt x="901594" y="9791"/>
                </a:lnTo>
                <a:lnTo>
                  <a:pt x="949692" y="4384"/>
                </a:lnTo>
                <a:lnTo>
                  <a:pt x="998428" y="1104"/>
                </a:lnTo>
                <a:lnTo>
                  <a:pt x="1047750" y="0"/>
                </a:lnTo>
                <a:lnTo>
                  <a:pt x="1097073" y="1104"/>
                </a:lnTo>
                <a:lnTo>
                  <a:pt x="1145809" y="4384"/>
                </a:lnTo>
                <a:lnTo>
                  <a:pt x="1193907" y="9791"/>
                </a:lnTo>
                <a:lnTo>
                  <a:pt x="1241318" y="17276"/>
                </a:lnTo>
                <a:lnTo>
                  <a:pt x="1287991" y="26791"/>
                </a:lnTo>
                <a:lnTo>
                  <a:pt x="1333876" y="38287"/>
                </a:lnTo>
                <a:lnTo>
                  <a:pt x="1378922" y="51715"/>
                </a:lnTo>
                <a:lnTo>
                  <a:pt x="1423079" y="67027"/>
                </a:lnTo>
                <a:lnTo>
                  <a:pt x="1466297" y="84173"/>
                </a:lnTo>
                <a:lnTo>
                  <a:pt x="1508526" y="103106"/>
                </a:lnTo>
                <a:lnTo>
                  <a:pt x="1549715" y="123775"/>
                </a:lnTo>
                <a:lnTo>
                  <a:pt x="1589814" y="146134"/>
                </a:lnTo>
                <a:lnTo>
                  <a:pt x="1628772" y="170133"/>
                </a:lnTo>
                <a:lnTo>
                  <a:pt x="1666540" y="195722"/>
                </a:lnTo>
                <a:lnTo>
                  <a:pt x="1703066" y="222854"/>
                </a:lnTo>
                <a:lnTo>
                  <a:pt x="1738301" y="251481"/>
                </a:lnTo>
                <a:lnTo>
                  <a:pt x="1772195" y="281552"/>
                </a:lnTo>
                <a:lnTo>
                  <a:pt x="1804697" y="313019"/>
                </a:lnTo>
                <a:lnTo>
                  <a:pt x="1835756" y="345834"/>
                </a:lnTo>
                <a:lnTo>
                  <a:pt x="1865323" y="379948"/>
                </a:lnTo>
                <a:lnTo>
                  <a:pt x="1893347" y="415313"/>
                </a:lnTo>
                <a:lnTo>
                  <a:pt x="1919777" y="451879"/>
                </a:lnTo>
                <a:lnTo>
                  <a:pt x="1944564" y="489597"/>
                </a:lnTo>
                <a:lnTo>
                  <a:pt x="1967658" y="528420"/>
                </a:lnTo>
                <a:lnTo>
                  <a:pt x="1989007" y="568299"/>
                </a:lnTo>
                <a:lnTo>
                  <a:pt x="2008561" y="609183"/>
                </a:lnTo>
                <a:lnTo>
                  <a:pt x="2026271" y="651026"/>
                </a:lnTo>
                <a:lnTo>
                  <a:pt x="2042086" y="693778"/>
                </a:lnTo>
                <a:lnTo>
                  <a:pt x="2055955" y="737391"/>
                </a:lnTo>
                <a:lnTo>
                  <a:pt x="2067829" y="781815"/>
                </a:lnTo>
                <a:lnTo>
                  <a:pt x="2077657" y="827003"/>
                </a:lnTo>
                <a:lnTo>
                  <a:pt x="2085388" y="872905"/>
                </a:lnTo>
                <a:lnTo>
                  <a:pt x="2090973" y="919473"/>
                </a:lnTo>
                <a:lnTo>
                  <a:pt x="2094360" y="966657"/>
                </a:lnTo>
                <a:lnTo>
                  <a:pt x="2095501" y="1014410"/>
                </a:lnTo>
                <a:lnTo>
                  <a:pt x="2094360" y="1062164"/>
                </a:lnTo>
                <a:lnTo>
                  <a:pt x="2090973" y="1109349"/>
                </a:lnTo>
                <a:lnTo>
                  <a:pt x="2085388" y="1155917"/>
                </a:lnTo>
                <a:lnTo>
                  <a:pt x="2077657" y="1201819"/>
                </a:lnTo>
                <a:lnTo>
                  <a:pt x="2067829" y="1247007"/>
                </a:lnTo>
                <a:lnTo>
                  <a:pt x="2055955" y="1291432"/>
                </a:lnTo>
                <a:lnTo>
                  <a:pt x="2042086" y="1335045"/>
                </a:lnTo>
                <a:lnTo>
                  <a:pt x="2026271" y="1377797"/>
                </a:lnTo>
                <a:lnTo>
                  <a:pt x="2008561" y="1419640"/>
                </a:lnTo>
                <a:lnTo>
                  <a:pt x="1989007" y="1460525"/>
                </a:lnTo>
                <a:lnTo>
                  <a:pt x="1967658" y="1500403"/>
                </a:lnTo>
                <a:lnTo>
                  <a:pt x="1944564" y="1539226"/>
                </a:lnTo>
                <a:lnTo>
                  <a:pt x="1919777" y="1576945"/>
                </a:lnTo>
                <a:lnTo>
                  <a:pt x="1893347" y="1613511"/>
                </a:lnTo>
                <a:lnTo>
                  <a:pt x="1865323" y="1648875"/>
                </a:lnTo>
                <a:lnTo>
                  <a:pt x="1835756" y="1682989"/>
                </a:lnTo>
                <a:lnTo>
                  <a:pt x="1804697" y="1715804"/>
                </a:lnTo>
                <a:lnTo>
                  <a:pt x="1772195" y="1747271"/>
                </a:lnTo>
                <a:lnTo>
                  <a:pt x="1738301" y="1777342"/>
                </a:lnTo>
                <a:lnTo>
                  <a:pt x="1703066" y="1805968"/>
                </a:lnTo>
                <a:lnTo>
                  <a:pt x="1666540" y="1833100"/>
                </a:lnTo>
                <a:lnTo>
                  <a:pt x="1628772" y="1858690"/>
                </a:lnTo>
                <a:lnTo>
                  <a:pt x="1589814" y="1882688"/>
                </a:lnTo>
                <a:lnTo>
                  <a:pt x="1549715" y="1905046"/>
                </a:lnTo>
                <a:lnTo>
                  <a:pt x="1508526" y="1925716"/>
                </a:lnTo>
                <a:lnTo>
                  <a:pt x="1466297" y="1944648"/>
                </a:lnTo>
                <a:lnTo>
                  <a:pt x="1423079" y="1961795"/>
                </a:lnTo>
                <a:lnTo>
                  <a:pt x="1378922" y="1977106"/>
                </a:lnTo>
                <a:lnTo>
                  <a:pt x="1333876" y="1990534"/>
                </a:lnTo>
                <a:lnTo>
                  <a:pt x="1287991" y="2002030"/>
                </a:lnTo>
                <a:lnTo>
                  <a:pt x="1241318" y="2011545"/>
                </a:lnTo>
                <a:lnTo>
                  <a:pt x="1193907" y="2019030"/>
                </a:lnTo>
                <a:lnTo>
                  <a:pt x="1145809" y="2024437"/>
                </a:lnTo>
                <a:lnTo>
                  <a:pt x="1097073" y="2027717"/>
                </a:lnTo>
                <a:lnTo>
                  <a:pt x="1047750" y="2028821"/>
                </a:lnTo>
                <a:lnTo>
                  <a:pt x="998428" y="2027717"/>
                </a:lnTo>
                <a:lnTo>
                  <a:pt x="949692" y="2024437"/>
                </a:lnTo>
                <a:lnTo>
                  <a:pt x="901594" y="2019030"/>
                </a:lnTo>
                <a:lnTo>
                  <a:pt x="854183" y="2011545"/>
                </a:lnTo>
                <a:lnTo>
                  <a:pt x="807511" y="2002030"/>
                </a:lnTo>
                <a:lnTo>
                  <a:pt x="761626" y="1990534"/>
                </a:lnTo>
                <a:lnTo>
                  <a:pt x="716580" y="1977106"/>
                </a:lnTo>
                <a:lnTo>
                  <a:pt x="672423" y="1961795"/>
                </a:lnTo>
                <a:lnTo>
                  <a:pt x="629205" y="1944648"/>
                </a:lnTo>
                <a:lnTo>
                  <a:pt x="586976" y="1925716"/>
                </a:lnTo>
                <a:lnTo>
                  <a:pt x="545787" y="1905046"/>
                </a:lnTo>
                <a:lnTo>
                  <a:pt x="505688" y="1882688"/>
                </a:lnTo>
                <a:lnTo>
                  <a:pt x="466730" y="1858690"/>
                </a:lnTo>
                <a:lnTo>
                  <a:pt x="428962" y="1833100"/>
                </a:lnTo>
                <a:lnTo>
                  <a:pt x="392436" y="1805968"/>
                </a:lnTo>
                <a:lnTo>
                  <a:pt x="357200" y="1777342"/>
                </a:lnTo>
                <a:lnTo>
                  <a:pt x="323307" y="1747271"/>
                </a:lnTo>
                <a:lnTo>
                  <a:pt x="290805" y="1715804"/>
                </a:lnTo>
                <a:lnTo>
                  <a:pt x="259746" y="1682989"/>
                </a:lnTo>
                <a:lnTo>
                  <a:pt x="230179" y="1648875"/>
                </a:lnTo>
                <a:lnTo>
                  <a:pt x="202155" y="1613511"/>
                </a:lnTo>
                <a:lnTo>
                  <a:pt x="175724" y="1576945"/>
                </a:lnTo>
                <a:lnTo>
                  <a:pt x="150937" y="1539226"/>
                </a:lnTo>
                <a:lnTo>
                  <a:pt x="127843" y="1500403"/>
                </a:lnTo>
                <a:lnTo>
                  <a:pt x="106494" y="1460525"/>
                </a:lnTo>
                <a:lnTo>
                  <a:pt x="86939" y="1419640"/>
                </a:lnTo>
                <a:lnTo>
                  <a:pt x="69229" y="1377797"/>
                </a:lnTo>
                <a:lnTo>
                  <a:pt x="53415" y="1335045"/>
                </a:lnTo>
                <a:lnTo>
                  <a:pt x="39545" y="1291432"/>
                </a:lnTo>
                <a:lnTo>
                  <a:pt x="27671" y="1247007"/>
                </a:lnTo>
                <a:lnTo>
                  <a:pt x="17844" y="1201819"/>
                </a:lnTo>
                <a:lnTo>
                  <a:pt x="10112" y="1155917"/>
                </a:lnTo>
                <a:lnTo>
                  <a:pt x="4528" y="1109349"/>
                </a:lnTo>
                <a:lnTo>
                  <a:pt x="1140" y="1062164"/>
                </a:lnTo>
                <a:lnTo>
                  <a:pt x="0" y="1014410"/>
                </a:lnTo>
                <a:close/>
              </a:path>
            </a:pathLst>
          </a:custGeom>
          <a:ln w="19050">
            <a:solidFill>
              <a:srgbClr val="00937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57825" y="1929891"/>
            <a:ext cx="1209675" cy="10344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>
              <a:lnSpc>
                <a:spcPct val="100499"/>
              </a:lnSpc>
              <a:spcBef>
                <a:spcPts val="85"/>
              </a:spcBef>
            </a:pPr>
            <a:r>
              <a:rPr dirty="0" sz="2200" spc="-434" i="1">
                <a:solidFill>
                  <a:srgbClr val="009371"/>
                </a:solidFill>
                <a:latin typeface="Trebuchet MS"/>
                <a:cs typeface="Trebuchet MS"/>
              </a:rPr>
              <a:t>L’</a:t>
            </a:r>
            <a:r>
              <a:rPr dirty="0" sz="2200" spc="-515" i="1">
                <a:solidFill>
                  <a:srgbClr val="009371"/>
                </a:solidFill>
                <a:latin typeface="Trebuchet MS"/>
                <a:cs typeface="Trebuchet MS"/>
              </a:rPr>
              <a:t>a</a:t>
            </a:r>
            <a:r>
              <a:rPr dirty="0" sz="2200" spc="-245" i="1">
                <a:solidFill>
                  <a:srgbClr val="009371"/>
                </a:solidFill>
                <a:latin typeface="Trebuchet MS"/>
                <a:cs typeface="Trebuchet MS"/>
              </a:rPr>
              <a:t>r</a:t>
            </a:r>
            <a:r>
              <a:rPr dirty="0" sz="2200" spc="-390" i="1">
                <a:solidFill>
                  <a:srgbClr val="009371"/>
                </a:solidFill>
                <a:latin typeface="Trebuchet MS"/>
                <a:cs typeface="Trebuchet MS"/>
              </a:rPr>
              <a:t>t</a:t>
            </a:r>
            <a:r>
              <a:rPr dirty="0" sz="2200" spc="-390" i="1">
                <a:solidFill>
                  <a:srgbClr val="009371"/>
                </a:solidFill>
                <a:latin typeface="Trebuchet MS"/>
                <a:cs typeface="Trebuchet MS"/>
              </a:rPr>
              <a:t>i</a:t>
            </a:r>
            <a:r>
              <a:rPr dirty="0" sz="2200" spc="-325" i="1">
                <a:solidFill>
                  <a:srgbClr val="009371"/>
                </a:solidFill>
                <a:latin typeface="Trebuchet MS"/>
                <a:cs typeface="Trebuchet MS"/>
              </a:rPr>
              <a:t>f</a:t>
            </a:r>
            <a:r>
              <a:rPr dirty="0" sz="2200" spc="-390" i="1">
                <a:solidFill>
                  <a:srgbClr val="009371"/>
                </a:solidFill>
                <a:latin typeface="Trebuchet MS"/>
                <a:cs typeface="Trebuchet MS"/>
              </a:rPr>
              <a:t>i</a:t>
            </a:r>
            <a:r>
              <a:rPr dirty="0" sz="2200" spc="-420" i="1">
                <a:solidFill>
                  <a:srgbClr val="009371"/>
                </a:solidFill>
                <a:latin typeface="Trebuchet MS"/>
                <a:cs typeface="Trebuchet MS"/>
              </a:rPr>
              <a:t>c</a:t>
            </a:r>
            <a:r>
              <a:rPr dirty="0" sz="2200" spc="-390" i="1">
                <a:solidFill>
                  <a:srgbClr val="009371"/>
                </a:solidFill>
                <a:latin typeface="Trebuchet MS"/>
                <a:cs typeface="Trebuchet MS"/>
              </a:rPr>
              <a:t>i</a:t>
            </a:r>
            <a:r>
              <a:rPr dirty="0" sz="2200" spc="-585" i="1">
                <a:solidFill>
                  <a:srgbClr val="009371"/>
                </a:solidFill>
                <a:latin typeface="Trebuchet MS"/>
                <a:cs typeface="Trebuchet MS"/>
              </a:rPr>
              <a:t>a</a:t>
            </a:r>
            <a:r>
              <a:rPr dirty="0" sz="2200" spc="-235" i="1">
                <a:solidFill>
                  <a:srgbClr val="009371"/>
                </a:solidFill>
                <a:latin typeface="Trebuchet MS"/>
                <a:cs typeface="Trebuchet MS"/>
              </a:rPr>
              <a:t>l</a:t>
            </a:r>
            <a:r>
              <a:rPr dirty="0" sz="2200" spc="-390" i="1">
                <a:solidFill>
                  <a:srgbClr val="009371"/>
                </a:solidFill>
                <a:latin typeface="Trebuchet MS"/>
                <a:cs typeface="Trebuchet MS"/>
              </a:rPr>
              <a:t>i</a:t>
            </a:r>
            <a:r>
              <a:rPr dirty="0" sz="2200" spc="-335" i="1">
                <a:solidFill>
                  <a:srgbClr val="009371"/>
                </a:solidFill>
                <a:latin typeface="Trebuchet MS"/>
                <a:cs typeface="Trebuchet MS"/>
              </a:rPr>
              <a:t>s</a:t>
            </a:r>
            <a:r>
              <a:rPr dirty="0" sz="2200" spc="-585" i="1">
                <a:solidFill>
                  <a:srgbClr val="009371"/>
                </a:solidFill>
                <a:latin typeface="Trebuchet MS"/>
                <a:cs typeface="Trebuchet MS"/>
              </a:rPr>
              <a:t>a</a:t>
            </a:r>
            <a:r>
              <a:rPr dirty="0" sz="2200" spc="-390" i="1">
                <a:solidFill>
                  <a:srgbClr val="009371"/>
                </a:solidFill>
                <a:latin typeface="Trebuchet MS"/>
                <a:cs typeface="Trebuchet MS"/>
              </a:rPr>
              <a:t>t</a:t>
            </a:r>
            <a:r>
              <a:rPr dirty="0" sz="2200" spc="-390" i="1">
                <a:solidFill>
                  <a:srgbClr val="009371"/>
                </a:solidFill>
                <a:latin typeface="Trebuchet MS"/>
                <a:cs typeface="Trebuchet MS"/>
              </a:rPr>
              <a:t>i</a:t>
            </a:r>
            <a:r>
              <a:rPr dirty="0" sz="2200" spc="-675" i="1">
                <a:solidFill>
                  <a:srgbClr val="009371"/>
                </a:solidFill>
                <a:latin typeface="Trebuchet MS"/>
                <a:cs typeface="Trebuchet MS"/>
              </a:rPr>
              <a:t>o</a:t>
            </a:r>
            <a:r>
              <a:rPr dirty="0" sz="2200" spc="-450" i="1">
                <a:solidFill>
                  <a:srgbClr val="009371"/>
                </a:solidFill>
                <a:latin typeface="Trebuchet MS"/>
                <a:cs typeface="Trebuchet MS"/>
              </a:rPr>
              <a:t>n  </a:t>
            </a:r>
            <a:r>
              <a:rPr dirty="0" sz="2200" spc="-630" i="1">
                <a:solidFill>
                  <a:srgbClr val="009371"/>
                </a:solidFill>
                <a:latin typeface="Trebuchet MS"/>
                <a:cs typeface="Trebuchet MS"/>
              </a:rPr>
              <a:t>qu</a:t>
            </a:r>
            <a:r>
              <a:rPr dirty="0" sz="2200" spc="-420" i="1">
                <a:solidFill>
                  <a:srgbClr val="009371"/>
                </a:solidFill>
                <a:latin typeface="Trebuchet MS"/>
                <a:cs typeface="Trebuchet MS"/>
              </a:rPr>
              <a:t>’</a:t>
            </a:r>
            <a:r>
              <a:rPr dirty="0" sz="2200" spc="-585" i="1">
                <a:solidFill>
                  <a:srgbClr val="009371"/>
                </a:solidFill>
                <a:latin typeface="Trebuchet MS"/>
                <a:cs typeface="Trebuchet MS"/>
              </a:rPr>
              <a:t>e</a:t>
            </a:r>
            <a:r>
              <a:rPr dirty="0" sz="2200" spc="-360" i="1">
                <a:solidFill>
                  <a:srgbClr val="009371"/>
                </a:solidFill>
                <a:latin typeface="Trebuchet MS"/>
                <a:cs typeface="Trebuchet MS"/>
              </a:rPr>
              <a:t>st</a:t>
            </a:r>
            <a:r>
              <a:rPr dirty="0" sz="2200" spc="-275" i="1">
                <a:solidFill>
                  <a:srgbClr val="009371"/>
                </a:solidFill>
                <a:latin typeface="Trebuchet MS"/>
                <a:cs typeface="Trebuchet MS"/>
              </a:rPr>
              <a:t>-</a:t>
            </a:r>
            <a:r>
              <a:rPr dirty="0" sz="2200" spc="-420" i="1">
                <a:solidFill>
                  <a:srgbClr val="009371"/>
                </a:solidFill>
                <a:latin typeface="Trebuchet MS"/>
                <a:cs typeface="Trebuchet MS"/>
              </a:rPr>
              <a:t>c</a:t>
            </a:r>
            <a:r>
              <a:rPr dirty="0" sz="2200" spc="-580" i="1">
                <a:solidFill>
                  <a:srgbClr val="009371"/>
                </a:solidFill>
                <a:latin typeface="Trebuchet MS"/>
                <a:cs typeface="Trebuchet MS"/>
              </a:rPr>
              <a:t>e</a:t>
            </a:r>
            <a:r>
              <a:rPr dirty="0" sz="2200" spc="-120" i="1">
                <a:solidFill>
                  <a:srgbClr val="009371"/>
                </a:solidFill>
                <a:latin typeface="Trebuchet MS"/>
                <a:cs typeface="Trebuchet MS"/>
              </a:rPr>
              <a:t> </a:t>
            </a:r>
            <a:r>
              <a:rPr dirty="0" sz="2200" spc="-670" i="1">
                <a:solidFill>
                  <a:srgbClr val="009371"/>
                </a:solidFill>
                <a:latin typeface="Trebuchet MS"/>
                <a:cs typeface="Trebuchet MS"/>
              </a:rPr>
              <a:t>q</a:t>
            </a:r>
            <a:r>
              <a:rPr dirty="0" sz="2200" spc="-655" i="1">
                <a:solidFill>
                  <a:srgbClr val="009371"/>
                </a:solidFill>
                <a:latin typeface="Trebuchet MS"/>
                <a:cs typeface="Trebuchet MS"/>
              </a:rPr>
              <a:t>u</a:t>
            </a:r>
            <a:r>
              <a:rPr dirty="0" sz="2200" spc="-409" i="1">
                <a:solidFill>
                  <a:srgbClr val="009371"/>
                </a:solidFill>
                <a:latin typeface="Trebuchet MS"/>
                <a:cs typeface="Trebuchet MS"/>
              </a:rPr>
              <a:t>e  </a:t>
            </a:r>
            <a:r>
              <a:rPr dirty="0" sz="2200" spc="-430" i="1">
                <a:solidFill>
                  <a:srgbClr val="009371"/>
                </a:solidFill>
                <a:latin typeface="Trebuchet MS"/>
                <a:cs typeface="Trebuchet MS"/>
              </a:rPr>
              <a:t>c</a:t>
            </a:r>
            <a:r>
              <a:rPr dirty="0" sz="2200" spc="-350" i="1">
                <a:solidFill>
                  <a:srgbClr val="009371"/>
                </a:solidFill>
                <a:latin typeface="Trebuchet MS"/>
                <a:cs typeface="Trebuchet MS"/>
              </a:rPr>
              <a:t>’</a:t>
            </a:r>
            <a:r>
              <a:rPr dirty="0" sz="2200" spc="-585" i="1">
                <a:solidFill>
                  <a:srgbClr val="009371"/>
                </a:solidFill>
                <a:latin typeface="Trebuchet MS"/>
                <a:cs typeface="Trebuchet MS"/>
              </a:rPr>
              <a:t>e</a:t>
            </a:r>
            <a:r>
              <a:rPr dirty="0" sz="2200" spc="-335" i="1">
                <a:solidFill>
                  <a:srgbClr val="009371"/>
                </a:solidFill>
                <a:latin typeface="Trebuchet MS"/>
                <a:cs typeface="Trebuchet MS"/>
              </a:rPr>
              <a:t>s</a:t>
            </a:r>
            <a:r>
              <a:rPr dirty="0" sz="2200" spc="-390" i="1">
                <a:solidFill>
                  <a:srgbClr val="009371"/>
                </a:solidFill>
                <a:latin typeface="Trebuchet MS"/>
                <a:cs typeface="Trebuchet MS"/>
              </a:rPr>
              <a:t>t</a:t>
            </a:r>
            <a:r>
              <a:rPr dirty="0" sz="2200" spc="-114" i="1">
                <a:solidFill>
                  <a:srgbClr val="009371"/>
                </a:solidFill>
                <a:latin typeface="Trebuchet MS"/>
                <a:cs typeface="Trebuchet MS"/>
              </a:rPr>
              <a:t> </a:t>
            </a:r>
            <a:r>
              <a:rPr dirty="0" sz="2200" spc="-5" i="1">
                <a:solidFill>
                  <a:srgbClr val="009371"/>
                </a:solidFill>
                <a:latin typeface="Trebuchet MS"/>
                <a:cs typeface="Trebuchet MS"/>
              </a:rPr>
              <a:t>?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42368" y="3309221"/>
            <a:ext cx="2844165" cy="2459355"/>
            <a:chOff x="6542368" y="3309221"/>
            <a:chExt cx="2844165" cy="2459355"/>
          </a:xfrm>
        </p:grpSpPr>
        <p:sp>
          <p:nvSpPr>
            <p:cNvPr id="5" name="object 5"/>
            <p:cNvSpPr/>
            <p:nvPr/>
          </p:nvSpPr>
          <p:spPr>
            <a:xfrm>
              <a:off x="6548720" y="3315574"/>
              <a:ext cx="2831465" cy="2446655"/>
            </a:xfrm>
            <a:custGeom>
              <a:avLst/>
              <a:gdLst/>
              <a:ahLst/>
              <a:cxnLst/>
              <a:rect l="l" t="t" r="r" b="b"/>
              <a:pathLst>
                <a:path w="2831465" h="2446654">
                  <a:moveTo>
                    <a:pt x="1418548" y="0"/>
                  </a:moveTo>
                  <a:lnTo>
                    <a:pt x="1370932" y="559"/>
                  </a:lnTo>
                  <a:lnTo>
                    <a:pt x="1323266" y="2512"/>
                  </a:lnTo>
                  <a:lnTo>
                    <a:pt x="1275590" y="5868"/>
                  </a:lnTo>
                  <a:lnTo>
                    <a:pt x="1227945" y="10636"/>
                  </a:lnTo>
                  <a:lnTo>
                    <a:pt x="1180371" y="16827"/>
                  </a:lnTo>
                  <a:lnTo>
                    <a:pt x="1132911" y="24449"/>
                  </a:lnTo>
                  <a:lnTo>
                    <a:pt x="1085603" y="33514"/>
                  </a:lnTo>
                  <a:lnTo>
                    <a:pt x="1038489" y="44030"/>
                  </a:lnTo>
                  <a:lnTo>
                    <a:pt x="991611" y="56007"/>
                  </a:lnTo>
                  <a:lnTo>
                    <a:pt x="945008" y="69456"/>
                  </a:lnTo>
                  <a:lnTo>
                    <a:pt x="898722" y="84385"/>
                  </a:lnTo>
                  <a:lnTo>
                    <a:pt x="852793" y="100805"/>
                  </a:lnTo>
                  <a:lnTo>
                    <a:pt x="807262" y="118726"/>
                  </a:lnTo>
                  <a:lnTo>
                    <a:pt x="762171" y="138156"/>
                  </a:lnTo>
                  <a:lnTo>
                    <a:pt x="717559" y="159107"/>
                  </a:lnTo>
                  <a:lnTo>
                    <a:pt x="282368" y="78437"/>
                  </a:lnTo>
                  <a:lnTo>
                    <a:pt x="307019" y="462421"/>
                  </a:lnTo>
                  <a:lnTo>
                    <a:pt x="273253" y="500654"/>
                  </a:lnTo>
                  <a:lnTo>
                    <a:pt x="241428" y="539766"/>
                  </a:lnTo>
                  <a:lnTo>
                    <a:pt x="211549" y="579708"/>
                  </a:lnTo>
                  <a:lnTo>
                    <a:pt x="183620" y="620426"/>
                  </a:lnTo>
                  <a:lnTo>
                    <a:pt x="157646" y="661871"/>
                  </a:lnTo>
                  <a:lnTo>
                    <a:pt x="133632" y="703991"/>
                  </a:lnTo>
                  <a:lnTo>
                    <a:pt x="111581" y="746733"/>
                  </a:lnTo>
                  <a:lnTo>
                    <a:pt x="91500" y="790048"/>
                  </a:lnTo>
                  <a:lnTo>
                    <a:pt x="73393" y="833883"/>
                  </a:lnTo>
                  <a:lnTo>
                    <a:pt x="57263" y="878188"/>
                  </a:lnTo>
                  <a:lnTo>
                    <a:pt x="43117" y="922911"/>
                  </a:lnTo>
                  <a:lnTo>
                    <a:pt x="30958" y="968000"/>
                  </a:lnTo>
                  <a:lnTo>
                    <a:pt x="20791" y="1013404"/>
                  </a:lnTo>
                  <a:lnTo>
                    <a:pt x="12620" y="1059073"/>
                  </a:lnTo>
                  <a:lnTo>
                    <a:pt x="6451" y="1104954"/>
                  </a:lnTo>
                  <a:lnTo>
                    <a:pt x="2289" y="1150996"/>
                  </a:lnTo>
                  <a:lnTo>
                    <a:pt x="136" y="1197149"/>
                  </a:lnTo>
                  <a:lnTo>
                    <a:pt x="0" y="1243359"/>
                  </a:lnTo>
                  <a:lnTo>
                    <a:pt x="1883" y="1289577"/>
                  </a:lnTo>
                  <a:lnTo>
                    <a:pt x="5790" y="1335751"/>
                  </a:lnTo>
                  <a:lnTo>
                    <a:pt x="11727" y="1381830"/>
                  </a:lnTo>
                  <a:lnTo>
                    <a:pt x="19698" y="1427762"/>
                  </a:lnTo>
                  <a:lnTo>
                    <a:pt x="29708" y="1473495"/>
                  </a:lnTo>
                  <a:lnTo>
                    <a:pt x="41760" y="1518979"/>
                  </a:lnTo>
                  <a:lnTo>
                    <a:pt x="55861" y="1564163"/>
                  </a:lnTo>
                  <a:lnTo>
                    <a:pt x="72013" y="1608994"/>
                  </a:lnTo>
                  <a:lnTo>
                    <a:pt x="90223" y="1653422"/>
                  </a:lnTo>
                  <a:lnTo>
                    <a:pt x="110495" y="1697395"/>
                  </a:lnTo>
                  <a:lnTo>
                    <a:pt x="132833" y="1740861"/>
                  </a:lnTo>
                  <a:lnTo>
                    <a:pt x="157242" y="1783770"/>
                  </a:lnTo>
                  <a:lnTo>
                    <a:pt x="183727" y="1826071"/>
                  </a:lnTo>
                  <a:lnTo>
                    <a:pt x="209529" y="1863856"/>
                  </a:lnTo>
                  <a:lnTo>
                    <a:pt x="236646" y="1900551"/>
                  </a:lnTo>
                  <a:lnTo>
                    <a:pt x="265039" y="1936145"/>
                  </a:lnTo>
                  <a:lnTo>
                    <a:pt x="294665" y="1970630"/>
                  </a:lnTo>
                  <a:lnTo>
                    <a:pt x="325485" y="2003994"/>
                  </a:lnTo>
                  <a:lnTo>
                    <a:pt x="357458" y="2036229"/>
                  </a:lnTo>
                  <a:lnTo>
                    <a:pt x="390542" y="2067324"/>
                  </a:lnTo>
                  <a:lnTo>
                    <a:pt x="424698" y="2097271"/>
                  </a:lnTo>
                  <a:lnTo>
                    <a:pt x="459883" y="2126058"/>
                  </a:lnTo>
                  <a:lnTo>
                    <a:pt x="496058" y="2153677"/>
                  </a:lnTo>
                  <a:lnTo>
                    <a:pt x="533181" y="2180117"/>
                  </a:lnTo>
                  <a:lnTo>
                    <a:pt x="571212" y="2205369"/>
                  </a:lnTo>
                  <a:lnTo>
                    <a:pt x="610109" y="2229424"/>
                  </a:lnTo>
                  <a:lnTo>
                    <a:pt x="649833" y="2252270"/>
                  </a:lnTo>
                  <a:lnTo>
                    <a:pt x="690342" y="2273900"/>
                  </a:lnTo>
                  <a:lnTo>
                    <a:pt x="731596" y="2294302"/>
                  </a:lnTo>
                  <a:lnTo>
                    <a:pt x="773553" y="2313467"/>
                  </a:lnTo>
                  <a:lnTo>
                    <a:pt x="816173" y="2331385"/>
                  </a:lnTo>
                  <a:lnTo>
                    <a:pt x="859415" y="2348047"/>
                  </a:lnTo>
                  <a:lnTo>
                    <a:pt x="903238" y="2363443"/>
                  </a:lnTo>
                  <a:lnTo>
                    <a:pt x="947602" y="2377562"/>
                  </a:lnTo>
                  <a:lnTo>
                    <a:pt x="992466" y="2390396"/>
                  </a:lnTo>
                  <a:lnTo>
                    <a:pt x="1037788" y="2401935"/>
                  </a:lnTo>
                  <a:lnTo>
                    <a:pt x="1083528" y="2412168"/>
                  </a:lnTo>
                  <a:lnTo>
                    <a:pt x="1129645" y="2421087"/>
                  </a:lnTo>
                  <a:lnTo>
                    <a:pt x="1176099" y="2428680"/>
                  </a:lnTo>
                  <a:lnTo>
                    <a:pt x="1222848" y="2434939"/>
                  </a:lnTo>
                  <a:lnTo>
                    <a:pt x="1269853" y="2439854"/>
                  </a:lnTo>
                  <a:lnTo>
                    <a:pt x="1317071" y="2443415"/>
                  </a:lnTo>
                  <a:lnTo>
                    <a:pt x="1364462" y="2445612"/>
                  </a:lnTo>
                  <a:lnTo>
                    <a:pt x="1411985" y="2446435"/>
                  </a:lnTo>
                  <a:lnTo>
                    <a:pt x="1459601" y="2445875"/>
                  </a:lnTo>
                  <a:lnTo>
                    <a:pt x="1507266" y="2443922"/>
                  </a:lnTo>
                  <a:lnTo>
                    <a:pt x="1554942" y="2440567"/>
                  </a:lnTo>
                  <a:lnTo>
                    <a:pt x="1602587" y="2435798"/>
                  </a:lnTo>
                  <a:lnTo>
                    <a:pt x="1650160" y="2429608"/>
                  </a:lnTo>
                  <a:lnTo>
                    <a:pt x="1697621" y="2421985"/>
                  </a:lnTo>
                  <a:lnTo>
                    <a:pt x="1744928" y="2412920"/>
                  </a:lnTo>
                  <a:lnTo>
                    <a:pt x="1792042" y="2402404"/>
                  </a:lnTo>
                  <a:lnTo>
                    <a:pt x="1838920" y="2390427"/>
                  </a:lnTo>
                  <a:lnTo>
                    <a:pt x="1885523" y="2376978"/>
                  </a:lnTo>
                  <a:lnTo>
                    <a:pt x="1931809" y="2362049"/>
                  </a:lnTo>
                  <a:lnTo>
                    <a:pt x="1977737" y="2345629"/>
                  </a:lnTo>
                  <a:lnTo>
                    <a:pt x="2023268" y="2327708"/>
                  </a:lnTo>
                  <a:lnTo>
                    <a:pt x="2068360" y="2308278"/>
                  </a:lnTo>
                  <a:lnTo>
                    <a:pt x="2112971" y="2287327"/>
                  </a:lnTo>
                  <a:lnTo>
                    <a:pt x="2158660" y="2263992"/>
                  </a:lnTo>
                  <a:lnTo>
                    <a:pt x="2202969" y="2239417"/>
                  </a:lnTo>
                  <a:lnTo>
                    <a:pt x="2245885" y="2213640"/>
                  </a:lnTo>
                  <a:lnTo>
                    <a:pt x="2287395" y="2186704"/>
                  </a:lnTo>
                  <a:lnTo>
                    <a:pt x="2327486" y="2158648"/>
                  </a:lnTo>
                  <a:lnTo>
                    <a:pt x="2366145" y="2129512"/>
                  </a:lnTo>
                  <a:lnTo>
                    <a:pt x="2403360" y="2099336"/>
                  </a:lnTo>
                  <a:lnTo>
                    <a:pt x="2439117" y="2068162"/>
                  </a:lnTo>
                  <a:lnTo>
                    <a:pt x="2473404" y="2036029"/>
                  </a:lnTo>
                  <a:lnTo>
                    <a:pt x="2506207" y="2002977"/>
                  </a:lnTo>
                  <a:lnTo>
                    <a:pt x="2537515" y="1969047"/>
                  </a:lnTo>
                  <a:lnTo>
                    <a:pt x="2567313" y="1934279"/>
                  </a:lnTo>
                  <a:lnTo>
                    <a:pt x="2595589" y="1898714"/>
                  </a:lnTo>
                  <a:lnTo>
                    <a:pt x="2622330" y="1862391"/>
                  </a:lnTo>
                  <a:lnTo>
                    <a:pt x="2647523" y="1825351"/>
                  </a:lnTo>
                  <a:lnTo>
                    <a:pt x="2671156" y="1787634"/>
                  </a:lnTo>
                  <a:lnTo>
                    <a:pt x="2693215" y="1749281"/>
                  </a:lnTo>
                  <a:lnTo>
                    <a:pt x="2713687" y="1710332"/>
                  </a:lnTo>
                  <a:lnTo>
                    <a:pt x="2732560" y="1670826"/>
                  </a:lnTo>
                  <a:lnTo>
                    <a:pt x="2749821" y="1630806"/>
                  </a:lnTo>
                  <a:lnTo>
                    <a:pt x="2765456" y="1590309"/>
                  </a:lnTo>
                  <a:lnTo>
                    <a:pt x="2779453" y="1549378"/>
                  </a:lnTo>
                  <a:lnTo>
                    <a:pt x="2791799" y="1508052"/>
                  </a:lnTo>
                  <a:lnTo>
                    <a:pt x="2802481" y="1466372"/>
                  </a:lnTo>
                  <a:lnTo>
                    <a:pt x="2811486" y="1424377"/>
                  </a:lnTo>
                  <a:lnTo>
                    <a:pt x="2818802" y="1382109"/>
                  </a:lnTo>
                  <a:lnTo>
                    <a:pt x="2824414" y="1339607"/>
                  </a:lnTo>
                  <a:lnTo>
                    <a:pt x="2828312" y="1296911"/>
                  </a:lnTo>
                  <a:lnTo>
                    <a:pt x="2830480" y="1254063"/>
                  </a:lnTo>
                  <a:lnTo>
                    <a:pt x="2830907" y="1211102"/>
                  </a:lnTo>
                  <a:lnTo>
                    <a:pt x="2829580" y="1168068"/>
                  </a:lnTo>
                  <a:lnTo>
                    <a:pt x="2826486" y="1125002"/>
                  </a:lnTo>
                  <a:lnTo>
                    <a:pt x="2821612" y="1081945"/>
                  </a:lnTo>
                  <a:lnTo>
                    <a:pt x="2814944" y="1038936"/>
                  </a:lnTo>
                  <a:lnTo>
                    <a:pt x="2806471" y="996015"/>
                  </a:lnTo>
                  <a:lnTo>
                    <a:pt x="2796179" y="953224"/>
                  </a:lnTo>
                  <a:lnTo>
                    <a:pt x="2784055" y="910602"/>
                  </a:lnTo>
                  <a:lnTo>
                    <a:pt x="2770087" y="868189"/>
                  </a:lnTo>
                  <a:lnTo>
                    <a:pt x="2754261" y="826026"/>
                  </a:lnTo>
                  <a:lnTo>
                    <a:pt x="2736564" y="784154"/>
                  </a:lnTo>
                  <a:lnTo>
                    <a:pt x="2716984" y="742612"/>
                  </a:lnTo>
                  <a:lnTo>
                    <a:pt x="2695508" y="701440"/>
                  </a:lnTo>
                  <a:lnTo>
                    <a:pt x="2672123" y="660680"/>
                  </a:lnTo>
                  <a:lnTo>
                    <a:pt x="2646816" y="620371"/>
                  </a:lnTo>
                  <a:lnTo>
                    <a:pt x="2621014" y="582585"/>
                  </a:lnTo>
                  <a:lnTo>
                    <a:pt x="2593897" y="545890"/>
                  </a:lnTo>
                  <a:lnTo>
                    <a:pt x="2565504" y="510295"/>
                  </a:lnTo>
                  <a:lnTo>
                    <a:pt x="2535877" y="475811"/>
                  </a:lnTo>
                  <a:lnTo>
                    <a:pt x="2505057" y="442446"/>
                  </a:lnTo>
                  <a:lnTo>
                    <a:pt x="2473084" y="410211"/>
                  </a:lnTo>
                  <a:lnTo>
                    <a:pt x="2440000" y="379115"/>
                  </a:lnTo>
                  <a:lnTo>
                    <a:pt x="2405844" y="349168"/>
                  </a:lnTo>
                  <a:lnTo>
                    <a:pt x="2370659" y="320381"/>
                  </a:lnTo>
                  <a:lnTo>
                    <a:pt x="2334484" y="292762"/>
                  </a:lnTo>
                  <a:lnTo>
                    <a:pt x="2297360" y="266321"/>
                  </a:lnTo>
                  <a:lnTo>
                    <a:pt x="2259329" y="241068"/>
                  </a:lnTo>
                  <a:lnTo>
                    <a:pt x="2220431" y="217014"/>
                  </a:lnTo>
                  <a:lnTo>
                    <a:pt x="2180707" y="194167"/>
                  </a:lnTo>
                  <a:lnTo>
                    <a:pt x="2140198" y="172537"/>
                  </a:lnTo>
                  <a:lnTo>
                    <a:pt x="2098944" y="152135"/>
                  </a:lnTo>
                  <a:lnTo>
                    <a:pt x="2056986" y="132970"/>
                  </a:lnTo>
                  <a:lnTo>
                    <a:pt x="2014366" y="115051"/>
                  </a:lnTo>
                  <a:lnTo>
                    <a:pt x="1971123" y="98389"/>
                  </a:lnTo>
                  <a:lnTo>
                    <a:pt x="1927299" y="82993"/>
                  </a:lnTo>
                  <a:lnTo>
                    <a:pt x="1882935" y="68873"/>
                  </a:lnTo>
                  <a:lnTo>
                    <a:pt x="1838071" y="56039"/>
                  </a:lnTo>
                  <a:lnTo>
                    <a:pt x="1792749" y="44501"/>
                  </a:lnTo>
                  <a:lnTo>
                    <a:pt x="1747008" y="34267"/>
                  </a:lnTo>
                  <a:lnTo>
                    <a:pt x="1700890" y="25349"/>
                  </a:lnTo>
                  <a:lnTo>
                    <a:pt x="1654436" y="17755"/>
                  </a:lnTo>
                  <a:lnTo>
                    <a:pt x="1607686" y="11496"/>
                  </a:lnTo>
                  <a:lnTo>
                    <a:pt x="1560682" y="6581"/>
                  </a:lnTo>
                  <a:lnTo>
                    <a:pt x="1513463" y="3020"/>
                  </a:lnTo>
                  <a:lnTo>
                    <a:pt x="1466072" y="823"/>
                  </a:lnTo>
                  <a:lnTo>
                    <a:pt x="1418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48718" y="3315571"/>
              <a:ext cx="2831465" cy="2446655"/>
            </a:xfrm>
            <a:custGeom>
              <a:avLst/>
              <a:gdLst/>
              <a:ahLst/>
              <a:cxnLst/>
              <a:rect l="l" t="t" r="r" b="b"/>
              <a:pathLst>
                <a:path w="2831465" h="2446654">
                  <a:moveTo>
                    <a:pt x="282371" y="78432"/>
                  </a:moveTo>
                  <a:lnTo>
                    <a:pt x="717563" y="159108"/>
                  </a:lnTo>
                  <a:lnTo>
                    <a:pt x="762176" y="138158"/>
                  </a:lnTo>
                  <a:lnTo>
                    <a:pt x="807268" y="118727"/>
                  </a:lnTo>
                  <a:lnTo>
                    <a:pt x="852799" y="100807"/>
                  </a:lnTo>
                  <a:lnTo>
                    <a:pt x="898728" y="84386"/>
                  </a:lnTo>
                  <a:lnTo>
                    <a:pt x="945014" y="69457"/>
                  </a:lnTo>
                  <a:lnTo>
                    <a:pt x="991617" y="56008"/>
                  </a:lnTo>
                  <a:lnTo>
                    <a:pt x="1038495" y="44031"/>
                  </a:lnTo>
                  <a:lnTo>
                    <a:pt x="1085609" y="33514"/>
                  </a:lnTo>
                  <a:lnTo>
                    <a:pt x="1132917" y="24450"/>
                  </a:lnTo>
                  <a:lnTo>
                    <a:pt x="1180378" y="16827"/>
                  </a:lnTo>
                  <a:lnTo>
                    <a:pt x="1227951" y="10636"/>
                  </a:lnTo>
                  <a:lnTo>
                    <a:pt x="1275596" y="5868"/>
                  </a:lnTo>
                  <a:lnTo>
                    <a:pt x="1323272" y="2512"/>
                  </a:lnTo>
                  <a:lnTo>
                    <a:pt x="1370938" y="559"/>
                  </a:lnTo>
                  <a:lnTo>
                    <a:pt x="1418553" y="0"/>
                  </a:lnTo>
                  <a:lnTo>
                    <a:pt x="1466077" y="823"/>
                  </a:lnTo>
                  <a:lnTo>
                    <a:pt x="1513468" y="3020"/>
                  </a:lnTo>
                  <a:lnTo>
                    <a:pt x="1560686" y="6581"/>
                  </a:lnTo>
                  <a:lnTo>
                    <a:pt x="1607691" y="11496"/>
                  </a:lnTo>
                  <a:lnTo>
                    <a:pt x="1654440" y="17755"/>
                  </a:lnTo>
                  <a:lnTo>
                    <a:pt x="1700894" y="25348"/>
                  </a:lnTo>
                  <a:lnTo>
                    <a:pt x="1747011" y="34267"/>
                  </a:lnTo>
                  <a:lnTo>
                    <a:pt x="1792751" y="44500"/>
                  </a:lnTo>
                  <a:lnTo>
                    <a:pt x="1838074" y="56039"/>
                  </a:lnTo>
                  <a:lnTo>
                    <a:pt x="1882937" y="68873"/>
                  </a:lnTo>
                  <a:lnTo>
                    <a:pt x="1927301" y="82993"/>
                  </a:lnTo>
                  <a:lnTo>
                    <a:pt x="1971124" y="98388"/>
                  </a:lnTo>
                  <a:lnTo>
                    <a:pt x="2014366" y="115051"/>
                  </a:lnTo>
                  <a:lnTo>
                    <a:pt x="2056986" y="132969"/>
                  </a:lnTo>
                  <a:lnTo>
                    <a:pt x="2098943" y="152134"/>
                  </a:lnTo>
                  <a:lnTo>
                    <a:pt x="2140197" y="172537"/>
                  </a:lnTo>
                  <a:lnTo>
                    <a:pt x="2180706" y="194166"/>
                  </a:lnTo>
                  <a:lnTo>
                    <a:pt x="2220430" y="217013"/>
                  </a:lnTo>
                  <a:lnTo>
                    <a:pt x="2259328" y="241067"/>
                  </a:lnTo>
                  <a:lnTo>
                    <a:pt x="2297358" y="266320"/>
                  </a:lnTo>
                  <a:lnTo>
                    <a:pt x="2334481" y="292760"/>
                  </a:lnTo>
                  <a:lnTo>
                    <a:pt x="2370656" y="320380"/>
                  </a:lnTo>
                  <a:lnTo>
                    <a:pt x="2405841" y="349167"/>
                  </a:lnTo>
                  <a:lnTo>
                    <a:pt x="2439997" y="379114"/>
                  </a:lnTo>
                  <a:lnTo>
                    <a:pt x="2473081" y="410210"/>
                  </a:lnTo>
                  <a:lnTo>
                    <a:pt x="2505053" y="442445"/>
                  </a:lnTo>
                  <a:lnTo>
                    <a:pt x="2535873" y="475809"/>
                  </a:lnTo>
                  <a:lnTo>
                    <a:pt x="2565500" y="510294"/>
                  </a:lnTo>
                  <a:lnTo>
                    <a:pt x="2593892" y="545889"/>
                  </a:lnTo>
                  <a:lnTo>
                    <a:pt x="2621010" y="582584"/>
                  </a:lnTo>
                  <a:lnTo>
                    <a:pt x="2646812" y="620370"/>
                  </a:lnTo>
                  <a:lnTo>
                    <a:pt x="2672119" y="660679"/>
                  </a:lnTo>
                  <a:lnTo>
                    <a:pt x="2695505" y="701439"/>
                  </a:lnTo>
                  <a:lnTo>
                    <a:pt x="2716982" y="742610"/>
                  </a:lnTo>
                  <a:lnTo>
                    <a:pt x="2736562" y="784152"/>
                  </a:lnTo>
                  <a:lnTo>
                    <a:pt x="2754259" y="826024"/>
                  </a:lnTo>
                  <a:lnTo>
                    <a:pt x="2770086" y="868187"/>
                  </a:lnTo>
                  <a:lnTo>
                    <a:pt x="2784055" y="910600"/>
                  </a:lnTo>
                  <a:lnTo>
                    <a:pt x="2796179" y="953222"/>
                  </a:lnTo>
                  <a:lnTo>
                    <a:pt x="2806472" y="996013"/>
                  </a:lnTo>
                  <a:lnTo>
                    <a:pt x="2814946" y="1038934"/>
                  </a:lnTo>
                  <a:lnTo>
                    <a:pt x="2821613" y="1081943"/>
                  </a:lnTo>
                  <a:lnTo>
                    <a:pt x="2826488" y="1125001"/>
                  </a:lnTo>
                  <a:lnTo>
                    <a:pt x="2829583" y="1168067"/>
                  </a:lnTo>
                  <a:lnTo>
                    <a:pt x="2830910" y="1211101"/>
                  </a:lnTo>
                  <a:lnTo>
                    <a:pt x="2830483" y="1254062"/>
                  </a:lnTo>
                  <a:lnTo>
                    <a:pt x="2828315" y="1296911"/>
                  </a:lnTo>
                  <a:lnTo>
                    <a:pt x="2824418" y="1339607"/>
                  </a:lnTo>
                  <a:lnTo>
                    <a:pt x="2818806" y="1382109"/>
                  </a:lnTo>
                  <a:lnTo>
                    <a:pt x="2811491" y="1424378"/>
                  </a:lnTo>
                  <a:lnTo>
                    <a:pt x="2802486" y="1466373"/>
                  </a:lnTo>
                  <a:lnTo>
                    <a:pt x="2791804" y="1508053"/>
                  </a:lnTo>
                  <a:lnTo>
                    <a:pt x="2779458" y="1549380"/>
                  </a:lnTo>
                  <a:lnTo>
                    <a:pt x="2765461" y="1590311"/>
                  </a:lnTo>
                  <a:lnTo>
                    <a:pt x="2749826" y="1630808"/>
                  </a:lnTo>
                  <a:lnTo>
                    <a:pt x="2732565" y="1670829"/>
                  </a:lnTo>
                  <a:lnTo>
                    <a:pt x="2713692" y="1710334"/>
                  </a:lnTo>
                  <a:lnTo>
                    <a:pt x="2693220" y="1749284"/>
                  </a:lnTo>
                  <a:lnTo>
                    <a:pt x="2671161" y="1787637"/>
                  </a:lnTo>
                  <a:lnTo>
                    <a:pt x="2647528" y="1825354"/>
                  </a:lnTo>
                  <a:lnTo>
                    <a:pt x="2622335" y="1862394"/>
                  </a:lnTo>
                  <a:lnTo>
                    <a:pt x="2595594" y="1898717"/>
                  </a:lnTo>
                  <a:lnTo>
                    <a:pt x="2567317" y="1934283"/>
                  </a:lnTo>
                  <a:lnTo>
                    <a:pt x="2537519" y="1969051"/>
                  </a:lnTo>
                  <a:lnTo>
                    <a:pt x="2506212" y="2002981"/>
                  </a:lnTo>
                  <a:lnTo>
                    <a:pt x="2473408" y="2036033"/>
                  </a:lnTo>
                  <a:lnTo>
                    <a:pt x="2439121" y="2068166"/>
                  </a:lnTo>
                  <a:lnTo>
                    <a:pt x="2403363" y="2099340"/>
                  </a:lnTo>
                  <a:lnTo>
                    <a:pt x="2366148" y="2129515"/>
                  </a:lnTo>
                  <a:lnTo>
                    <a:pt x="2327488" y="2158651"/>
                  </a:lnTo>
                  <a:lnTo>
                    <a:pt x="2287397" y="2186707"/>
                  </a:lnTo>
                  <a:lnTo>
                    <a:pt x="2245886" y="2213643"/>
                  </a:lnTo>
                  <a:lnTo>
                    <a:pt x="2202970" y="2239419"/>
                  </a:lnTo>
                  <a:lnTo>
                    <a:pt x="2158661" y="2263994"/>
                  </a:lnTo>
                  <a:lnTo>
                    <a:pt x="2112971" y="2287329"/>
                  </a:lnTo>
                  <a:lnTo>
                    <a:pt x="2068359" y="2308279"/>
                  </a:lnTo>
                  <a:lnTo>
                    <a:pt x="2023268" y="2327709"/>
                  </a:lnTo>
                  <a:lnTo>
                    <a:pt x="1977737" y="2345630"/>
                  </a:lnTo>
                  <a:lnTo>
                    <a:pt x="1931809" y="2362050"/>
                  </a:lnTo>
                  <a:lnTo>
                    <a:pt x="1885523" y="2376979"/>
                  </a:lnTo>
                  <a:lnTo>
                    <a:pt x="1838920" y="2390427"/>
                  </a:lnTo>
                  <a:lnTo>
                    <a:pt x="1792042" y="2402405"/>
                  </a:lnTo>
                  <a:lnTo>
                    <a:pt x="1744928" y="2412921"/>
                  </a:lnTo>
                  <a:lnTo>
                    <a:pt x="1697621" y="2421985"/>
                  </a:lnTo>
                  <a:lnTo>
                    <a:pt x="1650160" y="2429608"/>
                  </a:lnTo>
                  <a:lnTo>
                    <a:pt x="1602587" y="2435799"/>
                  </a:lnTo>
                  <a:lnTo>
                    <a:pt x="1554942" y="2440567"/>
                  </a:lnTo>
                  <a:lnTo>
                    <a:pt x="1507266" y="2443922"/>
                  </a:lnTo>
                  <a:lnTo>
                    <a:pt x="1459601" y="2445875"/>
                  </a:lnTo>
                  <a:lnTo>
                    <a:pt x="1411985" y="2446435"/>
                  </a:lnTo>
                  <a:lnTo>
                    <a:pt x="1364462" y="2445612"/>
                  </a:lnTo>
                  <a:lnTo>
                    <a:pt x="1317070" y="2443415"/>
                  </a:lnTo>
                  <a:lnTo>
                    <a:pt x="1269852" y="2439854"/>
                  </a:lnTo>
                  <a:lnTo>
                    <a:pt x="1222848" y="2434939"/>
                  </a:lnTo>
                  <a:lnTo>
                    <a:pt x="1176099" y="2428680"/>
                  </a:lnTo>
                  <a:lnTo>
                    <a:pt x="1129645" y="2421087"/>
                  </a:lnTo>
                  <a:lnTo>
                    <a:pt x="1083527" y="2412168"/>
                  </a:lnTo>
                  <a:lnTo>
                    <a:pt x="1037787" y="2401935"/>
                  </a:lnTo>
                  <a:lnTo>
                    <a:pt x="992465" y="2390396"/>
                  </a:lnTo>
                  <a:lnTo>
                    <a:pt x="947601" y="2377562"/>
                  </a:lnTo>
                  <a:lnTo>
                    <a:pt x="903238" y="2363443"/>
                  </a:lnTo>
                  <a:lnTo>
                    <a:pt x="859414" y="2348047"/>
                  </a:lnTo>
                  <a:lnTo>
                    <a:pt x="816172" y="2331385"/>
                  </a:lnTo>
                  <a:lnTo>
                    <a:pt x="773552" y="2313466"/>
                  </a:lnTo>
                  <a:lnTo>
                    <a:pt x="731594" y="2294301"/>
                  </a:lnTo>
                  <a:lnTo>
                    <a:pt x="690341" y="2273899"/>
                  </a:lnTo>
                  <a:lnTo>
                    <a:pt x="649832" y="2252270"/>
                  </a:lnTo>
                  <a:lnTo>
                    <a:pt x="610108" y="2229423"/>
                  </a:lnTo>
                  <a:lnTo>
                    <a:pt x="571210" y="2205369"/>
                  </a:lnTo>
                  <a:lnTo>
                    <a:pt x="533179" y="2180117"/>
                  </a:lnTo>
                  <a:lnTo>
                    <a:pt x="496056" y="2153676"/>
                  </a:lnTo>
                  <a:lnTo>
                    <a:pt x="459881" y="2126057"/>
                  </a:lnTo>
                  <a:lnTo>
                    <a:pt x="424695" y="2097270"/>
                  </a:lnTo>
                  <a:lnTo>
                    <a:pt x="390540" y="2067323"/>
                  </a:lnTo>
                  <a:lnTo>
                    <a:pt x="357456" y="2036228"/>
                  </a:lnTo>
                  <a:lnTo>
                    <a:pt x="325483" y="2003993"/>
                  </a:lnTo>
                  <a:lnTo>
                    <a:pt x="294663" y="1970628"/>
                  </a:lnTo>
                  <a:lnTo>
                    <a:pt x="265036" y="1936144"/>
                  </a:lnTo>
                  <a:lnTo>
                    <a:pt x="236644" y="1900549"/>
                  </a:lnTo>
                  <a:lnTo>
                    <a:pt x="209526" y="1863854"/>
                  </a:lnTo>
                  <a:lnTo>
                    <a:pt x="183724" y="1826068"/>
                  </a:lnTo>
                  <a:lnTo>
                    <a:pt x="157240" y="1783769"/>
                  </a:lnTo>
                  <a:lnTo>
                    <a:pt x="132831" y="1740861"/>
                  </a:lnTo>
                  <a:lnTo>
                    <a:pt x="110493" y="1697395"/>
                  </a:lnTo>
                  <a:lnTo>
                    <a:pt x="90221" y="1653423"/>
                  </a:lnTo>
                  <a:lnTo>
                    <a:pt x="72012" y="1608996"/>
                  </a:lnTo>
                  <a:lnTo>
                    <a:pt x="55859" y="1564165"/>
                  </a:lnTo>
                  <a:lnTo>
                    <a:pt x="41759" y="1518982"/>
                  </a:lnTo>
                  <a:lnTo>
                    <a:pt x="29706" y="1473498"/>
                  </a:lnTo>
                  <a:lnTo>
                    <a:pt x="19697" y="1427765"/>
                  </a:lnTo>
                  <a:lnTo>
                    <a:pt x="11727" y="1381834"/>
                  </a:lnTo>
                  <a:lnTo>
                    <a:pt x="5790" y="1335755"/>
                  </a:lnTo>
                  <a:lnTo>
                    <a:pt x="1882" y="1289581"/>
                  </a:lnTo>
                  <a:lnTo>
                    <a:pt x="0" y="1243364"/>
                  </a:lnTo>
                  <a:lnTo>
                    <a:pt x="137" y="1197153"/>
                  </a:lnTo>
                  <a:lnTo>
                    <a:pt x="2289" y="1151001"/>
                  </a:lnTo>
                  <a:lnTo>
                    <a:pt x="6452" y="1104958"/>
                  </a:lnTo>
                  <a:lnTo>
                    <a:pt x="12621" y="1059077"/>
                  </a:lnTo>
                  <a:lnTo>
                    <a:pt x="20792" y="1013408"/>
                  </a:lnTo>
                  <a:lnTo>
                    <a:pt x="30959" y="968004"/>
                  </a:lnTo>
                  <a:lnTo>
                    <a:pt x="43118" y="922915"/>
                  </a:lnTo>
                  <a:lnTo>
                    <a:pt x="57265" y="878192"/>
                  </a:lnTo>
                  <a:lnTo>
                    <a:pt x="73395" y="833887"/>
                  </a:lnTo>
                  <a:lnTo>
                    <a:pt x="91502" y="790051"/>
                  </a:lnTo>
                  <a:lnTo>
                    <a:pt x="111584" y="746737"/>
                  </a:lnTo>
                  <a:lnTo>
                    <a:pt x="133634" y="703994"/>
                  </a:lnTo>
                  <a:lnTo>
                    <a:pt x="157648" y="661874"/>
                  </a:lnTo>
                  <a:lnTo>
                    <a:pt x="183623" y="620429"/>
                  </a:lnTo>
                  <a:lnTo>
                    <a:pt x="211552" y="579711"/>
                  </a:lnTo>
                  <a:lnTo>
                    <a:pt x="241431" y="539769"/>
                  </a:lnTo>
                  <a:lnTo>
                    <a:pt x="273256" y="500656"/>
                  </a:lnTo>
                  <a:lnTo>
                    <a:pt x="307022" y="462424"/>
                  </a:lnTo>
                  <a:lnTo>
                    <a:pt x="282371" y="78432"/>
                  </a:lnTo>
                  <a:close/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088479" y="3680459"/>
            <a:ext cx="1751330" cy="1804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67005" marR="159385" indent="-635">
              <a:lnSpc>
                <a:spcPct val="107100"/>
              </a:lnSpc>
              <a:spcBef>
                <a:spcPts val="100"/>
              </a:spcBef>
            </a:pPr>
            <a:r>
              <a:rPr dirty="0" sz="1000">
                <a:latin typeface="Bahnschrift"/>
                <a:cs typeface="Bahnschrift"/>
              </a:rPr>
              <a:t>«</a:t>
            </a:r>
            <a:r>
              <a:rPr dirty="0" sz="1000" spc="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Une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400" spc="-25" b="1">
                <a:latin typeface="Arial"/>
                <a:cs typeface="Arial"/>
              </a:rPr>
              <a:t>perte </a:t>
            </a:r>
            <a:r>
              <a:rPr dirty="0" sz="1400" spc="-70" b="1">
                <a:latin typeface="Arial"/>
                <a:cs typeface="Arial"/>
              </a:rPr>
              <a:t>de 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f</a:t>
            </a:r>
            <a:r>
              <a:rPr dirty="0" sz="1400" spc="-80" b="1">
                <a:latin typeface="Arial"/>
                <a:cs typeface="Arial"/>
              </a:rPr>
              <a:t>o</a:t>
            </a:r>
            <a:r>
              <a:rPr dirty="0" sz="1400" spc="-70" b="1">
                <a:latin typeface="Arial"/>
                <a:cs typeface="Arial"/>
              </a:rPr>
              <a:t>n</a:t>
            </a:r>
            <a:r>
              <a:rPr dirty="0" sz="1400" spc="-85" b="1">
                <a:latin typeface="Arial"/>
                <a:cs typeface="Arial"/>
              </a:rPr>
              <a:t>c</a:t>
            </a:r>
            <a:r>
              <a:rPr dirty="0" sz="1400" spc="-5" b="1">
                <a:latin typeface="Arial"/>
                <a:cs typeface="Arial"/>
              </a:rPr>
              <a:t>t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100" b="1">
                <a:latin typeface="Arial"/>
                <a:cs typeface="Arial"/>
              </a:rPr>
              <a:t>o</a:t>
            </a:r>
            <a:r>
              <a:rPr dirty="0" sz="1400" spc="-70" b="1">
                <a:latin typeface="Arial"/>
                <a:cs typeface="Arial"/>
              </a:rPr>
              <a:t>nn</a:t>
            </a:r>
            <a:r>
              <a:rPr dirty="0" sz="1400" spc="-35" b="1">
                <a:latin typeface="Arial"/>
                <a:cs typeface="Arial"/>
              </a:rPr>
              <a:t>a</a:t>
            </a:r>
            <a:r>
              <a:rPr dirty="0" sz="1400" spc="-25" b="1">
                <a:latin typeface="Arial"/>
                <a:cs typeface="Arial"/>
              </a:rPr>
              <a:t>l</a:t>
            </a:r>
            <a:r>
              <a:rPr dirty="0" sz="1400" spc="-20" b="1">
                <a:latin typeface="Arial"/>
                <a:cs typeface="Arial"/>
              </a:rPr>
              <a:t>i</a:t>
            </a:r>
            <a:r>
              <a:rPr dirty="0" sz="1400" spc="-5" b="1">
                <a:latin typeface="Arial"/>
                <a:cs typeface="Arial"/>
              </a:rPr>
              <a:t>t</a:t>
            </a:r>
            <a:r>
              <a:rPr dirty="0" sz="1400" spc="-30" b="1">
                <a:latin typeface="Arial"/>
                <a:cs typeface="Arial"/>
              </a:rPr>
              <a:t>é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d</a:t>
            </a:r>
            <a:r>
              <a:rPr dirty="0" sz="1400" spc="-35" b="1">
                <a:latin typeface="Arial"/>
                <a:cs typeface="Arial"/>
              </a:rPr>
              <a:t>e</a:t>
            </a:r>
            <a:r>
              <a:rPr dirty="0" sz="1400" spc="-40" b="1">
                <a:latin typeface="Arial"/>
                <a:cs typeface="Arial"/>
              </a:rPr>
              <a:t>s  </a:t>
            </a:r>
            <a:r>
              <a:rPr dirty="0" sz="1400" spc="-55" b="1">
                <a:latin typeface="Arial"/>
                <a:cs typeface="Arial"/>
              </a:rPr>
              <a:t>écosystèmes</a:t>
            </a:r>
            <a:r>
              <a:rPr dirty="0" sz="1000" spc="-55">
                <a:latin typeface="Bahnschrift"/>
                <a:cs typeface="Bahnschrift"/>
              </a:rPr>
              <a:t>.</a:t>
            </a:r>
            <a:endParaRPr sz="1000">
              <a:latin typeface="Bahnschrift"/>
              <a:cs typeface="Bahnschrift"/>
            </a:endParaRPr>
          </a:p>
          <a:p>
            <a:pPr algn="ctr" marL="12700" marR="5080">
              <a:lnSpc>
                <a:spcPct val="106800"/>
              </a:lnSpc>
              <a:spcBef>
                <a:spcPts val="920"/>
              </a:spcBef>
            </a:pPr>
            <a:r>
              <a:rPr dirty="0" sz="1000" spc="-5">
                <a:latin typeface="Bahnschrift"/>
                <a:cs typeface="Bahnschrift"/>
              </a:rPr>
              <a:t>Un</a:t>
            </a:r>
            <a:r>
              <a:rPr dirty="0" sz="1000">
                <a:latin typeface="Bahnschrift"/>
                <a:cs typeface="Bahnschrift"/>
              </a:rPr>
              <a:t> champ</a:t>
            </a:r>
            <a:r>
              <a:rPr dirty="0" sz="1000" spc="5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en </a:t>
            </a:r>
            <a:r>
              <a:rPr dirty="0" sz="1000" spc="-30" b="1">
                <a:latin typeface="Arial"/>
                <a:cs typeface="Arial"/>
              </a:rPr>
              <a:t>culture </a:t>
            </a:r>
            <a:r>
              <a:rPr dirty="0" sz="1000" spc="-40" b="1">
                <a:latin typeface="Arial"/>
                <a:cs typeface="Arial"/>
              </a:rPr>
              <a:t>intensive </a:t>
            </a:r>
            <a:r>
              <a:rPr dirty="0" sz="1000" spc="-265" b="1">
                <a:latin typeface="Arial"/>
                <a:cs typeface="Arial"/>
              </a:rPr>
              <a:t> </a:t>
            </a:r>
            <a:r>
              <a:rPr dirty="0" sz="1000">
                <a:latin typeface="Bahnschrift"/>
                <a:cs typeface="Bahnschrift"/>
              </a:rPr>
              <a:t>ou</a:t>
            </a:r>
            <a:r>
              <a:rPr dirty="0" sz="1000" spc="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une</a:t>
            </a:r>
            <a:r>
              <a:rPr dirty="0" sz="1000">
                <a:latin typeface="Bahnschrift"/>
                <a:cs typeface="Bahnschrift"/>
              </a:rPr>
              <a:t> plantation</a:t>
            </a:r>
            <a:r>
              <a:rPr dirty="0" sz="1000" spc="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Douglas 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est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un</a:t>
            </a:r>
            <a:r>
              <a:rPr dirty="0" sz="1000">
                <a:latin typeface="Bahnschrift"/>
                <a:cs typeface="Bahnschrift"/>
              </a:rPr>
              <a:t> espace </a:t>
            </a:r>
            <a:r>
              <a:rPr dirty="0" sz="1000" spc="-5">
                <a:latin typeface="Bahnschrift"/>
                <a:cs typeface="Bahnschrift"/>
              </a:rPr>
              <a:t>artificialisé 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tandis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10">
                <a:latin typeface="Bahnschrift"/>
                <a:cs typeface="Bahnschrift"/>
              </a:rPr>
              <a:t>qu'un</a:t>
            </a:r>
            <a:r>
              <a:rPr dirty="0" sz="1000" spc="-5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parc</a:t>
            </a:r>
            <a:r>
              <a:rPr dirty="0" sz="1000" spc="5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ou </a:t>
            </a:r>
            <a:r>
              <a:rPr dirty="0" sz="1000" spc="-5">
                <a:latin typeface="Bahnschrift"/>
                <a:cs typeface="Bahnschrift"/>
              </a:rPr>
              <a:t>jardin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 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centre-ville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peut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être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un </a:t>
            </a:r>
            <a:r>
              <a:rPr dirty="0" sz="1000">
                <a:latin typeface="Bahnschrift"/>
                <a:cs typeface="Bahnschrift"/>
              </a:rPr>
              <a:t> espace</a:t>
            </a:r>
            <a:r>
              <a:rPr dirty="0" sz="1000" spc="85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peu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artificialisé.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»</a:t>
            </a:r>
            <a:endParaRPr sz="1000">
              <a:latin typeface="Bahnschrift"/>
              <a:cs typeface="Bahnschrif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50808" y="228594"/>
            <a:ext cx="4549140" cy="2750185"/>
          </a:xfrm>
          <a:custGeom>
            <a:avLst/>
            <a:gdLst/>
            <a:ahLst/>
            <a:cxnLst/>
            <a:rect l="l" t="t" r="r" b="b"/>
            <a:pathLst>
              <a:path w="4549140" h="2750185">
                <a:moveTo>
                  <a:pt x="0" y="1755466"/>
                </a:moveTo>
                <a:lnTo>
                  <a:pt x="523118" y="1408346"/>
                </a:lnTo>
                <a:lnTo>
                  <a:pt x="522522" y="1369200"/>
                </a:lnTo>
                <a:lnTo>
                  <a:pt x="523522" y="1330298"/>
                </a:lnTo>
                <a:lnTo>
                  <a:pt x="526097" y="1291656"/>
                </a:lnTo>
                <a:lnTo>
                  <a:pt x="530226" y="1253288"/>
                </a:lnTo>
                <a:lnTo>
                  <a:pt x="535888" y="1215209"/>
                </a:lnTo>
                <a:lnTo>
                  <a:pt x="543063" y="1177433"/>
                </a:lnTo>
                <a:lnTo>
                  <a:pt x="551730" y="1139977"/>
                </a:lnTo>
                <a:lnTo>
                  <a:pt x="561868" y="1102854"/>
                </a:lnTo>
                <a:lnTo>
                  <a:pt x="573457" y="1066080"/>
                </a:lnTo>
                <a:lnTo>
                  <a:pt x="586476" y="1029669"/>
                </a:lnTo>
                <a:lnTo>
                  <a:pt x="600904" y="993636"/>
                </a:lnTo>
                <a:lnTo>
                  <a:pt x="616720" y="957996"/>
                </a:lnTo>
                <a:lnTo>
                  <a:pt x="633904" y="922764"/>
                </a:lnTo>
                <a:lnTo>
                  <a:pt x="652435" y="887955"/>
                </a:lnTo>
                <a:lnTo>
                  <a:pt x="672292" y="853584"/>
                </a:lnTo>
                <a:lnTo>
                  <a:pt x="693455" y="819665"/>
                </a:lnTo>
                <a:lnTo>
                  <a:pt x="715902" y="786213"/>
                </a:lnTo>
                <a:lnTo>
                  <a:pt x="739614" y="753244"/>
                </a:lnTo>
                <a:lnTo>
                  <a:pt x="764569" y="720771"/>
                </a:lnTo>
                <a:lnTo>
                  <a:pt x="790746" y="688810"/>
                </a:lnTo>
                <a:lnTo>
                  <a:pt x="818126" y="657377"/>
                </a:lnTo>
                <a:lnTo>
                  <a:pt x="846686" y="626484"/>
                </a:lnTo>
                <a:lnTo>
                  <a:pt x="876407" y="596148"/>
                </a:lnTo>
                <a:lnTo>
                  <a:pt x="907268" y="566384"/>
                </a:lnTo>
                <a:lnTo>
                  <a:pt x="939248" y="537206"/>
                </a:lnTo>
                <a:lnTo>
                  <a:pt x="972326" y="508628"/>
                </a:lnTo>
                <a:lnTo>
                  <a:pt x="1006482" y="480667"/>
                </a:lnTo>
                <a:lnTo>
                  <a:pt x="1041695" y="453337"/>
                </a:lnTo>
                <a:lnTo>
                  <a:pt x="1077943" y="426652"/>
                </a:lnTo>
                <a:lnTo>
                  <a:pt x="1115208" y="400627"/>
                </a:lnTo>
                <a:lnTo>
                  <a:pt x="1153466" y="375278"/>
                </a:lnTo>
                <a:lnTo>
                  <a:pt x="1192699" y="350619"/>
                </a:lnTo>
                <a:lnTo>
                  <a:pt x="1232885" y="326665"/>
                </a:lnTo>
                <a:lnTo>
                  <a:pt x="1274004" y="303431"/>
                </a:lnTo>
                <a:lnTo>
                  <a:pt x="1316035" y="280931"/>
                </a:lnTo>
                <a:lnTo>
                  <a:pt x="1358956" y="259182"/>
                </a:lnTo>
                <a:lnTo>
                  <a:pt x="1402748" y="238196"/>
                </a:lnTo>
                <a:lnTo>
                  <a:pt x="1447390" y="217990"/>
                </a:lnTo>
                <a:lnTo>
                  <a:pt x="1492860" y="198579"/>
                </a:lnTo>
                <a:lnTo>
                  <a:pt x="1539139" y="179976"/>
                </a:lnTo>
                <a:lnTo>
                  <a:pt x="1586205" y="162197"/>
                </a:lnTo>
                <a:lnTo>
                  <a:pt x="1634038" y="145257"/>
                </a:lnTo>
                <a:lnTo>
                  <a:pt x="1682617" y="129170"/>
                </a:lnTo>
                <a:lnTo>
                  <a:pt x="1731922" y="113952"/>
                </a:lnTo>
                <a:lnTo>
                  <a:pt x="1781931" y="99618"/>
                </a:lnTo>
                <a:lnTo>
                  <a:pt x="1832624" y="86181"/>
                </a:lnTo>
                <a:lnTo>
                  <a:pt x="1883980" y="73658"/>
                </a:lnTo>
                <a:lnTo>
                  <a:pt x="1935978" y="62062"/>
                </a:lnTo>
                <a:lnTo>
                  <a:pt x="1988599" y="51409"/>
                </a:lnTo>
                <a:lnTo>
                  <a:pt x="2041820" y="41714"/>
                </a:lnTo>
                <a:lnTo>
                  <a:pt x="2095621" y="32991"/>
                </a:lnTo>
                <a:lnTo>
                  <a:pt x="2149983" y="25256"/>
                </a:lnTo>
                <a:lnTo>
                  <a:pt x="2204883" y="18522"/>
                </a:lnTo>
                <a:lnTo>
                  <a:pt x="2260301" y="12806"/>
                </a:lnTo>
                <a:lnTo>
                  <a:pt x="2316216" y="8122"/>
                </a:lnTo>
                <a:lnTo>
                  <a:pt x="2372608" y="4484"/>
                </a:lnTo>
                <a:lnTo>
                  <a:pt x="2429457" y="1908"/>
                </a:lnTo>
                <a:lnTo>
                  <a:pt x="2486740" y="409"/>
                </a:lnTo>
                <a:lnTo>
                  <a:pt x="2543094" y="0"/>
                </a:lnTo>
                <a:lnTo>
                  <a:pt x="2599103" y="644"/>
                </a:lnTo>
                <a:lnTo>
                  <a:pt x="2654745" y="2328"/>
                </a:lnTo>
                <a:lnTo>
                  <a:pt x="2710000" y="5038"/>
                </a:lnTo>
                <a:lnTo>
                  <a:pt x="2764848" y="8762"/>
                </a:lnTo>
                <a:lnTo>
                  <a:pt x="2819267" y="13484"/>
                </a:lnTo>
                <a:lnTo>
                  <a:pt x="2873238" y="19193"/>
                </a:lnTo>
                <a:lnTo>
                  <a:pt x="2926738" y="25875"/>
                </a:lnTo>
                <a:lnTo>
                  <a:pt x="2979749" y="33515"/>
                </a:lnTo>
                <a:lnTo>
                  <a:pt x="3032249" y="42102"/>
                </a:lnTo>
                <a:lnTo>
                  <a:pt x="3084217" y="51620"/>
                </a:lnTo>
                <a:lnTo>
                  <a:pt x="3135632" y="62058"/>
                </a:lnTo>
                <a:lnTo>
                  <a:pt x="3186475" y="73401"/>
                </a:lnTo>
                <a:lnTo>
                  <a:pt x="3236724" y="85636"/>
                </a:lnTo>
                <a:lnTo>
                  <a:pt x="3286359" y="98749"/>
                </a:lnTo>
                <a:lnTo>
                  <a:pt x="3335359" y="112727"/>
                </a:lnTo>
                <a:lnTo>
                  <a:pt x="3383703" y="127557"/>
                </a:lnTo>
                <a:lnTo>
                  <a:pt x="3431371" y="143226"/>
                </a:lnTo>
                <a:lnTo>
                  <a:pt x="3478342" y="159719"/>
                </a:lnTo>
                <a:lnTo>
                  <a:pt x="3524596" y="177023"/>
                </a:lnTo>
                <a:lnTo>
                  <a:pt x="3570111" y="195125"/>
                </a:lnTo>
                <a:lnTo>
                  <a:pt x="3614867" y="214011"/>
                </a:lnTo>
                <a:lnTo>
                  <a:pt x="3658844" y="233669"/>
                </a:lnTo>
                <a:lnTo>
                  <a:pt x="3702020" y="254084"/>
                </a:lnTo>
                <a:lnTo>
                  <a:pt x="3744375" y="275243"/>
                </a:lnTo>
                <a:lnTo>
                  <a:pt x="3785889" y="297133"/>
                </a:lnTo>
                <a:lnTo>
                  <a:pt x="3826540" y="319739"/>
                </a:lnTo>
                <a:lnTo>
                  <a:pt x="3866309" y="343050"/>
                </a:lnTo>
                <a:lnTo>
                  <a:pt x="3905174" y="367051"/>
                </a:lnTo>
                <a:lnTo>
                  <a:pt x="3943114" y="391729"/>
                </a:lnTo>
                <a:lnTo>
                  <a:pt x="3980110" y="417070"/>
                </a:lnTo>
                <a:lnTo>
                  <a:pt x="4016140" y="443061"/>
                </a:lnTo>
                <a:lnTo>
                  <a:pt x="4051183" y="469689"/>
                </a:lnTo>
                <a:lnTo>
                  <a:pt x="4085220" y="496940"/>
                </a:lnTo>
                <a:lnTo>
                  <a:pt x="4118229" y="524800"/>
                </a:lnTo>
                <a:lnTo>
                  <a:pt x="4150190" y="553257"/>
                </a:lnTo>
                <a:lnTo>
                  <a:pt x="4181081" y="582296"/>
                </a:lnTo>
                <a:lnTo>
                  <a:pt x="4210884" y="611905"/>
                </a:lnTo>
                <a:lnTo>
                  <a:pt x="4239575" y="642070"/>
                </a:lnTo>
                <a:lnTo>
                  <a:pt x="4267136" y="672777"/>
                </a:lnTo>
                <a:lnTo>
                  <a:pt x="4293546" y="704013"/>
                </a:lnTo>
                <a:lnTo>
                  <a:pt x="4318782" y="735765"/>
                </a:lnTo>
                <a:lnTo>
                  <a:pt x="4342826" y="768018"/>
                </a:lnTo>
                <a:lnTo>
                  <a:pt x="4365657" y="800761"/>
                </a:lnTo>
                <a:lnTo>
                  <a:pt x="4387253" y="833978"/>
                </a:lnTo>
                <a:lnTo>
                  <a:pt x="4407594" y="867658"/>
                </a:lnTo>
                <a:lnTo>
                  <a:pt x="4426659" y="901786"/>
                </a:lnTo>
                <a:lnTo>
                  <a:pt x="4444428" y="936348"/>
                </a:lnTo>
                <a:lnTo>
                  <a:pt x="4460880" y="971332"/>
                </a:lnTo>
                <a:lnTo>
                  <a:pt x="4475995" y="1006724"/>
                </a:lnTo>
                <a:lnTo>
                  <a:pt x="4489751" y="1042511"/>
                </a:lnTo>
                <a:lnTo>
                  <a:pt x="4502128" y="1078679"/>
                </a:lnTo>
                <a:lnTo>
                  <a:pt x="4513106" y="1115214"/>
                </a:lnTo>
                <a:lnTo>
                  <a:pt x="4522663" y="1152104"/>
                </a:lnTo>
                <a:lnTo>
                  <a:pt x="4530779" y="1189335"/>
                </a:lnTo>
                <a:lnTo>
                  <a:pt x="4537434" y="1226892"/>
                </a:lnTo>
                <a:lnTo>
                  <a:pt x="4542606" y="1264764"/>
                </a:lnTo>
                <a:lnTo>
                  <a:pt x="4546275" y="1302936"/>
                </a:lnTo>
                <a:lnTo>
                  <a:pt x="4548421" y="1341396"/>
                </a:lnTo>
                <a:lnTo>
                  <a:pt x="4549017" y="1380542"/>
                </a:lnTo>
                <a:lnTo>
                  <a:pt x="4548016" y="1419443"/>
                </a:lnTo>
                <a:lnTo>
                  <a:pt x="4545441" y="1458085"/>
                </a:lnTo>
                <a:lnTo>
                  <a:pt x="4541312" y="1496453"/>
                </a:lnTo>
                <a:lnTo>
                  <a:pt x="4535650" y="1534532"/>
                </a:lnTo>
                <a:lnTo>
                  <a:pt x="4528474" y="1572307"/>
                </a:lnTo>
                <a:lnTo>
                  <a:pt x="4519807" y="1609764"/>
                </a:lnTo>
                <a:lnTo>
                  <a:pt x="4509668" y="1646886"/>
                </a:lnTo>
                <a:lnTo>
                  <a:pt x="4498079" y="1683661"/>
                </a:lnTo>
                <a:lnTo>
                  <a:pt x="4485060" y="1720072"/>
                </a:lnTo>
                <a:lnTo>
                  <a:pt x="4470632" y="1756104"/>
                </a:lnTo>
                <a:lnTo>
                  <a:pt x="4454815" y="1791744"/>
                </a:lnTo>
                <a:lnTo>
                  <a:pt x="4437631" y="1826976"/>
                </a:lnTo>
                <a:lnTo>
                  <a:pt x="4419100" y="1861785"/>
                </a:lnTo>
                <a:lnTo>
                  <a:pt x="4399243" y="1896156"/>
                </a:lnTo>
                <a:lnTo>
                  <a:pt x="4378080" y="1930075"/>
                </a:lnTo>
                <a:lnTo>
                  <a:pt x="4355632" y="1963527"/>
                </a:lnTo>
                <a:lnTo>
                  <a:pt x="4331920" y="1996496"/>
                </a:lnTo>
                <a:lnTo>
                  <a:pt x="4306965" y="2028968"/>
                </a:lnTo>
                <a:lnTo>
                  <a:pt x="4280787" y="2060929"/>
                </a:lnTo>
                <a:lnTo>
                  <a:pt x="4253408" y="2092362"/>
                </a:lnTo>
                <a:lnTo>
                  <a:pt x="4224847" y="2123255"/>
                </a:lnTo>
                <a:lnTo>
                  <a:pt x="4195125" y="2153590"/>
                </a:lnTo>
                <a:lnTo>
                  <a:pt x="4164264" y="2183355"/>
                </a:lnTo>
                <a:lnTo>
                  <a:pt x="4132284" y="2212533"/>
                </a:lnTo>
                <a:lnTo>
                  <a:pt x="4099206" y="2241110"/>
                </a:lnTo>
                <a:lnTo>
                  <a:pt x="4065050" y="2269071"/>
                </a:lnTo>
                <a:lnTo>
                  <a:pt x="4029837" y="2296401"/>
                </a:lnTo>
                <a:lnTo>
                  <a:pt x="3993588" y="2323086"/>
                </a:lnTo>
                <a:lnTo>
                  <a:pt x="3956324" y="2349111"/>
                </a:lnTo>
                <a:lnTo>
                  <a:pt x="3918065" y="2374460"/>
                </a:lnTo>
                <a:lnTo>
                  <a:pt x="3878832" y="2399119"/>
                </a:lnTo>
                <a:lnTo>
                  <a:pt x="3838646" y="2423072"/>
                </a:lnTo>
                <a:lnTo>
                  <a:pt x="3797527" y="2446306"/>
                </a:lnTo>
                <a:lnTo>
                  <a:pt x="3755496" y="2468806"/>
                </a:lnTo>
                <a:lnTo>
                  <a:pt x="3712574" y="2490555"/>
                </a:lnTo>
                <a:lnTo>
                  <a:pt x="3668782" y="2511540"/>
                </a:lnTo>
                <a:lnTo>
                  <a:pt x="3624141" y="2531746"/>
                </a:lnTo>
                <a:lnTo>
                  <a:pt x="3578670" y="2551158"/>
                </a:lnTo>
                <a:lnTo>
                  <a:pt x="3532391" y="2569760"/>
                </a:lnTo>
                <a:lnTo>
                  <a:pt x="3485325" y="2587539"/>
                </a:lnTo>
                <a:lnTo>
                  <a:pt x="3437492" y="2604479"/>
                </a:lnTo>
                <a:lnTo>
                  <a:pt x="3388912" y="2620565"/>
                </a:lnTo>
                <a:lnTo>
                  <a:pt x="3339608" y="2635783"/>
                </a:lnTo>
                <a:lnTo>
                  <a:pt x="3289599" y="2650118"/>
                </a:lnTo>
                <a:lnTo>
                  <a:pt x="3238906" y="2663554"/>
                </a:lnTo>
                <a:lnTo>
                  <a:pt x="3187550" y="2676078"/>
                </a:lnTo>
                <a:lnTo>
                  <a:pt x="3135551" y="2687673"/>
                </a:lnTo>
                <a:lnTo>
                  <a:pt x="3082931" y="2698326"/>
                </a:lnTo>
                <a:lnTo>
                  <a:pt x="3029710" y="2708021"/>
                </a:lnTo>
                <a:lnTo>
                  <a:pt x="2975908" y="2716744"/>
                </a:lnTo>
                <a:lnTo>
                  <a:pt x="2921547" y="2724479"/>
                </a:lnTo>
                <a:lnTo>
                  <a:pt x="2866647" y="2731213"/>
                </a:lnTo>
                <a:lnTo>
                  <a:pt x="2811229" y="2736929"/>
                </a:lnTo>
                <a:lnTo>
                  <a:pt x="2755313" y="2741613"/>
                </a:lnTo>
                <a:lnTo>
                  <a:pt x="2698921" y="2745251"/>
                </a:lnTo>
                <a:lnTo>
                  <a:pt x="2642073" y="2747827"/>
                </a:lnTo>
                <a:lnTo>
                  <a:pt x="2584790" y="2749326"/>
                </a:lnTo>
                <a:lnTo>
                  <a:pt x="2528963" y="2749730"/>
                </a:lnTo>
                <a:lnTo>
                  <a:pt x="2473379" y="2749086"/>
                </a:lnTo>
                <a:lnTo>
                  <a:pt x="2418061" y="2747406"/>
                </a:lnTo>
                <a:lnTo>
                  <a:pt x="2363035" y="2744700"/>
                </a:lnTo>
                <a:lnTo>
                  <a:pt x="2308326" y="2740979"/>
                </a:lnTo>
                <a:lnTo>
                  <a:pt x="2253959" y="2736255"/>
                </a:lnTo>
                <a:lnTo>
                  <a:pt x="2199959" y="2730538"/>
                </a:lnTo>
                <a:lnTo>
                  <a:pt x="2146350" y="2723839"/>
                </a:lnTo>
                <a:lnTo>
                  <a:pt x="2093158" y="2716169"/>
                </a:lnTo>
                <a:lnTo>
                  <a:pt x="2040408" y="2707539"/>
                </a:lnTo>
                <a:lnTo>
                  <a:pt x="1988124" y="2697961"/>
                </a:lnTo>
                <a:lnTo>
                  <a:pt x="1936332" y="2687443"/>
                </a:lnTo>
                <a:lnTo>
                  <a:pt x="1885057" y="2675999"/>
                </a:lnTo>
                <a:lnTo>
                  <a:pt x="1834323" y="2663638"/>
                </a:lnTo>
                <a:lnTo>
                  <a:pt x="1784156" y="2650371"/>
                </a:lnTo>
                <a:lnTo>
                  <a:pt x="1734581" y="2636210"/>
                </a:lnTo>
                <a:lnTo>
                  <a:pt x="1685622" y="2621166"/>
                </a:lnTo>
                <a:lnTo>
                  <a:pt x="1637304" y="2605248"/>
                </a:lnTo>
                <a:lnTo>
                  <a:pt x="1589653" y="2588469"/>
                </a:lnTo>
                <a:lnTo>
                  <a:pt x="1542694" y="2570839"/>
                </a:lnTo>
                <a:lnTo>
                  <a:pt x="1496451" y="2552368"/>
                </a:lnTo>
                <a:lnTo>
                  <a:pt x="1450949" y="2533069"/>
                </a:lnTo>
                <a:lnTo>
                  <a:pt x="1406214" y="2512951"/>
                </a:lnTo>
                <a:lnTo>
                  <a:pt x="1362270" y="2492026"/>
                </a:lnTo>
                <a:lnTo>
                  <a:pt x="1319142" y="2470305"/>
                </a:lnTo>
                <a:lnTo>
                  <a:pt x="1276856" y="2447798"/>
                </a:lnTo>
                <a:lnTo>
                  <a:pt x="1235435" y="2424517"/>
                </a:lnTo>
                <a:lnTo>
                  <a:pt x="1194907" y="2400472"/>
                </a:lnTo>
                <a:lnTo>
                  <a:pt x="1155294" y="2375674"/>
                </a:lnTo>
                <a:lnTo>
                  <a:pt x="1116623" y="2350134"/>
                </a:lnTo>
                <a:lnTo>
                  <a:pt x="1078917" y="2323864"/>
                </a:lnTo>
                <a:lnTo>
                  <a:pt x="1042203" y="2296873"/>
                </a:lnTo>
                <a:lnTo>
                  <a:pt x="1006505" y="2269173"/>
                </a:lnTo>
                <a:lnTo>
                  <a:pt x="971848" y="2240775"/>
                </a:lnTo>
                <a:lnTo>
                  <a:pt x="938258" y="2211690"/>
                </a:lnTo>
                <a:lnTo>
                  <a:pt x="905758" y="2181929"/>
                </a:lnTo>
                <a:lnTo>
                  <a:pt x="874374" y="2151502"/>
                </a:lnTo>
                <a:lnTo>
                  <a:pt x="844132" y="2120420"/>
                </a:lnTo>
                <a:lnTo>
                  <a:pt x="815055" y="2088695"/>
                </a:lnTo>
                <a:lnTo>
                  <a:pt x="787169" y="2056337"/>
                </a:lnTo>
                <a:lnTo>
                  <a:pt x="760499" y="2023357"/>
                </a:lnTo>
                <a:lnTo>
                  <a:pt x="735070" y="1989766"/>
                </a:lnTo>
                <a:lnTo>
                  <a:pt x="710907" y="1955576"/>
                </a:lnTo>
                <a:lnTo>
                  <a:pt x="688035" y="1920796"/>
                </a:lnTo>
                <a:lnTo>
                  <a:pt x="0" y="1755466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245132" y="664971"/>
            <a:ext cx="2682875" cy="1955164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algn="ctr" marL="12700" marR="5080" indent="635">
              <a:lnSpc>
                <a:spcPct val="106900"/>
              </a:lnSpc>
              <a:spcBef>
                <a:spcPts val="15"/>
              </a:spcBef>
            </a:pPr>
            <a:r>
              <a:rPr dirty="0" sz="1000">
                <a:latin typeface="Bahnschrift"/>
                <a:cs typeface="Bahnschrift"/>
              </a:rPr>
              <a:t>«</a:t>
            </a:r>
            <a:r>
              <a:rPr dirty="0" sz="1000" spc="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Elle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recouvre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toutes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les</a:t>
            </a:r>
            <a:r>
              <a:rPr dirty="0" sz="1000">
                <a:latin typeface="Bahnschrift"/>
                <a:cs typeface="Bahnschrift"/>
              </a:rPr>
              <a:t> actions </a:t>
            </a:r>
            <a:r>
              <a:rPr dirty="0" sz="1000" spc="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</a:t>
            </a:r>
            <a:r>
              <a:rPr dirty="0" sz="1000" spc="-110" b="1">
                <a:latin typeface="Arial"/>
                <a:cs typeface="Arial"/>
              </a:rPr>
              <a:t>’</a:t>
            </a:r>
            <a:r>
              <a:rPr dirty="0" sz="1400" spc="-25" b="1">
                <a:latin typeface="Arial"/>
                <a:cs typeface="Arial"/>
              </a:rPr>
              <a:t>i</a:t>
            </a:r>
            <a:r>
              <a:rPr dirty="0" sz="1400" spc="-65" b="1">
                <a:latin typeface="Arial"/>
                <a:cs typeface="Arial"/>
              </a:rPr>
              <a:t>m</a:t>
            </a:r>
            <a:r>
              <a:rPr dirty="0" sz="1400" spc="-95" b="1">
                <a:latin typeface="Arial"/>
                <a:cs typeface="Arial"/>
              </a:rPr>
              <a:t>p</a:t>
            </a:r>
            <a:r>
              <a:rPr dirty="0" sz="1400" spc="-35" b="1">
                <a:latin typeface="Arial"/>
                <a:cs typeface="Arial"/>
              </a:rPr>
              <a:t>e</a:t>
            </a:r>
            <a:r>
              <a:rPr dirty="0" sz="1400" spc="50" b="1">
                <a:latin typeface="Arial"/>
                <a:cs typeface="Arial"/>
              </a:rPr>
              <a:t>r</a:t>
            </a:r>
            <a:r>
              <a:rPr dirty="0" sz="1400" spc="-50" b="1">
                <a:latin typeface="Arial"/>
                <a:cs typeface="Arial"/>
              </a:rPr>
              <a:t>m</a:t>
            </a:r>
            <a:r>
              <a:rPr dirty="0" sz="1400" spc="-35" b="1">
                <a:latin typeface="Arial"/>
                <a:cs typeface="Arial"/>
              </a:rPr>
              <a:t>é</a:t>
            </a:r>
            <a:r>
              <a:rPr dirty="0" sz="1400" spc="-30" b="1">
                <a:latin typeface="Arial"/>
                <a:cs typeface="Arial"/>
              </a:rPr>
              <a:t>a</a:t>
            </a:r>
            <a:r>
              <a:rPr dirty="0" sz="1400" spc="-95" b="1">
                <a:latin typeface="Arial"/>
                <a:cs typeface="Arial"/>
              </a:rPr>
              <a:t>b</a:t>
            </a:r>
            <a:r>
              <a:rPr dirty="0" sz="1400" spc="-20" b="1">
                <a:latin typeface="Arial"/>
                <a:cs typeface="Arial"/>
              </a:rPr>
              <a:t>i</a:t>
            </a:r>
            <a:r>
              <a:rPr dirty="0" sz="1400" spc="-25" b="1">
                <a:latin typeface="Arial"/>
                <a:cs typeface="Arial"/>
              </a:rPr>
              <a:t>l</a:t>
            </a:r>
            <a:r>
              <a:rPr dirty="0" sz="1400" spc="-45" b="1">
                <a:latin typeface="Arial"/>
                <a:cs typeface="Arial"/>
              </a:rPr>
              <a:t>is</a:t>
            </a:r>
            <a:r>
              <a:rPr dirty="0" sz="1400" spc="-45" b="1">
                <a:latin typeface="Arial"/>
                <a:cs typeface="Arial"/>
              </a:rPr>
              <a:t>a</a:t>
            </a:r>
            <a:r>
              <a:rPr dirty="0" sz="1400" spc="-5" b="1">
                <a:latin typeface="Arial"/>
                <a:cs typeface="Arial"/>
              </a:rPr>
              <a:t>t</a:t>
            </a:r>
            <a:r>
              <a:rPr dirty="0" sz="1400" spc="-50" b="1">
                <a:latin typeface="Arial"/>
                <a:cs typeface="Arial"/>
              </a:rPr>
              <a:t>i</a:t>
            </a:r>
            <a:r>
              <a:rPr dirty="0" sz="1400" spc="-90" b="1">
                <a:latin typeface="Arial"/>
                <a:cs typeface="Arial"/>
              </a:rPr>
              <a:t>o</a:t>
            </a:r>
            <a:r>
              <a:rPr dirty="0" sz="1400" spc="-75" b="1">
                <a:latin typeface="Arial"/>
                <a:cs typeface="Arial"/>
              </a:rPr>
              <a:t>n</a:t>
            </a:r>
            <a:r>
              <a:rPr dirty="0" sz="1400" spc="-125" b="1">
                <a:latin typeface="Arial"/>
                <a:cs typeface="Arial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</a:t>
            </a:r>
            <a:r>
              <a:rPr dirty="0" sz="1000">
                <a:latin typeface="Bahnschrift"/>
                <a:cs typeface="Bahnschrift"/>
              </a:rPr>
              <a:t>es </a:t>
            </a:r>
            <a:r>
              <a:rPr dirty="0" sz="1000" spc="-90">
                <a:latin typeface="Bahnschrift"/>
                <a:cs typeface="Bahnschrift"/>
              </a:rPr>
              <a:t> </a:t>
            </a:r>
            <a:r>
              <a:rPr dirty="0" sz="1000" spc="-10">
                <a:latin typeface="Bahnschrift"/>
                <a:cs typeface="Bahnschrift"/>
              </a:rPr>
              <a:t>s</a:t>
            </a:r>
            <a:r>
              <a:rPr dirty="0" sz="1000" spc="5">
                <a:latin typeface="Bahnschrift"/>
                <a:cs typeface="Bahnschrift"/>
              </a:rPr>
              <a:t>o</a:t>
            </a:r>
            <a:r>
              <a:rPr dirty="0" sz="1000" spc="-5">
                <a:latin typeface="Bahnschrift"/>
                <a:cs typeface="Bahnschrift"/>
              </a:rPr>
              <a:t>l</a:t>
            </a:r>
            <a:r>
              <a:rPr dirty="0" sz="1000">
                <a:latin typeface="Bahnschrift"/>
                <a:cs typeface="Bahnschrift"/>
              </a:rPr>
              <a:t>s  </a:t>
            </a:r>
            <a:r>
              <a:rPr dirty="0" sz="1000" spc="-5">
                <a:latin typeface="Bahnschrift"/>
                <a:cs typeface="Bahnschrift"/>
              </a:rPr>
              <a:t>(constructions,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équipements,</a:t>
            </a:r>
            <a:r>
              <a:rPr dirty="0" sz="1000">
                <a:latin typeface="Bahnschrift"/>
                <a:cs typeface="Bahnschrift"/>
              </a:rPr>
              <a:t> espaces </a:t>
            </a:r>
            <a:r>
              <a:rPr dirty="0" sz="1000" spc="-5">
                <a:latin typeface="Bahnschrift"/>
                <a:cs typeface="Bahnschrift"/>
              </a:rPr>
              <a:t>publics 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minéralisés),</a:t>
            </a:r>
            <a:r>
              <a:rPr dirty="0" sz="1000" spc="9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entraînant</a:t>
            </a:r>
            <a:r>
              <a:rPr dirty="0" sz="1000" spc="9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des</a:t>
            </a:r>
            <a:r>
              <a:rPr dirty="0" sz="1000" spc="95">
                <a:latin typeface="Bahnschrift"/>
                <a:cs typeface="Bahnschrift"/>
              </a:rPr>
              <a:t> </a:t>
            </a:r>
            <a:r>
              <a:rPr dirty="0" sz="1100" spc="-45" b="1">
                <a:latin typeface="Arial"/>
                <a:cs typeface="Arial"/>
              </a:rPr>
              <a:t>impacts</a:t>
            </a:r>
            <a:r>
              <a:rPr dirty="0" sz="1100" b="1">
                <a:latin typeface="Arial"/>
                <a:cs typeface="Arial"/>
              </a:rPr>
              <a:t> </a:t>
            </a:r>
            <a:r>
              <a:rPr dirty="0" sz="1100" spc="-50" b="1">
                <a:latin typeface="Arial"/>
                <a:cs typeface="Arial"/>
              </a:rPr>
              <a:t>souvent </a:t>
            </a:r>
            <a:r>
              <a:rPr dirty="0" sz="1100" spc="-290" b="1">
                <a:latin typeface="Arial"/>
                <a:cs typeface="Arial"/>
              </a:rPr>
              <a:t> 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50" b="1">
                <a:latin typeface="Arial"/>
                <a:cs typeface="Arial"/>
              </a:rPr>
              <a:t>rr</a:t>
            </a:r>
            <a:r>
              <a:rPr dirty="0" sz="1400" spc="-35" b="1">
                <a:latin typeface="Arial"/>
                <a:cs typeface="Arial"/>
              </a:rPr>
              <a:t>é</a:t>
            </a:r>
            <a:r>
              <a:rPr dirty="0" sz="1400" spc="-55" b="1">
                <a:latin typeface="Arial"/>
                <a:cs typeface="Arial"/>
              </a:rPr>
              <a:t>v</a:t>
            </a:r>
            <a:r>
              <a:rPr dirty="0" sz="1400" spc="-60" b="1">
                <a:latin typeface="Arial"/>
                <a:cs typeface="Arial"/>
              </a:rPr>
              <a:t>e</a:t>
            </a:r>
            <a:r>
              <a:rPr dirty="0" sz="1400" spc="50" b="1">
                <a:latin typeface="Arial"/>
                <a:cs typeface="Arial"/>
              </a:rPr>
              <a:t>r</a:t>
            </a:r>
            <a:r>
              <a:rPr dirty="0" sz="1400" spc="-60" b="1">
                <a:latin typeface="Arial"/>
                <a:cs typeface="Arial"/>
              </a:rPr>
              <a:t>s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95" b="1">
                <a:latin typeface="Arial"/>
                <a:cs typeface="Arial"/>
              </a:rPr>
              <a:t>b</a:t>
            </a:r>
            <a:r>
              <a:rPr dirty="0" sz="1400" spc="5" b="1">
                <a:latin typeface="Arial"/>
                <a:cs typeface="Arial"/>
              </a:rPr>
              <a:t>l</a:t>
            </a:r>
            <a:r>
              <a:rPr dirty="0" sz="1400" spc="-35" b="1">
                <a:latin typeface="Arial"/>
                <a:cs typeface="Arial"/>
              </a:rPr>
              <a:t>e</a:t>
            </a:r>
            <a:r>
              <a:rPr dirty="0" sz="1400" spc="-55" b="1">
                <a:latin typeface="Arial"/>
                <a:cs typeface="Arial"/>
              </a:rPr>
              <a:t>s</a:t>
            </a:r>
            <a:r>
              <a:rPr dirty="0" sz="1400" spc="-130" b="1">
                <a:latin typeface="Arial"/>
                <a:cs typeface="Arial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t</a:t>
            </a:r>
            <a:r>
              <a:rPr dirty="0" sz="1000">
                <a:latin typeface="Bahnschrift"/>
                <a:cs typeface="Bahnschrift"/>
              </a:rPr>
              <a:t>e</a:t>
            </a:r>
            <a:r>
              <a:rPr dirty="0" sz="1000" spc="-5">
                <a:latin typeface="Bahnschrift"/>
                <a:cs typeface="Bahnschrift"/>
              </a:rPr>
              <a:t>l</a:t>
            </a:r>
            <a:r>
              <a:rPr dirty="0" sz="1000">
                <a:latin typeface="Bahnschrift"/>
                <a:cs typeface="Bahnschrift"/>
              </a:rPr>
              <a:t>s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q</a:t>
            </a:r>
            <a:r>
              <a:rPr dirty="0" sz="1000" spc="-10">
                <a:latin typeface="Bahnschrift"/>
                <a:cs typeface="Bahnschrift"/>
              </a:rPr>
              <a:t>u</a:t>
            </a:r>
            <a:r>
              <a:rPr dirty="0" sz="1000">
                <a:latin typeface="Bahnschrift"/>
                <a:cs typeface="Bahnschrift"/>
              </a:rPr>
              <a:t>e </a:t>
            </a:r>
            <a:r>
              <a:rPr dirty="0" sz="1000" spc="-8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l</a:t>
            </a:r>
            <a:r>
              <a:rPr dirty="0" sz="1000">
                <a:latin typeface="Bahnschrift"/>
                <a:cs typeface="Bahnschrift"/>
              </a:rPr>
              <a:t>a </a:t>
            </a:r>
            <a:r>
              <a:rPr dirty="0" sz="1000" spc="-7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di</a:t>
            </a:r>
            <a:r>
              <a:rPr dirty="0" sz="1000" spc="5">
                <a:latin typeface="Bahnschrift"/>
                <a:cs typeface="Bahnschrift"/>
              </a:rPr>
              <a:t>m</a:t>
            </a:r>
            <a:r>
              <a:rPr dirty="0" sz="1000" spc="-5">
                <a:latin typeface="Bahnschrift"/>
                <a:cs typeface="Bahnschrift"/>
              </a:rPr>
              <a:t>i</a:t>
            </a:r>
            <a:r>
              <a:rPr dirty="0" sz="1000">
                <a:latin typeface="Bahnschrift"/>
                <a:cs typeface="Bahnschrift"/>
              </a:rPr>
              <a:t>n</a:t>
            </a:r>
            <a:r>
              <a:rPr dirty="0" sz="1000" spc="-10">
                <a:latin typeface="Bahnschrift"/>
                <a:cs typeface="Bahnschrift"/>
              </a:rPr>
              <a:t>u</a:t>
            </a:r>
            <a:r>
              <a:rPr dirty="0" sz="1000" spc="-5">
                <a:latin typeface="Bahnschrift"/>
                <a:cs typeface="Bahnschrift"/>
              </a:rPr>
              <a:t>ti</a:t>
            </a:r>
            <a:r>
              <a:rPr dirty="0" sz="1000">
                <a:latin typeface="Bahnschrift"/>
                <a:cs typeface="Bahnschrift"/>
              </a:rPr>
              <a:t>on </a:t>
            </a:r>
            <a:r>
              <a:rPr dirty="0" sz="1000" spc="-8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</a:t>
            </a:r>
            <a:r>
              <a:rPr dirty="0" sz="1000">
                <a:latin typeface="Bahnschrift"/>
                <a:cs typeface="Bahnschrift"/>
              </a:rPr>
              <a:t>e  </a:t>
            </a:r>
            <a:r>
              <a:rPr dirty="0" sz="1000" spc="-5">
                <a:latin typeface="Bahnschrift"/>
                <a:cs typeface="Bahnschrift"/>
              </a:rPr>
              <a:t>ressources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naturelles</a:t>
            </a:r>
            <a:r>
              <a:rPr dirty="0" sz="1000">
                <a:latin typeface="Bahnschrift"/>
                <a:cs typeface="Bahnschrift"/>
              </a:rPr>
              <a:t> et</a:t>
            </a:r>
            <a:r>
              <a:rPr dirty="0" sz="1000" spc="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agricoles,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la 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fragmentation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des</a:t>
            </a:r>
            <a:r>
              <a:rPr dirty="0" sz="1000">
                <a:latin typeface="Bahnschrift"/>
                <a:cs typeface="Bahnschrift"/>
              </a:rPr>
              <a:t> habitats </a:t>
            </a:r>
            <a:r>
              <a:rPr dirty="0" sz="1000" spc="-5">
                <a:latin typeface="Bahnschrift"/>
                <a:cs typeface="Bahnschrift"/>
              </a:rPr>
              <a:t>naturels,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la 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dégradation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des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paysages,</a:t>
            </a:r>
            <a:r>
              <a:rPr dirty="0" sz="1000">
                <a:latin typeface="Bahnschrift"/>
                <a:cs typeface="Bahnschrift"/>
              </a:rPr>
              <a:t> et</a:t>
            </a:r>
            <a:r>
              <a:rPr dirty="0" sz="1000" spc="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l’aggravation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 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l’érosion</a:t>
            </a:r>
            <a:r>
              <a:rPr dirty="0" sz="1000" spc="9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des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sols,</a:t>
            </a:r>
            <a:r>
              <a:rPr dirty="0" sz="1000" spc="8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</a:t>
            </a:r>
            <a:r>
              <a:rPr dirty="0" sz="1000" spc="9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coulées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d’eau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boueuse</a:t>
            </a:r>
            <a:r>
              <a:rPr dirty="0" sz="1000" spc="95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et </a:t>
            </a:r>
            <a:r>
              <a:rPr dirty="0" sz="1000" spc="-16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du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10">
                <a:latin typeface="Bahnschrift"/>
                <a:cs typeface="Bahnschrift"/>
              </a:rPr>
              <a:t>risque</a:t>
            </a:r>
            <a:r>
              <a:rPr dirty="0" sz="1000" spc="-5">
                <a:latin typeface="Bahnschrift"/>
                <a:cs typeface="Bahnschrift"/>
              </a:rPr>
              <a:t> d’inondation</a:t>
            </a:r>
            <a:r>
              <a:rPr dirty="0" sz="1000">
                <a:latin typeface="Bahnschrift"/>
                <a:cs typeface="Bahnschrift"/>
              </a:rPr>
              <a:t> en</a:t>
            </a:r>
            <a:r>
              <a:rPr dirty="0" sz="1000" spc="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limitant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l’infiltration 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des</a:t>
            </a:r>
            <a:r>
              <a:rPr dirty="0" sz="1000" spc="7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eaux</a:t>
            </a:r>
            <a:r>
              <a:rPr dirty="0" sz="1000" spc="8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pluviales.</a:t>
            </a:r>
            <a:r>
              <a:rPr dirty="0" sz="1000" spc="85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»</a:t>
            </a:r>
            <a:endParaRPr sz="1000">
              <a:latin typeface="Bahnschrift"/>
              <a:cs typeface="Bahnschrif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9900" y="1763767"/>
            <a:ext cx="3490595" cy="2305050"/>
          </a:xfrm>
          <a:custGeom>
            <a:avLst/>
            <a:gdLst/>
            <a:ahLst/>
            <a:cxnLst/>
            <a:rect l="l" t="t" r="r" b="b"/>
            <a:pathLst>
              <a:path w="3490595" h="2305050">
                <a:moveTo>
                  <a:pt x="3490346" y="781287"/>
                </a:moveTo>
                <a:lnTo>
                  <a:pt x="2997245" y="1099505"/>
                </a:lnTo>
                <a:lnTo>
                  <a:pt x="2998784" y="1141748"/>
                </a:lnTo>
                <a:lnTo>
                  <a:pt x="2998346" y="1183676"/>
                </a:lnTo>
                <a:lnTo>
                  <a:pt x="2995965" y="1225264"/>
                </a:lnTo>
                <a:lnTo>
                  <a:pt x="2991672" y="1266484"/>
                </a:lnTo>
                <a:lnTo>
                  <a:pt x="2985500" y="1307308"/>
                </a:lnTo>
                <a:lnTo>
                  <a:pt x="2977481" y="1347710"/>
                </a:lnTo>
                <a:lnTo>
                  <a:pt x="2967648" y="1387662"/>
                </a:lnTo>
                <a:lnTo>
                  <a:pt x="2956032" y="1427137"/>
                </a:lnTo>
                <a:lnTo>
                  <a:pt x="2942666" y="1466108"/>
                </a:lnTo>
                <a:lnTo>
                  <a:pt x="2927582" y="1504548"/>
                </a:lnTo>
                <a:lnTo>
                  <a:pt x="2910812" y="1542429"/>
                </a:lnTo>
                <a:lnTo>
                  <a:pt x="2892390" y="1579724"/>
                </a:lnTo>
                <a:lnTo>
                  <a:pt x="2872346" y="1616407"/>
                </a:lnTo>
                <a:lnTo>
                  <a:pt x="2850714" y="1652449"/>
                </a:lnTo>
                <a:lnTo>
                  <a:pt x="2827526" y="1687824"/>
                </a:lnTo>
                <a:lnTo>
                  <a:pt x="2802813" y="1722504"/>
                </a:lnTo>
                <a:lnTo>
                  <a:pt x="2776609" y="1756463"/>
                </a:lnTo>
                <a:lnTo>
                  <a:pt x="2748945" y="1789672"/>
                </a:lnTo>
                <a:lnTo>
                  <a:pt x="2719854" y="1822105"/>
                </a:lnTo>
                <a:lnTo>
                  <a:pt x="2689368" y="1853735"/>
                </a:lnTo>
                <a:lnTo>
                  <a:pt x="2657519" y="1884534"/>
                </a:lnTo>
                <a:lnTo>
                  <a:pt x="2624340" y="1914475"/>
                </a:lnTo>
                <a:lnTo>
                  <a:pt x="2589863" y="1943532"/>
                </a:lnTo>
                <a:lnTo>
                  <a:pt x="2554120" y="1971676"/>
                </a:lnTo>
                <a:lnTo>
                  <a:pt x="2517143" y="1998880"/>
                </a:lnTo>
                <a:lnTo>
                  <a:pt x="2478965" y="2025118"/>
                </a:lnTo>
                <a:lnTo>
                  <a:pt x="2439619" y="2050362"/>
                </a:lnTo>
                <a:lnTo>
                  <a:pt x="2399135" y="2074585"/>
                </a:lnTo>
                <a:lnTo>
                  <a:pt x="2357548" y="2097759"/>
                </a:lnTo>
                <a:lnTo>
                  <a:pt x="2314888" y="2119858"/>
                </a:lnTo>
                <a:lnTo>
                  <a:pt x="2271188" y="2140854"/>
                </a:lnTo>
                <a:lnTo>
                  <a:pt x="2226481" y="2160720"/>
                </a:lnTo>
                <a:lnTo>
                  <a:pt x="2180799" y="2179429"/>
                </a:lnTo>
                <a:lnTo>
                  <a:pt x="2134174" y="2196954"/>
                </a:lnTo>
                <a:lnTo>
                  <a:pt x="2086638" y="2213267"/>
                </a:lnTo>
                <a:lnTo>
                  <a:pt x="2038223" y="2228342"/>
                </a:lnTo>
                <a:lnTo>
                  <a:pt x="1988963" y="2242150"/>
                </a:lnTo>
                <a:lnTo>
                  <a:pt x="1938889" y="2254665"/>
                </a:lnTo>
                <a:lnTo>
                  <a:pt x="1888033" y="2265860"/>
                </a:lnTo>
                <a:lnTo>
                  <a:pt x="1836428" y="2275707"/>
                </a:lnTo>
                <a:lnTo>
                  <a:pt x="1784106" y="2284179"/>
                </a:lnTo>
                <a:lnTo>
                  <a:pt x="1731100" y="2291250"/>
                </a:lnTo>
                <a:lnTo>
                  <a:pt x="1677441" y="2296891"/>
                </a:lnTo>
                <a:lnTo>
                  <a:pt x="1623161" y="2301075"/>
                </a:lnTo>
                <a:lnTo>
                  <a:pt x="1568295" y="2303776"/>
                </a:lnTo>
                <a:lnTo>
                  <a:pt x="1514528" y="2304949"/>
                </a:lnTo>
                <a:lnTo>
                  <a:pt x="1461151" y="2304668"/>
                </a:lnTo>
                <a:lnTo>
                  <a:pt x="1408197" y="2302956"/>
                </a:lnTo>
                <a:lnTo>
                  <a:pt x="1355700" y="2299836"/>
                </a:lnTo>
                <a:lnTo>
                  <a:pt x="1303691" y="2295332"/>
                </a:lnTo>
                <a:lnTo>
                  <a:pt x="1252205" y="2289467"/>
                </a:lnTo>
                <a:lnTo>
                  <a:pt x="1201274" y="2282264"/>
                </a:lnTo>
                <a:lnTo>
                  <a:pt x="1150932" y="2273746"/>
                </a:lnTo>
                <a:lnTo>
                  <a:pt x="1101212" y="2263937"/>
                </a:lnTo>
                <a:lnTo>
                  <a:pt x="1052146" y="2252860"/>
                </a:lnTo>
                <a:lnTo>
                  <a:pt x="1003769" y="2240537"/>
                </a:lnTo>
                <a:lnTo>
                  <a:pt x="956113" y="2226993"/>
                </a:lnTo>
                <a:lnTo>
                  <a:pt x="909211" y="2212251"/>
                </a:lnTo>
                <a:lnTo>
                  <a:pt x="863097" y="2196333"/>
                </a:lnTo>
                <a:lnTo>
                  <a:pt x="817803" y="2179263"/>
                </a:lnTo>
                <a:lnTo>
                  <a:pt x="773363" y="2161065"/>
                </a:lnTo>
                <a:lnTo>
                  <a:pt x="729810" y="2141760"/>
                </a:lnTo>
                <a:lnTo>
                  <a:pt x="687177" y="2121374"/>
                </a:lnTo>
                <a:lnTo>
                  <a:pt x="645497" y="2099928"/>
                </a:lnTo>
                <a:lnTo>
                  <a:pt x="604803" y="2077446"/>
                </a:lnTo>
                <a:lnTo>
                  <a:pt x="565129" y="2053952"/>
                </a:lnTo>
                <a:lnTo>
                  <a:pt x="526508" y="2029468"/>
                </a:lnTo>
                <a:lnTo>
                  <a:pt x="488972" y="2004018"/>
                </a:lnTo>
                <a:lnTo>
                  <a:pt x="452555" y="1977626"/>
                </a:lnTo>
                <a:lnTo>
                  <a:pt x="417290" y="1950313"/>
                </a:lnTo>
                <a:lnTo>
                  <a:pt x="383211" y="1922104"/>
                </a:lnTo>
                <a:lnTo>
                  <a:pt x="350349" y="1893022"/>
                </a:lnTo>
                <a:lnTo>
                  <a:pt x="318739" y="1863089"/>
                </a:lnTo>
                <a:lnTo>
                  <a:pt x="288414" y="1832330"/>
                </a:lnTo>
                <a:lnTo>
                  <a:pt x="259406" y="1800767"/>
                </a:lnTo>
                <a:lnTo>
                  <a:pt x="231750" y="1768424"/>
                </a:lnTo>
                <a:lnTo>
                  <a:pt x="205477" y="1735324"/>
                </a:lnTo>
                <a:lnTo>
                  <a:pt x="180621" y="1701490"/>
                </a:lnTo>
                <a:lnTo>
                  <a:pt x="157216" y="1666945"/>
                </a:lnTo>
                <a:lnTo>
                  <a:pt x="135294" y="1631713"/>
                </a:lnTo>
                <a:lnTo>
                  <a:pt x="114889" y="1595817"/>
                </a:lnTo>
                <a:lnTo>
                  <a:pt x="96033" y="1559280"/>
                </a:lnTo>
                <a:lnTo>
                  <a:pt x="78760" y="1522125"/>
                </a:lnTo>
                <a:lnTo>
                  <a:pt x="63104" y="1484376"/>
                </a:lnTo>
                <a:lnTo>
                  <a:pt x="49096" y="1446055"/>
                </a:lnTo>
                <a:lnTo>
                  <a:pt x="36771" y="1407186"/>
                </a:lnTo>
                <a:lnTo>
                  <a:pt x="26161" y="1367793"/>
                </a:lnTo>
                <a:lnTo>
                  <a:pt x="17299" y="1327898"/>
                </a:lnTo>
                <a:lnTo>
                  <a:pt x="10219" y="1287524"/>
                </a:lnTo>
                <a:lnTo>
                  <a:pt x="4955" y="1246696"/>
                </a:lnTo>
                <a:lnTo>
                  <a:pt x="1538" y="1205436"/>
                </a:lnTo>
                <a:lnTo>
                  <a:pt x="0" y="1163193"/>
                </a:lnTo>
                <a:lnTo>
                  <a:pt x="437" y="1121265"/>
                </a:lnTo>
                <a:lnTo>
                  <a:pt x="2819" y="1079677"/>
                </a:lnTo>
                <a:lnTo>
                  <a:pt x="7112" y="1038457"/>
                </a:lnTo>
                <a:lnTo>
                  <a:pt x="13284" y="997633"/>
                </a:lnTo>
                <a:lnTo>
                  <a:pt x="21304" y="957231"/>
                </a:lnTo>
                <a:lnTo>
                  <a:pt x="31138" y="917279"/>
                </a:lnTo>
                <a:lnTo>
                  <a:pt x="42754" y="877803"/>
                </a:lnTo>
                <a:lnTo>
                  <a:pt x="56120" y="838832"/>
                </a:lnTo>
                <a:lnTo>
                  <a:pt x="71204" y="800393"/>
                </a:lnTo>
                <a:lnTo>
                  <a:pt x="87974" y="762511"/>
                </a:lnTo>
                <a:lnTo>
                  <a:pt x="106397" y="725216"/>
                </a:lnTo>
                <a:lnTo>
                  <a:pt x="126440" y="688533"/>
                </a:lnTo>
                <a:lnTo>
                  <a:pt x="148073" y="652491"/>
                </a:lnTo>
                <a:lnTo>
                  <a:pt x="171261" y="617116"/>
                </a:lnTo>
                <a:lnTo>
                  <a:pt x="195974" y="582436"/>
                </a:lnTo>
                <a:lnTo>
                  <a:pt x="222179" y="548477"/>
                </a:lnTo>
                <a:lnTo>
                  <a:pt x="249843" y="515268"/>
                </a:lnTo>
                <a:lnTo>
                  <a:pt x="278934" y="482835"/>
                </a:lnTo>
                <a:lnTo>
                  <a:pt x="309420" y="451205"/>
                </a:lnTo>
                <a:lnTo>
                  <a:pt x="341269" y="420406"/>
                </a:lnTo>
                <a:lnTo>
                  <a:pt x="374448" y="390464"/>
                </a:lnTo>
                <a:lnTo>
                  <a:pt x="408925" y="361408"/>
                </a:lnTo>
                <a:lnTo>
                  <a:pt x="444668" y="333264"/>
                </a:lnTo>
                <a:lnTo>
                  <a:pt x="481644" y="306060"/>
                </a:lnTo>
                <a:lnTo>
                  <a:pt x="519822" y="279822"/>
                </a:lnTo>
                <a:lnTo>
                  <a:pt x="559168" y="254578"/>
                </a:lnTo>
                <a:lnTo>
                  <a:pt x="599652" y="230355"/>
                </a:lnTo>
                <a:lnTo>
                  <a:pt x="641239" y="207181"/>
                </a:lnTo>
                <a:lnTo>
                  <a:pt x="683899" y="185082"/>
                </a:lnTo>
                <a:lnTo>
                  <a:pt x="727598" y="164085"/>
                </a:lnTo>
                <a:lnTo>
                  <a:pt x="772305" y="144219"/>
                </a:lnTo>
                <a:lnTo>
                  <a:pt x="817987" y="125510"/>
                </a:lnTo>
                <a:lnTo>
                  <a:pt x="864612" y="107985"/>
                </a:lnTo>
                <a:lnTo>
                  <a:pt x="912147" y="91672"/>
                </a:lnTo>
                <a:lnTo>
                  <a:pt x="960561" y="76598"/>
                </a:lnTo>
                <a:lnTo>
                  <a:pt x="1009821" y="62789"/>
                </a:lnTo>
                <a:lnTo>
                  <a:pt x="1059895" y="50274"/>
                </a:lnTo>
                <a:lnTo>
                  <a:pt x="1110750" y="39079"/>
                </a:lnTo>
                <a:lnTo>
                  <a:pt x="1162354" y="29232"/>
                </a:lnTo>
                <a:lnTo>
                  <a:pt x="1214676" y="20760"/>
                </a:lnTo>
                <a:lnTo>
                  <a:pt x="1267682" y="13689"/>
                </a:lnTo>
                <a:lnTo>
                  <a:pt x="1321340" y="8048"/>
                </a:lnTo>
                <a:lnTo>
                  <a:pt x="1375618" y="3864"/>
                </a:lnTo>
                <a:lnTo>
                  <a:pt x="1430484" y="1163"/>
                </a:lnTo>
                <a:lnTo>
                  <a:pt x="1484239" y="0"/>
                </a:lnTo>
                <a:lnTo>
                  <a:pt x="1537724" y="307"/>
                </a:lnTo>
                <a:lnTo>
                  <a:pt x="1590898" y="2066"/>
                </a:lnTo>
                <a:lnTo>
                  <a:pt x="1643721" y="5257"/>
                </a:lnTo>
                <a:lnTo>
                  <a:pt x="1696152" y="9861"/>
                </a:lnTo>
                <a:lnTo>
                  <a:pt x="1748150" y="15860"/>
                </a:lnTo>
                <a:lnTo>
                  <a:pt x="1799674" y="23233"/>
                </a:lnTo>
                <a:lnTo>
                  <a:pt x="1850683" y="31963"/>
                </a:lnTo>
                <a:lnTo>
                  <a:pt x="1901136" y="42029"/>
                </a:lnTo>
                <a:lnTo>
                  <a:pt x="1950993" y="53412"/>
                </a:lnTo>
                <a:lnTo>
                  <a:pt x="2000213" y="66094"/>
                </a:lnTo>
                <a:lnTo>
                  <a:pt x="2048754" y="80054"/>
                </a:lnTo>
                <a:lnTo>
                  <a:pt x="2096577" y="95275"/>
                </a:lnTo>
                <a:lnTo>
                  <a:pt x="2143639" y="111737"/>
                </a:lnTo>
                <a:lnTo>
                  <a:pt x="2189900" y="129421"/>
                </a:lnTo>
                <a:lnTo>
                  <a:pt x="2235320" y="148307"/>
                </a:lnTo>
                <a:lnTo>
                  <a:pt x="2279857" y="168377"/>
                </a:lnTo>
                <a:lnTo>
                  <a:pt x="2323471" y="189611"/>
                </a:lnTo>
                <a:lnTo>
                  <a:pt x="2366121" y="211990"/>
                </a:lnTo>
                <a:lnTo>
                  <a:pt x="2407765" y="235495"/>
                </a:lnTo>
                <a:lnTo>
                  <a:pt x="2448364" y="260107"/>
                </a:lnTo>
                <a:lnTo>
                  <a:pt x="2487875" y="285807"/>
                </a:lnTo>
                <a:lnTo>
                  <a:pt x="2526259" y="312575"/>
                </a:lnTo>
                <a:lnTo>
                  <a:pt x="2563475" y="340393"/>
                </a:lnTo>
                <a:lnTo>
                  <a:pt x="2599480" y="369241"/>
                </a:lnTo>
                <a:lnTo>
                  <a:pt x="2634236" y="399100"/>
                </a:lnTo>
                <a:lnTo>
                  <a:pt x="2667700" y="429951"/>
                </a:lnTo>
                <a:lnTo>
                  <a:pt x="2699833" y="461775"/>
                </a:lnTo>
                <a:lnTo>
                  <a:pt x="2730592" y="494553"/>
                </a:lnTo>
                <a:lnTo>
                  <a:pt x="2759938" y="528265"/>
                </a:lnTo>
                <a:lnTo>
                  <a:pt x="2787829" y="562893"/>
                </a:lnTo>
                <a:lnTo>
                  <a:pt x="2814224" y="598417"/>
                </a:lnTo>
                <a:lnTo>
                  <a:pt x="2839083" y="634818"/>
                </a:lnTo>
                <a:lnTo>
                  <a:pt x="2862365" y="672077"/>
                </a:lnTo>
                <a:lnTo>
                  <a:pt x="3490346" y="781287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58378" y="2134107"/>
            <a:ext cx="1901825" cy="179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Bahnschrift"/>
                <a:cs typeface="Bahnschrift"/>
              </a:rPr>
              <a:t>«</a:t>
            </a:r>
            <a:r>
              <a:rPr dirty="0" sz="1000" spc="7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Elle</a:t>
            </a:r>
            <a:r>
              <a:rPr dirty="0" sz="1000" spc="7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consiste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en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 spc="-65" b="1">
                <a:latin typeface="Arial"/>
                <a:cs typeface="Arial"/>
              </a:rPr>
              <a:t>un</a:t>
            </a:r>
            <a:endParaRPr sz="10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1400" spc="-75" b="1">
                <a:latin typeface="Arial"/>
                <a:cs typeface="Arial"/>
              </a:rPr>
              <a:t>c</a:t>
            </a:r>
            <a:r>
              <a:rPr dirty="0" sz="1400" spc="-80" b="1">
                <a:latin typeface="Arial"/>
                <a:cs typeface="Arial"/>
              </a:rPr>
              <a:t>h</a:t>
            </a:r>
            <a:r>
              <a:rPr dirty="0" sz="1400" spc="-30" b="1">
                <a:latin typeface="Arial"/>
                <a:cs typeface="Arial"/>
              </a:rPr>
              <a:t>a</a:t>
            </a:r>
            <a:r>
              <a:rPr dirty="0" sz="1400" spc="-70" b="1">
                <a:latin typeface="Arial"/>
                <a:cs typeface="Arial"/>
              </a:rPr>
              <a:t>n</a:t>
            </a:r>
            <a:r>
              <a:rPr dirty="0" sz="1400" spc="-110" b="1">
                <a:latin typeface="Arial"/>
                <a:cs typeface="Arial"/>
              </a:rPr>
              <a:t>g</a:t>
            </a:r>
            <a:r>
              <a:rPr dirty="0" sz="1400" spc="-35" b="1">
                <a:latin typeface="Arial"/>
                <a:cs typeface="Arial"/>
              </a:rPr>
              <a:t>e</a:t>
            </a:r>
            <a:r>
              <a:rPr dirty="0" sz="1400" spc="-50" b="1">
                <a:latin typeface="Arial"/>
                <a:cs typeface="Arial"/>
              </a:rPr>
              <a:t>m</a:t>
            </a:r>
            <a:r>
              <a:rPr dirty="0" sz="1400" spc="-35" b="1">
                <a:latin typeface="Arial"/>
                <a:cs typeface="Arial"/>
              </a:rPr>
              <a:t>e</a:t>
            </a:r>
            <a:r>
              <a:rPr dirty="0" sz="1400" spc="-70" b="1">
                <a:latin typeface="Arial"/>
                <a:cs typeface="Arial"/>
              </a:rPr>
              <a:t>n</a:t>
            </a:r>
            <a:r>
              <a:rPr dirty="0" sz="1400" spc="-10" b="1">
                <a:latin typeface="Arial"/>
                <a:cs typeface="Arial"/>
              </a:rPr>
              <a:t>t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d</a:t>
            </a:r>
            <a:r>
              <a:rPr dirty="0" sz="1400" spc="-30" b="1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400" spc="-70" b="1">
                <a:latin typeface="Arial"/>
                <a:cs typeface="Arial"/>
              </a:rPr>
              <a:t>de</a:t>
            </a:r>
            <a:r>
              <a:rPr dirty="0" sz="1400" spc="-60" b="1">
                <a:latin typeface="Arial"/>
                <a:cs typeface="Arial"/>
              </a:rPr>
              <a:t>s</a:t>
            </a:r>
            <a:r>
              <a:rPr dirty="0" sz="1400" spc="-5" b="1">
                <a:latin typeface="Arial"/>
                <a:cs typeface="Arial"/>
              </a:rPr>
              <a:t>t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70" b="1">
                <a:latin typeface="Arial"/>
                <a:cs typeface="Arial"/>
              </a:rPr>
              <a:t>n</a:t>
            </a:r>
            <a:r>
              <a:rPr dirty="0" sz="1400" spc="-35" b="1">
                <a:latin typeface="Arial"/>
                <a:cs typeface="Arial"/>
              </a:rPr>
              <a:t>a</a:t>
            </a:r>
            <a:r>
              <a:rPr dirty="0" sz="1400" spc="-5" b="1">
                <a:latin typeface="Arial"/>
                <a:cs typeface="Arial"/>
              </a:rPr>
              <a:t>t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100" b="1">
                <a:latin typeface="Arial"/>
                <a:cs typeface="Arial"/>
              </a:rPr>
              <a:t>o</a:t>
            </a:r>
            <a:r>
              <a:rPr dirty="0" sz="1400" spc="-75" b="1">
                <a:latin typeface="Arial"/>
                <a:cs typeface="Arial"/>
              </a:rPr>
              <a:t>n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100" spc="-80" b="1">
                <a:latin typeface="Arial"/>
                <a:cs typeface="Arial"/>
              </a:rPr>
              <a:t>d</a:t>
            </a:r>
            <a:r>
              <a:rPr dirty="0" sz="1100" spc="-70" b="1">
                <a:latin typeface="Arial"/>
                <a:cs typeface="Arial"/>
              </a:rPr>
              <a:t>u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f</a:t>
            </a:r>
            <a:r>
              <a:rPr dirty="0" sz="1100" spc="-75" b="1">
                <a:latin typeface="Arial"/>
                <a:cs typeface="Arial"/>
              </a:rPr>
              <a:t>o</a:t>
            </a:r>
            <a:r>
              <a:rPr dirty="0" sz="1100" spc="-65" b="1">
                <a:latin typeface="Arial"/>
                <a:cs typeface="Arial"/>
              </a:rPr>
              <a:t>n</a:t>
            </a:r>
            <a:r>
              <a:rPr dirty="0" sz="1100" spc="-65" b="1">
                <a:latin typeface="Arial"/>
                <a:cs typeface="Arial"/>
              </a:rPr>
              <a:t>c</a:t>
            </a:r>
            <a:r>
              <a:rPr dirty="0" sz="1100" spc="-35" b="1">
                <a:latin typeface="Arial"/>
                <a:cs typeface="Arial"/>
              </a:rPr>
              <a:t>i</a:t>
            </a:r>
            <a:r>
              <a:rPr dirty="0" sz="1100" spc="-30" b="1">
                <a:latin typeface="Arial"/>
                <a:cs typeface="Arial"/>
              </a:rPr>
              <a:t>e</a:t>
            </a:r>
            <a:r>
              <a:rPr dirty="0" sz="1100" spc="40" b="1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  <a:p>
            <a:pPr algn="ctr" marL="12700" marR="5080">
              <a:lnSpc>
                <a:spcPct val="107600"/>
              </a:lnSpc>
              <a:spcBef>
                <a:spcPts val="10"/>
              </a:spcBef>
            </a:pPr>
            <a:r>
              <a:rPr dirty="0" sz="1100" spc="-50" b="1">
                <a:latin typeface="Arial"/>
                <a:cs typeface="Arial"/>
              </a:rPr>
              <a:t>n</a:t>
            </a:r>
            <a:r>
              <a:rPr dirty="0" sz="1100" spc="-40" b="1">
                <a:latin typeface="Arial"/>
                <a:cs typeface="Arial"/>
              </a:rPr>
              <a:t>a</a:t>
            </a:r>
            <a:r>
              <a:rPr dirty="0" sz="1100" spc="-10" b="1">
                <a:latin typeface="Arial"/>
                <a:cs typeface="Arial"/>
              </a:rPr>
              <a:t>t</a:t>
            </a:r>
            <a:r>
              <a:rPr dirty="0" sz="1100" spc="-65" b="1">
                <a:latin typeface="Arial"/>
                <a:cs typeface="Arial"/>
              </a:rPr>
              <a:t>u</a:t>
            </a:r>
            <a:r>
              <a:rPr dirty="0" sz="1100" spc="45" b="1">
                <a:latin typeface="Arial"/>
                <a:cs typeface="Arial"/>
              </a:rPr>
              <a:t>r</a:t>
            </a:r>
            <a:r>
              <a:rPr dirty="0" sz="1100" spc="-15" b="1">
                <a:latin typeface="Arial"/>
                <a:cs typeface="Arial"/>
              </a:rPr>
              <a:t>e</a:t>
            </a:r>
            <a:r>
              <a:rPr dirty="0" sz="1100" spc="-5" b="1">
                <a:latin typeface="Arial"/>
                <a:cs typeface="Arial"/>
              </a:rPr>
              <a:t>l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75" b="1">
                <a:latin typeface="Arial"/>
                <a:cs typeface="Arial"/>
              </a:rPr>
              <a:t>o</a:t>
            </a:r>
            <a:r>
              <a:rPr dirty="0" sz="1100" spc="-65" b="1">
                <a:latin typeface="Arial"/>
                <a:cs typeface="Arial"/>
              </a:rPr>
              <a:t>u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a</a:t>
            </a:r>
            <a:r>
              <a:rPr dirty="0" sz="1100" spc="-90" b="1">
                <a:latin typeface="Arial"/>
                <a:cs typeface="Arial"/>
              </a:rPr>
              <a:t>g</a:t>
            </a:r>
            <a:r>
              <a:rPr dirty="0" sz="1100" spc="45" b="1">
                <a:latin typeface="Arial"/>
                <a:cs typeface="Arial"/>
              </a:rPr>
              <a:t>r</a:t>
            </a:r>
            <a:r>
              <a:rPr dirty="0" sz="1100" spc="-35" b="1">
                <a:latin typeface="Arial"/>
                <a:cs typeface="Arial"/>
              </a:rPr>
              <a:t>i</a:t>
            </a:r>
            <a:r>
              <a:rPr dirty="0" sz="1100" spc="-65" b="1">
                <a:latin typeface="Arial"/>
                <a:cs typeface="Arial"/>
              </a:rPr>
              <a:t>c</a:t>
            </a:r>
            <a:r>
              <a:rPr dirty="0" sz="1100" spc="-75" b="1">
                <a:latin typeface="Arial"/>
                <a:cs typeface="Arial"/>
              </a:rPr>
              <a:t>o</a:t>
            </a:r>
            <a:r>
              <a:rPr dirty="0" sz="1100" b="1">
                <a:latin typeface="Arial"/>
                <a:cs typeface="Arial"/>
              </a:rPr>
              <a:t>l</a:t>
            </a:r>
            <a:r>
              <a:rPr dirty="0" sz="1100" spc="-25" b="1">
                <a:latin typeface="Arial"/>
                <a:cs typeface="Arial"/>
              </a:rPr>
              <a:t>e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000" spc="5">
                <a:latin typeface="Bahnschrift"/>
                <a:cs typeface="Bahnschrift"/>
              </a:rPr>
              <a:t>a</a:t>
            </a:r>
            <a:r>
              <a:rPr dirty="0" sz="1000">
                <a:latin typeface="Bahnschrift"/>
                <a:cs typeface="Bahnschrift"/>
              </a:rPr>
              <a:t>u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 spc="5">
                <a:latin typeface="Bahnschrift"/>
                <a:cs typeface="Bahnschrift"/>
              </a:rPr>
              <a:t>b</a:t>
            </a:r>
            <a:r>
              <a:rPr dirty="0" sz="1000">
                <a:latin typeface="Bahnschrift"/>
                <a:cs typeface="Bahnschrift"/>
              </a:rPr>
              <a:t>éné</a:t>
            </a:r>
            <a:r>
              <a:rPr dirty="0" sz="1000" spc="-5">
                <a:latin typeface="Bahnschrift"/>
                <a:cs typeface="Bahnschrift"/>
              </a:rPr>
              <a:t>fi</a:t>
            </a:r>
            <a:r>
              <a:rPr dirty="0" sz="1000">
                <a:latin typeface="Bahnschrift"/>
                <a:cs typeface="Bahnschrift"/>
              </a:rPr>
              <a:t>ce  </a:t>
            </a:r>
            <a:r>
              <a:rPr dirty="0" sz="1000" spc="-5">
                <a:latin typeface="Bahnschrift"/>
                <a:cs typeface="Bahnschrift"/>
              </a:rPr>
              <a:t>de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l’urbanisation</a:t>
            </a:r>
            <a:r>
              <a:rPr dirty="0" sz="1000" spc="16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(habitat, 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activités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économiques</a:t>
            </a:r>
            <a:r>
              <a:rPr dirty="0" sz="1000">
                <a:latin typeface="Bahnschrift"/>
                <a:cs typeface="Bahnschrift"/>
              </a:rPr>
              <a:t> ou </a:t>
            </a:r>
            <a:r>
              <a:rPr dirty="0" sz="1000" spc="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infrastructures).</a:t>
            </a:r>
            <a:endParaRPr sz="1000">
              <a:latin typeface="Bahnschrift"/>
              <a:cs typeface="Bahnschrift"/>
            </a:endParaRPr>
          </a:p>
          <a:p>
            <a:pPr algn="ctr" marL="40005" marR="33020">
              <a:lnSpc>
                <a:spcPct val="108000"/>
              </a:lnSpc>
            </a:pPr>
            <a:r>
              <a:rPr dirty="0" sz="1000" spc="-5">
                <a:latin typeface="Bahnschrift"/>
                <a:cs typeface="Bahnschrift"/>
              </a:rPr>
              <a:t>Elle</a:t>
            </a:r>
            <a:r>
              <a:rPr dirty="0" sz="1000" spc="8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correspond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a</a:t>
            </a:r>
            <a:r>
              <a:rPr dirty="0" sz="1000" spc="9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l’extension</a:t>
            </a:r>
            <a:r>
              <a:rPr dirty="0" sz="1000" spc="9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 </a:t>
            </a:r>
            <a:r>
              <a:rPr dirty="0" sz="1000" spc="-16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l’urbanisation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10">
                <a:latin typeface="Bahnschrift"/>
                <a:cs typeface="Bahnschrift"/>
              </a:rPr>
              <a:t>sur</a:t>
            </a:r>
            <a:r>
              <a:rPr dirty="0" sz="1000" spc="-5">
                <a:latin typeface="Bahnschrift"/>
                <a:cs typeface="Bahnschrift"/>
              </a:rPr>
              <a:t> les </a:t>
            </a:r>
            <a:r>
              <a:rPr dirty="0" sz="1000">
                <a:latin typeface="Bahnschrift"/>
                <a:cs typeface="Bahnschrift"/>
              </a:rPr>
              <a:t>espaces </a:t>
            </a:r>
            <a:r>
              <a:rPr dirty="0" sz="1000" spc="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ruraux.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»</a:t>
            </a:r>
            <a:endParaRPr sz="1000">
              <a:latin typeface="Bahnschrift"/>
              <a:cs typeface="Bahnschrif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2876" y="279908"/>
            <a:ext cx="15106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Les</a:t>
            </a:r>
            <a:r>
              <a:rPr dirty="0" spc="180"/>
              <a:t> </a:t>
            </a:r>
            <a:r>
              <a:rPr dirty="0" spc="-5"/>
              <a:t>enjeux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2875" y="660908"/>
            <a:ext cx="3281679" cy="494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85"/>
              </a:lnSpc>
              <a:spcBef>
                <a:spcPts val="100"/>
              </a:spcBef>
            </a:pPr>
            <a:r>
              <a:rPr dirty="0" sz="1800">
                <a:latin typeface="Bahnschrift"/>
                <a:cs typeface="Bahnschrift"/>
              </a:rPr>
              <a:t>Le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 spc="-10">
                <a:latin typeface="Bahnschrift"/>
                <a:cs typeface="Bahnschrift"/>
              </a:rPr>
              <a:t>phénomène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d’artificialisation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605"/>
              </a:lnSpc>
            </a:pPr>
            <a:r>
              <a:rPr dirty="0" sz="1400">
                <a:latin typeface="Bahnschrift"/>
                <a:cs typeface="Bahnschrift"/>
              </a:rPr>
              <a:t>Vu</a:t>
            </a:r>
            <a:r>
              <a:rPr dirty="0" sz="1400" spc="10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</a:t>
            </a:r>
            <a:r>
              <a:rPr dirty="0" sz="1400" spc="11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Parcs</a:t>
            </a:r>
            <a:endParaRPr sz="1400">
              <a:latin typeface="Bahnschrift"/>
              <a:cs typeface="Bahnschrif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3079" y="1258011"/>
            <a:ext cx="7327300" cy="45549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875" y="782828"/>
            <a:ext cx="4913630" cy="902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2.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Une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charte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ambitieuse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et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précise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>
                <a:latin typeface="Bahnschrift"/>
                <a:cs typeface="Bahnschrift"/>
              </a:rPr>
              <a:t>Avec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10">
                <a:latin typeface="Bahnschrift"/>
                <a:cs typeface="Bahnschrift"/>
              </a:rPr>
              <a:t>laquelle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documents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d’urbanisme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seront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compatibles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Bahnschrift"/>
                <a:cs typeface="Bahnschrift"/>
              </a:rPr>
              <a:t>&gt;&gt;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Charte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comprend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objectifs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0" b="1">
                <a:latin typeface="Arial"/>
                <a:cs typeface="Arial"/>
              </a:rPr>
              <a:t>quantifiés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>
                <a:latin typeface="Bahnschrift"/>
                <a:cs typeface="Bahnschrift"/>
              </a:rPr>
              <a:t>: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860" y="1989442"/>
            <a:ext cx="2581275" cy="1877695"/>
          </a:xfrm>
          <a:prstGeom prst="rect">
            <a:avLst/>
          </a:prstGeom>
          <a:ln w="28575">
            <a:solidFill>
              <a:srgbClr val="70AD47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91440" marR="615315">
              <a:lnSpc>
                <a:spcPct val="101899"/>
              </a:lnSpc>
              <a:spcBef>
                <a:spcPts val="229"/>
              </a:spcBef>
            </a:pPr>
            <a:r>
              <a:rPr dirty="0" sz="1800" spc="-50" b="1">
                <a:latin typeface="Arial"/>
                <a:cs typeface="Arial"/>
              </a:rPr>
              <a:t>3</a:t>
            </a:r>
            <a:r>
              <a:rPr dirty="0" sz="1800" spc="-130" b="1">
                <a:latin typeface="Arial"/>
                <a:cs typeface="Arial"/>
              </a:rPr>
              <a:t> </a:t>
            </a:r>
            <a:r>
              <a:rPr dirty="0" sz="1400">
                <a:latin typeface="Bahnschrift"/>
                <a:cs typeface="Bahnschrift"/>
              </a:rPr>
              <a:t>P</a:t>
            </a:r>
            <a:r>
              <a:rPr dirty="0" sz="1400" spc="5">
                <a:latin typeface="Bahnschrift"/>
                <a:cs typeface="Bahnschrift"/>
              </a:rPr>
              <a:t>a</a:t>
            </a:r>
            <a:r>
              <a:rPr dirty="0" sz="1400">
                <a:latin typeface="Bahnschrift"/>
                <a:cs typeface="Bahnschrift"/>
              </a:rPr>
              <a:t>rcs </a:t>
            </a:r>
            <a:r>
              <a:rPr dirty="0" sz="1400" spc="-10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o</a:t>
            </a:r>
            <a:r>
              <a:rPr dirty="0" sz="1400" spc="5">
                <a:latin typeface="Bahnschrift"/>
                <a:cs typeface="Bahnschrift"/>
              </a:rPr>
              <a:t>n</a:t>
            </a:r>
            <a:r>
              <a:rPr dirty="0" sz="1400">
                <a:latin typeface="Bahnschrift"/>
                <a:cs typeface="Bahnschrift"/>
              </a:rPr>
              <a:t>t </a:t>
            </a:r>
            <a:r>
              <a:rPr dirty="0" sz="1400" spc="-1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déj</a:t>
            </a:r>
            <a:r>
              <a:rPr dirty="0" sz="1400">
                <a:latin typeface="Bahnschrift"/>
                <a:cs typeface="Bahnschrift"/>
              </a:rPr>
              <a:t>a 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inscrit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dans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leur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charte</a:t>
            </a:r>
            <a:endParaRPr sz="1400">
              <a:latin typeface="Bahnschrift"/>
              <a:cs typeface="Bahnschrift"/>
            </a:endParaRPr>
          </a:p>
          <a:p>
            <a:pPr marL="91440" marR="292735">
              <a:lnSpc>
                <a:spcPts val="1700"/>
              </a:lnSpc>
              <a:spcBef>
                <a:spcPts val="40"/>
              </a:spcBef>
            </a:pP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s </a:t>
            </a:r>
            <a:r>
              <a:rPr dirty="0" sz="1400" spc="-105">
                <a:latin typeface="Bahnschrift"/>
                <a:cs typeface="Bahnschrift"/>
              </a:rPr>
              <a:t> </a:t>
            </a:r>
            <a:r>
              <a:rPr dirty="0" sz="1400" spc="-100" b="1">
                <a:latin typeface="Arial"/>
                <a:cs typeface="Arial"/>
              </a:rPr>
              <a:t>o</a:t>
            </a:r>
            <a:r>
              <a:rPr dirty="0" sz="1400" spc="-95" b="1">
                <a:latin typeface="Arial"/>
                <a:cs typeface="Arial"/>
              </a:rPr>
              <a:t>b</a:t>
            </a:r>
            <a:r>
              <a:rPr dirty="0" sz="1400" spc="-45" b="1">
                <a:latin typeface="Arial"/>
                <a:cs typeface="Arial"/>
              </a:rPr>
              <a:t>je</a:t>
            </a:r>
            <a:r>
              <a:rPr dirty="0" sz="1400" spc="-50" b="1">
                <a:latin typeface="Arial"/>
                <a:cs typeface="Arial"/>
              </a:rPr>
              <a:t>c</a:t>
            </a:r>
            <a:r>
              <a:rPr dirty="0" sz="1400" spc="-5" b="1">
                <a:latin typeface="Arial"/>
                <a:cs typeface="Arial"/>
              </a:rPr>
              <a:t>t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35" b="1">
                <a:latin typeface="Arial"/>
                <a:cs typeface="Arial"/>
              </a:rPr>
              <a:t>f</a:t>
            </a:r>
            <a:r>
              <a:rPr dirty="0" sz="1400" spc="-55" b="1">
                <a:latin typeface="Arial"/>
                <a:cs typeface="Arial"/>
              </a:rPr>
              <a:t>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d</a:t>
            </a:r>
            <a:r>
              <a:rPr dirty="0" sz="1400" spc="-30" b="1">
                <a:latin typeface="Arial"/>
                <a:cs typeface="Arial"/>
              </a:rPr>
              <a:t>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d</a:t>
            </a:r>
            <a:r>
              <a:rPr dirty="0" sz="1400" spc="-55" b="1">
                <a:latin typeface="Arial"/>
                <a:cs typeface="Arial"/>
              </a:rPr>
              <a:t>e</a:t>
            </a:r>
            <a:r>
              <a:rPr dirty="0" sz="1400" spc="-55" b="1">
                <a:latin typeface="Arial"/>
                <a:cs typeface="Arial"/>
              </a:rPr>
              <a:t>n</a:t>
            </a:r>
            <a:r>
              <a:rPr dirty="0" sz="1400" spc="-60" b="1">
                <a:latin typeface="Arial"/>
                <a:cs typeface="Arial"/>
              </a:rPr>
              <a:t>s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5" b="1">
                <a:latin typeface="Arial"/>
                <a:cs typeface="Arial"/>
              </a:rPr>
              <a:t>t</a:t>
            </a:r>
            <a:r>
              <a:rPr dirty="0" sz="1400" spc="-30" b="1">
                <a:latin typeface="Arial"/>
                <a:cs typeface="Arial"/>
              </a:rPr>
              <a:t>é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>
                <a:latin typeface="Bahnschrift"/>
                <a:cs typeface="Bahnschrift"/>
              </a:rPr>
              <a:t>p</a:t>
            </a:r>
            <a:r>
              <a:rPr dirty="0" sz="1400" spc="5">
                <a:latin typeface="Bahnschrift"/>
                <a:cs typeface="Bahnschrift"/>
              </a:rPr>
              <a:t>a</a:t>
            </a:r>
            <a:r>
              <a:rPr dirty="0" sz="1400">
                <a:latin typeface="Bahnschrift"/>
                <a:cs typeface="Bahnschrift"/>
              </a:rPr>
              <a:t>r  </a:t>
            </a:r>
            <a:r>
              <a:rPr dirty="0" sz="1400" spc="-5">
                <a:latin typeface="Bahnschrift"/>
                <a:cs typeface="Bahnschrift"/>
              </a:rPr>
              <a:t>polarité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300">
              <a:latin typeface="Bahnschrift"/>
              <a:cs typeface="Bahnschrift"/>
            </a:endParaRPr>
          </a:p>
          <a:p>
            <a:pPr marL="91440" marR="151130">
              <a:lnSpc>
                <a:spcPct val="100699"/>
              </a:lnSpc>
              <a:spcBef>
                <a:spcPts val="5"/>
              </a:spcBef>
            </a:pP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documents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d’urbanisme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doivent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d’être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compatibles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avec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objectifs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860" y="3995267"/>
            <a:ext cx="2581275" cy="1662430"/>
          </a:xfrm>
          <a:prstGeom prst="rect">
            <a:avLst/>
          </a:prstGeom>
          <a:ln w="28575">
            <a:solidFill>
              <a:srgbClr val="70AD47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1440" marR="201930">
              <a:lnSpc>
                <a:spcPct val="100899"/>
              </a:lnSpc>
              <a:spcBef>
                <a:spcPts val="250"/>
              </a:spcBef>
            </a:pP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800" spc="-55" b="1">
                <a:latin typeface="Arial"/>
                <a:cs typeface="Arial"/>
              </a:rPr>
              <a:t>loi </a:t>
            </a:r>
            <a:r>
              <a:rPr dirty="0" sz="1800" spc="-75" b="1">
                <a:latin typeface="Arial"/>
                <a:cs typeface="Arial"/>
              </a:rPr>
              <a:t>Paysage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10">
                <a:latin typeface="Bahnschrift"/>
                <a:cs typeface="Bahnschrift"/>
              </a:rPr>
              <a:t>1993 </a:t>
            </a:r>
            <a:r>
              <a:rPr dirty="0" sz="1400" spc="-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donne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une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portée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juridique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charte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dans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son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article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2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:</a:t>
            </a:r>
            <a:endParaRPr sz="1400">
              <a:latin typeface="Bahnschrift"/>
              <a:cs typeface="Bahnschrift"/>
            </a:endParaRPr>
          </a:p>
          <a:p>
            <a:pPr marL="91440" marR="97790">
              <a:lnSpc>
                <a:spcPct val="99500"/>
              </a:lnSpc>
              <a:spcBef>
                <a:spcPts val="30"/>
              </a:spcBef>
            </a:pPr>
            <a:r>
              <a:rPr dirty="0" sz="1400">
                <a:latin typeface="Bahnschrift"/>
                <a:cs typeface="Bahnschrift"/>
              </a:rPr>
              <a:t>« </a:t>
            </a:r>
            <a:r>
              <a:rPr dirty="0" sz="1400" spc="-11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>
                <a:latin typeface="Bahnschrift"/>
                <a:cs typeface="Bahnschrift"/>
              </a:rPr>
              <a:t>s </a:t>
            </a:r>
            <a:r>
              <a:rPr dirty="0" sz="1400" spc="-105">
                <a:latin typeface="Bahnschrift"/>
                <a:cs typeface="Bahnschrift"/>
              </a:rPr>
              <a:t> </a:t>
            </a:r>
            <a:r>
              <a:rPr dirty="0" sz="1400" spc="-105" b="1">
                <a:latin typeface="Arial"/>
                <a:cs typeface="Arial"/>
              </a:rPr>
              <a:t>do</a:t>
            </a:r>
            <a:r>
              <a:rPr dirty="0" sz="1400" spc="-85" b="1">
                <a:latin typeface="Arial"/>
                <a:cs typeface="Arial"/>
              </a:rPr>
              <a:t>c</a:t>
            </a:r>
            <a:r>
              <a:rPr dirty="0" sz="1400" spc="-85" b="1">
                <a:latin typeface="Arial"/>
                <a:cs typeface="Arial"/>
              </a:rPr>
              <a:t>u</a:t>
            </a:r>
            <a:r>
              <a:rPr dirty="0" sz="1400" spc="-50" b="1">
                <a:latin typeface="Arial"/>
                <a:cs typeface="Arial"/>
              </a:rPr>
              <a:t>m</a:t>
            </a:r>
            <a:r>
              <a:rPr dirty="0" sz="1400" spc="-35" b="1">
                <a:latin typeface="Arial"/>
                <a:cs typeface="Arial"/>
              </a:rPr>
              <a:t>e</a:t>
            </a:r>
            <a:r>
              <a:rPr dirty="0" sz="1400" spc="-70" b="1">
                <a:latin typeface="Arial"/>
                <a:cs typeface="Arial"/>
              </a:rPr>
              <a:t>n</a:t>
            </a:r>
            <a:r>
              <a:rPr dirty="0" sz="1400" spc="-5" b="1">
                <a:latin typeface="Arial"/>
                <a:cs typeface="Arial"/>
              </a:rPr>
              <a:t>t</a:t>
            </a:r>
            <a:r>
              <a:rPr dirty="0" sz="1400" spc="-55" b="1">
                <a:latin typeface="Arial"/>
                <a:cs typeface="Arial"/>
              </a:rPr>
              <a:t>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75" b="1">
                <a:latin typeface="Arial"/>
                <a:cs typeface="Arial"/>
              </a:rPr>
              <a:t>d</a:t>
            </a:r>
            <a:r>
              <a:rPr dirty="0" sz="1400" spc="-80" b="1">
                <a:latin typeface="Arial"/>
                <a:cs typeface="Arial"/>
              </a:rPr>
              <a:t>’</a:t>
            </a:r>
            <a:r>
              <a:rPr dirty="0" sz="1400" spc="-85" b="1">
                <a:latin typeface="Arial"/>
                <a:cs typeface="Arial"/>
              </a:rPr>
              <a:t>u</a:t>
            </a:r>
            <a:r>
              <a:rPr dirty="0" sz="1400" spc="50" b="1">
                <a:latin typeface="Arial"/>
                <a:cs typeface="Arial"/>
              </a:rPr>
              <a:t>r</a:t>
            </a:r>
            <a:r>
              <a:rPr dirty="0" sz="1400" spc="-95" b="1">
                <a:latin typeface="Arial"/>
                <a:cs typeface="Arial"/>
              </a:rPr>
              <a:t>b</a:t>
            </a:r>
            <a:r>
              <a:rPr dirty="0" sz="1400" spc="-35" b="1">
                <a:latin typeface="Arial"/>
                <a:cs typeface="Arial"/>
              </a:rPr>
              <a:t>a</a:t>
            </a:r>
            <a:r>
              <a:rPr dirty="0" sz="1400" spc="-70" b="1">
                <a:latin typeface="Arial"/>
                <a:cs typeface="Arial"/>
              </a:rPr>
              <a:t>n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60" b="1">
                <a:latin typeface="Arial"/>
                <a:cs typeface="Arial"/>
              </a:rPr>
              <a:t>s</a:t>
            </a:r>
            <a:r>
              <a:rPr dirty="0" sz="1400" spc="-50" b="1">
                <a:latin typeface="Arial"/>
                <a:cs typeface="Arial"/>
              </a:rPr>
              <a:t>m</a:t>
            </a:r>
            <a:r>
              <a:rPr dirty="0" sz="1400" spc="-20" b="1">
                <a:latin typeface="Arial"/>
                <a:cs typeface="Arial"/>
              </a:rPr>
              <a:t>e  </a:t>
            </a:r>
            <a:r>
              <a:rPr dirty="0" sz="1400" spc="-65" b="1">
                <a:latin typeface="Arial"/>
                <a:cs typeface="Arial"/>
              </a:rPr>
              <a:t>doivent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être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compatibles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avec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orientations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mesures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charte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»</a:t>
            </a:r>
            <a:endParaRPr sz="1400">
              <a:latin typeface="Bahnschrift"/>
              <a:cs typeface="Bahnschrif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548" y="2124234"/>
            <a:ext cx="3581393" cy="2354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875" y="782828"/>
            <a:ext cx="4913630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2.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Une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charte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ambitieuse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et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précise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>
                <a:latin typeface="Bahnschrift"/>
                <a:cs typeface="Bahnschrift"/>
              </a:rPr>
              <a:t>Avec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10">
                <a:latin typeface="Bahnschrift"/>
                <a:cs typeface="Bahnschrift"/>
              </a:rPr>
              <a:t>laquelle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documents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d’urbanisme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seront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compatibles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875" y="1376171"/>
            <a:ext cx="22377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Bahnschrift"/>
                <a:cs typeface="Bahnschrift"/>
              </a:rPr>
              <a:t>&gt;&gt;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L’échelle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Plan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</a:t>
            </a:r>
            <a:endParaRPr sz="1400">
              <a:latin typeface="Bahnschrift"/>
              <a:cs typeface="Bahnschrif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73967" y="3195827"/>
            <a:ext cx="2905125" cy="2450465"/>
            <a:chOff x="4273967" y="3195827"/>
            <a:chExt cx="2905125" cy="2450465"/>
          </a:xfrm>
        </p:grpSpPr>
        <p:sp>
          <p:nvSpPr>
            <p:cNvPr id="7" name="object 7"/>
            <p:cNvSpPr/>
            <p:nvPr/>
          </p:nvSpPr>
          <p:spPr>
            <a:xfrm>
              <a:off x="4280319" y="3202177"/>
              <a:ext cx="2892425" cy="2437765"/>
            </a:xfrm>
            <a:custGeom>
              <a:avLst/>
              <a:gdLst/>
              <a:ahLst/>
              <a:cxnLst/>
              <a:rect l="l" t="t" r="r" b="b"/>
              <a:pathLst>
                <a:path w="2892425" h="2437765">
                  <a:moveTo>
                    <a:pt x="2892005" y="0"/>
                  </a:moveTo>
                  <a:lnTo>
                    <a:pt x="310730" y="0"/>
                  </a:lnTo>
                  <a:lnTo>
                    <a:pt x="310730" y="1421777"/>
                  </a:lnTo>
                  <a:lnTo>
                    <a:pt x="0" y="1376095"/>
                  </a:lnTo>
                  <a:lnTo>
                    <a:pt x="310730" y="2031123"/>
                  </a:lnTo>
                  <a:lnTo>
                    <a:pt x="310730" y="2437342"/>
                  </a:lnTo>
                  <a:lnTo>
                    <a:pt x="2892005" y="2437342"/>
                  </a:lnTo>
                  <a:lnTo>
                    <a:pt x="2892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80317" y="3202177"/>
              <a:ext cx="2892425" cy="2437765"/>
            </a:xfrm>
            <a:custGeom>
              <a:avLst/>
              <a:gdLst/>
              <a:ahLst/>
              <a:cxnLst/>
              <a:rect l="l" t="t" r="r" b="b"/>
              <a:pathLst>
                <a:path w="2892425" h="2437765">
                  <a:moveTo>
                    <a:pt x="310732" y="0"/>
                  </a:moveTo>
                  <a:lnTo>
                    <a:pt x="740944" y="0"/>
                  </a:lnTo>
                  <a:lnTo>
                    <a:pt x="1386262" y="0"/>
                  </a:lnTo>
                  <a:lnTo>
                    <a:pt x="2892003" y="0"/>
                  </a:lnTo>
                  <a:lnTo>
                    <a:pt x="2892003" y="1421780"/>
                  </a:lnTo>
                  <a:lnTo>
                    <a:pt x="2892003" y="2031121"/>
                  </a:lnTo>
                  <a:lnTo>
                    <a:pt x="2892003" y="2437341"/>
                  </a:lnTo>
                  <a:lnTo>
                    <a:pt x="1386262" y="2437341"/>
                  </a:lnTo>
                  <a:lnTo>
                    <a:pt x="740944" y="2437341"/>
                  </a:lnTo>
                  <a:lnTo>
                    <a:pt x="310732" y="2437341"/>
                  </a:lnTo>
                  <a:lnTo>
                    <a:pt x="310732" y="2031121"/>
                  </a:lnTo>
                  <a:lnTo>
                    <a:pt x="0" y="1376100"/>
                  </a:lnTo>
                  <a:lnTo>
                    <a:pt x="310732" y="1421780"/>
                  </a:lnTo>
                  <a:lnTo>
                    <a:pt x="310732" y="0"/>
                  </a:lnTo>
                  <a:close/>
                </a:path>
              </a:pathLst>
            </a:custGeom>
            <a:ln w="1270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669790" y="3311652"/>
            <a:ext cx="2362835" cy="218567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ct val="89400"/>
              </a:lnSpc>
              <a:spcBef>
                <a:spcPts val="275"/>
              </a:spcBef>
            </a:pP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>
                <a:latin typeface="Bahnschrift"/>
                <a:cs typeface="Bahnschrift"/>
              </a:rPr>
              <a:t> charte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>
                <a:latin typeface="Bahnschrift"/>
                <a:cs typeface="Bahnschrift"/>
              </a:rPr>
              <a:t> Parc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comprend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une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déclinaison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"littoral" </a:t>
            </a:r>
            <a:r>
              <a:rPr dirty="0" sz="1400">
                <a:latin typeface="Bahnschrift"/>
                <a:cs typeface="Bahnschrift"/>
              </a:rPr>
              <a:t> contenant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zones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planification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l'urbanisation </a:t>
            </a:r>
            <a:r>
              <a:rPr dirty="0" sz="1400" spc="-2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coupures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d'urbanisation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localisées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ts val="2065"/>
              </a:lnSpc>
            </a:pPr>
            <a:r>
              <a:rPr dirty="0" sz="2000" spc="-50" b="1">
                <a:latin typeface="Arial"/>
                <a:cs typeface="Arial"/>
              </a:rPr>
              <a:t>l'échelle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90" b="1">
                <a:latin typeface="Arial"/>
                <a:cs typeface="Arial"/>
              </a:rPr>
              <a:t>1/25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5" b="1">
                <a:latin typeface="Arial"/>
                <a:cs typeface="Arial"/>
              </a:rPr>
              <a:t>000</a:t>
            </a:r>
            <a:r>
              <a:rPr dirty="0" sz="1400" spc="-15">
                <a:latin typeface="Bahnschrift"/>
                <a:cs typeface="Bahnschrift"/>
              </a:rPr>
              <a:t>,</a:t>
            </a:r>
            <a:endParaRPr sz="1400">
              <a:latin typeface="Bahnschrift"/>
              <a:cs typeface="Bahnschrift"/>
            </a:endParaRPr>
          </a:p>
          <a:p>
            <a:pPr marL="12700" marR="334010">
              <a:lnSpc>
                <a:spcPts val="1510"/>
              </a:lnSpc>
              <a:spcBef>
                <a:spcPts val="145"/>
              </a:spcBef>
            </a:pP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 spc="11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1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espaces</a:t>
            </a:r>
            <a:r>
              <a:rPr dirty="0" sz="1400" spc="11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urbains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littoraux.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dirty="0" sz="1000">
                <a:latin typeface="Bahnschrift"/>
                <a:cs typeface="Bahnschrift"/>
              </a:rPr>
              <a:t>-</a:t>
            </a:r>
            <a:r>
              <a:rPr dirty="0" sz="1000" spc="70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Parc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du</a:t>
            </a:r>
            <a:r>
              <a:rPr dirty="0" sz="1000" spc="7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Golfe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du</a:t>
            </a:r>
            <a:r>
              <a:rPr dirty="0" sz="1000" spc="70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Morbihan</a:t>
            </a:r>
            <a:endParaRPr sz="1000">
              <a:latin typeface="Bahnschrift"/>
              <a:cs typeface="Bahnschrif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39773" y="819189"/>
            <a:ext cx="3861435" cy="3863340"/>
          </a:xfrm>
          <a:custGeom>
            <a:avLst/>
            <a:gdLst/>
            <a:ahLst/>
            <a:cxnLst/>
            <a:rect l="l" t="t" r="r" b="b"/>
            <a:pathLst>
              <a:path w="3861434" h="3863340">
                <a:moveTo>
                  <a:pt x="0" y="571460"/>
                </a:moveTo>
                <a:lnTo>
                  <a:pt x="2252351" y="571460"/>
                </a:lnTo>
                <a:lnTo>
                  <a:pt x="3485011" y="0"/>
                </a:lnTo>
                <a:lnTo>
                  <a:pt x="3217641" y="571460"/>
                </a:lnTo>
                <a:lnTo>
                  <a:pt x="3861162" y="571460"/>
                </a:lnTo>
                <a:lnTo>
                  <a:pt x="3861162" y="1120068"/>
                </a:lnTo>
                <a:lnTo>
                  <a:pt x="3861162" y="1942981"/>
                </a:lnTo>
                <a:lnTo>
                  <a:pt x="3861162" y="3863102"/>
                </a:lnTo>
                <a:lnTo>
                  <a:pt x="3217641" y="3863102"/>
                </a:lnTo>
                <a:lnTo>
                  <a:pt x="2252351" y="3863102"/>
                </a:lnTo>
                <a:lnTo>
                  <a:pt x="0" y="3863102"/>
                </a:lnTo>
                <a:lnTo>
                  <a:pt x="0" y="1942981"/>
                </a:lnTo>
                <a:lnTo>
                  <a:pt x="0" y="1120068"/>
                </a:lnTo>
                <a:lnTo>
                  <a:pt x="0" y="57146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618514" y="1422908"/>
            <a:ext cx="3594100" cy="188976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271780">
              <a:lnSpc>
                <a:spcPts val="1900"/>
              </a:lnSpc>
              <a:spcBef>
                <a:spcPts val="380"/>
              </a:spcBef>
            </a:pPr>
            <a:r>
              <a:rPr dirty="0" sz="1400" spc="-50" b="1">
                <a:latin typeface="Arial"/>
                <a:cs typeface="Arial"/>
              </a:rPr>
              <a:t>L</a:t>
            </a:r>
            <a:r>
              <a:rPr dirty="0" sz="1400" spc="-40" b="1">
                <a:latin typeface="Arial"/>
                <a:cs typeface="Arial"/>
              </a:rPr>
              <a:t>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95" b="1">
                <a:latin typeface="Arial"/>
                <a:cs typeface="Arial"/>
              </a:rPr>
              <a:t>p</a:t>
            </a:r>
            <a:r>
              <a:rPr dirty="0" sz="1400" spc="5" b="1">
                <a:latin typeface="Arial"/>
                <a:cs typeface="Arial"/>
              </a:rPr>
              <a:t>l</a:t>
            </a:r>
            <a:r>
              <a:rPr dirty="0" sz="1400" spc="-35" b="1">
                <a:latin typeface="Arial"/>
                <a:cs typeface="Arial"/>
              </a:rPr>
              <a:t>a</a:t>
            </a:r>
            <a:r>
              <a:rPr dirty="0" sz="1400" spc="-75" b="1">
                <a:latin typeface="Arial"/>
                <a:cs typeface="Arial"/>
              </a:rPr>
              <a:t>n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114" b="1">
                <a:latin typeface="Arial"/>
                <a:cs typeface="Arial"/>
              </a:rPr>
              <a:t>d</a:t>
            </a:r>
            <a:r>
              <a:rPr dirty="0" sz="1400" spc="-30" b="1">
                <a:latin typeface="Arial"/>
                <a:cs typeface="Arial"/>
              </a:rPr>
              <a:t>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65" b="1">
                <a:latin typeface="Arial"/>
                <a:cs typeface="Arial"/>
              </a:rPr>
              <a:t>P</a:t>
            </a:r>
            <a:r>
              <a:rPr dirty="0" sz="1400" spc="-35" b="1">
                <a:latin typeface="Arial"/>
                <a:cs typeface="Arial"/>
              </a:rPr>
              <a:t>a</a:t>
            </a:r>
            <a:r>
              <a:rPr dirty="0" sz="1400" spc="50" b="1">
                <a:latin typeface="Arial"/>
                <a:cs typeface="Arial"/>
              </a:rPr>
              <a:t>r</a:t>
            </a:r>
            <a:r>
              <a:rPr dirty="0" sz="1400" spc="-85" b="1">
                <a:latin typeface="Arial"/>
                <a:cs typeface="Arial"/>
              </a:rPr>
              <a:t>c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35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114" b="1">
                <a:latin typeface="Arial"/>
                <a:cs typeface="Arial"/>
              </a:rPr>
              <a:t>d</a:t>
            </a:r>
            <a:r>
              <a:rPr dirty="0" sz="1400" spc="-100" b="1">
                <a:latin typeface="Arial"/>
                <a:cs typeface="Arial"/>
              </a:rPr>
              <a:t>o</a:t>
            </a:r>
            <a:r>
              <a:rPr dirty="0" sz="1400" spc="-70" b="1">
                <a:latin typeface="Arial"/>
                <a:cs typeface="Arial"/>
              </a:rPr>
              <a:t>n</a:t>
            </a:r>
            <a:r>
              <a:rPr dirty="0" sz="1400" spc="-85" b="1">
                <a:latin typeface="Arial"/>
                <a:cs typeface="Arial"/>
              </a:rPr>
              <a:t>c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35" b="1">
                <a:latin typeface="Arial"/>
                <a:cs typeface="Arial"/>
              </a:rPr>
              <a:t>é</a:t>
            </a:r>
            <a:r>
              <a:rPr dirty="0" sz="1400" spc="-5" b="1">
                <a:latin typeface="Arial"/>
                <a:cs typeface="Arial"/>
              </a:rPr>
              <a:t>t</a:t>
            </a:r>
            <a:r>
              <a:rPr dirty="0" sz="1400" spc="-30" b="1">
                <a:latin typeface="Arial"/>
                <a:cs typeface="Arial"/>
              </a:rPr>
              <a:t>é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</a:t>
            </a:r>
            <a:r>
              <a:rPr dirty="0" sz="1800" spc="10" b="1">
                <a:latin typeface="Arial"/>
                <a:cs typeface="Arial"/>
              </a:rPr>
              <a:t>é</a:t>
            </a:r>
            <a:r>
              <a:rPr dirty="0" sz="1800" spc="-45" b="1">
                <a:latin typeface="Arial"/>
                <a:cs typeface="Arial"/>
              </a:rPr>
              <a:t>a</a:t>
            </a:r>
            <a:r>
              <a:rPr dirty="0" sz="1800" spc="20" b="1">
                <a:latin typeface="Arial"/>
                <a:cs typeface="Arial"/>
              </a:rPr>
              <a:t>l</a:t>
            </a:r>
            <a:r>
              <a:rPr dirty="0" sz="1800" spc="-55" b="1">
                <a:latin typeface="Arial"/>
                <a:cs typeface="Arial"/>
              </a:rPr>
              <a:t>i</a:t>
            </a:r>
            <a:r>
              <a:rPr dirty="0" sz="1800" spc="-70" b="1">
                <a:latin typeface="Arial"/>
                <a:cs typeface="Arial"/>
              </a:rPr>
              <a:t>s</a:t>
            </a:r>
            <a:r>
              <a:rPr dirty="0" sz="1800" spc="-40" b="1">
                <a:latin typeface="Arial"/>
                <a:cs typeface="Arial"/>
              </a:rPr>
              <a:t>é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45" b="1">
                <a:latin typeface="Arial"/>
                <a:cs typeface="Arial"/>
              </a:rPr>
              <a:t>a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20" b="1">
                <a:latin typeface="Arial"/>
                <a:cs typeface="Arial"/>
              </a:rPr>
              <a:t>l</a:t>
            </a:r>
            <a:r>
              <a:rPr dirty="0" sz="1800" spc="-30" b="1">
                <a:latin typeface="Arial"/>
                <a:cs typeface="Arial"/>
              </a:rPr>
              <a:t>a  </a:t>
            </a:r>
            <a:r>
              <a:rPr dirty="0" sz="1800" spc="-40" b="1">
                <a:latin typeface="Arial"/>
                <a:cs typeface="Arial"/>
              </a:rPr>
              <a:t>parcelle</a:t>
            </a:r>
            <a:r>
              <a:rPr dirty="0" sz="1400" spc="-40" b="1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89400"/>
              </a:lnSpc>
              <a:spcBef>
                <a:spcPts val="1585"/>
              </a:spcBef>
            </a:pPr>
            <a:r>
              <a:rPr dirty="0" sz="1400">
                <a:latin typeface="Bahnschrift"/>
                <a:cs typeface="Bahnschrift"/>
              </a:rPr>
              <a:t>Dans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ce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but,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ont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été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définis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au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plan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Parc, 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concertation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avec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communes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 </a:t>
            </a:r>
            <a:r>
              <a:rPr dirty="0" sz="1400">
                <a:latin typeface="Bahnschrift"/>
                <a:cs typeface="Bahnschrift"/>
              </a:rPr>
              <a:t> partenaires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institutionnels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lors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l’élaboration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>
                <a:latin typeface="Bahnschrift"/>
                <a:cs typeface="Bahnschrift"/>
              </a:rPr>
              <a:t> charte,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contours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espaces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dominante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naturelle,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forestière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ou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agricole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préserver.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18514" y="3467100"/>
            <a:ext cx="3589654" cy="1143000"/>
          </a:xfrm>
          <a:prstGeom prst="rect">
            <a:avLst/>
          </a:prstGeom>
        </p:spPr>
        <p:txBody>
          <a:bodyPr wrap="square" lIns="0" tIns="36194" rIns="0" bIns="0" rtlCol="0" vert="horz">
            <a:spAutoFit/>
          </a:bodyPr>
          <a:lstStyle/>
          <a:p>
            <a:pPr marL="12700" marR="5080">
              <a:lnSpc>
                <a:spcPct val="89000"/>
              </a:lnSpc>
              <a:spcBef>
                <a:spcPts val="284"/>
              </a:spcBef>
            </a:pPr>
            <a:r>
              <a:rPr dirty="0" sz="1400" spc="-50" b="1">
                <a:latin typeface="Arial"/>
                <a:cs typeface="Arial"/>
              </a:rPr>
              <a:t>Symétriquement,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45" b="1">
                <a:latin typeface="Arial"/>
                <a:cs typeface="Arial"/>
              </a:rPr>
              <a:t>se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dessinent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ainsi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les 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enveloppes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urbaines,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35" b="1">
                <a:latin typeface="Arial"/>
                <a:cs typeface="Arial"/>
              </a:rPr>
              <a:t>a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35" b="1">
                <a:latin typeface="Arial"/>
                <a:cs typeface="Arial"/>
              </a:rPr>
              <a:t>l’intérieur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desquelles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l’urbanisation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65" b="1">
                <a:latin typeface="Arial"/>
                <a:cs typeface="Arial"/>
              </a:rPr>
              <a:t>doit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être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contenue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45" b="1">
                <a:latin typeface="Arial"/>
                <a:cs typeface="Arial"/>
              </a:rPr>
              <a:t>durant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le 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temps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de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la </a:t>
            </a:r>
            <a:r>
              <a:rPr dirty="0" sz="1400" spc="-25" b="1">
                <a:latin typeface="Arial"/>
                <a:cs typeface="Arial"/>
              </a:rPr>
              <a:t>charte</a:t>
            </a:r>
            <a:r>
              <a:rPr dirty="0" sz="1400" spc="-25">
                <a:latin typeface="Bahnschrift"/>
                <a:cs typeface="Bahnschrift"/>
              </a:rPr>
              <a:t>.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1000">
                <a:latin typeface="Bahnschrift"/>
                <a:cs typeface="Bahnschrift"/>
              </a:rPr>
              <a:t>-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Parc</a:t>
            </a:r>
            <a:r>
              <a:rPr dirty="0" sz="1000" spc="8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</a:t>
            </a:r>
            <a:r>
              <a:rPr dirty="0" sz="1000" spc="8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la</a:t>
            </a:r>
            <a:r>
              <a:rPr dirty="0" sz="1000" spc="9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Haute</a:t>
            </a:r>
            <a:r>
              <a:rPr dirty="0" sz="1000" spc="9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Vallée</a:t>
            </a:r>
            <a:r>
              <a:rPr dirty="0" sz="1000" spc="8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</a:t>
            </a:r>
            <a:r>
              <a:rPr dirty="0" sz="1000" spc="8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Chevreuse</a:t>
            </a:r>
            <a:endParaRPr sz="1000">
              <a:latin typeface="Bahnschrift"/>
              <a:cs typeface="Bahnschrif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307" y="4902136"/>
            <a:ext cx="2656205" cy="739140"/>
          </a:xfrm>
          <a:prstGeom prst="rect">
            <a:avLst/>
          </a:prstGeom>
          <a:ln w="28575">
            <a:solidFill>
              <a:srgbClr val="70AD47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90805" marR="165735">
              <a:lnSpc>
                <a:spcPct val="101400"/>
              </a:lnSpc>
              <a:spcBef>
                <a:spcPts val="225"/>
              </a:spcBef>
            </a:pP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Massif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Bauges </a:t>
            </a:r>
            <a:r>
              <a:rPr dirty="0" sz="1400" spc="-2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fut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premier</a:t>
            </a:r>
            <a:r>
              <a:rPr dirty="0" sz="1400">
                <a:latin typeface="Bahnschrift"/>
                <a:cs typeface="Bahnschrift"/>
              </a:rPr>
              <a:t> a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aller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jusqu’a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l’échelle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parcelle</a:t>
            </a:r>
            <a:endParaRPr sz="1400">
              <a:latin typeface="Bahnschrift"/>
              <a:cs typeface="Bahnschrif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4" y="782828"/>
            <a:ext cx="6598920" cy="4411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3.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Conseiller</a:t>
            </a:r>
            <a:r>
              <a:rPr dirty="0" sz="1800" spc="16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des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outils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réglementaires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un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zonage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protection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ou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d'urbanisation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adapté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aux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enjeux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identifiés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700">
              <a:latin typeface="Bahnschrift"/>
              <a:cs typeface="Bahnschrift"/>
            </a:endParaRPr>
          </a:p>
          <a:p>
            <a:pPr marL="127000" indent="-114300">
              <a:lnSpc>
                <a:spcPct val="100000"/>
              </a:lnSpc>
              <a:spcBef>
                <a:spcPts val="1205"/>
              </a:spcBef>
              <a:buChar char="-"/>
              <a:tabLst>
                <a:tab pos="127000" algn="l"/>
              </a:tabLst>
            </a:pPr>
            <a:r>
              <a:rPr dirty="0" sz="1200" spc="-5">
                <a:latin typeface="Bahnschrift"/>
                <a:cs typeface="Bahnschrift"/>
              </a:rPr>
              <a:t>Protections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au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titre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patrimoine</a:t>
            </a:r>
            <a:endParaRPr sz="1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buFont typeface="Bahnschrift"/>
              <a:buChar char="-"/>
            </a:pPr>
            <a:endParaRPr sz="1300">
              <a:latin typeface="Bahnschrift"/>
              <a:cs typeface="Bahnschrift"/>
            </a:endParaRPr>
          </a:p>
          <a:p>
            <a:pPr marL="127000" indent="-114300">
              <a:lnSpc>
                <a:spcPct val="100000"/>
              </a:lnSpc>
              <a:buChar char="-"/>
              <a:tabLst>
                <a:tab pos="127000" algn="l"/>
              </a:tabLst>
            </a:pPr>
            <a:r>
              <a:rPr dirty="0" sz="1200" spc="-5">
                <a:latin typeface="Bahnschrift"/>
                <a:cs typeface="Bahnschrift"/>
              </a:rPr>
              <a:t>Articles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L151-41,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L151-19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L151-23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-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Classement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réglementaire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:</a:t>
            </a:r>
            <a:endParaRPr sz="1200">
              <a:latin typeface="Bahnschrift"/>
              <a:cs typeface="Bahnschrift"/>
            </a:endParaRPr>
          </a:p>
          <a:p>
            <a:pPr marL="298450" indent="-28575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coupures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d’urbanisation,</a:t>
            </a:r>
            <a:endParaRPr sz="1200">
              <a:latin typeface="Bahnschrift"/>
              <a:cs typeface="Bahnschrift"/>
            </a:endParaRPr>
          </a:p>
          <a:p>
            <a:pPr marL="298450" indent="-285750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espaces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d’intérêt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paysager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ou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cadre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vie</a:t>
            </a:r>
            <a:endParaRPr sz="1200">
              <a:latin typeface="Bahnschrift"/>
              <a:cs typeface="Bahnschrift"/>
            </a:endParaRPr>
          </a:p>
          <a:p>
            <a:pPr marL="298450">
              <a:lnSpc>
                <a:spcPct val="100000"/>
              </a:lnSpc>
              <a:spcBef>
                <a:spcPts val="145"/>
              </a:spcBef>
            </a:pPr>
            <a:r>
              <a:rPr dirty="0" sz="1200" spc="-5">
                <a:latin typeface="Bahnschrift"/>
                <a:cs typeface="Bahnschrift"/>
              </a:rPr>
              <a:t>(murets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en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pierre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sèches,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linéaires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boisés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haies,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…)</a:t>
            </a:r>
            <a:endParaRPr sz="1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3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Bahnschrift"/>
                <a:cs typeface="Bahnschrift"/>
              </a:rPr>
              <a:t>-</a:t>
            </a:r>
            <a:r>
              <a:rPr dirty="0" sz="1200" spc="9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Zonage</a:t>
            </a:r>
            <a:r>
              <a:rPr dirty="0" sz="1200" spc="9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adapté</a:t>
            </a:r>
            <a:r>
              <a:rPr dirty="0" sz="1200" spc="9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:</a:t>
            </a:r>
            <a:endParaRPr sz="1200">
              <a:latin typeface="Bahnschrift"/>
              <a:cs typeface="Bahnschrift"/>
            </a:endParaRPr>
          </a:p>
          <a:p>
            <a:pPr marL="298450" indent="-28575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200" spc="-5">
                <a:latin typeface="Bahnschrift"/>
                <a:cs typeface="Bahnschrift"/>
              </a:rPr>
              <a:t>Zones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agricoles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protégées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(ZAP),</a:t>
            </a:r>
            <a:endParaRPr sz="1200">
              <a:latin typeface="Bahnschrift"/>
              <a:cs typeface="Bahnschrift"/>
            </a:endParaRPr>
          </a:p>
          <a:p>
            <a:pPr marL="298450" indent="-285750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200">
                <a:latin typeface="Bahnschrift"/>
                <a:cs typeface="Bahnschrift"/>
              </a:rPr>
              <a:t>N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pour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ceintures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vertes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par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exemple,</a:t>
            </a:r>
            <a:endParaRPr sz="1200">
              <a:latin typeface="Bahnschrift"/>
              <a:cs typeface="Bahnschrift"/>
            </a:endParaRPr>
          </a:p>
          <a:p>
            <a:pPr marL="298450" marR="884555" indent="-285750">
              <a:lnSpc>
                <a:spcPct val="105000"/>
              </a:lnSpc>
              <a:spcBef>
                <a:spcPts val="7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200" spc="-5">
                <a:latin typeface="Bahnschrift"/>
                <a:cs typeface="Bahnschrift"/>
              </a:rPr>
              <a:t>Nj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pour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fonds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parcelles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non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bâtis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qui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font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espace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tampon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entre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périphérie 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agricole/naturelle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ville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son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centre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urbain,</a:t>
            </a:r>
            <a:endParaRPr sz="1200">
              <a:latin typeface="Bahnschrift"/>
              <a:cs typeface="Bahnschrift"/>
            </a:endParaRPr>
          </a:p>
          <a:p>
            <a:pPr marL="298450" indent="-285750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200" spc="-5">
                <a:latin typeface="Bahnschrift"/>
                <a:cs typeface="Bahnschrift"/>
              </a:rPr>
              <a:t>Anc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/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Ap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(zone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agricole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inconstructible),</a:t>
            </a:r>
            <a:endParaRPr sz="1200">
              <a:latin typeface="Bahnschrift"/>
              <a:cs typeface="Bahnschrift"/>
            </a:endParaRPr>
          </a:p>
          <a:p>
            <a:pPr marL="298450" indent="-28575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200" spc="-5">
                <a:latin typeface="Bahnschrift"/>
                <a:cs typeface="Bahnschrift"/>
              </a:rPr>
              <a:t>Azh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(zones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humides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présentant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un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intérêt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agricole),</a:t>
            </a:r>
            <a:endParaRPr sz="1200">
              <a:latin typeface="Bahnschrift"/>
              <a:cs typeface="Bahnschrift"/>
            </a:endParaRPr>
          </a:p>
          <a:p>
            <a:pPr marL="298450" indent="-285750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200" spc="-5">
                <a:latin typeface="Bahnschrift"/>
                <a:cs typeface="Bahnschrift"/>
              </a:rPr>
              <a:t>Ace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(présence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d’espaces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agricoles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d’intérêt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pour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les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continuités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écologiques),</a:t>
            </a:r>
            <a:endParaRPr sz="1200">
              <a:latin typeface="Bahnschrift"/>
              <a:cs typeface="Bahnschrift"/>
            </a:endParaRPr>
          </a:p>
          <a:p>
            <a:pPr marL="298450" marR="5080" indent="-285750">
              <a:lnSpc>
                <a:spcPct val="105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200" spc="-5">
                <a:latin typeface="Bahnschrift"/>
                <a:cs typeface="Bahnschrift"/>
              </a:rPr>
              <a:t>N,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Np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ou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Espaces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Bois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Classés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(EBC)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pour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les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milieux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forestiers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boisements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ainsi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que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les 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ripisylves</a:t>
            </a:r>
            <a:endParaRPr sz="1200">
              <a:latin typeface="Bahnschrift"/>
              <a:cs typeface="Bahnschrift"/>
            </a:endParaRPr>
          </a:p>
          <a:p>
            <a:pPr marL="298450" indent="-285750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200" spc="-5">
                <a:latin typeface="Bahnschrift"/>
                <a:cs typeface="Bahnschrift"/>
              </a:rPr>
              <a:t>…etc</a:t>
            </a:r>
            <a:endParaRPr sz="1200">
              <a:latin typeface="Bahnschrift"/>
              <a:cs typeface="Bahnschrif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91400" y="1611655"/>
            <a:ext cx="4324350" cy="3448685"/>
            <a:chOff x="7391400" y="1611655"/>
            <a:chExt cx="4324350" cy="34486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0924" y="1621180"/>
              <a:ext cx="4287031" cy="331945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96162" y="1616418"/>
              <a:ext cx="4314825" cy="3439160"/>
            </a:xfrm>
            <a:custGeom>
              <a:avLst/>
              <a:gdLst/>
              <a:ahLst/>
              <a:cxnLst/>
              <a:rect l="l" t="t" r="r" b="b"/>
              <a:pathLst>
                <a:path w="4314825" h="3439160">
                  <a:moveTo>
                    <a:pt x="0" y="0"/>
                  </a:moveTo>
                  <a:lnTo>
                    <a:pt x="4314824" y="0"/>
                  </a:lnTo>
                  <a:lnTo>
                    <a:pt x="4314824" y="3438814"/>
                  </a:lnTo>
                  <a:lnTo>
                    <a:pt x="0" y="34388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6717030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4.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Le</a:t>
            </a:r>
            <a:r>
              <a:rPr dirty="0" sz="1800" spc="16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suivi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des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documents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d’urbanisme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 spc="-5">
                <a:latin typeface="Bahnschrift"/>
                <a:cs typeface="Bahnschrift"/>
              </a:rPr>
              <a:t>Accompagner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collectivités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au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quotidien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dans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l’élaboration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PLU,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PLUi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SCoT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521" y="1773072"/>
            <a:ext cx="5079847" cy="34109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1520" y="1773072"/>
            <a:ext cx="5901512" cy="341096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3994785" cy="1652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4.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Le</a:t>
            </a:r>
            <a:r>
              <a:rPr dirty="0" sz="1800" spc="16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suivi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des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documents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d’urbanisme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 spc="-5">
                <a:latin typeface="Bahnschrift"/>
                <a:cs typeface="Bahnschrift"/>
              </a:rPr>
              <a:t>Un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appui</a:t>
            </a:r>
            <a:r>
              <a:rPr dirty="0" sz="1400" spc="11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technique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7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5">
                <a:latin typeface="Bahnschrift"/>
                <a:cs typeface="Bahnschrift"/>
              </a:rPr>
              <a:t>Rédaction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d’OAP</a:t>
            </a:r>
            <a:endParaRPr sz="14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>
                <a:latin typeface="Bahnschrift"/>
                <a:cs typeface="Bahnschrift"/>
              </a:rPr>
              <a:t>Appui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technique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sur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déclinaison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TVB</a:t>
            </a:r>
            <a:endParaRPr sz="14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5">
                <a:latin typeface="Bahnschrift"/>
                <a:cs typeface="Bahnschrift"/>
              </a:rPr>
              <a:t>Exemples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rédaction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PLU,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PLUi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3112" y="784085"/>
            <a:ext cx="3259035" cy="464223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420959" y="2821482"/>
            <a:ext cx="3813175" cy="2528570"/>
            <a:chOff x="4420959" y="2821482"/>
            <a:chExt cx="3813175" cy="25285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0484" y="2831007"/>
              <a:ext cx="3793566" cy="25091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25721" y="2826245"/>
              <a:ext cx="3803650" cy="2519045"/>
            </a:xfrm>
            <a:custGeom>
              <a:avLst/>
              <a:gdLst/>
              <a:ahLst/>
              <a:cxnLst/>
              <a:rect l="l" t="t" r="r" b="b"/>
              <a:pathLst>
                <a:path w="3803650" h="2519045">
                  <a:moveTo>
                    <a:pt x="0" y="0"/>
                  </a:moveTo>
                  <a:lnTo>
                    <a:pt x="3803094" y="0"/>
                  </a:lnTo>
                  <a:lnTo>
                    <a:pt x="3803094" y="2518723"/>
                  </a:lnTo>
                  <a:lnTo>
                    <a:pt x="0" y="25187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434610" y="2821482"/>
            <a:ext cx="3786504" cy="2528570"/>
            <a:chOff x="434610" y="2821482"/>
            <a:chExt cx="3786504" cy="25285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135" y="2831007"/>
              <a:ext cx="3746317" cy="25091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9373" y="2826245"/>
              <a:ext cx="3776979" cy="2519045"/>
            </a:xfrm>
            <a:custGeom>
              <a:avLst/>
              <a:gdLst/>
              <a:ahLst/>
              <a:cxnLst/>
              <a:rect l="l" t="t" r="r" b="b"/>
              <a:pathLst>
                <a:path w="3776979" h="2519045">
                  <a:moveTo>
                    <a:pt x="0" y="0"/>
                  </a:moveTo>
                  <a:lnTo>
                    <a:pt x="3776814" y="0"/>
                  </a:lnTo>
                  <a:lnTo>
                    <a:pt x="3776814" y="2518723"/>
                  </a:lnTo>
                  <a:lnTo>
                    <a:pt x="0" y="25187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4841240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4.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Le</a:t>
            </a:r>
            <a:r>
              <a:rPr dirty="0" sz="1800" spc="16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suivi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des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documents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d’urbanisme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>
                <a:latin typeface="Bahnschrift"/>
                <a:cs typeface="Bahnschrift"/>
              </a:rPr>
              <a:t>Des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outils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concertation,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sensibilisation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formation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06659" y="1507236"/>
            <a:ext cx="1414780" cy="322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130175" indent="-285750">
              <a:lnSpc>
                <a:spcPct val="1071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400" spc="-5">
                <a:latin typeface="Bahnschrift"/>
                <a:cs typeface="Bahnschrift"/>
              </a:rPr>
              <a:t>Maquette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</a:t>
            </a:r>
            <a:r>
              <a:rPr dirty="0" sz="1400">
                <a:latin typeface="Bahnschrift"/>
                <a:cs typeface="Bahnschrift"/>
              </a:rPr>
              <a:t>’</a:t>
            </a:r>
            <a:r>
              <a:rPr dirty="0" sz="1400" spc="-5">
                <a:latin typeface="Bahnschrift"/>
                <a:cs typeface="Bahnschrift"/>
              </a:rPr>
              <a:t>u</a:t>
            </a:r>
            <a:r>
              <a:rPr dirty="0" sz="1400">
                <a:latin typeface="Bahnschrift"/>
                <a:cs typeface="Bahnschrift"/>
              </a:rPr>
              <a:t>rba</a:t>
            </a:r>
            <a:r>
              <a:rPr dirty="0" sz="1400" spc="5">
                <a:latin typeface="Bahnschrift"/>
                <a:cs typeface="Bahnschrift"/>
              </a:rPr>
              <a:t>n</a:t>
            </a:r>
            <a:r>
              <a:rPr dirty="0" sz="1400" spc="-5">
                <a:latin typeface="Bahnschrift"/>
                <a:cs typeface="Bahnschrift"/>
              </a:rPr>
              <a:t>is</a:t>
            </a:r>
            <a:r>
              <a:rPr dirty="0" sz="1400">
                <a:latin typeface="Bahnschrift"/>
                <a:cs typeface="Bahnschrift"/>
              </a:rPr>
              <a:t>me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7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300">
              <a:latin typeface="Bahnschrift"/>
              <a:cs typeface="Bahnschrift"/>
            </a:endParaRPr>
          </a:p>
          <a:p>
            <a:pPr marL="298450" marR="5080" indent="-285750">
              <a:lnSpc>
                <a:spcPct val="1071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400" spc="-5">
                <a:latin typeface="Bahnschrift"/>
                <a:cs typeface="Bahnschrift"/>
              </a:rPr>
              <a:t>Ateliers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d’urbanisme,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</a:t>
            </a:r>
            <a:r>
              <a:rPr dirty="0" sz="1400">
                <a:latin typeface="Bahnschrift"/>
                <a:cs typeface="Bahnschrift"/>
              </a:rPr>
              <a:t>’arc</a:t>
            </a:r>
            <a:r>
              <a:rPr dirty="0" sz="1400" spc="5">
                <a:latin typeface="Bahnschrift"/>
                <a:cs typeface="Bahnschrift"/>
              </a:rPr>
              <a:t>h</a:t>
            </a:r>
            <a:r>
              <a:rPr dirty="0" sz="1400" spc="-5">
                <a:latin typeface="Bahnschrift"/>
                <a:cs typeface="Bahnschrift"/>
              </a:rPr>
              <a:t>i</a:t>
            </a:r>
            <a:r>
              <a:rPr dirty="0" sz="1400" spc="5">
                <a:latin typeface="Bahnschrift"/>
                <a:cs typeface="Bahnschrift"/>
              </a:rPr>
              <a:t>t</a:t>
            </a:r>
            <a:r>
              <a:rPr dirty="0" sz="1400" spc="-5">
                <a:latin typeface="Bahnschrift"/>
                <a:cs typeface="Bahnschrift"/>
              </a:rPr>
              <a:t>e</a:t>
            </a:r>
            <a:r>
              <a:rPr dirty="0" sz="1400">
                <a:latin typeface="Bahnschrift"/>
                <a:cs typeface="Bahnschrift"/>
              </a:rPr>
              <a:t>c</a:t>
            </a:r>
            <a:r>
              <a:rPr dirty="0" sz="1400" spc="5">
                <a:latin typeface="Bahnschrift"/>
                <a:cs typeface="Bahnschrift"/>
              </a:rPr>
              <a:t>t</a:t>
            </a:r>
            <a:r>
              <a:rPr dirty="0" sz="1400" spc="-5">
                <a:latin typeface="Bahnschrift"/>
                <a:cs typeface="Bahnschrift"/>
              </a:rPr>
              <a:t>u</a:t>
            </a:r>
            <a:r>
              <a:rPr dirty="0" sz="1400">
                <a:latin typeface="Bahnschrift"/>
                <a:cs typeface="Bahnschrift"/>
              </a:rPr>
              <a:t>re 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0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0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paysage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7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300">
              <a:latin typeface="Bahnschrift"/>
              <a:cs typeface="Bahnschrift"/>
            </a:endParaRPr>
          </a:p>
          <a:p>
            <a:pPr algn="just" marL="298450" marR="122555" indent="-285750">
              <a:lnSpc>
                <a:spcPct val="107100"/>
              </a:lnSpc>
              <a:buFont typeface="Arial MT"/>
              <a:buChar char="•"/>
              <a:tabLst>
                <a:tab pos="298450" algn="l"/>
              </a:tabLst>
            </a:pPr>
            <a:r>
              <a:rPr dirty="0" sz="1400" spc="-5">
                <a:latin typeface="Bahnschrift"/>
                <a:cs typeface="Bahnschrift"/>
              </a:rPr>
              <a:t>Publications </a:t>
            </a:r>
            <a:r>
              <a:rPr dirty="0" sz="1400" spc="-229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 guides et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d’opérations </a:t>
            </a:r>
            <a:r>
              <a:rPr dirty="0" sz="1400" spc="-229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</a:t>
            </a:r>
            <a:r>
              <a:rPr dirty="0" sz="1400">
                <a:latin typeface="Bahnschrift"/>
                <a:cs typeface="Bahnschrift"/>
              </a:rPr>
              <a:t>x</a:t>
            </a:r>
            <a:r>
              <a:rPr dirty="0" sz="1400" spc="-5">
                <a:latin typeface="Bahnschrift"/>
                <a:cs typeface="Bahnschrift"/>
              </a:rPr>
              <a:t>e</a:t>
            </a:r>
            <a:r>
              <a:rPr dirty="0" sz="1400">
                <a:latin typeface="Bahnschrift"/>
                <a:cs typeface="Bahnschrift"/>
              </a:rPr>
              <a:t>mp</a:t>
            </a:r>
            <a:r>
              <a:rPr dirty="0" sz="1400" spc="-10">
                <a:latin typeface="Bahnschrift"/>
                <a:cs typeface="Bahnschrift"/>
              </a:rPr>
              <a:t>l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-5">
                <a:latin typeface="Bahnschrift"/>
                <a:cs typeface="Bahnschrift"/>
              </a:rPr>
              <a:t>i</a:t>
            </a:r>
            <a:r>
              <a:rPr dirty="0" sz="1400">
                <a:latin typeface="Bahnschrift"/>
                <a:cs typeface="Bahnschrift"/>
              </a:rPr>
              <a:t>r</a:t>
            </a:r>
            <a:r>
              <a:rPr dirty="0" sz="1400" spc="-5">
                <a:latin typeface="Bahnschrift"/>
                <a:cs typeface="Bahnschrift"/>
              </a:rPr>
              <a:t>es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628" y="1591729"/>
            <a:ext cx="6081655" cy="40338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1009" y="1591729"/>
            <a:ext cx="2846184" cy="403387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5918200" cy="4335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4.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Le</a:t>
            </a:r>
            <a:r>
              <a:rPr dirty="0" sz="1800" spc="16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suivi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des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documents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d’urbanisme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>
                <a:latin typeface="Bahnschrift"/>
                <a:cs typeface="Bahnschrift"/>
              </a:rPr>
              <a:t>Des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outils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concertation,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sensibilisation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formation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7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400">
                <a:latin typeface="Bahnschrift"/>
                <a:cs typeface="Bahnschrift"/>
              </a:rPr>
              <a:t>Partager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«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culture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»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avec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acteurs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maîtrise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l’espace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5">
                <a:latin typeface="Bahnschrift"/>
                <a:cs typeface="Bahnschrift"/>
              </a:rPr>
              <a:t>&gt;&gt;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L’exemple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caps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marais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d’Opale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:</a:t>
            </a:r>
            <a:endParaRPr sz="1400">
              <a:latin typeface="Bahnschrift"/>
              <a:cs typeface="Bahnschrift"/>
            </a:endParaRPr>
          </a:p>
          <a:p>
            <a:pPr marL="203200">
              <a:lnSpc>
                <a:spcPct val="100000"/>
              </a:lnSpc>
              <a:spcBef>
                <a:spcPts val="120"/>
              </a:spcBef>
            </a:pPr>
            <a:r>
              <a:rPr dirty="0" sz="1400" spc="-85" b="1">
                <a:latin typeface="Arial"/>
                <a:cs typeface="Arial"/>
              </a:rPr>
              <a:t>F</a:t>
            </a:r>
            <a:r>
              <a:rPr dirty="0" sz="1400" spc="-90" b="1">
                <a:latin typeface="Arial"/>
                <a:cs typeface="Arial"/>
              </a:rPr>
              <a:t>o</a:t>
            </a:r>
            <a:r>
              <a:rPr dirty="0" sz="1400" spc="50" b="1">
                <a:latin typeface="Arial"/>
                <a:cs typeface="Arial"/>
              </a:rPr>
              <a:t>r</a:t>
            </a:r>
            <a:r>
              <a:rPr dirty="0" sz="1400" spc="-50" b="1">
                <a:latin typeface="Arial"/>
                <a:cs typeface="Arial"/>
              </a:rPr>
              <a:t>m</a:t>
            </a:r>
            <a:r>
              <a:rPr dirty="0" sz="1400" spc="-35" b="1">
                <a:latin typeface="Arial"/>
                <a:cs typeface="Arial"/>
              </a:rPr>
              <a:t>e</a:t>
            </a:r>
            <a:r>
              <a:rPr dirty="0" sz="1400" spc="50" b="1">
                <a:latin typeface="Arial"/>
                <a:cs typeface="Arial"/>
              </a:rPr>
              <a:t>r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5" b="1">
                <a:latin typeface="Arial"/>
                <a:cs typeface="Arial"/>
              </a:rPr>
              <a:t>l</a:t>
            </a:r>
            <a:r>
              <a:rPr dirty="0" sz="1400" spc="-35" b="1">
                <a:latin typeface="Arial"/>
                <a:cs typeface="Arial"/>
              </a:rPr>
              <a:t>e</a:t>
            </a:r>
            <a:r>
              <a:rPr dirty="0" sz="1400" spc="-55" b="1">
                <a:latin typeface="Arial"/>
                <a:cs typeface="Arial"/>
              </a:rPr>
              <a:t>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65" b="1">
                <a:latin typeface="Arial"/>
                <a:cs typeface="Arial"/>
              </a:rPr>
              <a:t>n</a:t>
            </a:r>
            <a:r>
              <a:rPr dirty="0" sz="1400" spc="-65" b="1">
                <a:latin typeface="Arial"/>
                <a:cs typeface="Arial"/>
              </a:rPr>
              <a:t>s</a:t>
            </a:r>
            <a:r>
              <a:rPr dirty="0" sz="1400" spc="-5" b="1">
                <a:latin typeface="Arial"/>
                <a:cs typeface="Arial"/>
              </a:rPr>
              <a:t>t</a:t>
            </a:r>
            <a:r>
              <a:rPr dirty="0" sz="1400" spc="50" b="1">
                <a:latin typeface="Arial"/>
                <a:cs typeface="Arial"/>
              </a:rPr>
              <a:t>r</a:t>
            </a:r>
            <a:r>
              <a:rPr dirty="0" sz="1400" spc="-85" b="1">
                <a:latin typeface="Arial"/>
                <a:cs typeface="Arial"/>
              </a:rPr>
              <a:t>u</a:t>
            </a:r>
            <a:r>
              <a:rPr dirty="0" sz="1400" spc="-85" b="1">
                <a:latin typeface="Arial"/>
                <a:cs typeface="Arial"/>
              </a:rPr>
              <a:t>c</a:t>
            </a:r>
            <a:r>
              <a:rPr dirty="0" sz="1400" spc="-5" b="1">
                <a:latin typeface="Arial"/>
                <a:cs typeface="Arial"/>
              </a:rPr>
              <a:t>t</a:t>
            </a:r>
            <a:r>
              <a:rPr dirty="0" sz="1400" spc="-35" b="1">
                <a:latin typeface="Arial"/>
                <a:cs typeface="Arial"/>
              </a:rPr>
              <a:t>e</a:t>
            </a:r>
            <a:r>
              <a:rPr dirty="0" sz="1400" spc="-85" b="1">
                <a:latin typeface="Arial"/>
                <a:cs typeface="Arial"/>
              </a:rPr>
              <a:t>u</a:t>
            </a:r>
            <a:r>
              <a:rPr dirty="0" sz="1400" spc="50" b="1">
                <a:latin typeface="Arial"/>
                <a:cs typeface="Arial"/>
              </a:rPr>
              <a:t>r</a:t>
            </a:r>
            <a:r>
              <a:rPr dirty="0" sz="1400" spc="-55" b="1">
                <a:latin typeface="Arial"/>
                <a:cs typeface="Arial"/>
              </a:rPr>
              <a:t>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d</a:t>
            </a:r>
            <a:r>
              <a:rPr dirty="0" sz="1400" spc="-80" b="1">
                <a:latin typeface="Arial"/>
                <a:cs typeface="Arial"/>
              </a:rPr>
              <a:t>u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d</a:t>
            </a:r>
            <a:r>
              <a:rPr dirty="0" sz="1400" spc="50" b="1">
                <a:latin typeface="Arial"/>
                <a:cs typeface="Arial"/>
              </a:rPr>
              <a:t>r</a:t>
            </a:r>
            <a:r>
              <a:rPr dirty="0" sz="1400" spc="-100" b="1">
                <a:latin typeface="Arial"/>
                <a:cs typeface="Arial"/>
              </a:rPr>
              <a:t>o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10" b="1">
                <a:latin typeface="Arial"/>
                <a:cs typeface="Arial"/>
              </a:rPr>
              <a:t>t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d</a:t>
            </a:r>
            <a:r>
              <a:rPr dirty="0" sz="1400" spc="-35" b="1">
                <a:latin typeface="Arial"/>
                <a:cs typeface="Arial"/>
              </a:rPr>
              <a:t>e</a:t>
            </a:r>
            <a:r>
              <a:rPr dirty="0" sz="1400" spc="-55" b="1">
                <a:latin typeface="Arial"/>
                <a:cs typeface="Arial"/>
              </a:rPr>
              <a:t>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s</a:t>
            </a:r>
            <a:r>
              <a:rPr dirty="0" sz="1400" spc="-100" b="1">
                <a:latin typeface="Arial"/>
                <a:cs typeface="Arial"/>
              </a:rPr>
              <a:t>o</a:t>
            </a:r>
            <a:r>
              <a:rPr dirty="0" sz="1400" spc="5" b="1">
                <a:latin typeface="Arial"/>
                <a:cs typeface="Arial"/>
              </a:rPr>
              <a:t>l</a:t>
            </a:r>
            <a:r>
              <a:rPr dirty="0" sz="1400" spc="-55" b="1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7100"/>
              </a:lnSpc>
            </a:pPr>
            <a:r>
              <a:rPr dirty="0" sz="1400">
                <a:latin typeface="Bahnschrift"/>
                <a:cs typeface="Bahnschrift"/>
              </a:rPr>
              <a:t>Des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interlocuteurs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charnières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qui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assurent</a:t>
            </a:r>
            <a:r>
              <a:rPr dirty="0" sz="1400" spc="15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conformité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permis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avec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l’urbanisme,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PLUi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autres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documents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d’urbanisme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6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former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notion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subjective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5" b="1">
                <a:latin typeface="Arial"/>
                <a:cs typeface="Arial"/>
              </a:rPr>
              <a:t>d’intégration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paysagère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Bahnschrift"/>
                <a:cs typeface="Bahnschrift"/>
              </a:rPr>
              <a:t>Edition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fiches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«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mémos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»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pratiques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:</a:t>
            </a:r>
            <a:endParaRPr sz="1400">
              <a:latin typeface="Bahnschrift"/>
              <a:cs typeface="Bahnschrift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200" spc="-5">
                <a:latin typeface="Bahnschrift"/>
                <a:cs typeface="Bahnschrift"/>
              </a:rPr>
              <a:t>les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engagements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Charte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en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matière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d’urbanisme</a:t>
            </a:r>
            <a:endParaRPr sz="1200">
              <a:latin typeface="Bahnschrift"/>
              <a:cs typeface="Bahnschrift"/>
            </a:endParaRPr>
          </a:p>
          <a:p>
            <a:pPr marL="298450" indent="-28575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200" spc="-5">
                <a:latin typeface="Bahnschrift"/>
                <a:cs typeface="Bahnschrift"/>
              </a:rPr>
              <a:t>les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10">
                <a:latin typeface="Bahnschrift"/>
                <a:cs typeface="Bahnschrift"/>
              </a:rPr>
              <a:t>types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d’accompagnements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proposés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par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le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Parc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aux</a:t>
            </a:r>
            <a:r>
              <a:rPr dirty="0" sz="1200" spc="13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habitants</a:t>
            </a:r>
            <a:endParaRPr sz="1200">
              <a:latin typeface="Bahnschrift"/>
              <a:cs typeface="Bahnschrift"/>
            </a:endParaRPr>
          </a:p>
          <a:p>
            <a:pPr marL="298450" indent="-285750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200">
                <a:latin typeface="Bahnschrift"/>
                <a:cs typeface="Bahnschrift"/>
              </a:rPr>
              <a:t>la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liste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contacts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ou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documents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mobilisables</a:t>
            </a:r>
            <a:r>
              <a:rPr dirty="0" sz="1200" spc="13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par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thématique</a:t>
            </a:r>
            <a:endParaRPr sz="1200">
              <a:latin typeface="Bahnschrift"/>
              <a:cs typeface="Bahnschrift"/>
            </a:endParaRPr>
          </a:p>
          <a:p>
            <a:pPr marL="298450" marR="574040" indent="-285750">
              <a:lnSpc>
                <a:spcPct val="105000"/>
              </a:lnSpc>
              <a:spcBef>
                <a:spcPts val="7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200" spc="-5">
                <a:latin typeface="Bahnschrift"/>
                <a:cs typeface="Bahnschrift"/>
              </a:rPr>
              <a:t>une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grille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comparaison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prix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pour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certains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travaux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sur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un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logement </a:t>
            </a:r>
            <a:r>
              <a:rPr dirty="0" sz="1200" spc="-19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individuel</a:t>
            </a:r>
            <a:endParaRPr sz="1200">
              <a:latin typeface="Bahnschrift"/>
              <a:cs typeface="Bahnschrift"/>
            </a:endParaRPr>
          </a:p>
          <a:p>
            <a:pPr marL="298450">
              <a:lnSpc>
                <a:spcPct val="100000"/>
              </a:lnSpc>
              <a:spcBef>
                <a:spcPts val="45"/>
              </a:spcBef>
            </a:pPr>
            <a:r>
              <a:rPr dirty="0" sz="1200">
                <a:latin typeface="Bahnschrift"/>
                <a:cs typeface="Bahnschrift"/>
              </a:rPr>
              <a:t>(ou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«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comment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prouver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que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sur-mesure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n’est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hors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prix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»)</a:t>
            </a:r>
            <a:endParaRPr sz="1200">
              <a:latin typeface="Bahnschrift"/>
              <a:cs typeface="Bahnschrif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6702" y="1732914"/>
            <a:ext cx="4963414" cy="277812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55396"/>
            <a:ext cx="8346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5.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Les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Parcs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relais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terrain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programmes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10">
                <a:solidFill>
                  <a:srgbClr val="8E3B3B"/>
                </a:solidFill>
                <a:latin typeface="Bahnschrift"/>
                <a:cs typeface="Bahnschrift"/>
              </a:rPr>
              <a:t>régionaux,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nationaux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ou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10">
                <a:solidFill>
                  <a:srgbClr val="8E3B3B"/>
                </a:solidFill>
                <a:latin typeface="Bahnschrift"/>
                <a:cs typeface="Bahnschrift"/>
              </a:rPr>
              <a:t>européens</a:t>
            </a:r>
            <a:endParaRPr sz="1800">
              <a:latin typeface="Bahnschrift"/>
              <a:cs typeface="Bahnschrif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4700" y="2376741"/>
            <a:ext cx="4161790" cy="769620"/>
          </a:xfrm>
          <a:custGeom>
            <a:avLst/>
            <a:gdLst/>
            <a:ahLst/>
            <a:cxnLst/>
            <a:rect l="l" t="t" r="r" b="b"/>
            <a:pathLst>
              <a:path w="4161790" h="769619">
                <a:moveTo>
                  <a:pt x="209764" y="0"/>
                </a:moveTo>
                <a:lnTo>
                  <a:pt x="868411" y="0"/>
                </a:lnTo>
                <a:lnTo>
                  <a:pt x="1856385" y="0"/>
                </a:lnTo>
                <a:lnTo>
                  <a:pt x="4161646" y="0"/>
                </a:lnTo>
                <a:lnTo>
                  <a:pt x="4161646" y="448842"/>
                </a:lnTo>
                <a:lnTo>
                  <a:pt x="4161646" y="641203"/>
                </a:lnTo>
                <a:lnTo>
                  <a:pt x="4161646" y="769441"/>
                </a:lnTo>
                <a:lnTo>
                  <a:pt x="1856385" y="769441"/>
                </a:lnTo>
                <a:lnTo>
                  <a:pt x="868411" y="769441"/>
                </a:lnTo>
                <a:lnTo>
                  <a:pt x="209764" y="769441"/>
                </a:lnTo>
                <a:lnTo>
                  <a:pt x="209764" y="641203"/>
                </a:lnTo>
                <a:lnTo>
                  <a:pt x="0" y="526583"/>
                </a:lnTo>
                <a:lnTo>
                  <a:pt x="209764" y="448842"/>
                </a:lnTo>
                <a:lnTo>
                  <a:pt x="209764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353204" y="2396235"/>
            <a:ext cx="3593465" cy="69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99900"/>
              </a:lnSpc>
              <a:spcBef>
                <a:spcPts val="100"/>
              </a:spcBef>
            </a:pPr>
            <a:r>
              <a:rPr dirty="0" sz="1400">
                <a:latin typeface="Bahnschrift"/>
                <a:cs typeface="Bahnschrift"/>
              </a:rPr>
              <a:t>Pro</a:t>
            </a:r>
            <a:r>
              <a:rPr dirty="0" sz="1400" spc="-5">
                <a:latin typeface="Bahnschrift"/>
                <a:cs typeface="Bahnschrift"/>
              </a:rPr>
              <a:t>g</a:t>
            </a:r>
            <a:r>
              <a:rPr dirty="0" sz="1400">
                <a:latin typeface="Bahnschrift"/>
                <a:cs typeface="Bahnschrift"/>
              </a:rPr>
              <a:t>r</a:t>
            </a:r>
            <a:r>
              <a:rPr dirty="0" sz="1400" spc="5">
                <a:latin typeface="Bahnschrift"/>
                <a:cs typeface="Bahnschrift"/>
              </a:rPr>
              <a:t>a</a:t>
            </a:r>
            <a:r>
              <a:rPr dirty="0" sz="1400">
                <a:latin typeface="Bahnschrift"/>
                <a:cs typeface="Bahnschrift"/>
              </a:rPr>
              <a:t>mme </a:t>
            </a:r>
            <a:r>
              <a:rPr dirty="0" sz="1400" spc="-10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</a:t>
            </a:r>
            <a:r>
              <a:rPr dirty="0" sz="1400">
                <a:latin typeface="Bahnschrift"/>
                <a:cs typeface="Bahnschrift"/>
              </a:rPr>
              <a:t>e </a:t>
            </a:r>
            <a:r>
              <a:rPr dirty="0" sz="1400" spc="-110">
                <a:latin typeface="Bahnschrift"/>
                <a:cs typeface="Bahnschrift"/>
              </a:rPr>
              <a:t> </a:t>
            </a:r>
            <a:r>
              <a:rPr dirty="0" sz="1600" spc="-110" b="1">
                <a:latin typeface="Arial"/>
                <a:cs typeface="Arial"/>
              </a:rPr>
              <a:t>d</a:t>
            </a:r>
            <a:r>
              <a:rPr dirty="0" sz="1600" spc="-55" b="1">
                <a:latin typeface="Arial"/>
                <a:cs typeface="Arial"/>
              </a:rPr>
              <a:t>i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100" b="1">
                <a:latin typeface="Arial"/>
                <a:cs typeface="Arial"/>
              </a:rPr>
              <a:t>gn</a:t>
            </a:r>
            <a:r>
              <a:rPr dirty="0" sz="1600" spc="-110" b="1">
                <a:latin typeface="Arial"/>
                <a:cs typeface="Arial"/>
              </a:rPr>
              <a:t>o</a:t>
            </a:r>
            <a:r>
              <a:rPr dirty="0" sz="1600" spc="-75" b="1">
                <a:latin typeface="Arial"/>
                <a:cs typeface="Arial"/>
              </a:rPr>
              <a:t>s</a:t>
            </a:r>
            <a:r>
              <a:rPr dirty="0" sz="1600" spc="-15" b="1">
                <a:latin typeface="Arial"/>
                <a:cs typeface="Arial"/>
              </a:rPr>
              <a:t>t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95" b="1">
                <a:latin typeface="Arial"/>
                <a:cs typeface="Arial"/>
              </a:rPr>
              <a:t>c</a:t>
            </a:r>
            <a:r>
              <a:rPr dirty="0" sz="1600" spc="-65" b="1">
                <a:latin typeface="Arial"/>
                <a:cs typeface="Arial"/>
              </a:rPr>
              <a:t>s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35" b="1">
                <a:latin typeface="Arial"/>
                <a:cs typeface="Arial"/>
              </a:rPr>
              <a:t>é</a:t>
            </a:r>
            <a:r>
              <a:rPr dirty="0" sz="1600" spc="-80" b="1">
                <a:latin typeface="Arial"/>
                <a:cs typeface="Arial"/>
              </a:rPr>
              <a:t>n</a:t>
            </a:r>
            <a:r>
              <a:rPr dirty="0" sz="1600" spc="-35" b="1">
                <a:latin typeface="Arial"/>
                <a:cs typeface="Arial"/>
              </a:rPr>
              <a:t>e</a:t>
            </a:r>
            <a:r>
              <a:rPr dirty="0" sz="1600" spc="65" b="1">
                <a:latin typeface="Arial"/>
                <a:cs typeface="Arial"/>
              </a:rPr>
              <a:t>r</a:t>
            </a:r>
            <a:r>
              <a:rPr dirty="0" sz="1600" spc="-75" b="1">
                <a:latin typeface="Arial"/>
                <a:cs typeface="Arial"/>
              </a:rPr>
              <a:t>gé</a:t>
            </a:r>
            <a:r>
              <a:rPr dirty="0" sz="1600" spc="-15" b="1">
                <a:latin typeface="Arial"/>
                <a:cs typeface="Arial"/>
              </a:rPr>
              <a:t>t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105" b="1">
                <a:latin typeface="Arial"/>
                <a:cs typeface="Arial"/>
              </a:rPr>
              <a:t>q</a:t>
            </a:r>
            <a:r>
              <a:rPr dirty="0" sz="1600" spc="-110" b="1">
                <a:latin typeface="Arial"/>
                <a:cs typeface="Arial"/>
              </a:rPr>
              <a:t>u</a:t>
            </a:r>
            <a:r>
              <a:rPr dirty="0" sz="1600" spc="-35" b="1">
                <a:latin typeface="Arial"/>
                <a:cs typeface="Arial"/>
              </a:rPr>
              <a:t>e</a:t>
            </a:r>
            <a:r>
              <a:rPr dirty="0" sz="1600" spc="-45" b="1">
                <a:latin typeface="Arial"/>
                <a:cs typeface="Arial"/>
              </a:rPr>
              <a:t>s  </a:t>
            </a:r>
            <a:r>
              <a:rPr dirty="0" sz="1400" spc="-5">
                <a:latin typeface="Bahnschrift"/>
                <a:cs typeface="Bahnschrift"/>
              </a:rPr>
              <a:t>pour accompagner la rénovation </a:t>
            </a:r>
            <a:r>
              <a:rPr dirty="0" sz="1400">
                <a:latin typeface="Bahnschrift"/>
                <a:cs typeface="Bahnschrift"/>
              </a:rPr>
              <a:t>(DEPAR) </a:t>
            </a:r>
            <a:r>
              <a:rPr dirty="0" sz="1400" spc="-5">
                <a:latin typeface="Bahnschrift"/>
                <a:cs typeface="Bahnschrift"/>
              </a:rPr>
              <a:t>du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groupe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solidFill>
                  <a:srgbClr val="8E3B3B"/>
                </a:solidFill>
                <a:latin typeface="Bahnschrift"/>
                <a:cs typeface="Bahnschrift"/>
              </a:rPr>
              <a:t>La</a:t>
            </a:r>
            <a:r>
              <a:rPr dirty="0" sz="1400" spc="14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400" spc="-5">
                <a:solidFill>
                  <a:srgbClr val="8E3B3B"/>
                </a:solidFill>
                <a:latin typeface="Bahnschrift"/>
                <a:cs typeface="Bahnschrift"/>
              </a:rPr>
              <a:t>Poste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30516" y="3358451"/>
            <a:ext cx="2593975" cy="1016000"/>
          </a:xfrm>
          <a:custGeom>
            <a:avLst/>
            <a:gdLst/>
            <a:ahLst/>
            <a:cxnLst/>
            <a:rect l="l" t="t" r="r" b="b"/>
            <a:pathLst>
              <a:path w="2593975" h="1016000">
                <a:moveTo>
                  <a:pt x="219640" y="0"/>
                </a:moveTo>
                <a:lnTo>
                  <a:pt x="615261" y="0"/>
                </a:lnTo>
                <a:lnTo>
                  <a:pt x="1208692" y="0"/>
                </a:lnTo>
                <a:lnTo>
                  <a:pt x="2593361" y="0"/>
                </a:lnTo>
                <a:lnTo>
                  <a:pt x="2593361" y="169279"/>
                </a:lnTo>
                <a:lnTo>
                  <a:pt x="2593361" y="423192"/>
                </a:lnTo>
                <a:lnTo>
                  <a:pt x="2593361" y="1015660"/>
                </a:lnTo>
                <a:lnTo>
                  <a:pt x="1208692" y="1015660"/>
                </a:lnTo>
                <a:lnTo>
                  <a:pt x="615261" y="1015660"/>
                </a:lnTo>
                <a:lnTo>
                  <a:pt x="219640" y="1015660"/>
                </a:lnTo>
                <a:lnTo>
                  <a:pt x="219640" y="423192"/>
                </a:lnTo>
                <a:lnTo>
                  <a:pt x="0" y="43165"/>
                </a:lnTo>
                <a:lnTo>
                  <a:pt x="219640" y="169279"/>
                </a:lnTo>
                <a:lnTo>
                  <a:pt x="21964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328896" y="3378708"/>
            <a:ext cx="2055495" cy="9493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75"/>
              </a:spcBef>
            </a:pPr>
            <a:r>
              <a:rPr dirty="0" sz="1400">
                <a:latin typeface="Bahnschrift"/>
                <a:cs typeface="Bahnschrift"/>
              </a:rPr>
              <a:t>Programme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d'intérêt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général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40">
                <a:latin typeface="Bahnschrift"/>
                <a:cs typeface="Bahnschrift"/>
              </a:rPr>
              <a:t>d’</a:t>
            </a:r>
            <a:r>
              <a:rPr dirty="0" sz="1600" spc="-40" b="1">
                <a:latin typeface="Arial"/>
                <a:cs typeface="Arial"/>
              </a:rPr>
              <a:t>amélioration 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75" b="1">
                <a:latin typeface="Arial"/>
                <a:cs typeface="Arial"/>
              </a:rPr>
              <a:t>de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45" b="1">
                <a:latin typeface="Arial"/>
                <a:cs typeface="Arial"/>
              </a:rPr>
              <a:t>l'habitat</a:t>
            </a:r>
            <a:r>
              <a:rPr dirty="0" sz="1400" spc="-45">
                <a:latin typeface="Bahnschrift"/>
                <a:cs typeface="Bahnschrift"/>
              </a:rPr>
              <a:t>,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en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lien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avec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solidFill>
                  <a:srgbClr val="8E3B3B"/>
                </a:solidFill>
                <a:latin typeface="Bahnschrift"/>
                <a:cs typeface="Bahnschrift"/>
              </a:rPr>
              <a:t>l'ANAH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37850" y="4586363"/>
            <a:ext cx="2586355" cy="984885"/>
          </a:xfrm>
          <a:custGeom>
            <a:avLst/>
            <a:gdLst/>
            <a:ahLst/>
            <a:cxnLst/>
            <a:rect l="l" t="t" r="r" b="b"/>
            <a:pathLst>
              <a:path w="2586354" h="984885">
                <a:moveTo>
                  <a:pt x="212306" y="0"/>
                </a:moveTo>
                <a:lnTo>
                  <a:pt x="607927" y="0"/>
                </a:lnTo>
                <a:lnTo>
                  <a:pt x="1201358" y="0"/>
                </a:lnTo>
                <a:lnTo>
                  <a:pt x="2586027" y="0"/>
                </a:lnTo>
                <a:lnTo>
                  <a:pt x="2586027" y="574516"/>
                </a:lnTo>
                <a:lnTo>
                  <a:pt x="2586027" y="820738"/>
                </a:lnTo>
                <a:lnTo>
                  <a:pt x="2586027" y="984885"/>
                </a:lnTo>
                <a:lnTo>
                  <a:pt x="1201358" y="984885"/>
                </a:lnTo>
                <a:lnTo>
                  <a:pt x="607927" y="984885"/>
                </a:lnTo>
                <a:lnTo>
                  <a:pt x="212306" y="984885"/>
                </a:lnTo>
                <a:lnTo>
                  <a:pt x="212306" y="820738"/>
                </a:lnTo>
                <a:lnTo>
                  <a:pt x="0" y="538417"/>
                </a:lnTo>
                <a:lnTo>
                  <a:pt x="212306" y="574516"/>
                </a:lnTo>
                <a:lnTo>
                  <a:pt x="212306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328896" y="4607052"/>
            <a:ext cx="2155190" cy="91249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dirty="0" sz="1400">
                <a:latin typeface="Bahnschrift"/>
                <a:cs typeface="Bahnschrift"/>
              </a:rPr>
              <a:t>Programme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600" spc="60" b="1">
                <a:latin typeface="Arial"/>
                <a:cs typeface="Arial"/>
              </a:rPr>
              <a:t>r</a:t>
            </a:r>
            <a:r>
              <a:rPr dirty="0" sz="1600" spc="-35" b="1">
                <a:latin typeface="Arial"/>
                <a:cs typeface="Arial"/>
              </a:rPr>
              <a:t>é</a:t>
            </a:r>
            <a:r>
              <a:rPr dirty="0" sz="1600" spc="-80" b="1">
                <a:latin typeface="Arial"/>
                <a:cs typeface="Arial"/>
              </a:rPr>
              <a:t>n</a:t>
            </a:r>
            <a:r>
              <a:rPr dirty="0" sz="1600" spc="-110" b="1">
                <a:latin typeface="Arial"/>
                <a:cs typeface="Arial"/>
              </a:rPr>
              <a:t>o</a:t>
            </a:r>
            <a:r>
              <a:rPr dirty="0" sz="1600" spc="-65" b="1">
                <a:latin typeface="Arial"/>
                <a:cs typeface="Arial"/>
              </a:rPr>
              <a:t>v</a:t>
            </a:r>
            <a:r>
              <a:rPr dirty="0" sz="1600" spc="-70" b="1">
                <a:latin typeface="Arial"/>
                <a:cs typeface="Arial"/>
              </a:rPr>
              <a:t>a</a:t>
            </a:r>
            <a:r>
              <a:rPr dirty="0" sz="1600" spc="-15" b="1">
                <a:latin typeface="Arial"/>
                <a:cs typeface="Arial"/>
              </a:rPr>
              <a:t>t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110" b="1">
                <a:latin typeface="Arial"/>
                <a:cs typeface="Arial"/>
              </a:rPr>
              <a:t>o</a:t>
            </a:r>
            <a:r>
              <a:rPr dirty="0" sz="1600" spc="-85" b="1">
                <a:latin typeface="Arial"/>
                <a:cs typeface="Arial"/>
              </a:rPr>
              <a:t>n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</a:t>
            </a:r>
            <a:r>
              <a:rPr dirty="0" sz="1400">
                <a:latin typeface="Bahnschrift"/>
                <a:cs typeface="Bahnschrift"/>
              </a:rPr>
              <a:t>u </a:t>
            </a:r>
            <a:r>
              <a:rPr dirty="0" sz="1400" spc="-11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bâ</a:t>
            </a:r>
            <a:r>
              <a:rPr dirty="0" sz="1400" spc="5">
                <a:latin typeface="Bahnschrift"/>
                <a:cs typeface="Bahnschrift"/>
              </a:rPr>
              <a:t>t</a:t>
            </a:r>
            <a:r>
              <a:rPr dirty="0" sz="1400">
                <a:latin typeface="Bahnschrift"/>
                <a:cs typeface="Bahnschrift"/>
              </a:rPr>
              <a:t>i </a:t>
            </a:r>
            <a:r>
              <a:rPr dirty="0" sz="1400" spc="-11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5">
                <a:latin typeface="Bahnschrift"/>
                <a:cs typeface="Bahnschrift"/>
              </a:rPr>
              <a:t>n</a:t>
            </a:r>
            <a:r>
              <a:rPr dirty="0" sz="1400">
                <a:latin typeface="Bahnschrift"/>
                <a:cs typeface="Bahnschrift"/>
              </a:rPr>
              <a:t>c</a:t>
            </a:r>
            <a:r>
              <a:rPr dirty="0" sz="1400" spc="-5">
                <a:latin typeface="Bahnschrift"/>
                <a:cs typeface="Bahnschrift"/>
              </a:rPr>
              <a:t>ie</a:t>
            </a:r>
            <a:r>
              <a:rPr dirty="0" sz="1400">
                <a:latin typeface="Bahnschrift"/>
                <a:cs typeface="Bahnschrift"/>
              </a:rPr>
              <a:t>n 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solidFill>
                  <a:srgbClr val="8E3B3B"/>
                </a:solidFill>
                <a:latin typeface="Bahnschrift"/>
                <a:cs typeface="Bahnschrift"/>
              </a:rPr>
              <a:t>Conseil</a:t>
            </a:r>
            <a:r>
              <a:rPr dirty="0" sz="1400">
                <a:solidFill>
                  <a:srgbClr val="8E3B3B"/>
                </a:solidFill>
                <a:latin typeface="Bahnschrift"/>
                <a:cs typeface="Bahnschrift"/>
              </a:rPr>
              <a:t> Départemental </a:t>
            </a:r>
            <a:r>
              <a:rPr dirty="0" sz="1400" spc="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(PIG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Rénov'Habitat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67)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93974" y="3298367"/>
            <a:ext cx="2298700" cy="225049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93974" y="1402029"/>
            <a:ext cx="2298700" cy="180611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1851" y="3298380"/>
            <a:ext cx="3375722" cy="225047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531851" y="1398181"/>
            <a:ext cx="3376295" cy="1613535"/>
          </a:xfrm>
          <a:custGeom>
            <a:avLst/>
            <a:gdLst/>
            <a:ahLst/>
            <a:cxnLst/>
            <a:rect l="l" t="t" r="r" b="b"/>
            <a:pathLst>
              <a:path w="3376295" h="1613535">
                <a:moveTo>
                  <a:pt x="0" y="0"/>
                </a:moveTo>
                <a:lnTo>
                  <a:pt x="562621" y="0"/>
                </a:lnTo>
                <a:lnTo>
                  <a:pt x="1406550" y="0"/>
                </a:lnTo>
                <a:lnTo>
                  <a:pt x="3375731" y="0"/>
                </a:lnTo>
                <a:lnTo>
                  <a:pt x="3375731" y="844635"/>
                </a:lnTo>
                <a:lnTo>
                  <a:pt x="3375731" y="1206620"/>
                </a:lnTo>
                <a:lnTo>
                  <a:pt x="3375731" y="1447940"/>
                </a:lnTo>
                <a:lnTo>
                  <a:pt x="1406550" y="1447940"/>
                </a:lnTo>
                <a:lnTo>
                  <a:pt x="876811" y="1613450"/>
                </a:lnTo>
                <a:lnTo>
                  <a:pt x="562621" y="1447940"/>
                </a:lnTo>
                <a:lnTo>
                  <a:pt x="0" y="1447940"/>
                </a:lnTo>
                <a:lnTo>
                  <a:pt x="0" y="1206620"/>
                </a:lnTo>
                <a:lnTo>
                  <a:pt x="0" y="84463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10591" y="1418844"/>
            <a:ext cx="3075305" cy="13423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dirty="0" sz="1400" spc="-5">
                <a:latin typeface="Bahnschrift"/>
                <a:cs typeface="Bahnschrift"/>
              </a:rPr>
              <a:t>Via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solidFill>
                  <a:srgbClr val="8E3B3B"/>
                </a:solidFill>
                <a:latin typeface="Bahnschrift"/>
                <a:cs typeface="Bahnschrift"/>
              </a:rPr>
              <a:t>TEPOS</a:t>
            </a:r>
            <a:r>
              <a:rPr dirty="0" sz="1400">
                <a:solidFill>
                  <a:srgbClr val="8E3B3B"/>
                </a:solidFill>
                <a:latin typeface="Bahnschrift"/>
                <a:cs typeface="Bahnschrift"/>
              </a:rPr>
              <a:t> /</a:t>
            </a:r>
            <a:r>
              <a:rPr dirty="0" sz="1400" spc="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400" spc="-5">
                <a:solidFill>
                  <a:srgbClr val="8E3B3B"/>
                </a:solidFill>
                <a:latin typeface="Bahnschrift"/>
                <a:cs typeface="Bahnschrift"/>
              </a:rPr>
              <a:t>TEPCV</a:t>
            </a:r>
            <a:r>
              <a:rPr dirty="0" sz="140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: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aide</a:t>
            </a:r>
            <a:r>
              <a:rPr dirty="0" sz="1400">
                <a:latin typeface="Bahnschrift"/>
                <a:cs typeface="Bahnschrift"/>
              </a:rPr>
              <a:t> a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600" spc="-55" b="1">
                <a:latin typeface="Arial"/>
                <a:cs typeface="Arial"/>
              </a:rPr>
              <a:t>rénovation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45" b="1">
                <a:latin typeface="Arial"/>
                <a:cs typeface="Arial"/>
              </a:rPr>
              <a:t>thermique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bâtiments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publics, organisation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matinées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conseil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rénovation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>
                <a:latin typeface="Bahnschrift"/>
                <a:cs typeface="Bahnschrift"/>
              </a:rPr>
              <a:t> mettre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en </a:t>
            </a:r>
            <a:r>
              <a:rPr dirty="0" sz="1400">
                <a:latin typeface="Bahnschrift"/>
                <a:cs typeface="Bahnschrift"/>
              </a:rPr>
              <a:t> contact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porteurs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projets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publics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privés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professionnels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90091" y="4233507"/>
            <a:ext cx="1818005" cy="1315720"/>
          </a:xfrm>
          <a:custGeom>
            <a:avLst/>
            <a:gdLst/>
            <a:ahLst/>
            <a:cxnLst/>
            <a:rect l="l" t="t" r="r" b="b"/>
            <a:pathLst>
              <a:path w="1818004" h="1315720">
                <a:moveTo>
                  <a:pt x="0" y="299681"/>
                </a:moveTo>
                <a:lnTo>
                  <a:pt x="1060430" y="299681"/>
                </a:lnTo>
                <a:lnTo>
                  <a:pt x="1772901" y="0"/>
                </a:lnTo>
                <a:lnTo>
                  <a:pt x="1514900" y="299681"/>
                </a:lnTo>
                <a:lnTo>
                  <a:pt x="1817881" y="299681"/>
                </a:lnTo>
                <a:lnTo>
                  <a:pt x="1817881" y="468958"/>
                </a:lnTo>
                <a:lnTo>
                  <a:pt x="1817881" y="722874"/>
                </a:lnTo>
                <a:lnTo>
                  <a:pt x="1817881" y="1315341"/>
                </a:lnTo>
                <a:lnTo>
                  <a:pt x="1514900" y="1315341"/>
                </a:lnTo>
                <a:lnTo>
                  <a:pt x="1060430" y="1315341"/>
                </a:lnTo>
                <a:lnTo>
                  <a:pt x="0" y="1315341"/>
                </a:lnTo>
                <a:lnTo>
                  <a:pt x="0" y="722874"/>
                </a:lnTo>
                <a:lnTo>
                  <a:pt x="0" y="468958"/>
                </a:lnTo>
                <a:lnTo>
                  <a:pt x="0" y="299681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568831" y="4552188"/>
            <a:ext cx="1477645" cy="94488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4825">
              <a:lnSpc>
                <a:spcPct val="101400"/>
              </a:lnSpc>
              <a:spcBef>
                <a:spcPts val="75"/>
              </a:spcBef>
            </a:pPr>
            <a:r>
              <a:rPr dirty="0" sz="1400">
                <a:latin typeface="Bahnschrift"/>
                <a:cs typeface="Bahnschrift"/>
              </a:rPr>
              <a:t>Pro</a:t>
            </a:r>
            <a:r>
              <a:rPr dirty="0" sz="1400" spc="-5">
                <a:latin typeface="Bahnschrift"/>
                <a:cs typeface="Bahnschrift"/>
              </a:rPr>
              <a:t>g</a:t>
            </a:r>
            <a:r>
              <a:rPr dirty="0" sz="1400">
                <a:latin typeface="Bahnschrift"/>
                <a:cs typeface="Bahnschrift"/>
              </a:rPr>
              <a:t>r</a:t>
            </a:r>
            <a:r>
              <a:rPr dirty="0" sz="1400" spc="5">
                <a:latin typeface="Bahnschrift"/>
                <a:cs typeface="Bahnschrift"/>
              </a:rPr>
              <a:t>a</a:t>
            </a:r>
            <a:r>
              <a:rPr dirty="0" sz="1400">
                <a:latin typeface="Bahnschrift"/>
                <a:cs typeface="Bahnschrift"/>
              </a:rPr>
              <a:t>mme  </a:t>
            </a:r>
            <a:r>
              <a:rPr dirty="0" sz="1400">
                <a:solidFill>
                  <a:srgbClr val="8E3B3B"/>
                </a:solidFill>
                <a:latin typeface="Bahnschrift"/>
                <a:cs typeface="Bahnschrift"/>
              </a:rPr>
              <a:t>LEADER</a:t>
            </a:r>
            <a:r>
              <a:rPr dirty="0" sz="1400" spc="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endParaRPr sz="1400">
              <a:latin typeface="Bahnschrift"/>
              <a:cs typeface="Bahnschrift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dirty="0" sz="1600" spc="-65" b="1">
                <a:latin typeface="Arial"/>
                <a:cs typeface="Arial"/>
              </a:rPr>
              <a:t>v</a:t>
            </a:r>
            <a:r>
              <a:rPr dirty="0" sz="1600" spc="-70" b="1">
                <a:latin typeface="Arial"/>
                <a:cs typeface="Arial"/>
              </a:rPr>
              <a:t>a</a:t>
            </a:r>
            <a:r>
              <a:rPr dirty="0" sz="1600" spc="10" b="1">
                <a:latin typeface="Arial"/>
                <a:cs typeface="Arial"/>
              </a:rPr>
              <a:t>l</a:t>
            </a:r>
            <a:r>
              <a:rPr dirty="0" sz="1600" spc="-110" b="1">
                <a:latin typeface="Arial"/>
                <a:cs typeface="Arial"/>
              </a:rPr>
              <a:t>o</a:t>
            </a:r>
            <a:r>
              <a:rPr dirty="0" sz="1600" spc="60" b="1">
                <a:latin typeface="Arial"/>
                <a:cs typeface="Arial"/>
              </a:rPr>
              <a:t>r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70" b="1">
                <a:latin typeface="Arial"/>
                <a:cs typeface="Arial"/>
              </a:rPr>
              <a:t>s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15" b="1">
                <a:latin typeface="Arial"/>
                <a:cs typeface="Arial"/>
              </a:rPr>
              <a:t>t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110" b="1">
                <a:latin typeface="Arial"/>
                <a:cs typeface="Arial"/>
              </a:rPr>
              <a:t>o</a:t>
            </a:r>
            <a:r>
              <a:rPr dirty="0" sz="1600" spc="-85" b="1">
                <a:latin typeface="Arial"/>
                <a:cs typeface="Arial"/>
              </a:rPr>
              <a:t>n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14" b="1">
                <a:latin typeface="Arial"/>
                <a:cs typeface="Arial"/>
              </a:rPr>
              <a:t>d</a:t>
            </a:r>
            <a:r>
              <a:rPr dirty="0" sz="1600" spc="-35" b="1">
                <a:latin typeface="Arial"/>
                <a:cs typeface="Arial"/>
              </a:rPr>
              <a:t>e</a:t>
            </a:r>
            <a:r>
              <a:rPr dirty="0" sz="1600" spc="-45" b="1">
                <a:latin typeface="Arial"/>
                <a:cs typeface="Arial"/>
              </a:rPr>
              <a:t>s  </a:t>
            </a:r>
            <a:r>
              <a:rPr dirty="0" sz="1600" spc="-55" b="1">
                <a:latin typeface="Arial"/>
                <a:cs typeface="Arial"/>
              </a:rPr>
              <a:t>pro</a:t>
            </a:r>
            <a:r>
              <a:rPr dirty="0" sz="1600" spc="-120" b="1">
                <a:latin typeface="Arial"/>
                <a:cs typeface="Arial"/>
              </a:rPr>
              <a:t>d</a:t>
            </a:r>
            <a:r>
              <a:rPr dirty="0" sz="1600" spc="-95" b="1">
                <a:latin typeface="Arial"/>
                <a:cs typeface="Arial"/>
              </a:rPr>
              <a:t>u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15" b="1">
                <a:latin typeface="Arial"/>
                <a:cs typeface="Arial"/>
              </a:rPr>
              <a:t>t</a:t>
            </a:r>
            <a:r>
              <a:rPr dirty="0" sz="1600" spc="-65" b="1">
                <a:latin typeface="Arial"/>
                <a:cs typeface="Arial"/>
              </a:rPr>
              <a:t>s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l</a:t>
            </a:r>
            <a:r>
              <a:rPr dirty="0" sz="1600" spc="-110" b="1">
                <a:latin typeface="Arial"/>
                <a:cs typeface="Arial"/>
              </a:rPr>
              <a:t>o</a:t>
            </a:r>
            <a:r>
              <a:rPr dirty="0" sz="1600" spc="-95" b="1">
                <a:latin typeface="Arial"/>
                <a:cs typeface="Arial"/>
              </a:rPr>
              <a:t>c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95" b="1">
                <a:latin typeface="Arial"/>
                <a:cs typeface="Arial"/>
              </a:rPr>
              <a:t>u</a:t>
            </a:r>
            <a:r>
              <a:rPr dirty="0" sz="1600" spc="-65" b="1"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72672" y="1355813"/>
            <a:ext cx="3780790" cy="806450"/>
          </a:xfrm>
          <a:custGeom>
            <a:avLst/>
            <a:gdLst/>
            <a:ahLst/>
            <a:cxnLst/>
            <a:rect l="l" t="t" r="r" b="b"/>
            <a:pathLst>
              <a:path w="3780790" h="806450">
                <a:moveTo>
                  <a:pt x="0" y="36563"/>
                </a:moveTo>
                <a:lnTo>
                  <a:pt x="2040461" y="36563"/>
                </a:lnTo>
                <a:lnTo>
                  <a:pt x="2914941" y="36563"/>
                </a:lnTo>
                <a:lnTo>
                  <a:pt x="3497931" y="36563"/>
                </a:lnTo>
                <a:lnTo>
                  <a:pt x="3497931" y="164802"/>
                </a:lnTo>
                <a:lnTo>
                  <a:pt x="3780182" y="0"/>
                </a:lnTo>
                <a:lnTo>
                  <a:pt x="3497931" y="357162"/>
                </a:lnTo>
                <a:lnTo>
                  <a:pt x="3497931" y="806004"/>
                </a:lnTo>
                <a:lnTo>
                  <a:pt x="2914941" y="806004"/>
                </a:lnTo>
                <a:lnTo>
                  <a:pt x="2040461" y="806004"/>
                </a:lnTo>
                <a:lnTo>
                  <a:pt x="0" y="806004"/>
                </a:lnTo>
                <a:lnTo>
                  <a:pt x="0" y="357162"/>
                </a:lnTo>
                <a:lnTo>
                  <a:pt x="0" y="164802"/>
                </a:lnTo>
                <a:lnTo>
                  <a:pt x="0" y="36563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851412" y="1412747"/>
            <a:ext cx="3089910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dirty="0" sz="1400" spc="-5">
                <a:latin typeface="Bahnschrift"/>
                <a:cs typeface="Bahnschrift"/>
              </a:rPr>
              <a:t>Relai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l'appel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projet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l‘</a:t>
            </a:r>
            <a:r>
              <a:rPr dirty="0" sz="1400" spc="-5">
                <a:solidFill>
                  <a:srgbClr val="8E3B3B"/>
                </a:solidFill>
                <a:latin typeface="Bahnschrift"/>
                <a:cs typeface="Bahnschrift"/>
              </a:rPr>
              <a:t>Agence</a:t>
            </a:r>
            <a:r>
              <a:rPr dirty="0" sz="1400" spc="13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400" spc="-5">
                <a:solidFill>
                  <a:srgbClr val="8E3B3B"/>
                </a:solidFill>
                <a:latin typeface="Bahnschrift"/>
                <a:cs typeface="Bahnschrift"/>
              </a:rPr>
              <a:t>de </a:t>
            </a:r>
            <a:r>
              <a:rPr dirty="0" sz="1400" spc="-22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400" spc="-5">
                <a:solidFill>
                  <a:srgbClr val="8E3B3B"/>
                </a:solidFill>
                <a:latin typeface="Bahnschrift"/>
                <a:cs typeface="Bahnschrift"/>
              </a:rPr>
              <a:t>l'eau</a:t>
            </a:r>
            <a:r>
              <a:rPr dirty="0" sz="140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600" spc="-45" b="1">
                <a:latin typeface="Arial"/>
                <a:cs typeface="Arial"/>
              </a:rPr>
              <a:t>désimperméabiliser </a:t>
            </a:r>
            <a:r>
              <a:rPr dirty="0" sz="1400" spc="-5">
                <a:latin typeface="Bahnschrift"/>
                <a:cs typeface="Bahnschrift"/>
              </a:rPr>
              <a:t>des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cours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d'école</a:t>
            </a:r>
            <a:endParaRPr sz="1400">
              <a:latin typeface="Bahnschrift"/>
              <a:cs typeface="Bahnschrif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6544945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6.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Les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Parcs,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précieux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assistants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a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maîtrise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d’ouvrage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(AMO)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rénovation,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réhabilitation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renouvellement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urbain</a:t>
            </a:r>
            <a:endParaRPr sz="1400">
              <a:latin typeface="Bahnschrift"/>
              <a:cs typeface="Bahnschrif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7050" y="1775967"/>
            <a:ext cx="4584700" cy="2214880"/>
            <a:chOff x="527050" y="1775967"/>
            <a:chExt cx="4584700" cy="2214880"/>
          </a:xfrm>
        </p:grpSpPr>
        <p:sp>
          <p:nvSpPr>
            <p:cNvPr id="5" name="object 5"/>
            <p:cNvSpPr/>
            <p:nvPr/>
          </p:nvSpPr>
          <p:spPr>
            <a:xfrm>
              <a:off x="533400" y="1782317"/>
              <a:ext cx="4572000" cy="1501140"/>
            </a:xfrm>
            <a:custGeom>
              <a:avLst/>
              <a:gdLst/>
              <a:ahLst/>
              <a:cxnLst/>
              <a:rect l="l" t="t" r="r" b="b"/>
              <a:pathLst>
                <a:path w="4572000" h="1501139">
                  <a:moveTo>
                    <a:pt x="0" y="0"/>
                  </a:moveTo>
                  <a:lnTo>
                    <a:pt x="762000" y="0"/>
                  </a:lnTo>
                  <a:lnTo>
                    <a:pt x="1905001" y="0"/>
                  </a:lnTo>
                  <a:lnTo>
                    <a:pt x="4572002" y="0"/>
                  </a:lnTo>
                  <a:lnTo>
                    <a:pt x="4572002" y="700192"/>
                  </a:lnTo>
                  <a:lnTo>
                    <a:pt x="4572002" y="1000270"/>
                  </a:lnTo>
                  <a:lnTo>
                    <a:pt x="4572002" y="1200330"/>
                  </a:lnTo>
                  <a:lnTo>
                    <a:pt x="1905001" y="1200330"/>
                  </a:lnTo>
                  <a:lnTo>
                    <a:pt x="634410" y="1500730"/>
                  </a:lnTo>
                  <a:lnTo>
                    <a:pt x="762000" y="1200330"/>
                  </a:lnTo>
                  <a:lnTo>
                    <a:pt x="0" y="1200330"/>
                  </a:lnTo>
                  <a:lnTo>
                    <a:pt x="0" y="1000270"/>
                  </a:lnTo>
                  <a:lnTo>
                    <a:pt x="0" y="70019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390442" y="3183737"/>
              <a:ext cx="1715135" cy="800735"/>
            </a:xfrm>
            <a:custGeom>
              <a:avLst/>
              <a:gdLst/>
              <a:ahLst/>
              <a:cxnLst/>
              <a:rect l="l" t="t" r="r" b="b"/>
              <a:pathLst>
                <a:path w="1715135" h="800735">
                  <a:moveTo>
                    <a:pt x="1714957" y="0"/>
                  </a:moveTo>
                  <a:lnTo>
                    <a:pt x="284568" y="0"/>
                  </a:lnTo>
                  <a:lnTo>
                    <a:pt x="284568" y="133362"/>
                  </a:lnTo>
                  <a:lnTo>
                    <a:pt x="0" y="96875"/>
                  </a:lnTo>
                  <a:lnTo>
                    <a:pt x="284568" y="333425"/>
                  </a:lnTo>
                  <a:lnTo>
                    <a:pt x="284568" y="800214"/>
                  </a:lnTo>
                  <a:lnTo>
                    <a:pt x="1714957" y="800214"/>
                  </a:lnTo>
                  <a:lnTo>
                    <a:pt x="17149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90436" y="3183737"/>
              <a:ext cx="1715135" cy="800735"/>
            </a:xfrm>
            <a:custGeom>
              <a:avLst/>
              <a:gdLst/>
              <a:ahLst/>
              <a:cxnLst/>
              <a:rect l="l" t="t" r="r" b="b"/>
              <a:pathLst>
                <a:path w="1715135" h="800735">
                  <a:moveTo>
                    <a:pt x="284575" y="0"/>
                  </a:moveTo>
                  <a:lnTo>
                    <a:pt x="522972" y="0"/>
                  </a:lnTo>
                  <a:lnTo>
                    <a:pt x="880568" y="0"/>
                  </a:lnTo>
                  <a:lnTo>
                    <a:pt x="1714955" y="0"/>
                  </a:lnTo>
                  <a:lnTo>
                    <a:pt x="1714955" y="133370"/>
                  </a:lnTo>
                  <a:lnTo>
                    <a:pt x="1714955" y="333425"/>
                  </a:lnTo>
                  <a:lnTo>
                    <a:pt x="1714955" y="800219"/>
                  </a:lnTo>
                  <a:lnTo>
                    <a:pt x="880568" y="800219"/>
                  </a:lnTo>
                  <a:lnTo>
                    <a:pt x="522972" y="800219"/>
                  </a:lnTo>
                  <a:lnTo>
                    <a:pt x="284575" y="800219"/>
                  </a:lnTo>
                  <a:lnTo>
                    <a:pt x="284575" y="333425"/>
                  </a:lnTo>
                  <a:lnTo>
                    <a:pt x="0" y="96874"/>
                  </a:lnTo>
                  <a:lnTo>
                    <a:pt x="284575" y="133370"/>
                  </a:lnTo>
                  <a:lnTo>
                    <a:pt x="284575" y="0"/>
                  </a:lnTo>
                  <a:close/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12140" y="1802892"/>
            <a:ext cx="4402455" cy="21278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dirty="0" sz="1400">
                <a:latin typeface="Bahnschrift"/>
                <a:cs typeface="Bahnschrift"/>
              </a:rPr>
              <a:t>Accompagnement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communes</a:t>
            </a:r>
            <a:r>
              <a:rPr dirty="0" sz="1400" spc="229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dans</a:t>
            </a:r>
            <a:r>
              <a:rPr dirty="0" sz="1400" spc="2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229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résorption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</a:t>
            </a:r>
            <a:r>
              <a:rPr dirty="0" sz="1400">
                <a:latin typeface="Bahnschrift"/>
                <a:cs typeface="Bahnschrift"/>
              </a:rPr>
              <a:t>e </a:t>
            </a:r>
            <a:r>
              <a:rPr dirty="0" sz="1400" spc="-105">
                <a:latin typeface="Bahnschrift"/>
                <a:cs typeface="Bahnschrift"/>
              </a:rPr>
              <a:t> </a:t>
            </a:r>
            <a:r>
              <a:rPr dirty="0" sz="1400" spc="-10">
                <a:latin typeface="Bahnschrift"/>
                <a:cs typeface="Bahnschrift"/>
              </a:rPr>
              <a:t>l</a:t>
            </a:r>
            <a:r>
              <a:rPr dirty="0" sz="1400">
                <a:latin typeface="Bahnschrift"/>
                <a:cs typeface="Bahnschrift"/>
              </a:rPr>
              <a:t>a </a:t>
            </a:r>
            <a:r>
              <a:rPr dirty="0" sz="1400" spc="-100">
                <a:latin typeface="Bahnschrift"/>
                <a:cs typeface="Bahnschrift"/>
              </a:rPr>
              <a:t> </a:t>
            </a:r>
            <a:r>
              <a:rPr dirty="0" sz="1600" spc="-65" b="1">
                <a:latin typeface="Arial"/>
                <a:cs typeface="Arial"/>
              </a:rPr>
              <a:t>v</a:t>
            </a:r>
            <a:r>
              <a:rPr dirty="0" sz="1600" spc="-70" b="1">
                <a:latin typeface="Arial"/>
                <a:cs typeface="Arial"/>
              </a:rPr>
              <a:t>a</a:t>
            </a:r>
            <a:r>
              <a:rPr dirty="0" sz="1600" spc="-95" b="1">
                <a:latin typeface="Arial"/>
                <a:cs typeface="Arial"/>
              </a:rPr>
              <a:t>c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80" b="1">
                <a:latin typeface="Arial"/>
                <a:cs typeface="Arial"/>
              </a:rPr>
              <a:t>n</a:t>
            </a:r>
            <a:r>
              <a:rPr dirty="0" sz="1600" spc="-95" b="1">
                <a:latin typeface="Arial"/>
                <a:cs typeface="Arial"/>
              </a:rPr>
              <a:t>c</a:t>
            </a:r>
            <a:r>
              <a:rPr dirty="0" sz="1600" spc="-35" b="1">
                <a:latin typeface="Arial"/>
                <a:cs typeface="Arial"/>
              </a:rPr>
              <a:t>e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400">
                <a:latin typeface="Bahnschrift"/>
                <a:cs typeface="Bahnschrift"/>
              </a:rPr>
              <a:t>p</a:t>
            </a:r>
            <a:r>
              <a:rPr dirty="0" sz="1400" spc="5">
                <a:latin typeface="Bahnschrift"/>
                <a:cs typeface="Bahnschrift"/>
              </a:rPr>
              <a:t>a</a:t>
            </a:r>
            <a:r>
              <a:rPr dirty="0" sz="1400">
                <a:latin typeface="Bahnschrift"/>
                <a:cs typeface="Bahnschrift"/>
              </a:rPr>
              <a:t>r </a:t>
            </a:r>
            <a:r>
              <a:rPr dirty="0" sz="1400" spc="-10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u</a:t>
            </a:r>
            <a:r>
              <a:rPr dirty="0" sz="1400">
                <a:latin typeface="Bahnschrift"/>
                <a:cs typeface="Bahnschrift"/>
              </a:rPr>
              <a:t>n </a:t>
            </a:r>
            <a:r>
              <a:rPr dirty="0" sz="1400" spc="-10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r</a:t>
            </a:r>
            <a:r>
              <a:rPr dirty="0" sz="1400" spc="-5">
                <a:latin typeface="Bahnschrift"/>
                <a:cs typeface="Bahnschrift"/>
              </a:rPr>
              <a:t>e</a:t>
            </a:r>
            <a:r>
              <a:rPr dirty="0" sz="1400">
                <a:latin typeface="Bahnschrift"/>
                <a:cs typeface="Bahnschrift"/>
              </a:rPr>
              <a:t>p</a:t>
            </a:r>
            <a:r>
              <a:rPr dirty="0" sz="1400" spc="-5">
                <a:latin typeface="Bahnschrift"/>
                <a:cs typeface="Bahnschrift"/>
              </a:rPr>
              <a:t>é</a:t>
            </a:r>
            <a:r>
              <a:rPr dirty="0" sz="1400">
                <a:latin typeface="Bahnschrift"/>
                <a:cs typeface="Bahnschrift"/>
              </a:rPr>
              <a:t>ra</a:t>
            </a:r>
            <a:r>
              <a:rPr dirty="0" sz="1400" spc="-5">
                <a:latin typeface="Bahnschrift"/>
                <a:cs typeface="Bahnschrift"/>
              </a:rPr>
              <a:t>g</a:t>
            </a:r>
            <a:r>
              <a:rPr dirty="0" sz="1400">
                <a:latin typeface="Bahnschrift"/>
                <a:cs typeface="Bahnschrift"/>
              </a:rPr>
              <a:t>e </a:t>
            </a:r>
            <a:r>
              <a:rPr dirty="0" sz="1400" spc="-10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</a:t>
            </a:r>
            <a:r>
              <a:rPr dirty="0" sz="1400" spc="-5">
                <a:latin typeface="Bahnschrift"/>
                <a:cs typeface="Bahnschrift"/>
              </a:rPr>
              <a:t>ui</a:t>
            </a:r>
            <a:r>
              <a:rPr dirty="0" sz="1400">
                <a:latin typeface="Bahnschrift"/>
                <a:cs typeface="Bahnschrift"/>
              </a:rPr>
              <a:t>s </a:t>
            </a:r>
            <a:r>
              <a:rPr dirty="0" sz="1400" spc="-11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</a:t>
            </a:r>
            <a:r>
              <a:rPr dirty="0" sz="1400" spc="5">
                <a:latin typeface="Bahnschrift"/>
                <a:cs typeface="Bahnschrift"/>
              </a:rPr>
              <a:t>a</a:t>
            </a:r>
            <a:r>
              <a:rPr dirty="0" sz="1400">
                <a:latin typeface="Bahnschrift"/>
                <a:cs typeface="Bahnschrift"/>
              </a:rPr>
              <a:t>r </a:t>
            </a:r>
            <a:r>
              <a:rPr dirty="0" sz="1400" spc="-10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u</a:t>
            </a:r>
            <a:r>
              <a:rPr dirty="0" sz="1400" spc="5">
                <a:latin typeface="Bahnschrift"/>
                <a:cs typeface="Bahnschrift"/>
              </a:rPr>
              <a:t>n</a:t>
            </a:r>
            <a:r>
              <a:rPr dirty="0" sz="1400">
                <a:latin typeface="Bahnschrift"/>
                <a:cs typeface="Bahnschrift"/>
              </a:rPr>
              <a:t>e </a:t>
            </a:r>
            <a:r>
              <a:rPr dirty="0" sz="1400" spc="-10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m</a:t>
            </a:r>
            <a:r>
              <a:rPr dirty="0" sz="1400" spc="-5">
                <a:latin typeface="Bahnschrift"/>
                <a:cs typeface="Bahnschrift"/>
              </a:rPr>
              <a:t>issio</a:t>
            </a:r>
            <a:r>
              <a:rPr dirty="0" sz="1400">
                <a:latin typeface="Bahnschrift"/>
                <a:cs typeface="Bahnschrift"/>
              </a:rPr>
              <a:t>n  </a:t>
            </a:r>
            <a:r>
              <a:rPr dirty="0" sz="1400" spc="-5">
                <a:latin typeface="Bahnschrift"/>
                <a:cs typeface="Bahnschrift"/>
              </a:rPr>
              <a:t>d’AMO,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montage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projets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financement,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l'acquisition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jusqu’a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réalisation.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7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Bahnschrift"/>
              <a:cs typeface="Bahnschrift"/>
            </a:endParaRPr>
          </a:p>
          <a:p>
            <a:pPr marL="3154045" marR="77470">
              <a:lnSpc>
                <a:spcPts val="1900"/>
              </a:lnSpc>
            </a:pPr>
            <a:r>
              <a:rPr dirty="0" sz="1400">
                <a:latin typeface="Bahnschrift"/>
                <a:cs typeface="Bahnschrift"/>
              </a:rPr>
              <a:t>AMO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sur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600" spc="-105" b="1">
                <a:latin typeface="Arial"/>
                <a:cs typeface="Arial"/>
              </a:rPr>
              <a:t>cop</a:t>
            </a:r>
            <a:r>
              <a:rPr dirty="0" sz="1600" spc="65" b="1">
                <a:latin typeface="Arial"/>
                <a:cs typeface="Arial"/>
              </a:rPr>
              <a:t>r</a:t>
            </a:r>
            <a:r>
              <a:rPr dirty="0" sz="1600" spc="-110" b="1">
                <a:latin typeface="Arial"/>
                <a:cs typeface="Arial"/>
              </a:rPr>
              <a:t>op</a:t>
            </a:r>
            <a:r>
              <a:rPr dirty="0" sz="1600" spc="65" b="1">
                <a:latin typeface="Arial"/>
                <a:cs typeface="Arial"/>
              </a:rPr>
              <a:t>r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35" b="1">
                <a:latin typeface="Arial"/>
                <a:cs typeface="Arial"/>
              </a:rPr>
              <a:t>é</a:t>
            </a:r>
            <a:r>
              <a:rPr dirty="0" sz="1600" spc="-25" b="1">
                <a:latin typeface="Arial"/>
                <a:cs typeface="Arial"/>
              </a:rPr>
              <a:t>té</a:t>
            </a:r>
            <a:r>
              <a:rPr dirty="0" sz="1600" spc="-45" b="1">
                <a:latin typeface="Arial"/>
                <a:cs typeface="Arial"/>
              </a:rPr>
              <a:t>s  </a:t>
            </a:r>
            <a:r>
              <a:rPr dirty="0" sz="1600" spc="-55" b="1">
                <a:latin typeface="Arial"/>
                <a:cs typeface="Arial"/>
              </a:rPr>
              <a:t>dégradées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3976" y="1782329"/>
            <a:ext cx="6538023" cy="3433776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412276" y="4166247"/>
            <a:ext cx="2963545" cy="984885"/>
          </a:xfrm>
          <a:custGeom>
            <a:avLst/>
            <a:gdLst/>
            <a:ahLst/>
            <a:cxnLst/>
            <a:rect l="l" t="t" r="r" b="b"/>
            <a:pathLst>
              <a:path w="2963545" h="984885">
                <a:moveTo>
                  <a:pt x="0" y="0"/>
                </a:moveTo>
                <a:lnTo>
                  <a:pt x="1570990" y="0"/>
                </a:lnTo>
                <a:lnTo>
                  <a:pt x="2244271" y="0"/>
                </a:lnTo>
                <a:lnTo>
                  <a:pt x="2693131" y="0"/>
                </a:lnTo>
                <a:lnTo>
                  <a:pt x="2693131" y="164147"/>
                </a:lnTo>
                <a:lnTo>
                  <a:pt x="2963461" y="94185"/>
                </a:lnTo>
                <a:lnTo>
                  <a:pt x="2693131" y="410369"/>
                </a:lnTo>
                <a:lnTo>
                  <a:pt x="2693131" y="984885"/>
                </a:lnTo>
                <a:lnTo>
                  <a:pt x="2244271" y="984885"/>
                </a:lnTo>
                <a:lnTo>
                  <a:pt x="1570990" y="984885"/>
                </a:lnTo>
                <a:lnTo>
                  <a:pt x="0" y="984885"/>
                </a:lnTo>
                <a:lnTo>
                  <a:pt x="0" y="410369"/>
                </a:lnTo>
                <a:lnTo>
                  <a:pt x="0" y="16414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491016" y="4186428"/>
            <a:ext cx="2480310" cy="91249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dirty="0" sz="1400">
                <a:latin typeface="Bahnschrift"/>
                <a:cs typeface="Bahnschrift"/>
              </a:rPr>
              <a:t>Accompagnement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600" spc="-55" b="1">
                <a:latin typeface="Arial"/>
                <a:cs typeface="Arial"/>
              </a:rPr>
              <a:t>rénovation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50" b="1">
                <a:latin typeface="Arial"/>
                <a:cs typeface="Arial"/>
              </a:rPr>
              <a:t>énergétique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bâtiments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communaux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(technique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financier)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5126" y="4166247"/>
            <a:ext cx="1974850" cy="1647189"/>
          </a:xfrm>
          <a:prstGeom prst="rect">
            <a:avLst/>
          </a:prstGeom>
          <a:ln w="19050">
            <a:solidFill>
              <a:srgbClr val="009371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dirty="0" u="sng" sz="1100" spc="-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1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sz="11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dirty="0" u="sng" sz="11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>
                <a:latin typeface="Bahnschrift"/>
                <a:cs typeface="Bahnschrift"/>
              </a:rPr>
              <a:t>:</a:t>
            </a:r>
            <a:endParaRPr sz="1100">
              <a:latin typeface="Bahnschrift"/>
              <a:cs typeface="Bahnschrift"/>
            </a:endParaRPr>
          </a:p>
          <a:p>
            <a:pPr marL="91440" marR="153035">
              <a:lnSpc>
                <a:spcPct val="99300"/>
              </a:lnSpc>
              <a:spcBef>
                <a:spcPts val="75"/>
              </a:spcBef>
            </a:pPr>
            <a:r>
              <a:rPr dirty="0" sz="1100" spc="-5">
                <a:latin typeface="Bahnschrift"/>
                <a:cs typeface="Bahnschrift"/>
              </a:rPr>
              <a:t>Les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200" spc="-45" b="1">
                <a:latin typeface="Arial"/>
                <a:cs typeface="Arial"/>
              </a:rPr>
              <a:t>Etablissements 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P</a:t>
            </a:r>
            <a:r>
              <a:rPr dirty="0" sz="1200" spc="-65" b="1">
                <a:latin typeface="Arial"/>
                <a:cs typeface="Arial"/>
              </a:rPr>
              <a:t>u</a:t>
            </a:r>
            <a:r>
              <a:rPr dirty="0" sz="1200" spc="-90" b="1">
                <a:latin typeface="Arial"/>
                <a:cs typeface="Arial"/>
              </a:rPr>
              <a:t>b</a:t>
            </a:r>
            <a:r>
              <a:rPr dirty="0" sz="1200" spc="-10" b="1">
                <a:latin typeface="Arial"/>
                <a:cs typeface="Arial"/>
              </a:rPr>
              <a:t>l</a:t>
            </a:r>
            <a:r>
              <a:rPr dirty="0" sz="1200" spc="-15" b="1">
                <a:latin typeface="Arial"/>
                <a:cs typeface="Arial"/>
              </a:rPr>
              <a:t>i</a:t>
            </a:r>
            <a:r>
              <a:rPr dirty="0" sz="1200" spc="-60" b="1">
                <a:latin typeface="Arial"/>
                <a:cs typeface="Arial"/>
              </a:rPr>
              <a:t>cs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F</a:t>
            </a:r>
            <a:r>
              <a:rPr dirty="0" sz="1200" spc="-85" b="1">
                <a:latin typeface="Arial"/>
                <a:cs typeface="Arial"/>
              </a:rPr>
              <a:t>o</a:t>
            </a:r>
            <a:r>
              <a:rPr dirty="0" sz="1200" spc="-60" b="1">
                <a:latin typeface="Arial"/>
                <a:cs typeface="Arial"/>
              </a:rPr>
              <a:t>n</a:t>
            </a:r>
            <a:r>
              <a:rPr dirty="0" sz="1200" spc="-70" b="1">
                <a:latin typeface="Arial"/>
                <a:cs typeface="Arial"/>
              </a:rPr>
              <a:t>c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35" b="1">
                <a:latin typeface="Arial"/>
                <a:cs typeface="Arial"/>
              </a:rPr>
              <a:t>e</a:t>
            </a:r>
            <a:r>
              <a:rPr dirty="0" sz="1200" spc="45" b="1">
                <a:latin typeface="Arial"/>
                <a:cs typeface="Arial"/>
              </a:rPr>
              <a:t>r</a:t>
            </a:r>
            <a:r>
              <a:rPr dirty="0" sz="1200" spc="-50" b="1">
                <a:latin typeface="Arial"/>
                <a:cs typeface="Arial"/>
              </a:rPr>
              <a:t>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100">
                <a:latin typeface="Bahnschrift"/>
                <a:cs typeface="Bahnschrift"/>
              </a:rPr>
              <a:t>fo</a:t>
            </a:r>
            <a:r>
              <a:rPr dirty="0" sz="1100" spc="-5">
                <a:latin typeface="Bahnschrift"/>
                <a:cs typeface="Bahnschrift"/>
              </a:rPr>
              <a:t>n</a:t>
            </a:r>
            <a:r>
              <a:rPr dirty="0" sz="1100">
                <a:latin typeface="Bahnschrift"/>
                <a:cs typeface="Bahnschrift"/>
              </a:rPr>
              <a:t>t </a:t>
            </a:r>
            <a:r>
              <a:rPr dirty="0" sz="1100" spc="-75">
                <a:latin typeface="Bahnschrift"/>
                <a:cs typeface="Bahnschrift"/>
              </a:rPr>
              <a:t> </a:t>
            </a:r>
            <a:r>
              <a:rPr dirty="0" sz="1100" spc="-10">
                <a:latin typeface="Bahnschrift"/>
                <a:cs typeface="Bahnschrift"/>
              </a:rPr>
              <a:t>d</a:t>
            </a:r>
            <a:r>
              <a:rPr dirty="0" sz="1100">
                <a:latin typeface="Bahnschrift"/>
                <a:cs typeface="Bahnschrift"/>
              </a:rPr>
              <a:t>e  </a:t>
            </a:r>
            <a:r>
              <a:rPr dirty="0" sz="1100" spc="-50" b="1">
                <a:latin typeface="Arial"/>
                <a:cs typeface="Arial"/>
              </a:rPr>
              <a:t>l’acquisition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35" b="1">
                <a:latin typeface="Arial"/>
                <a:cs typeface="Arial"/>
              </a:rPr>
              <a:t>foncière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et/ou 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immobilière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en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centre- </a:t>
            </a:r>
            <a:r>
              <a:rPr dirty="0" sz="1100">
                <a:latin typeface="Bahnschrift"/>
                <a:cs typeface="Bahnschrift"/>
              </a:rPr>
              <a:t> bourg,</a:t>
            </a:r>
            <a:r>
              <a:rPr dirty="0" sz="1100" spc="9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et</a:t>
            </a:r>
            <a:r>
              <a:rPr dirty="0" sz="1100" spc="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assurent</a:t>
            </a:r>
            <a:r>
              <a:rPr dirty="0" sz="1100" spc="10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un</a:t>
            </a:r>
            <a:r>
              <a:rPr dirty="0" sz="1100" spc="100">
                <a:latin typeface="Bahnschrift"/>
                <a:cs typeface="Bahnschrift"/>
              </a:rPr>
              <a:t> </a:t>
            </a:r>
            <a:r>
              <a:rPr dirty="0" sz="1100" spc="-55" b="1">
                <a:latin typeface="Arial"/>
                <a:cs typeface="Arial"/>
              </a:rPr>
              <a:t>appui </a:t>
            </a:r>
            <a:r>
              <a:rPr dirty="0" sz="1100" spc="-290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a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15" b="1">
                <a:latin typeface="Arial"/>
                <a:cs typeface="Arial"/>
              </a:rPr>
              <a:t>la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40" b="1">
                <a:latin typeface="Arial"/>
                <a:cs typeface="Arial"/>
              </a:rPr>
              <a:t>reconversion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et 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densification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sites 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complexes</a:t>
            </a:r>
            <a:endParaRPr sz="1100">
              <a:latin typeface="Bahnschrift"/>
              <a:cs typeface="Bahnschrif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10555605" cy="4795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4475" indent="-231775">
              <a:lnSpc>
                <a:spcPts val="2070"/>
              </a:lnSpc>
              <a:spcBef>
                <a:spcPts val="100"/>
              </a:spcBef>
              <a:buAutoNum type="arabicPeriod" startAt="6"/>
              <a:tabLst>
                <a:tab pos="244475" algn="l"/>
              </a:tabLst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Parcs,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précieux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assistants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a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maîtrise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d’ouvrage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(AMO)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>
                <a:latin typeface="Bahnschrift"/>
                <a:cs typeface="Bahnschrift"/>
              </a:rPr>
              <a:t>Dans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programmation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d’extensions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denses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perméables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Bahnschrift"/>
              <a:cs typeface="Bahnschrift"/>
            </a:endParaRPr>
          </a:p>
          <a:p>
            <a:pPr marL="5936615">
              <a:lnSpc>
                <a:spcPct val="100000"/>
              </a:lnSpc>
            </a:pPr>
            <a:r>
              <a:rPr dirty="0" sz="1400" spc="-100" b="1">
                <a:latin typeface="Arial"/>
                <a:cs typeface="Arial"/>
              </a:rPr>
              <a:t>A</a:t>
            </a:r>
            <a:r>
              <a:rPr dirty="0" sz="1400" spc="-85" b="1">
                <a:latin typeface="Arial"/>
                <a:cs typeface="Arial"/>
              </a:rPr>
              <a:t>c</a:t>
            </a:r>
            <a:r>
              <a:rPr dirty="0" sz="1400" spc="-85" b="1">
                <a:latin typeface="Arial"/>
                <a:cs typeface="Arial"/>
              </a:rPr>
              <a:t>c</a:t>
            </a:r>
            <a:r>
              <a:rPr dirty="0" sz="1400" spc="-100" b="1">
                <a:latin typeface="Arial"/>
                <a:cs typeface="Arial"/>
              </a:rPr>
              <a:t>o</a:t>
            </a:r>
            <a:r>
              <a:rPr dirty="0" sz="1400" spc="-50" b="1">
                <a:latin typeface="Arial"/>
                <a:cs typeface="Arial"/>
              </a:rPr>
              <a:t>m</a:t>
            </a:r>
            <a:r>
              <a:rPr dirty="0" sz="1400" spc="-95" b="1">
                <a:latin typeface="Arial"/>
                <a:cs typeface="Arial"/>
              </a:rPr>
              <a:t>p</a:t>
            </a:r>
            <a:r>
              <a:rPr dirty="0" sz="1400" spc="-30" b="1">
                <a:latin typeface="Arial"/>
                <a:cs typeface="Arial"/>
              </a:rPr>
              <a:t>a</a:t>
            </a:r>
            <a:r>
              <a:rPr dirty="0" sz="1400" spc="-110" b="1">
                <a:latin typeface="Arial"/>
                <a:cs typeface="Arial"/>
              </a:rPr>
              <a:t>g</a:t>
            </a:r>
            <a:r>
              <a:rPr dirty="0" sz="1400" spc="-70" b="1">
                <a:latin typeface="Arial"/>
                <a:cs typeface="Arial"/>
              </a:rPr>
              <a:t>n</a:t>
            </a:r>
            <a:r>
              <a:rPr dirty="0" sz="1400" spc="-35" b="1">
                <a:latin typeface="Arial"/>
                <a:cs typeface="Arial"/>
              </a:rPr>
              <a:t>e</a:t>
            </a:r>
            <a:r>
              <a:rPr dirty="0" sz="1400" spc="-50" b="1">
                <a:latin typeface="Arial"/>
                <a:cs typeface="Arial"/>
              </a:rPr>
              <a:t>m</a:t>
            </a:r>
            <a:r>
              <a:rPr dirty="0" sz="1400" spc="-35" b="1">
                <a:latin typeface="Arial"/>
                <a:cs typeface="Arial"/>
              </a:rPr>
              <a:t>e</a:t>
            </a:r>
            <a:r>
              <a:rPr dirty="0" sz="1400" spc="-70" b="1">
                <a:latin typeface="Arial"/>
                <a:cs typeface="Arial"/>
              </a:rPr>
              <a:t>n</a:t>
            </a:r>
            <a:r>
              <a:rPr dirty="0" sz="1400" spc="-10" b="1">
                <a:latin typeface="Arial"/>
                <a:cs typeface="Arial"/>
              </a:rPr>
              <a:t>t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s</a:t>
            </a:r>
            <a:r>
              <a:rPr dirty="0" sz="1400" spc="-85" b="1">
                <a:latin typeface="Arial"/>
                <a:cs typeface="Arial"/>
              </a:rPr>
              <a:t>u</a:t>
            </a:r>
            <a:r>
              <a:rPr dirty="0" sz="1400" spc="50" b="1">
                <a:latin typeface="Arial"/>
                <a:cs typeface="Arial"/>
              </a:rPr>
              <a:t>r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5" b="1">
                <a:latin typeface="Arial"/>
                <a:cs typeface="Arial"/>
              </a:rPr>
              <a:t>l</a:t>
            </a:r>
            <a:r>
              <a:rPr dirty="0" sz="1400" spc="-35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d</a:t>
            </a:r>
            <a:r>
              <a:rPr dirty="0" sz="1400" spc="-35" b="1">
                <a:latin typeface="Arial"/>
                <a:cs typeface="Arial"/>
              </a:rPr>
              <a:t>é</a:t>
            </a:r>
            <a:r>
              <a:rPr dirty="0" sz="1400" spc="-35" b="1">
                <a:latin typeface="Arial"/>
                <a:cs typeface="Arial"/>
              </a:rPr>
              <a:t>f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70" b="1">
                <a:latin typeface="Arial"/>
                <a:cs typeface="Arial"/>
              </a:rPr>
              <a:t>n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25" b="1">
                <a:latin typeface="Arial"/>
                <a:cs typeface="Arial"/>
              </a:rPr>
              <a:t>t</a:t>
            </a:r>
            <a:r>
              <a:rPr dirty="0" sz="1400" spc="-30" b="1">
                <a:latin typeface="Arial"/>
                <a:cs typeface="Arial"/>
              </a:rPr>
              <a:t>i</a:t>
            </a:r>
            <a:r>
              <a:rPr dirty="0" sz="1400" spc="-100" b="1">
                <a:latin typeface="Arial"/>
                <a:cs typeface="Arial"/>
              </a:rPr>
              <a:t>o</a:t>
            </a:r>
            <a:r>
              <a:rPr dirty="0" sz="1400" spc="-75" b="1">
                <a:latin typeface="Arial"/>
                <a:cs typeface="Arial"/>
              </a:rPr>
              <a:t>n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d</a:t>
            </a:r>
            <a:r>
              <a:rPr dirty="0" sz="1400" spc="-80" b="1">
                <a:latin typeface="Arial"/>
                <a:cs typeface="Arial"/>
              </a:rPr>
              <a:t>u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95" b="1">
                <a:latin typeface="Arial"/>
                <a:cs typeface="Arial"/>
              </a:rPr>
              <a:t>p</a:t>
            </a:r>
            <a:r>
              <a:rPr dirty="0" sz="1400" spc="50" b="1">
                <a:latin typeface="Arial"/>
                <a:cs typeface="Arial"/>
              </a:rPr>
              <a:t>r</a:t>
            </a:r>
            <a:r>
              <a:rPr dirty="0" sz="1400" spc="-100" b="1">
                <a:latin typeface="Arial"/>
                <a:cs typeface="Arial"/>
              </a:rPr>
              <a:t>o</a:t>
            </a:r>
            <a:r>
              <a:rPr dirty="0" sz="1400" spc="-110" b="1">
                <a:latin typeface="Arial"/>
                <a:cs typeface="Arial"/>
              </a:rPr>
              <a:t>g</a:t>
            </a:r>
            <a:r>
              <a:rPr dirty="0" sz="1400" spc="50" b="1">
                <a:latin typeface="Arial"/>
                <a:cs typeface="Arial"/>
              </a:rPr>
              <a:t>r</a:t>
            </a:r>
            <a:r>
              <a:rPr dirty="0" sz="1400" spc="-30" b="1">
                <a:latin typeface="Arial"/>
                <a:cs typeface="Arial"/>
              </a:rPr>
              <a:t>a</a:t>
            </a:r>
            <a:r>
              <a:rPr dirty="0" sz="1400" spc="-50" b="1">
                <a:latin typeface="Arial"/>
                <a:cs typeface="Arial"/>
              </a:rPr>
              <a:t>mm</a:t>
            </a:r>
            <a:r>
              <a:rPr dirty="0" sz="1400" spc="-30" b="1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5936615" marR="395605">
              <a:lnSpc>
                <a:spcPct val="101400"/>
              </a:lnSpc>
            </a:pPr>
            <a:r>
              <a:rPr dirty="0" sz="1400" spc="-25" b="1">
                <a:latin typeface="Arial"/>
                <a:cs typeface="Arial"/>
              </a:rPr>
              <a:t>et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65" b="1">
                <a:latin typeface="Arial"/>
                <a:cs typeface="Arial"/>
              </a:rPr>
              <a:t>des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niveaux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d’exigence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en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termes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de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40" b="1">
                <a:latin typeface="Arial"/>
                <a:cs typeface="Arial"/>
              </a:rPr>
              <a:t>perméabilité,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biodiversité,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densité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lvl="1" marL="6279515" indent="-343535">
              <a:lnSpc>
                <a:spcPct val="100000"/>
              </a:lnSpc>
              <a:buFont typeface="Symbol"/>
              <a:buChar char=""/>
              <a:tabLst>
                <a:tab pos="6279515" algn="l"/>
                <a:tab pos="6280150" algn="l"/>
              </a:tabLst>
            </a:pP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30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x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15" b="1">
                <a:latin typeface="Arial"/>
                <a:cs typeface="Arial"/>
              </a:rPr>
              <a:t>t</a:t>
            </a:r>
            <a:r>
              <a:rPr dirty="0" sz="1200" spc="-25" b="1">
                <a:latin typeface="Arial"/>
                <a:cs typeface="Arial"/>
              </a:rPr>
              <a:t>é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pro</a:t>
            </a:r>
            <a:r>
              <a:rPr dirty="0" sz="1200">
                <a:latin typeface="Bahnschrift"/>
                <a:cs typeface="Bahnschrift"/>
              </a:rPr>
              <a:t>g</a:t>
            </a:r>
            <a:r>
              <a:rPr dirty="0" sz="1200" spc="-5">
                <a:latin typeface="Bahnschrift"/>
                <a:cs typeface="Bahnschrift"/>
              </a:rPr>
              <a:t>rammati</a:t>
            </a:r>
            <a:r>
              <a:rPr dirty="0" sz="1200">
                <a:latin typeface="Bahnschrift"/>
                <a:cs typeface="Bahnschrift"/>
              </a:rPr>
              <a:t>q</a:t>
            </a:r>
            <a:r>
              <a:rPr dirty="0" sz="1200" spc="-10">
                <a:latin typeface="Bahnschrift"/>
                <a:cs typeface="Bahnschrift"/>
              </a:rPr>
              <a:t>u</a:t>
            </a:r>
            <a:r>
              <a:rPr dirty="0" sz="1200">
                <a:latin typeface="Bahnschrift"/>
                <a:cs typeface="Bahnschrift"/>
              </a:rPr>
              <a:t>e</a:t>
            </a:r>
            <a:endParaRPr sz="1200">
              <a:latin typeface="Bahnschrift"/>
              <a:cs typeface="Bahnschrift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200">
              <a:latin typeface="Bahnschrift"/>
              <a:cs typeface="Bahnschrift"/>
            </a:endParaRPr>
          </a:p>
          <a:p>
            <a:pPr lvl="1" marL="6279515" indent="-343535">
              <a:lnSpc>
                <a:spcPct val="100000"/>
              </a:lnSpc>
              <a:buFont typeface="Symbol"/>
              <a:buChar char=""/>
              <a:tabLst>
                <a:tab pos="6279515" algn="l"/>
                <a:tab pos="6280150" algn="l"/>
              </a:tabLst>
            </a:pPr>
            <a:r>
              <a:rPr dirty="0" sz="1200" spc="-5">
                <a:latin typeface="Bahnschrift"/>
                <a:cs typeface="Bahnschrift"/>
              </a:rPr>
              <a:t>Qualité</a:t>
            </a:r>
            <a:r>
              <a:rPr dirty="0" sz="1200" spc="9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0" b="1">
                <a:latin typeface="Arial"/>
                <a:cs typeface="Arial"/>
              </a:rPr>
              <a:t>espaces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publics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250">
              <a:latin typeface="Arial"/>
              <a:cs typeface="Arial"/>
            </a:endParaRPr>
          </a:p>
          <a:p>
            <a:pPr lvl="1" marL="6279515" indent="-343535">
              <a:lnSpc>
                <a:spcPct val="100000"/>
              </a:lnSpc>
              <a:buFont typeface="Symbol"/>
              <a:buChar char=""/>
              <a:tabLst>
                <a:tab pos="6279515" algn="l"/>
                <a:tab pos="6280150" algn="l"/>
              </a:tabLst>
            </a:pPr>
            <a:r>
              <a:rPr dirty="0" sz="1200" spc="-45" b="1">
                <a:latin typeface="Arial"/>
                <a:cs typeface="Arial"/>
              </a:rPr>
              <a:t>Localisation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>
                <a:latin typeface="Bahnschrift"/>
                <a:cs typeface="Bahnschrift"/>
              </a:rPr>
              <a:t>: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proximité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services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équipements</a:t>
            </a:r>
            <a:endParaRPr sz="1200">
              <a:latin typeface="Bahnschrift"/>
              <a:cs typeface="Bahnschrif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200">
              <a:latin typeface="Bahnschrift"/>
              <a:cs typeface="Bahnschrift"/>
            </a:endParaRPr>
          </a:p>
          <a:p>
            <a:pPr lvl="1" marL="6279515" indent="-343535">
              <a:lnSpc>
                <a:spcPts val="1430"/>
              </a:lnSpc>
              <a:buFont typeface="Symbol"/>
              <a:buChar char=""/>
              <a:tabLst>
                <a:tab pos="6279515" algn="l"/>
                <a:tab pos="6280150" algn="l"/>
              </a:tabLst>
            </a:pPr>
            <a:r>
              <a:rPr dirty="0" sz="1200" spc="-45" b="1">
                <a:latin typeface="Arial"/>
                <a:cs typeface="Arial"/>
              </a:rPr>
              <a:t>Li</a:t>
            </a:r>
            <a:r>
              <a:rPr dirty="0" sz="1200" spc="-45" b="1">
                <a:latin typeface="Arial"/>
                <a:cs typeface="Arial"/>
              </a:rPr>
              <a:t>m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15" b="1">
                <a:latin typeface="Arial"/>
                <a:cs typeface="Arial"/>
              </a:rPr>
              <a:t>t</a:t>
            </a:r>
            <a:r>
              <a:rPr dirty="0" sz="1200" spc="-3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t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85" b="1">
                <a:latin typeface="Arial"/>
                <a:cs typeface="Arial"/>
              </a:rPr>
              <a:t>o</a:t>
            </a:r>
            <a:r>
              <a:rPr dirty="0" sz="1200" spc="-65" b="1">
                <a:latin typeface="Arial"/>
                <a:cs typeface="Arial"/>
              </a:rPr>
              <a:t>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d</a:t>
            </a:r>
            <a:r>
              <a:rPr dirty="0" sz="1200" spc="-25" b="1">
                <a:latin typeface="Arial"/>
                <a:cs typeface="Arial"/>
              </a:rPr>
              <a:t>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l</a:t>
            </a:r>
            <a:r>
              <a:rPr dirty="0" sz="1200" spc="-130" b="1">
                <a:latin typeface="Arial"/>
                <a:cs typeface="Arial"/>
              </a:rPr>
              <a:t>’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m</a:t>
            </a:r>
            <a:r>
              <a:rPr dirty="0" sz="1200" spc="-90" b="1">
                <a:latin typeface="Arial"/>
                <a:cs typeface="Arial"/>
              </a:rPr>
              <a:t>p</a:t>
            </a:r>
            <a:r>
              <a:rPr dirty="0" sz="1200" spc="-3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5" b="1">
                <a:latin typeface="Arial"/>
                <a:cs typeface="Arial"/>
              </a:rPr>
              <a:t>m</a:t>
            </a:r>
            <a:r>
              <a:rPr dirty="0" sz="1200" spc="-35" b="1">
                <a:latin typeface="Arial"/>
                <a:cs typeface="Arial"/>
              </a:rPr>
              <a:t>é</a:t>
            </a:r>
            <a:r>
              <a:rPr dirty="0" sz="1200" spc="-35" b="1">
                <a:latin typeface="Arial"/>
                <a:cs typeface="Arial"/>
              </a:rPr>
              <a:t>a</a:t>
            </a:r>
            <a:r>
              <a:rPr dirty="0" sz="1200" spc="-90" b="1">
                <a:latin typeface="Arial"/>
                <a:cs typeface="Arial"/>
              </a:rPr>
              <a:t>b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l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50" b="1">
                <a:latin typeface="Arial"/>
                <a:cs typeface="Arial"/>
              </a:rPr>
              <a:t>s</a:t>
            </a:r>
            <a:r>
              <a:rPr dirty="0" sz="1200" spc="-3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t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85" b="1">
                <a:latin typeface="Arial"/>
                <a:cs typeface="Arial"/>
              </a:rPr>
              <a:t>o</a:t>
            </a:r>
            <a:r>
              <a:rPr dirty="0" sz="1200" spc="-65" b="1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6279515">
              <a:lnSpc>
                <a:spcPts val="1430"/>
              </a:lnSpc>
            </a:pPr>
            <a:r>
              <a:rPr dirty="0" sz="1200" spc="-5">
                <a:latin typeface="Bahnschrift"/>
                <a:cs typeface="Bahnschrift"/>
              </a:rPr>
              <a:t>(pleine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terre,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gestion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EP,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compacité)</a:t>
            </a:r>
            <a:endParaRPr sz="1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Bahnschrift"/>
              <a:cs typeface="Bahnschrift"/>
            </a:endParaRPr>
          </a:p>
          <a:p>
            <a:pPr lvl="1" marL="6279515" indent="-3435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6279515" algn="l"/>
                <a:tab pos="6280150" algn="l"/>
              </a:tabLst>
            </a:pPr>
            <a:r>
              <a:rPr dirty="0" sz="1200" spc="-5">
                <a:latin typeface="Bahnschrift"/>
                <a:cs typeface="Bahnschrift"/>
              </a:rPr>
              <a:t>Limitation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terrassements,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voirie</a:t>
            </a:r>
            <a:endParaRPr sz="1200">
              <a:latin typeface="Bahnschrift"/>
              <a:cs typeface="Bahnschrift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50">
              <a:latin typeface="Bahnschrift"/>
              <a:cs typeface="Bahnschrift"/>
            </a:endParaRPr>
          </a:p>
          <a:p>
            <a:pPr lvl="1" marL="6279515" indent="-343535">
              <a:lnSpc>
                <a:spcPts val="1430"/>
              </a:lnSpc>
              <a:buFont typeface="Symbol"/>
              <a:buChar char=""/>
              <a:tabLst>
                <a:tab pos="6279515" algn="l"/>
                <a:tab pos="6280150" algn="l"/>
              </a:tabLst>
            </a:pPr>
            <a:r>
              <a:rPr dirty="0" sz="1200" spc="-45" b="1">
                <a:latin typeface="Arial"/>
                <a:cs typeface="Arial"/>
              </a:rPr>
              <a:t>Densité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maîtrisée</a:t>
            </a:r>
            <a:r>
              <a:rPr dirty="0" sz="1200" spc="-25">
                <a:latin typeface="Bahnschrift"/>
                <a:cs typeface="Bahnschrift"/>
              </a:rPr>
              <a:t>,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réduction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taille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du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parcellaire,</a:t>
            </a:r>
            <a:endParaRPr sz="1200">
              <a:latin typeface="Bahnschrift"/>
              <a:cs typeface="Bahnschrift"/>
            </a:endParaRPr>
          </a:p>
          <a:p>
            <a:pPr marL="6279515">
              <a:lnSpc>
                <a:spcPts val="1430"/>
              </a:lnSpc>
            </a:pPr>
            <a:r>
              <a:rPr dirty="0" sz="1200" spc="-55" b="1">
                <a:latin typeface="Arial"/>
                <a:cs typeface="Arial"/>
              </a:rPr>
              <a:t>typologies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alternatives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(habitat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intermédiaire,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mitoyen,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…)</a:t>
            </a:r>
            <a:endParaRPr sz="1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Bahnschrift"/>
              <a:cs typeface="Bahnschrift"/>
            </a:endParaRPr>
          </a:p>
          <a:p>
            <a:pPr lvl="1" marL="6279515" indent="-343535">
              <a:lnSpc>
                <a:spcPct val="100000"/>
              </a:lnSpc>
              <a:buFont typeface="Symbol"/>
              <a:buChar char=""/>
              <a:tabLst>
                <a:tab pos="6279515" algn="l"/>
                <a:tab pos="6280150" algn="l"/>
              </a:tabLst>
            </a:pPr>
            <a:r>
              <a:rPr dirty="0" sz="1200" spc="-45" b="1">
                <a:latin typeface="Arial"/>
                <a:cs typeface="Arial"/>
              </a:rPr>
              <a:t>Mutualisation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places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stationnement</a:t>
            </a:r>
            <a:endParaRPr sz="1200">
              <a:latin typeface="Bahnschrift"/>
              <a:cs typeface="Bahnschrift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200">
              <a:latin typeface="Bahnschrift"/>
              <a:cs typeface="Bahnschrift"/>
            </a:endParaRPr>
          </a:p>
          <a:p>
            <a:pPr lvl="1" marL="6279515" indent="-343535">
              <a:lnSpc>
                <a:spcPct val="100000"/>
              </a:lnSpc>
              <a:buFont typeface="Symbol"/>
              <a:buChar char=""/>
              <a:tabLst>
                <a:tab pos="6279515" algn="l"/>
                <a:tab pos="6280150" algn="l"/>
              </a:tabLst>
            </a:pPr>
            <a:r>
              <a:rPr dirty="0" sz="1200" spc="-5">
                <a:latin typeface="Bahnschrift"/>
                <a:cs typeface="Bahnschrift"/>
              </a:rPr>
              <a:t>Travail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sur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franges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végétales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pour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accueillir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45" b="1">
                <a:latin typeface="Arial"/>
                <a:cs typeface="Arial"/>
              </a:rPr>
              <a:t>biodiversité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135" y="1766061"/>
            <a:ext cx="5709014" cy="373315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59937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Les</a:t>
            </a:r>
            <a:r>
              <a:rPr dirty="0" spc="240"/>
              <a:t> </a:t>
            </a:r>
            <a:r>
              <a:rPr dirty="0"/>
              <a:t>Parcs</a:t>
            </a:r>
            <a:r>
              <a:rPr dirty="0" spc="240"/>
              <a:t> </a:t>
            </a:r>
            <a:r>
              <a:rPr dirty="0"/>
              <a:t>précurseurs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sobriété</a:t>
            </a:r>
            <a:r>
              <a:rPr dirty="0" spc="240"/>
              <a:t> </a:t>
            </a:r>
            <a:r>
              <a:rPr dirty="0" spc="-5"/>
              <a:t>foncière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0081" y="349233"/>
            <a:ext cx="4365665" cy="403491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125969" y="5114290"/>
            <a:ext cx="187325" cy="187325"/>
            <a:chOff x="7125969" y="5114290"/>
            <a:chExt cx="187325" cy="187325"/>
          </a:xfrm>
        </p:grpSpPr>
        <p:sp>
          <p:nvSpPr>
            <p:cNvPr id="5" name="object 5"/>
            <p:cNvSpPr/>
            <p:nvPr/>
          </p:nvSpPr>
          <p:spPr>
            <a:xfrm>
              <a:off x="7132319" y="5120640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67" y="0"/>
                  </a:moveTo>
                  <a:lnTo>
                    <a:pt x="0" y="0"/>
                  </a:lnTo>
                  <a:lnTo>
                    <a:pt x="0" y="174167"/>
                  </a:lnTo>
                  <a:lnTo>
                    <a:pt x="174167" y="174167"/>
                  </a:lnTo>
                  <a:lnTo>
                    <a:pt x="174167" y="0"/>
                  </a:lnTo>
                  <a:close/>
                </a:path>
              </a:pathLst>
            </a:custGeom>
            <a:solidFill>
              <a:srgbClr val="E1A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132319" y="5120640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9885159" y="4831803"/>
            <a:ext cx="187325" cy="187325"/>
            <a:chOff x="9885159" y="4831803"/>
            <a:chExt cx="187325" cy="187325"/>
          </a:xfrm>
        </p:grpSpPr>
        <p:sp>
          <p:nvSpPr>
            <p:cNvPr id="8" name="object 8"/>
            <p:cNvSpPr/>
            <p:nvPr/>
          </p:nvSpPr>
          <p:spPr>
            <a:xfrm>
              <a:off x="9891509" y="483815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80" y="0"/>
                  </a:moveTo>
                  <a:lnTo>
                    <a:pt x="0" y="0"/>
                  </a:lnTo>
                  <a:lnTo>
                    <a:pt x="0" y="174167"/>
                  </a:lnTo>
                  <a:lnTo>
                    <a:pt x="174180" y="174167"/>
                  </a:lnTo>
                  <a:lnTo>
                    <a:pt x="174180" y="0"/>
                  </a:lnTo>
                  <a:close/>
                </a:path>
              </a:pathLst>
            </a:custGeom>
            <a:solidFill>
              <a:srgbClr val="4879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891509" y="483815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7125969" y="5392407"/>
            <a:ext cx="187325" cy="187325"/>
            <a:chOff x="7125969" y="5392407"/>
            <a:chExt cx="187325" cy="187325"/>
          </a:xfrm>
        </p:grpSpPr>
        <p:sp>
          <p:nvSpPr>
            <p:cNvPr id="11" name="object 11"/>
            <p:cNvSpPr/>
            <p:nvPr/>
          </p:nvSpPr>
          <p:spPr>
            <a:xfrm>
              <a:off x="7132319" y="5398757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67" y="0"/>
                  </a:moveTo>
                  <a:lnTo>
                    <a:pt x="0" y="0"/>
                  </a:lnTo>
                  <a:lnTo>
                    <a:pt x="0" y="174180"/>
                  </a:lnTo>
                  <a:lnTo>
                    <a:pt x="174167" y="174180"/>
                  </a:lnTo>
                  <a:lnTo>
                    <a:pt x="174167" y="0"/>
                  </a:lnTo>
                  <a:close/>
                </a:path>
              </a:pathLst>
            </a:custGeom>
            <a:solidFill>
              <a:srgbClr val="477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132319" y="5398757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7125969" y="4832350"/>
            <a:ext cx="187325" cy="187325"/>
            <a:chOff x="7125969" y="4832350"/>
            <a:chExt cx="187325" cy="187325"/>
          </a:xfrm>
        </p:grpSpPr>
        <p:sp>
          <p:nvSpPr>
            <p:cNvPr id="14" name="object 14"/>
            <p:cNvSpPr/>
            <p:nvPr/>
          </p:nvSpPr>
          <p:spPr>
            <a:xfrm>
              <a:off x="7132319" y="4838700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67" y="0"/>
                  </a:moveTo>
                  <a:lnTo>
                    <a:pt x="0" y="0"/>
                  </a:lnTo>
                  <a:lnTo>
                    <a:pt x="0" y="174167"/>
                  </a:lnTo>
                  <a:lnTo>
                    <a:pt x="174167" y="174167"/>
                  </a:lnTo>
                  <a:lnTo>
                    <a:pt x="174167" y="0"/>
                  </a:lnTo>
                  <a:close/>
                </a:path>
              </a:pathLst>
            </a:custGeom>
            <a:solidFill>
              <a:srgbClr val="9C3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132319" y="4838700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385227" y="4812792"/>
            <a:ext cx="2254250" cy="763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latin typeface="Bahnschrift"/>
                <a:cs typeface="Bahnschrift"/>
              </a:rPr>
              <a:t>Couvre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une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partie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d’aire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urbaine</a:t>
            </a:r>
            <a:endParaRPr sz="1100">
              <a:latin typeface="Bahnschrift"/>
              <a:cs typeface="Bahnschrift"/>
            </a:endParaRPr>
          </a:p>
          <a:p>
            <a:pPr marL="12700" marR="5080">
              <a:lnSpc>
                <a:spcPts val="2280"/>
              </a:lnSpc>
              <a:spcBef>
                <a:spcPts val="25"/>
              </a:spcBef>
            </a:pPr>
            <a:r>
              <a:rPr dirty="0" sz="1100">
                <a:latin typeface="Bahnschrift"/>
                <a:cs typeface="Bahnschrift"/>
              </a:rPr>
              <a:t>À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proximité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forte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d’une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aire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urbaine </a:t>
            </a:r>
            <a:r>
              <a:rPr dirty="0" sz="1100" spc="-17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Territoires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ruraux</a:t>
            </a:r>
            <a:endParaRPr sz="1100">
              <a:latin typeface="Bahnschrift"/>
              <a:cs typeface="Bahnschrif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44429" y="4782311"/>
            <a:ext cx="1776095" cy="93091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latin typeface="Bahnschrift"/>
                <a:cs typeface="Bahnschrift"/>
              </a:rPr>
              <a:t>Dans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l’aire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d’influence 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indirecte des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aires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urbaines </a:t>
            </a:r>
            <a:r>
              <a:rPr dirty="0" sz="1100" spc="-17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(type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représentant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la 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moyenne</a:t>
            </a:r>
            <a:r>
              <a:rPr dirty="0" sz="1100" spc="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des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PNR)</a:t>
            </a:r>
            <a:endParaRPr sz="11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100">
                <a:latin typeface="Bahnschrift"/>
                <a:cs typeface="Bahnschrift"/>
              </a:rPr>
              <a:t>Non</a:t>
            </a:r>
            <a:r>
              <a:rPr dirty="0" sz="1100" spc="9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pris</a:t>
            </a:r>
            <a:r>
              <a:rPr dirty="0" sz="1100" spc="9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en</a:t>
            </a:r>
            <a:r>
              <a:rPr dirty="0" sz="1100" spc="9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compte</a:t>
            </a:r>
            <a:endParaRPr sz="1100">
              <a:latin typeface="Bahnschrift"/>
              <a:cs typeface="Bahnschrif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9530" rIns="0" bIns="0" rtlCol="0" vert="horz">
            <a:spAutoFit/>
          </a:bodyPr>
          <a:lstStyle/>
          <a:p>
            <a:pPr marL="12700" marR="128905">
              <a:lnSpc>
                <a:spcPct val="87300"/>
              </a:lnSpc>
              <a:spcBef>
                <a:spcPts val="390"/>
              </a:spcBef>
            </a:pPr>
            <a:r>
              <a:rPr dirty="0" sz="1600"/>
              <a:t>«</a:t>
            </a:r>
            <a:r>
              <a:rPr dirty="0" sz="1600" spc="140"/>
              <a:t> </a:t>
            </a:r>
            <a:r>
              <a:rPr dirty="0" spc="-30"/>
              <a:t>Les</a:t>
            </a:r>
            <a:r>
              <a:rPr dirty="0" spc="135"/>
              <a:t> </a:t>
            </a:r>
            <a:r>
              <a:rPr dirty="0" spc="-30"/>
              <a:t>Parcs</a:t>
            </a:r>
            <a:r>
              <a:rPr dirty="0" spc="135"/>
              <a:t> </a:t>
            </a:r>
            <a:r>
              <a:rPr dirty="0" spc="-30"/>
              <a:t>sont</a:t>
            </a:r>
            <a:r>
              <a:rPr dirty="0" spc="145"/>
              <a:t> </a:t>
            </a:r>
            <a:r>
              <a:rPr dirty="0" spc="-25"/>
              <a:t>caractéristiques</a:t>
            </a:r>
            <a:r>
              <a:rPr dirty="0" spc="135"/>
              <a:t> </a:t>
            </a:r>
            <a:r>
              <a:rPr dirty="0" spc="-25"/>
              <a:t>des</a:t>
            </a:r>
            <a:r>
              <a:rPr dirty="0" spc="135"/>
              <a:t> </a:t>
            </a:r>
            <a:r>
              <a:rPr dirty="0" spc="-30"/>
              <a:t>espaces</a:t>
            </a:r>
            <a:r>
              <a:rPr dirty="0" spc="135"/>
              <a:t> </a:t>
            </a:r>
            <a:r>
              <a:rPr dirty="0" spc="-25"/>
              <a:t>périphériques </a:t>
            </a:r>
            <a:r>
              <a:rPr dirty="0" spc="-265"/>
              <a:t> </a:t>
            </a:r>
            <a:r>
              <a:rPr dirty="0" spc="-25"/>
              <a:t>(et</a:t>
            </a:r>
            <a:r>
              <a:rPr dirty="0" spc="-20"/>
              <a:t> </a:t>
            </a:r>
            <a:r>
              <a:rPr dirty="0" spc="-25"/>
              <a:t>parfois</a:t>
            </a:r>
            <a:r>
              <a:rPr dirty="0" spc="-20"/>
              <a:t> </a:t>
            </a:r>
            <a:r>
              <a:rPr dirty="0" spc="-30"/>
              <a:t>de</a:t>
            </a:r>
            <a:r>
              <a:rPr dirty="0" spc="-25"/>
              <a:t> périphéries</a:t>
            </a:r>
            <a:r>
              <a:rPr dirty="0" spc="-20"/>
              <a:t> </a:t>
            </a:r>
            <a:r>
              <a:rPr dirty="0" spc="-25"/>
              <a:t>lointaines)</a:t>
            </a:r>
            <a:r>
              <a:rPr dirty="0" spc="-20"/>
              <a:t> </a:t>
            </a:r>
            <a:r>
              <a:rPr dirty="0" spc="-30"/>
              <a:t>pour</a:t>
            </a:r>
            <a:r>
              <a:rPr dirty="0" spc="-25"/>
              <a:t> les</a:t>
            </a:r>
            <a:r>
              <a:rPr dirty="0" spc="-20"/>
              <a:t> </a:t>
            </a:r>
            <a:r>
              <a:rPr dirty="0" spc="-30"/>
              <a:t>ruraux</a:t>
            </a:r>
            <a:r>
              <a:rPr dirty="0" spc="-25"/>
              <a:t> </a:t>
            </a:r>
            <a:r>
              <a:rPr dirty="0" spc="-30"/>
              <a:t>par </a:t>
            </a:r>
            <a:r>
              <a:rPr dirty="0" spc="-25"/>
              <a:t> rapport</a:t>
            </a:r>
            <a:r>
              <a:rPr dirty="0" spc="-20"/>
              <a:t> </a:t>
            </a:r>
            <a:r>
              <a:rPr dirty="0" spc="-35"/>
              <a:t>aux</a:t>
            </a:r>
            <a:r>
              <a:rPr dirty="0" spc="-30"/>
              <a:t> </a:t>
            </a:r>
            <a:r>
              <a:rPr dirty="0" spc="-25"/>
              <a:t>urbains,</a:t>
            </a:r>
            <a:r>
              <a:rPr dirty="0" spc="-20"/>
              <a:t> </a:t>
            </a:r>
            <a:r>
              <a:rPr dirty="0" spc="-30"/>
              <a:t>avec</a:t>
            </a:r>
            <a:r>
              <a:rPr dirty="0" spc="-25"/>
              <a:t> </a:t>
            </a:r>
            <a:r>
              <a:rPr dirty="0" spc="-30"/>
              <a:t>des</a:t>
            </a:r>
            <a:r>
              <a:rPr dirty="0" spc="-25"/>
              <a:t> </a:t>
            </a:r>
            <a:r>
              <a:rPr dirty="0" u="sng" spc="-25">
                <a:uFill>
                  <a:solidFill>
                    <a:srgbClr val="000000"/>
                  </a:solidFill>
                </a:uFill>
              </a:rPr>
              <a:t>difficultés </a:t>
            </a:r>
            <a:r>
              <a:rPr dirty="0" u="sng" spc="-30">
                <a:uFill>
                  <a:solidFill>
                    <a:srgbClr val="000000"/>
                  </a:solidFill>
                </a:uFill>
              </a:rPr>
              <a:t>économiques</a:t>
            </a:r>
            <a:r>
              <a:rPr dirty="0" u="sng" spc="-25">
                <a:uFill>
                  <a:solidFill>
                    <a:srgbClr val="000000"/>
                  </a:solidFill>
                </a:uFill>
              </a:rPr>
              <a:t> et </a:t>
            </a:r>
            <a:r>
              <a:rPr dirty="0" spc="-20"/>
              <a:t> </a:t>
            </a:r>
            <a:r>
              <a:rPr dirty="0" u="sng" spc="-25">
                <a:uFill>
                  <a:solidFill>
                    <a:srgbClr val="000000"/>
                  </a:solidFill>
                </a:uFill>
              </a:rPr>
              <a:t>sociales</a:t>
            </a:r>
            <a:r>
              <a:rPr dirty="0" u="sng" spc="13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pc="-30">
                <a:uFill>
                  <a:solidFill>
                    <a:srgbClr val="000000"/>
                  </a:solidFill>
                </a:uFill>
              </a:rPr>
              <a:t>marquées</a:t>
            </a:r>
            <a:r>
              <a:rPr dirty="0" spc="-30"/>
              <a:t>.</a:t>
            </a:r>
            <a:r>
              <a:rPr dirty="0" spc="145"/>
              <a:t> </a:t>
            </a:r>
            <a:r>
              <a:rPr dirty="0" sz="1600"/>
              <a:t>»</a:t>
            </a:r>
            <a:endParaRPr sz="1600"/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/>
          </a:p>
          <a:p>
            <a:pPr marL="12700">
              <a:lnSpc>
                <a:spcPts val="1810"/>
              </a:lnSpc>
            </a:pPr>
            <a:r>
              <a:rPr dirty="0" sz="1600"/>
              <a:t>Et</a:t>
            </a:r>
            <a:r>
              <a:rPr dirty="0" sz="1600" spc="135"/>
              <a:t> </a:t>
            </a:r>
            <a:r>
              <a:rPr dirty="0" sz="1600" spc="-5"/>
              <a:t>pourtant</a:t>
            </a:r>
            <a:r>
              <a:rPr dirty="0" sz="1600" spc="130"/>
              <a:t> </a:t>
            </a:r>
            <a:r>
              <a:rPr dirty="0" sz="1600"/>
              <a:t>:</a:t>
            </a:r>
            <a:endParaRPr sz="1600"/>
          </a:p>
          <a:p>
            <a:pPr marL="12700">
              <a:lnSpc>
                <a:spcPts val="1810"/>
              </a:lnSpc>
            </a:pPr>
            <a:r>
              <a:rPr dirty="0" sz="1600"/>
              <a:t>Part</a:t>
            </a:r>
            <a:r>
              <a:rPr dirty="0" sz="1600" spc="150"/>
              <a:t> </a:t>
            </a:r>
            <a:r>
              <a:rPr dirty="0" sz="1600" spc="-5"/>
              <a:t>de</a:t>
            </a:r>
            <a:r>
              <a:rPr dirty="0" sz="1600" spc="155"/>
              <a:t> </a:t>
            </a:r>
            <a:r>
              <a:rPr dirty="0" sz="1600" spc="-5"/>
              <a:t>la</a:t>
            </a:r>
            <a:r>
              <a:rPr dirty="0" sz="1600" spc="145"/>
              <a:t> </a:t>
            </a:r>
            <a:r>
              <a:rPr dirty="0" sz="1600" spc="-45" b="1">
                <a:latin typeface="Arial"/>
                <a:cs typeface="Arial"/>
              </a:rPr>
              <a:t>surface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60" b="1">
                <a:latin typeface="Arial"/>
                <a:cs typeface="Arial"/>
              </a:rPr>
              <a:t>communale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35" b="1">
                <a:latin typeface="Arial"/>
                <a:cs typeface="Arial"/>
              </a:rPr>
              <a:t>artificialisée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/>
              <a:t>entre</a:t>
            </a:r>
            <a:r>
              <a:rPr dirty="0" sz="1600" spc="155"/>
              <a:t> </a:t>
            </a:r>
            <a:r>
              <a:rPr dirty="0" sz="1600"/>
              <a:t>1990</a:t>
            </a:r>
            <a:r>
              <a:rPr dirty="0" sz="1600" spc="155"/>
              <a:t> </a:t>
            </a:r>
            <a:r>
              <a:rPr dirty="0" sz="1600"/>
              <a:t>et</a:t>
            </a:r>
            <a:r>
              <a:rPr dirty="0" sz="1600" spc="155"/>
              <a:t> </a:t>
            </a:r>
            <a:r>
              <a:rPr dirty="0" sz="1600"/>
              <a:t>2012</a:t>
            </a:r>
            <a:r>
              <a:rPr dirty="0" sz="1600" spc="145"/>
              <a:t> </a:t>
            </a:r>
            <a:r>
              <a:rPr dirty="0" sz="1600"/>
              <a:t>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05"/>
              </a:lnSpc>
              <a:spcBef>
                <a:spcPts val="1585"/>
              </a:spcBef>
            </a:pPr>
            <a:r>
              <a:rPr dirty="0" sz="1600"/>
              <a:t>Moyenne</a:t>
            </a:r>
            <a:r>
              <a:rPr dirty="0" sz="1600" spc="150"/>
              <a:t> </a:t>
            </a:r>
            <a:r>
              <a:rPr dirty="0" sz="1600" spc="-5"/>
              <a:t>nationale</a:t>
            </a:r>
            <a:r>
              <a:rPr dirty="0" sz="1600" spc="150"/>
              <a:t> </a:t>
            </a:r>
            <a:r>
              <a:rPr dirty="0" sz="1600"/>
              <a:t>des</a:t>
            </a:r>
            <a:r>
              <a:rPr dirty="0" sz="1600" spc="140"/>
              <a:t> </a:t>
            </a:r>
            <a:r>
              <a:rPr dirty="0" sz="1600"/>
              <a:t>territoires</a:t>
            </a:r>
            <a:r>
              <a:rPr dirty="0" sz="1600" spc="145"/>
              <a:t> </a:t>
            </a:r>
            <a:r>
              <a:rPr dirty="0" sz="1600"/>
              <a:t>de</a:t>
            </a:r>
            <a:r>
              <a:rPr dirty="0" sz="1600" spc="150"/>
              <a:t> </a:t>
            </a:r>
            <a:r>
              <a:rPr dirty="0" sz="1600"/>
              <a:t>même</a:t>
            </a:r>
            <a:r>
              <a:rPr dirty="0" sz="1600" spc="150"/>
              <a:t> </a:t>
            </a:r>
            <a:r>
              <a:rPr dirty="0" sz="1600"/>
              <a:t>type</a:t>
            </a:r>
            <a:r>
              <a:rPr dirty="0" sz="1600" spc="155"/>
              <a:t> </a:t>
            </a:r>
            <a:r>
              <a:rPr dirty="0" sz="1600" spc="-5"/>
              <a:t>que</a:t>
            </a:r>
            <a:r>
              <a:rPr dirty="0" sz="1600" spc="150"/>
              <a:t> </a:t>
            </a:r>
            <a:r>
              <a:rPr dirty="0" sz="1600"/>
              <a:t>les</a:t>
            </a:r>
            <a:r>
              <a:rPr dirty="0" sz="1600" spc="140"/>
              <a:t> </a:t>
            </a:r>
            <a:r>
              <a:rPr dirty="0" sz="1600"/>
              <a:t>PNR</a:t>
            </a:r>
            <a:endParaRPr sz="1600"/>
          </a:p>
          <a:p>
            <a:pPr marL="12700">
              <a:lnSpc>
                <a:spcPts val="3145"/>
              </a:lnSpc>
            </a:pPr>
            <a:r>
              <a:rPr dirty="0" sz="2800">
                <a:solidFill>
                  <a:srgbClr val="8E3B3B"/>
                </a:solidFill>
              </a:rPr>
              <a:t>+</a:t>
            </a:r>
            <a:r>
              <a:rPr dirty="0" sz="2800" spc="215">
                <a:solidFill>
                  <a:srgbClr val="8E3B3B"/>
                </a:solidFill>
              </a:rPr>
              <a:t> </a:t>
            </a:r>
            <a:r>
              <a:rPr dirty="0" sz="2800">
                <a:solidFill>
                  <a:srgbClr val="8E3B3B"/>
                </a:solidFill>
              </a:rPr>
              <a:t>1,06%</a:t>
            </a:r>
            <a:endParaRPr sz="2800"/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dirty="0" sz="1600"/>
              <a:t>Moyenne</a:t>
            </a:r>
            <a:r>
              <a:rPr dirty="0" sz="1600" spc="130"/>
              <a:t> </a:t>
            </a:r>
            <a:r>
              <a:rPr dirty="0" sz="1600"/>
              <a:t>des</a:t>
            </a:r>
            <a:r>
              <a:rPr dirty="0" sz="1600" spc="120"/>
              <a:t> </a:t>
            </a:r>
            <a:r>
              <a:rPr dirty="0" sz="1600"/>
              <a:t>PNR</a:t>
            </a:r>
            <a:endParaRPr sz="1600"/>
          </a:p>
        </p:txBody>
      </p:sp>
      <p:sp>
        <p:nvSpPr>
          <p:cNvPr id="19" name="object 19"/>
          <p:cNvSpPr txBox="1"/>
          <p:nvPr/>
        </p:nvSpPr>
        <p:spPr>
          <a:xfrm>
            <a:off x="522875" y="4077716"/>
            <a:ext cx="4714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Bahnschrift"/>
                <a:cs typeface="Bahnschrift"/>
              </a:rPr>
              <a:t>(sont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comptabilisés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uniquement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les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PNR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classés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depuis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+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30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ans)</a:t>
            </a:r>
            <a:endParaRPr sz="1200">
              <a:latin typeface="Bahnschrift"/>
              <a:cs typeface="Bahnschrif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2875" y="4203698"/>
            <a:ext cx="2588260" cy="678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290"/>
              </a:lnSpc>
              <a:spcBef>
                <a:spcPts val="100"/>
              </a:spcBef>
            </a:pPr>
            <a:r>
              <a:rPr dirty="0" sz="2800">
                <a:solidFill>
                  <a:srgbClr val="008864"/>
                </a:solidFill>
                <a:latin typeface="Bahnschrift"/>
                <a:cs typeface="Bahnschrift"/>
              </a:rPr>
              <a:t>+</a:t>
            </a:r>
            <a:r>
              <a:rPr dirty="0" sz="2800" spc="220">
                <a:solidFill>
                  <a:srgbClr val="008864"/>
                </a:solidFill>
                <a:latin typeface="Bahnschrift"/>
                <a:cs typeface="Bahnschrift"/>
              </a:rPr>
              <a:t> </a:t>
            </a:r>
            <a:r>
              <a:rPr dirty="0" sz="2800">
                <a:solidFill>
                  <a:srgbClr val="008864"/>
                </a:solidFill>
                <a:latin typeface="Bahnschrift"/>
                <a:cs typeface="Bahnschrift"/>
              </a:rPr>
              <a:t>0,57%</a:t>
            </a:r>
            <a:endParaRPr sz="2800">
              <a:latin typeface="Bahnschrift"/>
              <a:cs typeface="Bahnschrift"/>
            </a:endParaRPr>
          </a:p>
          <a:p>
            <a:pPr marL="12700">
              <a:lnSpc>
                <a:spcPts val="1850"/>
              </a:lnSpc>
            </a:pPr>
            <a:r>
              <a:rPr dirty="0" sz="1600" spc="-5">
                <a:solidFill>
                  <a:srgbClr val="008864"/>
                </a:solidFill>
                <a:latin typeface="Bahnschrift"/>
                <a:cs typeface="Bahnschrift"/>
              </a:rPr>
              <a:t>soit</a:t>
            </a:r>
            <a:r>
              <a:rPr dirty="0" sz="1600" spc="135">
                <a:solidFill>
                  <a:srgbClr val="008864"/>
                </a:solidFill>
                <a:latin typeface="Bahnschrift"/>
                <a:cs typeface="Bahnschrift"/>
              </a:rPr>
              <a:t> </a:t>
            </a:r>
            <a:r>
              <a:rPr dirty="0" sz="1600">
                <a:solidFill>
                  <a:srgbClr val="008864"/>
                </a:solidFill>
                <a:latin typeface="Bahnschrift"/>
                <a:cs typeface="Bahnschrift"/>
              </a:rPr>
              <a:t>environ</a:t>
            </a:r>
            <a:r>
              <a:rPr dirty="0" sz="1600" spc="135">
                <a:solidFill>
                  <a:srgbClr val="008864"/>
                </a:solidFill>
                <a:latin typeface="Bahnschrift"/>
                <a:cs typeface="Bahnschrift"/>
              </a:rPr>
              <a:t> </a:t>
            </a:r>
            <a:r>
              <a:rPr dirty="0" sz="1600" spc="-5">
                <a:solidFill>
                  <a:srgbClr val="008864"/>
                </a:solidFill>
                <a:latin typeface="Bahnschrift"/>
                <a:cs typeface="Bahnschrift"/>
              </a:rPr>
              <a:t>deux</a:t>
            </a:r>
            <a:r>
              <a:rPr dirty="0" sz="1600" spc="130">
                <a:solidFill>
                  <a:srgbClr val="008864"/>
                </a:solidFill>
                <a:latin typeface="Bahnschrift"/>
                <a:cs typeface="Bahnschrift"/>
              </a:rPr>
              <a:t> </a:t>
            </a:r>
            <a:r>
              <a:rPr dirty="0" sz="1600">
                <a:solidFill>
                  <a:srgbClr val="008864"/>
                </a:solidFill>
                <a:latin typeface="Bahnschrift"/>
                <a:cs typeface="Bahnschrift"/>
              </a:rPr>
              <a:t>fois</a:t>
            </a:r>
            <a:r>
              <a:rPr dirty="0" sz="1600" spc="130">
                <a:solidFill>
                  <a:srgbClr val="008864"/>
                </a:solidFill>
                <a:latin typeface="Bahnschrift"/>
                <a:cs typeface="Bahnschrift"/>
              </a:rPr>
              <a:t> </a:t>
            </a:r>
            <a:r>
              <a:rPr dirty="0" sz="1600">
                <a:solidFill>
                  <a:srgbClr val="008864"/>
                </a:solidFill>
                <a:latin typeface="Bahnschrift"/>
                <a:cs typeface="Bahnschrift"/>
              </a:rPr>
              <a:t>moins</a:t>
            </a:r>
            <a:endParaRPr sz="1600">
              <a:latin typeface="Bahnschrift"/>
              <a:cs typeface="Bahnschrif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885159" y="5528754"/>
            <a:ext cx="187325" cy="187325"/>
            <a:chOff x="9885159" y="5528754"/>
            <a:chExt cx="187325" cy="187325"/>
          </a:xfrm>
        </p:grpSpPr>
        <p:sp>
          <p:nvSpPr>
            <p:cNvPr id="22" name="object 22"/>
            <p:cNvSpPr/>
            <p:nvPr/>
          </p:nvSpPr>
          <p:spPr>
            <a:xfrm>
              <a:off x="9891509" y="5535104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80" y="0"/>
                  </a:moveTo>
                  <a:lnTo>
                    <a:pt x="0" y="0"/>
                  </a:lnTo>
                  <a:lnTo>
                    <a:pt x="0" y="174169"/>
                  </a:lnTo>
                  <a:lnTo>
                    <a:pt x="174180" y="174169"/>
                  </a:lnTo>
                  <a:lnTo>
                    <a:pt x="174180" y="0"/>
                  </a:lnTo>
                  <a:close/>
                </a:path>
              </a:pathLst>
            </a:custGeom>
            <a:solidFill>
              <a:srgbClr val="8F8C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891509" y="5535104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851" y="5319115"/>
            <a:ext cx="389264" cy="39015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63878" y="5255158"/>
            <a:ext cx="5894070" cy="454659"/>
          </a:xfrm>
          <a:prstGeom prst="rect">
            <a:avLst/>
          </a:prstGeom>
          <a:ln w="12700">
            <a:solidFill>
              <a:srgbClr val="7F7F7F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marL="633095">
              <a:lnSpc>
                <a:spcPts val="1265"/>
              </a:lnSpc>
              <a:spcBef>
                <a:spcPts val="405"/>
              </a:spcBef>
            </a:pPr>
            <a:r>
              <a:rPr dirty="0" sz="1150" spc="-50">
                <a:latin typeface="Bahnschrift"/>
                <a:cs typeface="Bahnschrift"/>
              </a:rPr>
              <a:t>Valeur</a:t>
            </a:r>
            <a:r>
              <a:rPr dirty="0" sz="1150" spc="75">
                <a:latin typeface="Bahnschrift"/>
                <a:cs typeface="Bahnschrift"/>
              </a:rPr>
              <a:t> </a:t>
            </a:r>
            <a:r>
              <a:rPr dirty="0" sz="1150" spc="-45">
                <a:latin typeface="Bahnschrift"/>
                <a:cs typeface="Bahnschrift"/>
              </a:rPr>
              <a:t>spécifique</a:t>
            </a:r>
            <a:r>
              <a:rPr dirty="0" sz="1150" spc="65">
                <a:latin typeface="Bahnschrift"/>
                <a:cs typeface="Bahnschrift"/>
              </a:rPr>
              <a:t> </a:t>
            </a:r>
            <a:r>
              <a:rPr dirty="0" sz="1150" spc="-45">
                <a:latin typeface="Bahnschrift"/>
                <a:cs typeface="Bahnschrift"/>
              </a:rPr>
              <a:t>de</a:t>
            </a:r>
            <a:r>
              <a:rPr dirty="0" sz="1150" spc="65">
                <a:latin typeface="Bahnschrift"/>
                <a:cs typeface="Bahnschrift"/>
              </a:rPr>
              <a:t> </a:t>
            </a:r>
            <a:r>
              <a:rPr dirty="0" sz="1150" spc="-40">
                <a:latin typeface="Bahnschrift"/>
                <a:cs typeface="Bahnschrift"/>
              </a:rPr>
              <a:t>l’action</a:t>
            </a:r>
            <a:r>
              <a:rPr dirty="0" sz="1150" spc="65">
                <a:latin typeface="Bahnschrift"/>
                <a:cs typeface="Bahnschrift"/>
              </a:rPr>
              <a:t> </a:t>
            </a:r>
            <a:r>
              <a:rPr dirty="0" sz="1150" spc="-50">
                <a:latin typeface="Bahnschrift"/>
                <a:cs typeface="Bahnschrift"/>
              </a:rPr>
              <a:t>des</a:t>
            </a:r>
            <a:r>
              <a:rPr dirty="0" sz="1150" spc="75">
                <a:latin typeface="Bahnschrift"/>
                <a:cs typeface="Bahnschrift"/>
              </a:rPr>
              <a:t> </a:t>
            </a:r>
            <a:r>
              <a:rPr dirty="0" sz="1150" spc="-50">
                <a:latin typeface="Bahnschrift"/>
                <a:cs typeface="Bahnschrift"/>
              </a:rPr>
              <a:t>Parcs</a:t>
            </a:r>
            <a:r>
              <a:rPr dirty="0" sz="1150" spc="75">
                <a:latin typeface="Bahnschrift"/>
                <a:cs typeface="Bahnschrift"/>
              </a:rPr>
              <a:t> </a:t>
            </a:r>
            <a:r>
              <a:rPr dirty="0" sz="1150" spc="-50">
                <a:latin typeface="Bahnschrift"/>
                <a:cs typeface="Bahnschrift"/>
              </a:rPr>
              <a:t>naturels</a:t>
            </a:r>
            <a:r>
              <a:rPr dirty="0" sz="1150" spc="80">
                <a:latin typeface="Bahnschrift"/>
                <a:cs typeface="Bahnschrift"/>
              </a:rPr>
              <a:t> </a:t>
            </a:r>
            <a:r>
              <a:rPr dirty="0" sz="1150" spc="-50">
                <a:latin typeface="Bahnschrift"/>
                <a:cs typeface="Bahnschrift"/>
              </a:rPr>
              <a:t>régionaux</a:t>
            </a:r>
            <a:endParaRPr sz="1150">
              <a:latin typeface="Bahnschrift"/>
              <a:cs typeface="Bahnschrift"/>
            </a:endParaRPr>
          </a:p>
          <a:p>
            <a:pPr marL="633095">
              <a:lnSpc>
                <a:spcPts val="1205"/>
              </a:lnSpc>
            </a:pPr>
            <a:r>
              <a:rPr dirty="0" sz="1100" spc="-25">
                <a:latin typeface="Bahnschrift"/>
                <a:cs typeface="Bahnschrift"/>
              </a:rPr>
              <a:t>2017,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sous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10">
                <a:latin typeface="Bahnschrift"/>
                <a:cs typeface="Bahnschrift"/>
              </a:rPr>
              <a:t>la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direction</a:t>
            </a:r>
            <a:r>
              <a:rPr dirty="0" sz="1100" spc="6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de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Romain</a:t>
            </a:r>
            <a:r>
              <a:rPr dirty="0" sz="1100" spc="6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Lajarge.</a:t>
            </a:r>
            <a:endParaRPr sz="1100">
              <a:latin typeface="Bahnschrift"/>
              <a:cs typeface="Bahnschrif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273" y="1355178"/>
            <a:ext cx="4712901" cy="42484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2875" y="782828"/>
            <a:ext cx="10555605" cy="423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4475" indent="-231775">
              <a:lnSpc>
                <a:spcPts val="2070"/>
              </a:lnSpc>
              <a:spcBef>
                <a:spcPts val="100"/>
              </a:spcBef>
              <a:buAutoNum type="arabicPeriod" startAt="6"/>
              <a:tabLst>
                <a:tab pos="244475" algn="l"/>
              </a:tabLst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Parcs,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précieux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assistants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a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maîtrise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d’ouvrage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(AMO)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>
                <a:latin typeface="Bahnschrift"/>
                <a:cs typeface="Bahnschrift"/>
              </a:rPr>
              <a:t>Dans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programmation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d’extensions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denses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perméables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Bahnschrift"/>
              <a:cs typeface="Bahnschrift"/>
            </a:endParaRPr>
          </a:p>
          <a:p>
            <a:pPr marL="5936615">
              <a:lnSpc>
                <a:spcPct val="100000"/>
              </a:lnSpc>
            </a:pPr>
            <a:r>
              <a:rPr dirty="0" sz="1400" spc="-100" b="1">
                <a:latin typeface="Arial"/>
                <a:cs typeface="Arial"/>
              </a:rPr>
              <a:t>A</a:t>
            </a:r>
            <a:r>
              <a:rPr dirty="0" sz="1400" spc="-85" b="1">
                <a:latin typeface="Arial"/>
                <a:cs typeface="Arial"/>
              </a:rPr>
              <a:t>c</a:t>
            </a:r>
            <a:r>
              <a:rPr dirty="0" sz="1400" spc="-85" b="1">
                <a:latin typeface="Arial"/>
                <a:cs typeface="Arial"/>
              </a:rPr>
              <a:t>c</a:t>
            </a:r>
            <a:r>
              <a:rPr dirty="0" sz="1400" spc="-100" b="1">
                <a:latin typeface="Arial"/>
                <a:cs typeface="Arial"/>
              </a:rPr>
              <a:t>o</a:t>
            </a:r>
            <a:r>
              <a:rPr dirty="0" sz="1400" spc="-50" b="1">
                <a:latin typeface="Arial"/>
                <a:cs typeface="Arial"/>
              </a:rPr>
              <a:t>m</a:t>
            </a:r>
            <a:r>
              <a:rPr dirty="0" sz="1400" spc="-95" b="1">
                <a:latin typeface="Arial"/>
                <a:cs typeface="Arial"/>
              </a:rPr>
              <a:t>p</a:t>
            </a:r>
            <a:r>
              <a:rPr dirty="0" sz="1400" spc="-30" b="1">
                <a:latin typeface="Arial"/>
                <a:cs typeface="Arial"/>
              </a:rPr>
              <a:t>a</a:t>
            </a:r>
            <a:r>
              <a:rPr dirty="0" sz="1400" spc="-110" b="1">
                <a:latin typeface="Arial"/>
                <a:cs typeface="Arial"/>
              </a:rPr>
              <a:t>g</a:t>
            </a:r>
            <a:r>
              <a:rPr dirty="0" sz="1400" spc="-70" b="1">
                <a:latin typeface="Arial"/>
                <a:cs typeface="Arial"/>
              </a:rPr>
              <a:t>n</a:t>
            </a:r>
            <a:r>
              <a:rPr dirty="0" sz="1400" spc="-35" b="1">
                <a:latin typeface="Arial"/>
                <a:cs typeface="Arial"/>
              </a:rPr>
              <a:t>e</a:t>
            </a:r>
            <a:r>
              <a:rPr dirty="0" sz="1400" spc="-50" b="1">
                <a:latin typeface="Arial"/>
                <a:cs typeface="Arial"/>
              </a:rPr>
              <a:t>m</a:t>
            </a:r>
            <a:r>
              <a:rPr dirty="0" sz="1400" spc="-35" b="1">
                <a:latin typeface="Arial"/>
                <a:cs typeface="Arial"/>
              </a:rPr>
              <a:t>e</a:t>
            </a:r>
            <a:r>
              <a:rPr dirty="0" sz="1400" spc="-70" b="1">
                <a:latin typeface="Arial"/>
                <a:cs typeface="Arial"/>
              </a:rPr>
              <a:t>n</a:t>
            </a:r>
            <a:r>
              <a:rPr dirty="0" sz="1400" spc="-10" b="1">
                <a:latin typeface="Arial"/>
                <a:cs typeface="Arial"/>
              </a:rPr>
              <a:t>t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s</a:t>
            </a:r>
            <a:r>
              <a:rPr dirty="0" sz="1400" spc="-85" b="1">
                <a:latin typeface="Arial"/>
                <a:cs typeface="Arial"/>
              </a:rPr>
              <a:t>u</a:t>
            </a:r>
            <a:r>
              <a:rPr dirty="0" sz="1400" spc="50" b="1">
                <a:latin typeface="Arial"/>
                <a:cs typeface="Arial"/>
              </a:rPr>
              <a:t>r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5" b="1">
                <a:latin typeface="Arial"/>
                <a:cs typeface="Arial"/>
              </a:rPr>
              <a:t>l</a:t>
            </a:r>
            <a:r>
              <a:rPr dirty="0" sz="1400" spc="-35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d</a:t>
            </a:r>
            <a:r>
              <a:rPr dirty="0" sz="1400" spc="-35" b="1">
                <a:latin typeface="Arial"/>
                <a:cs typeface="Arial"/>
              </a:rPr>
              <a:t>é</a:t>
            </a:r>
            <a:r>
              <a:rPr dirty="0" sz="1400" spc="-35" b="1">
                <a:latin typeface="Arial"/>
                <a:cs typeface="Arial"/>
              </a:rPr>
              <a:t>f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70" b="1">
                <a:latin typeface="Arial"/>
                <a:cs typeface="Arial"/>
              </a:rPr>
              <a:t>n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25" b="1">
                <a:latin typeface="Arial"/>
                <a:cs typeface="Arial"/>
              </a:rPr>
              <a:t>t</a:t>
            </a:r>
            <a:r>
              <a:rPr dirty="0" sz="1400" spc="-30" b="1">
                <a:latin typeface="Arial"/>
                <a:cs typeface="Arial"/>
              </a:rPr>
              <a:t>i</a:t>
            </a:r>
            <a:r>
              <a:rPr dirty="0" sz="1400" spc="-100" b="1">
                <a:latin typeface="Arial"/>
                <a:cs typeface="Arial"/>
              </a:rPr>
              <a:t>o</a:t>
            </a:r>
            <a:r>
              <a:rPr dirty="0" sz="1400" spc="-75" b="1">
                <a:latin typeface="Arial"/>
                <a:cs typeface="Arial"/>
              </a:rPr>
              <a:t>n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d</a:t>
            </a:r>
            <a:r>
              <a:rPr dirty="0" sz="1400" spc="-80" b="1">
                <a:latin typeface="Arial"/>
                <a:cs typeface="Arial"/>
              </a:rPr>
              <a:t>u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95" b="1">
                <a:latin typeface="Arial"/>
                <a:cs typeface="Arial"/>
              </a:rPr>
              <a:t>p</a:t>
            </a:r>
            <a:r>
              <a:rPr dirty="0" sz="1400" spc="50" b="1">
                <a:latin typeface="Arial"/>
                <a:cs typeface="Arial"/>
              </a:rPr>
              <a:t>r</a:t>
            </a:r>
            <a:r>
              <a:rPr dirty="0" sz="1400" spc="-100" b="1">
                <a:latin typeface="Arial"/>
                <a:cs typeface="Arial"/>
              </a:rPr>
              <a:t>o</a:t>
            </a:r>
            <a:r>
              <a:rPr dirty="0" sz="1400" spc="-110" b="1">
                <a:latin typeface="Arial"/>
                <a:cs typeface="Arial"/>
              </a:rPr>
              <a:t>g</a:t>
            </a:r>
            <a:r>
              <a:rPr dirty="0" sz="1400" spc="50" b="1">
                <a:latin typeface="Arial"/>
                <a:cs typeface="Arial"/>
              </a:rPr>
              <a:t>r</a:t>
            </a:r>
            <a:r>
              <a:rPr dirty="0" sz="1400" spc="-30" b="1">
                <a:latin typeface="Arial"/>
                <a:cs typeface="Arial"/>
              </a:rPr>
              <a:t>a</a:t>
            </a:r>
            <a:r>
              <a:rPr dirty="0" sz="1400" spc="-50" b="1">
                <a:latin typeface="Arial"/>
                <a:cs typeface="Arial"/>
              </a:rPr>
              <a:t>mm</a:t>
            </a:r>
            <a:r>
              <a:rPr dirty="0" sz="1400" spc="-30" b="1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5936615" marR="395605">
              <a:lnSpc>
                <a:spcPct val="101400"/>
              </a:lnSpc>
            </a:pPr>
            <a:r>
              <a:rPr dirty="0" sz="1400" spc="-25" b="1">
                <a:latin typeface="Arial"/>
                <a:cs typeface="Arial"/>
              </a:rPr>
              <a:t>et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65" b="1">
                <a:latin typeface="Arial"/>
                <a:cs typeface="Arial"/>
              </a:rPr>
              <a:t>des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niveaux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d’exigence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en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termes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de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40" b="1">
                <a:latin typeface="Arial"/>
                <a:cs typeface="Arial"/>
              </a:rPr>
              <a:t>perméabilité,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biodiversité,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densité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Arial"/>
              <a:cs typeface="Arial"/>
            </a:endParaRPr>
          </a:p>
          <a:p>
            <a:pPr lvl="1" marL="6279515" indent="-343535">
              <a:lnSpc>
                <a:spcPct val="100000"/>
              </a:lnSpc>
              <a:buFont typeface="Symbol"/>
              <a:buChar char=""/>
              <a:tabLst>
                <a:tab pos="6279515" algn="l"/>
                <a:tab pos="6280150" algn="l"/>
              </a:tabLst>
            </a:pP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30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x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15" b="1">
                <a:latin typeface="Arial"/>
                <a:cs typeface="Arial"/>
              </a:rPr>
              <a:t>t</a:t>
            </a:r>
            <a:r>
              <a:rPr dirty="0" sz="1200" spc="-25" b="1">
                <a:latin typeface="Arial"/>
                <a:cs typeface="Arial"/>
              </a:rPr>
              <a:t>é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pro</a:t>
            </a:r>
            <a:r>
              <a:rPr dirty="0" sz="1200">
                <a:latin typeface="Bahnschrift"/>
                <a:cs typeface="Bahnschrift"/>
              </a:rPr>
              <a:t>g</a:t>
            </a:r>
            <a:r>
              <a:rPr dirty="0" sz="1200" spc="-5">
                <a:latin typeface="Bahnschrift"/>
                <a:cs typeface="Bahnschrift"/>
              </a:rPr>
              <a:t>rammati</a:t>
            </a:r>
            <a:r>
              <a:rPr dirty="0" sz="1200">
                <a:latin typeface="Bahnschrift"/>
                <a:cs typeface="Bahnschrift"/>
              </a:rPr>
              <a:t>q</a:t>
            </a:r>
            <a:r>
              <a:rPr dirty="0" sz="1200" spc="-10">
                <a:latin typeface="Bahnschrift"/>
                <a:cs typeface="Bahnschrift"/>
              </a:rPr>
              <a:t>u</a:t>
            </a:r>
            <a:r>
              <a:rPr dirty="0" sz="1200">
                <a:latin typeface="Bahnschrift"/>
                <a:cs typeface="Bahnschrift"/>
              </a:rPr>
              <a:t>e</a:t>
            </a:r>
            <a:endParaRPr sz="1200">
              <a:latin typeface="Bahnschrift"/>
              <a:cs typeface="Bahnschrift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200">
              <a:latin typeface="Bahnschrift"/>
              <a:cs typeface="Bahnschrift"/>
            </a:endParaRPr>
          </a:p>
          <a:p>
            <a:pPr lvl="1" marL="6279515" indent="-343535">
              <a:lnSpc>
                <a:spcPct val="100000"/>
              </a:lnSpc>
              <a:buFont typeface="Symbol"/>
              <a:buChar char=""/>
              <a:tabLst>
                <a:tab pos="6279515" algn="l"/>
                <a:tab pos="6280150" algn="l"/>
              </a:tabLst>
            </a:pPr>
            <a:r>
              <a:rPr dirty="0" sz="1200" spc="-5">
                <a:latin typeface="Bahnschrift"/>
                <a:cs typeface="Bahnschrift"/>
              </a:rPr>
              <a:t>Espaces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publics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espaces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végétalisés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qualité</a:t>
            </a:r>
            <a:endParaRPr sz="1200">
              <a:latin typeface="Bahnschrift"/>
              <a:cs typeface="Bahnschrif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200">
              <a:latin typeface="Bahnschrift"/>
              <a:cs typeface="Bahnschrift"/>
            </a:endParaRPr>
          </a:p>
          <a:p>
            <a:pPr lvl="1" marL="6279515" indent="-343535">
              <a:lnSpc>
                <a:spcPts val="1415"/>
              </a:lnSpc>
              <a:buFont typeface="Symbol"/>
              <a:buChar char=""/>
              <a:tabLst>
                <a:tab pos="6279515" algn="l"/>
                <a:tab pos="6280150" algn="l"/>
              </a:tabLst>
            </a:pPr>
            <a:r>
              <a:rPr dirty="0" sz="1200" spc="-45" b="1">
                <a:latin typeface="Arial"/>
                <a:cs typeface="Arial"/>
              </a:rPr>
              <a:t>Li</a:t>
            </a:r>
            <a:r>
              <a:rPr dirty="0" sz="1200" spc="-45" b="1">
                <a:latin typeface="Arial"/>
                <a:cs typeface="Arial"/>
              </a:rPr>
              <a:t>m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15" b="1">
                <a:latin typeface="Arial"/>
                <a:cs typeface="Arial"/>
              </a:rPr>
              <a:t>t</a:t>
            </a:r>
            <a:r>
              <a:rPr dirty="0" sz="1200" spc="-3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t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85" b="1">
                <a:latin typeface="Arial"/>
                <a:cs typeface="Arial"/>
              </a:rPr>
              <a:t>o</a:t>
            </a:r>
            <a:r>
              <a:rPr dirty="0" sz="1200" spc="-65" b="1">
                <a:latin typeface="Arial"/>
                <a:cs typeface="Arial"/>
              </a:rPr>
              <a:t>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d</a:t>
            </a:r>
            <a:r>
              <a:rPr dirty="0" sz="1200" spc="-25" b="1">
                <a:latin typeface="Arial"/>
                <a:cs typeface="Arial"/>
              </a:rPr>
              <a:t>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l</a:t>
            </a:r>
            <a:r>
              <a:rPr dirty="0" sz="1200" spc="-130" b="1">
                <a:latin typeface="Arial"/>
                <a:cs typeface="Arial"/>
              </a:rPr>
              <a:t>’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m</a:t>
            </a:r>
            <a:r>
              <a:rPr dirty="0" sz="1200" spc="-90" b="1">
                <a:latin typeface="Arial"/>
                <a:cs typeface="Arial"/>
              </a:rPr>
              <a:t>p</a:t>
            </a:r>
            <a:r>
              <a:rPr dirty="0" sz="1200" spc="-3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5" b="1">
                <a:latin typeface="Arial"/>
                <a:cs typeface="Arial"/>
              </a:rPr>
              <a:t>m</a:t>
            </a:r>
            <a:r>
              <a:rPr dirty="0" sz="1200" spc="-35" b="1">
                <a:latin typeface="Arial"/>
                <a:cs typeface="Arial"/>
              </a:rPr>
              <a:t>é</a:t>
            </a:r>
            <a:r>
              <a:rPr dirty="0" sz="1200" spc="-35" b="1">
                <a:latin typeface="Arial"/>
                <a:cs typeface="Arial"/>
              </a:rPr>
              <a:t>a</a:t>
            </a:r>
            <a:r>
              <a:rPr dirty="0" sz="1200" spc="-90" b="1">
                <a:latin typeface="Arial"/>
                <a:cs typeface="Arial"/>
              </a:rPr>
              <a:t>b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l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50" b="1">
                <a:latin typeface="Arial"/>
                <a:cs typeface="Arial"/>
              </a:rPr>
              <a:t>s</a:t>
            </a:r>
            <a:r>
              <a:rPr dirty="0" sz="1200" spc="-3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t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85" b="1">
                <a:latin typeface="Arial"/>
                <a:cs typeface="Arial"/>
              </a:rPr>
              <a:t>o</a:t>
            </a:r>
            <a:r>
              <a:rPr dirty="0" sz="1200" spc="-65" b="1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6279515">
              <a:lnSpc>
                <a:spcPts val="1415"/>
              </a:lnSpc>
            </a:pPr>
            <a:r>
              <a:rPr dirty="0" sz="1200" spc="-5">
                <a:latin typeface="Bahnschrift"/>
                <a:cs typeface="Bahnschrift"/>
              </a:rPr>
              <a:t>(pleine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terre,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gestion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EP,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compacité)</a:t>
            </a:r>
            <a:endParaRPr sz="1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Bahnschrift"/>
              <a:cs typeface="Bahnschrift"/>
            </a:endParaRPr>
          </a:p>
          <a:p>
            <a:pPr lvl="1" marL="6279515" indent="-343535">
              <a:lnSpc>
                <a:spcPct val="100000"/>
              </a:lnSpc>
              <a:buFont typeface="Symbol"/>
              <a:buChar char=""/>
              <a:tabLst>
                <a:tab pos="6279515" algn="l"/>
                <a:tab pos="6280150" algn="l"/>
              </a:tabLst>
            </a:pPr>
            <a:r>
              <a:rPr dirty="0" sz="1200" spc="-5">
                <a:latin typeface="Bahnschrift"/>
                <a:cs typeface="Bahnschrift"/>
              </a:rPr>
              <a:t>Limitation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terrassements,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voirie</a:t>
            </a:r>
            <a:endParaRPr sz="1200">
              <a:latin typeface="Bahnschrift"/>
              <a:cs typeface="Bahnschrift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200">
              <a:latin typeface="Bahnschrift"/>
              <a:cs typeface="Bahnschrift"/>
            </a:endParaRPr>
          </a:p>
          <a:p>
            <a:pPr lvl="1" marL="6279515" indent="-343535">
              <a:lnSpc>
                <a:spcPct val="100000"/>
              </a:lnSpc>
              <a:buFont typeface="Symbol"/>
              <a:buChar char=""/>
              <a:tabLst>
                <a:tab pos="6279515" algn="l"/>
                <a:tab pos="6280150" algn="l"/>
              </a:tabLst>
            </a:pPr>
            <a:r>
              <a:rPr dirty="0" sz="1200" spc="-45" b="1">
                <a:latin typeface="Arial"/>
                <a:cs typeface="Arial"/>
              </a:rPr>
              <a:t>Densité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maîtrisée</a:t>
            </a:r>
            <a:r>
              <a:rPr dirty="0" sz="1200" spc="-25">
                <a:latin typeface="Bahnschrift"/>
                <a:cs typeface="Bahnschrift"/>
              </a:rPr>
              <a:t>,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taille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du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parcellaire,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5" b="1">
                <a:latin typeface="Arial"/>
                <a:cs typeface="Arial"/>
              </a:rPr>
              <a:t>typologies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alternatives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Symbol"/>
              <a:buChar char=""/>
            </a:pPr>
            <a:endParaRPr sz="1250">
              <a:latin typeface="Arial"/>
              <a:cs typeface="Arial"/>
            </a:endParaRPr>
          </a:p>
          <a:p>
            <a:pPr lvl="1" marL="6279515" indent="-343535">
              <a:lnSpc>
                <a:spcPct val="100000"/>
              </a:lnSpc>
              <a:buFont typeface="Symbol"/>
              <a:buChar char=""/>
              <a:tabLst>
                <a:tab pos="6279515" algn="l"/>
                <a:tab pos="6280150" algn="l"/>
              </a:tabLst>
            </a:pPr>
            <a:r>
              <a:rPr dirty="0" sz="1200" spc="-45" b="1">
                <a:latin typeface="Arial"/>
                <a:cs typeface="Arial"/>
              </a:rPr>
              <a:t>Mutualisation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places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stationnement</a:t>
            </a:r>
            <a:endParaRPr sz="1200">
              <a:latin typeface="Bahnschrift"/>
              <a:cs typeface="Bahnschrift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100">
              <a:latin typeface="Bahnschrift"/>
              <a:cs typeface="Bahnschrift"/>
            </a:endParaRPr>
          </a:p>
          <a:p>
            <a:pPr lvl="1" marL="6279515" indent="-343535">
              <a:lnSpc>
                <a:spcPct val="100000"/>
              </a:lnSpc>
              <a:buFont typeface="Symbol"/>
              <a:buChar char=""/>
              <a:tabLst>
                <a:tab pos="6279515" algn="l"/>
                <a:tab pos="6280150" algn="l"/>
              </a:tabLst>
            </a:pPr>
            <a:r>
              <a:rPr dirty="0" sz="1200" spc="-5">
                <a:latin typeface="Bahnschrift"/>
                <a:cs typeface="Bahnschrift"/>
              </a:rPr>
              <a:t>Travail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sur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franges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végétales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pour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accueillir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45" b="1">
                <a:latin typeface="Arial"/>
                <a:cs typeface="Arial"/>
              </a:rPr>
              <a:t>biodiversité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7" y="1434467"/>
            <a:ext cx="5615787" cy="42108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321" y="1434468"/>
            <a:ext cx="6467678" cy="42108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2875" y="782828"/>
            <a:ext cx="6544945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6.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Les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Parcs,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précieux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assistants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a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maîtrise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d’ouvrage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(AMO)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>
                <a:latin typeface="Bahnschrift"/>
                <a:cs typeface="Bahnschrift"/>
              </a:rPr>
              <a:t>Dans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programmation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d’extensions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denses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perméables</a:t>
            </a:r>
            <a:endParaRPr sz="1400">
              <a:latin typeface="Bahnschrift"/>
              <a:cs typeface="Bahnschrif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7623" y="2613660"/>
            <a:ext cx="3695065" cy="301879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dirty="0" sz="1400" spc="-65" b="1">
                <a:latin typeface="Arial"/>
                <a:cs typeface="Arial"/>
              </a:rPr>
              <a:t>Accompagnement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30" b="1">
                <a:latin typeface="Arial"/>
                <a:cs typeface="Arial"/>
              </a:rPr>
              <a:t>sur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la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définition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65" b="1">
                <a:latin typeface="Arial"/>
                <a:cs typeface="Arial"/>
              </a:rPr>
              <a:t>des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usages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et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65" b="1">
                <a:latin typeface="Arial"/>
                <a:cs typeface="Arial"/>
              </a:rPr>
              <a:t>des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niveaux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d’exigence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en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termes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de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5">
                <a:latin typeface="Bahnschrift"/>
                <a:cs typeface="Bahnschrift"/>
              </a:rPr>
              <a:t>Limitation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l’imperméabilisation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300">
              <a:latin typeface="Bahnschrift"/>
              <a:cs typeface="Bahnschrift"/>
            </a:endParaRPr>
          </a:p>
          <a:p>
            <a:pPr marL="346075" marR="289560" indent="-333375">
              <a:lnSpc>
                <a:spcPct val="1014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5">
                <a:latin typeface="Bahnschrift"/>
                <a:cs typeface="Bahnschrift"/>
              </a:rPr>
              <a:t>Gestion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naturelle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eaux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pluviales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(noues,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fossés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surfaces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enherbées)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4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5">
                <a:latin typeface="Bahnschrift"/>
                <a:cs typeface="Bahnschrift"/>
              </a:rPr>
              <a:t>Essences</a:t>
            </a:r>
            <a:r>
              <a:rPr dirty="0" sz="1400" spc="10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locales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35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5">
                <a:latin typeface="Bahnschrift"/>
                <a:cs typeface="Bahnschrift"/>
              </a:rPr>
              <a:t>Gestion</a:t>
            </a:r>
            <a:r>
              <a:rPr dirty="0" sz="1400" spc="11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différenciée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400">
              <a:latin typeface="Bahnschrift"/>
              <a:cs typeface="Bahnschrift"/>
            </a:endParaRPr>
          </a:p>
          <a:p>
            <a:pPr marL="355600" marR="702945" indent="-342900">
              <a:lnSpc>
                <a:spcPct val="1014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>
                <a:latin typeface="Bahnschrift"/>
                <a:cs typeface="Bahnschrift"/>
              </a:rPr>
              <a:t>Autres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dispositifs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en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faveur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biodiversité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107" y="1434464"/>
            <a:ext cx="5891344" cy="413181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7021283" y="1432356"/>
            <a:ext cx="3646804" cy="807720"/>
          </a:xfrm>
          <a:custGeom>
            <a:avLst/>
            <a:gdLst/>
            <a:ahLst/>
            <a:cxnLst/>
            <a:rect l="l" t="t" r="r" b="b"/>
            <a:pathLst>
              <a:path w="3646804" h="807719">
                <a:moveTo>
                  <a:pt x="0" y="0"/>
                </a:moveTo>
                <a:lnTo>
                  <a:pt x="2127251" y="0"/>
                </a:lnTo>
                <a:lnTo>
                  <a:pt x="3038931" y="0"/>
                </a:lnTo>
                <a:lnTo>
                  <a:pt x="3646712" y="0"/>
                </a:lnTo>
                <a:lnTo>
                  <a:pt x="3646712" y="341118"/>
                </a:lnTo>
                <a:lnTo>
                  <a:pt x="3646712" y="487314"/>
                </a:lnTo>
                <a:lnTo>
                  <a:pt x="3646712" y="584775"/>
                </a:lnTo>
                <a:lnTo>
                  <a:pt x="3038931" y="584775"/>
                </a:lnTo>
                <a:lnTo>
                  <a:pt x="3102151" y="807319"/>
                </a:lnTo>
                <a:lnTo>
                  <a:pt x="2127251" y="584775"/>
                </a:lnTo>
                <a:lnTo>
                  <a:pt x="0" y="584775"/>
                </a:lnTo>
                <a:lnTo>
                  <a:pt x="0" y="487314"/>
                </a:lnTo>
                <a:lnTo>
                  <a:pt x="0" y="34111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2875" y="782828"/>
            <a:ext cx="9801225" cy="1181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6.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Les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Parcs,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précieux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assistants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a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maîtrise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d’ouvrage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(AMO)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>
                <a:latin typeface="Bahnschrift"/>
                <a:cs typeface="Bahnschrift"/>
              </a:rPr>
              <a:t>Dans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projets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requalification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paysagère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Bahnschrift"/>
              <a:cs typeface="Bahnschrift"/>
            </a:endParaRPr>
          </a:p>
          <a:p>
            <a:pPr marL="6589395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Bahnschrift"/>
                <a:cs typeface="Bahnschrift"/>
              </a:rPr>
              <a:t>AMO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projets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45">
                <a:latin typeface="Bahnschrift"/>
                <a:cs typeface="Bahnschrift"/>
              </a:rPr>
              <a:t>d'</a:t>
            </a:r>
            <a:r>
              <a:rPr dirty="0" sz="1600" spc="-45" b="1">
                <a:latin typeface="Arial"/>
                <a:cs typeface="Arial"/>
              </a:rPr>
              <a:t>aménagement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70" b="1">
                <a:latin typeface="Arial"/>
                <a:cs typeface="Arial"/>
              </a:rPr>
              <a:t>des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espaces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70" b="1">
                <a:latin typeface="Arial"/>
                <a:cs typeface="Arial"/>
              </a:rPr>
              <a:t>publics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5247005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7.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Parcs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accompagnent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les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porteurs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projets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 spc="-5">
                <a:latin typeface="Bahnschrift"/>
                <a:cs typeface="Bahnschrift"/>
              </a:rPr>
              <a:t>Collectifs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: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diversification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agricole,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circuits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courts,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…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35043" y="1516329"/>
            <a:ext cx="3242945" cy="1370330"/>
          </a:xfrm>
          <a:custGeom>
            <a:avLst/>
            <a:gdLst/>
            <a:ahLst/>
            <a:cxnLst/>
            <a:rect l="l" t="t" r="r" b="b"/>
            <a:pathLst>
              <a:path w="3242945" h="1370330">
                <a:moveTo>
                  <a:pt x="0" y="0"/>
                </a:moveTo>
                <a:lnTo>
                  <a:pt x="1725730" y="0"/>
                </a:lnTo>
                <a:lnTo>
                  <a:pt x="2465321" y="0"/>
                </a:lnTo>
                <a:lnTo>
                  <a:pt x="2958391" y="0"/>
                </a:lnTo>
                <a:lnTo>
                  <a:pt x="2958391" y="228301"/>
                </a:lnTo>
                <a:lnTo>
                  <a:pt x="3242481" y="340341"/>
                </a:lnTo>
                <a:lnTo>
                  <a:pt x="2958391" y="570752"/>
                </a:lnTo>
                <a:lnTo>
                  <a:pt x="2958391" y="1369800"/>
                </a:lnTo>
                <a:lnTo>
                  <a:pt x="2465321" y="1369800"/>
                </a:lnTo>
                <a:lnTo>
                  <a:pt x="1725730" y="1369800"/>
                </a:lnTo>
                <a:lnTo>
                  <a:pt x="0" y="1369800"/>
                </a:lnTo>
                <a:lnTo>
                  <a:pt x="0" y="570752"/>
                </a:lnTo>
                <a:lnTo>
                  <a:pt x="0" y="2283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13783" y="1587500"/>
            <a:ext cx="2633980" cy="11938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40"/>
              </a:spcBef>
            </a:pPr>
            <a:r>
              <a:rPr dirty="0" sz="1200" spc="-5">
                <a:latin typeface="Bahnschrift"/>
                <a:cs typeface="Bahnschrift"/>
              </a:rPr>
              <a:t>Développement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d'une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15" b="1">
                <a:latin typeface="Arial"/>
                <a:cs typeface="Arial"/>
              </a:rPr>
              <a:t>filière </a:t>
            </a:r>
            <a:r>
              <a:rPr dirty="0" sz="1200" spc="-5" b="1">
                <a:latin typeface="Arial"/>
                <a:cs typeface="Arial"/>
              </a:rPr>
              <a:t>éco- 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c</a:t>
            </a:r>
            <a:r>
              <a:rPr dirty="0" sz="1200" spc="-85" b="1">
                <a:latin typeface="Arial"/>
                <a:cs typeface="Arial"/>
              </a:rPr>
              <a:t>o</a:t>
            </a:r>
            <a:r>
              <a:rPr dirty="0" sz="1200" spc="-60" b="1">
                <a:latin typeface="Arial"/>
                <a:cs typeface="Arial"/>
              </a:rPr>
              <a:t>n</a:t>
            </a:r>
            <a:r>
              <a:rPr dirty="0" sz="1200" spc="-35" b="1">
                <a:latin typeface="Arial"/>
                <a:cs typeface="Arial"/>
              </a:rPr>
              <a:t>s</a:t>
            </a:r>
            <a:r>
              <a:rPr dirty="0" sz="1200" spc="-25" b="1">
                <a:latin typeface="Arial"/>
                <a:cs typeface="Arial"/>
              </a:rPr>
              <a:t>t</a:t>
            </a:r>
            <a:r>
              <a:rPr dirty="0" sz="1200" spc="45" b="1">
                <a:latin typeface="Arial"/>
                <a:cs typeface="Arial"/>
              </a:rPr>
              <a:t>r</a:t>
            </a:r>
            <a:r>
              <a:rPr dirty="0" sz="1200" spc="-75" b="1">
                <a:latin typeface="Arial"/>
                <a:cs typeface="Arial"/>
              </a:rPr>
              <a:t>u</a:t>
            </a:r>
            <a:r>
              <a:rPr dirty="0" sz="1200" spc="-50" b="1">
                <a:latin typeface="Arial"/>
                <a:cs typeface="Arial"/>
              </a:rPr>
              <a:t>c</a:t>
            </a:r>
            <a:r>
              <a:rPr dirty="0" sz="1200" spc="-35" b="1">
                <a:latin typeface="Arial"/>
                <a:cs typeface="Arial"/>
              </a:rPr>
              <a:t>t</a:t>
            </a:r>
            <a:r>
              <a:rPr dirty="0" sz="1200" spc="-40" b="1">
                <a:latin typeface="Arial"/>
                <a:cs typeface="Arial"/>
              </a:rPr>
              <a:t>i</a:t>
            </a:r>
            <a:r>
              <a:rPr dirty="0" sz="1200" spc="-85" b="1">
                <a:latin typeface="Arial"/>
                <a:cs typeface="Arial"/>
              </a:rPr>
              <a:t>o</a:t>
            </a:r>
            <a:r>
              <a:rPr dirty="0" sz="1200" spc="-65" b="1">
                <a:latin typeface="Arial"/>
                <a:cs typeface="Arial"/>
              </a:rPr>
              <a:t>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e</a:t>
            </a:r>
            <a:r>
              <a:rPr dirty="0" sz="1200" spc="-65" b="1">
                <a:latin typeface="Arial"/>
                <a:cs typeface="Arial"/>
              </a:rPr>
              <a:t>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400" spc="-85" b="1">
                <a:latin typeface="Arial"/>
                <a:cs typeface="Arial"/>
              </a:rPr>
              <a:t>c</a:t>
            </a:r>
            <a:r>
              <a:rPr dirty="0" sz="1400" spc="-70" b="1">
                <a:latin typeface="Arial"/>
                <a:cs typeface="Arial"/>
              </a:rPr>
              <a:t>h</a:t>
            </a:r>
            <a:r>
              <a:rPr dirty="0" sz="1400" spc="-35" b="1">
                <a:latin typeface="Arial"/>
                <a:cs typeface="Arial"/>
              </a:rPr>
              <a:t>a</a:t>
            </a:r>
            <a:r>
              <a:rPr dirty="0" sz="1400" spc="-70" b="1">
                <a:latin typeface="Arial"/>
                <a:cs typeface="Arial"/>
              </a:rPr>
              <a:t>n</a:t>
            </a:r>
            <a:r>
              <a:rPr dirty="0" sz="1400" spc="-15" b="1">
                <a:latin typeface="Arial"/>
                <a:cs typeface="Arial"/>
              </a:rPr>
              <a:t>vr</a:t>
            </a:r>
            <a:r>
              <a:rPr dirty="0" sz="1400" spc="-30" b="1">
                <a:latin typeface="Arial"/>
                <a:cs typeface="Arial"/>
              </a:rPr>
              <a:t>e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200">
                <a:latin typeface="Bahnschrift"/>
                <a:cs typeface="Bahnschrift"/>
              </a:rPr>
              <a:t>: </a:t>
            </a:r>
            <a:r>
              <a:rPr dirty="0" sz="1200" spc="-85">
                <a:latin typeface="Bahnschrift"/>
                <a:cs typeface="Bahnschrift"/>
              </a:rPr>
              <a:t> </a:t>
            </a:r>
            <a:r>
              <a:rPr dirty="0" sz="1200" spc="-10">
                <a:latin typeface="Bahnschrift"/>
                <a:cs typeface="Bahnschrift"/>
              </a:rPr>
              <a:t>f</a:t>
            </a:r>
            <a:r>
              <a:rPr dirty="0" sz="1200" spc="-5">
                <a:latin typeface="Bahnschrift"/>
                <a:cs typeface="Bahnschrift"/>
              </a:rPr>
              <a:t>o</a:t>
            </a:r>
            <a:r>
              <a:rPr dirty="0" sz="1200">
                <a:latin typeface="Bahnschrift"/>
                <a:cs typeface="Bahnschrift"/>
              </a:rPr>
              <a:t>r</a:t>
            </a:r>
            <a:r>
              <a:rPr dirty="0" sz="1200" spc="-5">
                <a:latin typeface="Bahnschrift"/>
                <a:cs typeface="Bahnschrift"/>
              </a:rPr>
              <a:t>matio</a:t>
            </a:r>
            <a:r>
              <a:rPr dirty="0" sz="1200">
                <a:latin typeface="Bahnschrift"/>
                <a:cs typeface="Bahnschrift"/>
              </a:rPr>
              <a:t>n 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artisans,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accompagnement</a:t>
            </a:r>
            <a:r>
              <a:rPr dirty="0" sz="1200">
                <a:latin typeface="Bahnschrift"/>
                <a:cs typeface="Bahnschrift"/>
              </a:rPr>
              <a:t> a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 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création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d’une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unité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transformation </a:t>
            </a:r>
            <a:r>
              <a:rPr dirty="0" sz="1200" spc="-19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soutien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a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commande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publique.</a:t>
            </a:r>
            <a:endParaRPr sz="12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1000">
                <a:latin typeface="Bahnschrift"/>
                <a:cs typeface="Bahnschrift"/>
              </a:rPr>
              <a:t>-</a:t>
            </a:r>
            <a:r>
              <a:rPr dirty="0" sz="1000" spc="80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Parc</a:t>
            </a:r>
            <a:r>
              <a:rPr dirty="0" sz="1000" spc="8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du</a:t>
            </a:r>
            <a:r>
              <a:rPr dirty="0" sz="1000" spc="7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Gâtinais</a:t>
            </a:r>
            <a:r>
              <a:rPr dirty="0" sz="1000" spc="7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français</a:t>
            </a:r>
            <a:endParaRPr sz="1000">
              <a:latin typeface="Bahnschrift"/>
              <a:cs typeface="Bahnschrif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249955"/>
            <a:ext cx="3633526" cy="244599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5282" y="3249956"/>
            <a:ext cx="3285667" cy="244599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9059" y="1424241"/>
            <a:ext cx="4414774" cy="4271708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99658" y="1521129"/>
            <a:ext cx="3967479" cy="1365250"/>
          </a:xfrm>
          <a:custGeom>
            <a:avLst/>
            <a:gdLst/>
            <a:ahLst/>
            <a:cxnLst/>
            <a:rect l="l" t="t" r="r" b="b"/>
            <a:pathLst>
              <a:path w="3967479" h="1365250">
                <a:moveTo>
                  <a:pt x="244477" y="0"/>
                </a:moveTo>
                <a:lnTo>
                  <a:pt x="864943" y="0"/>
                </a:lnTo>
                <a:lnTo>
                  <a:pt x="1795638" y="0"/>
                </a:lnTo>
                <a:lnTo>
                  <a:pt x="3967269" y="0"/>
                </a:lnTo>
                <a:lnTo>
                  <a:pt x="3967269" y="796252"/>
                </a:lnTo>
                <a:lnTo>
                  <a:pt x="3967269" y="1137500"/>
                </a:lnTo>
                <a:lnTo>
                  <a:pt x="3967269" y="1365000"/>
                </a:lnTo>
                <a:lnTo>
                  <a:pt x="1795638" y="1365000"/>
                </a:lnTo>
                <a:lnTo>
                  <a:pt x="864943" y="1365000"/>
                </a:lnTo>
                <a:lnTo>
                  <a:pt x="244477" y="1365000"/>
                </a:lnTo>
                <a:lnTo>
                  <a:pt x="244477" y="1137500"/>
                </a:lnTo>
                <a:lnTo>
                  <a:pt x="0" y="836651"/>
                </a:lnTo>
                <a:lnTo>
                  <a:pt x="244477" y="796252"/>
                </a:lnTo>
                <a:lnTo>
                  <a:pt x="244477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22875" y="1581403"/>
            <a:ext cx="3442970" cy="121158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40"/>
              </a:spcBef>
            </a:pPr>
            <a:r>
              <a:rPr dirty="0" sz="1200" spc="-5">
                <a:latin typeface="Bahnschrift"/>
                <a:cs typeface="Bahnschrift"/>
              </a:rPr>
              <a:t>Accompagnement</a:t>
            </a:r>
            <a:r>
              <a:rPr dirty="0" sz="1200">
                <a:latin typeface="Bahnschrift"/>
                <a:cs typeface="Bahnschrift"/>
              </a:rPr>
              <a:t> de </a:t>
            </a:r>
            <a:r>
              <a:rPr dirty="0" sz="1200" spc="-5">
                <a:latin typeface="Bahnschrift"/>
                <a:cs typeface="Bahnschrift"/>
              </a:rPr>
              <a:t>filières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(cresson,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chanvre, 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bois,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menthe poivrée,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poules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gâtinaises),</a:t>
            </a:r>
            <a:r>
              <a:rPr dirty="0" sz="1200">
                <a:latin typeface="Bahnschrift"/>
                <a:cs typeface="Bahnschrift"/>
              </a:rPr>
              <a:t> a la 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400" spc="-50" b="1">
                <a:latin typeface="Arial"/>
                <a:cs typeface="Arial"/>
              </a:rPr>
              <a:t>diversification </a:t>
            </a:r>
            <a:r>
              <a:rPr dirty="0" sz="1400" spc="-65" b="1">
                <a:latin typeface="Arial"/>
                <a:cs typeface="Arial"/>
              </a:rPr>
              <a:t>des </a:t>
            </a:r>
            <a:r>
              <a:rPr dirty="0" sz="1400" spc="-35" b="1">
                <a:latin typeface="Arial"/>
                <a:cs typeface="Arial"/>
              </a:rPr>
              <a:t>agriculteurs</a:t>
            </a:r>
            <a:r>
              <a:rPr dirty="0" sz="1200" spc="-35">
                <a:latin typeface="Bahnschrift"/>
                <a:cs typeface="Bahnschrift"/>
              </a:rPr>
              <a:t>,</a:t>
            </a:r>
            <a:r>
              <a:rPr dirty="0" sz="1200" spc="-3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a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 </a:t>
            </a:r>
            <a:r>
              <a:rPr dirty="0" sz="1200" spc="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conversion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bio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agroforesterie,</a:t>
            </a:r>
            <a:r>
              <a:rPr dirty="0" sz="1200">
                <a:latin typeface="Bahnschrift"/>
                <a:cs typeface="Bahnschrift"/>
              </a:rPr>
              <a:t> a </a:t>
            </a:r>
            <a:r>
              <a:rPr dirty="0" sz="1200" spc="-5">
                <a:latin typeface="Bahnschrift"/>
                <a:cs typeface="Bahnschrift"/>
              </a:rPr>
              <a:t>l'agriculture </a:t>
            </a:r>
            <a:r>
              <a:rPr dirty="0" sz="1200">
                <a:latin typeface="Bahnschrift"/>
                <a:cs typeface="Bahnschrift"/>
              </a:rPr>
              <a:t>de </a:t>
            </a:r>
            <a:r>
              <a:rPr dirty="0" sz="1200" spc="-19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conservation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(création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points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vente,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etc.)</a:t>
            </a:r>
            <a:endParaRPr sz="12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100">
                <a:latin typeface="Bahnschrift"/>
                <a:cs typeface="Bahnschrift"/>
              </a:rPr>
              <a:t>-</a:t>
            </a:r>
            <a:r>
              <a:rPr dirty="0" sz="1100" spc="10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Parc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du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Gâtinais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français</a:t>
            </a:r>
            <a:endParaRPr sz="1100">
              <a:latin typeface="Bahnschrift"/>
              <a:cs typeface="Bahnschrif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5247005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7.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Parcs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accompagnent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les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porteurs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projets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 spc="-5">
                <a:latin typeface="Bahnschrift"/>
                <a:cs typeface="Bahnschrift"/>
              </a:rPr>
              <a:t>Individuels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: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projets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réhabilitation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851" y="1608505"/>
            <a:ext cx="3580129" cy="875030"/>
          </a:xfrm>
          <a:custGeom>
            <a:avLst/>
            <a:gdLst/>
            <a:ahLst/>
            <a:cxnLst/>
            <a:rect l="l" t="t" r="r" b="b"/>
            <a:pathLst>
              <a:path w="3580129" h="875030">
                <a:moveTo>
                  <a:pt x="0" y="0"/>
                </a:moveTo>
                <a:lnTo>
                  <a:pt x="1797951" y="0"/>
                </a:lnTo>
                <a:lnTo>
                  <a:pt x="2568501" y="0"/>
                </a:lnTo>
                <a:lnTo>
                  <a:pt x="3082211" y="0"/>
                </a:lnTo>
                <a:lnTo>
                  <a:pt x="3082211" y="448842"/>
                </a:lnTo>
                <a:lnTo>
                  <a:pt x="3579922" y="874932"/>
                </a:lnTo>
                <a:lnTo>
                  <a:pt x="3082211" y="641201"/>
                </a:lnTo>
                <a:lnTo>
                  <a:pt x="3082211" y="769441"/>
                </a:lnTo>
                <a:lnTo>
                  <a:pt x="2568501" y="769441"/>
                </a:lnTo>
                <a:lnTo>
                  <a:pt x="1797951" y="769441"/>
                </a:lnTo>
                <a:lnTo>
                  <a:pt x="0" y="769441"/>
                </a:lnTo>
                <a:lnTo>
                  <a:pt x="0" y="641201"/>
                </a:lnTo>
                <a:lnTo>
                  <a:pt x="0" y="44884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0591" y="1628139"/>
            <a:ext cx="2804160" cy="69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dirty="0" sz="1400" spc="-5">
                <a:latin typeface="Bahnschrift"/>
                <a:cs typeface="Bahnschrift"/>
              </a:rPr>
              <a:t>L</a:t>
            </a:r>
            <a:r>
              <a:rPr dirty="0" sz="1400">
                <a:latin typeface="Bahnschrift"/>
                <a:cs typeface="Bahnschrift"/>
              </a:rPr>
              <a:t>'arc</a:t>
            </a:r>
            <a:r>
              <a:rPr dirty="0" sz="1400" spc="5">
                <a:latin typeface="Bahnschrift"/>
                <a:cs typeface="Bahnschrift"/>
              </a:rPr>
              <a:t>h</a:t>
            </a:r>
            <a:r>
              <a:rPr dirty="0" sz="1400" spc="-5">
                <a:latin typeface="Bahnschrift"/>
                <a:cs typeface="Bahnschrift"/>
              </a:rPr>
              <a:t>i</a:t>
            </a:r>
            <a:r>
              <a:rPr dirty="0" sz="1400" spc="5">
                <a:latin typeface="Bahnschrift"/>
                <a:cs typeface="Bahnschrift"/>
              </a:rPr>
              <a:t>t</a:t>
            </a:r>
            <a:r>
              <a:rPr dirty="0" sz="1400" spc="-5">
                <a:latin typeface="Bahnschrift"/>
                <a:cs typeface="Bahnschrift"/>
              </a:rPr>
              <a:t>e</a:t>
            </a:r>
            <a:r>
              <a:rPr dirty="0" sz="1400">
                <a:latin typeface="Bahnschrift"/>
                <a:cs typeface="Bahnschrift"/>
              </a:rPr>
              <a:t>c</a:t>
            </a:r>
            <a:r>
              <a:rPr dirty="0" sz="1400" spc="5">
                <a:latin typeface="Bahnschrift"/>
                <a:cs typeface="Bahnschrift"/>
              </a:rPr>
              <a:t>t</a:t>
            </a:r>
            <a:r>
              <a:rPr dirty="0" sz="1400">
                <a:latin typeface="Bahnschrift"/>
                <a:cs typeface="Bahnschrift"/>
              </a:rPr>
              <a:t>e </a:t>
            </a:r>
            <a:r>
              <a:rPr dirty="0" sz="1400" spc="-105">
                <a:latin typeface="Bahnschrift"/>
                <a:cs typeface="Bahnschrift"/>
              </a:rPr>
              <a:t> </a:t>
            </a:r>
            <a:r>
              <a:rPr dirty="0" sz="1400" spc="-10">
                <a:latin typeface="Bahnschrift"/>
                <a:cs typeface="Bahnschrift"/>
              </a:rPr>
              <a:t>d</a:t>
            </a:r>
            <a:r>
              <a:rPr dirty="0" sz="1400">
                <a:latin typeface="Bahnschrift"/>
                <a:cs typeface="Bahnschrift"/>
              </a:rPr>
              <a:t>u </a:t>
            </a:r>
            <a:r>
              <a:rPr dirty="0" sz="1400" spc="-11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 </a:t>
            </a:r>
            <a:r>
              <a:rPr dirty="0" sz="1400" spc="-100">
                <a:latin typeface="Bahnschrift"/>
                <a:cs typeface="Bahnschrift"/>
              </a:rPr>
              <a:t> </a:t>
            </a:r>
            <a:r>
              <a:rPr dirty="0" sz="1600" spc="-95" b="1">
                <a:latin typeface="Arial"/>
                <a:cs typeface="Arial"/>
              </a:rPr>
              <a:t>co</a:t>
            </a:r>
            <a:r>
              <a:rPr dirty="0" sz="1600" spc="-95" b="1">
                <a:latin typeface="Arial"/>
                <a:cs typeface="Arial"/>
              </a:rPr>
              <a:t>n</a:t>
            </a:r>
            <a:r>
              <a:rPr dirty="0" sz="1600" spc="-70" b="1">
                <a:latin typeface="Arial"/>
                <a:cs typeface="Arial"/>
              </a:rPr>
              <a:t>s</a:t>
            </a:r>
            <a:r>
              <a:rPr dirty="0" sz="1600" spc="-35" b="1">
                <a:latin typeface="Arial"/>
                <a:cs typeface="Arial"/>
              </a:rPr>
              <a:t>e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10" b="1">
                <a:latin typeface="Arial"/>
                <a:cs typeface="Arial"/>
              </a:rPr>
              <a:t>ll</a:t>
            </a:r>
            <a:r>
              <a:rPr dirty="0" sz="1600" spc="-35" b="1">
                <a:latin typeface="Arial"/>
                <a:cs typeface="Arial"/>
              </a:rPr>
              <a:t>e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s  </a:t>
            </a:r>
            <a:r>
              <a:rPr dirty="0" sz="1400" spc="-5">
                <a:latin typeface="Bahnschrift"/>
                <a:cs typeface="Bahnschrift"/>
              </a:rPr>
              <a:t>particuliers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qui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rénovent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 </a:t>
            </a:r>
            <a:r>
              <a:rPr dirty="0" sz="1400">
                <a:latin typeface="Bahnschrift"/>
                <a:cs typeface="Bahnschrift"/>
              </a:rPr>
              <a:t>bâti 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ancien.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95945" y="3428110"/>
            <a:ext cx="3508375" cy="769620"/>
          </a:xfrm>
          <a:custGeom>
            <a:avLst/>
            <a:gdLst/>
            <a:ahLst/>
            <a:cxnLst/>
            <a:rect l="l" t="t" r="r" b="b"/>
            <a:pathLst>
              <a:path w="3508375" h="769620">
                <a:moveTo>
                  <a:pt x="426021" y="0"/>
                </a:moveTo>
                <a:lnTo>
                  <a:pt x="939722" y="0"/>
                </a:lnTo>
                <a:lnTo>
                  <a:pt x="1710271" y="0"/>
                </a:lnTo>
                <a:lnTo>
                  <a:pt x="3508232" y="0"/>
                </a:lnTo>
                <a:lnTo>
                  <a:pt x="3508232" y="128240"/>
                </a:lnTo>
                <a:lnTo>
                  <a:pt x="3508232" y="320602"/>
                </a:lnTo>
                <a:lnTo>
                  <a:pt x="3508232" y="769441"/>
                </a:lnTo>
                <a:lnTo>
                  <a:pt x="1710271" y="769441"/>
                </a:lnTo>
                <a:lnTo>
                  <a:pt x="939722" y="769441"/>
                </a:lnTo>
                <a:lnTo>
                  <a:pt x="426021" y="769441"/>
                </a:lnTo>
                <a:lnTo>
                  <a:pt x="426021" y="320602"/>
                </a:lnTo>
                <a:lnTo>
                  <a:pt x="0" y="156474"/>
                </a:lnTo>
                <a:lnTo>
                  <a:pt x="426021" y="128240"/>
                </a:lnTo>
                <a:lnTo>
                  <a:pt x="426021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600706" y="3447795"/>
            <a:ext cx="2850515" cy="69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dirty="0" sz="1400" spc="5">
                <a:latin typeface="Bahnschrift"/>
                <a:cs typeface="Bahnschrift"/>
              </a:rPr>
              <a:t>D</a:t>
            </a:r>
            <a:r>
              <a:rPr dirty="0" sz="1400" spc="-5">
                <a:latin typeface="Bahnschrift"/>
                <a:cs typeface="Bahnschrift"/>
              </a:rPr>
              <a:t>e</a:t>
            </a:r>
            <a:r>
              <a:rPr dirty="0" sz="1400">
                <a:latin typeface="Bahnschrift"/>
                <a:cs typeface="Bahnschrift"/>
              </a:rPr>
              <a:t>s </a:t>
            </a:r>
            <a:r>
              <a:rPr dirty="0" sz="1400" spc="-105">
                <a:latin typeface="Bahnschrift"/>
                <a:cs typeface="Bahnschrift"/>
              </a:rPr>
              <a:t> </a:t>
            </a:r>
            <a:r>
              <a:rPr dirty="0" sz="1600" spc="-50" b="1">
                <a:latin typeface="Arial"/>
                <a:cs typeface="Arial"/>
              </a:rPr>
              <a:t>s</a:t>
            </a:r>
            <a:r>
              <a:rPr dirty="0" sz="1600" spc="-30" b="1">
                <a:latin typeface="Arial"/>
                <a:cs typeface="Arial"/>
              </a:rPr>
              <a:t>t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114" b="1">
                <a:latin typeface="Arial"/>
                <a:cs typeface="Arial"/>
              </a:rPr>
              <a:t>g</a:t>
            </a:r>
            <a:r>
              <a:rPr dirty="0" sz="1600" spc="-30" b="1">
                <a:latin typeface="Arial"/>
                <a:cs typeface="Arial"/>
              </a:rPr>
              <a:t>e</a:t>
            </a:r>
            <a:r>
              <a:rPr dirty="0" sz="1600" spc="-65" b="1">
                <a:latin typeface="Arial"/>
                <a:cs typeface="Arial"/>
              </a:rPr>
              <a:t>s</a:t>
            </a:r>
            <a:r>
              <a:rPr dirty="0" sz="1600" spc="-8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te</a:t>
            </a:r>
            <a:r>
              <a:rPr dirty="0" sz="1600" spc="-90" b="1">
                <a:latin typeface="Arial"/>
                <a:cs typeface="Arial"/>
              </a:rPr>
              <a:t>ch</a:t>
            </a:r>
            <a:r>
              <a:rPr dirty="0" sz="1600" spc="-80" b="1">
                <a:latin typeface="Arial"/>
                <a:cs typeface="Arial"/>
              </a:rPr>
              <a:t>n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114" b="1">
                <a:latin typeface="Arial"/>
                <a:cs typeface="Arial"/>
              </a:rPr>
              <a:t>q</a:t>
            </a:r>
            <a:r>
              <a:rPr dirty="0" sz="1600" spc="-95" b="1">
                <a:latin typeface="Arial"/>
                <a:cs typeface="Arial"/>
              </a:rPr>
              <a:t>u</a:t>
            </a:r>
            <a:r>
              <a:rPr dirty="0" sz="1600" spc="-35" b="1">
                <a:latin typeface="Arial"/>
                <a:cs typeface="Arial"/>
              </a:rPr>
              <a:t>e</a:t>
            </a:r>
            <a:r>
              <a:rPr dirty="0" sz="1600" spc="-65" b="1">
                <a:latin typeface="Arial"/>
                <a:cs typeface="Arial"/>
              </a:rPr>
              <a:t>s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</a:t>
            </a:r>
            <a:r>
              <a:rPr dirty="0" sz="1400">
                <a:latin typeface="Bahnschrift"/>
                <a:cs typeface="Bahnschrift"/>
              </a:rPr>
              <a:t>o</a:t>
            </a:r>
            <a:r>
              <a:rPr dirty="0" sz="1400" spc="5">
                <a:latin typeface="Bahnschrift"/>
                <a:cs typeface="Bahnschrift"/>
              </a:rPr>
              <a:t>n</a:t>
            </a:r>
            <a:r>
              <a:rPr dirty="0" sz="1400">
                <a:latin typeface="Bahnschrift"/>
                <a:cs typeface="Bahnschrift"/>
              </a:rPr>
              <a:t>t  </a:t>
            </a:r>
            <a:r>
              <a:rPr dirty="0" sz="1400" spc="-5">
                <a:latin typeface="Bahnschrift"/>
                <a:cs typeface="Bahnschrift"/>
              </a:rPr>
              <a:t>proposés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particuliers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pour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béton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chanvre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ou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torchis.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55884" y="4384795"/>
            <a:ext cx="2501900" cy="1207135"/>
          </a:xfrm>
          <a:custGeom>
            <a:avLst/>
            <a:gdLst/>
            <a:ahLst/>
            <a:cxnLst/>
            <a:rect l="l" t="t" r="r" b="b"/>
            <a:pathLst>
              <a:path w="2501900" h="1207135">
                <a:moveTo>
                  <a:pt x="0" y="222091"/>
                </a:moveTo>
                <a:lnTo>
                  <a:pt x="416897" y="222091"/>
                </a:lnTo>
                <a:lnTo>
                  <a:pt x="814827" y="0"/>
                </a:lnTo>
                <a:lnTo>
                  <a:pt x="1042240" y="222091"/>
                </a:lnTo>
                <a:lnTo>
                  <a:pt x="2501381" y="222091"/>
                </a:lnTo>
                <a:lnTo>
                  <a:pt x="2501381" y="386238"/>
                </a:lnTo>
                <a:lnTo>
                  <a:pt x="2501381" y="632459"/>
                </a:lnTo>
                <a:lnTo>
                  <a:pt x="2501381" y="1206976"/>
                </a:lnTo>
                <a:lnTo>
                  <a:pt x="1042240" y="1206976"/>
                </a:lnTo>
                <a:lnTo>
                  <a:pt x="416897" y="1206976"/>
                </a:lnTo>
                <a:lnTo>
                  <a:pt x="0" y="1206976"/>
                </a:lnTo>
                <a:lnTo>
                  <a:pt x="0" y="632459"/>
                </a:lnTo>
                <a:lnTo>
                  <a:pt x="0" y="386238"/>
                </a:lnTo>
                <a:lnTo>
                  <a:pt x="0" y="222091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334624" y="4627371"/>
            <a:ext cx="2202815" cy="910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latin typeface="Bahnschrift"/>
                <a:cs typeface="Bahnschrift"/>
              </a:rPr>
              <a:t>D</a:t>
            </a:r>
            <a:r>
              <a:rPr dirty="0" sz="1400" spc="-5">
                <a:latin typeface="Bahnschrift"/>
                <a:cs typeface="Bahnschrift"/>
              </a:rPr>
              <a:t>e</a:t>
            </a:r>
            <a:r>
              <a:rPr dirty="0" sz="1400">
                <a:latin typeface="Bahnschrift"/>
                <a:cs typeface="Bahnschrift"/>
              </a:rPr>
              <a:t>s </a:t>
            </a:r>
            <a:r>
              <a:rPr dirty="0" sz="1400" spc="-105">
                <a:latin typeface="Bahnschrift"/>
                <a:cs typeface="Bahnschrift"/>
              </a:rPr>
              <a:t> </a:t>
            </a:r>
            <a:r>
              <a:rPr dirty="0" sz="1600" spc="-95" b="1">
                <a:latin typeface="Arial"/>
                <a:cs typeface="Arial"/>
              </a:rPr>
              <a:t>co</a:t>
            </a:r>
            <a:r>
              <a:rPr dirty="0" sz="1600" spc="-95" b="1">
                <a:latin typeface="Arial"/>
                <a:cs typeface="Arial"/>
              </a:rPr>
              <a:t>n</a:t>
            </a:r>
            <a:r>
              <a:rPr dirty="0" sz="1600" spc="-70" b="1">
                <a:latin typeface="Arial"/>
                <a:cs typeface="Arial"/>
              </a:rPr>
              <a:t>s</a:t>
            </a:r>
            <a:r>
              <a:rPr dirty="0" sz="1600" spc="-35" b="1">
                <a:latin typeface="Arial"/>
                <a:cs typeface="Arial"/>
              </a:rPr>
              <a:t>e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10" b="1">
                <a:latin typeface="Arial"/>
                <a:cs typeface="Arial"/>
              </a:rPr>
              <a:t>l</a:t>
            </a:r>
            <a:r>
              <a:rPr dirty="0" sz="1600" spc="-65" b="1">
                <a:latin typeface="Arial"/>
                <a:cs typeface="Arial"/>
              </a:rPr>
              <a:t>s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p</a:t>
            </a:r>
            <a:r>
              <a:rPr dirty="0" sz="1600" spc="10" b="1">
                <a:latin typeface="Arial"/>
                <a:cs typeface="Arial"/>
              </a:rPr>
              <a:t>l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80" b="1">
                <a:latin typeface="Arial"/>
                <a:cs typeface="Arial"/>
              </a:rPr>
              <a:t>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40" b="1">
                <a:latin typeface="Arial"/>
                <a:cs typeface="Arial"/>
              </a:rPr>
              <a:t>a</a:t>
            </a:r>
            <a:r>
              <a:rPr dirty="0" sz="1600" spc="-30" b="1">
                <a:latin typeface="Arial"/>
                <a:cs typeface="Arial"/>
              </a:rPr>
              <a:t>t</a:t>
            </a:r>
            <a:r>
              <a:rPr dirty="0" sz="1600" spc="-30" b="1">
                <a:latin typeface="Arial"/>
                <a:cs typeface="Arial"/>
              </a:rPr>
              <a:t>i</a:t>
            </a:r>
            <a:r>
              <a:rPr dirty="0" sz="1600" spc="-95" b="1">
                <a:latin typeface="Arial"/>
                <a:cs typeface="Arial"/>
              </a:rPr>
              <a:t>o</a:t>
            </a:r>
            <a:r>
              <a:rPr dirty="0" sz="1600" spc="-90" b="1">
                <a:latin typeface="Arial"/>
                <a:cs typeface="Arial"/>
              </a:rPr>
              <a:t>n</a:t>
            </a:r>
            <a:r>
              <a:rPr dirty="0" sz="1600" spc="-45" b="1">
                <a:latin typeface="Arial"/>
                <a:cs typeface="Arial"/>
              </a:rPr>
              <a:t>s  </a:t>
            </a:r>
            <a:r>
              <a:rPr dirty="0" sz="1400">
                <a:latin typeface="Bahnschrift"/>
                <a:cs typeface="Bahnschrift"/>
              </a:rPr>
              <a:t>sont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apportés </a:t>
            </a:r>
            <a:r>
              <a:rPr dirty="0" sz="1400" spc="-5">
                <a:latin typeface="Bahnschrift"/>
                <a:cs typeface="Bahnschrift"/>
              </a:rPr>
              <a:t>lorsque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 </a:t>
            </a:r>
            <a:r>
              <a:rPr dirty="0" sz="1400">
                <a:latin typeface="Bahnschrift"/>
                <a:cs typeface="Bahnschrift"/>
              </a:rPr>
              <a:t> habitants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clos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masures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sollicitent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parc.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1851" y="2699651"/>
            <a:ext cx="3232150" cy="1200785"/>
          </a:xfrm>
          <a:custGeom>
            <a:avLst/>
            <a:gdLst/>
            <a:ahLst/>
            <a:cxnLst/>
            <a:rect l="l" t="t" r="r" b="b"/>
            <a:pathLst>
              <a:path w="3232150" h="1200785">
                <a:moveTo>
                  <a:pt x="0" y="0"/>
                </a:moveTo>
                <a:lnTo>
                  <a:pt x="1531250" y="0"/>
                </a:lnTo>
                <a:lnTo>
                  <a:pt x="2187501" y="0"/>
                </a:lnTo>
                <a:lnTo>
                  <a:pt x="2625001" y="0"/>
                </a:lnTo>
                <a:lnTo>
                  <a:pt x="2625001" y="700191"/>
                </a:lnTo>
                <a:lnTo>
                  <a:pt x="3231561" y="745549"/>
                </a:lnTo>
                <a:lnTo>
                  <a:pt x="2625001" y="1000280"/>
                </a:lnTo>
                <a:lnTo>
                  <a:pt x="2625001" y="1200330"/>
                </a:lnTo>
                <a:lnTo>
                  <a:pt x="2187501" y="1200330"/>
                </a:lnTo>
                <a:lnTo>
                  <a:pt x="1531250" y="1200330"/>
                </a:lnTo>
                <a:lnTo>
                  <a:pt x="0" y="1200330"/>
                </a:lnTo>
                <a:lnTo>
                  <a:pt x="0" y="1000280"/>
                </a:lnTo>
                <a:lnTo>
                  <a:pt x="0" y="7001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0591" y="2720340"/>
            <a:ext cx="2390775" cy="112903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>
                <a:latin typeface="Bahnschrift"/>
                <a:cs typeface="Bahnschrift"/>
              </a:rPr>
              <a:t> Parc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conseille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particuliers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sur</a:t>
            </a:r>
            <a:r>
              <a:rPr dirty="0" sz="1400" spc="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600" spc="-55" b="1">
                <a:latin typeface="Arial"/>
                <a:cs typeface="Arial"/>
              </a:rPr>
              <a:t>rénovation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50" b="1">
                <a:latin typeface="Arial"/>
                <a:cs typeface="Arial"/>
              </a:rPr>
              <a:t>énergétique </a:t>
            </a:r>
            <a:r>
              <a:rPr dirty="0" sz="1400" spc="-5">
                <a:latin typeface="Bahnschrift"/>
                <a:cs typeface="Bahnschrift"/>
              </a:rPr>
              <a:t>du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bâti </a:t>
            </a:r>
            <a:r>
              <a:rPr dirty="0" sz="1400" spc="-5">
                <a:latin typeface="Bahnschrift"/>
                <a:cs typeface="Bahnschrift"/>
              </a:rPr>
              <a:t>ancien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via</a:t>
            </a:r>
            <a:r>
              <a:rPr dirty="0" sz="1400" spc="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son</a:t>
            </a:r>
            <a:r>
              <a:rPr dirty="0" sz="1400" spc="229">
                <a:latin typeface="Bahnschrift"/>
                <a:cs typeface="Bahnschrift"/>
              </a:rPr>
              <a:t> </a:t>
            </a:r>
            <a:r>
              <a:rPr dirty="0" sz="1400" spc="-65" b="1">
                <a:latin typeface="Arial"/>
                <a:cs typeface="Arial"/>
              </a:rPr>
              <a:t>Espace </a:t>
            </a:r>
            <a:r>
              <a:rPr dirty="0" sz="1400" spc="-60" b="1">
                <a:latin typeface="Arial"/>
                <a:cs typeface="Arial"/>
              </a:rPr>
              <a:t> info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45" b="1">
                <a:latin typeface="Arial"/>
                <a:cs typeface="Arial"/>
              </a:rPr>
              <a:t>Energie</a:t>
            </a:r>
            <a:r>
              <a:rPr dirty="0" sz="1400" spc="-45">
                <a:latin typeface="Bahnschrift"/>
                <a:cs typeface="Bahnschrift"/>
              </a:rPr>
              <a:t>.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21966" y="4646244"/>
            <a:ext cx="3082290" cy="1109345"/>
          </a:xfrm>
          <a:custGeom>
            <a:avLst/>
            <a:gdLst/>
            <a:ahLst/>
            <a:cxnLst/>
            <a:rect l="l" t="t" r="r" b="b"/>
            <a:pathLst>
              <a:path w="3082290" h="1109345">
                <a:moveTo>
                  <a:pt x="0" y="0"/>
                </a:moveTo>
                <a:lnTo>
                  <a:pt x="1797951" y="0"/>
                </a:lnTo>
                <a:lnTo>
                  <a:pt x="2568501" y="0"/>
                </a:lnTo>
                <a:lnTo>
                  <a:pt x="3082211" y="0"/>
                </a:lnTo>
                <a:lnTo>
                  <a:pt x="3082211" y="466795"/>
                </a:lnTo>
                <a:lnTo>
                  <a:pt x="3082211" y="666849"/>
                </a:lnTo>
                <a:lnTo>
                  <a:pt x="3082211" y="800219"/>
                </a:lnTo>
                <a:lnTo>
                  <a:pt x="2568501" y="800219"/>
                </a:lnTo>
                <a:lnTo>
                  <a:pt x="3024751" y="1109350"/>
                </a:lnTo>
                <a:lnTo>
                  <a:pt x="1797951" y="800219"/>
                </a:lnTo>
                <a:lnTo>
                  <a:pt x="0" y="800219"/>
                </a:lnTo>
                <a:lnTo>
                  <a:pt x="0" y="666849"/>
                </a:lnTo>
                <a:lnTo>
                  <a:pt x="0" y="46679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600706" y="4668011"/>
            <a:ext cx="2812415" cy="725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dispose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d’une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personne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en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charge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600" spc="-60" b="1">
                <a:latin typeface="Arial"/>
                <a:cs typeface="Arial"/>
              </a:rPr>
              <a:t>conseil </a:t>
            </a:r>
            <a:r>
              <a:rPr dirty="0" sz="1600" spc="-70" b="1">
                <a:latin typeface="Arial"/>
                <a:cs typeface="Arial"/>
              </a:rPr>
              <a:t>aux 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35" b="1">
                <a:latin typeface="Arial"/>
                <a:cs typeface="Arial"/>
              </a:rPr>
              <a:t>particuliers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9948" y="4135907"/>
            <a:ext cx="2514600" cy="1447165"/>
          </a:xfrm>
          <a:custGeom>
            <a:avLst/>
            <a:gdLst/>
            <a:ahLst/>
            <a:cxnLst/>
            <a:rect l="l" t="t" r="r" b="b"/>
            <a:pathLst>
              <a:path w="2514600" h="1447164">
                <a:moveTo>
                  <a:pt x="173613" y="0"/>
                </a:moveTo>
                <a:lnTo>
                  <a:pt x="563685" y="0"/>
                </a:lnTo>
                <a:lnTo>
                  <a:pt x="1148792" y="0"/>
                </a:lnTo>
                <a:lnTo>
                  <a:pt x="2514044" y="0"/>
                </a:lnTo>
                <a:lnTo>
                  <a:pt x="2514044" y="241092"/>
                </a:lnTo>
                <a:lnTo>
                  <a:pt x="2514044" y="602730"/>
                </a:lnTo>
                <a:lnTo>
                  <a:pt x="2514044" y="1446550"/>
                </a:lnTo>
                <a:lnTo>
                  <a:pt x="1148792" y="1446550"/>
                </a:lnTo>
                <a:lnTo>
                  <a:pt x="563685" y="1446550"/>
                </a:lnTo>
                <a:lnTo>
                  <a:pt x="173613" y="1446550"/>
                </a:lnTo>
                <a:lnTo>
                  <a:pt x="173613" y="602730"/>
                </a:lnTo>
                <a:lnTo>
                  <a:pt x="0" y="161319"/>
                </a:lnTo>
                <a:lnTo>
                  <a:pt x="173613" y="241092"/>
                </a:lnTo>
                <a:lnTo>
                  <a:pt x="173613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72301" y="4155948"/>
            <a:ext cx="2129155" cy="1369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>
                <a:latin typeface="Bahnschrift"/>
                <a:cs typeface="Bahnschrift"/>
              </a:rPr>
              <a:t> Parc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travaille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sur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rénovation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manière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indirecte</a:t>
            </a:r>
            <a:r>
              <a:rPr dirty="0" sz="1400">
                <a:latin typeface="Bahnschrift"/>
                <a:cs typeface="Bahnschrift"/>
              </a:rPr>
              <a:t> par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services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son</a:t>
            </a:r>
            <a:r>
              <a:rPr dirty="0" sz="1400" spc="225">
                <a:latin typeface="Bahnschrift"/>
                <a:cs typeface="Bahnschrift"/>
              </a:rPr>
              <a:t> </a:t>
            </a:r>
            <a:r>
              <a:rPr dirty="0" sz="1600" spc="-40" b="1">
                <a:latin typeface="Arial"/>
                <a:cs typeface="Arial"/>
              </a:rPr>
              <a:t>architecte 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60" b="1">
                <a:latin typeface="Arial"/>
                <a:cs typeface="Arial"/>
              </a:rPr>
              <a:t>conseil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proposant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s </a:t>
            </a:r>
            <a:r>
              <a:rPr dirty="0" sz="1400" spc="-105">
                <a:latin typeface="Bahnschrift"/>
                <a:cs typeface="Bahnschrift"/>
              </a:rPr>
              <a:t> </a:t>
            </a:r>
            <a:r>
              <a:rPr dirty="0" sz="1400" spc="-50" b="1">
                <a:latin typeface="Arial"/>
                <a:cs typeface="Arial"/>
              </a:rPr>
              <a:t>es</a:t>
            </a:r>
            <a:r>
              <a:rPr dirty="0" sz="1400" spc="-110" b="1">
                <a:latin typeface="Arial"/>
                <a:cs typeface="Arial"/>
              </a:rPr>
              <a:t>q</a:t>
            </a:r>
            <a:r>
              <a:rPr dirty="0" sz="1400" spc="-85" b="1">
                <a:latin typeface="Arial"/>
                <a:cs typeface="Arial"/>
              </a:rPr>
              <a:t>u</a:t>
            </a:r>
            <a:r>
              <a:rPr dirty="0" sz="1400" spc="-45" b="1">
                <a:latin typeface="Arial"/>
                <a:cs typeface="Arial"/>
              </a:rPr>
              <a:t>i</a:t>
            </a:r>
            <a:r>
              <a:rPr dirty="0" sz="1400" spc="-60" b="1">
                <a:latin typeface="Arial"/>
                <a:cs typeface="Arial"/>
              </a:rPr>
              <a:t>ss</a:t>
            </a:r>
            <a:r>
              <a:rPr dirty="0" sz="1400" spc="-50" b="1">
                <a:latin typeface="Arial"/>
                <a:cs typeface="Arial"/>
              </a:rPr>
              <a:t>e</a:t>
            </a:r>
            <a:r>
              <a:rPr dirty="0" sz="1400" spc="-45" b="1">
                <a:latin typeface="Arial"/>
                <a:cs typeface="Arial"/>
              </a:rPr>
              <a:t>s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</a:t>
            </a:r>
            <a:r>
              <a:rPr dirty="0" sz="1400">
                <a:latin typeface="Bahnschrift"/>
                <a:cs typeface="Bahnschrift"/>
              </a:rPr>
              <a:t>’arc</a:t>
            </a:r>
            <a:r>
              <a:rPr dirty="0" sz="1400" spc="5">
                <a:latin typeface="Bahnschrift"/>
                <a:cs typeface="Bahnschrift"/>
              </a:rPr>
              <a:t>h</a:t>
            </a:r>
            <a:r>
              <a:rPr dirty="0" sz="1400" spc="-5">
                <a:latin typeface="Bahnschrift"/>
                <a:cs typeface="Bahnschrift"/>
              </a:rPr>
              <a:t>i</a:t>
            </a:r>
            <a:r>
              <a:rPr dirty="0" sz="1400" spc="5">
                <a:latin typeface="Bahnschrift"/>
                <a:cs typeface="Bahnschrift"/>
              </a:rPr>
              <a:t>t</a:t>
            </a:r>
            <a:r>
              <a:rPr dirty="0" sz="1400" spc="-5">
                <a:latin typeface="Bahnschrift"/>
                <a:cs typeface="Bahnschrift"/>
              </a:rPr>
              <a:t>e</a:t>
            </a:r>
            <a:r>
              <a:rPr dirty="0" sz="1400">
                <a:latin typeface="Bahnschrift"/>
                <a:cs typeface="Bahnschrift"/>
              </a:rPr>
              <a:t>c</a:t>
            </a:r>
            <a:r>
              <a:rPr dirty="0" sz="1400" spc="5">
                <a:latin typeface="Bahnschrift"/>
                <a:cs typeface="Bahnschrift"/>
              </a:rPr>
              <a:t>t</a:t>
            </a:r>
            <a:r>
              <a:rPr dirty="0" sz="1400">
                <a:latin typeface="Bahnschrift"/>
                <a:cs typeface="Bahnschrift"/>
              </a:rPr>
              <a:t>e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21966" y="323475"/>
            <a:ext cx="3082290" cy="1638300"/>
          </a:xfrm>
          <a:custGeom>
            <a:avLst/>
            <a:gdLst/>
            <a:ahLst/>
            <a:cxnLst/>
            <a:rect l="l" t="t" r="r" b="b"/>
            <a:pathLst>
              <a:path w="3082290" h="1638300">
                <a:moveTo>
                  <a:pt x="0" y="221977"/>
                </a:moveTo>
                <a:lnTo>
                  <a:pt x="1797951" y="221977"/>
                </a:lnTo>
                <a:lnTo>
                  <a:pt x="2687281" y="0"/>
                </a:lnTo>
                <a:lnTo>
                  <a:pt x="2568501" y="221977"/>
                </a:lnTo>
                <a:lnTo>
                  <a:pt x="3082211" y="221977"/>
                </a:lnTo>
                <a:lnTo>
                  <a:pt x="3082211" y="457940"/>
                </a:lnTo>
                <a:lnTo>
                  <a:pt x="3082211" y="811882"/>
                </a:lnTo>
                <a:lnTo>
                  <a:pt x="3082211" y="1637747"/>
                </a:lnTo>
                <a:lnTo>
                  <a:pt x="2568501" y="1637747"/>
                </a:lnTo>
                <a:lnTo>
                  <a:pt x="1797951" y="1637747"/>
                </a:lnTo>
                <a:lnTo>
                  <a:pt x="0" y="1637747"/>
                </a:lnTo>
                <a:lnTo>
                  <a:pt x="0" y="811882"/>
                </a:lnTo>
                <a:lnTo>
                  <a:pt x="0" y="457940"/>
                </a:lnTo>
                <a:lnTo>
                  <a:pt x="0" y="221977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600706" y="565403"/>
            <a:ext cx="2777490" cy="13455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5"/>
              </a:spcBef>
            </a:pPr>
            <a:r>
              <a:rPr dirty="0" sz="1400" spc="-5">
                <a:latin typeface="Bahnschrift"/>
                <a:cs typeface="Bahnschrift"/>
              </a:rPr>
              <a:t>Conseils</a:t>
            </a:r>
            <a:r>
              <a:rPr dirty="0" sz="1400">
                <a:latin typeface="Bahnschrift"/>
                <a:cs typeface="Bahnschrift"/>
              </a:rPr>
              <a:t> et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sensibilisation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45">
                <a:latin typeface="Bahnschrift"/>
                <a:cs typeface="Bahnschrift"/>
              </a:rPr>
              <a:t>(</a:t>
            </a:r>
            <a:r>
              <a:rPr dirty="0" sz="1600" spc="-45" b="1">
                <a:latin typeface="Arial"/>
                <a:cs typeface="Arial"/>
              </a:rPr>
              <a:t>permanence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60" b="1">
                <a:latin typeface="Arial"/>
                <a:cs typeface="Arial"/>
              </a:rPr>
              <a:t>conseil</a:t>
            </a:r>
            <a:r>
              <a:rPr dirty="0" sz="1600" spc="-40" b="1">
                <a:latin typeface="Arial"/>
                <a:cs typeface="Arial"/>
              </a:rPr>
              <a:t> gratuite 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URCAUE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+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5" b="1">
                <a:latin typeface="Arial"/>
                <a:cs typeface="Arial"/>
              </a:rPr>
              <a:t>avis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30" b="1">
                <a:latin typeface="Arial"/>
                <a:cs typeface="Arial"/>
              </a:rPr>
              <a:t>sur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tous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30" b="1">
                <a:latin typeface="Arial"/>
                <a:cs typeface="Arial"/>
              </a:rPr>
              <a:t>les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PC</a:t>
            </a:r>
            <a:r>
              <a:rPr dirty="0" sz="1400" spc="-55">
                <a:latin typeface="Bahnschrift"/>
                <a:cs typeface="Bahnschrift"/>
              </a:rPr>
              <a:t>),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accompagnement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plus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poussé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sur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projets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particuliers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plus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grande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ampleur.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86302" y="2324138"/>
            <a:ext cx="4718050" cy="769620"/>
          </a:xfrm>
          <a:custGeom>
            <a:avLst/>
            <a:gdLst/>
            <a:ahLst/>
            <a:cxnLst/>
            <a:rect l="l" t="t" r="r" b="b"/>
            <a:pathLst>
              <a:path w="4718050" h="769619">
                <a:moveTo>
                  <a:pt x="368559" y="0"/>
                </a:moveTo>
                <a:lnTo>
                  <a:pt x="1093443" y="0"/>
                </a:lnTo>
                <a:lnTo>
                  <a:pt x="2180770" y="0"/>
                </a:lnTo>
                <a:lnTo>
                  <a:pt x="4717861" y="0"/>
                </a:lnTo>
                <a:lnTo>
                  <a:pt x="4717861" y="448840"/>
                </a:lnTo>
                <a:lnTo>
                  <a:pt x="4717861" y="641202"/>
                </a:lnTo>
                <a:lnTo>
                  <a:pt x="4717861" y="769441"/>
                </a:lnTo>
                <a:lnTo>
                  <a:pt x="2180770" y="769441"/>
                </a:lnTo>
                <a:lnTo>
                  <a:pt x="1093443" y="769441"/>
                </a:lnTo>
                <a:lnTo>
                  <a:pt x="368559" y="769441"/>
                </a:lnTo>
                <a:lnTo>
                  <a:pt x="368559" y="641202"/>
                </a:lnTo>
                <a:lnTo>
                  <a:pt x="0" y="653031"/>
                </a:lnTo>
                <a:lnTo>
                  <a:pt x="368559" y="448840"/>
                </a:lnTo>
                <a:lnTo>
                  <a:pt x="368559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333601" y="2345436"/>
            <a:ext cx="4121785" cy="70104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0"/>
              </a:spcBef>
            </a:pPr>
            <a:r>
              <a:rPr dirty="0" sz="1400" spc="-65" b="1">
                <a:latin typeface="Arial"/>
                <a:cs typeface="Arial"/>
              </a:rPr>
              <a:t>Conseil </a:t>
            </a:r>
            <a:r>
              <a:rPr dirty="0" sz="1400" spc="-55" b="1">
                <a:latin typeface="Arial"/>
                <a:cs typeface="Arial"/>
              </a:rPr>
              <a:t>Mut’archi </a:t>
            </a:r>
            <a:r>
              <a:rPr dirty="0" sz="1400">
                <a:latin typeface="Bahnschrift"/>
                <a:cs typeface="Bahnschrift"/>
              </a:rPr>
              <a:t>: </a:t>
            </a:r>
            <a:r>
              <a:rPr dirty="0" sz="1400" spc="-5">
                <a:latin typeface="Bahnschrift"/>
                <a:cs typeface="Bahnschrift"/>
              </a:rPr>
              <a:t>conseil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généralisé</a:t>
            </a:r>
            <a:r>
              <a:rPr dirty="0" sz="1400">
                <a:latin typeface="Bahnschrift"/>
                <a:cs typeface="Bahnschrift"/>
              </a:rPr>
              <a:t> et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gratuit</a:t>
            </a:r>
            <a:r>
              <a:rPr dirty="0" sz="1400">
                <a:latin typeface="Bahnschrift"/>
                <a:cs typeface="Bahnschrift"/>
              </a:rPr>
              <a:t> aux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particuliers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aux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collectivités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600" spc="-20" b="1">
                <a:latin typeface="Arial"/>
                <a:cs typeface="Arial"/>
              </a:rPr>
              <a:t>ré</a:t>
            </a:r>
            <a:r>
              <a:rPr dirty="0" sz="1600" spc="-20" b="1">
                <a:latin typeface="Arial"/>
                <a:cs typeface="Arial"/>
              </a:rPr>
              <a:t>h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105" b="1">
                <a:latin typeface="Arial"/>
                <a:cs typeface="Arial"/>
              </a:rPr>
              <a:t>b</a:t>
            </a:r>
            <a:r>
              <a:rPr dirty="0" sz="1600" spc="-55" b="1">
                <a:latin typeface="Arial"/>
                <a:cs typeface="Arial"/>
              </a:rPr>
              <a:t>i</a:t>
            </a:r>
            <a:r>
              <a:rPr dirty="0" sz="1600" spc="10" b="1">
                <a:latin typeface="Arial"/>
                <a:cs typeface="Arial"/>
              </a:rPr>
              <a:t>l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15" b="1">
                <a:latin typeface="Arial"/>
                <a:cs typeface="Arial"/>
              </a:rPr>
              <a:t>t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15" b="1">
                <a:latin typeface="Arial"/>
                <a:cs typeface="Arial"/>
              </a:rPr>
              <a:t>t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110" b="1">
                <a:latin typeface="Arial"/>
                <a:cs typeface="Arial"/>
              </a:rPr>
              <a:t>o</a:t>
            </a:r>
            <a:r>
              <a:rPr dirty="0" sz="1600" spc="-85" b="1">
                <a:latin typeface="Arial"/>
                <a:cs typeface="Arial"/>
              </a:rPr>
              <a:t>n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20" b="1">
                <a:latin typeface="Arial"/>
                <a:cs typeface="Arial"/>
              </a:rPr>
              <a:t>d</a:t>
            </a:r>
            <a:r>
              <a:rPr dirty="0" sz="1600" spc="-90" b="1">
                <a:latin typeface="Arial"/>
                <a:cs typeface="Arial"/>
              </a:rPr>
              <a:t>u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80" b="1">
                <a:latin typeface="Arial"/>
                <a:cs typeface="Arial"/>
              </a:rPr>
              <a:t>b</a:t>
            </a:r>
            <a:r>
              <a:rPr dirty="0" sz="1600" spc="-75" b="1">
                <a:latin typeface="Arial"/>
                <a:cs typeface="Arial"/>
              </a:rPr>
              <a:t>â</a:t>
            </a:r>
            <a:r>
              <a:rPr dirty="0" sz="1600" spc="-15" b="1">
                <a:latin typeface="Arial"/>
                <a:cs typeface="Arial"/>
              </a:rPr>
              <a:t>t</a:t>
            </a:r>
            <a:r>
              <a:rPr dirty="0" sz="1600" spc="-45" b="1">
                <a:latin typeface="Arial"/>
                <a:cs typeface="Arial"/>
              </a:rPr>
              <a:t>i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45" b="1">
                <a:latin typeface="Arial"/>
                <a:cs typeface="Arial"/>
              </a:rPr>
              <a:t>a</a:t>
            </a:r>
            <a:r>
              <a:rPr dirty="0" sz="1600" spc="-80" b="1">
                <a:latin typeface="Arial"/>
                <a:cs typeface="Arial"/>
              </a:rPr>
              <a:t>n</a:t>
            </a:r>
            <a:r>
              <a:rPr dirty="0" sz="1600" spc="-95" b="1">
                <a:latin typeface="Arial"/>
                <a:cs typeface="Arial"/>
              </a:rPr>
              <a:t>c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60" b="1">
                <a:latin typeface="Arial"/>
                <a:cs typeface="Arial"/>
              </a:rPr>
              <a:t>en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5">
                <a:latin typeface="Bahnschrift"/>
                <a:cs typeface="Bahnschrift"/>
              </a:rPr>
              <a:t>t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5">
                <a:latin typeface="Bahnschrift"/>
                <a:cs typeface="Bahnschrift"/>
              </a:rPr>
              <a:t>n</a:t>
            </a:r>
            <a:r>
              <a:rPr dirty="0" sz="1400">
                <a:latin typeface="Bahnschrift"/>
                <a:cs typeface="Bahnschrift"/>
              </a:rPr>
              <a:t>t </a:t>
            </a:r>
            <a:r>
              <a:rPr dirty="0" sz="1400" spc="-1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</a:t>
            </a:r>
            <a:r>
              <a:rPr dirty="0" sz="1400">
                <a:latin typeface="Bahnschrift"/>
                <a:cs typeface="Bahnschrift"/>
              </a:rPr>
              <a:t>’av</a:t>
            </a:r>
            <a:r>
              <a:rPr dirty="0" sz="1400" spc="5">
                <a:latin typeface="Bahnschrift"/>
                <a:cs typeface="Bahnschrift"/>
              </a:rPr>
              <a:t>an</a:t>
            </a:r>
            <a:r>
              <a:rPr dirty="0" sz="1400">
                <a:latin typeface="Bahnschrift"/>
                <a:cs typeface="Bahnschrift"/>
              </a:rPr>
              <a:t>t </a:t>
            </a:r>
            <a:r>
              <a:rPr dirty="0" sz="1400" spc="-1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1</a:t>
            </a:r>
            <a:r>
              <a:rPr dirty="0" sz="1400" spc="-10">
                <a:latin typeface="Bahnschrift"/>
                <a:cs typeface="Bahnschrift"/>
              </a:rPr>
              <a:t>9</a:t>
            </a:r>
            <a:r>
              <a:rPr dirty="0" sz="1400">
                <a:latin typeface="Bahnschrift"/>
                <a:cs typeface="Bahnschrift"/>
              </a:rPr>
              <a:t>48</a:t>
            </a:r>
            <a:endParaRPr sz="1400">
              <a:latin typeface="Bahnschrift"/>
              <a:cs typeface="Bahnschrif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269420" y="1678219"/>
            <a:ext cx="2304415" cy="2257425"/>
            <a:chOff x="4269420" y="1678219"/>
            <a:chExt cx="2304415" cy="225742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9420" y="1678219"/>
              <a:ext cx="2303892" cy="22569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5339" y="2374493"/>
              <a:ext cx="1353578" cy="1463319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6917055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8.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Ils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sont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initiateurs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projets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et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d’appels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a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manifestation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d‘intérêt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 spc="-5">
                <a:latin typeface="Bahnschrift"/>
                <a:cs typeface="Bahnschrift"/>
              </a:rPr>
              <a:t>Espaces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publics,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urbanisme,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espaces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ouverts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4716" y="3202825"/>
            <a:ext cx="2759075" cy="2513965"/>
          </a:xfrm>
          <a:custGeom>
            <a:avLst/>
            <a:gdLst/>
            <a:ahLst/>
            <a:cxnLst/>
            <a:rect l="l" t="t" r="r" b="b"/>
            <a:pathLst>
              <a:path w="2759075" h="2513965">
                <a:moveTo>
                  <a:pt x="0" y="266916"/>
                </a:moveTo>
                <a:lnTo>
                  <a:pt x="459790" y="266916"/>
                </a:lnTo>
                <a:lnTo>
                  <a:pt x="381203" y="0"/>
                </a:lnTo>
                <a:lnTo>
                  <a:pt x="1149470" y="266916"/>
                </a:lnTo>
                <a:lnTo>
                  <a:pt x="2758741" y="266916"/>
                </a:lnTo>
                <a:lnTo>
                  <a:pt x="2758741" y="641379"/>
                </a:lnTo>
                <a:lnTo>
                  <a:pt x="2758741" y="1203070"/>
                </a:lnTo>
                <a:lnTo>
                  <a:pt x="2758741" y="2513687"/>
                </a:lnTo>
                <a:lnTo>
                  <a:pt x="1149470" y="2513687"/>
                </a:lnTo>
                <a:lnTo>
                  <a:pt x="459790" y="2513687"/>
                </a:lnTo>
                <a:lnTo>
                  <a:pt x="0" y="2513687"/>
                </a:lnTo>
                <a:lnTo>
                  <a:pt x="0" y="1203070"/>
                </a:lnTo>
                <a:lnTo>
                  <a:pt x="0" y="641379"/>
                </a:lnTo>
                <a:lnTo>
                  <a:pt x="0" y="266916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63456" y="3491484"/>
            <a:ext cx="2593975" cy="2168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dirty="0" sz="1400" spc="-5">
                <a:latin typeface="Bahnschrift"/>
                <a:cs typeface="Bahnschrift"/>
              </a:rPr>
              <a:t>Projet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lancer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un</a:t>
            </a:r>
            <a:r>
              <a:rPr dirty="0" sz="1400">
                <a:latin typeface="Bahnschrift"/>
                <a:cs typeface="Bahnschrift"/>
              </a:rPr>
              <a:t> Appel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 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Manifestation</a:t>
            </a:r>
            <a:r>
              <a:rPr dirty="0" sz="1400" spc="2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d’Intérêt</a:t>
            </a:r>
            <a:r>
              <a:rPr dirty="0" sz="1400" spc="459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« 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Villages</a:t>
            </a:r>
            <a:r>
              <a:rPr dirty="0" sz="1400">
                <a:latin typeface="Bahnschrift"/>
                <a:cs typeface="Bahnschrift"/>
              </a:rPr>
              <a:t> Vivants</a:t>
            </a:r>
            <a:r>
              <a:rPr dirty="0" sz="1400" spc="2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»</a:t>
            </a:r>
            <a:r>
              <a:rPr dirty="0" sz="1400" spc="2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sur</a:t>
            </a:r>
            <a:r>
              <a:rPr dirty="0" sz="1400" spc="229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études et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financements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 </a:t>
            </a:r>
            <a:r>
              <a:rPr dirty="0" sz="1400">
                <a:latin typeface="Bahnschrift"/>
                <a:cs typeface="Bahnschrift"/>
              </a:rPr>
              <a:t> travaux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sur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10">
                <a:latin typeface="Bahnschrift"/>
                <a:cs typeface="Bahnschrift"/>
              </a:rPr>
              <a:t> </a:t>
            </a:r>
            <a:r>
              <a:rPr dirty="0" sz="1400" spc="-55" b="1">
                <a:latin typeface="Arial"/>
                <a:cs typeface="Arial"/>
              </a:rPr>
              <a:t>espaces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65" b="1">
                <a:latin typeface="Arial"/>
                <a:cs typeface="Arial"/>
              </a:rPr>
              <a:t>publics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en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désuétude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avec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expérimentation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sur</a:t>
            </a:r>
            <a:r>
              <a:rPr dirty="0" sz="1400">
                <a:latin typeface="Bahnschrift"/>
                <a:cs typeface="Bahnschrift"/>
              </a:rPr>
              <a:t> 5 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thématiques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(Biodiversité,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gestion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l’eau,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mobilité,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lien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social,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Energie)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4135" y="2214816"/>
            <a:ext cx="2157730" cy="2091055"/>
          </a:xfrm>
          <a:custGeom>
            <a:avLst/>
            <a:gdLst/>
            <a:ahLst/>
            <a:cxnLst/>
            <a:rect l="l" t="t" r="r" b="b"/>
            <a:pathLst>
              <a:path w="2157730" h="2091054">
                <a:moveTo>
                  <a:pt x="0" y="0"/>
                </a:moveTo>
                <a:lnTo>
                  <a:pt x="1258570" y="0"/>
                </a:lnTo>
                <a:lnTo>
                  <a:pt x="1797961" y="0"/>
                </a:lnTo>
                <a:lnTo>
                  <a:pt x="2157551" y="0"/>
                </a:lnTo>
                <a:lnTo>
                  <a:pt x="2157551" y="1059260"/>
                </a:lnTo>
                <a:lnTo>
                  <a:pt x="2157551" y="1513240"/>
                </a:lnTo>
                <a:lnTo>
                  <a:pt x="2157551" y="1815881"/>
                </a:lnTo>
                <a:lnTo>
                  <a:pt x="1797961" y="1815881"/>
                </a:lnTo>
                <a:lnTo>
                  <a:pt x="2157611" y="2090461"/>
                </a:lnTo>
                <a:lnTo>
                  <a:pt x="1258570" y="1815881"/>
                </a:lnTo>
                <a:lnTo>
                  <a:pt x="0" y="1815881"/>
                </a:lnTo>
                <a:lnTo>
                  <a:pt x="0" y="1513240"/>
                </a:lnTo>
                <a:lnTo>
                  <a:pt x="0" y="105926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22875" y="2235708"/>
            <a:ext cx="1819275" cy="1735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dirty="0" sz="1400" spc="-5">
                <a:latin typeface="Bahnschrift"/>
                <a:cs typeface="Bahnschrift"/>
              </a:rPr>
              <a:t>Volonté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lancer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un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appel</a:t>
            </a:r>
            <a:r>
              <a:rPr dirty="0" sz="1400">
                <a:latin typeface="Bahnschrift"/>
                <a:cs typeface="Bahnschrift"/>
              </a:rPr>
              <a:t> a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projet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en</a:t>
            </a:r>
            <a:r>
              <a:rPr dirty="0" sz="1400">
                <a:latin typeface="Bahnschrift"/>
                <a:cs typeface="Bahnschrift"/>
              </a:rPr>
              <a:t> 2021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sur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un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60" b="1">
                <a:latin typeface="Arial"/>
                <a:cs typeface="Arial"/>
              </a:rPr>
              <a:t>développement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35" b="1">
                <a:latin typeface="Arial"/>
                <a:cs typeface="Arial"/>
              </a:rPr>
              <a:t>exemplaire </a:t>
            </a:r>
            <a:r>
              <a:rPr dirty="0" sz="1400">
                <a:latin typeface="Bahnschrift"/>
                <a:cs typeface="Bahnschrift"/>
              </a:rPr>
              <a:t>dans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respect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l'objectif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limitation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l'artificialisation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sols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93084" y="1629829"/>
            <a:ext cx="2547620" cy="954405"/>
          </a:xfrm>
          <a:custGeom>
            <a:avLst/>
            <a:gdLst/>
            <a:ahLst/>
            <a:cxnLst/>
            <a:rect l="l" t="t" r="r" b="b"/>
            <a:pathLst>
              <a:path w="2547620" h="954405">
                <a:moveTo>
                  <a:pt x="0" y="0"/>
                </a:moveTo>
                <a:lnTo>
                  <a:pt x="1371040" y="0"/>
                </a:lnTo>
                <a:lnTo>
                  <a:pt x="1958631" y="0"/>
                </a:lnTo>
                <a:lnTo>
                  <a:pt x="2350361" y="0"/>
                </a:lnTo>
                <a:lnTo>
                  <a:pt x="2350361" y="556563"/>
                </a:lnTo>
                <a:lnTo>
                  <a:pt x="2547271" y="696642"/>
                </a:lnTo>
                <a:lnTo>
                  <a:pt x="2350361" y="795090"/>
                </a:lnTo>
                <a:lnTo>
                  <a:pt x="2350361" y="954107"/>
                </a:lnTo>
                <a:lnTo>
                  <a:pt x="1958631" y="954107"/>
                </a:lnTo>
                <a:lnTo>
                  <a:pt x="1371040" y="954107"/>
                </a:lnTo>
                <a:lnTo>
                  <a:pt x="0" y="954107"/>
                </a:lnTo>
                <a:lnTo>
                  <a:pt x="0" y="795090"/>
                </a:lnTo>
                <a:lnTo>
                  <a:pt x="0" y="556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71824" y="1650492"/>
            <a:ext cx="2171700" cy="88519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0"/>
              </a:spcBef>
            </a:pPr>
            <a:r>
              <a:rPr dirty="0" sz="1400" spc="-5">
                <a:latin typeface="Bahnschrift"/>
                <a:cs typeface="Bahnschrift"/>
              </a:rPr>
              <a:t>Organisation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>
                <a:latin typeface="Bahnschrift"/>
                <a:cs typeface="Bahnschrift"/>
              </a:rPr>
              <a:t> concours 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"vrai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45" b="1">
                <a:latin typeface="Arial"/>
                <a:cs typeface="Arial"/>
              </a:rPr>
              <a:t>messicole</a:t>
            </a:r>
            <a:r>
              <a:rPr dirty="0" sz="1400" spc="-45">
                <a:latin typeface="Bahnschrift"/>
                <a:cs typeface="Bahnschrift"/>
              </a:rPr>
              <a:t>"</a:t>
            </a:r>
            <a:r>
              <a:rPr dirty="0" sz="1400" spc="-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Concours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Général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Agricole </a:t>
            </a:r>
            <a:r>
              <a:rPr dirty="0" sz="1400" spc="-220">
                <a:latin typeface="Bahnschrift"/>
                <a:cs typeface="Bahnschrift"/>
              </a:rPr>
              <a:t> </a:t>
            </a:r>
            <a:r>
              <a:rPr dirty="0" sz="1400" spc="-25">
                <a:latin typeface="Bahnschrift"/>
                <a:cs typeface="Bahnschrift"/>
              </a:rPr>
              <a:t>"</a:t>
            </a:r>
            <a:r>
              <a:rPr dirty="0" sz="1400" spc="-25" b="1">
                <a:latin typeface="Arial"/>
                <a:cs typeface="Arial"/>
              </a:rPr>
              <a:t>prairies fleuries</a:t>
            </a:r>
            <a:r>
              <a:rPr dirty="0" sz="1400" spc="-25">
                <a:latin typeface="Bahnschrift"/>
                <a:cs typeface="Bahnschrift"/>
              </a:rPr>
              <a:t>"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2451" y="1626565"/>
            <a:ext cx="6139548" cy="409303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3814788" y="3663594"/>
            <a:ext cx="1635760" cy="1875155"/>
          </a:xfrm>
          <a:custGeom>
            <a:avLst/>
            <a:gdLst/>
            <a:ahLst/>
            <a:cxnLst/>
            <a:rect l="l" t="t" r="r" b="b"/>
            <a:pathLst>
              <a:path w="1635760" h="1875154">
                <a:moveTo>
                  <a:pt x="0" y="0"/>
                </a:moveTo>
                <a:lnTo>
                  <a:pt x="272569" y="0"/>
                </a:lnTo>
                <a:lnTo>
                  <a:pt x="681422" y="0"/>
                </a:lnTo>
                <a:lnTo>
                  <a:pt x="1635410" y="0"/>
                </a:lnTo>
                <a:lnTo>
                  <a:pt x="1635410" y="843820"/>
                </a:lnTo>
                <a:lnTo>
                  <a:pt x="1635410" y="1205460"/>
                </a:lnTo>
                <a:lnTo>
                  <a:pt x="1635410" y="1446550"/>
                </a:lnTo>
                <a:lnTo>
                  <a:pt x="681422" y="1446550"/>
                </a:lnTo>
                <a:lnTo>
                  <a:pt x="31923" y="1875121"/>
                </a:lnTo>
                <a:lnTo>
                  <a:pt x="272569" y="1446550"/>
                </a:lnTo>
                <a:lnTo>
                  <a:pt x="0" y="1446550"/>
                </a:lnTo>
                <a:lnTo>
                  <a:pt x="0" y="1205460"/>
                </a:lnTo>
                <a:lnTo>
                  <a:pt x="0" y="84382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93527" y="3683508"/>
            <a:ext cx="1276985" cy="1369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dirty="0" sz="1400">
                <a:latin typeface="Bahnschrift"/>
                <a:cs typeface="Bahnschrift"/>
              </a:rPr>
              <a:t>Appel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projets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600" spc="60" b="1">
                <a:latin typeface="Arial"/>
                <a:cs typeface="Arial"/>
              </a:rPr>
              <a:t>r</a:t>
            </a:r>
            <a:r>
              <a:rPr dirty="0" sz="1600" spc="-35" b="1">
                <a:latin typeface="Arial"/>
                <a:cs typeface="Arial"/>
              </a:rPr>
              <a:t>é</a:t>
            </a:r>
            <a:r>
              <a:rPr dirty="0" sz="1600" spc="-80" b="1">
                <a:latin typeface="Arial"/>
                <a:cs typeface="Arial"/>
              </a:rPr>
              <a:t>n</a:t>
            </a:r>
            <a:r>
              <a:rPr dirty="0" sz="1600" spc="-110" b="1">
                <a:latin typeface="Arial"/>
                <a:cs typeface="Arial"/>
              </a:rPr>
              <a:t>o</a:t>
            </a:r>
            <a:r>
              <a:rPr dirty="0" sz="1600" spc="-65" b="1">
                <a:latin typeface="Arial"/>
                <a:cs typeface="Arial"/>
              </a:rPr>
              <a:t>v</a:t>
            </a:r>
            <a:r>
              <a:rPr dirty="0" sz="1600" spc="-70" b="1">
                <a:latin typeface="Arial"/>
                <a:cs typeface="Arial"/>
              </a:rPr>
              <a:t>a</a:t>
            </a:r>
            <a:r>
              <a:rPr dirty="0" sz="1600" spc="-15" b="1">
                <a:latin typeface="Arial"/>
                <a:cs typeface="Arial"/>
              </a:rPr>
              <a:t>t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110" b="1">
                <a:latin typeface="Arial"/>
                <a:cs typeface="Arial"/>
              </a:rPr>
              <a:t>o</a:t>
            </a:r>
            <a:r>
              <a:rPr dirty="0" sz="1600" spc="-85" b="1">
                <a:latin typeface="Arial"/>
                <a:cs typeface="Arial"/>
              </a:rPr>
              <a:t>n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14" b="1">
                <a:latin typeface="Arial"/>
                <a:cs typeface="Arial"/>
              </a:rPr>
              <a:t>d</a:t>
            </a:r>
            <a:r>
              <a:rPr dirty="0" sz="1600" spc="-60" b="1">
                <a:latin typeface="Arial"/>
                <a:cs typeface="Arial"/>
              </a:rPr>
              <a:t>u  </a:t>
            </a:r>
            <a:r>
              <a:rPr dirty="0" sz="1600" spc="-55" b="1">
                <a:latin typeface="Arial"/>
                <a:cs typeface="Arial"/>
              </a:rPr>
              <a:t>bâti </a:t>
            </a:r>
            <a:r>
              <a:rPr dirty="0" sz="1400">
                <a:latin typeface="Bahnschrift"/>
                <a:cs typeface="Bahnschrift"/>
              </a:rPr>
              <a:t>dans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 </a:t>
            </a:r>
            <a:r>
              <a:rPr dirty="0" sz="1400">
                <a:latin typeface="Bahnschrift"/>
                <a:cs typeface="Bahnschrift"/>
              </a:rPr>
              <a:t> cadre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programme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d‘Action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4135" y="1668754"/>
            <a:ext cx="3082290" cy="2194560"/>
          </a:xfrm>
          <a:custGeom>
            <a:avLst/>
            <a:gdLst/>
            <a:ahLst/>
            <a:cxnLst/>
            <a:rect l="l" t="t" r="r" b="b"/>
            <a:pathLst>
              <a:path w="3082290" h="2194560">
                <a:moveTo>
                  <a:pt x="0" y="347281"/>
                </a:moveTo>
                <a:lnTo>
                  <a:pt x="1797951" y="347281"/>
                </a:lnTo>
                <a:lnTo>
                  <a:pt x="2578421" y="0"/>
                </a:lnTo>
                <a:lnTo>
                  <a:pt x="2568501" y="347281"/>
                </a:lnTo>
                <a:lnTo>
                  <a:pt x="3082211" y="347281"/>
                </a:lnTo>
                <a:lnTo>
                  <a:pt x="3082211" y="655057"/>
                </a:lnTo>
                <a:lnTo>
                  <a:pt x="3082211" y="1116721"/>
                </a:lnTo>
                <a:lnTo>
                  <a:pt x="3082211" y="2193942"/>
                </a:lnTo>
                <a:lnTo>
                  <a:pt x="2568501" y="2193942"/>
                </a:lnTo>
                <a:lnTo>
                  <a:pt x="1797951" y="2193942"/>
                </a:lnTo>
                <a:lnTo>
                  <a:pt x="0" y="2193942"/>
                </a:lnTo>
                <a:lnTo>
                  <a:pt x="0" y="1116721"/>
                </a:lnTo>
                <a:lnTo>
                  <a:pt x="0" y="655057"/>
                </a:lnTo>
                <a:lnTo>
                  <a:pt x="0" y="347281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2875" y="2037588"/>
            <a:ext cx="2920365" cy="1762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projet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PYLOT,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plateforme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0" b="1">
                <a:latin typeface="Arial"/>
                <a:cs typeface="Arial"/>
              </a:rPr>
              <a:t>rénovation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de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600" spc="-50" b="1">
                <a:latin typeface="Arial"/>
                <a:cs typeface="Arial"/>
              </a:rPr>
              <a:t>l'habitat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55" b="1">
                <a:latin typeface="Arial"/>
                <a:cs typeface="Arial"/>
              </a:rPr>
              <a:t>touristique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400">
                <a:latin typeface="Bahnschrift"/>
                <a:cs typeface="Bahnschrift"/>
              </a:rPr>
              <a:t>dans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>
                <a:latin typeface="Bahnschrift"/>
                <a:cs typeface="Bahnschrift"/>
              </a:rPr>
              <a:t> Parc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Naturel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Régional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Pyrénées</a:t>
            </a:r>
            <a:r>
              <a:rPr dirty="0" sz="1400">
                <a:latin typeface="Bahnschrift"/>
                <a:cs typeface="Bahnschrift"/>
              </a:rPr>
              <a:t> Catalanes,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d'un</a:t>
            </a:r>
            <a:r>
              <a:rPr dirty="0" sz="1400">
                <a:latin typeface="Bahnschrift"/>
                <a:cs typeface="Bahnschrift"/>
              </a:rPr>
              <a:t> montant 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total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fonctionnement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92000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euros, est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financé</a:t>
            </a:r>
            <a:r>
              <a:rPr dirty="0" sz="1400">
                <a:latin typeface="Bahnschrift"/>
                <a:cs typeface="Bahnschrift"/>
              </a:rPr>
              <a:t> a </a:t>
            </a:r>
            <a:r>
              <a:rPr dirty="0" sz="1400" spc="-5">
                <a:latin typeface="Bahnschrift"/>
                <a:cs typeface="Bahnschrift"/>
              </a:rPr>
              <a:t>hauteur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24840euros</a:t>
            </a:r>
            <a:r>
              <a:rPr dirty="0" sz="1400" spc="2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</a:t>
            </a:r>
            <a:r>
              <a:rPr dirty="0" sz="1400" spc="2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229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fonds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européens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LEADER.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2287" y="4118025"/>
            <a:ext cx="3334385" cy="1447165"/>
          </a:xfrm>
          <a:custGeom>
            <a:avLst/>
            <a:gdLst/>
            <a:ahLst/>
            <a:cxnLst/>
            <a:rect l="l" t="t" r="r" b="b"/>
            <a:pathLst>
              <a:path w="3334385" h="1447164">
                <a:moveTo>
                  <a:pt x="251848" y="0"/>
                </a:moveTo>
                <a:lnTo>
                  <a:pt x="765549" y="0"/>
                </a:lnTo>
                <a:lnTo>
                  <a:pt x="1536098" y="0"/>
                </a:lnTo>
                <a:lnTo>
                  <a:pt x="3334059" y="0"/>
                </a:lnTo>
                <a:lnTo>
                  <a:pt x="3334059" y="241093"/>
                </a:lnTo>
                <a:lnTo>
                  <a:pt x="3334059" y="602730"/>
                </a:lnTo>
                <a:lnTo>
                  <a:pt x="3334059" y="1446550"/>
                </a:lnTo>
                <a:lnTo>
                  <a:pt x="1536098" y="1446550"/>
                </a:lnTo>
                <a:lnTo>
                  <a:pt x="765549" y="1446550"/>
                </a:lnTo>
                <a:lnTo>
                  <a:pt x="251848" y="1446550"/>
                </a:lnTo>
                <a:lnTo>
                  <a:pt x="251848" y="602730"/>
                </a:lnTo>
                <a:lnTo>
                  <a:pt x="0" y="125894"/>
                </a:lnTo>
                <a:lnTo>
                  <a:pt x="251848" y="241093"/>
                </a:lnTo>
                <a:lnTo>
                  <a:pt x="251848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2875" y="4137660"/>
            <a:ext cx="2502535" cy="1369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dirty="0" sz="1400" spc="-5">
                <a:latin typeface="Bahnschrift"/>
                <a:cs typeface="Bahnschrift"/>
              </a:rPr>
              <a:t>Mise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en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place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d’une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 spc="-35" b="1">
                <a:latin typeface="Arial"/>
                <a:cs typeface="Arial"/>
              </a:rPr>
              <a:t>plateforme </a:t>
            </a:r>
            <a:r>
              <a:rPr dirty="0" sz="1400" spc="-370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territoriale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de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la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600" spc="-55" b="1">
                <a:latin typeface="Arial"/>
                <a:cs typeface="Arial"/>
              </a:rPr>
              <a:t>rénovation 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40" b="1">
                <a:latin typeface="Arial"/>
                <a:cs typeface="Arial"/>
              </a:rPr>
              <a:t>éner</a:t>
            </a:r>
            <a:r>
              <a:rPr dirty="0" sz="1600" spc="-55" b="1">
                <a:latin typeface="Arial"/>
                <a:cs typeface="Arial"/>
              </a:rPr>
              <a:t>g</a:t>
            </a:r>
            <a:r>
              <a:rPr dirty="0" sz="1600" spc="-25" b="1">
                <a:latin typeface="Arial"/>
                <a:cs typeface="Arial"/>
              </a:rPr>
              <a:t>ét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114" b="1">
                <a:latin typeface="Arial"/>
                <a:cs typeface="Arial"/>
              </a:rPr>
              <a:t>q</a:t>
            </a:r>
            <a:r>
              <a:rPr dirty="0" sz="1600" spc="-95" b="1">
                <a:latin typeface="Arial"/>
                <a:cs typeface="Arial"/>
              </a:rPr>
              <a:t>u</a:t>
            </a:r>
            <a:r>
              <a:rPr dirty="0" sz="1600" spc="-35" b="1">
                <a:latin typeface="Arial"/>
                <a:cs typeface="Arial"/>
              </a:rPr>
              <a:t>e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(bie</a:t>
            </a:r>
            <a:r>
              <a:rPr dirty="0" sz="1400" spc="5">
                <a:latin typeface="Bahnschrift"/>
                <a:cs typeface="Bahnschrift"/>
              </a:rPr>
              <a:t>nt</a:t>
            </a:r>
            <a:r>
              <a:rPr dirty="0" sz="1400" spc="-5">
                <a:latin typeface="Bahnschrift"/>
                <a:cs typeface="Bahnschrift"/>
              </a:rPr>
              <a:t>ô</a:t>
            </a:r>
            <a:r>
              <a:rPr dirty="0" sz="1400">
                <a:latin typeface="Bahnschrift"/>
                <a:cs typeface="Bahnschrift"/>
              </a:rPr>
              <a:t>t </a:t>
            </a:r>
            <a:r>
              <a:rPr dirty="0" sz="1400" spc="-10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S</a:t>
            </a:r>
            <a:r>
              <a:rPr dirty="0" sz="1400" spc="5">
                <a:latin typeface="Bahnschrift"/>
                <a:cs typeface="Bahnschrift"/>
              </a:rPr>
              <a:t>A</a:t>
            </a:r>
            <a:r>
              <a:rPr dirty="0" sz="1400" spc="-5">
                <a:latin typeface="Bahnschrift"/>
                <a:cs typeface="Bahnschrift"/>
              </a:rPr>
              <a:t>R</a:t>
            </a:r>
            <a:r>
              <a:rPr dirty="0" sz="1400">
                <a:latin typeface="Bahnschrift"/>
                <a:cs typeface="Bahnschrift"/>
              </a:rPr>
              <a:t>E)  permettant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d’accompagner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particuliers</a:t>
            </a:r>
            <a:r>
              <a:rPr dirty="0" sz="1400">
                <a:latin typeface="Bahnschrift"/>
                <a:cs typeface="Bahnschrift"/>
              </a:rPr>
              <a:t> dans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rénovation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énergétique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logements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24820" y="1591729"/>
            <a:ext cx="1971675" cy="1282700"/>
          </a:xfrm>
          <a:custGeom>
            <a:avLst/>
            <a:gdLst/>
            <a:ahLst/>
            <a:cxnLst/>
            <a:rect l="l" t="t" r="r" b="b"/>
            <a:pathLst>
              <a:path w="1971675" h="1282700">
                <a:moveTo>
                  <a:pt x="0" y="0"/>
                </a:moveTo>
                <a:lnTo>
                  <a:pt x="1149850" y="0"/>
                </a:lnTo>
                <a:lnTo>
                  <a:pt x="1642650" y="0"/>
                </a:lnTo>
                <a:lnTo>
                  <a:pt x="1971181" y="0"/>
                </a:lnTo>
                <a:lnTo>
                  <a:pt x="1971181" y="466794"/>
                </a:lnTo>
                <a:lnTo>
                  <a:pt x="1971181" y="666850"/>
                </a:lnTo>
                <a:lnTo>
                  <a:pt x="1971181" y="800219"/>
                </a:lnTo>
                <a:lnTo>
                  <a:pt x="1642650" y="800219"/>
                </a:lnTo>
                <a:lnTo>
                  <a:pt x="1930061" y="1282250"/>
                </a:lnTo>
                <a:lnTo>
                  <a:pt x="1149850" y="800219"/>
                </a:lnTo>
                <a:lnTo>
                  <a:pt x="0" y="800219"/>
                </a:lnTo>
                <a:lnTo>
                  <a:pt x="0" y="666850"/>
                </a:lnTo>
                <a:lnTo>
                  <a:pt x="0" y="46679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5A5A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203560" y="1610868"/>
            <a:ext cx="1573530" cy="7289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dirty="0" sz="1400" spc="-5">
                <a:latin typeface="Bahnschrift"/>
                <a:cs typeface="Bahnschrift"/>
              </a:rPr>
              <a:t>Organisation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d’un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concours</a:t>
            </a:r>
            <a:r>
              <a:rPr dirty="0" sz="1400">
                <a:latin typeface="Bahnschrift"/>
                <a:cs typeface="Bahnschrift"/>
              </a:rPr>
              <a:t> « </a:t>
            </a:r>
            <a:r>
              <a:rPr dirty="0" sz="1600" spc="-50" b="1">
                <a:latin typeface="Arial"/>
                <a:cs typeface="Arial"/>
              </a:rPr>
              <a:t>habitat </a:t>
            </a:r>
            <a:r>
              <a:rPr dirty="0" sz="1600" spc="-430" b="1">
                <a:latin typeface="Arial"/>
                <a:cs typeface="Arial"/>
              </a:rPr>
              <a:t> 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80" b="1">
                <a:latin typeface="Arial"/>
                <a:cs typeface="Arial"/>
              </a:rPr>
              <a:t>n</a:t>
            </a:r>
            <a:r>
              <a:rPr dirty="0" sz="1600" spc="-114" b="1">
                <a:latin typeface="Arial"/>
                <a:cs typeface="Arial"/>
              </a:rPr>
              <a:t>d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90" b="1">
                <a:latin typeface="Arial"/>
                <a:cs typeface="Arial"/>
              </a:rPr>
              <a:t>v</a:t>
            </a:r>
            <a:r>
              <a:rPr dirty="0" sz="1600" spc="-50" b="1">
                <a:latin typeface="Arial"/>
                <a:cs typeface="Arial"/>
              </a:rPr>
              <a:t>i</a:t>
            </a:r>
            <a:r>
              <a:rPr dirty="0" sz="1600" spc="-114" b="1">
                <a:latin typeface="Arial"/>
                <a:cs typeface="Arial"/>
              </a:rPr>
              <a:t>d</a:t>
            </a:r>
            <a:r>
              <a:rPr dirty="0" sz="1600" spc="-95" b="1">
                <a:latin typeface="Arial"/>
                <a:cs typeface="Arial"/>
              </a:rPr>
              <a:t>u</a:t>
            </a:r>
            <a:r>
              <a:rPr dirty="0" sz="1600" spc="-35" b="1">
                <a:latin typeface="Arial"/>
                <a:cs typeface="Arial"/>
              </a:rPr>
              <a:t>e</a:t>
            </a:r>
            <a:r>
              <a:rPr dirty="0" sz="1600" spc="15" b="1">
                <a:latin typeface="Arial"/>
                <a:cs typeface="Arial"/>
              </a:rPr>
              <a:t>l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14" b="1">
                <a:latin typeface="Arial"/>
                <a:cs typeface="Arial"/>
              </a:rPr>
              <a:t>d</a:t>
            </a:r>
            <a:r>
              <a:rPr dirty="0" sz="1600" spc="-35" b="1">
                <a:latin typeface="Arial"/>
                <a:cs typeface="Arial"/>
              </a:rPr>
              <a:t>e</a:t>
            </a:r>
            <a:r>
              <a:rPr dirty="0" sz="1600" spc="-80" b="1">
                <a:latin typeface="Arial"/>
                <a:cs typeface="Arial"/>
              </a:rPr>
              <a:t>n</a:t>
            </a:r>
            <a:r>
              <a:rPr dirty="0" sz="1600" spc="-70" b="1">
                <a:latin typeface="Arial"/>
                <a:cs typeface="Arial"/>
              </a:rPr>
              <a:t>s</a:t>
            </a:r>
            <a:r>
              <a:rPr dirty="0" sz="1600" spc="-35" b="1">
                <a:latin typeface="Arial"/>
                <a:cs typeface="Arial"/>
              </a:rPr>
              <a:t>e</a:t>
            </a:r>
            <a:r>
              <a:rPr dirty="0" sz="1400">
                <a:latin typeface="Bahnschrift"/>
                <a:cs typeface="Bahnschrift"/>
              </a:rPr>
              <a:t>"</a:t>
            </a:r>
            <a:endParaRPr sz="1400">
              <a:latin typeface="Bahnschrift"/>
              <a:cs typeface="Bahnschrif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57734" y="1567815"/>
            <a:ext cx="5939155" cy="4207510"/>
            <a:chOff x="6257734" y="1567815"/>
            <a:chExt cx="5939155" cy="420751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7259" y="1577342"/>
              <a:ext cx="5827213" cy="418783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62497" y="1572577"/>
              <a:ext cx="5929630" cy="4197985"/>
            </a:xfrm>
            <a:custGeom>
              <a:avLst/>
              <a:gdLst/>
              <a:ahLst/>
              <a:cxnLst/>
              <a:rect l="l" t="t" r="r" b="b"/>
              <a:pathLst>
                <a:path w="5929630" h="4197985">
                  <a:moveTo>
                    <a:pt x="0" y="0"/>
                  </a:moveTo>
                  <a:lnTo>
                    <a:pt x="5929502" y="0"/>
                  </a:lnTo>
                </a:path>
                <a:path w="5929630" h="4197985">
                  <a:moveTo>
                    <a:pt x="5929502" y="4197364"/>
                  </a:moveTo>
                  <a:lnTo>
                    <a:pt x="0" y="4197364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22875" y="782828"/>
            <a:ext cx="6920230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8.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Ils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sont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initiateurs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projets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et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d’appels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a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manifestation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d‘intérêt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 spc="-5">
                <a:latin typeface="Bahnschrift"/>
                <a:cs typeface="Bahnschrift"/>
              </a:rPr>
              <a:t>Construction,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rénovation</a:t>
            </a:r>
            <a:endParaRPr sz="1400">
              <a:latin typeface="Bahnschrift"/>
              <a:cs typeface="Bahnschrif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7265034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8.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Ils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sont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initiateurs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projets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et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d’appels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a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manifestation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d‘intérêt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 spc="-5">
                <a:latin typeface="Bahnschrift"/>
                <a:cs typeface="Bahnschrift"/>
              </a:rPr>
              <a:t>Résidences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d’architectes,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5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paysagistes,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workshops</a:t>
            </a:r>
            <a:r>
              <a:rPr dirty="0" sz="1400" spc="15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d’étudiants</a:t>
            </a:r>
            <a:r>
              <a:rPr dirty="0" sz="1400" spc="15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(Ateliers</a:t>
            </a:r>
            <a:r>
              <a:rPr dirty="0" sz="1400" spc="15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hors</a:t>
            </a:r>
            <a:r>
              <a:rPr dirty="0" sz="1400" spc="15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murs,…)</a:t>
            </a:r>
            <a:endParaRPr sz="1400">
              <a:latin typeface="Bahnschrift"/>
              <a:cs typeface="Bahnschrif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82610" y="809866"/>
            <a:ext cx="3622675" cy="4857750"/>
            <a:chOff x="7882610" y="809866"/>
            <a:chExt cx="3622675" cy="48577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2135" y="819400"/>
              <a:ext cx="3603180" cy="48382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87372" y="814628"/>
              <a:ext cx="3613150" cy="4848225"/>
            </a:xfrm>
            <a:custGeom>
              <a:avLst/>
              <a:gdLst/>
              <a:ahLst/>
              <a:cxnLst/>
              <a:rect l="l" t="t" r="r" b="b"/>
              <a:pathLst>
                <a:path w="3613150" h="4848225">
                  <a:moveTo>
                    <a:pt x="0" y="0"/>
                  </a:moveTo>
                  <a:lnTo>
                    <a:pt x="3612704" y="0"/>
                  </a:lnTo>
                  <a:lnTo>
                    <a:pt x="3612704" y="4847765"/>
                  </a:lnTo>
                  <a:lnTo>
                    <a:pt x="0" y="48477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285" y="1591738"/>
            <a:ext cx="3048824" cy="40658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1851" y="1591738"/>
            <a:ext cx="3401529" cy="406589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6418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0"/>
              <a:t> </a:t>
            </a:r>
            <a:r>
              <a:rPr dirty="0" spc="-5"/>
              <a:t>méthodes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35"/>
              <a:t> </a:t>
            </a:r>
            <a:r>
              <a:rPr dirty="0"/>
              <a:t>outils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mise</a:t>
            </a:r>
            <a:r>
              <a:rPr dirty="0" spc="235"/>
              <a:t> </a:t>
            </a:r>
            <a:r>
              <a:rPr dirty="0"/>
              <a:t>en</a:t>
            </a:r>
            <a:r>
              <a:rPr dirty="0" spc="235"/>
              <a:t> </a:t>
            </a:r>
            <a:r>
              <a:rPr dirty="0" spc="-5"/>
              <a:t>œuvre</a:t>
            </a:r>
            <a:r>
              <a:rPr dirty="0" spc="235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6917055" cy="1188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8.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Ils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sont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initiateurs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de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projets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et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d’appels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a</a:t>
            </a:r>
            <a:r>
              <a:rPr dirty="0" sz="1800" spc="18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manifestation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d‘intérêt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>
                <a:latin typeface="Bahnschrift"/>
                <a:cs typeface="Bahnschrift"/>
              </a:rPr>
              <a:t>Partenariat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entre</a:t>
            </a:r>
            <a:r>
              <a:rPr dirty="0" sz="1400" spc="11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Parcs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Bahnschrift"/>
              <a:cs typeface="Bahnschrift"/>
            </a:endParaRPr>
          </a:p>
          <a:p>
            <a:pPr marL="203200" marR="2152650" indent="-190500">
              <a:lnSpc>
                <a:spcPts val="1490"/>
              </a:lnSpc>
            </a:pPr>
            <a:r>
              <a:rPr dirty="0" sz="1400" spc="-5">
                <a:latin typeface="Bahnschrift"/>
                <a:cs typeface="Bahnschrift"/>
              </a:rPr>
              <a:t>&gt;&gt;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Exemple</a:t>
            </a:r>
            <a:r>
              <a:rPr dirty="0" sz="1400">
                <a:latin typeface="Bahnschrift"/>
                <a:cs typeface="Bahnschrift"/>
              </a:rPr>
              <a:t> : </a:t>
            </a:r>
            <a:r>
              <a:rPr dirty="0" sz="1400" spc="-5">
                <a:latin typeface="Bahnschrift"/>
                <a:cs typeface="Bahnschrift"/>
              </a:rPr>
              <a:t>création</a:t>
            </a:r>
            <a:r>
              <a:rPr dirty="0" sz="1400" spc="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d’une</a:t>
            </a:r>
            <a:r>
              <a:rPr dirty="0" sz="1400" spc="229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formation</a:t>
            </a:r>
            <a:r>
              <a:rPr dirty="0" sz="1400" spc="229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Eco-rénovation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Vosges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Nord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&amp;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Ballons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Vosges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+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INSA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Strasbourg</a:t>
            </a:r>
            <a:endParaRPr sz="1400">
              <a:latin typeface="Bahnschrift"/>
              <a:cs typeface="Bahnschrif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05126" y="822185"/>
            <a:ext cx="3332479" cy="4711065"/>
            <a:chOff x="8405126" y="822185"/>
            <a:chExt cx="3332479" cy="47110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14651" y="831710"/>
              <a:ext cx="3313201" cy="46914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409888" y="826947"/>
              <a:ext cx="3322954" cy="4701540"/>
            </a:xfrm>
            <a:custGeom>
              <a:avLst/>
              <a:gdLst/>
              <a:ahLst/>
              <a:cxnLst/>
              <a:rect l="l" t="t" r="r" b="b"/>
              <a:pathLst>
                <a:path w="3322954" h="4701540">
                  <a:moveTo>
                    <a:pt x="0" y="0"/>
                  </a:moveTo>
                  <a:lnTo>
                    <a:pt x="3322724" y="0"/>
                  </a:lnTo>
                  <a:lnTo>
                    <a:pt x="3322724" y="4701025"/>
                  </a:lnTo>
                  <a:lnTo>
                    <a:pt x="0" y="47010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285" y="2483713"/>
            <a:ext cx="4052657" cy="30394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5032" y="2483726"/>
            <a:ext cx="3299955" cy="303949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169163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dirty="0" spc="5"/>
              <a:t>o</a:t>
            </a:r>
            <a:r>
              <a:rPr dirty="0" spc="-5"/>
              <a:t>n</a:t>
            </a:r>
            <a:r>
              <a:rPr dirty="0"/>
              <a:t>c</a:t>
            </a:r>
            <a:r>
              <a:rPr dirty="0" spc="5"/>
              <a:t>l</a:t>
            </a:r>
            <a:r>
              <a:rPr dirty="0"/>
              <a:t>u</a:t>
            </a:r>
            <a:r>
              <a:rPr dirty="0" spc="5"/>
              <a:t>s</a:t>
            </a:r>
            <a:r>
              <a:rPr dirty="0" spc="-5"/>
              <a:t>i</a:t>
            </a:r>
            <a:r>
              <a:rPr dirty="0"/>
              <a:t>o</a:t>
            </a:r>
            <a:r>
              <a:rPr dirty="0" spc="-5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5340350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L’objectif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ZAN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national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vu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par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les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Parcs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>
                <a:latin typeface="Bahnschrift"/>
                <a:cs typeface="Bahnschrift"/>
              </a:rPr>
              <a:t>Des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obstacles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surmonter,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notamment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dans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territoires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ruraux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2887" y="1844294"/>
            <a:ext cx="79374" cy="1460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2038" y="1866519"/>
            <a:ext cx="66675" cy="1238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6762" y="2661920"/>
            <a:ext cx="66675" cy="127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1253" y="1766654"/>
            <a:ext cx="7903845" cy="3351529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125" b="1">
                <a:latin typeface="Arial"/>
                <a:cs typeface="Arial"/>
              </a:rPr>
              <a:t>Co</a:t>
            </a:r>
            <a:r>
              <a:rPr dirty="0" sz="1400" spc="38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t </a:t>
            </a:r>
            <a:r>
              <a:rPr dirty="0" sz="1400" spc="-70" b="1">
                <a:latin typeface="Arial"/>
                <a:cs typeface="Arial"/>
              </a:rPr>
              <a:t>de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la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rénovation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VS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co</a:t>
            </a:r>
            <a:r>
              <a:rPr dirty="0" sz="1200" spc="24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t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du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foncier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en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extension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urbaine</a:t>
            </a:r>
            <a:endParaRPr sz="1200">
              <a:latin typeface="Bahnschrift"/>
              <a:cs typeface="Bahnschrift"/>
            </a:endParaRPr>
          </a:p>
          <a:p>
            <a:pPr marL="355600" marR="2227580">
              <a:lnSpc>
                <a:spcPct val="103299"/>
              </a:lnSpc>
              <a:spcBef>
                <a:spcPts val="175"/>
              </a:spcBef>
            </a:pPr>
            <a:r>
              <a:rPr dirty="0" sz="1200" spc="-5">
                <a:latin typeface="Bahnschrift"/>
                <a:cs typeface="Bahnschrift"/>
              </a:rPr>
              <a:t>Non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éligibilité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aux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aides,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subventions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incitations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fiscales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(Pinel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notamment) 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neuf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beaucoup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plus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encouragé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que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rénovation</a:t>
            </a:r>
            <a:endParaRPr sz="1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Les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situations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où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75" b="1">
                <a:latin typeface="Arial"/>
                <a:cs typeface="Arial"/>
              </a:rPr>
              <a:t>co</a:t>
            </a:r>
            <a:r>
              <a:rPr dirty="0" sz="1200" spc="7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du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foncier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et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45" b="1">
                <a:latin typeface="Arial"/>
                <a:cs typeface="Arial"/>
              </a:rPr>
              <a:t>pression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foncière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sont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moindres</a:t>
            </a:r>
            <a:endParaRPr sz="1200">
              <a:latin typeface="Arial"/>
              <a:cs typeface="Arial"/>
            </a:endParaRPr>
          </a:p>
          <a:p>
            <a:pPr marL="355600" marR="5080">
              <a:lnSpc>
                <a:spcPts val="1610"/>
              </a:lnSpc>
              <a:spcBef>
                <a:spcPts val="180"/>
              </a:spcBef>
            </a:pPr>
            <a:r>
              <a:rPr dirty="0" sz="1200" spc="-5">
                <a:latin typeface="Bahnschrift"/>
                <a:cs typeface="Bahnschrift"/>
              </a:rPr>
              <a:t>rendent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400" spc="-65" b="1">
                <a:latin typeface="Arial"/>
                <a:cs typeface="Arial"/>
              </a:rPr>
              <a:t>économiquement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45" b="1">
                <a:latin typeface="Arial"/>
                <a:cs typeface="Arial"/>
              </a:rPr>
              <a:t>difficile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200">
                <a:latin typeface="Bahnschrift"/>
                <a:cs typeface="Bahnschrift"/>
              </a:rPr>
              <a:t>la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rénovation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ou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renaturation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friches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industrielles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ou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sites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pollués </a:t>
            </a:r>
            <a:r>
              <a:rPr dirty="0" sz="12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avec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outils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traditionnels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l’urbanisme</a:t>
            </a:r>
            <a:endParaRPr sz="1200">
              <a:latin typeface="Bahnschrift"/>
              <a:cs typeface="Bahnschrift"/>
            </a:endParaRPr>
          </a:p>
          <a:p>
            <a:pPr marL="355600">
              <a:lnSpc>
                <a:spcPct val="100000"/>
              </a:lnSpc>
              <a:spcBef>
                <a:spcPts val="60"/>
              </a:spcBef>
            </a:pPr>
            <a:r>
              <a:rPr dirty="0" sz="1200">
                <a:latin typeface="Wingdings"/>
                <a:cs typeface="Wingdings"/>
              </a:rPr>
              <a:t>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Nécessité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trouver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stratégies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alternatives</a:t>
            </a:r>
            <a:endParaRPr sz="1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Le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foncier</a:t>
            </a:r>
            <a:r>
              <a:rPr dirty="0" sz="1200" spc="13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privé,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trop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cher,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nécessiterait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souvent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une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400" spc="-40" b="1">
                <a:latin typeface="Arial"/>
                <a:cs typeface="Arial"/>
              </a:rPr>
              <a:t>sur-densification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pour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équilibrer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le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bilan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"/>
            </a:pPr>
            <a:endParaRPr sz="1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Limite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culturelle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a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400" spc="-55" b="1">
                <a:latin typeface="Arial"/>
                <a:cs typeface="Arial"/>
              </a:rPr>
              <a:t>l’acceptation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de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la </a:t>
            </a:r>
            <a:r>
              <a:rPr dirty="0" sz="1400" spc="-50" b="1">
                <a:latin typeface="Arial"/>
                <a:cs typeface="Arial"/>
              </a:rPr>
              <a:t>densité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30"/>
              </a:spcBef>
            </a:pPr>
            <a:r>
              <a:rPr dirty="0" sz="1200">
                <a:latin typeface="Wingdings"/>
                <a:cs typeface="Wingdings"/>
              </a:rPr>
              <a:t>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Nécessité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travailler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sur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la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qualité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du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cadre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vie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en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préalable</a:t>
            </a:r>
            <a:endParaRPr sz="12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200" spc="-5">
                <a:latin typeface="Bahnschrift"/>
                <a:cs typeface="Bahnschrift"/>
              </a:rPr>
              <a:t>Caractère</a:t>
            </a:r>
            <a:r>
              <a:rPr dirty="0" sz="1200" spc="10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limitatif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certaines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400" spc="-30" b="1">
                <a:latin typeface="Arial"/>
                <a:cs typeface="Arial"/>
              </a:rPr>
              <a:t>règles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d’urbanisme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25"/>
              </a:spcBef>
            </a:pPr>
            <a:r>
              <a:rPr dirty="0" sz="1200" spc="-5">
                <a:latin typeface="Bahnschrift"/>
                <a:cs typeface="Bahnschrift"/>
              </a:rPr>
              <a:t>(places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stationnement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par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logement,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distances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aux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limites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séparatives,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aspect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extérieur,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alignements,…)</a:t>
            </a:r>
            <a:endParaRPr sz="1200">
              <a:latin typeface="Bahnschrift"/>
              <a:cs typeface="Bahnschrif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59937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Les</a:t>
            </a:r>
            <a:r>
              <a:rPr dirty="0" spc="240"/>
              <a:t> </a:t>
            </a:r>
            <a:r>
              <a:rPr dirty="0"/>
              <a:t>Parcs</a:t>
            </a:r>
            <a:r>
              <a:rPr dirty="0" spc="240"/>
              <a:t> </a:t>
            </a:r>
            <a:r>
              <a:rPr dirty="0"/>
              <a:t>précurseurs</a:t>
            </a:r>
            <a:r>
              <a:rPr dirty="0" spc="245"/>
              <a:t> </a:t>
            </a:r>
            <a:r>
              <a:rPr dirty="0"/>
              <a:t>de</a:t>
            </a:r>
            <a:r>
              <a:rPr dirty="0" spc="235"/>
              <a:t> </a:t>
            </a:r>
            <a:r>
              <a:rPr dirty="0" spc="-5"/>
              <a:t>sobriété</a:t>
            </a:r>
            <a:r>
              <a:rPr dirty="0" spc="240"/>
              <a:t> </a:t>
            </a:r>
            <a:r>
              <a:rPr dirty="0" spc="-5"/>
              <a:t>foncière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221" y="1210487"/>
            <a:ext cx="4243939" cy="47544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2875" y="778764"/>
            <a:ext cx="38030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Bahnschrift"/>
                <a:cs typeface="Bahnschrift"/>
              </a:rPr>
              <a:t>Un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suivi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assidu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du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phénomène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d’artificialisation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220" y="3470541"/>
            <a:ext cx="714375" cy="5080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8260" rIns="0" bIns="0" rtlCol="0" vert="horz">
            <a:spAutoFit/>
          </a:bodyPr>
          <a:lstStyle/>
          <a:p>
            <a:pPr marL="90805" marR="107314">
              <a:lnSpc>
                <a:spcPct val="97800"/>
              </a:lnSpc>
              <a:spcBef>
                <a:spcPts val="380"/>
              </a:spcBef>
            </a:pPr>
            <a:r>
              <a:rPr dirty="0" sz="900" spc="-5">
                <a:solidFill>
                  <a:srgbClr val="008000"/>
                </a:solidFill>
                <a:latin typeface="Bahnschrift"/>
                <a:cs typeface="Bahnschrift"/>
              </a:rPr>
              <a:t>Dans</a:t>
            </a:r>
            <a:r>
              <a:rPr dirty="0" sz="900">
                <a:solidFill>
                  <a:srgbClr val="008000"/>
                </a:solidFill>
                <a:latin typeface="Bahnschrift"/>
                <a:cs typeface="Bahnschrift"/>
              </a:rPr>
              <a:t> la </a:t>
            </a:r>
            <a:r>
              <a:rPr dirty="0" sz="900" spc="5">
                <a:solidFill>
                  <a:srgbClr val="008000"/>
                </a:solidFill>
                <a:latin typeface="Bahnschrift"/>
                <a:cs typeface="Bahnschrift"/>
              </a:rPr>
              <a:t> </a:t>
            </a:r>
            <a:r>
              <a:rPr dirty="0" sz="900" spc="-5">
                <a:solidFill>
                  <a:srgbClr val="008000"/>
                </a:solidFill>
                <a:latin typeface="Bahnschrift"/>
                <a:cs typeface="Bahnschrift"/>
              </a:rPr>
              <a:t>p</a:t>
            </a:r>
            <a:r>
              <a:rPr dirty="0" sz="900">
                <a:solidFill>
                  <a:srgbClr val="008000"/>
                </a:solidFill>
                <a:latin typeface="Bahnschrift"/>
                <a:cs typeface="Bahnschrift"/>
              </a:rPr>
              <a:t>r</a:t>
            </a:r>
            <a:r>
              <a:rPr dirty="0" sz="900" spc="-5">
                <a:solidFill>
                  <a:srgbClr val="008000"/>
                </a:solidFill>
                <a:latin typeface="Bahnschrift"/>
                <a:cs typeface="Bahnschrift"/>
              </a:rPr>
              <a:t>o</a:t>
            </a:r>
            <a:r>
              <a:rPr dirty="0" sz="900">
                <a:solidFill>
                  <a:srgbClr val="008000"/>
                </a:solidFill>
                <a:latin typeface="Bahnschrift"/>
                <a:cs typeface="Bahnschrift"/>
              </a:rPr>
              <a:t>c</a:t>
            </a:r>
            <a:r>
              <a:rPr dirty="0" sz="900" spc="-5">
                <a:solidFill>
                  <a:srgbClr val="008000"/>
                </a:solidFill>
                <a:latin typeface="Bahnschrift"/>
                <a:cs typeface="Bahnschrift"/>
              </a:rPr>
              <a:t>hain</a:t>
            </a:r>
            <a:r>
              <a:rPr dirty="0" sz="900">
                <a:solidFill>
                  <a:srgbClr val="008000"/>
                </a:solidFill>
                <a:latin typeface="Bahnschrift"/>
                <a:cs typeface="Bahnschrift"/>
              </a:rPr>
              <a:t>e  </a:t>
            </a:r>
            <a:r>
              <a:rPr dirty="0" sz="900" spc="-5">
                <a:solidFill>
                  <a:srgbClr val="008000"/>
                </a:solidFill>
                <a:latin typeface="Bahnschrift"/>
                <a:cs typeface="Bahnschrift"/>
              </a:rPr>
              <a:t>charte</a:t>
            </a:r>
            <a:endParaRPr sz="900">
              <a:latin typeface="Bahnschrift"/>
              <a:cs typeface="Bahnschrif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1896" y="1280159"/>
            <a:ext cx="4154170" cy="1156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25">
                <a:latin typeface="Bahnschrift"/>
                <a:cs typeface="Bahnschrift"/>
              </a:rPr>
              <a:t>Corrélation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entre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solde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migratoire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15">
                <a:latin typeface="Bahnschrift"/>
                <a:cs typeface="Bahnschrift"/>
              </a:rPr>
              <a:t>et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espaces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NAF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35">
                <a:latin typeface="Bahnschrift"/>
                <a:cs typeface="Bahnschrift"/>
              </a:rPr>
              <a:t>consommés</a:t>
            </a:r>
            <a:endParaRPr sz="11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000">
              <a:latin typeface="Bahnschrift"/>
              <a:cs typeface="Bahnschrift"/>
            </a:endParaRPr>
          </a:p>
          <a:p>
            <a:pPr marL="340995" marR="191135" indent="-328930">
              <a:lnSpc>
                <a:spcPts val="13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25">
                <a:latin typeface="Bahnschrift"/>
                <a:cs typeface="Bahnschrift"/>
              </a:rPr>
              <a:t>Quantité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de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création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de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30">
                <a:latin typeface="Bahnschrift"/>
                <a:cs typeface="Bahnschrift"/>
              </a:rPr>
              <a:t>logements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neufs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par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type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de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localité </a:t>
            </a:r>
            <a:r>
              <a:rPr dirty="0" sz="1100" spc="-17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(centre-bourg,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30">
                <a:latin typeface="Bahnschrift"/>
                <a:cs typeface="Bahnschrift"/>
              </a:rPr>
              <a:t>hameaux,</a:t>
            </a:r>
            <a:r>
              <a:rPr dirty="0" sz="1100" spc="8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petite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ville,</a:t>
            </a:r>
            <a:r>
              <a:rPr dirty="0" sz="1100" spc="8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rural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dispersé)</a:t>
            </a:r>
            <a:endParaRPr sz="11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950">
              <a:latin typeface="Bahnschrift"/>
              <a:cs typeface="Bahnschrift"/>
            </a:endParaRPr>
          </a:p>
          <a:p>
            <a:pPr marL="355600" marR="1574165" indent="-342900">
              <a:lnSpc>
                <a:spcPts val="13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20">
                <a:latin typeface="Bahnschrift"/>
                <a:cs typeface="Bahnschrift"/>
              </a:rPr>
              <a:t>Taux de</a:t>
            </a:r>
            <a:r>
              <a:rPr dirty="0" sz="1100" spc="-15">
                <a:latin typeface="Bahnschrift"/>
                <a:cs typeface="Bahnschrift"/>
              </a:rPr>
              <a:t> </a:t>
            </a:r>
            <a:r>
              <a:rPr dirty="0" sz="1100" spc="-30">
                <a:latin typeface="Bahnschrift"/>
                <a:cs typeface="Bahnschrift"/>
              </a:rPr>
              <a:t>logements</a:t>
            </a:r>
            <a:r>
              <a:rPr dirty="0" sz="1100" spc="-2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neufs</a:t>
            </a:r>
            <a:r>
              <a:rPr dirty="0" sz="1100" spc="-1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par</a:t>
            </a:r>
            <a:r>
              <a:rPr dirty="0" sz="1100" spc="-1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type </a:t>
            </a:r>
            <a:r>
              <a:rPr dirty="0" sz="1100" spc="-1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(individuel,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intermédiaire,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collectif,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15">
                <a:latin typeface="Bahnschrift"/>
                <a:cs typeface="Bahnschrift"/>
              </a:rPr>
              <a:t>…)</a:t>
            </a:r>
            <a:endParaRPr sz="1100">
              <a:latin typeface="Bahnschrift"/>
              <a:cs typeface="Bahnschrif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1896" y="2560320"/>
            <a:ext cx="173545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25">
                <a:latin typeface="Bahnschrift"/>
                <a:cs typeface="Bahnschrift"/>
              </a:rPr>
              <a:t>Densités</a:t>
            </a:r>
            <a:r>
              <a:rPr dirty="0" sz="1100" spc="5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de</a:t>
            </a:r>
            <a:r>
              <a:rPr dirty="0" sz="1100" spc="5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population</a:t>
            </a:r>
            <a:endParaRPr sz="1100">
              <a:latin typeface="Bahnschrift"/>
              <a:cs typeface="Bahnschrif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1896" y="2880360"/>
            <a:ext cx="52578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25">
                <a:latin typeface="Bahnschrift"/>
                <a:cs typeface="Bahnschrift"/>
              </a:rPr>
              <a:t>Evolution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des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surfaces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de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vergers,</a:t>
            </a:r>
            <a:r>
              <a:rPr dirty="0" sz="1100" spc="90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de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prairies,</a:t>
            </a:r>
            <a:r>
              <a:rPr dirty="0" sz="1100" spc="95">
                <a:latin typeface="Bahnschrift"/>
                <a:cs typeface="Bahnschrift"/>
              </a:rPr>
              <a:t> </a:t>
            </a:r>
            <a:r>
              <a:rPr dirty="0" sz="1100" spc="-15">
                <a:latin typeface="Bahnschrift"/>
                <a:cs typeface="Bahnschrift"/>
              </a:rPr>
              <a:t>et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divers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autres</a:t>
            </a:r>
            <a:r>
              <a:rPr dirty="0" sz="1100" spc="8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espaces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non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bâtis</a:t>
            </a:r>
            <a:endParaRPr sz="1100">
              <a:latin typeface="Bahnschrift"/>
              <a:cs typeface="Bahnschrif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1896" y="3197352"/>
            <a:ext cx="3550285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55600" marR="5080" indent="-342900">
              <a:lnSpc>
                <a:spcPts val="1300"/>
              </a:lnSpc>
              <a:spcBef>
                <a:spcPts val="16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20">
                <a:latin typeface="Bahnschrift"/>
                <a:cs typeface="Bahnschrift"/>
              </a:rPr>
              <a:t>Suivi</a:t>
            </a:r>
            <a:r>
              <a:rPr dirty="0" sz="1100" spc="8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de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10">
                <a:latin typeface="Bahnschrift"/>
                <a:cs typeface="Bahnschrift"/>
              </a:rPr>
              <a:t>la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30">
                <a:latin typeface="Bahnschrift"/>
                <a:cs typeface="Bahnschrift"/>
              </a:rPr>
              <a:t>consommation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d’espaces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NAF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par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secteur </a:t>
            </a:r>
            <a:r>
              <a:rPr dirty="0" sz="1100" spc="-17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(habitat,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grandes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emprises,</a:t>
            </a:r>
            <a:r>
              <a:rPr dirty="0" sz="1100" spc="85">
                <a:latin typeface="Bahnschrift"/>
                <a:cs typeface="Bahnschrift"/>
              </a:rPr>
              <a:t> </a:t>
            </a:r>
            <a:r>
              <a:rPr dirty="0" sz="1100" spc="-15">
                <a:latin typeface="Bahnschrift"/>
                <a:cs typeface="Bahnschrift"/>
              </a:rPr>
              <a:t>…)</a:t>
            </a:r>
            <a:endParaRPr sz="1100">
              <a:latin typeface="Bahnschrift"/>
              <a:cs typeface="Bahnschrif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1896" y="3678935"/>
            <a:ext cx="27311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25">
                <a:latin typeface="Bahnschrift"/>
                <a:cs typeface="Bahnschrift"/>
              </a:rPr>
              <a:t>Nombre</a:t>
            </a:r>
            <a:r>
              <a:rPr dirty="0" sz="1100" spc="5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de</a:t>
            </a:r>
            <a:r>
              <a:rPr dirty="0" sz="1100" spc="60">
                <a:latin typeface="Bahnschrift"/>
                <a:cs typeface="Bahnschrift"/>
              </a:rPr>
              <a:t> </a:t>
            </a:r>
            <a:r>
              <a:rPr dirty="0" sz="1100" spc="-30">
                <a:latin typeface="Bahnschrift"/>
                <a:cs typeface="Bahnschrift"/>
              </a:rPr>
              <a:t>communes</a:t>
            </a:r>
            <a:r>
              <a:rPr dirty="0" sz="1100" spc="6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dotées</a:t>
            </a:r>
            <a:r>
              <a:rPr dirty="0" sz="1100" spc="60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d’un</a:t>
            </a:r>
            <a:r>
              <a:rPr dirty="0" sz="1100" spc="6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PLU</a:t>
            </a:r>
            <a:endParaRPr sz="1100">
              <a:latin typeface="Bahnschrift"/>
              <a:cs typeface="Bahnschrif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1896" y="3995928"/>
            <a:ext cx="5094605" cy="13119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55600" marR="1731645" indent="-342900">
              <a:lnSpc>
                <a:spcPts val="1300"/>
              </a:lnSpc>
              <a:spcBef>
                <a:spcPts val="16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20">
                <a:latin typeface="Bahnschrift"/>
                <a:cs typeface="Bahnschrift"/>
              </a:rPr>
              <a:t>Suivi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15">
                <a:latin typeface="Bahnschrift"/>
                <a:cs typeface="Bahnschrift"/>
              </a:rPr>
              <a:t>SIG</a:t>
            </a:r>
            <a:r>
              <a:rPr dirty="0" sz="1100" spc="5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dans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10">
                <a:latin typeface="Bahnschrift"/>
                <a:cs typeface="Bahnschrift"/>
              </a:rPr>
              <a:t>la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15">
                <a:latin typeface="Bahnschrift"/>
                <a:cs typeface="Bahnschrift"/>
              </a:rPr>
              <a:t>TU</a:t>
            </a:r>
            <a:r>
              <a:rPr dirty="0" sz="1100" spc="65">
                <a:latin typeface="Bahnschrift"/>
                <a:cs typeface="Bahnschrift"/>
              </a:rPr>
              <a:t> </a:t>
            </a:r>
            <a:r>
              <a:rPr dirty="0" sz="1100" spc="-15">
                <a:latin typeface="Bahnschrift"/>
                <a:cs typeface="Bahnschrift"/>
              </a:rPr>
              <a:t>et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15">
                <a:latin typeface="Bahnschrift"/>
                <a:cs typeface="Bahnschrift"/>
              </a:rPr>
              <a:t>en</a:t>
            </a:r>
            <a:r>
              <a:rPr dirty="0" sz="1100" spc="6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dehors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par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type</a:t>
            </a:r>
            <a:r>
              <a:rPr dirty="0" sz="1100" spc="6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d’usage </a:t>
            </a:r>
            <a:r>
              <a:rPr dirty="0" sz="1100" spc="-17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(habitat,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grandes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emprises,</a:t>
            </a:r>
            <a:r>
              <a:rPr dirty="0" sz="1100" spc="85">
                <a:latin typeface="Bahnschrift"/>
                <a:cs typeface="Bahnschrift"/>
              </a:rPr>
              <a:t> </a:t>
            </a:r>
            <a:r>
              <a:rPr dirty="0" sz="1100" spc="-15">
                <a:latin typeface="Bahnschrift"/>
                <a:cs typeface="Bahnschrift"/>
              </a:rPr>
              <a:t>…)</a:t>
            </a:r>
            <a:endParaRPr sz="1100">
              <a:latin typeface="Bahnschrift"/>
              <a:cs typeface="Bahnschrift"/>
            </a:endParaRPr>
          </a:p>
          <a:p>
            <a:pPr marL="355600" indent="-342900">
              <a:lnSpc>
                <a:spcPts val="1310"/>
              </a:lnSpc>
              <a:spcBef>
                <a:spcPts val="115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20">
                <a:latin typeface="Bahnschrift"/>
                <a:cs typeface="Bahnschrift"/>
              </a:rPr>
              <a:t>Suivi</a:t>
            </a:r>
            <a:r>
              <a:rPr dirty="0" sz="1100" spc="5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des</a:t>
            </a:r>
            <a:r>
              <a:rPr dirty="0" sz="1100" spc="5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SAU</a:t>
            </a:r>
            <a:endParaRPr sz="1100">
              <a:latin typeface="Bahnschrift"/>
              <a:cs typeface="Bahnschrift"/>
            </a:endParaRPr>
          </a:p>
          <a:p>
            <a:pPr marL="48895">
              <a:lnSpc>
                <a:spcPts val="1250"/>
              </a:lnSpc>
            </a:pPr>
            <a:r>
              <a:rPr dirty="0" sz="1100">
                <a:latin typeface="Bahnschrift"/>
                <a:cs typeface="Bahnschrift"/>
              </a:rPr>
              <a:t>,</a:t>
            </a:r>
            <a:endParaRPr sz="1100">
              <a:latin typeface="Bahnschrift"/>
              <a:cs typeface="Bahnschrift"/>
            </a:endParaRPr>
          </a:p>
          <a:p>
            <a:pPr marL="355600" indent="-342900">
              <a:lnSpc>
                <a:spcPts val="126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30">
                <a:latin typeface="Bahnschrift"/>
                <a:cs typeface="Bahnschrift"/>
              </a:rPr>
              <a:t>Comptage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des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actions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15">
                <a:latin typeface="Bahnschrift"/>
                <a:cs typeface="Bahnschrift"/>
              </a:rPr>
              <a:t>en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faveur</a:t>
            </a:r>
            <a:r>
              <a:rPr dirty="0" sz="1100" spc="8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des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trames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vertes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15">
                <a:latin typeface="Bahnschrift"/>
                <a:cs typeface="Bahnschrift"/>
              </a:rPr>
              <a:t>et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bleues,</a:t>
            </a:r>
            <a:r>
              <a:rPr dirty="0" sz="1100" spc="90">
                <a:latin typeface="Bahnschrift"/>
                <a:cs typeface="Bahnschrift"/>
              </a:rPr>
              <a:t> </a:t>
            </a:r>
            <a:r>
              <a:rPr dirty="0" sz="1100" spc="-15">
                <a:latin typeface="Bahnschrift"/>
                <a:cs typeface="Bahnschrift"/>
              </a:rPr>
              <a:t>de</a:t>
            </a:r>
            <a:r>
              <a:rPr dirty="0" sz="1100" spc="70">
                <a:latin typeface="Bahnschrift"/>
                <a:cs typeface="Bahnschrift"/>
              </a:rPr>
              <a:t> </a:t>
            </a:r>
            <a:r>
              <a:rPr dirty="0" sz="1100" spc="-10">
                <a:latin typeface="Bahnschrift"/>
                <a:cs typeface="Bahnschrift"/>
              </a:rPr>
              <a:t>la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biodiversité</a:t>
            </a:r>
            <a:endParaRPr sz="11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950">
              <a:latin typeface="Bahnschrift"/>
              <a:cs typeface="Bahnschrift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20">
                <a:latin typeface="Bahnschrift"/>
                <a:cs typeface="Bahnschrift"/>
              </a:rPr>
              <a:t>Taux</a:t>
            </a:r>
            <a:r>
              <a:rPr dirty="0" sz="1100" spc="6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de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réhabilitation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du</a:t>
            </a:r>
            <a:r>
              <a:rPr dirty="0" sz="1100" spc="80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patrimoine</a:t>
            </a:r>
            <a:r>
              <a:rPr dirty="0" sz="1100" spc="75">
                <a:latin typeface="Bahnschrift"/>
                <a:cs typeface="Bahnschrift"/>
              </a:rPr>
              <a:t> </a:t>
            </a:r>
            <a:r>
              <a:rPr dirty="0" sz="1100" spc="-20">
                <a:latin typeface="Bahnschrift"/>
                <a:cs typeface="Bahnschrift"/>
              </a:rPr>
              <a:t>bâti</a:t>
            </a:r>
            <a:r>
              <a:rPr dirty="0" sz="1100" spc="85">
                <a:latin typeface="Bahnschrift"/>
                <a:cs typeface="Bahnschrift"/>
              </a:rPr>
              <a:t> </a:t>
            </a:r>
            <a:r>
              <a:rPr dirty="0" sz="1100" spc="-25">
                <a:latin typeface="Bahnschrift"/>
                <a:cs typeface="Bahnschrift"/>
              </a:rPr>
              <a:t>inventorié</a:t>
            </a:r>
            <a:endParaRPr sz="1100">
              <a:latin typeface="Bahnschrift"/>
              <a:cs typeface="Bahnschrif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1313167"/>
            <a:ext cx="12192635" cy="5454015"/>
            <a:chOff x="0" y="1313167"/>
            <a:chExt cx="12192635" cy="5454015"/>
          </a:xfrm>
        </p:grpSpPr>
        <p:sp>
          <p:nvSpPr>
            <p:cNvPr id="13" name="object 13"/>
            <p:cNvSpPr/>
            <p:nvPr/>
          </p:nvSpPr>
          <p:spPr>
            <a:xfrm>
              <a:off x="5643155" y="1313167"/>
              <a:ext cx="0" cy="4015104"/>
            </a:xfrm>
            <a:custGeom>
              <a:avLst/>
              <a:gdLst/>
              <a:ahLst/>
              <a:cxnLst/>
              <a:rect l="l" t="t" r="r" b="b"/>
              <a:pathLst>
                <a:path w="0" h="4015104">
                  <a:moveTo>
                    <a:pt x="0" y="0"/>
                  </a:moveTo>
                  <a:lnTo>
                    <a:pt x="1" y="4014652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476203" y="2960916"/>
              <a:ext cx="1167130" cy="0"/>
            </a:xfrm>
            <a:custGeom>
              <a:avLst/>
              <a:gdLst/>
              <a:ahLst/>
              <a:cxnLst/>
              <a:rect l="l" t="t" r="r" b="b"/>
              <a:pathLst>
                <a:path w="1167129" h="0">
                  <a:moveTo>
                    <a:pt x="0" y="0"/>
                  </a:moveTo>
                  <a:lnTo>
                    <a:pt x="1166950" y="1"/>
                  </a:lnTo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6001097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301697" y="2484120"/>
            <a:ext cx="1022985" cy="87630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ctr" marL="12700" marR="5080" indent="-1270">
              <a:lnSpc>
                <a:spcPct val="101200"/>
              </a:lnSpc>
              <a:spcBef>
                <a:spcPts val="155"/>
              </a:spcBef>
            </a:pPr>
            <a:r>
              <a:rPr dirty="0" sz="1100" spc="-5">
                <a:latin typeface="Bahnschrift"/>
                <a:cs typeface="Bahnschrift"/>
              </a:rPr>
              <a:t>Suivez-vous 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des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40" b="1">
                <a:latin typeface="Arial"/>
                <a:cs typeface="Arial"/>
              </a:rPr>
              <a:t>indicateurs </a:t>
            </a:r>
            <a:r>
              <a:rPr dirty="0" sz="1100" spc="-295" b="1">
                <a:latin typeface="Arial"/>
                <a:cs typeface="Arial"/>
              </a:rPr>
              <a:t> </a:t>
            </a:r>
            <a:r>
              <a:rPr dirty="0" sz="1100">
                <a:latin typeface="Bahnschrift"/>
                <a:cs typeface="Bahnschrift"/>
              </a:rPr>
              <a:t>sur</a:t>
            </a:r>
            <a:r>
              <a:rPr dirty="0" sz="1100" spc="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le</a:t>
            </a:r>
            <a:r>
              <a:rPr dirty="0" sz="1100">
                <a:latin typeface="Bahnschrift"/>
                <a:cs typeface="Bahnschrift"/>
              </a:rPr>
              <a:t> sujet</a:t>
            </a:r>
            <a:r>
              <a:rPr dirty="0" sz="1100" spc="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 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l’artificialisation</a:t>
            </a:r>
            <a:endParaRPr sz="1100">
              <a:latin typeface="Bahnschrift"/>
              <a:cs typeface="Bahnschrift"/>
            </a:endParaRPr>
          </a:p>
          <a:p>
            <a:pPr algn="ctr">
              <a:lnSpc>
                <a:spcPts val="1295"/>
              </a:lnSpc>
            </a:pPr>
            <a:r>
              <a:rPr dirty="0" sz="1100">
                <a:latin typeface="Bahnschrift"/>
                <a:cs typeface="Bahnschrift"/>
              </a:rPr>
              <a:t>?</a:t>
            </a:r>
            <a:endParaRPr sz="1100">
              <a:latin typeface="Bahnschrift"/>
              <a:cs typeface="Bahnschrif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169163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dirty="0" spc="5"/>
              <a:t>o</a:t>
            </a:r>
            <a:r>
              <a:rPr dirty="0" spc="-5"/>
              <a:t>n</a:t>
            </a:r>
            <a:r>
              <a:rPr dirty="0"/>
              <a:t>c</a:t>
            </a:r>
            <a:r>
              <a:rPr dirty="0" spc="5"/>
              <a:t>l</a:t>
            </a:r>
            <a:r>
              <a:rPr dirty="0"/>
              <a:t>u</a:t>
            </a:r>
            <a:r>
              <a:rPr dirty="0" spc="5"/>
              <a:t>s</a:t>
            </a:r>
            <a:r>
              <a:rPr dirty="0" spc="-5"/>
              <a:t>i</a:t>
            </a:r>
            <a:r>
              <a:rPr dirty="0"/>
              <a:t>o</a:t>
            </a:r>
            <a:r>
              <a:rPr dirty="0" spc="-5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6278245" cy="1103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L’objectif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ZAN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national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vu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par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les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Parcs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>
                <a:latin typeface="Bahnschrift"/>
                <a:cs typeface="Bahnschrift"/>
              </a:rPr>
              <a:t>Dans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territoires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ruraux,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l’artificialisation,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c’est</a:t>
            </a:r>
            <a:r>
              <a:rPr dirty="0" sz="1400" spc="14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aussi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…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700">
              <a:latin typeface="Bahnschrift"/>
              <a:cs typeface="Bahnschrift"/>
            </a:endParaRPr>
          </a:p>
          <a:p>
            <a:pPr marL="433705" indent="-343535">
              <a:lnSpc>
                <a:spcPct val="100000"/>
              </a:lnSpc>
              <a:spcBef>
                <a:spcPts val="1100"/>
              </a:spcBef>
              <a:buFont typeface="Symbol"/>
              <a:buChar char=""/>
              <a:tabLst>
                <a:tab pos="433705" algn="l"/>
                <a:tab pos="434340" algn="l"/>
              </a:tabLst>
            </a:pP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simplification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écosystèmes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: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monocultures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agricoles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ou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sylvicoles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2864" y="2056447"/>
            <a:ext cx="2888589" cy="37012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56450"/>
            <a:ext cx="5512523" cy="370873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1781" y="2056447"/>
            <a:ext cx="3530219" cy="370123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169163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dirty="0" spc="5"/>
              <a:t>o</a:t>
            </a:r>
            <a:r>
              <a:rPr dirty="0" spc="-5"/>
              <a:t>n</a:t>
            </a:r>
            <a:r>
              <a:rPr dirty="0"/>
              <a:t>c</a:t>
            </a:r>
            <a:r>
              <a:rPr dirty="0" spc="5"/>
              <a:t>l</a:t>
            </a:r>
            <a:r>
              <a:rPr dirty="0"/>
              <a:t>u</a:t>
            </a:r>
            <a:r>
              <a:rPr dirty="0" spc="5"/>
              <a:t>s</a:t>
            </a:r>
            <a:r>
              <a:rPr dirty="0" spc="-5"/>
              <a:t>i</a:t>
            </a:r>
            <a:r>
              <a:rPr dirty="0"/>
              <a:t>o</a:t>
            </a:r>
            <a:r>
              <a:rPr dirty="0" spc="-5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4060825" cy="1103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L’objectif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ZAN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national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vu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par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les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Parcs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perte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surfaces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agricoles,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c’est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aussi…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700">
              <a:latin typeface="Bahnschrift"/>
              <a:cs typeface="Bahnschrift"/>
            </a:endParaRPr>
          </a:p>
          <a:p>
            <a:pPr marL="433705" indent="-343535">
              <a:lnSpc>
                <a:spcPct val="100000"/>
              </a:lnSpc>
              <a:spcBef>
                <a:spcPts val="1100"/>
              </a:spcBef>
              <a:buFont typeface="Symbol"/>
              <a:buChar char=""/>
              <a:tabLst>
                <a:tab pos="433705" algn="l"/>
                <a:tab pos="434340" algn="l"/>
              </a:tabLst>
            </a:pPr>
            <a:r>
              <a:rPr dirty="0" sz="1400" spc="-5">
                <a:latin typeface="Bahnschrift"/>
                <a:cs typeface="Bahnschrift"/>
              </a:rPr>
              <a:t>Une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conséquences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l’enfrichement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513" y="2061451"/>
            <a:ext cx="6741556" cy="34510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2603" y="670559"/>
            <a:ext cx="4351388" cy="24476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22603" y="3243579"/>
            <a:ext cx="4351388" cy="23102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14259" y="5638291"/>
            <a:ext cx="3908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Bahnschrift"/>
                <a:cs typeface="Bahnschrift"/>
              </a:rPr>
              <a:t>Opérations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reconquête</a:t>
            </a:r>
            <a:r>
              <a:rPr dirty="0" sz="1200" spc="10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espaces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ouverts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enfrichés</a:t>
            </a:r>
            <a:endParaRPr sz="1200">
              <a:latin typeface="Bahnschrift"/>
              <a:cs typeface="Bahnschrif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905" y="5635244"/>
            <a:ext cx="6225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Bahnschrift"/>
                <a:cs typeface="Bahnschrift"/>
              </a:rPr>
              <a:t>Enfrichement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surfaces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agricoles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dans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le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Parc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>
                <a:latin typeface="Bahnschrift"/>
                <a:cs typeface="Bahnschrift"/>
              </a:rPr>
              <a:t>du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Massif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des</a:t>
            </a:r>
            <a:r>
              <a:rPr dirty="0" sz="1200" spc="125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Bauges,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entre</a:t>
            </a:r>
            <a:r>
              <a:rPr dirty="0" sz="1200" spc="11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1956</a:t>
            </a:r>
            <a:r>
              <a:rPr dirty="0" sz="1200" spc="120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et</a:t>
            </a:r>
            <a:r>
              <a:rPr dirty="0" sz="1200" spc="114">
                <a:latin typeface="Bahnschrift"/>
                <a:cs typeface="Bahnschrift"/>
              </a:rPr>
              <a:t> </a:t>
            </a:r>
            <a:r>
              <a:rPr dirty="0" sz="1200" spc="-5">
                <a:latin typeface="Bahnschrift"/>
                <a:cs typeface="Bahnschrift"/>
              </a:rPr>
              <a:t>2016</a:t>
            </a:r>
            <a:endParaRPr sz="1200">
              <a:latin typeface="Bahnschrift"/>
              <a:cs typeface="Bahnschrif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169163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dirty="0" spc="5"/>
              <a:t>o</a:t>
            </a:r>
            <a:r>
              <a:rPr dirty="0" spc="-5"/>
              <a:t>n</a:t>
            </a:r>
            <a:r>
              <a:rPr dirty="0"/>
              <a:t>c</a:t>
            </a:r>
            <a:r>
              <a:rPr dirty="0" spc="5"/>
              <a:t>l</a:t>
            </a:r>
            <a:r>
              <a:rPr dirty="0"/>
              <a:t>u</a:t>
            </a:r>
            <a:r>
              <a:rPr dirty="0" spc="5"/>
              <a:t>s</a:t>
            </a:r>
            <a:r>
              <a:rPr dirty="0" spc="-5"/>
              <a:t>i</a:t>
            </a:r>
            <a:r>
              <a:rPr dirty="0"/>
              <a:t>o</a:t>
            </a:r>
            <a:r>
              <a:rPr dirty="0" spc="-5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5367020" cy="490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Quel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rôle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Parc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dans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la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stratégie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ZAN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nationale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?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 spc="-5">
                <a:latin typeface="Bahnschrift"/>
                <a:cs typeface="Bahnschrift"/>
              </a:rPr>
              <a:t>Une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participation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importante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l’élaboration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SRADDET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4734" y="1434464"/>
            <a:ext cx="7213071" cy="42023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23280" y="3322320"/>
            <a:ext cx="1251585" cy="71120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ctr" marL="12700" marR="5080" indent="-635">
              <a:lnSpc>
                <a:spcPct val="101200"/>
              </a:lnSpc>
              <a:spcBef>
                <a:spcPts val="155"/>
              </a:spcBef>
            </a:pPr>
            <a:r>
              <a:rPr dirty="0" sz="1100" spc="-5">
                <a:latin typeface="Bahnschrift"/>
                <a:cs typeface="Bahnschrift"/>
              </a:rPr>
              <a:t>Le</a:t>
            </a:r>
            <a:r>
              <a:rPr dirty="0" sz="1100">
                <a:latin typeface="Bahnschrift"/>
                <a:cs typeface="Bahnschrift"/>
              </a:rPr>
              <a:t> Parc</a:t>
            </a:r>
            <a:r>
              <a:rPr dirty="0" sz="1100" spc="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contribue- 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t-il</a:t>
            </a:r>
            <a:r>
              <a:rPr dirty="0" sz="1100" spc="85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au</a:t>
            </a:r>
            <a:r>
              <a:rPr dirty="0" sz="1100" spc="9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SRADDET</a:t>
            </a:r>
            <a:r>
              <a:rPr dirty="0" sz="1100" spc="8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en </a:t>
            </a:r>
            <a:r>
              <a:rPr dirty="0" sz="1100" spc="-17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matière</a:t>
            </a:r>
            <a:r>
              <a:rPr dirty="0" sz="1100" spc="6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d’économie </a:t>
            </a:r>
            <a:r>
              <a:rPr dirty="0" sz="1100" spc="-17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</a:t>
            </a:r>
            <a:r>
              <a:rPr dirty="0" sz="1100" spc="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l’espace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?</a:t>
            </a:r>
            <a:endParaRPr sz="1100">
              <a:latin typeface="Bahnschrift"/>
              <a:cs typeface="Bahnschrif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795" y="2034539"/>
            <a:ext cx="26511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71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400" spc="-5">
                <a:latin typeface="Bahnschrift"/>
                <a:cs typeface="Bahnschrift"/>
              </a:rPr>
              <a:t>Valorisation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patrimoniale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bourgs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795" y="2720339"/>
            <a:ext cx="276288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71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400">
                <a:latin typeface="Bahnschrift"/>
                <a:cs typeface="Bahnschrift"/>
              </a:rPr>
              <a:t>Appui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différenciation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 </a:t>
            </a:r>
            <a:r>
              <a:rPr dirty="0" sz="1400">
                <a:latin typeface="Bahnschrift"/>
                <a:cs typeface="Bahnschrift"/>
              </a:rPr>
              <a:t> traitement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1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espaces</a:t>
            </a:r>
            <a:r>
              <a:rPr dirty="0" sz="1400" spc="11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ruraux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urbains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795" y="3634739"/>
            <a:ext cx="256286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71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400" spc="-5">
                <a:latin typeface="Bahnschrift"/>
                <a:cs typeface="Bahnschrift"/>
              </a:rPr>
              <a:t>Renforcement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corridors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écologiques,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TVB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795" y="4320539"/>
            <a:ext cx="278003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71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400" spc="-5">
                <a:latin typeface="Bahnschrift"/>
                <a:cs typeface="Bahnschrift"/>
              </a:rPr>
              <a:t>Elévation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seuils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d’exigence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termes 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densité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d’artificialisation</a:t>
            </a:r>
            <a:endParaRPr sz="1400">
              <a:latin typeface="Bahnschrift"/>
              <a:cs typeface="Bahnschrif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169163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dirty="0" spc="5"/>
              <a:t>o</a:t>
            </a:r>
            <a:r>
              <a:rPr dirty="0" spc="-5"/>
              <a:t>n</a:t>
            </a:r>
            <a:r>
              <a:rPr dirty="0"/>
              <a:t>c</a:t>
            </a:r>
            <a:r>
              <a:rPr dirty="0" spc="5"/>
              <a:t>l</a:t>
            </a:r>
            <a:r>
              <a:rPr dirty="0"/>
              <a:t>u</a:t>
            </a:r>
            <a:r>
              <a:rPr dirty="0" spc="5"/>
              <a:t>s</a:t>
            </a:r>
            <a:r>
              <a:rPr dirty="0" spc="-5"/>
              <a:t>i</a:t>
            </a:r>
            <a:r>
              <a:rPr dirty="0"/>
              <a:t>o</a:t>
            </a:r>
            <a:r>
              <a:rPr dirty="0" spc="-5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5" y="782828"/>
            <a:ext cx="5367020" cy="2139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Quel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rôle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des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Parc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dans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la</a:t>
            </a:r>
            <a:r>
              <a:rPr dirty="0" sz="1800" spc="18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stratégie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ZAN</a:t>
            </a:r>
            <a:r>
              <a:rPr dirty="0" sz="1800" spc="175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 spc="-5">
                <a:solidFill>
                  <a:srgbClr val="8E3B3B"/>
                </a:solidFill>
                <a:latin typeface="Bahnschrift"/>
                <a:cs typeface="Bahnschrift"/>
              </a:rPr>
              <a:t>nationale</a:t>
            </a:r>
            <a:r>
              <a:rPr dirty="0" sz="1800" spc="170">
                <a:solidFill>
                  <a:srgbClr val="8E3B3B"/>
                </a:solidFill>
                <a:latin typeface="Bahnschrift"/>
                <a:cs typeface="Bahnschrift"/>
              </a:rPr>
              <a:t> </a:t>
            </a:r>
            <a:r>
              <a:rPr dirty="0" sz="1800">
                <a:solidFill>
                  <a:srgbClr val="8E3B3B"/>
                </a:solidFill>
                <a:latin typeface="Bahnschrift"/>
                <a:cs typeface="Bahnschrift"/>
              </a:rPr>
              <a:t>?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590"/>
              </a:lnSpc>
            </a:pPr>
            <a:r>
              <a:rPr dirty="0" sz="1400">
                <a:latin typeface="Bahnschrift"/>
                <a:cs typeface="Bahnschrift"/>
              </a:rPr>
              <a:t>Des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médiateurs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collectivités</a:t>
            </a:r>
            <a:endParaRPr sz="14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</a:pPr>
            <a:endParaRPr sz="1700">
              <a:latin typeface="Bahnschrift"/>
              <a:cs typeface="Bahnschrif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Bahnschrift"/>
              <a:cs typeface="Bahnschrift"/>
            </a:endParaRPr>
          </a:p>
          <a:p>
            <a:pPr marL="298450" marR="1219200" indent="-285750">
              <a:lnSpc>
                <a:spcPct val="107100"/>
              </a:lnSpc>
              <a:spcBef>
                <a:spcPts val="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400" spc="-5">
                <a:latin typeface="Bahnschrift"/>
                <a:cs typeface="Bahnschrift"/>
              </a:rPr>
              <a:t>Un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soutien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technique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précieux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pour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25" b="1">
                <a:latin typeface="Arial"/>
                <a:cs typeface="Arial"/>
              </a:rPr>
              <a:t>traduire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des </a:t>
            </a:r>
            <a:r>
              <a:rPr dirty="0" sz="1400" spc="-370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objectifs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théoriques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en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40" b="1">
                <a:latin typeface="Arial"/>
                <a:cs typeface="Arial"/>
              </a:rPr>
              <a:t>projets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concrets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550">
              <a:latin typeface="Arial"/>
              <a:cs typeface="Arial"/>
            </a:endParaRPr>
          </a:p>
          <a:p>
            <a:pPr marL="298450" marR="834390" indent="-285750">
              <a:lnSpc>
                <a:spcPct val="1071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400">
                <a:latin typeface="Bahnschrift"/>
                <a:cs typeface="Bahnschrift"/>
              </a:rPr>
              <a:t>Des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pédagogues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et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formateurs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sur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temps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long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l’échelle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d’un</a:t>
            </a:r>
            <a:r>
              <a:rPr dirty="0" sz="1400" spc="14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territoire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entier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875" y="3125724"/>
            <a:ext cx="448310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71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dirty="0" sz="1400" spc="-5">
                <a:latin typeface="Bahnschrift"/>
                <a:cs typeface="Bahnschrift"/>
              </a:rPr>
              <a:t>Une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45" b="1">
                <a:latin typeface="Arial"/>
                <a:cs typeface="Arial"/>
              </a:rPr>
              <a:t>argumentation </a:t>
            </a:r>
            <a:r>
              <a:rPr dirty="0" sz="1400" spc="-5">
                <a:latin typeface="Bahnschrift"/>
                <a:cs typeface="Bahnschrift"/>
              </a:rPr>
              <a:t>en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faveur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maîtrise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 </a:t>
            </a:r>
            <a:r>
              <a:rPr dirty="0" sz="14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l’espace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auprès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élus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qui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permet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faire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évoluer </a:t>
            </a:r>
            <a:r>
              <a:rPr dirty="0" sz="1400" spc="-2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les</a:t>
            </a:r>
            <a:r>
              <a:rPr dirty="0" sz="1400" spc="13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mentalités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59173" y="1965669"/>
            <a:ext cx="6046765" cy="37160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722224" y="3124707"/>
            <a:ext cx="1061085" cy="115633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algn="ctr" marL="12700" marR="5080" indent="-1270">
              <a:lnSpc>
                <a:spcPct val="107000"/>
              </a:lnSpc>
              <a:spcBef>
                <a:spcPts val="15"/>
              </a:spcBef>
            </a:pPr>
            <a:r>
              <a:rPr dirty="0" sz="1000" spc="-5">
                <a:latin typeface="Bahnschrift"/>
                <a:cs typeface="Bahnschrift"/>
              </a:rPr>
              <a:t>Avez-vous</a:t>
            </a:r>
            <a:r>
              <a:rPr dirty="0" sz="1000">
                <a:latin typeface="Bahnschrift"/>
                <a:cs typeface="Bahnschrift"/>
              </a:rPr>
              <a:t> mis en </a:t>
            </a:r>
            <a:r>
              <a:rPr dirty="0" sz="1000" spc="-160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place</a:t>
            </a:r>
            <a:r>
              <a:rPr dirty="0" sz="1000" spc="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des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35" b="1">
                <a:latin typeface="Arial"/>
                <a:cs typeface="Arial"/>
              </a:rPr>
              <a:t>outils 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45" b="1">
                <a:latin typeface="Arial"/>
                <a:cs typeface="Arial"/>
              </a:rPr>
              <a:t>p</a:t>
            </a:r>
            <a:r>
              <a:rPr dirty="0" sz="1000" spc="-45" b="1">
                <a:latin typeface="Arial"/>
                <a:cs typeface="Arial"/>
              </a:rPr>
              <a:t>é</a:t>
            </a:r>
            <a:r>
              <a:rPr dirty="0" sz="1000" spc="-80" b="1">
                <a:latin typeface="Arial"/>
                <a:cs typeface="Arial"/>
              </a:rPr>
              <a:t>d</a:t>
            </a:r>
            <a:r>
              <a:rPr dirty="0" sz="1000" spc="-25" b="1">
                <a:latin typeface="Arial"/>
                <a:cs typeface="Arial"/>
              </a:rPr>
              <a:t>a</a:t>
            </a:r>
            <a:r>
              <a:rPr dirty="0" sz="1000" spc="-80" b="1">
                <a:latin typeface="Arial"/>
                <a:cs typeface="Arial"/>
              </a:rPr>
              <a:t>g</a:t>
            </a:r>
            <a:r>
              <a:rPr dirty="0" sz="1000" spc="-65" b="1">
                <a:latin typeface="Arial"/>
                <a:cs typeface="Arial"/>
              </a:rPr>
              <a:t>o</a:t>
            </a:r>
            <a:r>
              <a:rPr dirty="0" sz="1000" spc="-80" b="1">
                <a:latin typeface="Arial"/>
                <a:cs typeface="Arial"/>
              </a:rPr>
              <a:t>g</a:t>
            </a:r>
            <a:r>
              <a:rPr dirty="0" sz="1000" spc="-35" b="1">
                <a:latin typeface="Arial"/>
                <a:cs typeface="Arial"/>
              </a:rPr>
              <a:t>i</a:t>
            </a:r>
            <a:r>
              <a:rPr dirty="0" sz="1000" spc="-80" b="1">
                <a:latin typeface="Arial"/>
                <a:cs typeface="Arial"/>
              </a:rPr>
              <a:t>q</a:t>
            </a:r>
            <a:r>
              <a:rPr dirty="0" sz="1000" spc="-65" b="1">
                <a:latin typeface="Arial"/>
                <a:cs typeface="Arial"/>
              </a:rPr>
              <a:t>u</a:t>
            </a:r>
            <a:r>
              <a:rPr dirty="0" sz="1000" spc="-20" b="1">
                <a:latin typeface="Arial"/>
                <a:cs typeface="Arial"/>
              </a:rPr>
              <a:t>e</a:t>
            </a:r>
            <a:r>
              <a:rPr dirty="0" sz="1000" spc="-40" b="1">
                <a:latin typeface="Arial"/>
                <a:cs typeface="Arial"/>
              </a:rPr>
              <a:t>s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>
                <a:latin typeface="Bahnschrift"/>
                <a:cs typeface="Bahnschrift"/>
              </a:rPr>
              <a:t>a  </a:t>
            </a:r>
            <a:r>
              <a:rPr dirty="0" sz="1000" spc="-5">
                <a:latin typeface="Bahnschrift"/>
                <a:cs typeface="Bahnschrift"/>
              </a:rPr>
              <a:t>destination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des 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habitants,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des </a:t>
            </a:r>
            <a:r>
              <a:rPr dirty="0" sz="100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entreprises</a:t>
            </a:r>
            <a:r>
              <a:rPr dirty="0" sz="1000" spc="55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et</a:t>
            </a:r>
            <a:r>
              <a:rPr dirty="0" sz="1000" spc="60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des </a:t>
            </a:r>
            <a:r>
              <a:rPr dirty="0" sz="1000" spc="-155">
                <a:latin typeface="Bahnschrift"/>
                <a:cs typeface="Bahnschrift"/>
              </a:rPr>
              <a:t> </a:t>
            </a:r>
            <a:r>
              <a:rPr dirty="0" sz="1000" spc="-5">
                <a:latin typeface="Bahnschrift"/>
                <a:cs typeface="Bahnschrift"/>
              </a:rPr>
              <a:t>élus</a:t>
            </a:r>
            <a:r>
              <a:rPr dirty="0" sz="1000" spc="75">
                <a:latin typeface="Bahnschrift"/>
                <a:cs typeface="Bahnschrift"/>
              </a:rPr>
              <a:t> </a:t>
            </a:r>
            <a:r>
              <a:rPr dirty="0" sz="1000">
                <a:latin typeface="Bahnschrift"/>
                <a:cs typeface="Bahnschrift"/>
              </a:rPr>
              <a:t>?</a:t>
            </a:r>
            <a:endParaRPr sz="1000">
              <a:latin typeface="Bahnschrift"/>
              <a:cs typeface="Bahnschrif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4937" y="2718308"/>
            <a:ext cx="92856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5"/>
              <a:t> </a:t>
            </a:r>
            <a:r>
              <a:rPr dirty="0"/>
              <a:t>stratégies</a:t>
            </a:r>
            <a:r>
              <a:rPr dirty="0" spc="250"/>
              <a:t> </a:t>
            </a:r>
            <a:r>
              <a:rPr dirty="0"/>
              <a:t>des</a:t>
            </a:r>
            <a:r>
              <a:rPr dirty="0" spc="245"/>
              <a:t> </a:t>
            </a:r>
            <a:r>
              <a:rPr dirty="0"/>
              <a:t>Parcs</a:t>
            </a:r>
            <a:r>
              <a:rPr dirty="0" spc="250"/>
              <a:t> </a:t>
            </a:r>
            <a:r>
              <a:rPr dirty="0"/>
              <a:t>concourent</a:t>
            </a:r>
            <a:r>
              <a:rPr dirty="0" spc="250"/>
              <a:t> </a:t>
            </a:r>
            <a:r>
              <a:rPr dirty="0"/>
              <a:t>a</a:t>
            </a:r>
            <a:r>
              <a:rPr dirty="0" spc="235"/>
              <a:t> </a:t>
            </a:r>
            <a:r>
              <a:rPr dirty="0" spc="-5"/>
              <a:t>limiter</a:t>
            </a:r>
            <a:r>
              <a:rPr dirty="0" spc="245"/>
              <a:t> </a:t>
            </a:r>
            <a:r>
              <a:rPr dirty="0" spc="-5"/>
              <a:t>l’artificialisation</a:t>
            </a:r>
            <a:r>
              <a:rPr dirty="0" spc="240"/>
              <a:t> </a:t>
            </a:r>
            <a:r>
              <a:rPr dirty="0"/>
              <a:t>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92856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Quelles</a:t>
            </a:r>
            <a:r>
              <a:rPr dirty="0" spc="245"/>
              <a:t> </a:t>
            </a:r>
            <a:r>
              <a:rPr dirty="0"/>
              <a:t>stratégies</a:t>
            </a:r>
            <a:r>
              <a:rPr dirty="0" spc="250"/>
              <a:t> </a:t>
            </a:r>
            <a:r>
              <a:rPr dirty="0"/>
              <a:t>des</a:t>
            </a:r>
            <a:r>
              <a:rPr dirty="0" spc="245"/>
              <a:t> </a:t>
            </a:r>
            <a:r>
              <a:rPr dirty="0"/>
              <a:t>Parcs</a:t>
            </a:r>
            <a:r>
              <a:rPr dirty="0" spc="250"/>
              <a:t> </a:t>
            </a:r>
            <a:r>
              <a:rPr dirty="0"/>
              <a:t>concourent</a:t>
            </a:r>
            <a:r>
              <a:rPr dirty="0" spc="250"/>
              <a:t> </a:t>
            </a:r>
            <a:r>
              <a:rPr dirty="0"/>
              <a:t>a</a:t>
            </a:r>
            <a:r>
              <a:rPr dirty="0" spc="235"/>
              <a:t> </a:t>
            </a:r>
            <a:r>
              <a:rPr dirty="0" spc="-5"/>
              <a:t>limiter</a:t>
            </a:r>
            <a:r>
              <a:rPr dirty="0" spc="245"/>
              <a:t> </a:t>
            </a:r>
            <a:r>
              <a:rPr dirty="0" spc="-5"/>
              <a:t>l’artificialisation</a:t>
            </a:r>
            <a:r>
              <a:rPr dirty="0" spc="24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876" y="1151635"/>
            <a:ext cx="60718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Bahnschrift"/>
                <a:cs typeface="Bahnschrift"/>
              </a:rPr>
              <a:t>Deux</a:t>
            </a:r>
            <a:r>
              <a:rPr dirty="0" sz="1800" spc="180">
                <a:latin typeface="Bahnschrift"/>
                <a:cs typeface="Bahnschrift"/>
              </a:rPr>
              <a:t> </a:t>
            </a:r>
            <a:r>
              <a:rPr dirty="0" sz="1800" spc="-10">
                <a:latin typeface="Bahnschrift"/>
                <a:cs typeface="Bahnschrift"/>
              </a:rPr>
              <a:t>orientations</a:t>
            </a:r>
            <a:r>
              <a:rPr dirty="0" sz="1800" spc="190">
                <a:latin typeface="Bahnschrift"/>
                <a:cs typeface="Bahnschrift"/>
              </a:rPr>
              <a:t> </a:t>
            </a:r>
            <a:r>
              <a:rPr dirty="0" sz="1800" spc="-10">
                <a:latin typeface="Bahnschrift"/>
                <a:cs typeface="Bahnschrift"/>
              </a:rPr>
              <a:t>récurrentes</a:t>
            </a:r>
            <a:r>
              <a:rPr dirty="0" sz="1800" spc="19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dans</a:t>
            </a:r>
            <a:r>
              <a:rPr dirty="0" sz="1800" spc="19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les</a:t>
            </a:r>
            <a:r>
              <a:rPr dirty="0" sz="1800" spc="19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chartes</a:t>
            </a:r>
            <a:r>
              <a:rPr dirty="0" sz="1800" spc="19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des</a:t>
            </a:r>
            <a:r>
              <a:rPr dirty="0" sz="1800" spc="19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Parcs</a:t>
            </a:r>
            <a:r>
              <a:rPr dirty="0" sz="1800" spc="19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:</a:t>
            </a:r>
            <a:endParaRPr sz="1800">
              <a:latin typeface="Bahnschrift"/>
              <a:cs typeface="Bahnschrif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6940" y="4851907"/>
            <a:ext cx="3806190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122555">
              <a:lnSpc>
                <a:spcPct val="101099"/>
              </a:lnSpc>
              <a:spcBef>
                <a:spcPts val="75"/>
              </a:spcBef>
            </a:pPr>
            <a:r>
              <a:rPr dirty="0" sz="1800" spc="-5">
                <a:latin typeface="Bahnschrift"/>
                <a:cs typeface="Bahnschrift"/>
              </a:rPr>
              <a:t>2.</a:t>
            </a:r>
            <a:r>
              <a:rPr dirty="0" sz="180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Donner</a:t>
            </a:r>
            <a:r>
              <a:rPr dirty="0" sz="1800">
                <a:latin typeface="Bahnschrift"/>
                <a:cs typeface="Bahnschrift"/>
              </a:rPr>
              <a:t> de</a:t>
            </a:r>
            <a:r>
              <a:rPr dirty="0" sz="1800" spc="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la</a:t>
            </a:r>
            <a:r>
              <a:rPr dirty="0" sz="1800" spc="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valeur</a:t>
            </a:r>
            <a:r>
              <a:rPr dirty="0" sz="180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symbolique, </a:t>
            </a:r>
            <a:r>
              <a:rPr dirty="0" sz="180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culturelle</a:t>
            </a:r>
            <a:r>
              <a:rPr dirty="0" sz="1800" spc="15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et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économique</a:t>
            </a:r>
            <a:r>
              <a:rPr dirty="0" sz="1800" spc="160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au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non-bâti</a:t>
            </a:r>
            <a:endParaRPr sz="1800">
              <a:latin typeface="Bahnschrift"/>
              <a:cs typeface="Bahnschrif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091830" y="1855025"/>
            <a:ext cx="1765935" cy="2310130"/>
            <a:chOff x="8091830" y="1855025"/>
            <a:chExt cx="1765935" cy="23101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5470" y="2614574"/>
              <a:ext cx="1363607" cy="13619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13215" y="2391333"/>
              <a:ext cx="84785" cy="2459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437496" y="3390074"/>
              <a:ext cx="420370" cy="212090"/>
            </a:xfrm>
            <a:custGeom>
              <a:avLst/>
              <a:gdLst/>
              <a:ahLst/>
              <a:cxnLst/>
              <a:rect l="l" t="t" r="r" b="b"/>
              <a:pathLst>
                <a:path w="420370" h="212089">
                  <a:moveTo>
                    <a:pt x="83544" y="25802"/>
                  </a:moveTo>
                  <a:lnTo>
                    <a:pt x="71272" y="51594"/>
                  </a:lnTo>
                  <a:lnTo>
                    <a:pt x="407466" y="211594"/>
                  </a:lnTo>
                  <a:lnTo>
                    <a:pt x="419747" y="185800"/>
                  </a:lnTo>
                  <a:lnTo>
                    <a:pt x="83544" y="25802"/>
                  </a:lnTo>
                  <a:close/>
                </a:path>
                <a:path w="420370" h="212089">
                  <a:moveTo>
                    <a:pt x="95821" y="0"/>
                  </a:moveTo>
                  <a:lnTo>
                    <a:pt x="0" y="1854"/>
                  </a:lnTo>
                  <a:lnTo>
                    <a:pt x="58991" y="77406"/>
                  </a:lnTo>
                  <a:lnTo>
                    <a:pt x="71272" y="51594"/>
                  </a:lnTo>
                  <a:lnTo>
                    <a:pt x="58369" y="45453"/>
                  </a:lnTo>
                  <a:lnTo>
                    <a:pt x="70637" y="19659"/>
                  </a:lnTo>
                  <a:lnTo>
                    <a:pt x="86467" y="19659"/>
                  </a:lnTo>
                  <a:lnTo>
                    <a:pt x="95821" y="0"/>
                  </a:lnTo>
                  <a:close/>
                </a:path>
                <a:path w="420370" h="212089">
                  <a:moveTo>
                    <a:pt x="70637" y="19659"/>
                  </a:moveTo>
                  <a:lnTo>
                    <a:pt x="58369" y="45453"/>
                  </a:lnTo>
                  <a:lnTo>
                    <a:pt x="71272" y="51594"/>
                  </a:lnTo>
                  <a:lnTo>
                    <a:pt x="83544" y="25802"/>
                  </a:lnTo>
                  <a:lnTo>
                    <a:pt x="70637" y="19659"/>
                  </a:lnTo>
                  <a:close/>
                </a:path>
                <a:path w="420370" h="212089">
                  <a:moveTo>
                    <a:pt x="86467" y="19659"/>
                  </a:moveTo>
                  <a:lnTo>
                    <a:pt x="70637" y="19659"/>
                  </a:lnTo>
                  <a:lnTo>
                    <a:pt x="83544" y="25802"/>
                  </a:lnTo>
                  <a:lnTo>
                    <a:pt x="86467" y="19659"/>
                  </a:lnTo>
                  <a:close/>
                </a:path>
              </a:pathLst>
            </a:custGeom>
            <a:solidFill>
              <a:srgbClr val="8E3B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1830" y="3913276"/>
              <a:ext cx="188048" cy="2516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42984" y="1908213"/>
              <a:ext cx="387837" cy="4320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45029" y="1855025"/>
              <a:ext cx="268541" cy="21672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907575" y="3386328"/>
            <a:ext cx="939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latin typeface="Calibri"/>
                <a:cs typeface="Calibri"/>
              </a:rPr>
              <a:t>€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88532" y="3405713"/>
            <a:ext cx="136525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5"/>
              </a:lnSpc>
            </a:pPr>
            <a:r>
              <a:rPr dirty="0" sz="1100" spc="-25">
                <a:latin typeface="Calibri"/>
                <a:cs typeface="Calibri"/>
              </a:rPr>
              <a:t>€€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560271" y="1815045"/>
            <a:ext cx="2941955" cy="2903855"/>
            <a:chOff x="7560271" y="1815045"/>
            <a:chExt cx="2941955" cy="2903855"/>
          </a:xfrm>
        </p:grpSpPr>
        <p:sp>
          <p:nvSpPr>
            <p:cNvPr id="15" name="object 15"/>
            <p:cNvSpPr/>
            <p:nvPr/>
          </p:nvSpPr>
          <p:spPr>
            <a:xfrm>
              <a:off x="8806840" y="1821395"/>
              <a:ext cx="580390" cy="580390"/>
            </a:xfrm>
            <a:custGeom>
              <a:avLst/>
              <a:gdLst/>
              <a:ahLst/>
              <a:cxnLst/>
              <a:rect l="l" t="t" r="r" b="b"/>
              <a:pathLst>
                <a:path w="580390" h="580389">
                  <a:moveTo>
                    <a:pt x="0" y="96664"/>
                  </a:moveTo>
                  <a:lnTo>
                    <a:pt x="7596" y="59038"/>
                  </a:lnTo>
                  <a:lnTo>
                    <a:pt x="28312" y="28312"/>
                  </a:lnTo>
                  <a:lnTo>
                    <a:pt x="59038" y="7596"/>
                  </a:lnTo>
                  <a:lnTo>
                    <a:pt x="96664" y="0"/>
                  </a:lnTo>
                  <a:lnTo>
                    <a:pt x="483312" y="0"/>
                  </a:lnTo>
                  <a:lnTo>
                    <a:pt x="520938" y="7596"/>
                  </a:lnTo>
                  <a:lnTo>
                    <a:pt x="551664" y="28312"/>
                  </a:lnTo>
                  <a:lnTo>
                    <a:pt x="572380" y="59038"/>
                  </a:lnTo>
                  <a:lnTo>
                    <a:pt x="579977" y="96664"/>
                  </a:lnTo>
                  <a:lnTo>
                    <a:pt x="579977" y="483312"/>
                  </a:lnTo>
                  <a:lnTo>
                    <a:pt x="572380" y="520938"/>
                  </a:lnTo>
                  <a:lnTo>
                    <a:pt x="551664" y="551664"/>
                  </a:lnTo>
                  <a:lnTo>
                    <a:pt x="520938" y="572380"/>
                  </a:lnTo>
                  <a:lnTo>
                    <a:pt x="483312" y="579977"/>
                  </a:lnTo>
                  <a:lnTo>
                    <a:pt x="96664" y="579977"/>
                  </a:lnTo>
                  <a:lnTo>
                    <a:pt x="59038" y="572380"/>
                  </a:lnTo>
                  <a:lnTo>
                    <a:pt x="28312" y="551664"/>
                  </a:lnTo>
                  <a:lnTo>
                    <a:pt x="7596" y="520938"/>
                  </a:lnTo>
                  <a:lnTo>
                    <a:pt x="0" y="483312"/>
                  </a:lnTo>
                  <a:lnTo>
                    <a:pt x="0" y="96664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98544" y="3761727"/>
              <a:ext cx="367347" cy="2709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90112" y="3402723"/>
              <a:ext cx="333692" cy="3384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851110" y="3387051"/>
              <a:ext cx="644525" cy="644525"/>
            </a:xfrm>
            <a:custGeom>
              <a:avLst/>
              <a:gdLst/>
              <a:ahLst/>
              <a:cxnLst/>
              <a:rect l="l" t="t" r="r" b="b"/>
              <a:pathLst>
                <a:path w="644525" h="644525">
                  <a:moveTo>
                    <a:pt x="0" y="107365"/>
                  </a:moveTo>
                  <a:lnTo>
                    <a:pt x="8437" y="65573"/>
                  </a:lnTo>
                  <a:lnTo>
                    <a:pt x="31446" y="31446"/>
                  </a:lnTo>
                  <a:lnTo>
                    <a:pt x="65573" y="8437"/>
                  </a:lnTo>
                  <a:lnTo>
                    <a:pt x="107365" y="0"/>
                  </a:lnTo>
                  <a:lnTo>
                    <a:pt x="536814" y="0"/>
                  </a:lnTo>
                  <a:lnTo>
                    <a:pt x="578605" y="8437"/>
                  </a:lnTo>
                  <a:lnTo>
                    <a:pt x="612732" y="31446"/>
                  </a:lnTo>
                  <a:lnTo>
                    <a:pt x="635742" y="65573"/>
                  </a:lnTo>
                  <a:lnTo>
                    <a:pt x="644179" y="107365"/>
                  </a:lnTo>
                  <a:lnTo>
                    <a:pt x="644179" y="536814"/>
                  </a:lnTo>
                  <a:lnTo>
                    <a:pt x="635742" y="578605"/>
                  </a:lnTo>
                  <a:lnTo>
                    <a:pt x="612732" y="612732"/>
                  </a:lnTo>
                  <a:lnTo>
                    <a:pt x="578605" y="635742"/>
                  </a:lnTo>
                  <a:lnTo>
                    <a:pt x="536814" y="644179"/>
                  </a:lnTo>
                  <a:lnTo>
                    <a:pt x="107365" y="644179"/>
                  </a:lnTo>
                  <a:lnTo>
                    <a:pt x="65573" y="635742"/>
                  </a:lnTo>
                  <a:lnTo>
                    <a:pt x="31446" y="612732"/>
                  </a:lnTo>
                  <a:lnTo>
                    <a:pt x="8437" y="578605"/>
                  </a:lnTo>
                  <a:lnTo>
                    <a:pt x="0" y="536814"/>
                  </a:lnTo>
                  <a:lnTo>
                    <a:pt x="0" y="107365"/>
                  </a:lnTo>
                  <a:close/>
                </a:path>
              </a:pathLst>
            </a:custGeom>
            <a:ln w="1270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88224" y="4315180"/>
              <a:ext cx="369493" cy="3722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32140" y="4156574"/>
              <a:ext cx="138563" cy="1843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75257" y="4230204"/>
              <a:ext cx="156883" cy="2087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566621" y="4130954"/>
              <a:ext cx="581660" cy="581660"/>
            </a:xfrm>
            <a:custGeom>
              <a:avLst/>
              <a:gdLst/>
              <a:ahLst/>
              <a:cxnLst/>
              <a:rect l="l" t="t" r="r" b="b"/>
              <a:pathLst>
                <a:path w="581659" h="581660">
                  <a:moveTo>
                    <a:pt x="0" y="96872"/>
                  </a:moveTo>
                  <a:lnTo>
                    <a:pt x="7612" y="59165"/>
                  </a:lnTo>
                  <a:lnTo>
                    <a:pt x="28373" y="28373"/>
                  </a:lnTo>
                  <a:lnTo>
                    <a:pt x="59165" y="7612"/>
                  </a:lnTo>
                  <a:lnTo>
                    <a:pt x="96872" y="0"/>
                  </a:lnTo>
                  <a:lnTo>
                    <a:pt x="484351" y="0"/>
                  </a:lnTo>
                  <a:lnTo>
                    <a:pt x="522058" y="7612"/>
                  </a:lnTo>
                  <a:lnTo>
                    <a:pt x="552850" y="28373"/>
                  </a:lnTo>
                  <a:lnTo>
                    <a:pt x="573610" y="59165"/>
                  </a:lnTo>
                  <a:lnTo>
                    <a:pt x="581223" y="96872"/>
                  </a:lnTo>
                  <a:lnTo>
                    <a:pt x="581223" y="484351"/>
                  </a:lnTo>
                  <a:lnTo>
                    <a:pt x="573610" y="522058"/>
                  </a:lnTo>
                  <a:lnTo>
                    <a:pt x="552850" y="552850"/>
                  </a:lnTo>
                  <a:lnTo>
                    <a:pt x="522058" y="573610"/>
                  </a:lnTo>
                  <a:lnTo>
                    <a:pt x="484351" y="581223"/>
                  </a:lnTo>
                  <a:lnTo>
                    <a:pt x="96872" y="581223"/>
                  </a:lnTo>
                  <a:lnTo>
                    <a:pt x="59165" y="573610"/>
                  </a:lnTo>
                  <a:lnTo>
                    <a:pt x="28373" y="552850"/>
                  </a:lnTo>
                  <a:lnTo>
                    <a:pt x="7612" y="522058"/>
                  </a:lnTo>
                  <a:lnTo>
                    <a:pt x="0" y="484351"/>
                  </a:lnTo>
                  <a:lnTo>
                    <a:pt x="0" y="96872"/>
                  </a:lnTo>
                  <a:close/>
                </a:path>
              </a:pathLst>
            </a:custGeom>
            <a:ln w="12700">
              <a:solidFill>
                <a:srgbClr val="00886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257641" y="2649994"/>
              <a:ext cx="275590" cy="306070"/>
            </a:xfrm>
            <a:custGeom>
              <a:avLst/>
              <a:gdLst/>
              <a:ahLst/>
              <a:cxnLst/>
              <a:rect l="l" t="t" r="r" b="b"/>
              <a:pathLst>
                <a:path w="275590" h="306069">
                  <a:moveTo>
                    <a:pt x="275056" y="0"/>
                  </a:moveTo>
                  <a:lnTo>
                    <a:pt x="0" y="0"/>
                  </a:lnTo>
                  <a:lnTo>
                    <a:pt x="0" y="306031"/>
                  </a:lnTo>
                  <a:lnTo>
                    <a:pt x="275056" y="306031"/>
                  </a:lnTo>
                  <a:lnTo>
                    <a:pt x="275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257641" y="2649994"/>
              <a:ext cx="275590" cy="306070"/>
            </a:xfrm>
            <a:custGeom>
              <a:avLst/>
              <a:gdLst/>
              <a:ahLst/>
              <a:cxnLst/>
              <a:rect l="l" t="t" r="r" b="b"/>
              <a:pathLst>
                <a:path w="275590" h="306069">
                  <a:moveTo>
                    <a:pt x="0" y="0"/>
                  </a:moveTo>
                  <a:lnTo>
                    <a:pt x="275047" y="0"/>
                  </a:lnTo>
                  <a:lnTo>
                    <a:pt x="275047" y="306031"/>
                  </a:lnTo>
                  <a:lnTo>
                    <a:pt x="0" y="30603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257641" y="3128606"/>
              <a:ext cx="275590" cy="306070"/>
            </a:xfrm>
            <a:custGeom>
              <a:avLst/>
              <a:gdLst/>
              <a:ahLst/>
              <a:cxnLst/>
              <a:rect l="l" t="t" r="r" b="b"/>
              <a:pathLst>
                <a:path w="275590" h="306070">
                  <a:moveTo>
                    <a:pt x="275056" y="0"/>
                  </a:moveTo>
                  <a:lnTo>
                    <a:pt x="0" y="0"/>
                  </a:lnTo>
                  <a:lnTo>
                    <a:pt x="0" y="306031"/>
                  </a:lnTo>
                  <a:lnTo>
                    <a:pt x="275056" y="306031"/>
                  </a:lnTo>
                  <a:lnTo>
                    <a:pt x="275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257641" y="3128606"/>
              <a:ext cx="275590" cy="306070"/>
            </a:xfrm>
            <a:custGeom>
              <a:avLst/>
              <a:gdLst/>
              <a:ahLst/>
              <a:cxnLst/>
              <a:rect l="l" t="t" r="r" b="b"/>
              <a:pathLst>
                <a:path w="275590" h="306070">
                  <a:moveTo>
                    <a:pt x="0" y="0"/>
                  </a:moveTo>
                  <a:lnTo>
                    <a:pt x="275047" y="0"/>
                  </a:lnTo>
                  <a:lnTo>
                    <a:pt x="275047" y="306031"/>
                  </a:lnTo>
                  <a:lnTo>
                    <a:pt x="0" y="30603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720696" y="3589604"/>
              <a:ext cx="294005" cy="306070"/>
            </a:xfrm>
            <a:custGeom>
              <a:avLst/>
              <a:gdLst/>
              <a:ahLst/>
              <a:cxnLst/>
              <a:rect l="l" t="t" r="r" b="b"/>
              <a:pathLst>
                <a:path w="294004" h="306070">
                  <a:moveTo>
                    <a:pt x="293776" y="0"/>
                  </a:moveTo>
                  <a:lnTo>
                    <a:pt x="0" y="0"/>
                  </a:lnTo>
                  <a:lnTo>
                    <a:pt x="0" y="306031"/>
                  </a:lnTo>
                  <a:lnTo>
                    <a:pt x="293776" y="306031"/>
                  </a:lnTo>
                  <a:lnTo>
                    <a:pt x="2937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720696" y="3589604"/>
              <a:ext cx="294005" cy="306070"/>
            </a:xfrm>
            <a:custGeom>
              <a:avLst/>
              <a:gdLst/>
              <a:ahLst/>
              <a:cxnLst/>
              <a:rect l="l" t="t" r="r" b="b"/>
              <a:pathLst>
                <a:path w="294004" h="306070">
                  <a:moveTo>
                    <a:pt x="0" y="0"/>
                  </a:moveTo>
                  <a:lnTo>
                    <a:pt x="293772" y="0"/>
                  </a:lnTo>
                  <a:lnTo>
                    <a:pt x="293772" y="306031"/>
                  </a:lnTo>
                  <a:lnTo>
                    <a:pt x="0" y="30603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722893" y="3138436"/>
              <a:ext cx="275590" cy="306070"/>
            </a:xfrm>
            <a:custGeom>
              <a:avLst/>
              <a:gdLst/>
              <a:ahLst/>
              <a:cxnLst/>
              <a:rect l="l" t="t" r="r" b="b"/>
              <a:pathLst>
                <a:path w="275590" h="306070">
                  <a:moveTo>
                    <a:pt x="275056" y="0"/>
                  </a:moveTo>
                  <a:lnTo>
                    <a:pt x="0" y="0"/>
                  </a:lnTo>
                  <a:lnTo>
                    <a:pt x="0" y="306031"/>
                  </a:lnTo>
                  <a:lnTo>
                    <a:pt x="275056" y="306031"/>
                  </a:lnTo>
                  <a:lnTo>
                    <a:pt x="275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722893" y="3138436"/>
              <a:ext cx="275590" cy="306070"/>
            </a:xfrm>
            <a:custGeom>
              <a:avLst/>
              <a:gdLst/>
              <a:ahLst/>
              <a:cxnLst/>
              <a:rect l="l" t="t" r="r" b="b"/>
              <a:pathLst>
                <a:path w="275590" h="306070">
                  <a:moveTo>
                    <a:pt x="0" y="0"/>
                  </a:moveTo>
                  <a:lnTo>
                    <a:pt x="275047" y="0"/>
                  </a:lnTo>
                  <a:lnTo>
                    <a:pt x="275047" y="306031"/>
                  </a:lnTo>
                  <a:lnTo>
                    <a:pt x="0" y="30603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191205" y="2664650"/>
              <a:ext cx="275590" cy="306070"/>
            </a:xfrm>
            <a:custGeom>
              <a:avLst/>
              <a:gdLst/>
              <a:ahLst/>
              <a:cxnLst/>
              <a:rect l="l" t="t" r="r" b="b"/>
              <a:pathLst>
                <a:path w="275590" h="306069">
                  <a:moveTo>
                    <a:pt x="275043" y="0"/>
                  </a:moveTo>
                  <a:lnTo>
                    <a:pt x="0" y="0"/>
                  </a:lnTo>
                  <a:lnTo>
                    <a:pt x="0" y="306031"/>
                  </a:lnTo>
                  <a:lnTo>
                    <a:pt x="275043" y="306031"/>
                  </a:lnTo>
                  <a:lnTo>
                    <a:pt x="275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191205" y="2664650"/>
              <a:ext cx="275590" cy="306070"/>
            </a:xfrm>
            <a:custGeom>
              <a:avLst/>
              <a:gdLst/>
              <a:ahLst/>
              <a:cxnLst/>
              <a:rect l="l" t="t" r="r" b="b"/>
              <a:pathLst>
                <a:path w="275590" h="306069">
                  <a:moveTo>
                    <a:pt x="0" y="0"/>
                  </a:moveTo>
                  <a:lnTo>
                    <a:pt x="275047" y="0"/>
                  </a:lnTo>
                  <a:lnTo>
                    <a:pt x="275047" y="306031"/>
                  </a:lnTo>
                  <a:lnTo>
                    <a:pt x="0" y="30603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185948" y="3588765"/>
              <a:ext cx="294640" cy="306070"/>
            </a:xfrm>
            <a:custGeom>
              <a:avLst/>
              <a:gdLst/>
              <a:ahLst/>
              <a:cxnLst/>
              <a:rect l="l" t="t" r="r" b="b"/>
              <a:pathLst>
                <a:path w="294640" h="306070">
                  <a:moveTo>
                    <a:pt x="294411" y="0"/>
                  </a:moveTo>
                  <a:lnTo>
                    <a:pt x="0" y="0"/>
                  </a:lnTo>
                  <a:lnTo>
                    <a:pt x="0" y="306031"/>
                  </a:lnTo>
                  <a:lnTo>
                    <a:pt x="294411" y="306031"/>
                  </a:lnTo>
                  <a:lnTo>
                    <a:pt x="2944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185948" y="3588765"/>
              <a:ext cx="294640" cy="306070"/>
            </a:xfrm>
            <a:custGeom>
              <a:avLst/>
              <a:gdLst/>
              <a:ahLst/>
              <a:cxnLst/>
              <a:rect l="l" t="t" r="r" b="b"/>
              <a:pathLst>
                <a:path w="294640" h="306070">
                  <a:moveTo>
                    <a:pt x="0" y="0"/>
                  </a:moveTo>
                  <a:lnTo>
                    <a:pt x="294404" y="0"/>
                  </a:lnTo>
                  <a:lnTo>
                    <a:pt x="294404" y="306031"/>
                  </a:lnTo>
                  <a:lnTo>
                    <a:pt x="0" y="30603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1532508" y="4851907"/>
            <a:ext cx="3206750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429895" marR="5080" indent="-417830">
              <a:lnSpc>
                <a:spcPct val="101099"/>
              </a:lnSpc>
              <a:spcBef>
                <a:spcPts val="75"/>
              </a:spcBef>
            </a:pPr>
            <a:r>
              <a:rPr dirty="0" sz="1800">
                <a:latin typeface="Bahnschrift"/>
                <a:cs typeface="Bahnschrift"/>
              </a:rPr>
              <a:t>1.</a:t>
            </a:r>
            <a:r>
              <a:rPr dirty="0" sz="1800" spc="16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Renforcer</a:t>
            </a:r>
            <a:r>
              <a:rPr dirty="0" sz="1800" spc="15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l’armature</a:t>
            </a:r>
            <a:r>
              <a:rPr dirty="0" sz="1800" spc="15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urbaine </a:t>
            </a:r>
            <a:r>
              <a:rPr dirty="0" sz="1800" spc="-29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dont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hérite</a:t>
            </a:r>
            <a:r>
              <a:rPr dirty="0" sz="1800" spc="16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le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10">
                <a:latin typeface="Bahnschrift"/>
                <a:cs typeface="Bahnschrift"/>
              </a:rPr>
              <a:t>territoire</a:t>
            </a:r>
            <a:endParaRPr sz="1800">
              <a:latin typeface="Bahnschrift"/>
              <a:cs typeface="Bahnschrif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87881" y="1700529"/>
            <a:ext cx="3575685" cy="2871470"/>
            <a:chOff x="1387881" y="1700529"/>
            <a:chExt cx="3575685" cy="2871470"/>
          </a:xfrm>
        </p:grpSpPr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50989" y="2970190"/>
              <a:ext cx="2197133" cy="157433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56422" y="2699410"/>
              <a:ext cx="3201035" cy="1866264"/>
            </a:xfrm>
            <a:custGeom>
              <a:avLst/>
              <a:gdLst/>
              <a:ahLst/>
              <a:cxnLst/>
              <a:rect l="l" t="t" r="r" b="b"/>
              <a:pathLst>
                <a:path w="3201035" h="1866264">
                  <a:moveTo>
                    <a:pt x="1470210" y="45943"/>
                  </a:moveTo>
                  <a:lnTo>
                    <a:pt x="1418091" y="47376"/>
                  </a:lnTo>
                  <a:lnTo>
                    <a:pt x="1365928" y="48201"/>
                  </a:lnTo>
                  <a:lnTo>
                    <a:pt x="1313790" y="49330"/>
                  </a:lnTo>
                  <a:lnTo>
                    <a:pt x="1261744" y="51677"/>
                  </a:lnTo>
                  <a:lnTo>
                    <a:pt x="1209860" y="56153"/>
                  </a:lnTo>
                  <a:lnTo>
                    <a:pt x="1167503" y="71849"/>
                  </a:lnTo>
                  <a:lnTo>
                    <a:pt x="1133290" y="102097"/>
                  </a:lnTo>
                  <a:lnTo>
                    <a:pt x="1118024" y="125102"/>
                  </a:lnTo>
                  <a:lnTo>
                    <a:pt x="1112870" y="132727"/>
                  </a:lnTo>
                  <a:lnTo>
                    <a:pt x="1095522" y="155371"/>
                  </a:lnTo>
                  <a:lnTo>
                    <a:pt x="1092199" y="158353"/>
                  </a:lnTo>
                  <a:lnTo>
                    <a:pt x="1089002" y="163836"/>
                  </a:lnTo>
                  <a:lnTo>
                    <a:pt x="1072030" y="193985"/>
                  </a:lnTo>
                  <a:lnTo>
                    <a:pt x="1069153" y="208822"/>
                  </a:lnTo>
                  <a:lnTo>
                    <a:pt x="1066253" y="222363"/>
                  </a:lnTo>
                  <a:lnTo>
                    <a:pt x="1049430" y="263098"/>
                  </a:lnTo>
                  <a:lnTo>
                    <a:pt x="1045367" y="269355"/>
                  </a:lnTo>
                  <a:lnTo>
                    <a:pt x="1041400" y="275663"/>
                  </a:lnTo>
                  <a:lnTo>
                    <a:pt x="1040153" y="283325"/>
                  </a:lnTo>
                  <a:lnTo>
                    <a:pt x="1038924" y="290991"/>
                  </a:lnTo>
                  <a:lnTo>
                    <a:pt x="1037655" y="298650"/>
                  </a:lnTo>
                  <a:lnTo>
                    <a:pt x="1036290" y="306293"/>
                  </a:lnTo>
                  <a:lnTo>
                    <a:pt x="1033588" y="319036"/>
                  </a:lnTo>
                  <a:lnTo>
                    <a:pt x="1030634" y="331738"/>
                  </a:lnTo>
                  <a:lnTo>
                    <a:pt x="1027955" y="344479"/>
                  </a:lnTo>
                  <a:lnTo>
                    <a:pt x="1026080" y="357342"/>
                  </a:lnTo>
                  <a:lnTo>
                    <a:pt x="1023888" y="387909"/>
                  </a:lnTo>
                  <a:lnTo>
                    <a:pt x="1022249" y="404231"/>
                  </a:lnTo>
                  <a:lnTo>
                    <a:pt x="1016145" y="417528"/>
                  </a:lnTo>
                  <a:lnTo>
                    <a:pt x="1000560" y="439020"/>
                  </a:lnTo>
                  <a:lnTo>
                    <a:pt x="997027" y="444447"/>
                  </a:lnTo>
                  <a:lnTo>
                    <a:pt x="966261" y="463675"/>
                  </a:lnTo>
                  <a:lnTo>
                    <a:pt x="959718" y="464544"/>
                  </a:lnTo>
                  <a:lnTo>
                    <a:pt x="942363" y="476308"/>
                  </a:lnTo>
                  <a:lnTo>
                    <a:pt x="943798" y="475248"/>
                  </a:lnTo>
                  <a:lnTo>
                    <a:pt x="945535" y="472665"/>
                  </a:lnTo>
                  <a:lnTo>
                    <a:pt x="929090" y="479859"/>
                  </a:lnTo>
                  <a:lnTo>
                    <a:pt x="922646" y="483587"/>
                  </a:lnTo>
                  <a:lnTo>
                    <a:pt x="916434" y="487749"/>
                  </a:lnTo>
                  <a:lnTo>
                    <a:pt x="910169" y="491794"/>
                  </a:lnTo>
                  <a:lnTo>
                    <a:pt x="870795" y="504802"/>
                  </a:lnTo>
                  <a:lnTo>
                    <a:pt x="837202" y="510488"/>
                  </a:lnTo>
                  <a:lnTo>
                    <a:pt x="775943" y="536012"/>
                  </a:lnTo>
                  <a:lnTo>
                    <a:pt x="729999" y="551327"/>
                  </a:lnTo>
                  <a:lnTo>
                    <a:pt x="684055" y="556432"/>
                  </a:lnTo>
                  <a:lnTo>
                    <a:pt x="627925" y="559499"/>
                  </a:lnTo>
                  <a:lnTo>
                    <a:pt x="571748" y="561537"/>
                  </a:lnTo>
                  <a:lnTo>
                    <a:pt x="132727" y="571747"/>
                  </a:lnTo>
                  <a:lnTo>
                    <a:pt x="126136" y="575306"/>
                  </a:lnTo>
                  <a:lnTo>
                    <a:pt x="95660" y="602264"/>
                  </a:lnTo>
                  <a:lnTo>
                    <a:pt x="74402" y="642327"/>
                  </a:lnTo>
                  <a:lnTo>
                    <a:pt x="66363" y="658530"/>
                  </a:lnTo>
                  <a:lnTo>
                    <a:pt x="48880" y="690854"/>
                  </a:lnTo>
                  <a:lnTo>
                    <a:pt x="20419" y="750418"/>
                  </a:lnTo>
                  <a:lnTo>
                    <a:pt x="17789" y="763166"/>
                  </a:lnTo>
                  <a:lnTo>
                    <a:pt x="15108" y="775904"/>
                  </a:lnTo>
                  <a:lnTo>
                    <a:pt x="6945" y="822647"/>
                  </a:lnTo>
                  <a:lnTo>
                    <a:pt x="1038" y="865106"/>
                  </a:lnTo>
                  <a:lnTo>
                    <a:pt x="0" y="872935"/>
                  </a:lnTo>
                  <a:lnTo>
                    <a:pt x="931" y="890844"/>
                  </a:lnTo>
                  <a:lnTo>
                    <a:pt x="1634" y="908782"/>
                  </a:lnTo>
                  <a:lnTo>
                    <a:pt x="2795" y="926664"/>
                  </a:lnTo>
                  <a:lnTo>
                    <a:pt x="5104" y="944403"/>
                  </a:lnTo>
                  <a:lnTo>
                    <a:pt x="6171" y="950445"/>
                  </a:lnTo>
                  <a:lnTo>
                    <a:pt x="12270" y="954391"/>
                  </a:lnTo>
                  <a:lnTo>
                    <a:pt x="15314" y="959718"/>
                  </a:lnTo>
                  <a:lnTo>
                    <a:pt x="40839" y="995452"/>
                  </a:lnTo>
                  <a:lnTo>
                    <a:pt x="46710" y="1006430"/>
                  </a:lnTo>
                  <a:lnTo>
                    <a:pt x="51049" y="1010770"/>
                  </a:lnTo>
                  <a:lnTo>
                    <a:pt x="55869" y="1014920"/>
                  </a:lnTo>
                  <a:lnTo>
                    <a:pt x="61092" y="1018605"/>
                  </a:lnTo>
                  <a:lnTo>
                    <a:pt x="66398" y="1022200"/>
                  </a:lnTo>
                  <a:lnTo>
                    <a:pt x="71468" y="1026080"/>
                  </a:lnTo>
                  <a:lnTo>
                    <a:pt x="76949" y="1030780"/>
                  </a:lnTo>
                  <a:lnTo>
                    <a:pt x="80908" y="1037200"/>
                  </a:lnTo>
                  <a:lnTo>
                    <a:pt x="86783" y="1041400"/>
                  </a:lnTo>
                  <a:lnTo>
                    <a:pt x="92975" y="1045820"/>
                  </a:lnTo>
                  <a:lnTo>
                    <a:pt x="100629" y="1047770"/>
                  </a:lnTo>
                  <a:lnTo>
                    <a:pt x="107203" y="1051610"/>
                  </a:lnTo>
                  <a:lnTo>
                    <a:pt x="118843" y="1058938"/>
                  </a:lnTo>
                  <a:lnTo>
                    <a:pt x="135311" y="1069441"/>
                  </a:lnTo>
                  <a:lnTo>
                    <a:pt x="153039" y="1079962"/>
                  </a:lnTo>
                  <a:lnTo>
                    <a:pt x="168461" y="1087340"/>
                  </a:lnTo>
                  <a:lnTo>
                    <a:pt x="192798" y="1095524"/>
                  </a:lnTo>
                  <a:lnTo>
                    <a:pt x="203208" y="1097641"/>
                  </a:lnTo>
                  <a:lnTo>
                    <a:pt x="205455" y="1096283"/>
                  </a:lnTo>
                  <a:lnTo>
                    <a:pt x="205306" y="1094046"/>
                  </a:lnTo>
                  <a:lnTo>
                    <a:pt x="208528" y="1093524"/>
                  </a:lnTo>
                  <a:lnTo>
                    <a:pt x="248150" y="1107997"/>
                  </a:lnTo>
                  <a:lnTo>
                    <a:pt x="296084" y="1128180"/>
                  </a:lnTo>
                  <a:lnTo>
                    <a:pt x="313807" y="1136214"/>
                  </a:lnTo>
                  <a:lnTo>
                    <a:pt x="322723" y="1140090"/>
                  </a:lnTo>
                  <a:lnTo>
                    <a:pt x="367402" y="1154195"/>
                  </a:lnTo>
                  <a:lnTo>
                    <a:pt x="426679" y="1169871"/>
                  </a:lnTo>
                  <a:lnTo>
                    <a:pt x="446874" y="1174830"/>
                  </a:lnTo>
                  <a:lnTo>
                    <a:pt x="466971" y="1180712"/>
                  </a:lnTo>
                  <a:lnTo>
                    <a:pt x="490069" y="1189440"/>
                  </a:lnTo>
                  <a:lnTo>
                    <a:pt x="503049" y="1195344"/>
                  </a:lnTo>
                  <a:lnTo>
                    <a:pt x="515788" y="1201776"/>
                  </a:lnTo>
                  <a:lnTo>
                    <a:pt x="528428" y="1208420"/>
                  </a:lnTo>
                  <a:lnTo>
                    <a:pt x="541118" y="1214960"/>
                  </a:lnTo>
                  <a:lnTo>
                    <a:pt x="558136" y="1223402"/>
                  </a:lnTo>
                  <a:lnTo>
                    <a:pt x="563384" y="1226338"/>
                  </a:lnTo>
                  <a:lnTo>
                    <a:pt x="570262" y="1231242"/>
                  </a:lnTo>
                  <a:lnTo>
                    <a:pt x="592167" y="1245590"/>
                  </a:lnTo>
                  <a:lnTo>
                    <a:pt x="632023" y="1266550"/>
                  </a:lnTo>
                  <a:lnTo>
                    <a:pt x="638111" y="1271120"/>
                  </a:lnTo>
                  <a:lnTo>
                    <a:pt x="648412" y="1279752"/>
                  </a:lnTo>
                  <a:lnTo>
                    <a:pt x="655756" y="1287838"/>
                  </a:lnTo>
                  <a:lnTo>
                    <a:pt x="661934" y="1296497"/>
                  </a:lnTo>
                  <a:lnTo>
                    <a:pt x="668740" y="1306850"/>
                  </a:lnTo>
                  <a:lnTo>
                    <a:pt x="666220" y="1319621"/>
                  </a:lnTo>
                  <a:lnTo>
                    <a:pt x="663722" y="1332394"/>
                  </a:lnTo>
                  <a:lnTo>
                    <a:pt x="661181" y="1345158"/>
                  </a:lnTo>
                  <a:lnTo>
                    <a:pt x="658530" y="1357900"/>
                  </a:lnTo>
                  <a:lnTo>
                    <a:pt x="657060" y="1364760"/>
                  </a:lnTo>
                  <a:lnTo>
                    <a:pt x="657317" y="1372480"/>
                  </a:lnTo>
                  <a:lnTo>
                    <a:pt x="653426" y="1378320"/>
                  </a:lnTo>
                  <a:lnTo>
                    <a:pt x="650022" y="1383420"/>
                  </a:lnTo>
                  <a:lnTo>
                    <a:pt x="643215" y="1385120"/>
                  </a:lnTo>
                  <a:lnTo>
                    <a:pt x="638111" y="1388530"/>
                  </a:lnTo>
                  <a:lnTo>
                    <a:pt x="634232" y="1394883"/>
                  </a:lnTo>
                  <a:lnTo>
                    <a:pt x="630321" y="1401215"/>
                  </a:lnTo>
                  <a:lnTo>
                    <a:pt x="626475" y="1407585"/>
                  </a:lnTo>
                  <a:lnTo>
                    <a:pt x="622796" y="1414050"/>
                  </a:lnTo>
                  <a:lnTo>
                    <a:pt x="619006" y="1421742"/>
                  </a:lnTo>
                  <a:lnTo>
                    <a:pt x="615514" y="1429598"/>
                  </a:lnTo>
                  <a:lnTo>
                    <a:pt x="611834" y="1437338"/>
                  </a:lnTo>
                  <a:lnTo>
                    <a:pt x="607482" y="1444680"/>
                  </a:lnTo>
                  <a:lnTo>
                    <a:pt x="597731" y="1457783"/>
                  </a:lnTo>
                  <a:lnTo>
                    <a:pt x="587335" y="1470404"/>
                  </a:lnTo>
                  <a:lnTo>
                    <a:pt x="576803" y="1482926"/>
                  </a:lnTo>
                  <a:lnTo>
                    <a:pt x="566642" y="1495730"/>
                  </a:lnTo>
                  <a:lnTo>
                    <a:pt x="562891" y="1500900"/>
                  </a:lnTo>
                  <a:lnTo>
                    <a:pt x="559190" y="1506109"/>
                  </a:lnTo>
                  <a:lnTo>
                    <a:pt x="555387" y="1511234"/>
                  </a:lnTo>
                  <a:lnTo>
                    <a:pt x="551328" y="1516150"/>
                  </a:lnTo>
                  <a:lnTo>
                    <a:pt x="531821" y="1536976"/>
                  </a:lnTo>
                  <a:lnTo>
                    <a:pt x="526102" y="1541492"/>
                  </a:lnTo>
                  <a:lnTo>
                    <a:pt x="521509" y="1546099"/>
                  </a:lnTo>
                  <a:lnTo>
                    <a:pt x="505384" y="1567200"/>
                  </a:lnTo>
                  <a:lnTo>
                    <a:pt x="501703" y="1572110"/>
                  </a:lnTo>
                  <a:lnTo>
                    <a:pt x="497918" y="1577030"/>
                  </a:lnTo>
                  <a:lnTo>
                    <a:pt x="495174" y="1582510"/>
                  </a:lnTo>
                  <a:lnTo>
                    <a:pt x="492768" y="1587330"/>
                  </a:lnTo>
                  <a:lnTo>
                    <a:pt x="491771" y="1592720"/>
                  </a:lnTo>
                  <a:lnTo>
                    <a:pt x="490069" y="1597830"/>
                  </a:lnTo>
                  <a:lnTo>
                    <a:pt x="490401" y="1624929"/>
                  </a:lnTo>
                  <a:lnTo>
                    <a:pt x="490523" y="1651265"/>
                  </a:lnTo>
                  <a:lnTo>
                    <a:pt x="494246" y="1676409"/>
                  </a:lnTo>
                  <a:lnTo>
                    <a:pt x="505384" y="1699930"/>
                  </a:lnTo>
                  <a:lnTo>
                    <a:pt x="509580" y="1705800"/>
                  </a:lnTo>
                  <a:lnTo>
                    <a:pt x="515594" y="1710140"/>
                  </a:lnTo>
                  <a:lnTo>
                    <a:pt x="520699" y="1715240"/>
                  </a:lnTo>
                  <a:lnTo>
                    <a:pt x="530467" y="1735219"/>
                  </a:lnTo>
                  <a:lnTo>
                    <a:pt x="530767" y="1734847"/>
                  </a:lnTo>
                  <a:lnTo>
                    <a:pt x="533690" y="1734882"/>
                  </a:lnTo>
                  <a:lnTo>
                    <a:pt x="551328" y="1756080"/>
                  </a:lnTo>
                  <a:lnTo>
                    <a:pt x="555894" y="1762171"/>
                  </a:lnTo>
                  <a:lnTo>
                    <a:pt x="556526" y="1770771"/>
                  </a:lnTo>
                  <a:lnTo>
                    <a:pt x="561538" y="1776501"/>
                  </a:lnTo>
                  <a:lnTo>
                    <a:pt x="573126" y="1787994"/>
                  </a:lnTo>
                  <a:lnTo>
                    <a:pt x="583382" y="1794973"/>
                  </a:lnTo>
                  <a:lnTo>
                    <a:pt x="594202" y="1800373"/>
                  </a:lnTo>
                  <a:lnTo>
                    <a:pt x="607482" y="1807131"/>
                  </a:lnTo>
                  <a:lnTo>
                    <a:pt x="643482" y="1828278"/>
                  </a:lnTo>
                  <a:lnTo>
                    <a:pt x="691691" y="1836573"/>
                  </a:lnTo>
                  <a:lnTo>
                    <a:pt x="704475" y="1837761"/>
                  </a:lnTo>
                  <a:lnTo>
                    <a:pt x="722335" y="1840464"/>
                  </a:lnTo>
                  <a:lnTo>
                    <a:pt x="740148" y="1843586"/>
                  </a:lnTo>
                  <a:lnTo>
                    <a:pt x="757992" y="1846347"/>
                  </a:lnTo>
                  <a:lnTo>
                    <a:pt x="831047" y="1849893"/>
                  </a:lnTo>
                  <a:lnTo>
                    <a:pt x="886177" y="1851026"/>
                  </a:lnTo>
                  <a:lnTo>
                    <a:pt x="941320" y="1851707"/>
                  </a:lnTo>
                  <a:lnTo>
                    <a:pt x="996468" y="1852276"/>
                  </a:lnTo>
                  <a:lnTo>
                    <a:pt x="1051610" y="1853071"/>
                  </a:lnTo>
                  <a:lnTo>
                    <a:pt x="1114249" y="1859320"/>
                  </a:lnTo>
                  <a:lnTo>
                    <a:pt x="1158663" y="1863422"/>
                  </a:lnTo>
                  <a:lnTo>
                    <a:pt x="1205592" y="1866032"/>
                  </a:lnTo>
                  <a:lnTo>
                    <a:pt x="1219293" y="1866069"/>
                  </a:lnTo>
                  <a:lnTo>
                    <a:pt x="1233402" y="1865734"/>
                  </a:lnTo>
                  <a:lnTo>
                    <a:pt x="1248745" y="1865056"/>
                  </a:lnTo>
                  <a:lnTo>
                    <a:pt x="1266152" y="1864062"/>
                  </a:lnTo>
                  <a:lnTo>
                    <a:pt x="1286448" y="1862781"/>
                  </a:lnTo>
                  <a:lnTo>
                    <a:pt x="1310461" y="1861239"/>
                  </a:lnTo>
                  <a:lnTo>
                    <a:pt x="1339018" y="1859465"/>
                  </a:lnTo>
                  <a:lnTo>
                    <a:pt x="1413076" y="1855330"/>
                  </a:lnTo>
                  <a:lnTo>
                    <a:pt x="1460231" y="1853025"/>
                  </a:lnTo>
                  <a:lnTo>
                    <a:pt x="1515239" y="1850597"/>
                  </a:lnTo>
                  <a:lnTo>
                    <a:pt x="1578929" y="1848076"/>
                  </a:lnTo>
                  <a:lnTo>
                    <a:pt x="1652127" y="1845488"/>
                  </a:lnTo>
                  <a:lnTo>
                    <a:pt x="1735660" y="1842861"/>
                  </a:lnTo>
                  <a:lnTo>
                    <a:pt x="1749722" y="1841937"/>
                  </a:lnTo>
                  <a:lnTo>
                    <a:pt x="1763744" y="1840386"/>
                  </a:lnTo>
                  <a:lnTo>
                    <a:pt x="1777765" y="1838796"/>
                  </a:lnTo>
                  <a:lnTo>
                    <a:pt x="1791821" y="1837761"/>
                  </a:lnTo>
                  <a:lnTo>
                    <a:pt x="1841578" y="1836085"/>
                  </a:lnTo>
                  <a:lnTo>
                    <a:pt x="1891351" y="1834853"/>
                  </a:lnTo>
                  <a:lnTo>
                    <a:pt x="1941131" y="1833798"/>
                  </a:lnTo>
                  <a:lnTo>
                    <a:pt x="1990911" y="1832651"/>
                  </a:lnTo>
                  <a:lnTo>
                    <a:pt x="2013884" y="1831480"/>
                  </a:lnTo>
                  <a:lnTo>
                    <a:pt x="2036866" y="1830378"/>
                  </a:lnTo>
                  <a:lnTo>
                    <a:pt x="2059839" y="1829138"/>
                  </a:lnTo>
                  <a:lnTo>
                    <a:pt x="2112977" y="1823639"/>
                  </a:lnTo>
                  <a:lnTo>
                    <a:pt x="2171864" y="1807976"/>
                  </a:lnTo>
                  <a:lnTo>
                    <a:pt x="2211778" y="1791999"/>
                  </a:lnTo>
                  <a:lnTo>
                    <a:pt x="2254728" y="1771408"/>
                  </a:lnTo>
                  <a:lnTo>
                    <a:pt x="2284470" y="1741504"/>
                  </a:lnTo>
                  <a:lnTo>
                    <a:pt x="2304771" y="1703570"/>
                  </a:lnTo>
                  <a:lnTo>
                    <a:pt x="2305711" y="1696520"/>
                  </a:lnTo>
                  <a:lnTo>
                    <a:pt x="2307411" y="1689720"/>
                  </a:lnTo>
                  <a:lnTo>
                    <a:pt x="2306461" y="1674359"/>
                  </a:lnTo>
                  <a:lnTo>
                    <a:pt x="2305726" y="1658967"/>
                  </a:lnTo>
                  <a:lnTo>
                    <a:pt x="2304556" y="1643636"/>
                  </a:lnTo>
                  <a:lnTo>
                    <a:pt x="2302301" y="1628460"/>
                  </a:lnTo>
                  <a:lnTo>
                    <a:pt x="2301101" y="1622440"/>
                  </a:lnTo>
                  <a:lnTo>
                    <a:pt x="2296021" y="1617860"/>
                  </a:lnTo>
                  <a:lnTo>
                    <a:pt x="2292091" y="1613140"/>
                  </a:lnTo>
                  <a:lnTo>
                    <a:pt x="2283720" y="1603718"/>
                  </a:lnTo>
                  <a:lnTo>
                    <a:pt x="2277725" y="1598502"/>
                  </a:lnTo>
                  <a:lnTo>
                    <a:pt x="2271254" y="1594225"/>
                  </a:lnTo>
                  <a:lnTo>
                    <a:pt x="2261461" y="1587620"/>
                  </a:lnTo>
                  <a:lnTo>
                    <a:pt x="2254732" y="1582571"/>
                  </a:lnTo>
                  <a:lnTo>
                    <a:pt x="2244582" y="1574915"/>
                  </a:lnTo>
                  <a:lnTo>
                    <a:pt x="2233939" y="1567230"/>
                  </a:lnTo>
                  <a:lnTo>
                    <a:pt x="2225731" y="1562090"/>
                  </a:lnTo>
                  <a:lnTo>
                    <a:pt x="2219457" y="1559304"/>
                  </a:lnTo>
                  <a:lnTo>
                    <a:pt x="2213023" y="1556878"/>
                  </a:lnTo>
                  <a:lnTo>
                    <a:pt x="2206564" y="1554508"/>
                  </a:lnTo>
                  <a:lnTo>
                    <a:pt x="2200211" y="1551890"/>
                  </a:lnTo>
                  <a:lnTo>
                    <a:pt x="2164211" y="1533590"/>
                  </a:lnTo>
                  <a:lnTo>
                    <a:pt x="2159751" y="1529100"/>
                  </a:lnTo>
                  <a:lnTo>
                    <a:pt x="2154261" y="1526360"/>
                  </a:lnTo>
                  <a:lnTo>
                    <a:pt x="2149451" y="1523950"/>
                  </a:lnTo>
                  <a:lnTo>
                    <a:pt x="2143891" y="1523370"/>
                  </a:lnTo>
                  <a:lnTo>
                    <a:pt x="2138951" y="1521260"/>
                  </a:lnTo>
                  <a:lnTo>
                    <a:pt x="2131951" y="1518260"/>
                  </a:lnTo>
                  <a:lnTo>
                    <a:pt x="2125331" y="1514450"/>
                  </a:lnTo>
                  <a:lnTo>
                    <a:pt x="2118531" y="1511050"/>
                  </a:lnTo>
                  <a:lnTo>
                    <a:pt x="2141128" y="1496031"/>
                  </a:lnTo>
                  <a:lnTo>
                    <a:pt x="2157325" y="1485893"/>
                  </a:lnTo>
                  <a:lnTo>
                    <a:pt x="2169364" y="1479921"/>
                  </a:lnTo>
                  <a:lnTo>
                    <a:pt x="2179487" y="1477401"/>
                  </a:lnTo>
                  <a:lnTo>
                    <a:pt x="2189937" y="1477617"/>
                  </a:lnTo>
                  <a:lnTo>
                    <a:pt x="2202955" y="1479855"/>
                  </a:lnTo>
                  <a:lnTo>
                    <a:pt x="2220783" y="1483401"/>
                  </a:lnTo>
                  <a:lnTo>
                    <a:pt x="2245664" y="1487540"/>
                  </a:lnTo>
                  <a:lnTo>
                    <a:pt x="2279840" y="1491557"/>
                  </a:lnTo>
                  <a:lnTo>
                    <a:pt x="2325554" y="1494737"/>
                  </a:lnTo>
                  <a:lnTo>
                    <a:pt x="2385047" y="1496367"/>
                  </a:lnTo>
                  <a:lnTo>
                    <a:pt x="2460561" y="1495730"/>
                  </a:lnTo>
                  <a:lnTo>
                    <a:pt x="2509295" y="1494349"/>
                  </a:lnTo>
                  <a:lnTo>
                    <a:pt x="2538492" y="1492992"/>
                  </a:lnTo>
                  <a:lnTo>
                    <a:pt x="2555961" y="1491484"/>
                  </a:lnTo>
                  <a:lnTo>
                    <a:pt x="2569512" y="1489648"/>
                  </a:lnTo>
                  <a:lnTo>
                    <a:pt x="2586955" y="1487310"/>
                  </a:lnTo>
                  <a:lnTo>
                    <a:pt x="2664751" y="1480420"/>
                  </a:lnTo>
                  <a:lnTo>
                    <a:pt x="2720884" y="1477502"/>
                  </a:lnTo>
                  <a:lnTo>
                    <a:pt x="2748974" y="1476450"/>
                  </a:lnTo>
                  <a:lnTo>
                    <a:pt x="2777061" y="1475310"/>
                  </a:lnTo>
                  <a:lnTo>
                    <a:pt x="2809081" y="1468070"/>
                  </a:lnTo>
                  <a:lnTo>
                    <a:pt x="2841179" y="1461109"/>
                  </a:lnTo>
                  <a:lnTo>
                    <a:pt x="2873122" y="1453591"/>
                  </a:lnTo>
                  <a:lnTo>
                    <a:pt x="2921815" y="1438393"/>
                  </a:lnTo>
                  <a:lnTo>
                    <a:pt x="2971041" y="1414050"/>
                  </a:lnTo>
                  <a:lnTo>
                    <a:pt x="3008194" y="1391139"/>
                  </a:lnTo>
                  <a:lnTo>
                    <a:pt x="3042511" y="1363000"/>
                  </a:lnTo>
                  <a:lnTo>
                    <a:pt x="3083108" y="1316820"/>
                  </a:lnTo>
                  <a:lnTo>
                    <a:pt x="3103187" y="1293534"/>
                  </a:lnTo>
                  <a:lnTo>
                    <a:pt x="3124191" y="1271120"/>
                  </a:lnTo>
                  <a:lnTo>
                    <a:pt x="3136986" y="1258408"/>
                  </a:lnTo>
                  <a:lnTo>
                    <a:pt x="3146588" y="1247668"/>
                  </a:lnTo>
                  <a:lnTo>
                    <a:pt x="3174926" y="1191048"/>
                  </a:lnTo>
                  <a:lnTo>
                    <a:pt x="3192578" y="1142326"/>
                  </a:lnTo>
                  <a:lnTo>
                    <a:pt x="3197175" y="1123087"/>
                  </a:lnTo>
                  <a:lnTo>
                    <a:pt x="3198849" y="1112903"/>
                  </a:lnTo>
                  <a:lnTo>
                    <a:pt x="3200204" y="1102700"/>
                  </a:lnTo>
                  <a:lnTo>
                    <a:pt x="3200761" y="1092450"/>
                  </a:lnTo>
                  <a:lnTo>
                    <a:pt x="3200553" y="1053020"/>
                  </a:lnTo>
                  <a:lnTo>
                    <a:pt x="3194395" y="988822"/>
                  </a:lnTo>
                  <a:lnTo>
                    <a:pt x="3181926" y="944299"/>
                  </a:lnTo>
                  <a:lnTo>
                    <a:pt x="3174011" y="923968"/>
                  </a:lnTo>
                  <a:lnTo>
                    <a:pt x="3170131" y="913774"/>
                  </a:lnTo>
                  <a:lnTo>
                    <a:pt x="3168301" y="908717"/>
                  </a:lnTo>
                  <a:lnTo>
                    <a:pt x="3168011" y="902936"/>
                  </a:lnTo>
                  <a:lnTo>
                    <a:pt x="3165031" y="898460"/>
                  </a:lnTo>
                  <a:lnTo>
                    <a:pt x="3159040" y="890516"/>
                  </a:lnTo>
                  <a:lnTo>
                    <a:pt x="3152455" y="883017"/>
                  </a:lnTo>
                  <a:lnTo>
                    <a:pt x="3145778" y="875582"/>
                  </a:lnTo>
                  <a:lnTo>
                    <a:pt x="3139511" y="867830"/>
                  </a:lnTo>
                  <a:lnTo>
                    <a:pt x="3122301" y="842235"/>
                  </a:lnTo>
                  <a:lnTo>
                    <a:pt x="3103730" y="814560"/>
                  </a:lnTo>
                  <a:lnTo>
                    <a:pt x="3082630" y="789272"/>
                  </a:lnTo>
                  <a:lnTo>
                    <a:pt x="3057831" y="770837"/>
                  </a:lnTo>
                  <a:lnTo>
                    <a:pt x="3050151" y="767052"/>
                  </a:lnTo>
                  <a:lnTo>
                    <a:pt x="3042456" y="763295"/>
                  </a:lnTo>
                  <a:lnTo>
                    <a:pt x="3034791" y="759481"/>
                  </a:lnTo>
                  <a:lnTo>
                    <a:pt x="3027201" y="755523"/>
                  </a:lnTo>
                  <a:lnTo>
                    <a:pt x="3018246" y="750451"/>
                  </a:lnTo>
                  <a:lnTo>
                    <a:pt x="3009402" y="745175"/>
                  </a:lnTo>
                  <a:lnTo>
                    <a:pt x="3000523" y="739967"/>
                  </a:lnTo>
                  <a:lnTo>
                    <a:pt x="2991461" y="735103"/>
                  </a:lnTo>
                  <a:lnTo>
                    <a:pt x="2982589" y="731137"/>
                  </a:lnTo>
                  <a:lnTo>
                    <a:pt x="2973517" y="727599"/>
                  </a:lnTo>
                  <a:lnTo>
                    <a:pt x="2964485" y="723984"/>
                  </a:lnTo>
                  <a:lnTo>
                    <a:pt x="2955731" y="719788"/>
                  </a:lnTo>
                  <a:lnTo>
                    <a:pt x="2936318" y="708773"/>
                  </a:lnTo>
                  <a:lnTo>
                    <a:pt x="2917180" y="697275"/>
                  </a:lnTo>
                  <a:lnTo>
                    <a:pt x="2898175" y="685549"/>
                  </a:lnTo>
                  <a:lnTo>
                    <a:pt x="2879161" y="673845"/>
                  </a:lnTo>
                  <a:lnTo>
                    <a:pt x="2869011" y="667345"/>
                  </a:lnTo>
                  <a:lnTo>
                    <a:pt x="2858981" y="660644"/>
                  </a:lnTo>
                  <a:lnTo>
                    <a:pt x="2848831" y="654163"/>
                  </a:lnTo>
                  <a:lnTo>
                    <a:pt x="2838321" y="648320"/>
                  </a:lnTo>
                  <a:lnTo>
                    <a:pt x="2828052" y="643320"/>
                  </a:lnTo>
                  <a:lnTo>
                    <a:pt x="2817747" y="638390"/>
                  </a:lnTo>
                  <a:lnTo>
                    <a:pt x="2807520" y="633319"/>
                  </a:lnTo>
                  <a:lnTo>
                    <a:pt x="2797481" y="627900"/>
                  </a:lnTo>
                  <a:lnTo>
                    <a:pt x="2772474" y="611863"/>
                  </a:lnTo>
                  <a:lnTo>
                    <a:pt x="2758552" y="600693"/>
                  </a:lnTo>
                  <a:lnTo>
                    <a:pt x="2741123" y="589088"/>
                  </a:lnTo>
                  <a:lnTo>
                    <a:pt x="2705591" y="571747"/>
                  </a:lnTo>
                  <a:lnTo>
                    <a:pt x="2693985" y="566880"/>
                  </a:lnTo>
                  <a:lnTo>
                    <a:pt x="2682295" y="562171"/>
                  </a:lnTo>
                  <a:lnTo>
                    <a:pt x="2670768" y="557145"/>
                  </a:lnTo>
                  <a:lnTo>
                    <a:pt x="2659651" y="551327"/>
                  </a:lnTo>
                  <a:lnTo>
                    <a:pt x="2649221" y="543971"/>
                  </a:lnTo>
                  <a:lnTo>
                    <a:pt x="2639437" y="535631"/>
                  </a:lnTo>
                  <a:lnTo>
                    <a:pt x="2629550" y="527481"/>
                  </a:lnTo>
                  <a:lnTo>
                    <a:pt x="2618811" y="520698"/>
                  </a:lnTo>
                  <a:lnTo>
                    <a:pt x="2593148" y="510494"/>
                  </a:lnTo>
                  <a:lnTo>
                    <a:pt x="2566460" y="502378"/>
                  </a:lnTo>
                  <a:lnTo>
                    <a:pt x="2540422" y="493212"/>
                  </a:lnTo>
                  <a:lnTo>
                    <a:pt x="2516711" y="479859"/>
                  </a:lnTo>
                  <a:lnTo>
                    <a:pt x="2506673" y="471939"/>
                  </a:lnTo>
                  <a:lnTo>
                    <a:pt x="2496748" y="463844"/>
                  </a:lnTo>
                  <a:lnTo>
                    <a:pt x="2486595" y="456099"/>
                  </a:lnTo>
                  <a:lnTo>
                    <a:pt x="2475871" y="449230"/>
                  </a:lnTo>
                  <a:lnTo>
                    <a:pt x="2456275" y="439971"/>
                  </a:lnTo>
                  <a:lnTo>
                    <a:pt x="2442616" y="435973"/>
                  </a:lnTo>
                  <a:lnTo>
                    <a:pt x="2430269" y="432221"/>
                  </a:lnTo>
                  <a:lnTo>
                    <a:pt x="2414611" y="423705"/>
                  </a:lnTo>
                  <a:lnTo>
                    <a:pt x="2404419" y="415961"/>
                  </a:lnTo>
                  <a:lnTo>
                    <a:pt x="2394648" y="407582"/>
                  </a:lnTo>
                  <a:lnTo>
                    <a:pt x="2384649" y="399608"/>
                  </a:lnTo>
                  <a:lnTo>
                    <a:pt x="2373771" y="393076"/>
                  </a:lnTo>
                  <a:lnTo>
                    <a:pt x="2360189" y="388042"/>
                  </a:lnTo>
                  <a:lnTo>
                    <a:pt x="2346022" y="384605"/>
                  </a:lnTo>
                  <a:lnTo>
                    <a:pt x="2331692" y="381574"/>
                  </a:lnTo>
                  <a:lnTo>
                    <a:pt x="2317621" y="377761"/>
                  </a:lnTo>
                  <a:lnTo>
                    <a:pt x="2275754" y="363182"/>
                  </a:lnTo>
                  <a:lnTo>
                    <a:pt x="2263774" y="357874"/>
                  </a:lnTo>
                  <a:lnTo>
                    <a:pt x="2265581" y="357303"/>
                  </a:lnTo>
                  <a:lnTo>
                    <a:pt x="2265074" y="356935"/>
                  </a:lnTo>
                  <a:lnTo>
                    <a:pt x="2246151" y="352236"/>
                  </a:lnTo>
                  <a:lnTo>
                    <a:pt x="2201007" y="318053"/>
                  </a:lnTo>
                  <a:lnTo>
                    <a:pt x="2181674" y="302989"/>
                  </a:lnTo>
                  <a:lnTo>
                    <a:pt x="2166502" y="294682"/>
                  </a:lnTo>
                  <a:lnTo>
                    <a:pt x="2133841" y="280769"/>
                  </a:lnTo>
                  <a:lnTo>
                    <a:pt x="2126097" y="273193"/>
                  </a:lnTo>
                  <a:lnTo>
                    <a:pt x="2118297" y="265672"/>
                  </a:lnTo>
                  <a:lnTo>
                    <a:pt x="2092213" y="233118"/>
                  </a:lnTo>
                  <a:lnTo>
                    <a:pt x="2088423" y="224683"/>
                  </a:lnTo>
                  <a:lnTo>
                    <a:pt x="2082791" y="214405"/>
                  </a:lnTo>
                  <a:lnTo>
                    <a:pt x="2079112" y="209196"/>
                  </a:lnTo>
                  <a:lnTo>
                    <a:pt x="2075087" y="204225"/>
                  </a:lnTo>
                  <a:lnTo>
                    <a:pt x="2071086" y="199239"/>
                  </a:lnTo>
                  <a:lnTo>
                    <a:pt x="2052161" y="163356"/>
                  </a:lnTo>
                  <a:lnTo>
                    <a:pt x="2046471" y="145740"/>
                  </a:lnTo>
                  <a:lnTo>
                    <a:pt x="2043658" y="138449"/>
                  </a:lnTo>
                  <a:lnTo>
                    <a:pt x="2036851" y="127622"/>
                  </a:lnTo>
                  <a:lnTo>
                    <a:pt x="2032651" y="121747"/>
                  </a:lnTo>
                  <a:lnTo>
                    <a:pt x="2025871" y="118083"/>
                  </a:lnTo>
                  <a:lnTo>
                    <a:pt x="2021531" y="112307"/>
                  </a:lnTo>
                  <a:lnTo>
                    <a:pt x="2017306" y="106190"/>
                  </a:lnTo>
                  <a:lnTo>
                    <a:pt x="2013452" y="99821"/>
                  </a:lnTo>
                  <a:lnTo>
                    <a:pt x="2009810" y="93313"/>
                  </a:lnTo>
                  <a:lnTo>
                    <a:pt x="2006221" y="86782"/>
                  </a:lnTo>
                  <a:lnTo>
                    <a:pt x="2002521" y="80130"/>
                  </a:lnTo>
                  <a:lnTo>
                    <a:pt x="1975591" y="45943"/>
                  </a:lnTo>
                  <a:lnTo>
                    <a:pt x="1936853" y="20883"/>
                  </a:lnTo>
                  <a:lnTo>
                    <a:pt x="1899124" y="9785"/>
                  </a:lnTo>
                  <a:lnTo>
                    <a:pt x="1886281" y="7563"/>
                  </a:lnTo>
                  <a:lnTo>
                    <a:pt x="1873491" y="5104"/>
                  </a:lnTo>
                  <a:lnTo>
                    <a:pt x="1866631" y="3634"/>
                  </a:lnTo>
                  <a:lnTo>
                    <a:pt x="1859881" y="1701"/>
                  </a:lnTo>
                  <a:lnTo>
                    <a:pt x="1853071" y="0"/>
                  </a:lnTo>
                  <a:lnTo>
                    <a:pt x="1674400" y="5104"/>
                  </a:lnTo>
                  <a:lnTo>
                    <a:pt x="1623213" y="14396"/>
                  </a:lnTo>
                  <a:lnTo>
                    <a:pt x="1601230" y="23822"/>
                  </a:lnTo>
                  <a:lnTo>
                    <a:pt x="1594230" y="26853"/>
                  </a:lnTo>
                  <a:lnTo>
                    <a:pt x="1587620" y="30628"/>
                  </a:lnTo>
                  <a:lnTo>
                    <a:pt x="1582290" y="33673"/>
                  </a:lnTo>
                  <a:lnTo>
                    <a:pt x="1578000" y="38560"/>
                  </a:lnTo>
                  <a:lnTo>
                    <a:pt x="1572310" y="40838"/>
                  </a:lnTo>
                  <a:lnTo>
                    <a:pt x="1563545" y="43896"/>
                  </a:lnTo>
                  <a:lnTo>
                    <a:pt x="1554590" y="46392"/>
                  </a:lnTo>
                  <a:lnTo>
                    <a:pt x="1545561" y="48664"/>
                  </a:lnTo>
                  <a:lnTo>
                    <a:pt x="1536570" y="51048"/>
                  </a:lnTo>
                  <a:lnTo>
                    <a:pt x="1514130" y="59456"/>
                  </a:lnTo>
                  <a:lnTo>
                    <a:pt x="1495425" y="56891"/>
                  </a:lnTo>
                  <a:lnTo>
                    <a:pt x="1480703" y="50128"/>
                  </a:lnTo>
                  <a:lnTo>
                    <a:pt x="1470210" y="4594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418194" y="2972104"/>
              <a:ext cx="1891030" cy="582930"/>
            </a:xfrm>
            <a:custGeom>
              <a:avLst/>
              <a:gdLst/>
              <a:ahLst/>
              <a:cxnLst/>
              <a:rect l="l" t="t" r="r" b="b"/>
              <a:pathLst>
                <a:path w="1891029" h="582929">
                  <a:moveTo>
                    <a:pt x="726744" y="528777"/>
                  </a:moveTo>
                  <a:lnTo>
                    <a:pt x="708685" y="494042"/>
                  </a:lnTo>
                  <a:lnTo>
                    <a:pt x="687463" y="453174"/>
                  </a:lnTo>
                  <a:lnTo>
                    <a:pt x="666940" y="481444"/>
                  </a:lnTo>
                  <a:lnTo>
                    <a:pt x="3721" y="0"/>
                  </a:lnTo>
                  <a:lnTo>
                    <a:pt x="0" y="5143"/>
                  </a:lnTo>
                  <a:lnTo>
                    <a:pt x="663206" y="486587"/>
                  </a:lnTo>
                  <a:lnTo>
                    <a:pt x="642708" y="514845"/>
                  </a:lnTo>
                  <a:lnTo>
                    <a:pt x="726744" y="528777"/>
                  </a:lnTo>
                  <a:close/>
                </a:path>
                <a:path w="1891029" h="582929">
                  <a:moveTo>
                    <a:pt x="1890750" y="25222"/>
                  </a:moveTo>
                  <a:lnTo>
                    <a:pt x="1817433" y="68618"/>
                  </a:lnTo>
                  <a:lnTo>
                    <a:pt x="1846795" y="87553"/>
                  </a:lnTo>
                  <a:lnTo>
                    <a:pt x="1570024" y="516763"/>
                  </a:lnTo>
                  <a:lnTo>
                    <a:pt x="1540687" y="497840"/>
                  </a:lnTo>
                  <a:lnTo>
                    <a:pt x="1531416" y="582523"/>
                  </a:lnTo>
                  <a:lnTo>
                    <a:pt x="1604721" y="539127"/>
                  </a:lnTo>
                  <a:lnTo>
                    <a:pt x="1591906" y="530872"/>
                  </a:lnTo>
                  <a:lnTo>
                    <a:pt x="1575358" y="520204"/>
                  </a:lnTo>
                  <a:lnTo>
                    <a:pt x="1852129" y="90995"/>
                  </a:lnTo>
                  <a:lnTo>
                    <a:pt x="1881479" y="109905"/>
                  </a:lnTo>
                  <a:lnTo>
                    <a:pt x="1885086" y="76873"/>
                  </a:lnTo>
                  <a:lnTo>
                    <a:pt x="1890750" y="25222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52442" y="2446324"/>
              <a:ext cx="614464" cy="35295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277194" y="2889453"/>
              <a:ext cx="353695" cy="37465"/>
            </a:xfrm>
            <a:custGeom>
              <a:avLst/>
              <a:gdLst/>
              <a:ahLst/>
              <a:cxnLst/>
              <a:rect l="l" t="t" r="r" b="b"/>
              <a:pathLst>
                <a:path w="353695" h="37464">
                  <a:moveTo>
                    <a:pt x="-9525" y="18511"/>
                  </a:moveTo>
                  <a:lnTo>
                    <a:pt x="362688" y="18511"/>
                  </a:lnTo>
                </a:path>
              </a:pathLst>
            </a:custGeom>
            <a:ln w="560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781804" y="2756407"/>
              <a:ext cx="0" cy="133350"/>
            </a:xfrm>
            <a:custGeom>
              <a:avLst/>
              <a:gdLst/>
              <a:ahLst/>
              <a:cxnLst/>
              <a:rect l="l" t="t" r="r" b="b"/>
              <a:pathLst>
                <a:path w="0" h="133350">
                  <a:moveTo>
                    <a:pt x="0" y="0"/>
                  </a:moveTo>
                  <a:lnTo>
                    <a:pt x="1" y="133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630356" y="2889464"/>
              <a:ext cx="151765" cy="37465"/>
            </a:xfrm>
            <a:custGeom>
              <a:avLst/>
              <a:gdLst/>
              <a:ahLst/>
              <a:cxnLst/>
              <a:rect l="l" t="t" r="r" b="b"/>
              <a:pathLst>
                <a:path w="151764" h="37464">
                  <a:moveTo>
                    <a:pt x="0" y="37022"/>
                  </a:moveTo>
                  <a:lnTo>
                    <a:pt x="1514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632557" y="2765564"/>
              <a:ext cx="1905" cy="161290"/>
            </a:xfrm>
            <a:custGeom>
              <a:avLst/>
              <a:gdLst/>
              <a:ahLst/>
              <a:cxnLst/>
              <a:rect l="l" t="t" r="r" b="b"/>
              <a:pathLst>
                <a:path w="1904" h="161289">
                  <a:moveTo>
                    <a:pt x="798" y="-9525"/>
                  </a:moveTo>
                  <a:lnTo>
                    <a:pt x="798" y="170438"/>
                  </a:lnTo>
                </a:path>
              </a:pathLst>
            </a:custGeom>
            <a:ln w="206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277194" y="2743784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w="0" h="146050">
                  <a:moveTo>
                    <a:pt x="0" y="0"/>
                  </a:moveTo>
                  <a:lnTo>
                    <a:pt x="1" y="145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803793" y="4003636"/>
              <a:ext cx="979169" cy="259715"/>
            </a:xfrm>
            <a:custGeom>
              <a:avLst/>
              <a:gdLst/>
              <a:ahLst/>
              <a:cxnLst/>
              <a:rect l="l" t="t" r="r" b="b"/>
              <a:pathLst>
                <a:path w="979169" h="259714">
                  <a:moveTo>
                    <a:pt x="903904" y="33940"/>
                  </a:moveTo>
                  <a:lnTo>
                    <a:pt x="0" y="253085"/>
                  </a:lnTo>
                  <a:lnTo>
                    <a:pt x="1498" y="259257"/>
                  </a:lnTo>
                  <a:lnTo>
                    <a:pt x="905400" y="40113"/>
                  </a:lnTo>
                  <a:lnTo>
                    <a:pt x="903904" y="33940"/>
                  </a:lnTo>
                  <a:close/>
                </a:path>
                <a:path w="979169" h="259714">
                  <a:moveTo>
                    <a:pt x="964644" y="30949"/>
                  </a:moveTo>
                  <a:lnTo>
                    <a:pt x="916241" y="30949"/>
                  </a:lnTo>
                  <a:lnTo>
                    <a:pt x="917740" y="37122"/>
                  </a:lnTo>
                  <a:lnTo>
                    <a:pt x="905400" y="40113"/>
                  </a:lnTo>
                  <a:lnTo>
                    <a:pt x="913625" y="74053"/>
                  </a:lnTo>
                  <a:lnTo>
                    <a:pt x="964644" y="30949"/>
                  </a:lnTo>
                  <a:close/>
                </a:path>
                <a:path w="979169" h="259714">
                  <a:moveTo>
                    <a:pt x="916241" y="30949"/>
                  </a:moveTo>
                  <a:lnTo>
                    <a:pt x="903904" y="33940"/>
                  </a:lnTo>
                  <a:lnTo>
                    <a:pt x="905400" y="40113"/>
                  </a:lnTo>
                  <a:lnTo>
                    <a:pt x="917740" y="37122"/>
                  </a:lnTo>
                  <a:lnTo>
                    <a:pt x="916241" y="30949"/>
                  </a:lnTo>
                  <a:close/>
                </a:path>
                <a:path w="979169" h="259714">
                  <a:moveTo>
                    <a:pt x="895680" y="0"/>
                  </a:moveTo>
                  <a:lnTo>
                    <a:pt x="903904" y="33940"/>
                  </a:lnTo>
                  <a:lnTo>
                    <a:pt x="916241" y="30949"/>
                  </a:lnTo>
                  <a:lnTo>
                    <a:pt x="964644" y="30949"/>
                  </a:lnTo>
                  <a:lnTo>
                    <a:pt x="978700" y="19075"/>
                  </a:lnTo>
                  <a:lnTo>
                    <a:pt x="895680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87881" y="4128782"/>
              <a:ext cx="338431" cy="34041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387881" y="3462781"/>
              <a:ext cx="903605" cy="76200"/>
            </a:xfrm>
            <a:custGeom>
              <a:avLst/>
              <a:gdLst/>
              <a:ahLst/>
              <a:cxnLst/>
              <a:rect l="l" t="t" r="r" b="b"/>
              <a:pathLst>
                <a:path w="903605" h="76200">
                  <a:moveTo>
                    <a:pt x="827214" y="0"/>
                  </a:moveTo>
                  <a:lnTo>
                    <a:pt x="827214" y="76200"/>
                  </a:lnTo>
                  <a:lnTo>
                    <a:pt x="897064" y="41275"/>
                  </a:lnTo>
                  <a:lnTo>
                    <a:pt x="839914" y="41275"/>
                  </a:lnTo>
                  <a:lnTo>
                    <a:pt x="839914" y="34925"/>
                  </a:lnTo>
                  <a:lnTo>
                    <a:pt x="897064" y="34925"/>
                  </a:lnTo>
                  <a:lnTo>
                    <a:pt x="827214" y="0"/>
                  </a:lnTo>
                  <a:close/>
                </a:path>
                <a:path w="903605" h="76200">
                  <a:moveTo>
                    <a:pt x="827214" y="34925"/>
                  </a:moveTo>
                  <a:lnTo>
                    <a:pt x="0" y="34925"/>
                  </a:lnTo>
                  <a:lnTo>
                    <a:pt x="0" y="41275"/>
                  </a:lnTo>
                  <a:lnTo>
                    <a:pt x="827214" y="41275"/>
                  </a:lnTo>
                  <a:lnTo>
                    <a:pt x="827214" y="34925"/>
                  </a:lnTo>
                  <a:close/>
                </a:path>
                <a:path w="903605" h="76200">
                  <a:moveTo>
                    <a:pt x="897064" y="34925"/>
                  </a:moveTo>
                  <a:lnTo>
                    <a:pt x="839914" y="34925"/>
                  </a:lnTo>
                  <a:lnTo>
                    <a:pt x="839914" y="41275"/>
                  </a:lnTo>
                  <a:lnTo>
                    <a:pt x="897064" y="41275"/>
                  </a:lnTo>
                  <a:lnTo>
                    <a:pt x="903414" y="38100"/>
                  </a:lnTo>
                  <a:lnTo>
                    <a:pt x="897064" y="34925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40814" y="2629926"/>
              <a:ext cx="551756" cy="367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30070" y="2634752"/>
              <a:ext cx="574090" cy="3674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24964" y="2713913"/>
              <a:ext cx="85546" cy="10287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12540" y="1767626"/>
              <a:ext cx="943601" cy="69261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951264" y="1706879"/>
              <a:ext cx="1526540" cy="746760"/>
            </a:xfrm>
            <a:custGeom>
              <a:avLst/>
              <a:gdLst/>
              <a:ahLst/>
              <a:cxnLst/>
              <a:rect l="l" t="t" r="r" b="b"/>
              <a:pathLst>
                <a:path w="1526539" h="746760">
                  <a:moveTo>
                    <a:pt x="1017402" y="17358"/>
                  </a:moveTo>
                  <a:lnTo>
                    <a:pt x="995623" y="21371"/>
                  </a:lnTo>
                  <a:lnTo>
                    <a:pt x="973793" y="25167"/>
                  </a:lnTo>
                  <a:lnTo>
                    <a:pt x="930608" y="34716"/>
                  </a:lnTo>
                  <a:lnTo>
                    <a:pt x="904689" y="47974"/>
                  </a:lnTo>
                  <a:lnTo>
                    <a:pt x="895892" y="52074"/>
                  </a:lnTo>
                  <a:lnTo>
                    <a:pt x="863415" y="63137"/>
                  </a:lnTo>
                  <a:lnTo>
                    <a:pt x="830630" y="73331"/>
                  </a:lnTo>
                  <a:lnTo>
                    <a:pt x="797930" y="83745"/>
                  </a:lnTo>
                  <a:lnTo>
                    <a:pt x="765707" y="95469"/>
                  </a:lnTo>
                  <a:lnTo>
                    <a:pt x="729939" y="110149"/>
                  </a:lnTo>
                  <a:lnTo>
                    <a:pt x="693284" y="124854"/>
                  </a:lnTo>
                  <a:lnTo>
                    <a:pt x="655954" y="137885"/>
                  </a:lnTo>
                  <a:lnTo>
                    <a:pt x="618163" y="147544"/>
                  </a:lnTo>
                  <a:lnTo>
                    <a:pt x="560442" y="158828"/>
                  </a:lnTo>
                  <a:lnTo>
                    <a:pt x="511228" y="168442"/>
                  </a:lnTo>
                  <a:lnTo>
                    <a:pt x="469370" y="176525"/>
                  </a:lnTo>
                  <a:lnTo>
                    <a:pt x="403113" y="188669"/>
                  </a:lnTo>
                  <a:lnTo>
                    <a:pt x="352455" y="196392"/>
                  </a:lnTo>
                  <a:lnTo>
                    <a:pt x="308181" y="200825"/>
                  </a:lnTo>
                  <a:lnTo>
                    <a:pt x="261077" y="203100"/>
                  </a:lnTo>
                  <a:lnTo>
                    <a:pt x="201927" y="204349"/>
                  </a:lnTo>
                  <a:lnTo>
                    <a:pt x="164955" y="204943"/>
                  </a:lnTo>
                  <a:lnTo>
                    <a:pt x="121517" y="205704"/>
                  </a:lnTo>
                  <a:lnTo>
                    <a:pt x="70459" y="206775"/>
                  </a:lnTo>
                  <a:lnTo>
                    <a:pt x="10631" y="208297"/>
                  </a:lnTo>
                  <a:lnTo>
                    <a:pt x="3707" y="241856"/>
                  </a:lnTo>
                  <a:lnTo>
                    <a:pt x="0" y="269470"/>
                  </a:lnTo>
                  <a:lnTo>
                    <a:pt x="1608" y="299044"/>
                  </a:lnTo>
                  <a:lnTo>
                    <a:pt x="10631" y="338482"/>
                  </a:lnTo>
                  <a:lnTo>
                    <a:pt x="15388" y="347996"/>
                  </a:lnTo>
                  <a:lnTo>
                    <a:pt x="22505" y="356314"/>
                  </a:lnTo>
                  <a:lnTo>
                    <a:pt x="30195" y="364395"/>
                  </a:lnTo>
                  <a:lnTo>
                    <a:pt x="36668" y="373198"/>
                  </a:lnTo>
                  <a:lnTo>
                    <a:pt x="40819" y="384409"/>
                  </a:lnTo>
                  <a:lnTo>
                    <a:pt x="43510" y="396497"/>
                  </a:lnTo>
                  <a:lnTo>
                    <a:pt x="47120" y="407785"/>
                  </a:lnTo>
                  <a:lnTo>
                    <a:pt x="95684" y="437267"/>
                  </a:lnTo>
                  <a:lnTo>
                    <a:pt x="140817" y="451310"/>
                  </a:lnTo>
                  <a:lnTo>
                    <a:pt x="166605" y="461221"/>
                  </a:lnTo>
                  <a:lnTo>
                    <a:pt x="192227" y="471955"/>
                  </a:lnTo>
                  <a:lnTo>
                    <a:pt x="218181" y="481045"/>
                  </a:lnTo>
                  <a:lnTo>
                    <a:pt x="244965" y="486026"/>
                  </a:lnTo>
                  <a:lnTo>
                    <a:pt x="287947" y="489357"/>
                  </a:lnTo>
                  <a:lnTo>
                    <a:pt x="319489" y="491822"/>
                  </a:lnTo>
                  <a:lnTo>
                    <a:pt x="359828" y="494844"/>
                  </a:lnTo>
                  <a:lnTo>
                    <a:pt x="406887" y="497176"/>
                  </a:lnTo>
                  <a:lnTo>
                    <a:pt x="430564" y="498053"/>
                  </a:lnTo>
                  <a:lnTo>
                    <a:pt x="463061" y="499265"/>
                  </a:lnTo>
                  <a:lnTo>
                    <a:pt x="507271" y="500985"/>
                  </a:lnTo>
                  <a:lnTo>
                    <a:pt x="566089" y="503384"/>
                  </a:lnTo>
                  <a:lnTo>
                    <a:pt x="572507" y="507881"/>
                  </a:lnTo>
                  <a:lnTo>
                    <a:pt x="578864" y="512483"/>
                  </a:lnTo>
                  <a:lnTo>
                    <a:pt x="585342" y="516875"/>
                  </a:lnTo>
                  <a:lnTo>
                    <a:pt x="592126" y="520742"/>
                  </a:lnTo>
                  <a:lnTo>
                    <a:pt x="598631" y="523034"/>
                  </a:lnTo>
                  <a:lnTo>
                    <a:pt x="605505" y="524509"/>
                  </a:lnTo>
                  <a:lnTo>
                    <a:pt x="612199" y="526271"/>
                  </a:lnTo>
                  <a:lnTo>
                    <a:pt x="618163" y="529421"/>
                  </a:lnTo>
                  <a:lnTo>
                    <a:pt x="631602" y="542001"/>
                  </a:lnTo>
                  <a:lnTo>
                    <a:pt x="643807" y="556003"/>
                  </a:lnTo>
                  <a:lnTo>
                    <a:pt x="656209" y="569733"/>
                  </a:lnTo>
                  <a:lnTo>
                    <a:pt x="670237" y="581495"/>
                  </a:lnTo>
                  <a:lnTo>
                    <a:pt x="676693" y="585920"/>
                  </a:lnTo>
                  <a:lnTo>
                    <a:pt x="683114" y="590403"/>
                  </a:lnTo>
                  <a:lnTo>
                    <a:pt x="689606" y="594771"/>
                  </a:lnTo>
                  <a:lnTo>
                    <a:pt x="696275" y="598853"/>
                  </a:lnTo>
                  <a:lnTo>
                    <a:pt x="704895" y="603309"/>
                  </a:lnTo>
                  <a:lnTo>
                    <a:pt x="713731" y="607368"/>
                  </a:lnTo>
                  <a:lnTo>
                    <a:pt x="722517" y="611509"/>
                  </a:lnTo>
                  <a:lnTo>
                    <a:pt x="730991" y="616211"/>
                  </a:lnTo>
                  <a:lnTo>
                    <a:pt x="739771" y="622604"/>
                  </a:lnTo>
                  <a:lnTo>
                    <a:pt x="748097" y="629679"/>
                  </a:lnTo>
                  <a:lnTo>
                    <a:pt x="756549" y="636529"/>
                  </a:lnTo>
                  <a:lnTo>
                    <a:pt x="765707" y="642249"/>
                  </a:lnTo>
                  <a:lnTo>
                    <a:pt x="782774" y="649426"/>
                  </a:lnTo>
                  <a:lnTo>
                    <a:pt x="800423" y="655267"/>
                  </a:lnTo>
                  <a:lnTo>
                    <a:pt x="818072" y="661108"/>
                  </a:lnTo>
                  <a:lnTo>
                    <a:pt x="835139" y="668286"/>
                  </a:lnTo>
                  <a:lnTo>
                    <a:pt x="870777" y="687640"/>
                  </a:lnTo>
                  <a:lnTo>
                    <a:pt x="884571" y="697818"/>
                  </a:lnTo>
                  <a:lnTo>
                    <a:pt x="886986" y="702066"/>
                  </a:lnTo>
                  <a:lnTo>
                    <a:pt x="888487" y="703629"/>
                  </a:lnTo>
                  <a:lnTo>
                    <a:pt x="899540" y="705752"/>
                  </a:lnTo>
                  <a:lnTo>
                    <a:pt x="930608" y="711681"/>
                  </a:lnTo>
                  <a:lnTo>
                    <a:pt x="939189" y="716259"/>
                  </a:lnTo>
                  <a:lnTo>
                    <a:pt x="985720" y="734934"/>
                  </a:lnTo>
                  <a:lnTo>
                    <a:pt x="1027087" y="744746"/>
                  </a:lnTo>
                  <a:lnTo>
                    <a:pt x="1034752" y="746397"/>
                  </a:lnTo>
                  <a:lnTo>
                    <a:pt x="1060820" y="742214"/>
                  </a:lnTo>
                  <a:lnTo>
                    <a:pt x="1086906" y="738136"/>
                  </a:lnTo>
                  <a:lnTo>
                    <a:pt x="1138902" y="729039"/>
                  </a:lnTo>
                  <a:lnTo>
                    <a:pt x="1177962" y="711681"/>
                  </a:lnTo>
                  <a:lnTo>
                    <a:pt x="1184289" y="707026"/>
                  </a:lnTo>
                  <a:lnTo>
                    <a:pt x="1190982" y="703002"/>
                  </a:lnTo>
                  <a:lnTo>
                    <a:pt x="1197350" y="700495"/>
                  </a:lnTo>
                  <a:lnTo>
                    <a:pt x="1203997" y="698662"/>
                  </a:lnTo>
                  <a:lnTo>
                    <a:pt x="1210644" y="696830"/>
                  </a:lnTo>
                  <a:lnTo>
                    <a:pt x="1217012" y="694323"/>
                  </a:lnTo>
                  <a:lnTo>
                    <a:pt x="1240078" y="681609"/>
                  </a:lnTo>
                  <a:lnTo>
                    <a:pt x="1243545" y="677339"/>
                  </a:lnTo>
                  <a:lnTo>
                    <a:pt x="1241556" y="675955"/>
                  </a:lnTo>
                  <a:lnTo>
                    <a:pt x="1248251" y="671897"/>
                  </a:lnTo>
                  <a:lnTo>
                    <a:pt x="1277772" y="659607"/>
                  </a:lnTo>
                  <a:lnTo>
                    <a:pt x="1290936" y="655455"/>
                  </a:lnTo>
                  <a:lnTo>
                    <a:pt x="1304471" y="652185"/>
                  </a:lnTo>
                  <a:lnTo>
                    <a:pt x="1317675" y="648287"/>
                  </a:lnTo>
                  <a:lnTo>
                    <a:pt x="1329842" y="642249"/>
                  </a:lnTo>
                  <a:lnTo>
                    <a:pt x="1336224" y="637673"/>
                  </a:lnTo>
                  <a:lnTo>
                    <a:pt x="1342521" y="632940"/>
                  </a:lnTo>
                  <a:lnTo>
                    <a:pt x="1348988" y="628522"/>
                  </a:lnTo>
                  <a:lnTo>
                    <a:pt x="1355882" y="624890"/>
                  </a:lnTo>
                  <a:lnTo>
                    <a:pt x="1364360" y="622141"/>
                  </a:lnTo>
                  <a:lnTo>
                    <a:pt x="1373164" y="620359"/>
                  </a:lnTo>
                  <a:lnTo>
                    <a:pt x="1382006" y="618674"/>
                  </a:lnTo>
                  <a:lnTo>
                    <a:pt x="1390602" y="616211"/>
                  </a:lnTo>
                  <a:lnTo>
                    <a:pt x="1399463" y="612299"/>
                  </a:lnTo>
                  <a:lnTo>
                    <a:pt x="1408040" y="607740"/>
                  </a:lnTo>
                  <a:lnTo>
                    <a:pt x="1416576" y="603076"/>
                  </a:lnTo>
                  <a:lnTo>
                    <a:pt x="1425312" y="598853"/>
                  </a:lnTo>
                  <a:lnTo>
                    <a:pt x="1431804" y="596602"/>
                  </a:lnTo>
                  <a:lnTo>
                    <a:pt x="1438486" y="594828"/>
                  </a:lnTo>
                  <a:lnTo>
                    <a:pt x="1445091" y="592898"/>
                  </a:lnTo>
                  <a:lnTo>
                    <a:pt x="1484224" y="569017"/>
                  </a:lnTo>
                  <a:lnTo>
                    <a:pt x="1521668" y="527909"/>
                  </a:lnTo>
                  <a:lnTo>
                    <a:pt x="1526355" y="510805"/>
                  </a:lnTo>
                  <a:lnTo>
                    <a:pt x="1521746" y="483481"/>
                  </a:lnTo>
                  <a:lnTo>
                    <a:pt x="1512102" y="425273"/>
                  </a:lnTo>
                  <a:lnTo>
                    <a:pt x="1491395" y="378904"/>
                  </a:lnTo>
                  <a:lnTo>
                    <a:pt x="1460601" y="337839"/>
                  </a:lnTo>
                  <a:lnTo>
                    <a:pt x="1430371" y="311224"/>
                  </a:lnTo>
                  <a:lnTo>
                    <a:pt x="1390602" y="286408"/>
                  </a:lnTo>
                  <a:lnTo>
                    <a:pt x="1364562" y="277729"/>
                  </a:lnTo>
                  <a:lnTo>
                    <a:pt x="1360063" y="271311"/>
                  </a:lnTo>
                  <a:lnTo>
                    <a:pt x="1340822" y="232119"/>
                  </a:lnTo>
                  <a:lnTo>
                    <a:pt x="1338522" y="225655"/>
                  </a:lnTo>
                  <a:lnTo>
                    <a:pt x="1334473" y="216841"/>
                  </a:lnTo>
                  <a:lnTo>
                    <a:pt x="1330101" y="208177"/>
                  </a:lnTo>
                  <a:lnTo>
                    <a:pt x="1325600" y="199573"/>
                  </a:lnTo>
                  <a:lnTo>
                    <a:pt x="1321162" y="190939"/>
                  </a:lnTo>
                  <a:lnTo>
                    <a:pt x="1319592" y="158323"/>
                  </a:lnTo>
                  <a:lnTo>
                    <a:pt x="1318420" y="125660"/>
                  </a:lnTo>
                  <a:lnTo>
                    <a:pt x="1316449" y="93090"/>
                  </a:lnTo>
                  <a:lnTo>
                    <a:pt x="1312482" y="60753"/>
                  </a:lnTo>
                  <a:lnTo>
                    <a:pt x="1306400" y="43333"/>
                  </a:lnTo>
                  <a:lnTo>
                    <a:pt x="1296637" y="35347"/>
                  </a:lnTo>
                  <a:lnTo>
                    <a:pt x="1283950" y="31386"/>
                  </a:lnTo>
                  <a:lnTo>
                    <a:pt x="1269092" y="26037"/>
                  </a:lnTo>
                  <a:lnTo>
                    <a:pt x="1244116" y="12502"/>
                  </a:lnTo>
                  <a:lnTo>
                    <a:pt x="1240536" y="8618"/>
                  </a:lnTo>
                  <a:lnTo>
                    <a:pt x="1244236" y="8898"/>
                  </a:lnTo>
                  <a:lnTo>
                    <a:pt x="1241101" y="7854"/>
                  </a:lnTo>
                  <a:lnTo>
                    <a:pt x="1217012" y="0"/>
                  </a:lnTo>
                  <a:lnTo>
                    <a:pt x="1121552" y="8679"/>
                  </a:lnTo>
                  <a:lnTo>
                    <a:pt x="1067058" y="13897"/>
                  </a:lnTo>
                  <a:lnTo>
                    <a:pt x="1039841" y="16090"/>
                  </a:lnTo>
                  <a:lnTo>
                    <a:pt x="1027442" y="16747"/>
                  </a:lnTo>
                  <a:lnTo>
                    <a:pt x="1017402" y="1735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4" name="object 5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25916" y="3334461"/>
            <a:ext cx="387652" cy="386844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42075" y="379463"/>
            <a:ext cx="5358765" cy="5306695"/>
            <a:chOff x="6442075" y="379463"/>
            <a:chExt cx="5358765" cy="5306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0680" y="667016"/>
              <a:ext cx="5310111" cy="50187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48425" y="385813"/>
              <a:ext cx="1986280" cy="659130"/>
            </a:xfrm>
            <a:custGeom>
              <a:avLst/>
              <a:gdLst/>
              <a:ahLst/>
              <a:cxnLst/>
              <a:rect l="l" t="t" r="r" b="b"/>
              <a:pathLst>
                <a:path w="1986279" h="659130">
                  <a:moveTo>
                    <a:pt x="1986038" y="0"/>
                  </a:moveTo>
                  <a:lnTo>
                    <a:pt x="0" y="0"/>
                  </a:lnTo>
                  <a:lnTo>
                    <a:pt x="0" y="658964"/>
                  </a:lnTo>
                  <a:lnTo>
                    <a:pt x="1986038" y="658964"/>
                  </a:lnTo>
                  <a:lnTo>
                    <a:pt x="19860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48425" y="385813"/>
              <a:ext cx="1986280" cy="659130"/>
            </a:xfrm>
            <a:custGeom>
              <a:avLst/>
              <a:gdLst/>
              <a:ahLst/>
              <a:cxnLst/>
              <a:rect l="l" t="t" r="r" b="b"/>
              <a:pathLst>
                <a:path w="1986279" h="659130">
                  <a:moveTo>
                    <a:pt x="0" y="0"/>
                  </a:moveTo>
                  <a:lnTo>
                    <a:pt x="1986041" y="0"/>
                  </a:lnTo>
                  <a:lnTo>
                    <a:pt x="1986041" y="658962"/>
                  </a:lnTo>
                  <a:lnTo>
                    <a:pt x="0" y="65896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85617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dirty="0" spc="245"/>
              <a:t> </a:t>
            </a:r>
            <a:r>
              <a:rPr dirty="0" spc="-5"/>
              <a:t>Renforcer</a:t>
            </a:r>
            <a:r>
              <a:rPr dirty="0" spc="245"/>
              <a:t> </a:t>
            </a:r>
            <a:r>
              <a:rPr dirty="0" spc="-5"/>
              <a:t>l’armature</a:t>
            </a:r>
            <a:r>
              <a:rPr dirty="0" spc="245"/>
              <a:t> </a:t>
            </a:r>
            <a:r>
              <a:rPr dirty="0" spc="-5"/>
              <a:t>urbaine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faire</a:t>
            </a:r>
            <a:r>
              <a:rPr dirty="0" spc="245"/>
              <a:t> </a:t>
            </a:r>
            <a:r>
              <a:rPr dirty="0" spc="-5"/>
              <a:t>vivre</a:t>
            </a:r>
            <a:r>
              <a:rPr dirty="0" spc="240"/>
              <a:t> </a:t>
            </a:r>
            <a:r>
              <a:rPr dirty="0"/>
              <a:t>le</a:t>
            </a:r>
            <a:r>
              <a:rPr dirty="0" spc="245"/>
              <a:t> </a:t>
            </a:r>
            <a:r>
              <a:rPr dirty="0" spc="-5"/>
              <a:t>patrimoine</a:t>
            </a:r>
            <a:r>
              <a:rPr dirty="0" spc="245"/>
              <a:t> </a:t>
            </a:r>
            <a:r>
              <a:rPr dirty="0" spc="-5"/>
              <a:t>bâti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2875" y="788923"/>
            <a:ext cx="4761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Bahnschrift"/>
                <a:cs typeface="Bahnschrift"/>
              </a:rPr>
              <a:t>Engager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une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politique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de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densification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urbaine</a:t>
            </a:r>
            <a:endParaRPr sz="1800">
              <a:latin typeface="Bahnschrift"/>
              <a:cs typeface="Bahnschrif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4672" y="2283383"/>
            <a:ext cx="187325" cy="187325"/>
            <a:chOff x="534672" y="2283383"/>
            <a:chExt cx="187325" cy="187325"/>
          </a:xfrm>
        </p:grpSpPr>
        <p:sp>
          <p:nvSpPr>
            <p:cNvPr id="9" name="object 9"/>
            <p:cNvSpPr/>
            <p:nvPr/>
          </p:nvSpPr>
          <p:spPr>
            <a:xfrm>
              <a:off x="541022" y="2289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71" y="0"/>
                  </a:moveTo>
                  <a:lnTo>
                    <a:pt x="0" y="0"/>
                  </a:lnTo>
                  <a:lnTo>
                    <a:pt x="0" y="174167"/>
                  </a:lnTo>
                  <a:lnTo>
                    <a:pt x="174171" y="174167"/>
                  </a:lnTo>
                  <a:lnTo>
                    <a:pt x="174171" y="0"/>
                  </a:lnTo>
                  <a:close/>
                </a:path>
              </a:pathLst>
            </a:custGeom>
            <a:solidFill>
              <a:srgbClr val="EFA0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1022" y="2289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34672" y="2561501"/>
            <a:ext cx="187325" cy="187325"/>
            <a:chOff x="534672" y="2561501"/>
            <a:chExt cx="187325" cy="187325"/>
          </a:xfrm>
        </p:grpSpPr>
        <p:sp>
          <p:nvSpPr>
            <p:cNvPr id="12" name="object 12"/>
            <p:cNvSpPr/>
            <p:nvPr/>
          </p:nvSpPr>
          <p:spPr>
            <a:xfrm>
              <a:off x="541022" y="2567851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71" y="0"/>
                  </a:moveTo>
                  <a:lnTo>
                    <a:pt x="0" y="0"/>
                  </a:lnTo>
                  <a:lnTo>
                    <a:pt x="0" y="174167"/>
                  </a:lnTo>
                  <a:lnTo>
                    <a:pt x="174171" y="174167"/>
                  </a:lnTo>
                  <a:lnTo>
                    <a:pt x="174171" y="0"/>
                  </a:lnTo>
                  <a:close/>
                </a:path>
              </a:pathLst>
            </a:custGeom>
            <a:solidFill>
              <a:srgbClr val="F26A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41022" y="2567851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34672" y="2001443"/>
            <a:ext cx="187325" cy="187325"/>
            <a:chOff x="534672" y="2001443"/>
            <a:chExt cx="187325" cy="187325"/>
          </a:xfrm>
        </p:grpSpPr>
        <p:sp>
          <p:nvSpPr>
            <p:cNvPr id="15" name="object 15"/>
            <p:cNvSpPr/>
            <p:nvPr/>
          </p:nvSpPr>
          <p:spPr>
            <a:xfrm>
              <a:off x="541022" y="20077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71" y="0"/>
                  </a:moveTo>
                  <a:lnTo>
                    <a:pt x="0" y="0"/>
                  </a:lnTo>
                  <a:lnTo>
                    <a:pt x="0" y="174167"/>
                  </a:lnTo>
                  <a:lnTo>
                    <a:pt x="174171" y="174167"/>
                  </a:lnTo>
                  <a:lnTo>
                    <a:pt x="174171" y="0"/>
                  </a:lnTo>
                  <a:close/>
                </a:path>
              </a:pathLst>
            </a:custGeom>
            <a:solidFill>
              <a:srgbClr val="EAD1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41022" y="20077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34672" y="3467569"/>
            <a:ext cx="187325" cy="187325"/>
            <a:chOff x="534672" y="3467569"/>
            <a:chExt cx="187325" cy="187325"/>
          </a:xfrm>
        </p:grpSpPr>
        <p:sp>
          <p:nvSpPr>
            <p:cNvPr id="18" name="object 18"/>
            <p:cNvSpPr/>
            <p:nvPr/>
          </p:nvSpPr>
          <p:spPr>
            <a:xfrm>
              <a:off x="541022" y="3473919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71" y="0"/>
                  </a:moveTo>
                  <a:lnTo>
                    <a:pt x="0" y="0"/>
                  </a:lnTo>
                  <a:lnTo>
                    <a:pt x="0" y="174167"/>
                  </a:lnTo>
                  <a:lnTo>
                    <a:pt x="174171" y="174167"/>
                  </a:lnTo>
                  <a:lnTo>
                    <a:pt x="174171" y="0"/>
                  </a:lnTo>
                  <a:close/>
                </a:path>
              </a:pathLst>
            </a:custGeom>
            <a:solidFill>
              <a:srgbClr val="106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41022" y="3473919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93934" y="3425952"/>
            <a:ext cx="3134360" cy="93726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dirty="0" sz="1100" spc="-5">
                <a:latin typeface="Bahnschrift"/>
                <a:cs typeface="Bahnschrift"/>
              </a:rPr>
              <a:t>Moins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sur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la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densification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que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sur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la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préservation </a:t>
            </a:r>
            <a:r>
              <a:rPr dirty="0" sz="1100" spc="-17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la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biodiversité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et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des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terres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agricoles</a:t>
            </a:r>
            <a:endParaRPr sz="1100">
              <a:latin typeface="Bahnschrift"/>
              <a:cs typeface="Bahnschrift"/>
            </a:endParaRPr>
          </a:p>
          <a:p>
            <a:pPr marL="12700" marR="2124710">
              <a:lnSpc>
                <a:spcPts val="2450"/>
              </a:lnSpc>
            </a:pPr>
            <a:r>
              <a:rPr dirty="0" sz="1100">
                <a:latin typeface="Bahnschrift"/>
                <a:cs typeface="Bahnschrift"/>
              </a:rPr>
              <a:t>Pas</a:t>
            </a:r>
            <a:r>
              <a:rPr dirty="0" sz="1100" spc="6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</a:t>
            </a:r>
            <a:r>
              <a:rPr dirty="0" sz="1100" spc="6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données </a:t>
            </a:r>
            <a:r>
              <a:rPr dirty="0" sz="1100" spc="-17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Métropoles</a:t>
            </a:r>
            <a:endParaRPr sz="1100">
              <a:latin typeface="Bahnschrift"/>
              <a:cs typeface="Bahnschrif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34672" y="3877652"/>
            <a:ext cx="187325" cy="187325"/>
            <a:chOff x="534672" y="3877652"/>
            <a:chExt cx="187325" cy="187325"/>
          </a:xfrm>
        </p:grpSpPr>
        <p:sp>
          <p:nvSpPr>
            <p:cNvPr id="22" name="object 22"/>
            <p:cNvSpPr/>
            <p:nvPr/>
          </p:nvSpPr>
          <p:spPr>
            <a:xfrm>
              <a:off x="541022" y="388400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71" y="0"/>
                  </a:moveTo>
                  <a:lnTo>
                    <a:pt x="0" y="0"/>
                  </a:lnTo>
                  <a:lnTo>
                    <a:pt x="0" y="174167"/>
                  </a:lnTo>
                  <a:lnTo>
                    <a:pt x="174171" y="174167"/>
                  </a:lnTo>
                  <a:lnTo>
                    <a:pt x="174171" y="0"/>
                  </a:lnTo>
                  <a:close/>
                </a:path>
              </a:pathLst>
            </a:custGeom>
            <a:solidFill>
              <a:srgbClr val="8991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41022" y="388400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534672" y="2839618"/>
            <a:ext cx="187325" cy="187325"/>
            <a:chOff x="534672" y="2839618"/>
            <a:chExt cx="187325" cy="187325"/>
          </a:xfrm>
        </p:grpSpPr>
        <p:sp>
          <p:nvSpPr>
            <p:cNvPr id="25" name="object 25"/>
            <p:cNvSpPr/>
            <p:nvPr/>
          </p:nvSpPr>
          <p:spPr>
            <a:xfrm>
              <a:off x="541022" y="2845968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171" y="0"/>
                  </a:moveTo>
                  <a:lnTo>
                    <a:pt x="0" y="0"/>
                  </a:lnTo>
                  <a:lnTo>
                    <a:pt x="0" y="174180"/>
                  </a:lnTo>
                  <a:lnTo>
                    <a:pt x="174171" y="174180"/>
                  </a:lnTo>
                  <a:lnTo>
                    <a:pt x="174171" y="0"/>
                  </a:lnTo>
                  <a:close/>
                </a:path>
              </a:pathLst>
            </a:custGeom>
            <a:solidFill>
              <a:srgbClr val="C6A7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41022" y="2845968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0" y="0"/>
                  </a:moveTo>
                  <a:lnTo>
                    <a:pt x="174172" y="0"/>
                  </a:lnTo>
                  <a:lnTo>
                    <a:pt x="174172" y="174171"/>
                  </a:lnTo>
                  <a:lnTo>
                    <a:pt x="0" y="1741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522874" y="1508252"/>
            <a:ext cx="3760470" cy="1504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Bahnschrift"/>
                <a:cs typeface="Bahnschrift"/>
              </a:rPr>
              <a:t>Les</a:t>
            </a:r>
            <a:r>
              <a:rPr dirty="0" sz="1800" spc="15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Parcs</a:t>
            </a:r>
            <a:r>
              <a:rPr dirty="0" sz="1800" spc="16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engagés</a:t>
            </a:r>
            <a:endParaRPr sz="1800">
              <a:latin typeface="Bahnschrift"/>
              <a:cs typeface="Bahnschrift"/>
            </a:endParaRPr>
          </a:p>
          <a:p>
            <a:pPr marL="283210" marR="5080">
              <a:lnSpc>
                <a:spcPct val="167300"/>
              </a:lnSpc>
              <a:spcBef>
                <a:spcPts val="650"/>
              </a:spcBef>
            </a:pPr>
            <a:r>
              <a:rPr dirty="0" sz="1100" spc="-5">
                <a:latin typeface="Bahnschrift"/>
                <a:cs typeface="Bahnschrift"/>
              </a:rPr>
              <a:t>Plutôt</a:t>
            </a:r>
            <a:r>
              <a:rPr dirty="0" sz="1100">
                <a:latin typeface="Bahnschrift"/>
                <a:cs typeface="Bahnschrift"/>
              </a:rPr>
              <a:t> sur</a:t>
            </a:r>
            <a:r>
              <a:rPr dirty="0" sz="1100" spc="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la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création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d’EcoQuartiers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denses 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Conjointement</a:t>
            </a:r>
            <a:r>
              <a:rPr dirty="0" sz="1100">
                <a:latin typeface="Bahnschrift"/>
                <a:cs typeface="Bahnschrift"/>
              </a:rPr>
              <a:t> sur</a:t>
            </a:r>
            <a:r>
              <a:rPr dirty="0" sz="1100" spc="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la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réhabilitation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et</a:t>
            </a:r>
            <a:r>
              <a:rPr dirty="0" sz="110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les</a:t>
            </a:r>
            <a:r>
              <a:rPr dirty="0" sz="1100">
                <a:latin typeface="Bahnschrift"/>
                <a:cs typeface="Bahnschrift"/>
              </a:rPr>
              <a:t> EcoQuartiers </a:t>
            </a:r>
            <a:r>
              <a:rPr dirty="0" sz="1100" spc="-17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Plutôt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sur</a:t>
            </a:r>
            <a:r>
              <a:rPr dirty="0" sz="1100" spc="12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la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réhabilitation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et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l’optimisation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de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l’existant </a:t>
            </a:r>
            <a:r>
              <a:rPr dirty="0" sz="1100" spc="-17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Plutôt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sur</a:t>
            </a:r>
            <a:r>
              <a:rPr dirty="0" sz="1100" spc="110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du</a:t>
            </a:r>
            <a:r>
              <a:rPr dirty="0" sz="1100" spc="105">
                <a:latin typeface="Bahnschrift"/>
                <a:cs typeface="Bahnschrift"/>
              </a:rPr>
              <a:t> </a:t>
            </a:r>
            <a:r>
              <a:rPr dirty="0" sz="1100" spc="-5">
                <a:latin typeface="Bahnschrift"/>
                <a:cs typeface="Bahnschrift"/>
              </a:rPr>
              <a:t>renouvellement</a:t>
            </a:r>
            <a:r>
              <a:rPr dirty="0" sz="1100" spc="114">
                <a:latin typeface="Bahnschrift"/>
                <a:cs typeface="Bahnschrift"/>
              </a:rPr>
              <a:t> </a:t>
            </a:r>
            <a:r>
              <a:rPr dirty="0" sz="1100">
                <a:latin typeface="Bahnschrift"/>
                <a:cs typeface="Bahnschrift"/>
              </a:rPr>
              <a:t>urbain</a:t>
            </a:r>
            <a:endParaRPr sz="1100">
              <a:latin typeface="Bahnschrift"/>
              <a:cs typeface="Bahnschrift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672" y="4201807"/>
            <a:ext cx="186872" cy="18687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41022" y="4719840"/>
            <a:ext cx="3726179" cy="922019"/>
          </a:xfrm>
          <a:prstGeom prst="rect">
            <a:avLst/>
          </a:prstGeom>
          <a:ln w="28575">
            <a:solidFill>
              <a:srgbClr val="009371"/>
            </a:solidFill>
          </a:ln>
        </p:spPr>
        <p:txBody>
          <a:bodyPr wrap="square" lIns="0" tIns="153670" rIns="0" bIns="0" rtlCol="0" vert="horz">
            <a:spAutoFit/>
          </a:bodyPr>
          <a:lstStyle/>
          <a:p>
            <a:pPr marL="90805" marR="288925">
              <a:lnSpc>
                <a:spcPct val="91600"/>
              </a:lnSpc>
              <a:spcBef>
                <a:spcPts val="1210"/>
              </a:spcBef>
            </a:pPr>
            <a:r>
              <a:rPr dirty="0" sz="2400" spc="-635" b="1">
                <a:latin typeface="Verdana"/>
                <a:cs typeface="Verdana"/>
              </a:rPr>
              <a:t>18</a:t>
            </a:r>
            <a:r>
              <a:rPr dirty="0" sz="2400" spc="-335" b="1">
                <a:latin typeface="Verdana"/>
                <a:cs typeface="Verdana"/>
              </a:rPr>
              <a:t> </a:t>
            </a:r>
            <a:r>
              <a:rPr dirty="0" sz="1800">
                <a:latin typeface="Bahnschrift"/>
                <a:cs typeface="Bahnschrift"/>
              </a:rPr>
              <a:t>P</a:t>
            </a:r>
            <a:r>
              <a:rPr dirty="0" sz="1800" spc="5">
                <a:latin typeface="Bahnschrift"/>
                <a:cs typeface="Bahnschrift"/>
              </a:rPr>
              <a:t>a</a:t>
            </a:r>
            <a:r>
              <a:rPr dirty="0" sz="1800" spc="-5">
                <a:latin typeface="Bahnschrift"/>
                <a:cs typeface="Bahnschrift"/>
              </a:rPr>
              <a:t>r</a:t>
            </a:r>
            <a:r>
              <a:rPr dirty="0" sz="1800">
                <a:latin typeface="Bahnschrift"/>
                <a:cs typeface="Bahnschrift"/>
              </a:rPr>
              <a:t>cs </a:t>
            </a:r>
            <a:r>
              <a:rPr dirty="0" sz="1800" spc="-12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en</a:t>
            </a:r>
            <a:r>
              <a:rPr dirty="0" sz="1800" spc="5">
                <a:latin typeface="Bahnschrift"/>
                <a:cs typeface="Bahnschrift"/>
              </a:rPr>
              <a:t>gag</a:t>
            </a:r>
            <a:r>
              <a:rPr dirty="0" sz="1800" spc="-5">
                <a:latin typeface="Bahnschrift"/>
                <a:cs typeface="Bahnschrift"/>
              </a:rPr>
              <a:t>é</a:t>
            </a:r>
            <a:r>
              <a:rPr dirty="0" sz="1800">
                <a:latin typeface="Bahnschrift"/>
                <a:cs typeface="Bahnschrift"/>
              </a:rPr>
              <a:t>s </a:t>
            </a:r>
            <a:r>
              <a:rPr dirty="0" sz="1800" spc="-12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sur </a:t>
            </a:r>
            <a:r>
              <a:rPr dirty="0" sz="1800" spc="-13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la  </a:t>
            </a:r>
            <a:r>
              <a:rPr dirty="0" sz="1800" spc="-5">
                <a:latin typeface="Bahnschrift"/>
                <a:cs typeface="Bahnschrift"/>
              </a:rPr>
              <a:t>densification</a:t>
            </a:r>
            <a:r>
              <a:rPr dirty="0" sz="1800" spc="16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des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pôles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existants</a:t>
            </a:r>
            <a:endParaRPr sz="1800">
              <a:latin typeface="Bahnschrift"/>
              <a:cs typeface="Bahnschrif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75" y="767588"/>
            <a:ext cx="4219575" cy="523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dirty="0" sz="1800" spc="-5">
                <a:latin typeface="Bahnschrift"/>
                <a:cs typeface="Bahnschrift"/>
              </a:rPr>
              <a:t>Réinvestir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le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bâti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 spc="-5">
                <a:latin typeface="Bahnschrift"/>
                <a:cs typeface="Bahnschrift"/>
              </a:rPr>
              <a:t>ancien</a:t>
            </a:r>
            <a:r>
              <a:rPr dirty="0" sz="1800" spc="175">
                <a:latin typeface="Bahnschrift"/>
                <a:cs typeface="Bahnschrift"/>
              </a:rPr>
              <a:t> </a:t>
            </a:r>
            <a:r>
              <a:rPr dirty="0" sz="1800">
                <a:latin typeface="Bahnschrift"/>
                <a:cs typeface="Bahnschrift"/>
              </a:rPr>
              <a:t>de</a:t>
            </a:r>
            <a:r>
              <a:rPr dirty="0" sz="1800" spc="170">
                <a:latin typeface="Bahnschrift"/>
                <a:cs typeface="Bahnschrift"/>
              </a:rPr>
              <a:t> </a:t>
            </a:r>
            <a:r>
              <a:rPr dirty="0" sz="1800" spc="-10">
                <a:latin typeface="Bahnschrift"/>
                <a:cs typeface="Bahnschrift"/>
              </a:rPr>
              <a:t>centre-bourg</a:t>
            </a:r>
            <a:endParaRPr sz="1800">
              <a:latin typeface="Bahnschrift"/>
              <a:cs typeface="Bahnschrift"/>
            </a:endParaRPr>
          </a:p>
          <a:p>
            <a:pPr marL="12700">
              <a:lnSpc>
                <a:spcPts val="1839"/>
              </a:lnSpc>
            </a:pPr>
            <a:r>
              <a:rPr dirty="0" sz="1600">
                <a:latin typeface="Bahnschrift"/>
                <a:cs typeface="Bahnschrift"/>
              </a:rPr>
              <a:t>-</a:t>
            </a:r>
            <a:r>
              <a:rPr dirty="0" sz="1600" spc="14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Pour</a:t>
            </a:r>
            <a:r>
              <a:rPr dirty="0" sz="1600" spc="15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l’habitat</a:t>
            </a:r>
            <a:r>
              <a:rPr dirty="0" sz="1600" spc="15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individuel</a:t>
            </a:r>
            <a:r>
              <a:rPr dirty="0" sz="1600" spc="150">
                <a:latin typeface="Bahnschrift"/>
                <a:cs typeface="Bahnschrift"/>
              </a:rPr>
              <a:t> </a:t>
            </a:r>
            <a:r>
              <a:rPr dirty="0" sz="1600">
                <a:latin typeface="Bahnschrift"/>
                <a:cs typeface="Bahnschrift"/>
              </a:rPr>
              <a:t>et</a:t>
            </a:r>
            <a:r>
              <a:rPr dirty="0" sz="1600" spc="155">
                <a:latin typeface="Bahnschrift"/>
                <a:cs typeface="Bahnschrift"/>
              </a:rPr>
              <a:t> </a:t>
            </a:r>
            <a:r>
              <a:rPr dirty="0" sz="1600" spc="-5">
                <a:latin typeface="Bahnschrift"/>
                <a:cs typeface="Bahnschrift"/>
              </a:rPr>
              <a:t>collectif</a:t>
            </a:r>
            <a:endParaRPr sz="1600">
              <a:latin typeface="Bahnschrift"/>
              <a:cs typeface="Bahnschrif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57540" y="1966058"/>
            <a:ext cx="3930015" cy="3274695"/>
            <a:chOff x="4357540" y="1966058"/>
            <a:chExt cx="3930015" cy="32746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7540" y="1966058"/>
              <a:ext cx="3316959" cy="32743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19213" y="2425013"/>
              <a:ext cx="713740" cy="399415"/>
            </a:xfrm>
            <a:custGeom>
              <a:avLst/>
              <a:gdLst/>
              <a:ahLst/>
              <a:cxnLst/>
              <a:rect l="l" t="t" r="r" b="b"/>
              <a:pathLst>
                <a:path w="713740" h="399414">
                  <a:moveTo>
                    <a:pt x="0" y="399225"/>
                  </a:moveTo>
                  <a:lnTo>
                    <a:pt x="713311" y="0"/>
                  </a:lnTo>
                </a:path>
              </a:pathLst>
            </a:custGeom>
            <a:ln w="635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591425" y="3490186"/>
              <a:ext cx="692785" cy="39370"/>
            </a:xfrm>
            <a:custGeom>
              <a:avLst/>
              <a:gdLst/>
              <a:ahLst/>
              <a:cxnLst/>
              <a:rect l="l" t="t" r="r" b="b"/>
              <a:pathLst>
                <a:path w="692784" h="39370">
                  <a:moveTo>
                    <a:pt x="0" y="39029"/>
                  </a:moveTo>
                  <a:lnTo>
                    <a:pt x="692708" y="0"/>
                  </a:lnTo>
                </a:path>
              </a:pathLst>
            </a:custGeom>
            <a:ln w="635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419213" y="4277588"/>
              <a:ext cx="865505" cy="391795"/>
            </a:xfrm>
            <a:custGeom>
              <a:avLst/>
              <a:gdLst/>
              <a:ahLst/>
              <a:cxnLst/>
              <a:rect l="l" t="t" r="r" b="b"/>
              <a:pathLst>
                <a:path w="865504" h="391795">
                  <a:moveTo>
                    <a:pt x="0" y="0"/>
                  </a:moveTo>
                  <a:lnTo>
                    <a:pt x="864918" y="391730"/>
                  </a:lnTo>
                </a:path>
              </a:pathLst>
            </a:custGeom>
            <a:ln w="635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362874" y="3234435"/>
            <a:ext cx="2284095" cy="46545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434"/>
              </a:spcBef>
            </a:pPr>
            <a:r>
              <a:rPr dirty="0" sz="1400" spc="5">
                <a:latin typeface="Bahnschrift"/>
                <a:cs typeface="Bahnschrift"/>
              </a:rPr>
              <a:t>D</a:t>
            </a:r>
            <a:r>
              <a:rPr dirty="0" sz="1400" spc="-5">
                <a:latin typeface="Bahnschrift"/>
                <a:cs typeface="Bahnschrift"/>
              </a:rPr>
              <a:t>o</a:t>
            </a:r>
            <a:r>
              <a:rPr dirty="0" sz="1400" spc="5">
                <a:latin typeface="Bahnschrift"/>
                <a:cs typeface="Bahnschrift"/>
              </a:rPr>
              <a:t>n</a:t>
            </a:r>
            <a:r>
              <a:rPr dirty="0" sz="1400">
                <a:latin typeface="Bahnschrift"/>
                <a:cs typeface="Bahnschrift"/>
              </a:rPr>
              <a:t>t </a:t>
            </a:r>
            <a:r>
              <a:rPr dirty="0" sz="1400" spc="-100">
                <a:latin typeface="Bahnschrift"/>
                <a:cs typeface="Bahnschrift"/>
              </a:rPr>
              <a:t> </a:t>
            </a:r>
            <a:r>
              <a:rPr dirty="0" sz="1600" spc="-70" b="1">
                <a:latin typeface="Arial"/>
                <a:cs typeface="Arial"/>
              </a:rPr>
              <a:t>6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400">
                <a:latin typeface="Bahnschrift"/>
                <a:cs typeface="Bahnschrift"/>
              </a:rPr>
              <a:t>m</a:t>
            </a:r>
            <a:r>
              <a:rPr dirty="0" sz="1400" spc="-5">
                <a:latin typeface="Bahnschrift"/>
                <a:cs typeface="Bahnschrift"/>
              </a:rPr>
              <a:t>e</a:t>
            </a:r>
            <a:r>
              <a:rPr dirty="0" sz="1400" spc="5">
                <a:latin typeface="Bahnschrift"/>
                <a:cs typeface="Bahnschrift"/>
              </a:rPr>
              <a:t>nt</a:t>
            </a:r>
            <a:r>
              <a:rPr dirty="0" sz="1400" spc="-5">
                <a:latin typeface="Bahnschrift"/>
                <a:cs typeface="Bahnschrift"/>
              </a:rPr>
              <a:t>io</a:t>
            </a:r>
            <a:r>
              <a:rPr dirty="0" sz="1400" spc="5">
                <a:latin typeface="Bahnschrift"/>
                <a:cs typeface="Bahnschrift"/>
              </a:rPr>
              <a:t>nn</a:t>
            </a:r>
            <a:r>
              <a:rPr dirty="0" sz="1400" spc="-5">
                <a:latin typeface="Bahnschrift"/>
                <a:cs typeface="Bahnschrift"/>
              </a:rPr>
              <a:t>e</a:t>
            </a:r>
            <a:r>
              <a:rPr dirty="0" sz="1400" spc="5">
                <a:latin typeface="Bahnschrift"/>
                <a:cs typeface="Bahnschrift"/>
              </a:rPr>
              <a:t>n</a:t>
            </a:r>
            <a:r>
              <a:rPr dirty="0" sz="1400">
                <a:latin typeface="Bahnschrift"/>
                <a:cs typeface="Bahnschrift"/>
              </a:rPr>
              <a:t>t </a:t>
            </a:r>
            <a:r>
              <a:rPr dirty="0" sz="1400" spc="-1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u</a:t>
            </a:r>
            <a:r>
              <a:rPr dirty="0" sz="1400">
                <a:latin typeface="Bahnschrift"/>
                <a:cs typeface="Bahnschrift"/>
              </a:rPr>
              <a:t>n </a:t>
            </a:r>
            <a:r>
              <a:rPr dirty="0" sz="1400" spc="-10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v</a:t>
            </a:r>
            <a:r>
              <a:rPr dirty="0" sz="1400" spc="-5">
                <a:latin typeface="Bahnschrift"/>
                <a:cs typeface="Bahnschrift"/>
              </a:rPr>
              <a:t>o</a:t>
            </a:r>
            <a:r>
              <a:rPr dirty="0" sz="1400" spc="-10">
                <a:latin typeface="Bahnschrift"/>
                <a:cs typeface="Bahnschrift"/>
              </a:rPr>
              <a:t>l</a:t>
            </a:r>
            <a:r>
              <a:rPr dirty="0" sz="1400" spc="-5">
                <a:latin typeface="Bahnschrift"/>
                <a:cs typeface="Bahnschrift"/>
              </a:rPr>
              <a:t>e</a:t>
            </a:r>
            <a:r>
              <a:rPr dirty="0" sz="1400">
                <a:latin typeface="Bahnschrift"/>
                <a:cs typeface="Bahnschrift"/>
              </a:rPr>
              <a:t>t  </a:t>
            </a:r>
            <a:r>
              <a:rPr dirty="0" sz="1400" spc="-5">
                <a:latin typeface="Bahnschrift"/>
                <a:cs typeface="Bahnschrift"/>
              </a:rPr>
              <a:t>rénovation</a:t>
            </a:r>
            <a:r>
              <a:rPr dirty="0" sz="1400" spc="13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énergétique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11261" y="2164587"/>
            <a:ext cx="1991360" cy="46545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434"/>
              </a:spcBef>
            </a:pPr>
            <a:r>
              <a:rPr dirty="0" sz="1400" spc="5">
                <a:latin typeface="Bahnschrift"/>
                <a:cs typeface="Bahnschrift"/>
              </a:rPr>
              <a:t>D</a:t>
            </a:r>
            <a:r>
              <a:rPr dirty="0" sz="1400" spc="-5">
                <a:latin typeface="Bahnschrift"/>
                <a:cs typeface="Bahnschrift"/>
              </a:rPr>
              <a:t>o</a:t>
            </a:r>
            <a:r>
              <a:rPr dirty="0" sz="1400" spc="5">
                <a:latin typeface="Bahnschrift"/>
                <a:cs typeface="Bahnschrift"/>
              </a:rPr>
              <a:t>n</a:t>
            </a:r>
            <a:r>
              <a:rPr dirty="0" sz="1400">
                <a:latin typeface="Bahnschrift"/>
                <a:cs typeface="Bahnschrift"/>
              </a:rPr>
              <a:t>t </a:t>
            </a:r>
            <a:r>
              <a:rPr dirty="0" sz="1400" spc="-50">
                <a:latin typeface="Bahnschrift"/>
                <a:cs typeface="Bahnschrift"/>
              </a:rPr>
              <a:t> </a:t>
            </a:r>
            <a:r>
              <a:rPr dirty="0" sz="1600" spc="-85" b="1">
                <a:latin typeface="Arial"/>
                <a:cs typeface="Arial"/>
              </a:rPr>
              <a:t>7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400">
                <a:latin typeface="Bahnschrift"/>
                <a:cs typeface="Bahnschrift"/>
              </a:rPr>
              <a:t>a </a:t>
            </a:r>
            <a:r>
              <a:rPr dirty="0" sz="1400" spc="-10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>
                <a:latin typeface="Bahnschrift"/>
                <a:cs typeface="Bahnschrift"/>
              </a:rPr>
              <a:t>s </a:t>
            </a:r>
            <a:r>
              <a:rPr dirty="0" sz="1400" spc="-105">
                <a:latin typeface="Bahnschrift"/>
                <a:cs typeface="Bahnschrift"/>
              </a:rPr>
              <a:t> </a:t>
            </a:r>
            <a:r>
              <a:rPr dirty="0" sz="1400" spc="-10">
                <a:latin typeface="Bahnschrift"/>
                <a:cs typeface="Bahnschrift"/>
              </a:rPr>
              <a:t>f</a:t>
            </a:r>
            <a:r>
              <a:rPr dirty="0" sz="1400" spc="-5">
                <a:latin typeface="Bahnschrift"/>
                <a:cs typeface="Bahnschrift"/>
              </a:rPr>
              <a:t>i</a:t>
            </a:r>
            <a:r>
              <a:rPr dirty="0" sz="1400" spc="5">
                <a:latin typeface="Bahnschrift"/>
                <a:cs typeface="Bahnschrift"/>
              </a:rPr>
              <a:t>n</a:t>
            </a:r>
            <a:r>
              <a:rPr dirty="0" sz="1400">
                <a:latin typeface="Bahnschrift"/>
                <a:cs typeface="Bahnschrift"/>
              </a:rPr>
              <a:t>s </a:t>
            </a:r>
            <a:r>
              <a:rPr dirty="0" sz="1400" spc="-10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</a:t>
            </a:r>
            <a:r>
              <a:rPr dirty="0" sz="1400">
                <a:latin typeface="Bahnschrift"/>
                <a:cs typeface="Bahnschrift"/>
              </a:rPr>
              <a:t>e  </a:t>
            </a:r>
            <a:r>
              <a:rPr dirty="0" sz="1400" spc="-5">
                <a:latin typeface="Bahnschrift"/>
                <a:cs typeface="Bahnschrift"/>
              </a:rPr>
              <a:t>résorption</a:t>
            </a:r>
            <a:r>
              <a:rPr dirty="0" sz="1400" spc="120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de</a:t>
            </a:r>
            <a:r>
              <a:rPr dirty="0" sz="1400" spc="114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la</a:t>
            </a:r>
            <a:r>
              <a:rPr dirty="0" sz="1400" spc="125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vacance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62874" y="4439411"/>
            <a:ext cx="2231390" cy="42799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ts val="1490"/>
              </a:lnSpc>
              <a:spcBef>
                <a:spcPts val="305"/>
              </a:spcBef>
            </a:pPr>
            <a:r>
              <a:rPr dirty="0" sz="1400" spc="-5">
                <a:latin typeface="Bahnschrift"/>
                <a:cs typeface="Bahnschrift"/>
              </a:rPr>
              <a:t>Réhabilitations,</a:t>
            </a:r>
            <a:r>
              <a:rPr dirty="0" sz="1400" spc="110">
                <a:latin typeface="Bahnschrift"/>
                <a:cs typeface="Bahnschrift"/>
              </a:rPr>
              <a:t> </a:t>
            </a:r>
            <a:r>
              <a:rPr dirty="0" sz="1400">
                <a:latin typeface="Bahnschrift"/>
                <a:cs typeface="Bahnschrift"/>
              </a:rPr>
              <a:t>adaptations </a:t>
            </a:r>
            <a:r>
              <a:rPr dirty="0" sz="1400" spc="-225">
                <a:latin typeface="Bahnschrift"/>
                <a:cs typeface="Bahnschrift"/>
              </a:rPr>
              <a:t> </a:t>
            </a:r>
            <a:r>
              <a:rPr dirty="0" sz="1400" spc="-5">
                <a:latin typeface="Bahnschrift"/>
                <a:cs typeface="Bahnschrift"/>
              </a:rPr>
              <a:t>architecturales</a:t>
            </a:r>
            <a:endParaRPr sz="1400">
              <a:latin typeface="Bahnschrift"/>
              <a:cs typeface="Bahnschrif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584" y="1434464"/>
            <a:ext cx="3190640" cy="212709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583" y="3621519"/>
            <a:ext cx="3190641" cy="212656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22875" y="279908"/>
            <a:ext cx="85617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dirty="0" spc="245"/>
              <a:t> </a:t>
            </a:r>
            <a:r>
              <a:rPr dirty="0" spc="-5"/>
              <a:t>Renforcer</a:t>
            </a:r>
            <a:r>
              <a:rPr dirty="0" spc="245"/>
              <a:t> </a:t>
            </a:r>
            <a:r>
              <a:rPr dirty="0" spc="-5"/>
              <a:t>l’armature</a:t>
            </a:r>
            <a:r>
              <a:rPr dirty="0" spc="245"/>
              <a:t> </a:t>
            </a:r>
            <a:r>
              <a:rPr dirty="0" spc="-5"/>
              <a:t>urbaine</a:t>
            </a:r>
            <a:r>
              <a:rPr dirty="0" spc="240"/>
              <a:t> </a:t>
            </a:r>
            <a:r>
              <a:rPr dirty="0"/>
              <a:t>et</a:t>
            </a:r>
            <a:r>
              <a:rPr dirty="0" spc="245"/>
              <a:t> </a:t>
            </a:r>
            <a:r>
              <a:rPr dirty="0" spc="-5"/>
              <a:t>faire</a:t>
            </a:r>
            <a:r>
              <a:rPr dirty="0" spc="245"/>
              <a:t> </a:t>
            </a:r>
            <a:r>
              <a:rPr dirty="0" spc="-5"/>
              <a:t>vivre</a:t>
            </a:r>
            <a:r>
              <a:rPr dirty="0" spc="240"/>
              <a:t> </a:t>
            </a:r>
            <a:r>
              <a:rPr dirty="0"/>
              <a:t>le</a:t>
            </a:r>
            <a:r>
              <a:rPr dirty="0" spc="245"/>
              <a:t> </a:t>
            </a:r>
            <a:r>
              <a:rPr dirty="0" spc="-5"/>
              <a:t>patrimoine</a:t>
            </a:r>
            <a:r>
              <a:rPr dirty="0" spc="245"/>
              <a:t> </a:t>
            </a:r>
            <a:r>
              <a:rPr dirty="0" spc="-5"/>
              <a:t>bâti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0" y="5991573"/>
            <a:ext cx="12192635" cy="775335"/>
            <a:chOff x="0" y="5991573"/>
            <a:chExt cx="12192635" cy="77533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03" y="6035932"/>
              <a:ext cx="679267" cy="73072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6001098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19050">
              <a:solidFill>
                <a:srgbClr val="8E3B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5"/>
              </a:spcBef>
            </a:pPr>
            <a:r>
              <a:rPr dirty="0" spc="-5"/>
              <a:t>Webinaire</a:t>
            </a:r>
            <a:r>
              <a:rPr dirty="0" spc="135"/>
              <a:t> </a:t>
            </a:r>
            <a:r>
              <a:rPr dirty="0"/>
              <a:t>«</a:t>
            </a:r>
            <a:r>
              <a:rPr dirty="0" spc="135"/>
              <a:t> </a:t>
            </a:r>
            <a:r>
              <a:rPr dirty="0" spc="-5"/>
              <a:t>Zéro</a:t>
            </a:r>
            <a:r>
              <a:rPr dirty="0" spc="140"/>
              <a:t> </a:t>
            </a:r>
            <a:r>
              <a:rPr dirty="0" spc="-5"/>
              <a:t>Artificialisation</a:t>
            </a:r>
            <a:r>
              <a:rPr dirty="0" spc="145"/>
              <a:t> </a:t>
            </a:r>
            <a:r>
              <a:rPr dirty="0"/>
              <a:t>Nette.</a:t>
            </a:r>
            <a:r>
              <a:rPr dirty="0" spc="130"/>
              <a:t> </a:t>
            </a:r>
            <a:r>
              <a:rPr dirty="0" spc="-5"/>
              <a:t>Comment</a:t>
            </a:r>
            <a:r>
              <a:rPr dirty="0" spc="145"/>
              <a:t> </a:t>
            </a:r>
            <a:r>
              <a:rPr dirty="0"/>
              <a:t>mettre</a:t>
            </a:r>
            <a:r>
              <a:rPr dirty="0" spc="140"/>
              <a:t> </a:t>
            </a:r>
            <a:r>
              <a:rPr dirty="0" spc="-5"/>
              <a:t>en</a:t>
            </a:r>
            <a:r>
              <a:rPr dirty="0" spc="145"/>
              <a:t> </a:t>
            </a:r>
            <a:r>
              <a:rPr dirty="0" spc="-5"/>
              <a:t>œuvre</a:t>
            </a:r>
            <a:r>
              <a:rPr dirty="0" spc="140"/>
              <a:t> </a:t>
            </a:r>
            <a:r>
              <a:rPr dirty="0" spc="-5"/>
              <a:t>l’esprit</a:t>
            </a:r>
            <a:r>
              <a:rPr dirty="0" spc="140"/>
              <a:t> </a:t>
            </a:r>
            <a:r>
              <a:rPr dirty="0" spc="-5"/>
              <a:t>du</a:t>
            </a:r>
            <a:r>
              <a:rPr dirty="0" spc="135"/>
              <a:t> </a:t>
            </a:r>
            <a:r>
              <a:rPr dirty="0"/>
              <a:t>texte</a:t>
            </a:r>
            <a:r>
              <a:rPr dirty="0" spc="140"/>
              <a:t> </a:t>
            </a:r>
            <a:r>
              <a:rPr dirty="0"/>
              <a:t>?</a:t>
            </a:r>
            <a:r>
              <a:rPr dirty="0" spc="175"/>
              <a:t> </a:t>
            </a:r>
            <a:r>
              <a:rPr dirty="0"/>
              <a:t>»</a:t>
            </a:r>
            <a:r>
              <a:rPr dirty="0" spc="135"/>
              <a:t> </a:t>
            </a:r>
            <a:r>
              <a:rPr dirty="0"/>
              <a:t>-</a:t>
            </a:r>
            <a:r>
              <a:rPr dirty="0" spc="140"/>
              <a:t> </a:t>
            </a:r>
            <a:r>
              <a:rPr dirty="0" spc="-5"/>
              <a:t>30</a:t>
            </a:r>
            <a:r>
              <a:rPr dirty="0" spc="140"/>
              <a:t> </a:t>
            </a:r>
            <a:r>
              <a:rPr dirty="0" spc="-5"/>
              <a:t>juin</a:t>
            </a:r>
            <a:r>
              <a:rPr dirty="0" spc="145"/>
              <a:t> </a:t>
            </a:r>
            <a:r>
              <a:rPr dirty="0"/>
              <a:t>2022 </a:t>
            </a:r>
            <a:r>
              <a:rPr dirty="0" spc="-225"/>
              <a:t> </a:t>
            </a:r>
            <a:r>
              <a:rPr dirty="0" spc="-5">
                <a:solidFill>
                  <a:srgbClr val="009371"/>
                </a:solidFill>
              </a:rPr>
              <a:t>Savoir-faire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et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expérimentations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des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Parcs</a:t>
            </a:r>
            <a:r>
              <a:rPr dirty="0" spc="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dans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la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mise</a:t>
            </a:r>
            <a:r>
              <a:rPr dirty="0" spc="135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en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place</a:t>
            </a:r>
            <a:r>
              <a:rPr dirty="0" spc="140">
                <a:solidFill>
                  <a:srgbClr val="009371"/>
                </a:solidFill>
              </a:rPr>
              <a:t> </a:t>
            </a:r>
            <a:r>
              <a:rPr dirty="0" spc="-5">
                <a:solidFill>
                  <a:srgbClr val="009371"/>
                </a:solidFill>
              </a:rPr>
              <a:t>du</a:t>
            </a:r>
            <a:r>
              <a:rPr dirty="0" spc="130">
                <a:solidFill>
                  <a:srgbClr val="009371"/>
                </a:solidFill>
              </a:rPr>
              <a:t> </a:t>
            </a:r>
            <a:r>
              <a:rPr dirty="0">
                <a:solidFill>
                  <a:srgbClr val="009371"/>
                </a:solidFill>
              </a:rPr>
              <a:t>ZAN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2022-07-13T12:18:41Z</dcterms:created>
  <dcterms:modified xsi:type="dcterms:W3CDTF">2022-07-13T12:18:41Z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2022-07-13T00:00:00Z</vt:filetime>
  </property>
</Properties>
</file>