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536" r:id="rId2"/>
    <p:sldId id="537" r:id="rId3"/>
    <p:sldId id="539" r:id="rId4"/>
    <p:sldId id="550" r:id="rId5"/>
    <p:sldId id="540" r:id="rId6"/>
    <p:sldId id="542" r:id="rId7"/>
    <p:sldId id="549" r:id="rId8"/>
    <p:sldId id="551" r:id="rId9"/>
    <p:sldId id="547" r:id="rId10"/>
  </p:sldIdLst>
  <p:sldSz cx="9144000" cy="6858000" type="screen4x3"/>
  <p:notesSz cx="6858000" cy="9144000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clrMode="bw" frameSlides="1"/>
  <p:clrMru>
    <a:srgbClr val="3A9B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577"/>
  </p:normalViewPr>
  <p:slideViewPr>
    <p:cSldViewPr>
      <p:cViewPr varScale="1">
        <p:scale>
          <a:sx n="116" d="100"/>
          <a:sy n="116" d="100"/>
        </p:scale>
        <p:origin x="1520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232"/>
    </p:cViewPr>
  </p:sorterViewPr>
  <p:notesViewPr>
    <p:cSldViewPr>
      <p:cViewPr varScale="1">
        <p:scale>
          <a:sx n="76" d="100"/>
          <a:sy n="76" d="100"/>
        </p:scale>
        <p:origin x="-3416" y="-11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>
            <a:extLst>
              <a:ext uri="{FF2B5EF4-FFF2-40B4-BE49-F238E27FC236}">
                <a16:creationId xmlns:a16="http://schemas.microsoft.com/office/drawing/2014/main" id="{4A708131-0184-F34C-8646-750D7428972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73059" name="Rectangle 3">
            <a:extLst>
              <a:ext uri="{FF2B5EF4-FFF2-40B4-BE49-F238E27FC236}">
                <a16:creationId xmlns:a16="http://schemas.microsoft.com/office/drawing/2014/main" id="{3CC435A5-082D-E74B-A8A3-3C06F1E35D18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73060" name="Rectangle 4">
            <a:extLst>
              <a:ext uri="{FF2B5EF4-FFF2-40B4-BE49-F238E27FC236}">
                <a16:creationId xmlns:a16="http://schemas.microsoft.com/office/drawing/2014/main" id="{0920B37F-0C08-DB4D-97AA-CAC583C5D6B2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73061" name="Rectangle 5">
            <a:extLst>
              <a:ext uri="{FF2B5EF4-FFF2-40B4-BE49-F238E27FC236}">
                <a16:creationId xmlns:a16="http://schemas.microsoft.com/office/drawing/2014/main" id="{63AE1662-12F0-6A48-B764-3650865CD47D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579AADDB-6163-AA40-B772-9725B7EE1C35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F3D865A2-4296-014C-B7E4-1B4742222A6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1BDDD335-1453-A04D-A5C9-FA19A2F1876C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EF36E0AA-162D-FA4C-9001-75BB51ED5FA5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715269E7-61D3-C048-90A0-D22D5C63621C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noProof="0"/>
              <a:t>Cliquez pour modifier les styles du texte du masque</a:t>
            </a:r>
          </a:p>
          <a:p>
            <a:pPr lvl="1"/>
            <a:r>
              <a:rPr lang="fr-FR" altLang="fr-FR" noProof="0"/>
              <a:t>Deuxième niveau</a:t>
            </a:r>
          </a:p>
          <a:p>
            <a:pPr lvl="2"/>
            <a:r>
              <a:rPr lang="fr-FR" altLang="fr-FR" noProof="0"/>
              <a:t>Troisième niveau</a:t>
            </a:r>
          </a:p>
          <a:p>
            <a:pPr lvl="3"/>
            <a:r>
              <a:rPr lang="fr-FR" altLang="fr-FR" noProof="0"/>
              <a:t>Quatrième niveau</a:t>
            </a:r>
          </a:p>
          <a:p>
            <a:pPr lvl="4"/>
            <a:r>
              <a:rPr lang="fr-FR" altLang="fr-FR" noProof="0"/>
              <a:t>Cinquième niveau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B5B0925B-D106-9248-9C83-72B3111BD2E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FFB7666A-68E2-CD41-908B-A72B7427802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06E60B8E-0BAE-F04A-A6DE-CB69B4244B96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2">
            <a:extLst>
              <a:ext uri="{FF2B5EF4-FFF2-40B4-BE49-F238E27FC236}">
                <a16:creationId xmlns:a16="http://schemas.microsoft.com/office/drawing/2014/main" id="{D4FD20EE-5A30-DA49-AFC3-0E853AA2DFE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146" name="Rectangle 3">
            <a:extLst>
              <a:ext uri="{FF2B5EF4-FFF2-40B4-BE49-F238E27FC236}">
                <a16:creationId xmlns:a16="http://schemas.microsoft.com/office/drawing/2014/main" id="{6F56FE05-BD4C-5740-ADF4-3B474405CE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2">
            <a:extLst>
              <a:ext uri="{FF2B5EF4-FFF2-40B4-BE49-F238E27FC236}">
                <a16:creationId xmlns:a16="http://schemas.microsoft.com/office/drawing/2014/main" id="{98805339-172D-AA48-8206-578A0380ED6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194" name="Rectangle 3">
            <a:extLst>
              <a:ext uri="{FF2B5EF4-FFF2-40B4-BE49-F238E27FC236}">
                <a16:creationId xmlns:a16="http://schemas.microsoft.com/office/drawing/2014/main" id="{D37F3BFD-6252-7649-B3E5-77BFA0ADF5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>
            <a:extLst>
              <a:ext uri="{FF2B5EF4-FFF2-40B4-BE49-F238E27FC236}">
                <a16:creationId xmlns:a16="http://schemas.microsoft.com/office/drawing/2014/main" id="{722BE7A4-CC51-5548-9F79-F40FDDA3FBC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290" name="Rectangle 3">
            <a:extLst>
              <a:ext uri="{FF2B5EF4-FFF2-40B4-BE49-F238E27FC236}">
                <a16:creationId xmlns:a16="http://schemas.microsoft.com/office/drawing/2014/main" id="{6BEB5898-378A-F643-B112-CB2EBBDEC6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just" eaLnBrk="1" hangingPunct="1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fr-FR" altLang="fr-FR" sz="2000" b="1">
                <a:latin typeface="Helvetica" pitchFamily="2" charset="0"/>
                <a:ea typeface="ＭＳ Ｐゴシック" panose="020B0600070205080204" pitchFamily="34" charset="-128"/>
              </a:rPr>
              <a:t>LA CHARTE (Rapport et Plan de Parc) : UN CONTRAT ENGAGEANT LES CO-SIGNATAIRES</a:t>
            </a:r>
          </a:p>
          <a:p>
            <a:pPr algn="just" eaLnBrk="1" hangingPunct="1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fr-FR" altLang="fr-FR" sz="2000">
                <a:latin typeface="Helvetica" pitchFamily="2" charset="0"/>
                <a:ea typeface="ＭＳ Ｐゴシック" panose="020B0600070205080204" pitchFamily="34" charset="-128"/>
              </a:rPr>
              <a:t>D</a:t>
            </a:r>
            <a:r>
              <a:rPr lang="fr-FR" altLang="fr-FR" sz="1800">
                <a:latin typeface="Helvetica" pitchFamily="2" charset="0"/>
                <a:ea typeface="ＭＳ Ｐゴシック" panose="020B0600070205080204" pitchFamily="34" charset="-128"/>
              </a:rPr>
              <a:t>es orientations, objectifs, mesures, des engagements + Un dispositif de suivi-évaluation (mise en œuvre de la Charte, évolution du territoire)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>
            <a:extLst>
              <a:ext uri="{FF2B5EF4-FFF2-40B4-BE49-F238E27FC236}">
                <a16:creationId xmlns:a16="http://schemas.microsoft.com/office/drawing/2014/main" id="{722BE7A4-CC51-5548-9F79-F40FDDA3FBC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290" name="Rectangle 3">
            <a:extLst>
              <a:ext uri="{FF2B5EF4-FFF2-40B4-BE49-F238E27FC236}">
                <a16:creationId xmlns:a16="http://schemas.microsoft.com/office/drawing/2014/main" id="{6BEB5898-378A-F643-B112-CB2EBBDEC6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just" eaLnBrk="1" hangingPunct="1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fr-FR" altLang="fr-FR" sz="2000" b="1">
                <a:latin typeface="Helvetica" pitchFamily="2" charset="0"/>
                <a:ea typeface="ＭＳ Ｐゴシック" panose="020B0600070205080204" pitchFamily="34" charset="-128"/>
              </a:rPr>
              <a:t>LA CHARTE (Rapport et Plan de Parc) : UN CONTRAT ENGAGEANT LES CO-SIGNATAIRES</a:t>
            </a:r>
          </a:p>
          <a:p>
            <a:pPr algn="just" eaLnBrk="1" hangingPunct="1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fr-FR" altLang="fr-FR" sz="2000">
                <a:latin typeface="Helvetica" pitchFamily="2" charset="0"/>
                <a:ea typeface="ＭＳ Ｐゴシック" panose="020B0600070205080204" pitchFamily="34" charset="-128"/>
              </a:rPr>
              <a:t>D</a:t>
            </a:r>
            <a:r>
              <a:rPr lang="fr-FR" altLang="fr-FR" sz="1800">
                <a:latin typeface="Helvetica" pitchFamily="2" charset="0"/>
                <a:ea typeface="ＭＳ Ｐゴシック" panose="020B0600070205080204" pitchFamily="34" charset="-128"/>
              </a:rPr>
              <a:t>es orientations, objectifs, mesures, des engagements + Un dispositif de suivi-évaluation (mise en œuvre de la Charte, évolution du territoire)</a:t>
            </a:r>
          </a:p>
        </p:txBody>
      </p:sp>
    </p:spTree>
    <p:extLst>
      <p:ext uri="{BB962C8B-B14F-4D97-AF65-F5344CB8AC3E}">
        <p14:creationId xmlns:p14="http://schemas.microsoft.com/office/powerpoint/2010/main" val="12685428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>
            <a:extLst>
              <a:ext uri="{FF2B5EF4-FFF2-40B4-BE49-F238E27FC236}">
                <a16:creationId xmlns:a16="http://schemas.microsoft.com/office/drawing/2014/main" id="{B4A43DBB-E054-5B47-8569-3D8A1792679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338" name="Rectangle 3">
            <a:extLst>
              <a:ext uri="{FF2B5EF4-FFF2-40B4-BE49-F238E27FC236}">
                <a16:creationId xmlns:a16="http://schemas.microsoft.com/office/drawing/2014/main" id="{AEA740E6-0998-964B-B47D-06B46068FC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Espace réservé de l'image des diapositives 1">
            <a:extLst>
              <a:ext uri="{FF2B5EF4-FFF2-40B4-BE49-F238E27FC236}">
                <a16:creationId xmlns:a16="http://schemas.microsoft.com/office/drawing/2014/main" id="{9E818B0F-1203-AB4F-AC1D-470A3D1F40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4" name="Espace réservé des commentaires 2">
            <a:extLst>
              <a:ext uri="{FF2B5EF4-FFF2-40B4-BE49-F238E27FC236}">
                <a16:creationId xmlns:a16="http://schemas.microsoft.com/office/drawing/2014/main" id="{9B414F6E-9BFF-5B48-B409-FA0C4C0994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>
              <a:spcBef>
                <a:spcPct val="0"/>
              </a:spcBef>
            </a:pPr>
            <a:r>
              <a:rPr lang="en-US" altLang="fr-FR" b="1">
                <a:latin typeface="Helvetica" pitchFamily="2" charset="0"/>
                <a:ea typeface="ＭＳ Ｐゴシック" panose="020B0600070205080204" pitchFamily="34" charset="-128"/>
              </a:rPr>
              <a:t>UNE MARQUE COLLECTIVE</a:t>
            </a:r>
          </a:p>
          <a:p>
            <a:pPr algn="just">
              <a:spcBef>
                <a:spcPct val="0"/>
              </a:spcBef>
              <a:buFont typeface="Wingdings" pitchFamily="2" charset="2"/>
              <a:buChar char="§"/>
            </a:pPr>
            <a:r>
              <a:rPr lang="en-US" altLang="fr-FR" b="1">
                <a:latin typeface="Helvetica" pitchFamily="2" charset="0"/>
                <a:ea typeface="ＭＳ Ｐゴシック" panose="020B0600070205080204" pitchFamily="34" charset="-128"/>
              </a:rPr>
              <a:t>Propriété de l’Etat</a:t>
            </a:r>
            <a:r>
              <a:rPr lang="en-US" altLang="fr-FR">
                <a:latin typeface="Helvetica" pitchFamily="2" charset="0"/>
                <a:ea typeface="ＭＳ Ｐゴシック" panose="020B0600070205080204" pitchFamily="34" charset="-128"/>
              </a:rPr>
              <a:t>, dont la gestion est </a:t>
            </a:r>
            <a:r>
              <a:rPr lang="en-US" altLang="fr-FR" b="1">
                <a:latin typeface="Helvetica" pitchFamily="2" charset="0"/>
                <a:ea typeface="ＭＳ Ｐゴシック" panose="020B0600070205080204" pitchFamily="34" charset="-128"/>
              </a:rPr>
              <a:t>concédée au Syndicat mixte</a:t>
            </a:r>
            <a:r>
              <a:rPr lang="en-US" altLang="fr-FR">
                <a:latin typeface="Helvetica" pitchFamily="2" charset="0"/>
                <a:ea typeface="ＭＳ Ｐゴシック" panose="020B0600070205080204" pitchFamily="34" charset="-128"/>
              </a:rPr>
              <a:t> du Parc au moment du classement ;</a:t>
            </a:r>
          </a:p>
          <a:p>
            <a:pPr algn="just">
              <a:spcBef>
                <a:spcPct val="0"/>
              </a:spcBef>
              <a:buFont typeface="Wingdings" pitchFamily="2" charset="2"/>
              <a:buChar char="§"/>
            </a:pPr>
            <a:endParaRPr lang="en-US" altLang="fr-FR">
              <a:latin typeface="Helvetica" pitchFamily="2" charset="0"/>
              <a:ea typeface="ＭＳ Ｐゴシック" panose="020B0600070205080204" pitchFamily="34" charset="-128"/>
            </a:endParaRPr>
          </a:p>
          <a:p>
            <a:pPr algn="just">
              <a:spcBef>
                <a:spcPct val="0"/>
              </a:spcBef>
              <a:buFont typeface="Wingdings" pitchFamily="2" charset="2"/>
              <a:buChar char="§"/>
            </a:pPr>
            <a:r>
              <a:rPr lang="en-US" altLang="fr-FR">
                <a:latin typeface="Helvetica" pitchFamily="2" charset="0"/>
                <a:ea typeface="ＭＳ Ｐゴシック" panose="020B0600070205080204" pitchFamily="34" charset="-128"/>
              </a:rPr>
              <a:t>pouvant </a:t>
            </a:r>
            <a:r>
              <a:rPr lang="en-US" altLang="ja-JP">
                <a:latin typeface="Helvetica" pitchFamily="2" charset="0"/>
                <a:ea typeface="ＭＳ Ｐゴシック" panose="020B0600070205080204" pitchFamily="34" charset="-128"/>
              </a:rPr>
              <a:t>être</a:t>
            </a:r>
            <a:r>
              <a:rPr lang="en-US" altLang="fr-FR">
                <a:latin typeface="Helvetica" pitchFamily="2" charset="0"/>
                <a:ea typeface="ＭＳ Ｐゴシック" panose="020B0600070205080204" pitchFamily="34" charset="-128"/>
              </a:rPr>
              <a:t> attribuée par le Parc à des </a:t>
            </a:r>
            <a:r>
              <a:rPr lang="en-US" altLang="fr-FR" b="1">
                <a:latin typeface="Helvetica" pitchFamily="2" charset="0"/>
                <a:ea typeface="ＭＳ Ｐゴシック" panose="020B0600070205080204" pitchFamily="34" charset="-128"/>
              </a:rPr>
              <a:t>produits, services et savoir-faire</a:t>
            </a:r>
            <a:r>
              <a:rPr lang="en-US" altLang="fr-FR">
                <a:latin typeface="Helvetica" pitchFamily="2" charset="0"/>
                <a:ea typeface="ＭＳ Ｐゴシック" panose="020B0600070205080204" pitchFamily="34" charset="-128"/>
              </a:rPr>
              <a:t> satisfaisant à un cahier des charges validé au niveau national ;</a:t>
            </a:r>
          </a:p>
          <a:p>
            <a:pPr algn="just">
              <a:spcBef>
                <a:spcPct val="0"/>
              </a:spcBef>
              <a:buFont typeface="Wingdings" pitchFamily="2" charset="2"/>
              <a:buChar char="§"/>
            </a:pPr>
            <a:endParaRPr lang="fr-FR" altLang="fr-FR">
              <a:latin typeface="Helvetica" pitchFamily="2" charset="0"/>
              <a:ea typeface="ＭＳ Ｐゴシック" panose="020B0600070205080204" pitchFamily="34" charset="-128"/>
            </a:endParaRPr>
          </a:p>
          <a:p>
            <a:pPr algn="just">
              <a:spcBef>
                <a:spcPct val="0"/>
              </a:spcBef>
              <a:buFont typeface="Wingdings" pitchFamily="2" charset="2"/>
              <a:buChar char="§"/>
            </a:pPr>
            <a:r>
              <a:rPr lang="en-US" altLang="fr-FR">
                <a:latin typeface="Helvetica" pitchFamily="2" charset="0"/>
                <a:ea typeface="ＭＳ Ｐゴシック" panose="020B0600070205080204" pitchFamily="34" charset="-128"/>
              </a:rPr>
              <a:t>pour encourager le </a:t>
            </a:r>
            <a:r>
              <a:rPr lang="en-US" altLang="fr-FR" b="1">
                <a:latin typeface="Helvetica" pitchFamily="2" charset="0"/>
                <a:ea typeface="ＭＳ Ｐゴシック" panose="020B0600070205080204" pitchFamily="34" charset="-128"/>
              </a:rPr>
              <a:t>développement économique local</a:t>
            </a:r>
            <a:r>
              <a:rPr lang="en-US" altLang="fr-FR">
                <a:latin typeface="Helvetica" pitchFamily="2" charset="0"/>
                <a:ea typeface="ＭＳ Ｐゴシック" panose="020B0600070205080204" pitchFamily="34" charset="-128"/>
              </a:rPr>
              <a:t>.</a:t>
            </a:r>
            <a:endParaRPr lang="fr-FR" altLang="fr-FR">
              <a:latin typeface="Helvetica" pitchFamily="2" charset="0"/>
              <a:ea typeface="ＭＳ Ｐゴシック" panose="020B0600070205080204" pitchFamily="34" charset="-128"/>
            </a:endParaRPr>
          </a:p>
          <a:p>
            <a:endParaRPr lang="fr-FR" altLang="fr-FR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r>
              <a:rPr lang="fr-FR" altLang="fr-FR">
                <a:latin typeface="Arial" panose="020B0604020202020204" pitchFamily="34" charset="0"/>
                <a:ea typeface="ＭＳ Ｐゴシック" panose="020B0600070205080204" pitchFamily="34" charset="-128"/>
              </a:rPr>
              <a:t>EXEMPLES : </a:t>
            </a:r>
            <a:r>
              <a:rPr lang="fr-FR" altLang="fr-FR">
                <a:latin typeface="Helvetica" pitchFamily="2" charset="0"/>
                <a:ea typeface="ＭＳ Ｐゴシック" panose="020B0600070205080204" pitchFamily="34" charset="-128"/>
              </a:rPr>
              <a:t>produits agricoles ou artisanaux, prestations touristiques, technique de fabrication ou rénovation</a:t>
            </a:r>
          </a:p>
          <a:p>
            <a:endParaRPr lang="fr-FR" altLang="fr-FR">
              <a:latin typeface="Helvetica" pitchFamily="2" charset="0"/>
              <a:ea typeface="ＭＳ Ｐゴシック" panose="020B0600070205080204" pitchFamily="34" charset="-128"/>
            </a:endParaRPr>
          </a:p>
          <a:p>
            <a:pPr algn="just"/>
            <a:r>
              <a:rPr lang="fr-FR" altLang="fr-FR">
                <a:latin typeface="Helvetica" pitchFamily="2" charset="0"/>
                <a:ea typeface="ＭＳ Ｐゴシック" panose="020B0600070205080204" pitchFamily="34" charset="-128"/>
              </a:rPr>
              <a:t>Associée à </a:t>
            </a:r>
            <a:r>
              <a:rPr lang="fr-FR" altLang="fr-FR" b="1">
                <a:solidFill>
                  <a:srgbClr val="A52D32"/>
                </a:solidFill>
                <a:latin typeface="Helvetica" pitchFamily="2" charset="0"/>
                <a:ea typeface="ＭＳ Ｐゴシック" panose="020B0600070205080204" pitchFamily="34" charset="-128"/>
              </a:rPr>
              <a:t>3 valeurs des Parcs, </a:t>
            </a:r>
            <a:r>
              <a:rPr lang="fr-FR" altLang="fr-FR">
                <a:latin typeface="Helvetica" pitchFamily="2" charset="0"/>
                <a:ea typeface="ＭＳ Ｐゴシック" panose="020B0600070205080204" pitchFamily="34" charset="-128"/>
              </a:rPr>
              <a:t>elle traduit les </a:t>
            </a:r>
            <a:r>
              <a:rPr lang="fr-FR" altLang="fr-FR" b="1">
                <a:latin typeface="Helvetica" pitchFamily="2" charset="0"/>
                <a:ea typeface="ＭＳ Ｐゴシック" panose="020B0600070205080204" pitchFamily="34" charset="-128"/>
              </a:rPr>
              <a:t>engagements des bénéficiaires </a:t>
            </a:r>
            <a:r>
              <a:rPr lang="fr-FR" altLang="fr-FR">
                <a:latin typeface="Helvetica" pitchFamily="2" charset="0"/>
                <a:ea typeface="ＭＳ Ｐゴシック" panose="020B0600070205080204" pitchFamily="34" charset="-128"/>
              </a:rPr>
              <a:t>envers des enjeux forts de leur charte sur le territoire :</a:t>
            </a:r>
          </a:p>
          <a:p>
            <a:pPr marL="0" lvl="1" algn="just" eaLnBrk="1" hangingPunct="1">
              <a:lnSpc>
                <a:spcPct val="90000"/>
              </a:lnSpc>
            </a:pPr>
            <a:r>
              <a:rPr lang="fr-FR" altLang="fr-FR" sz="2200" b="1">
                <a:latin typeface="Helvetica" pitchFamily="2" charset="0"/>
                <a:ea typeface="ＭＳ Ｐゴシック" panose="020B0600070205080204" pitchFamily="34" charset="-128"/>
              </a:rPr>
              <a:t>Attachement au territoire,</a:t>
            </a:r>
          </a:p>
          <a:p>
            <a:pPr marL="0" lvl="1" algn="just" eaLnBrk="1" hangingPunct="1">
              <a:lnSpc>
                <a:spcPct val="90000"/>
              </a:lnSpc>
            </a:pPr>
            <a:r>
              <a:rPr lang="fr-FR" altLang="fr-FR" sz="2200" b="1">
                <a:latin typeface="Helvetica" pitchFamily="2" charset="0"/>
                <a:ea typeface="ＭＳ Ｐゴシック" panose="020B0600070205080204" pitchFamily="34" charset="-128"/>
              </a:rPr>
              <a:t>Dimension humaine : </a:t>
            </a:r>
            <a:r>
              <a:rPr lang="fr-FR" altLang="fr-FR" sz="1800">
                <a:latin typeface="Helvetica" pitchFamily="2" charset="0"/>
                <a:ea typeface="ＭＳ Ｐゴシック" panose="020B0600070205080204" pitchFamily="34" charset="-128"/>
              </a:rPr>
              <a:t>savoir faire, passion, solidarité,</a:t>
            </a:r>
          </a:p>
          <a:p>
            <a:pPr marL="0" lvl="1" algn="just" eaLnBrk="1" hangingPunct="1">
              <a:lnSpc>
                <a:spcPct val="90000"/>
              </a:lnSpc>
            </a:pPr>
            <a:r>
              <a:rPr lang="fr-FR" altLang="fr-FR" sz="2200" b="1">
                <a:latin typeface="Helvetica" pitchFamily="2" charset="0"/>
                <a:ea typeface="ＭＳ Ｐゴシック" panose="020B0600070205080204" pitchFamily="34" charset="-128"/>
              </a:rPr>
              <a:t>Respect de l’environnement, </a:t>
            </a:r>
            <a:r>
              <a:rPr lang="fr-FR" altLang="fr-FR" sz="1800">
                <a:latin typeface="Helvetica" pitchFamily="2" charset="0"/>
                <a:ea typeface="ＭＳ Ｐゴシック" panose="020B0600070205080204" pitchFamily="34" charset="-128"/>
              </a:rPr>
              <a:t>renforcement de sa richesse.</a:t>
            </a:r>
          </a:p>
          <a:p>
            <a:endParaRPr lang="fr-FR" altLang="fr-FR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Espace réservé de l'image des diapositives 1">
            <a:extLst>
              <a:ext uri="{FF2B5EF4-FFF2-40B4-BE49-F238E27FC236}">
                <a16:creationId xmlns:a16="http://schemas.microsoft.com/office/drawing/2014/main" id="{9E818B0F-1203-AB4F-AC1D-470A3D1F40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4" name="Espace réservé des commentaires 2">
            <a:extLst>
              <a:ext uri="{FF2B5EF4-FFF2-40B4-BE49-F238E27FC236}">
                <a16:creationId xmlns:a16="http://schemas.microsoft.com/office/drawing/2014/main" id="{9B414F6E-9BFF-5B48-B409-FA0C4C0994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>
              <a:spcBef>
                <a:spcPct val="0"/>
              </a:spcBef>
            </a:pPr>
            <a:r>
              <a:rPr lang="en-US" altLang="fr-FR" b="1">
                <a:latin typeface="Helvetica" pitchFamily="2" charset="0"/>
                <a:ea typeface="ＭＳ Ｐゴシック" panose="020B0600070205080204" pitchFamily="34" charset="-128"/>
              </a:rPr>
              <a:t>UNE MARQUE COLLECTIVE</a:t>
            </a:r>
          </a:p>
          <a:p>
            <a:pPr algn="just">
              <a:spcBef>
                <a:spcPct val="0"/>
              </a:spcBef>
              <a:buFont typeface="Wingdings" pitchFamily="2" charset="2"/>
              <a:buChar char="§"/>
            </a:pPr>
            <a:r>
              <a:rPr lang="en-US" altLang="fr-FR" b="1">
                <a:latin typeface="Helvetica" pitchFamily="2" charset="0"/>
                <a:ea typeface="ＭＳ Ｐゴシック" panose="020B0600070205080204" pitchFamily="34" charset="-128"/>
              </a:rPr>
              <a:t>Propriété de l’Etat</a:t>
            </a:r>
            <a:r>
              <a:rPr lang="en-US" altLang="fr-FR">
                <a:latin typeface="Helvetica" pitchFamily="2" charset="0"/>
                <a:ea typeface="ＭＳ Ｐゴシック" panose="020B0600070205080204" pitchFamily="34" charset="-128"/>
              </a:rPr>
              <a:t>, dont la gestion est </a:t>
            </a:r>
            <a:r>
              <a:rPr lang="en-US" altLang="fr-FR" b="1">
                <a:latin typeface="Helvetica" pitchFamily="2" charset="0"/>
                <a:ea typeface="ＭＳ Ｐゴシック" panose="020B0600070205080204" pitchFamily="34" charset="-128"/>
              </a:rPr>
              <a:t>concédée au Syndicat mixte</a:t>
            </a:r>
            <a:r>
              <a:rPr lang="en-US" altLang="fr-FR">
                <a:latin typeface="Helvetica" pitchFamily="2" charset="0"/>
                <a:ea typeface="ＭＳ Ｐゴシック" panose="020B0600070205080204" pitchFamily="34" charset="-128"/>
              </a:rPr>
              <a:t> du Parc au moment du classement ;</a:t>
            </a:r>
          </a:p>
          <a:p>
            <a:pPr algn="just">
              <a:spcBef>
                <a:spcPct val="0"/>
              </a:spcBef>
              <a:buFont typeface="Wingdings" pitchFamily="2" charset="2"/>
              <a:buChar char="§"/>
            </a:pPr>
            <a:endParaRPr lang="en-US" altLang="fr-FR">
              <a:latin typeface="Helvetica" pitchFamily="2" charset="0"/>
              <a:ea typeface="ＭＳ Ｐゴシック" panose="020B0600070205080204" pitchFamily="34" charset="-128"/>
            </a:endParaRPr>
          </a:p>
          <a:p>
            <a:pPr algn="just">
              <a:spcBef>
                <a:spcPct val="0"/>
              </a:spcBef>
              <a:buFont typeface="Wingdings" pitchFamily="2" charset="2"/>
              <a:buChar char="§"/>
            </a:pPr>
            <a:r>
              <a:rPr lang="en-US" altLang="fr-FR">
                <a:latin typeface="Helvetica" pitchFamily="2" charset="0"/>
                <a:ea typeface="ＭＳ Ｐゴシック" panose="020B0600070205080204" pitchFamily="34" charset="-128"/>
              </a:rPr>
              <a:t>pouvant </a:t>
            </a:r>
            <a:r>
              <a:rPr lang="en-US" altLang="ja-JP">
                <a:latin typeface="Helvetica" pitchFamily="2" charset="0"/>
                <a:ea typeface="ＭＳ Ｐゴシック" panose="020B0600070205080204" pitchFamily="34" charset="-128"/>
              </a:rPr>
              <a:t>être</a:t>
            </a:r>
            <a:r>
              <a:rPr lang="en-US" altLang="fr-FR">
                <a:latin typeface="Helvetica" pitchFamily="2" charset="0"/>
                <a:ea typeface="ＭＳ Ｐゴシック" panose="020B0600070205080204" pitchFamily="34" charset="-128"/>
              </a:rPr>
              <a:t> attribuée par le Parc à des </a:t>
            </a:r>
            <a:r>
              <a:rPr lang="en-US" altLang="fr-FR" b="1">
                <a:latin typeface="Helvetica" pitchFamily="2" charset="0"/>
                <a:ea typeface="ＭＳ Ｐゴシック" panose="020B0600070205080204" pitchFamily="34" charset="-128"/>
              </a:rPr>
              <a:t>produits, services et savoir-faire</a:t>
            </a:r>
            <a:r>
              <a:rPr lang="en-US" altLang="fr-FR">
                <a:latin typeface="Helvetica" pitchFamily="2" charset="0"/>
                <a:ea typeface="ＭＳ Ｐゴシック" panose="020B0600070205080204" pitchFamily="34" charset="-128"/>
              </a:rPr>
              <a:t> satisfaisant à un cahier des charges validé au niveau national ;</a:t>
            </a:r>
          </a:p>
          <a:p>
            <a:pPr algn="just">
              <a:spcBef>
                <a:spcPct val="0"/>
              </a:spcBef>
              <a:buFont typeface="Wingdings" pitchFamily="2" charset="2"/>
              <a:buChar char="§"/>
            </a:pPr>
            <a:endParaRPr lang="fr-FR" altLang="fr-FR">
              <a:latin typeface="Helvetica" pitchFamily="2" charset="0"/>
              <a:ea typeface="ＭＳ Ｐゴシック" panose="020B0600070205080204" pitchFamily="34" charset="-128"/>
            </a:endParaRPr>
          </a:p>
          <a:p>
            <a:pPr algn="just">
              <a:spcBef>
                <a:spcPct val="0"/>
              </a:spcBef>
              <a:buFont typeface="Wingdings" pitchFamily="2" charset="2"/>
              <a:buChar char="§"/>
            </a:pPr>
            <a:r>
              <a:rPr lang="en-US" altLang="fr-FR">
                <a:latin typeface="Helvetica" pitchFamily="2" charset="0"/>
                <a:ea typeface="ＭＳ Ｐゴシック" panose="020B0600070205080204" pitchFamily="34" charset="-128"/>
              </a:rPr>
              <a:t>pour encourager le </a:t>
            </a:r>
            <a:r>
              <a:rPr lang="en-US" altLang="fr-FR" b="1">
                <a:latin typeface="Helvetica" pitchFamily="2" charset="0"/>
                <a:ea typeface="ＭＳ Ｐゴシック" panose="020B0600070205080204" pitchFamily="34" charset="-128"/>
              </a:rPr>
              <a:t>développement économique local</a:t>
            </a:r>
            <a:r>
              <a:rPr lang="en-US" altLang="fr-FR">
                <a:latin typeface="Helvetica" pitchFamily="2" charset="0"/>
                <a:ea typeface="ＭＳ Ｐゴシック" panose="020B0600070205080204" pitchFamily="34" charset="-128"/>
              </a:rPr>
              <a:t>.</a:t>
            </a:r>
            <a:endParaRPr lang="fr-FR" altLang="fr-FR">
              <a:latin typeface="Helvetica" pitchFamily="2" charset="0"/>
              <a:ea typeface="ＭＳ Ｐゴシック" panose="020B0600070205080204" pitchFamily="34" charset="-128"/>
            </a:endParaRPr>
          </a:p>
          <a:p>
            <a:endParaRPr lang="fr-FR" altLang="fr-FR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r>
              <a:rPr lang="fr-FR" altLang="fr-FR">
                <a:latin typeface="Arial" panose="020B0604020202020204" pitchFamily="34" charset="0"/>
                <a:ea typeface="ＭＳ Ｐゴシック" panose="020B0600070205080204" pitchFamily="34" charset="-128"/>
              </a:rPr>
              <a:t>EXEMPLES : </a:t>
            </a:r>
            <a:r>
              <a:rPr lang="fr-FR" altLang="fr-FR">
                <a:latin typeface="Helvetica" pitchFamily="2" charset="0"/>
                <a:ea typeface="ＭＳ Ｐゴシック" panose="020B0600070205080204" pitchFamily="34" charset="-128"/>
              </a:rPr>
              <a:t>produits agricoles ou artisanaux, prestations touristiques, technique de fabrication ou rénovation</a:t>
            </a:r>
          </a:p>
          <a:p>
            <a:endParaRPr lang="fr-FR" altLang="fr-FR">
              <a:latin typeface="Helvetica" pitchFamily="2" charset="0"/>
              <a:ea typeface="ＭＳ Ｐゴシック" panose="020B0600070205080204" pitchFamily="34" charset="-128"/>
            </a:endParaRPr>
          </a:p>
          <a:p>
            <a:pPr algn="just"/>
            <a:r>
              <a:rPr lang="fr-FR" altLang="fr-FR">
                <a:latin typeface="Helvetica" pitchFamily="2" charset="0"/>
                <a:ea typeface="ＭＳ Ｐゴシック" panose="020B0600070205080204" pitchFamily="34" charset="-128"/>
              </a:rPr>
              <a:t>Associée à </a:t>
            </a:r>
            <a:r>
              <a:rPr lang="fr-FR" altLang="fr-FR" b="1">
                <a:solidFill>
                  <a:srgbClr val="A52D32"/>
                </a:solidFill>
                <a:latin typeface="Helvetica" pitchFamily="2" charset="0"/>
                <a:ea typeface="ＭＳ Ｐゴシック" panose="020B0600070205080204" pitchFamily="34" charset="-128"/>
              </a:rPr>
              <a:t>3 valeurs des Parcs, </a:t>
            </a:r>
            <a:r>
              <a:rPr lang="fr-FR" altLang="fr-FR">
                <a:latin typeface="Helvetica" pitchFamily="2" charset="0"/>
                <a:ea typeface="ＭＳ Ｐゴシック" panose="020B0600070205080204" pitchFamily="34" charset="-128"/>
              </a:rPr>
              <a:t>elle traduit les </a:t>
            </a:r>
            <a:r>
              <a:rPr lang="fr-FR" altLang="fr-FR" b="1">
                <a:latin typeface="Helvetica" pitchFamily="2" charset="0"/>
                <a:ea typeface="ＭＳ Ｐゴシック" panose="020B0600070205080204" pitchFamily="34" charset="-128"/>
              </a:rPr>
              <a:t>engagements des bénéficiaires </a:t>
            </a:r>
            <a:r>
              <a:rPr lang="fr-FR" altLang="fr-FR">
                <a:latin typeface="Helvetica" pitchFamily="2" charset="0"/>
                <a:ea typeface="ＭＳ Ｐゴシック" panose="020B0600070205080204" pitchFamily="34" charset="-128"/>
              </a:rPr>
              <a:t>envers des enjeux forts de leur charte sur le territoire :</a:t>
            </a:r>
          </a:p>
          <a:p>
            <a:pPr marL="0" lvl="1" algn="just" eaLnBrk="1" hangingPunct="1">
              <a:lnSpc>
                <a:spcPct val="90000"/>
              </a:lnSpc>
            </a:pPr>
            <a:r>
              <a:rPr lang="fr-FR" altLang="fr-FR" sz="2200" b="1">
                <a:latin typeface="Helvetica" pitchFamily="2" charset="0"/>
                <a:ea typeface="ＭＳ Ｐゴシック" panose="020B0600070205080204" pitchFamily="34" charset="-128"/>
              </a:rPr>
              <a:t>Attachement au territoire,</a:t>
            </a:r>
          </a:p>
          <a:p>
            <a:pPr marL="0" lvl="1" algn="just" eaLnBrk="1" hangingPunct="1">
              <a:lnSpc>
                <a:spcPct val="90000"/>
              </a:lnSpc>
            </a:pPr>
            <a:r>
              <a:rPr lang="fr-FR" altLang="fr-FR" sz="2200" b="1">
                <a:latin typeface="Helvetica" pitchFamily="2" charset="0"/>
                <a:ea typeface="ＭＳ Ｐゴシック" panose="020B0600070205080204" pitchFamily="34" charset="-128"/>
              </a:rPr>
              <a:t>Dimension humaine : </a:t>
            </a:r>
            <a:r>
              <a:rPr lang="fr-FR" altLang="fr-FR" sz="1800">
                <a:latin typeface="Helvetica" pitchFamily="2" charset="0"/>
                <a:ea typeface="ＭＳ Ｐゴシック" panose="020B0600070205080204" pitchFamily="34" charset="-128"/>
              </a:rPr>
              <a:t>savoir faire, passion, solidarité,</a:t>
            </a:r>
          </a:p>
          <a:p>
            <a:pPr marL="0" lvl="1" algn="just" eaLnBrk="1" hangingPunct="1">
              <a:lnSpc>
                <a:spcPct val="90000"/>
              </a:lnSpc>
            </a:pPr>
            <a:r>
              <a:rPr lang="fr-FR" altLang="fr-FR" sz="2200" b="1">
                <a:latin typeface="Helvetica" pitchFamily="2" charset="0"/>
                <a:ea typeface="ＭＳ Ｐゴシック" panose="020B0600070205080204" pitchFamily="34" charset="-128"/>
              </a:rPr>
              <a:t>Respect de l’environnement, </a:t>
            </a:r>
            <a:r>
              <a:rPr lang="fr-FR" altLang="fr-FR" sz="1800">
                <a:latin typeface="Helvetica" pitchFamily="2" charset="0"/>
                <a:ea typeface="ＭＳ Ｐゴシック" panose="020B0600070205080204" pitchFamily="34" charset="-128"/>
              </a:rPr>
              <a:t>renforcement de sa richesse.</a:t>
            </a:r>
          </a:p>
          <a:p>
            <a:endParaRPr lang="fr-FR" altLang="fr-FR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802277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Espace réservé de l'image des diapositives 1">
            <a:extLst>
              <a:ext uri="{FF2B5EF4-FFF2-40B4-BE49-F238E27FC236}">
                <a16:creationId xmlns:a16="http://schemas.microsoft.com/office/drawing/2014/main" id="{9E818B0F-1203-AB4F-AC1D-470A3D1F40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4" name="Espace réservé des commentaires 2">
            <a:extLst>
              <a:ext uri="{FF2B5EF4-FFF2-40B4-BE49-F238E27FC236}">
                <a16:creationId xmlns:a16="http://schemas.microsoft.com/office/drawing/2014/main" id="{9B414F6E-9BFF-5B48-B409-FA0C4C0994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>
              <a:spcBef>
                <a:spcPct val="0"/>
              </a:spcBef>
            </a:pPr>
            <a:r>
              <a:rPr lang="en-US" altLang="fr-FR" b="1">
                <a:latin typeface="Helvetica" pitchFamily="2" charset="0"/>
                <a:ea typeface="ＭＳ Ｐゴシック" panose="020B0600070205080204" pitchFamily="34" charset="-128"/>
              </a:rPr>
              <a:t>UNE MARQUE COLLECTIVE</a:t>
            </a:r>
          </a:p>
          <a:p>
            <a:pPr algn="just">
              <a:spcBef>
                <a:spcPct val="0"/>
              </a:spcBef>
              <a:buFont typeface="Wingdings" pitchFamily="2" charset="2"/>
              <a:buChar char="§"/>
            </a:pPr>
            <a:r>
              <a:rPr lang="en-US" altLang="fr-FR" b="1">
                <a:latin typeface="Helvetica" pitchFamily="2" charset="0"/>
                <a:ea typeface="ＭＳ Ｐゴシック" panose="020B0600070205080204" pitchFamily="34" charset="-128"/>
              </a:rPr>
              <a:t>Propriété de l’Etat</a:t>
            </a:r>
            <a:r>
              <a:rPr lang="en-US" altLang="fr-FR">
                <a:latin typeface="Helvetica" pitchFamily="2" charset="0"/>
                <a:ea typeface="ＭＳ Ｐゴシック" panose="020B0600070205080204" pitchFamily="34" charset="-128"/>
              </a:rPr>
              <a:t>, dont la gestion est </a:t>
            </a:r>
            <a:r>
              <a:rPr lang="en-US" altLang="fr-FR" b="1">
                <a:latin typeface="Helvetica" pitchFamily="2" charset="0"/>
                <a:ea typeface="ＭＳ Ｐゴシック" panose="020B0600070205080204" pitchFamily="34" charset="-128"/>
              </a:rPr>
              <a:t>concédée au Syndicat mixte</a:t>
            </a:r>
            <a:r>
              <a:rPr lang="en-US" altLang="fr-FR">
                <a:latin typeface="Helvetica" pitchFamily="2" charset="0"/>
                <a:ea typeface="ＭＳ Ｐゴシック" panose="020B0600070205080204" pitchFamily="34" charset="-128"/>
              </a:rPr>
              <a:t> du Parc au moment du classement ;</a:t>
            </a:r>
          </a:p>
          <a:p>
            <a:pPr algn="just">
              <a:spcBef>
                <a:spcPct val="0"/>
              </a:spcBef>
              <a:buFont typeface="Wingdings" pitchFamily="2" charset="2"/>
              <a:buChar char="§"/>
            </a:pPr>
            <a:endParaRPr lang="en-US" altLang="fr-FR">
              <a:latin typeface="Helvetica" pitchFamily="2" charset="0"/>
              <a:ea typeface="ＭＳ Ｐゴシック" panose="020B0600070205080204" pitchFamily="34" charset="-128"/>
            </a:endParaRPr>
          </a:p>
          <a:p>
            <a:pPr algn="just">
              <a:spcBef>
                <a:spcPct val="0"/>
              </a:spcBef>
              <a:buFont typeface="Wingdings" pitchFamily="2" charset="2"/>
              <a:buChar char="§"/>
            </a:pPr>
            <a:r>
              <a:rPr lang="en-US" altLang="fr-FR">
                <a:latin typeface="Helvetica" pitchFamily="2" charset="0"/>
                <a:ea typeface="ＭＳ Ｐゴシック" panose="020B0600070205080204" pitchFamily="34" charset="-128"/>
              </a:rPr>
              <a:t>pouvant </a:t>
            </a:r>
            <a:r>
              <a:rPr lang="en-US" altLang="ja-JP">
                <a:latin typeface="Helvetica" pitchFamily="2" charset="0"/>
                <a:ea typeface="ＭＳ Ｐゴシック" panose="020B0600070205080204" pitchFamily="34" charset="-128"/>
              </a:rPr>
              <a:t>être</a:t>
            </a:r>
            <a:r>
              <a:rPr lang="en-US" altLang="fr-FR">
                <a:latin typeface="Helvetica" pitchFamily="2" charset="0"/>
                <a:ea typeface="ＭＳ Ｐゴシック" panose="020B0600070205080204" pitchFamily="34" charset="-128"/>
              </a:rPr>
              <a:t> attribuée par le Parc à des </a:t>
            </a:r>
            <a:r>
              <a:rPr lang="en-US" altLang="fr-FR" b="1">
                <a:latin typeface="Helvetica" pitchFamily="2" charset="0"/>
                <a:ea typeface="ＭＳ Ｐゴシック" panose="020B0600070205080204" pitchFamily="34" charset="-128"/>
              </a:rPr>
              <a:t>produits, services et savoir-faire</a:t>
            </a:r>
            <a:r>
              <a:rPr lang="en-US" altLang="fr-FR">
                <a:latin typeface="Helvetica" pitchFamily="2" charset="0"/>
                <a:ea typeface="ＭＳ Ｐゴシック" panose="020B0600070205080204" pitchFamily="34" charset="-128"/>
              </a:rPr>
              <a:t> satisfaisant à un cahier des charges validé au niveau national ;</a:t>
            </a:r>
          </a:p>
          <a:p>
            <a:pPr algn="just">
              <a:spcBef>
                <a:spcPct val="0"/>
              </a:spcBef>
              <a:buFont typeface="Wingdings" pitchFamily="2" charset="2"/>
              <a:buChar char="§"/>
            </a:pPr>
            <a:endParaRPr lang="fr-FR" altLang="fr-FR">
              <a:latin typeface="Helvetica" pitchFamily="2" charset="0"/>
              <a:ea typeface="ＭＳ Ｐゴシック" panose="020B0600070205080204" pitchFamily="34" charset="-128"/>
            </a:endParaRPr>
          </a:p>
          <a:p>
            <a:pPr algn="just">
              <a:spcBef>
                <a:spcPct val="0"/>
              </a:spcBef>
              <a:buFont typeface="Wingdings" pitchFamily="2" charset="2"/>
              <a:buChar char="§"/>
            </a:pPr>
            <a:r>
              <a:rPr lang="en-US" altLang="fr-FR">
                <a:latin typeface="Helvetica" pitchFamily="2" charset="0"/>
                <a:ea typeface="ＭＳ Ｐゴシック" panose="020B0600070205080204" pitchFamily="34" charset="-128"/>
              </a:rPr>
              <a:t>pour encourager le </a:t>
            </a:r>
            <a:r>
              <a:rPr lang="en-US" altLang="fr-FR" b="1">
                <a:latin typeface="Helvetica" pitchFamily="2" charset="0"/>
                <a:ea typeface="ＭＳ Ｐゴシック" panose="020B0600070205080204" pitchFamily="34" charset="-128"/>
              </a:rPr>
              <a:t>développement économique local</a:t>
            </a:r>
            <a:r>
              <a:rPr lang="en-US" altLang="fr-FR">
                <a:latin typeface="Helvetica" pitchFamily="2" charset="0"/>
                <a:ea typeface="ＭＳ Ｐゴシック" panose="020B0600070205080204" pitchFamily="34" charset="-128"/>
              </a:rPr>
              <a:t>.</a:t>
            </a:r>
            <a:endParaRPr lang="fr-FR" altLang="fr-FR">
              <a:latin typeface="Helvetica" pitchFamily="2" charset="0"/>
              <a:ea typeface="ＭＳ Ｐゴシック" panose="020B0600070205080204" pitchFamily="34" charset="-128"/>
            </a:endParaRPr>
          </a:p>
          <a:p>
            <a:endParaRPr lang="fr-FR" altLang="fr-FR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r>
              <a:rPr lang="fr-FR" altLang="fr-FR">
                <a:latin typeface="Arial" panose="020B0604020202020204" pitchFamily="34" charset="0"/>
                <a:ea typeface="ＭＳ Ｐゴシック" panose="020B0600070205080204" pitchFamily="34" charset="-128"/>
              </a:rPr>
              <a:t>EXEMPLES : </a:t>
            </a:r>
            <a:r>
              <a:rPr lang="fr-FR" altLang="fr-FR">
                <a:latin typeface="Helvetica" pitchFamily="2" charset="0"/>
                <a:ea typeface="ＭＳ Ｐゴシック" panose="020B0600070205080204" pitchFamily="34" charset="-128"/>
              </a:rPr>
              <a:t>produits agricoles ou artisanaux, prestations touristiques, technique de fabrication ou rénovation</a:t>
            </a:r>
          </a:p>
          <a:p>
            <a:endParaRPr lang="fr-FR" altLang="fr-FR">
              <a:latin typeface="Helvetica" pitchFamily="2" charset="0"/>
              <a:ea typeface="ＭＳ Ｐゴシック" panose="020B0600070205080204" pitchFamily="34" charset="-128"/>
            </a:endParaRPr>
          </a:p>
          <a:p>
            <a:pPr algn="just"/>
            <a:r>
              <a:rPr lang="fr-FR" altLang="fr-FR">
                <a:latin typeface="Helvetica" pitchFamily="2" charset="0"/>
                <a:ea typeface="ＭＳ Ｐゴシック" panose="020B0600070205080204" pitchFamily="34" charset="-128"/>
              </a:rPr>
              <a:t>Associée à </a:t>
            </a:r>
            <a:r>
              <a:rPr lang="fr-FR" altLang="fr-FR" b="1">
                <a:solidFill>
                  <a:srgbClr val="A52D32"/>
                </a:solidFill>
                <a:latin typeface="Helvetica" pitchFamily="2" charset="0"/>
                <a:ea typeface="ＭＳ Ｐゴシック" panose="020B0600070205080204" pitchFamily="34" charset="-128"/>
              </a:rPr>
              <a:t>3 valeurs des Parcs, </a:t>
            </a:r>
            <a:r>
              <a:rPr lang="fr-FR" altLang="fr-FR">
                <a:latin typeface="Helvetica" pitchFamily="2" charset="0"/>
                <a:ea typeface="ＭＳ Ｐゴシック" panose="020B0600070205080204" pitchFamily="34" charset="-128"/>
              </a:rPr>
              <a:t>elle traduit les </a:t>
            </a:r>
            <a:r>
              <a:rPr lang="fr-FR" altLang="fr-FR" b="1">
                <a:latin typeface="Helvetica" pitchFamily="2" charset="0"/>
                <a:ea typeface="ＭＳ Ｐゴシック" panose="020B0600070205080204" pitchFamily="34" charset="-128"/>
              </a:rPr>
              <a:t>engagements des bénéficiaires </a:t>
            </a:r>
            <a:r>
              <a:rPr lang="fr-FR" altLang="fr-FR">
                <a:latin typeface="Helvetica" pitchFamily="2" charset="0"/>
                <a:ea typeface="ＭＳ Ｐゴシック" panose="020B0600070205080204" pitchFamily="34" charset="-128"/>
              </a:rPr>
              <a:t>envers des enjeux forts de leur charte sur le territoire :</a:t>
            </a:r>
          </a:p>
          <a:p>
            <a:pPr marL="0" lvl="1" algn="just" eaLnBrk="1" hangingPunct="1">
              <a:lnSpc>
                <a:spcPct val="90000"/>
              </a:lnSpc>
            </a:pPr>
            <a:r>
              <a:rPr lang="fr-FR" altLang="fr-FR" sz="2200" b="1">
                <a:latin typeface="Helvetica" pitchFamily="2" charset="0"/>
                <a:ea typeface="ＭＳ Ｐゴシック" panose="020B0600070205080204" pitchFamily="34" charset="-128"/>
              </a:rPr>
              <a:t>Attachement au territoire,</a:t>
            </a:r>
          </a:p>
          <a:p>
            <a:pPr marL="0" lvl="1" algn="just" eaLnBrk="1" hangingPunct="1">
              <a:lnSpc>
                <a:spcPct val="90000"/>
              </a:lnSpc>
            </a:pPr>
            <a:r>
              <a:rPr lang="fr-FR" altLang="fr-FR" sz="2200" b="1">
                <a:latin typeface="Helvetica" pitchFamily="2" charset="0"/>
                <a:ea typeface="ＭＳ Ｐゴシック" panose="020B0600070205080204" pitchFamily="34" charset="-128"/>
              </a:rPr>
              <a:t>Dimension humaine : </a:t>
            </a:r>
            <a:r>
              <a:rPr lang="fr-FR" altLang="fr-FR" sz="1800">
                <a:latin typeface="Helvetica" pitchFamily="2" charset="0"/>
                <a:ea typeface="ＭＳ Ｐゴシック" panose="020B0600070205080204" pitchFamily="34" charset="-128"/>
              </a:rPr>
              <a:t>savoir faire, passion, solidarité,</a:t>
            </a:r>
          </a:p>
          <a:p>
            <a:pPr marL="0" lvl="1" algn="just" eaLnBrk="1" hangingPunct="1">
              <a:lnSpc>
                <a:spcPct val="90000"/>
              </a:lnSpc>
            </a:pPr>
            <a:r>
              <a:rPr lang="fr-FR" altLang="fr-FR" sz="2200" b="1">
                <a:latin typeface="Helvetica" pitchFamily="2" charset="0"/>
                <a:ea typeface="ＭＳ Ｐゴシック" panose="020B0600070205080204" pitchFamily="34" charset="-128"/>
              </a:rPr>
              <a:t>Respect de l’environnement, </a:t>
            </a:r>
            <a:r>
              <a:rPr lang="fr-FR" altLang="fr-FR" sz="1800">
                <a:latin typeface="Helvetica" pitchFamily="2" charset="0"/>
                <a:ea typeface="ＭＳ Ｐゴシック" panose="020B0600070205080204" pitchFamily="34" charset="-128"/>
              </a:rPr>
              <a:t>renforcement de sa richesse.</a:t>
            </a:r>
          </a:p>
          <a:p>
            <a:endParaRPr lang="fr-FR" altLang="fr-FR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29398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Espace réservé de l'image des diapositives 1">
            <a:extLst>
              <a:ext uri="{FF2B5EF4-FFF2-40B4-BE49-F238E27FC236}">
                <a16:creationId xmlns:a16="http://schemas.microsoft.com/office/drawing/2014/main" id="{9E818B0F-1203-AB4F-AC1D-470A3D1F40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4" name="Espace réservé des commentaires 2">
            <a:extLst>
              <a:ext uri="{FF2B5EF4-FFF2-40B4-BE49-F238E27FC236}">
                <a16:creationId xmlns:a16="http://schemas.microsoft.com/office/drawing/2014/main" id="{9B414F6E-9BFF-5B48-B409-FA0C4C0994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>
              <a:spcBef>
                <a:spcPct val="0"/>
              </a:spcBef>
            </a:pPr>
            <a:r>
              <a:rPr lang="en-US" altLang="fr-FR" b="1">
                <a:latin typeface="Helvetica" pitchFamily="2" charset="0"/>
                <a:ea typeface="ＭＳ Ｐゴシック" panose="020B0600070205080204" pitchFamily="34" charset="-128"/>
              </a:rPr>
              <a:t>UNE MARQUE COLLECTIVE</a:t>
            </a:r>
          </a:p>
          <a:p>
            <a:pPr algn="just">
              <a:spcBef>
                <a:spcPct val="0"/>
              </a:spcBef>
              <a:buFont typeface="Wingdings" pitchFamily="2" charset="2"/>
              <a:buChar char="§"/>
            </a:pPr>
            <a:r>
              <a:rPr lang="en-US" altLang="fr-FR" b="1">
                <a:latin typeface="Helvetica" pitchFamily="2" charset="0"/>
                <a:ea typeface="ＭＳ Ｐゴシック" panose="020B0600070205080204" pitchFamily="34" charset="-128"/>
              </a:rPr>
              <a:t>Propriété de l’Etat</a:t>
            </a:r>
            <a:r>
              <a:rPr lang="en-US" altLang="fr-FR">
                <a:latin typeface="Helvetica" pitchFamily="2" charset="0"/>
                <a:ea typeface="ＭＳ Ｐゴシック" panose="020B0600070205080204" pitchFamily="34" charset="-128"/>
              </a:rPr>
              <a:t>, dont la gestion est </a:t>
            </a:r>
            <a:r>
              <a:rPr lang="en-US" altLang="fr-FR" b="1">
                <a:latin typeface="Helvetica" pitchFamily="2" charset="0"/>
                <a:ea typeface="ＭＳ Ｐゴシック" panose="020B0600070205080204" pitchFamily="34" charset="-128"/>
              </a:rPr>
              <a:t>concédée au Syndicat mixte</a:t>
            </a:r>
            <a:r>
              <a:rPr lang="en-US" altLang="fr-FR">
                <a:latin typeface="Helvetica" pitchFamily="2" charset="0"/>
                <a:ea typeface="ＭＳ Ｐゴシック" panose="020B0600070205080204" pitchFamily="34" charset="-128"/>
              </a:rPr>
              <a:t> du Parc au moment du classement ;</a:t>
            </a:r>
          </a:p>
          <a:p>
            <a:pPr algn="just">
              <a:spcBef>
                <a:spcPct val="0"/>
              </a:spcBef>
              <a:buFont typeface="Wingdings" pitchFamily="2" charset="2"/>
              <a:buChar char="§"/>
            </a:pPr>
            <a:endParaRPr lang="en-US" altLang="fr-FR">
              <a:latin typeface="Helvetica" pitchFamily="2" charset="0"/>
              <a:ea typeface="ＭＳ Ｐゴシック" panose="020B0600070205080204" pitchFamily="34" charset="-128"/>
            </a:endParaRPr>
          </a:p>
          <a:p>
            <a:pPr algn="just">
              <a:spcBef>
                <a:spcPct val="0"/>
              </a:spcBef>
              <a:buFont typeface="Wingdings" pitchFamily="2" charset="2"/>
              <a:buChar char="§"/>
            </a:pPr>
            <a:r>
              <a:rPr lang="en-US" altLang="fr-FR">
                <a:latin typeface="Helvetica" pitchFamily="2" charset="0"/>
                <a:ea typeface="ＭＳ Ｐゴシック" panose="020B0600070205080204" pitchFamily="34" charset="-128"/>
              </a:rPr>
              <a:t>pouvant </a:t>
            </a:r>
            <a:r>
              <a:rPr lang="en-US" altLang="ja-JP">
                <a:latin typeface="Helvetica" pitchFamily="2" charset="0"/>
                <a:ea typeface="ＭＳ Ｐゴシック" panose="020B0600070205080204" pitchFamily="34" charset="-128"/>
              </a:rPr>
              <a:t>être</a:t>
            </a:r>
            <a:r>
              <a:rPr lang="en-US" altLang="fr-FR">
                <a:latin typeface="Helvetica" pitchFamily="2" charset="0"/>
                <a:ea typeface="ＭＳ Ｐゴシック" panose="020B0600070205080204" pitchFamily="34" charset="-128"/>
              </a:rPr>
              <a:t> attribuée par le Parc à des </a:t>
            </a:r>
            <a:r>
              <a:rPr lang="en-US" altLang="fr-FR" b="1">
                <a:latin typeface="Helvetica" pitchFamily="2" charset="0"/>
                <a:ea typeface="ＭＳ Ｐゴシック" panose="020B0600070205080204" pitchFamily="34" charset="-128"/>
              </a:rPr>
              <a:t>produits, services et savoir-faire</a:t>
            </a:r>
            <a:r>
              <a:rPr lang="en-US" altLang="fr-FR">
                <a:latin typeface="Helvetica" pitchFamily="2" charset="0"/>
                <a:ea typeface="ＭＳ Ｐゴシック" panose="020B0600070205080204" pitchFamily="34" charset="-128"/>
              </a:rPr>
              <a:t> satisfaisant à un cahier des charges validé au niveau national ;</a:t>
            </a:r>
          </a:p>
          <a:p>
            <a:pPr algn="just">
              <a:spcBef>
                <a:spcPct val="0"/>
              </a:spcBef>
              <a:buFont typeface="Wingdings" pitchFamily="2" charset="2"/>
              <a:buChar char="§"/>
            </a:pPr>
            <a:endParaRPr lang="fr-FR" altLang="fr-FR">
              <a:latin typeface="Helvetica" pitchFamily="2" charset="0"/>
              <a:ea typeface="ＭＳ Ｐゴシック" panose="020B0600070205080204" pitchFamily="34" charset="-128"/>
            </a:endParaRPr>
          </a:p>
          <a:p>
            <a:pPr algn="just">
              <a:spcBef>
                <a:spcPct val="0"/>
              </a:spcBef>
              <a:buFont typeface="Wingdings" pitchFamily="2" charset="2"/>
              <a:buChar char="§"/>
            </a:pPr>
            <a:r>
              <a:rPr lang="en-US" altLang="fr-FR">
                <a:latin typeface="Helvetica" pitchFamily="2" charset="0"/>
                <a:ea typeface="ＭＳ Ｐゴシック" panose="020B0600070205080204" pitchFamily="34" charset="-128"/>
              </a:rPr>
              <a:t>pour encourager le </a:t>
            </a:r>
            <a:r>
              <a:rPr lang="en-US" altLang="fr-FR" b="1">
                <a:latin typeface="Helvetica" pitchFamily="2" charset="0"/>
                <a:ea typeface="ＭＳ Ｐゴシック" panose="020B0600070205080204" pitchFamily="34" charset="-128"/>
              </a:rPr>
              <a:t>développement économique local</a:t>
            </a:r>
            <a:r>
              <a:rPr lang="en-US" altLang="fr-FR">
                <a:latin typeface="Helvetica" pitchFamily="2" charset="0"/>
                <a:ea typeface="ＭＳ Ｐゴシック" panose="020B0600070205080204" pitchFamily="34" charset="-128"/>
              </a:rPr>
              <a:t>.</a:t>
            </a:r>
            <a:endParaRPr lang="fr-FR" altLang="fr-FR">
              <a:latin typeface="Helvetica" pitchFamily="2" charset="0"/>
              <a:ea typeface="ＭＳ Ｐゴシック" panose="020B0600070205080204" pitchFamily="34" charset="-128"/>
            </a:endParaRPr>
          </a:p>
          <a:p>
            <a:endParaRPr lang="fr-FR" altLang="fr-FR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r>
              <a:rPr lang="fr-FR" altLang="fr-FR">
                <a:latin typeface="Arial" panose="020B0604020202020204" pitchFamily="34" charset="0"/>
                <a:ea typeface="ＭＳ Ｐゴシック" panose="020B0600070205080204" pitchFamily="34" charset="-128"/>
              </a:rPr>
              <a:t>EXEMPLES : </a:t>
            </a:r>
            <a:r>
              <a:rPr lang="fr-FR" altLang="fr-FR">
                <a:latin typeface="Helvetica" pitchFamily="2" charset="0"/>
                <a:ea typeface="ＭＳ Ｐゴシック" panose="020B0600070205080204" pitchFamily="34" charset="-128"/>
              </a:rPr>
              <a:t>produits agricoles ou artisanaux, prestations touristiques, technique de fabrication ou rénovation</a:t>
            </a:r>
          </a:p>
          <a:p>
            <a:endParaRPr lang="fr-FR" altLang="fr-FR">
              <a:latin typeface="Helvetica" pitchFamily="2" charset="0"/>
              <a:ea typeface="ＭＳ Ｐゴシック" panose="020B0600070205080204" pitchFamily="34" charset="-128"/>
            </a:endParaRPr>
          </a:p>
          <a:p>
            <a:pPr algn="just"/>
            <a:r>
              <a:rPr lang="fr-FR" altLang="fr-FR">
                <a:latin typeface="Helvetica" pitchFamily="2" charset="0"/>
                <a:ea typeface="ＭＳ Ｐゴシック" panose="020B0600070205080204" pitchFamily="34" charset="-128"/>
              </a:rPr>
              <a:t>Associée à </a:t>
            </a:r>
            <a:r>
              <a:rPr lang="fr-FR" altLang="fr-FR" b="1">
                <a:solidFill>
                  <a:srgbClr val="A52D32"/>
                </a:solidFill>
                <a:latin typeface="Helvetica" pitchFamily="2" charset="0"/>
                <a:ea typeface="ＭＳ Ｐゴシック" panose="020B0600070205080204" pitchFamily="34" charset="-128"/>
              </a:rPr>
              <a:t>3 valeurs des Parcs, </a:t>
            </a:r>
            <a:r>
              <a:rPr lang="fr-FR" altLang="fr-FR">
                <a:latin typeface="Helvetica" pitchFamily="2" charset="0"/>
                <a:ea typeface="ＭＳ Ｐゴシック" panose="020B0600070205080204" pitchFamily="34" charset="-128"/>
              </a:rPr>
              <a:t>elle traduit les </a:t>
            </a:r>
            <a:r>
              <a:rPr lang="fr-FR" altLang="fr-FR" b="1">
                <a:latin typeface="Helvetica" pitchFamily="2" charset="0"/>
                <a:ea typeface="ＭＳ Ｐゴシック" panose="020B0600070205080204" pitchFamily="34" charset="-128"/>
              </a:rPr>
              <a:t>engagements des bénéficiaires </a:t>
            </a:r>
            <a:r>
              <a:rPr lang="fr-FR" altLang="fr-FR">
                <a:latin typeface="Helvetica" pitchFamily="2" charset="0"/>
                <a:ea typeface="ＭＳ Ｐゴシック" panose="020B0600070205080204" pitchFamily="34" charset="-128"/>
              </a:rPr>
              <a:t>envers des enjeux forts de leur charte sur le territoire :</a:t>
            </a:r>
          </a:p>
          <a:p>
            <a:pPr marL="0" lvl="1" algn="just" eaLnBrk="1" hangingPunct="1">
              <a:lnSpc>
                <a:spcPct val="90000"/>
              </a:lnSpc>
            </a:pPr>
            <a:r>
              <a:rPr lang="fr-FR" altLang="fr-FR" sz="2200" b="1">
                <a:latin typeface="Helvetica" pitchFamily="2" charset="0"/>
                <a:ea typeface="ＭＳ Ｐゴシック" panose="020B0600070205080204" pitchFamily="34" charset="-128"/>
              </a:rPr>
              <a:t>Attachement au territoire,</a:t>
            </a:r>
          </a:p>
          <a:p>
            <a:pPr marL="0" lvl="1" algn="just" eaLnBrk="1" hangingPunct="1">
              <a:lnSpc>
                <a:spcPct val="90000"/>
              </a:lnSpc>
            </a:pPr>
            <a:r>
              <a:rPr lang="fr-FR" altLang="fr-FR" sz="2200" b="1">
                <a:latin typeface="Helvetica" pitchFamily="2" charset="0"/>
                <a:ea typeface="ＭＳ Ｐゴシック" panose="020B0600070205080204" pitchFamily="34" charset="-128"/>
              </a:rPr>
              <a:t>Dimension humaine : </a:t>
            </a:r>
            <a:r>
              <a:rPr lang="fr-FR" altLang="fr-FR" sz="1800">
                <a:latin typeface="Helvetica" pitchFamily="2" charset="0"/>
                <a:ea typeface="ＭＳ Ｐゴシック" panose="020B0600070205080204" pitchFamily="34" charset="-128"/>
              </a:rPr>
              <a:t>savoir faire, passion, solidarité,</a:t>
            </a:r>
          </a:p>
          <a:p>
            <a:pPr marL="0" lvl="1" algn="just" eaLnBrk="1" hangingPunct="1">
              <a:lnSpc>
                <a:spcPct val="90000"/>
              </a:lnSpc>
            </a:pPr>
            <a:r>
              <a:rPr lang="fr-FR" altLang="fr-FR" sz="2200" b="1">
                <a:latin typeface="Helvetica" pitchFamily="2" charset="0"/>
                <a:ea typeface="ＭＳ Ｐゴシック" panose="020B0600070205080204" pitchFamily="34" charset="-128"/>
              </a:rPr>
              <a:t>Respect de l’environnement, </a:t>
            </a:r>
            <a:r>
              <a:rPr lang="fr-FR" altLang="fr-FR" sz="1800">
                <a:latin typeface="Helvetica" pitchFamily="2" charset="0"/>
                <a:ea typeface="ＭＳ Ｐゴシック" panose="020B0600070205080204" pitchFamily="34" charset="-128"/>
              </a:rPr>
              <a:t>renforcement de sa richesse.</a:t>
            </a:r>
          </a:p>
          <a:p>
            <a:endParaRPr lang="fr-FR" altLang="fr-FR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63345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8" descr="logo—fede—ecran">
            <a:extLst>
              <a:ext uri="{FF2B5EF4-FFF2-40B4-BE49-F238E27FC236}">
                <a16:creationId xmlns:a16="http://schemas.microsoft.com/office/drawing/2014/main" id="{4CBFDD37-901A-9843-A823-B183E668489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5137150"/>
            <a:ext cx="1446213" cy="1676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23">
            <a:extLst>
              <a:ext uri="{FF2B5EF4-FFF2-40B4-BE49-F238E27FC236}">
                <a16:creationId xmlns:a16="http://schemas.microsoft.com/office/drawing/2014/main" id="{8CEA6597-4EEE-EB48-BCF4-9113802263E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33400" y="1125538"/>
            <a:ext cx="8534400" cy="8239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fr-FR" sz="4800">
                <a:solidFill>
                  <a:srgbClr val="A52D32"/>
                </a:solidFill>
                <a:latin typeface="Helvetica Neue" charset="0"/>
              </a:rPr>
              <a:t> 		</a:t>
            </a:r>
            <a:endParaRPr lang="fr-FR" sz="6600" b="1">
              <a:solidFill>
                <a:srgbClr val="A52D32"/>
              </a:solidFill>
              <a:latin typeface="Helvetica Neue" charset="0"/>
            </a:endParaRPr>
          </a:p>
        </p:txBody>
      </p:sp>
      <p:sp>
        <p:nvSpPr>
          <p:cNvPr id="4" name="Rectangle 29">
            <a:extLst>
              <a:ext uri="{FF2B5EF4-FFF2-40B4-BE49-F238E27FC236}">
                <a16:creationId xmlns:a16="http://schemas.microsoft.com/office/drawing/2014/main" id="{D4AACCF0-64C2-8544-AB0C-62CF953BEDC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24840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fr-FR" altLang="fr-FR" sz="1100" b="1">
              <a:solidFill>
                <a:srgbClr val="A52D32"/>
              </a:solidFill>
              <a:latin typeface="Helvetica" pitchFamily="2" charset="0"/>
            </a:endParaRPr>
          </a:p>
          <a:p>
            <a:pPr algn="ctr">
              <a:defRPr/>
            </a:pPr>
            <a:endParaRPr lang="fr-FR" altLang="fr-FR" sz="1100" b="1">
              <a:solidFill>
                <a:srgbClr val="A52D32"/>
              </a:solidFill>
              <a:latin typeface="Helvetica" pitchFamily="2" charset="0"/>
            </a:endParaRPr>
          </a:p>
        </p:txBody>
      </p:sp>
      <p:sp>
        <p:nvSpPr>
          <p:cNvPr id="5" name="Rectangle 30">
            <a:extLst>
              <a:ext uri="{FF2B5EF4-FFF2-40B4-BE49-F238E27FC236}">
                <a16:creationId xmlns:a16="http://schemas.microsoft.com/office/drawing/2014/main" id="{8865EBB6-F8D9-624A-91E6-D027D66208B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248400"/>
            <a:ext cx="9144000" cy="4286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fr-FR" altLang="fr-FR" sz="1100" b="1">
              <a:solidFill>
                <a:srgbClr val="A52D32"/>
              </a:solidFill>
              <a:latin typeface="Helvetica" pitchFamily="2" charset="0"/>
            </a:endParaRPr>
          </a:p>
          <a:p>
            <a:pPr algn="ctr">
              <a:defRPr/>
            </a:pPr>
            <a:endParaRPr lang="fr-FR" altLang="fr-FR" sz="1100" b="1">
              <a:solidFill>
                <a:srgbClr val="A52D32"/>
              </a:solidFill>
              <a:latin typeface="Helvetica" pitchFamily="2" charset="0"/>
            </a:endParaRPr>
          </a:p>
        </p:txBody>
      </p:sp>
      <p:pic>
        <p:nvPicPr>
          <p:cNvPr id="6" name="Image 11">
            <a:extLst>
              <a:ext uri="{FF2B5EF4-FFF2-40B4-BE49-F238E27FC236}">
                <a16:creationId xmlns:a16="http://schemas.microsoft.com/office/drawing/2014/main" id="{DA2BC5E7-95A2-F847-9B9C-BEB829C7FF5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0"/>
            <a:ext cx="7526338" cy="403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1433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504" y="-27384"/>
            <a:ext cx="7344816" cy="936104"/>
          </a:xfrm>
          <a:prstGeom prst="rect">
            <a:avLst/>
          </a:prstGeom>
        </p:spPr>
        <p:txBody>
          <a:bodyPr vert="horz"/>
          <a:lstStyle>
            <a:lvl1pPr>
              <a:defRPr sz="3200">
                <a:latin typeface="ProsperLight"/>
                <a:cs typeface="ProsperLight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71600" y="1268760"/>
            <a:ext cx="6477000" cy="4419600"/>
          </a:xfrm>
        </p:spPr>
        <p:txBody>
          <a:bodyPr/>
          <a:lstStyle>
            <a:lvl1pPr>
              <a:defRPr sz="2400" b="0" i="0">
                <a:latin typeface="TheSans Plain"/>
                <a:cs typeface="TheSans Plain"/>
              </a:defRPr>
            </a:lvl1pPr>
            <a:lvl2pPr>
              <a:defRPr sz="2400" b="0" i="0">
                <a:latin typeface="TheSans Plain"/>
                <a:cs typeface="TheSans Plain"/>
              </a:defRPr>
            </a:lvl2pPr>
            <a:lvl3pPr>
              <a:defRPr sz="2400" b="0" i="0">
                <a:latin typeface="TheSans Plain"/>
                <a:cs typeface="TheSans Plain"/>
              </a:defRPr>
            </a:lvl3pPr>
            <a:lvl4pPr>
              <a:defRPr sz="2400" b="0" i="0">
                <a:latin typeface="TheSans Plain"/>
                <a:cs typeface="TheSans Plain"/>
              </a:defRPr>
            </a:lvl4pPr>
            <a:lvl5pPr>
              <a:defRPr sz="2400" b="0" i="0">
                <a:latin typeface="TheSans Plain"/>
                <a:cs typeface="TheSans Plain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681253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9">
            <a:extLst>
              <a:ext uri="{FF2B5EF4-FFF2-40B4-BE49-F238E27FC236}">
                <a16:creationId xmlns:a16="http://schemas.microsoft.com/office/drawing/2014/main" id="{A4C9AA85-A2E6-9E45-9718-922EA6E347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524000"/>
            <a:ext cx="64770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pic>
        <p:nvPicPr>
          <p:cNvPr id="1027" name="Picture 25" descr="logo—fede—ecran">
            <a:extLst>
              <a:ext uri="{FF2B5EF4-FFF2-40B4-BE49-F238E27FC236}">
                <a16:creationId xmlns:a16="http://schemas.microsoft.com/office/drawing/2014/main" id="{7DD3FE01-83F5-694F-99ED-825B16BB5A9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8138" y="5751513"/>
            <a:ext cx="855662" cy="990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6" name="Text Box 27">
            <a:extLst>
              <a:ext uri="{FF2B5EF4-FFF2-40B4-BE49-F238E27FC236}">
                <a16:creationId xmlns:a16="http://schemas.microsoft.com/office/drawing/2014/main" id="{DDC76FC4-B80E-1840-8A3E-45D74A22641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228600"/>
            <a:ext cx="6781800" cy="457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fr-FR">
              <a:solidFill>
                <a:schemeClr val="bg1"/>
              </a:solidFill>
              <a:latin typeface="Helvetica" charset="0"/>
            </a:endParaRPr>
          </a:p>
        </p:txBody>
      </p:sp>
      <p:sp>
        <p:nvSpPr>
          <p:cNvPr id="1029" name="Rectangle 28">
            <a:extLst>
              <a:ext uri="{FF2B5EF4-FFF2-40B4-BE49-F238E27FC236}">
                <a16:creationId xmlns:a16="http://schemas.microsoft.com/office/drawing/2014/main" id="{3009137F-0465-204B-BA40-94FC710E939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52400" y="228600"/>
            <a:ext cx="6477000" cy="9144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defRPr/>
            </a:pPr>
            <a:endParaRPr lang="fr-FR" altLang="fr-FR">
              <a:latin typeface="Helvetica" pitchFamily="2" charset="0"/>
            </a:endParaRPr>
          </a:p>
        </p:txBody>
      </p:sp>
      <p:sp>
        <p:nvSpPr>
          <p:cNvPr id="1053" name="Rectangle 29">
            <a:extLst>
              <a:ext uri="{FF2B5EF4-FFF2-40B4-BE49-F238E27FC236}">
                <a16:creationId xmlns:a16="http://schemas.microsoft.com/office/drawing/2014/main" id="{1947115D-4681-E54B-9CA8-E248C0A7839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228600"/>
            <a:ext cx="6781800" cy="914400"/>
          </a:xfrm>
          <a:prstGeom prst="rect">
            <a:avLst/>
          </a:prstGeom>
          <a:noFill/>
          <a:ln>
            <a:noFill/>
          </a:ln>
        </p:spPr>
        <p:txBody>
          <a:bodyPr lIns="360000" anchor="ctr"/>
          <a:lstStyle/>
          <a:p>
            <a:pPr eaLnBrk="1" hangingPunct="1">
              <a:defRPr/>
            </a:pPr>
            <a:endParaRPr lang="fr-FR" i="1">
              <a:solidFill>
                <a:schemeClr val="bg1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Helvetica Neue" charset="0"/>
              <a:ea typeface="ＭＳ Ｐゴシック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411EEFC-0849-1246-A34C-AE7A7ECFF5A3}"/>
              </a:ext>
            </a:extLst>
          </p:cNvPr>
          <p:cNvSpPr/>
          <p:nvPr userDrawn="1"/>
        </p:nvSpPr>
        <p:spPr>
          <a:xfrm>
            <a:off x="0" y="0"/>
            <a:ext cx="7562850" cy="1079500"/>
          </a:xfrm>
          <a:prstGeom prst="rect">
            <a:avLst/>
          </a:prstGeom>
          <a:solidFill>
            <a:srgbClr val="00795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7" r:id="rId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i="1">
          <a:solidFill>
            <a:schemeClr val="bg1"/>
          </a:solidFill>
          <a:effectLst>
            <a:outerShdw blurRad="38100" dist="38100" dir="2700000" algn="tl">
              <a:srgbClr val="DDDDDD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i="1">
          <a:solidFill>
            <a:schemeClr val="bg1"/>
          </a:solidFill>
          <a:effectLst>
            <a:outerShdw blurRad="38100" dist="38100" dir="2700000" algn="tl">
              <a:srgbClr val="DDDDDD"/>
            </a:outerShdw>
          </a:effectLst>
          <a:latin typeface="Helvetica Neue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i="1">
          <a:solidFill>
            <a:schemeClr val="bg1"/>
          </a:solidFill>
          <a:effectLst>
            <a:outerShdw blurRad="38100" dist="38100" dir="2700000" algn="tl">
              <a:srgbClr val="DDDDDD"/>
            </a:outerShdw>
          </a:effectLst>
          <a:latin typeface="Helvetica Neue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i="1">
          <a:solidFill>
            <a:schemeClr val="bg1"/>
          </a:solidFill>
          <a:effectLst>
            <a:outerShdw blurRad="38100" dist="38100" dir="2700000" algn="tl">
              <a:srgbClr val="DDDDDD"/>
            </a:outerShdw>
          </a:effectLst>
          <a:latin typeface="Helvetica Neue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i="1">
          <a:solidFill>
            <a:schemeClr val="bg1"/>
          </a:solidFill>
          <a:effectLst>
            <a:outerShdw blurRad="38100" dist="38100" dir="2700000" algn="tl">
              <a:srgbClr val="DDDDDD"/>
            </a:outerShdw>
          </a:effectLst>
          <a:latin typeface="Helvetica Neue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i="1">
          <a:solidFill>
            <a:schemeClr val="bg1"/>
          </a:solidFill>
          <a:effectLst>
            <a:outerShdw blurRad="38100" dist="38100" dir="2700000" algn="tl">
              <a:srgbClr val="DDDDDD"/>
            </a:outerShdw>
          </a:effectLst>
          <a:latin typeface="Helvetica Neue" charset="0"/>
          <a:ea typeface="ＭＳ Ｐゴシック" charset="0"/>
          <a:cs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i="1">
          <a:solidFill>
            <a:schemeClr val="bg1"/>
          </a:solidFill>
          <a:effectLst>
            <a:outerShdw blurRad="38100" dist="38100" dir="2700000" algn="tl">
              <a:srgbClr val="DDDDDD"/>
            </a:outerShdw>
          </a:effectLst>
          <a:latin typeface="Helvetica Neue" charset="0"/>
          <a:ea typeface="ＭＳ Ｐゴシック" charset="0"/>
          <a:cs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i="1">
          <a:solidFill>
            <a:schemeClr val="bg1"/>
          </a:solidFill>
          <a:effectLst>
            <a:outerShdw blurRad="38100" dist="38100" dir="2700000" algn="tl">
              <a:srgbClr val="DDDDDD"/>
            </a:outerShdw>
          </a:effectLst>
          <a:latin typeface="Helvetica Neue" charset="0"/>
          <a:ea typeface="ＭＳ Ｐゴシック" charset="0"/>
          <a:cs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i="1">
          <a:solidFill>
            <a:schemeClr val="bg1"/>
          </a:solidFill>
          <a:effectLst>
            <a:outerShdw blurRad="38100" dist="38100" dir="2700000" algn="tl">
              <a:srgbClr val="DDDDDD"/>
            </a:outerShdw>
          </a:effectLst>
          <a:latin typeface="Helvetica Neue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Blip>
          <a:blip r:embed="rId5"/>
        </a:buBlip>
        <a:defRPr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2.png"/><Relationship Id="rId7" Type="http://schemas.openxmlformats.org/officeDocument/2006/relationships/hyperlink" Target="Desktop/%C3%A9laboration%20charte.ppt#-1,5,La%20charte%20:%20principes%20g%C3%A9n%C3%A9raux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ZoneTexte 2">
            <a:extLst>
              <a:ext uri="{FF2B5EF4-FFF2-40B4-BE49-F238E27FC236}">
                <a16:creationId xmlns:a16="http://schemas.microsoft.com/office/drawing/2014/main" id="{A81DBEC5-8A1D-744B-B9C2-7E5E7771C3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4438" y="331788"/>
            <a:ext cx="1857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Blip>
                <a:blip r:embed="rId3"/>
              </a:buBlip>
              <a:defRPr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endParaRPr lang="fr-FR" altLang="fr-FR">
              <a:latin typeface="Arial" panose="020B0604020202020204" pitchFamily="34" charset="0"/>
            </a:endParaRPr>
          </a:p>
        </p:txBody>
      </p:sp>
      <p:sp>
        <p:nvSpPr>
          <p:cNvPr id="5122" name="Text Box 2">
            <a:extLst>
              <a:ext uri="{FF2B5EF4-FFF2-40B4-BE49-F238E27FC236}">
                <a16:creationId xmlns:a16="http://schemas.microsoft.com/office/drawing/2014/main" id="{56EC820B-4993-E246-8684-A964689F38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00" y="900567"/>
            <a:ext cx="7416800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Blip>
                <a:blip r:embed="rId3"/>
              </a:buBlip>
              <a:defRPr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fr-FR" altLang="fr-FR" sz="4000" dirty="0">
                <a:solidFill>
                  <a:srgbClr val="A52D32"/>
                </a:solidFill>
                <a:latin typeface="ProsperBlack" charset="0"/>
              </a:rPr>
              <a:t>Plan de paysage et énergie</a:t>
            </a:r>
          </a:p>
          <a:p>
            <a:pPr>
              <a:spcBef>
                <a:spcPct val="0"/>
              </a:spcBef>
            </a:pPr>
            <a:endParaRPr lang="fr-FR" altLang="fr-FR" sz="4000" dirty="0">
              <a:solidFill>
                <a:srgbClr val="A52D32"/>
              </a:solidFill>
              <a:latin typeface="ProsperBlack" charset="0"/>
            </a:endParaRPr>
          </a:p>
          <a:p>
            <a:pPr>
              <a:spcBef>
                <a:spcPct val="0"/>
              </a:spcBef>
            </a:pPr>
            <a:r>
              <a:rPr lang="fr-FR" altLang="fr-FR" sz="4000" dirty="0">
                <a:solidFill>
                  <a:srgbClr val="A52D32"/>
                </a:solidFill>
                <a:latin typeface="ProsperBlack" charset="0"/>
              </a:rPr>
              <a:t>Le paysage comme catalyseur du</a:t>
            </a:r>
          </a:p>
          <a:p>
            <a:pPr>
              <a:spcBef>
                <a:spcPct val="0"/>
              </a:spcBef>
            </a:pPr>
            <a:r>
              <a:rPr lang="fr-FR" altLang="fr-FR" sz="4000" dirty="0">
                <a:solidFill>
                  <a:srgbClr val="A52D32"/>
                </a:solidFill>
                <a:latin typeface="ProsperBlack" charset="0"/>
              </a:rPr>
              <a:t>Projet local </a:t>
            </a:r>
          </a:p>
          <a:p>
            <a:pPr>
              <a:spcBef>
                <a:spcPct val="0"/>
              </a:spcBef>
            </a:pPr>
            <a:endParaRPr lang="fr-FR" altLang="fr-FR" sz="4000" dirty="0">
              <a:solidFill>
                <a:srgbClr val="A52D32"/>
              </a:solidFill>
              <a:latin typeface="ProsperBlack" charset="0"/>
            </a:endParaRPr>
          </a:p>
          <a:p>
            <a:pPr>
              <a:spcBef>
                <a:spcPct val="0"/>
              </a:spcBef>
            </a:pPr>
            <a:r>
              <a:rPr lang="fr-FR" altLang="fr-FR" sz="4000" dirty="0">
                <a:solidFill>
                  <a:srgbClr val="A52D32"/>
                </a:solidFill>
                <a:latin typeface="ProsperBlack" charset="0"/>
              </a:rPr>
              <a:t>p</a:t>
            </a:r>
          </a:p>
          <a:p>
            <a:pPr>
              <a:spcBef>
                <a:spcPct val="0"/>
              </a:spcBef>
            </a:pPr>
            <a:endParaRPr lang="fr-FR" altLang="fr-FR" sz="4000" dirty="0">
              <a:solidFill>
                <a:srgbClr val="A52D32"/>
              </a:solidFill>
              <a:latin typeface="ProsperBlack" charset="0"/>
            </a:endParaRPr>
          </a:p>
          <a:p>
            <a:pPr>
              <a:spcBef>
                <a:spcPct val="0"/>
              </a:spcBef>
            </a:pPr>
            <a:endParaRPr lang="fr-FR" altLang="fr-FR" sz="4000" dirty="0">
              <a:solidFill>
                <a:srgbClr val="A52D32"/>
              </a:solidFill>
              <a:latin typeface="ProsperBlack" charset="0"/>
            </a:endParaRPr>
          </a:p>
        </p:txBody>
      </p:sp>
      <p:sp>
        <p:nvSpPr>
          <p:cNvPr id="5123" name="Rectangle 5">
            <a:extLst>
              <a:ext uri="{FF2B5EF4-FFF2-40B4-BE49-F238E27FC236}">
                <a16:creationId xmlns:a16="http://schemas.microsoft.com/office/drawing/2014/main" id="{E2C58212-21D4-E146-8672-6017ACF3F5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6254750"/>
            <a:ext cx="167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Blip>
                <a:blip r:embed="rId3"/>
              </a:buBlip>
              <a:defRPr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endParaRPr lang="fr-FR" altLang="fr-FR">
              <a:latin typeface="Arial" panose="020B0604020202020204" pitchFamily="34" charset="0"/>
            </a:endParaRPr>
          </a:p>
        </p:txBody>
      </p:sp>
      <p:pic>
        <p:nvPicPr>
          <p:cNvPr id="5124" name="Picture 7" descr="15 bocage - SMPNRA Samuel DHOTE">
            <a:extLst>
              <a:ext uri="{FF2B5EF4-FFF2-40B4-BE49-F238E27FC236}">
                <a16:creationId xmlns:a16="http://schemas.microsoft.com/office/drawing/2014/main" id="{71B13C7E-4304-8543-BF56-3F0EB9203D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20574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8" descr="Compost6">
            <a:extLst>
              <a:ext uri="{FF2B5EF4-FFF2-40B4-BE49-F238E27FC236}">
                <a16:creationId xmlns:a16="http://schemas.microsoft.com/office/drawing/2014/main" id="{24DF867C-AC38-5141-884B-C318A84216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429000"/>
            <a:ext cx="1752600" cy="136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9" descr="G">
            <a:extLst>
              <a:ext uri="{FF2B5EF4-FFF2-40B4-BE49-F238E27FC236}">
                <a16:creationId xmlns:a16="http://schemas.microsoft.com/office/drawing/2014/main" id="{92C063D6-7C30-9F49-B47C-922B441B32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429000"/>
            <a:ext cx="1828800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10" descr="IMG_0601">
            <a:hlinkClick r:id="rId7" action="ppaction://hlinkpres?slideindex=5&amp;slidetitle=La%20charte%20:%20principes%20g%C3%A9n%C3%A9raux"/>
            <a:extLst>
              <a:ext uri="{FF2B5EF4-FFF2-40B4-BE49-F238E27FC236}">
                <a16:creationId xmlns:a16="http://schemas.microsoft.com/office/drawing/2014/main" id="{2E239A7B-5205-0246-8DC4-89AD6DCE91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429000"/>
            <a:ext cx="1752600" cy="137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8" name="ZoneTexte 1">
            <a:extLst>
              <a:ext uri="{FF2B5EF4-FFF2-40B4-BE49-F238E27FC236}">
                <a16:creationId xmlns:a16="http://schemas.microsoft.com/office/drawing/2014/main" id="{077775D8-B741-6842-9907-6DCB0E24CB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11188" y="3006725"/>
            <a:ext cx="1841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Blip>
                <a:blip r:embed="rId3"/>
              </a:buBlip>
              <a:defRPr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endParaRPr lang="fr-FR" altLang="fr-FR">
              <a:latin typeface="Arial" panose="020B0604020202020204" pitchFamily="34" charset="0"/>
            </a:endParaRPr>
          </a:p>
        </p:txBody>
      </p:sp>
      <p:sp>
        <p:nvSpPr>
          <p:cNvPr id="5129" name="ZoneTexte 1">
            <a:extLst>
              <a:ext uri="{FF2B5EF4-FFF2-40B4-BE49-F238E27FC236}">
                <a16:creationId xmlns:a16="http://schemas.microsoft.com/office/drawing/2014/main" id="{74000A98-2CE9-B34E-822A-46A7411C8F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62963" y="469900"/>
            <a:ext cx="1841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Blip>
                <a:blip r:embed="rId3"/>
              </a:buBlip>
              <a:defRPr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endParaRPr lang="fr-FR" altLang="fr-FR">
              <a:latin typeface="Arial" panose="020B0604020202020204" pitchFamily="34" charset="0"/>
            </a:endParaRPr>
          </a:p>
        </p:txBody>
      </p:sp>
      <p:sp>
        <p:nvSpPr>
          <p:cNvPr id="5130" name="ZoneTexte 1">
            <a:extLst>
              <a:ext uri="{FF2B5EF4-FFF2-40B4-BE49-F238E27FC236}">
                <a16:creationId xmlns:a16="http://schemas.microsoft.com/office/drawing/2014/main" id="{FC7B86B6-6444-034E-ADED-02C7BAB9B9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8" y="4953534"/>
            <a:ext cx="39608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Blip>
                <a:blip r:embed="rId3"/>
              </a:buBlip>
              <a:defRPr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fr-FR" altLang="fr-FR" sz="2000" b="1" dirty="0">
                <a:solidFill>
                  <a:srgbClr val="3A9B68"/>
                </a:solidFill>
                <a:latin typeface="Arial" panose="020B0604020202020204" pitchFamily="34" charset="0"/>
              </a:rPr>
              <a:t>9 </a:t>
            </a:r>
            <a:r>
              <a:rPr lang="fr-FR" altLang="fr-FR" sz="2000" b="1" i="1" dirty="0">
                <a:solidFill>
                  <a:srgbClr val="3A9B68"/>
                </a:solidFill>
                <a:latin typeface="Arial" panose="020B0604020202020204" pitchFamily="34" charset="0"/>
              </a:rPr>
              <a:t>juin </a:t>
            </a:r>
            <a:r>
              <a:rPr lang="fr-FR" altLang="fr-FR" sz="2000" b="1" dirty="0">
                <a:solidFill>
                  <a:srgbClr val="3A9B68"/>
                </a:solidFill>
                <a:latin typeface="Arial" panose="020B0604020202020204" pitchFamily="34" charset="0"/>
              </a:rPr>
              <a:t>2022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2" name="Rectangle 2">
            <a:extLst>
              <a:ext uri="{FF2B5EF4-FFF2-40B4-BE49-F238E27FC236}">
                <a16:creationId xmlns:a16="http://schemas.microsoft.com/office/drawing/2014/main" id="{84A96F4B-F501-A841-A959-5FC3325928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4925" y="-26988"/>
            <a:ext cx="7772400" cy="792163"/>
          </a:xfrm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fr-FR" altLang="fr-FR" dirty="0">
                <a:effectLst>
                  <a:outerShdw blurRad="38100" dist="38100" dir="2700000" algn="tl">
                    <a:srgbClr val="C0C0C0"/>
                  </a:outerShdw>
                </a:effectLst>
                <a:latin typeface="ProsperLight" charset="0"/>
              </a:rPr>
              <a:t>Notre réseau de PNR : </a:t>
            </a:r>
            <a:br>
              <a:rPr lang="fr-FR" altLang="fr-FR" dirty="0">
                <a:effectLst>
                  <a:outerShdw blurRad="38100" dist="38100" dir="2700000" algn="tl">
                    <a:srgbClr val="C0C0C0"/>
                  </a:outerShdw>
                </a:effectLst>
                <a:latin typeface="ProsperLight" charset="0"/>
              </a:rPr>
            </a:br>
            <a:r>
              <a:rPr lang="fr-FR" altLang="fr-FR" dirty="0">
                <a:effectLst>
                  <a:outerShdw blurRad="38100" dist="38100" dir="2700000" algn="tl">
                    <a:srgbClr val="C0C0C0"/>
                  </a:outerShdw>
                </a:effectLst>
                <a:latin typeface="ProsperLight" charset="0"/>
              </a:rPr>
              <a:t> </a:t>
            </a:r>
          </a:p>
        </p:txBody>
      </p:sp>
      <p:sp>
        <p:nvSpPr>
          <p:cNvPr id="7170" name="Text Box 6">
            <a:extLst>
              <a:ext uri="{FF2B5EF4-FFF2-40B4-BE49-F238E27FC236}">
                <a16:creationId xmlns:a16="http://schemas.microsoft.com/office/drawing/2014/main" id="{7D7227DA-C833-A443-9C16-903C0C53DB7F}"/>
              </a:ext>
            </a:extLst>
          </p:cNvPr>
          <p:cNvSpPr txBox="1">
            <a:spLocks noChangeArrowheads="1"/>
          </p:cNvSpPr>
          <p:nvPr/>
        </p:nvSpPr>
        <p:spPr bwMode="auto">
          <a:xfrm rot="297008">
            <a:off x="4716463" y="333375"/>
            <a:ext cx="4103687" cy="107791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Blip>
                <a:blip r:embed="rId3"/>
              </a:buBlip>
              <a:defRPr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fr-FR" altLang="fr-FR" sz="3600" b="1" dirty="0"/>
              <a:t>2022</a:t>
            </a:r>
            <a:r>
              <a:rPr lang="fr-FR" altLang="fr-FR" sz="3600" dirty="0"/>
              <a:t> : </a:t>
            </a:r>
            <a:r>
              <a:rPr lang="fr-FR" altLang="fr-FR" sz="2800" dirty="0">
                <a:solidFill>
                  <a:srgbClr val="A52D32"/>
                </a:solidFill>
              </a:rPr>
              <a:t>58 Parcs, </a:t>
            </a:r>
          </a:p>
          <a:p>
            <a:pPr>
              <a:spcBef>
                <a:spcPct val="0"/>
              </a:spcBef>
            </a:pPr>
            <a:r>
              <a:rPr lang="fr-FR" altLang="fr-FR" sz="2800" dirty="0">
                <a:solidFill>
                  <a:srgbClr val="A52D32"/>
                </a:solidFill>
              </a:rPr>
              <a:t>+ de 10 projets à l’étude</a:t>
            </a:r>
          </a:p>
        </p:txBody>
      </p:sp>
      <p:sp>
        <p:nvSpPr>
          <p:cNvPr id="7171" name="Text Box 9">
            <a:extLst>
              <a:ext uri="{FF2B5EF4-FFF2-40B4-BE49-F238E27FC236}">
                <a16:creationId xmlns:a16="http://schemas.microsoft.com/office/drawing/2014/main" id="{EA63EB2F-24B9-444C-BEEF-2E2995C8FE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9421" y="1751705"/>
            <a:ext cx="4558747" cy="4288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Blip>
                <a:blip r:embed="rId3"/>
              </a:buBlip>
              <a:defRPr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lvl="0"/>
            <a:r>
              <a:rPr lang="fr-FR" sz="1200" dirty="0"/>
              <a:t>58 Parcs naturels régionaux (56 métropolitains et 2 ultramarins),</a:t>
            </a:r>
          </a:p>
          <a:p>
            <a:pPr lvl="0"/>
            <a:r>
              <a:rPr lang="fr-FR" sz="1200" b="1" dirty="0"/>
              <a:t>17 % du territoire français,</a:t>
            </a:r>
          </a:p>
          <a:p>
            <a:pPr lvl="0"/>
            <a:r>
              <a:rPr lang="fr-FR" sz="1200" dirty="0"/>
              <a:t>15 Régions et 3 collectivités locales,</a:t>
            </a:r>
          </a:p>
          <a:p>
            <a:pPr lvl="0"/>
            <a:r>
              <a:rPr lang="fr-FR" sz="1200" dirty="0"/>
              <a:t>76 Départements,</a:t>
            </a:r>
          </a:p>
          <a:p>
            <a:r>
              <a:rPr lang="fr-FR" sz="1200" dirty="0"/>
              <a:t>Plus de 5 000 communes,</a:t>
            </a:r>
          </a:p>
          <a:p>
            <a:pPr lvl="0"/>
            <a:r>
              <a:rPr lang="fr-FR" sz="1200" b="1" dirty="0"/>
              <a:t>plus de 4,4 millions d’habitant</a:t>
            </a:r>
            <a:endParaRPr lang="fr-FR" sz="1200" dirty="0"/>
          </a:p>
          <a:p>
            <a:pPr lvl="0"/>
            <a:r>
              <a:rPr lang="fr-FR" sz="1200" dirty="0"/>
              <a:t>60 000 exploitations agricoles (source 2020),</a:t>
            </a:r>
          </a:p>
          <a:p>
            <a:pPr lvl="0"/>
            <a:r>
              <a:rPr lang="fr-FR" sz="1200" dirty="0"/>
              <a:t>300 000 entreprises, représentant 7 % du tissu économique français (source 2019),</a:t>
            </a:r>
          </a:p>
          <a:p>
            <a:pPr lvl="0"/>
            <a:endParaRPr lang="fr-FR" sz="1200" dirty="0"/>
          </a:p>
          <a:p>
            <a:pPr lvl="0"/>
            <a:r>
              <a:rPr lang="fr-FR" sz="1200" dirty="0"/>
              <a:t>22% des forêts métropolitaines des 50 PNR (base 2017),</a:t>
            </a:r>
          </a:p>
          <a:p>
            <a:pPr lvl="0"/>
            <a:r>
              <a:rPr lang="fr-FR" sz="1200" dirty="0"/>
              <a:t>26% de la surface française terrestre du réseau </a:t>
            </a:r>
            <a:r>
              <a:rPr lang="fr-FR" sz="1200" dirty="0" err="1"/>
              <a:t>Natura</a:t>
            </a:r>
            <a:r>
              <a:rPr lang="fr-FR" sz="1200" dirty="0"/>
              <a:t> 2000 (source UMS </a:t>
            </a:r>
            <a:r>
              <a:rPr lang="fr-FR" sz="1200" dirty="0" err="1"/>
              <a:t>PatriNat</a:t>
            </a:r>
            <a:r>
              <a:rPr lang="fr-FR" sz="1200" dirty="0"/>
              <a:t>, 07/2020),</a:t>
            </a:r>
          </a:p>
          <a:p>
            <a:pPr lvl="0"/>
            <a:r>
              <a:rPr lang="fr-FR" sz="1200" dirty="0"/>
              <a:t>43% de la surface terrestre métropolitaine des réserves naturelles  les Parcs en étant souvent les gestionnaires,</a:t>
            </a:r>
          </a:p>
          <a:p>
            <a:pPr lvl="0"/>
            <a:r>
              <a:rPr lang="fr-FR" sz="1200" dirty="0"/>
              <a:t>36% (en surface) des terrains du Conservatoire du littoral),</a:t>
            </a:r>
          </a:p>
          <a:p>
            <a:pPr lvl="0"/>
            <a:r>
              <a:rPr lang="fr-FR" sz="1200" dirty="0"/>
              <a:t>21 des 50 sites français </a:t>
            </a:r>
            <a:r>
              <a:rPr lang="fr-FR" sz="1200" dirty="0" err="1"/>
              <a:t>Ramsar</a:t>
            </a:r>
            <a:r>
              <a:rPr lang="fr-FR" sz="1200" dirty="0"/>
              <a:t> pour la conservation des zones humides </a:t>
            </a:r>
            <a:endParaRPr lang="fr-FR" altLang="fr-FR" sz="1200" dirty="0"/>
          </a:p>
        </p:txBody>
      </p:sp>
      <p:pic>
        <p:nvPicPr>
          <p:cNvPr id="4" name="Image 3" descr="Une image contenant carte&#10;&#10;Description générée automatiquement">
            <a:extLst>
              <a:ext uri="{FF2B5EF4-FFF2-40B4-BE49-F238E27FC236}">
                <a16:creationId xmlns:a16="http://schemas.microsoft.com/office/drawing/2014/main" id="{11FFE342-C1C6-24C7-88EF-9FA4AB6F59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502" y="1065176"/>
            <a:ext cx="4016831" cy="566124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4">
            <a:extLst>
              <a:ext uri="{FF2B5EF4-FFF2-40B4-BE49-F238E27FC236}">
                <a16:creationId xmlns:a16="http://schemas.microsoft.com/office/drawing/2014/main" id="{390A1362-203A-164D-AE48-77644E2172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1196975"/>
            <a:ext cx="6769100" cy="122396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Blip>
                <a:blip r:embed="rId3"/>
              </a:buBlip>
              <a:defRPr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endParaRPr lang="fr-FR" altLang="fr-FR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1266" name="Rectangle 3">
            <a:extLst>
              <a:ext uri="{FF2B5EF4-FFF2-40B4-BE49-F238E27FC236}">
                <a16:creationId xmlns:a16="http://schemas.microsoft.com/office/drawing/2014/main" id="{70C9D053-A6D5-3746-85B0-40A51874AB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1196974"/>
            <a:ext cx="8785225" cy="551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Blip>
                <a:blip r:embed="rId3"/>
              </a:buBlip>
              <a:defRPr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>
              <a:lnSpc>
                <a:spcPct val="90000"/>
              </a:lnSpc>
            </a:pPr>
            <a:r>
              <a:rPr lang="fr-FR" altLang="fr-FR" b="1" dirty="0">
                <a:solidFill>
                  <a:srgbClr val="A52D32"/>
                </a:solidFill>
              </a:rPr>
              <a:t>Paysage au cœur des missions fondatrices </a:t>
            </a:r>
          </a:p>
          <a:p>
            <a:pPr algn="just" eaLnBrk="1" hangingPunct="1">
              <a:lnSpc>
                <a:spcPct val="90000"/>
              </a:lnSpc>
            </a:pPr>
            <a:r>
              <a:rPr lang="fr-FR" altLang="fr-FR" b="1" dirty="0">
                <a:solidFill>
                  <a:srgbClr val="A52D32"/>
                </a:solidFill>
              </a:rPr>
              <a:t>Des Parcs depuis leur création</a:t>
            </a:r>
          </a:p>
          <a:p>
            <a:pPr algn="just" eaLnBrk="1" hangingPunct="1">
              <a:lnSpc>
                <a:spcPct val="90000"/>
              </a:lnSpc>
            </a:pPr>
            <a:endParaRPr lang="fr-FR" altLang="fr-FR" b="1" i="1" dirty="0">
              <a:solidFill>
                <a:srgbClr val="3A9B68"/>
              </a:solidFill>
            </a:endParaRPr>
          </a:p>
          <a:p>
            <a:pPr algn="just" eaLnBrk="1" hangingPunct="1">
              <a:lnSpc>
                <a:spcPct val="90000"/>
              </a:lnSpc>
            </a:pPr>
            <a:endParaRPr lang="fr-FR" altLang="fr-FR" sz="1000" b="1" i="1" dirty="0">
              <a:solidFill>
                <a:srgbClr val="3A9B68"/>
              </a:solidFill>
            </a:endParaRPr>
          </a:p>
          <a:p>
            <a:pPr algn="just" eaLnBrk="1" hangingPunct="1">
              <a:lnSpc>
                <a:spcPct val="90000"/>
              </a:lnSpc>
            </a:pPr>
            <a:r>
              <a:rPr lang="fr-FR" altLang="fr-FR" sz="2200" b="1" i="1" dirty="0">
                <a:solidFill>
                  <a:srgbClr val="3A9B68"/>
                </a:solidFill>
              </a:rPr>
              <a:t>Une ambition traduite très tôt dans la démarche PNR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fr-FR" altLang="ja-JP" sz="2200" dirty="0"/>
              <a:t> </a:t>
            </a:r>
            <a:r>
              <a:rPr lang="fr-FR" altLang="ja-JP" sz="2200" i="1" dirty="0"/>
              <a:t>Etude de préfiguration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Char char="§"/>
            </a:pPr>
            <a:endParaRPr lang="fr-FR" altLang="ja-JP" sz="2200" i="1" dirty="0"/>
          </a:p>
          <a:p>
            <a:pPr algn="just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fr-FR" altLang="ja-JP" sz="2200" i="1" dirty="0"/>
              <a:t>Plan de Parc 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Char char="§"/>
            </a:pPr>
            <a:endParaRPr lang="fr-FR" altLang="ja-JP" sz="2200" i="1" dirty="0"/>
          </a:p>
          <a:p>
            <a:pPr algn="just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fr-FR" altLang="fr-FR" sz="2200" i="1" dirty="0"/>
              <a:t>La mise en œuvre d’outils de partage et d’orientation (des OPP au Plan de Paysage)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Char char="§"/>
            </a:pPr>
            <a:endParaRPr lang="fr-FR" altLang="fr-FR" sz="2200" i="1" dirty="0"/>
          </a:p>
          <a:p>
            <a:pPr algn="just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fr-FR" altLang="fr-FR" sz="2200" i="1" dirty="0"/>
              <a:t>Un partenariat fort avec le Ministère source d’innovation communes</a:t>
            </a:r>
            <a:endParaRPr lang="fr-FR" altLang="fr-FR" sz="1600" i="1" dirty="0"/>
          </a:p>
          <a:p>
            <a:pPr algn="just" eaLnBrk="1" hangingPunct="1">
              <a:lnSpc>
                <a:spcPct val="90000"/>
              </a:lnSpc>
            </a:pPr>
            <a:endParaRPr lang="fr-FR" altLang="fr-FR" sz="1600" b="1" dirty="0"/>
          </a:p>
        </p:txBody>
      </p:sp>
      <p:sp>
        <p:nvSpPr>
          <p:cNvPr id="11269" name="Rectangle 3">
            <a:extLst>
              <a:ext uri="{FF2B5EF4-FFF2-40B4-BE49-F238E27FC236}">
                <a16:creationId xmlns:a16="http://schemas.microsoft.com/office/drawing/2014/main" id="{6B032AD3-B535-B744-9233-40260BFCCC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6763" y="604678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Blip>
                <a:blip r:embed="rId3"/>
              </a:buBlip>
              <a:defRPr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endParaRPr lang="fr-FR" altLang="fr-FR">
              <a:latin typeface="Arial" panose="020B0604020202020204" pitchFamily="34" charset="0"/>
            </a:endParaRPr>
          </a:p>
        </p:txBody>
      </p:sp>
      <p:sp>
        <p:nvSpPr>
          <p:cNvPr id="405508" name="Rectangle 4">
            <a:extLst>
              <a:ext uri="{FF2B5EF4-FFF2-40B4-BE49-F238E27FC236}">
                <a16:creationId xmlns:a16="http://schemas.microsoft.com/office/drawing/2014/main" id="{B9F5B5A7-3308-AF4F-BF4D-168DD694FB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0" y="-77788"/>
            <a:ext cx="6781800" cy="914401"/>
          </a:xfrm>
        </p:spPr>
        <p:txBody>
          <a:bodyPr wrap="square" lIns="36000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fr-FR" altLang="fr-FR" dirty="0">
                <a:effectLst>
                  <a:outerShdw blurRad="38100" dist="38100" dir="2700000" algn="tl">
                    <a:srgbClr val="C0C0C0"/>
                  </a:outerShdw>
                </a:effectLst>
                <a:latin typeface="ProsperLight" charset="0"/>
              </a:rPr>
              <a:t>Parcs et Plan de Paysage une histoire naturelle</a:t>
            </a:r>
          </a:p>
        </p:txBody>
      </p:sp>
      <p:sp>
        <p:nvSpPr>
          <p:cNvPr id="11271" name="Rectangle 5">
            <a:extLst>
              <a:ext uri="{FF2B5EF4-FFF2-40B4-BE49-F238E27FC236}">
                <a16:creationId xmlns:a16="http://schemas.microsoft.com/office/drawing/2014/main" id="{8FFA5420-84FD-1548-BC36-CC836D8AE4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6254750"/>
            <a:ext cx="167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Blip>
                <a:blip r:embed="rId3"/>
              </a:buBlip>
              <a:defRPr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4">
            <a:extLst>
              <a:ext uri="{FF2B5EF4-FFF2-40B4-BE49-F238E27FC236}">
                <a16:creationId xmlns:a16="http://schemas.microsoft.com/office/drawing/2014/main" id="{390A1362-203A-164D-AE48-77644E2172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1196975"/>
            <a:ext cx="6769100" cy="122396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Blip>
                <a:blip r:embed="rId3"/>
              </a:buBlip>
              <a:defRPr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endParaRPr lang="fr-FR" altLang="fr-FR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1266" name="Rectangle 3">
            <a:extLst>
              <a:ext uri="{FF2B5EF4-FFF2-40B4-BE49-F238E27FC236}">
                <a16:creationId xmlns:a16="http://schemas.microsoft.com/office/drawing/2014/main" id="{70C9D053-A6D5-3746-85B0-40A51874AB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1196974"/>
            <a:ext cx="8785225" cy="551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Blip>
                <a:blip r:embed="rId3"/>
              </a:buBlip>
              <a:defRPr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>
              <a:lnSpc>
                <a:spcPct val="90000"/>
              </a:lnSpc>
            </a:pPr>
            <a:r>
              <a:rPr lang="fr-FR" altLang="fr-FR" b="1" dirty="0">
                <a:solidFill>
                  <a:srgbClr val="A52D32"/>
                </a:solidFill>
              </a:rPr>
              <a:t>Paysage au cœur des missions fondatrices </a:t>
            </a:r>
          </a:p>
          <a:p>
            <a:pPr algn="just" eaLnBrk="1" hangingPunct="1">
              <a:lnSpc>
                <a:spcPct val="90000"/>
              </a:lnSpc>
            </a:pPr>
            <a:r>
              <a:rPr lang="fr-FR" altLang="fr-FR" b="1" dirty="0">
                <a:solidFill>
                  <a:srgbClr val="A52D32"/>
                </a:solidFill>
              </a:rPr>
              <a:t>Des Parcs depuis leur création</a:t>
            </a:r>
          </a:p>
          <a:p>
            <a:pPr algn="just" eaLnBrk="1" hangingPunct="1">
              <a:lnSpc>
                <a:spcPct val="90000"/>
              </a:lnSpc>
            </a:pPr>
            <a:endParaRPr lang="fr-FR" altLang="fr-FR" b="1" i="1" dirty="0">
              <a:solidFill>
                <a:srgbClr val="3A9B68"/>
              </a:solidFill>
            </a:endParaRPr>
          </a:p>
          <a:p>
            <a:pPr algn="just" eaLnBrk="1" hangingPunct="1">
              <a:lnSpc>
                <a:spcPct val="90000"/>
              </a:lnSpc>
            </a:pPr>
            <a:endParaRPr lang="fr-FR" altLang="fr-FR" sz="1000" b="1" i="1" dirty="0">
              <a:solidFill>
                <a:srgbClr val="3A9B68"/>
              </a:solidFill>
            </a:endParaRPr>
          </a:p>
          <a:p>
            <a:pPr algn="just" eaLnBrk="1" hangingPunct="1">
              <a:lnSpc>
                <a:spcPct val="90000"/>
              </a:lnSpc>
            </a:pPr>
            <a:endParaRPr lang="fr-FR" altLang="fr-FR" sz="1600" b="1" dirty="0"/>
          </a:p>
          <a:p>
            <a:pPr algn="just" eaLnBrk="1" hangingPunct="1">
              <a:lnSpc>
                <a:spcPct val="90000"/>
              </a:lnSpc>
            </a:pPr>
            <a:r>
              <a:rPr lang="fr-FR" altLang="fr-FR" sz="2200" b="1" i="1" dirty="0">
                <a:solidFill>
                  <a:srgbClr val="3A9B68"/>
                </a:solidFill>
              </a:rPr>
              <a:t>Un lien avec les enjeux énergétique fort et inscrit (</a:t>
            </a:r>
            <a:r>
              <a:rPr lang="fr-FR" altLang="fr-FR" sz="2200" i="1" dirty="0"/>
              <a:t>charbon, hydraulique, nucléaire,</a:t>
            </a:r>
            <a:r>
              <a:rPr lang="fr-FR" altLang="fr-FR" sz="2200" b="1" i="1" dirty="0"/>
              <a:t> </a:t>
            </a:r>
            <a:r>
              <a:rPr lang="fr-FR" altLang="fr-FR" sz="2200" i="1" dirty="0"/>
              <a:t>infrastructures linéaires)</a:t>
            </a:r>
          </a:p>
          <a:p>
            <a:pPr algn="just" eaLnBrk="1" hangingPunct="1">
              <a:lnSpc>
                <a:spcPct val="90000"/>
              </a:lnSpc>
            </a:pPr>
            <a:endParaRPr lang="fr-FR" altLang="fr-FR" sz="2200" i="1" dirty="0"/>
          </a:p>
          <a:p>
            <a:pPr marL="342900" indent="-342900" algn="just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fr-FR" altLang="fr-FR" sz="2200" i="1" dirty="0"/>
              <a:t>Une mutation avec la transition </a:t>
            </a:r>
            <a:r>
              <a:rPr lang="fr-FR" altLang="fr-FR" sz="2200" dirty="0"/>
              <a:t>énergéti</a:t>
            </a:r>
            <a:r>
              <a:rPr lang="fr-FR" altLang="fr-FR" sz="2200" i="1" dirty="0"/>
              <a:t>que (nouvelles ENR, transports, biosourcés, etc.. )</a:t>
            </a:r>
          </a:p>
        </p:txBody>
      </p:sp>
      <p:sp>
        <p:nvSpPr>
          <p:cNvPr id="11269" name="Rectangle 3">
            <a:extLst>
              <a:ext uri="{FF2B5EF4-FFF2-40B4-BE49-F238E27FC236}">
                <a16:creationId xmlns:a16="http://schemas.microsoft.com/office/drawing/2014/main" id="{6B032AD3-B535-B744-9233-40260BFCCC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6763" y="604678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Blip>
                <a:blip r:embed="rId3"/>
              </a:buBlip>
              <a:defRPr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endParaRPr lang="fr-FR" altLang="fr-FR">
              <a:latin typeface="Arial" panose="020B0604020202020204" pitchFamily="34" charset="0"/>
            </a:endParaRPr>
          </a:p>
        </p:txBody>
      </p:sp>
      <p:sp>
        <p:nvSpPr>
          <p:cNvPr id="405508" name="Rectangle 4">
            <a:extLst>
              <a:ext uri="{FF2B5EF4-FFF2-40B4-BE49-F238E27FC236}">
                <a16:creationId xmlns:a16="http://schemas.microsoft.com/office/drawing/2014/main" id="{B9F5B5A7-3308-AF4F-BF4D-168DD694FB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0" y="-77788"/>
            <a:ext cx="6781800" cy="914401"/>
          </a:xfrm>
        </p:spPr>
        <p:txBody>
          <a:bodyPr wrap="square" lIns="36000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fr-FR" altLang="fr-FR" dirty="0">
                <a:effectLst>
                  <a:outerShdw blurRad="38100" dist="38100" dir="2700000" algn="tl">
                    <a:srgbClr val="C0C0C0"/>
                  </a:outerShdw>
                </a:effectLst>
                <a:latin typeface="ProsperLight" charset="0"/>
              </a:rPr>
              <a:t>Parcs et Plan de Paysage une histoire naturelle</a:t>
            </a:r>
          </a:p>
        </p:txBody>
      </p:sp>
      <p:sp>
        <p:nvSpPr>
          <p:cNvPr id="11271" name="Rectangle 5">
            <a:extLst>
              <a:ext uri="{FF2B5EF4-FFF2-40B4-BE49-F238E27FC236}">
                <a16:creationId xmlns:a16="http://schemas.microsoft.com/office/drawing/2014/main" id="{8FFA5420-84FD-1548-BC36-CC836D8AE4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6254750"/>
            <a:ext cx="167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Blip>
                <a:blip r:embed="rId3"/>
              </a:buBlip>
              <a:defRPr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endParaRPr lang="fr-FR" altLang="fr-F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56066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C2F5832E-26CB-8349-BC9A-566C4AC19E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9553" y="1196975"/>
            <a:ext cx="7920236" cy="4679950"/>
          </a:xfrm>
        </p:spPr>
        <p:txBody>
          <a:bodyPr/>
          <a:lstStyle/>
          <a:p>
            <a:pPr algn="just"/>
            <a:r>
              <a:rPr lang="fr-FR" altLang="fr-FR" sz="2000" dirty="0">
                <a:latin typeface="Helvetica" pitchFamily="2" charset="0"/>
                <a:ea typeface="TheSans Plain"/>
              </a:rPr>
              <a:t>1. </a:t>
            </a:r>
            <a:r>
              <a:rPr lang="fr-FR" altLang="fr-FR" sz="2000" b="1" dirty="0">
                <a:solidFill>
                  <a:srgbClr val="3A9B68"/>
                </a:solidFill>
                <a:latin typeface="Helvetica" pitchFamily="2" charset="0"/>
              </a:rPr>
              <a:t>intégrer la dimension énergétique dans un plan de paysage c’est d’abord se projeter sur l’avenir de son territoire : </a:t>
            </a:r>
          </a:p>
          <a:p>
            <a:pPr algn="just"/>
            <a:r>
              <a:rPr lang="fr-FR" altLang="fr-FR" sz="2000" dirty="0">
                <a:latin typeface="Helvetica" pitchFamily="2" charset="0"/>
              </a:rPr>
              <a:t>	 - quel choix énergétiques vont se traduire dans le paysage dans toutes ses dimensions ( impacts/ bénéfices)</a:t>
            </a:r>
          </a:p>
          <a:p>
            <a:pPr algn="just"/>
            <a:endParaRPr lang="fr-FR" altLang="fr-FR" sz="2000" dirty="0">
              <a:latin typeface="Helvetica" pitchFamily="2" charset="0"/>
            </a:endParaRPr>
          </a:p>
          <a:p>
            <a:pPr algn="just"/>
            <a:r>
              <a:rPr lang="fr-FR" altLang="fr-FR" sz="2000" dirty="0">
                <a:latin typeface="Helvetica" pitchFamily="2" charset="0"/>
              </a:rPr>
              <a:t>Ex : bois énergie bocager : valorisation des haies, aide au maintien et au développement des paysages de bocage</a:t>
            </a:r>
          </a:p>
          <a:p>
            <a:pPr algn="just"/>
            <a:endParaRPr lang="fr-FR" altLang="fr-FR" sz="2000" dirty="0">
              <a:latin typeface="Helvetica" pitchFamily="2" charset="0"/>
            </a:endParaRPr>
          </a:p>
          <a:p>
            <a:pPr algn="just"/>
            <a:r>
              <a:rPr lang="fr-FR" altLang="fr-FR" sz="2000" dirty="0">
                <a:latin typeface="Helvetica" pitchFamily="2" charset="0"/>
              </a:rPr>
              <a:t>Ex : développement de la rénovation thermique : qualité architecturale, entretien et valorisation de la ressource </a:t>
            </a:r>
          </a:p>
          <a:p>
            <a:pPr algn="just"/>
            <a:endParaRPr lang="fr-FR" altLang="fr-FR" sz="2000" dirty="0">
              <a:latin typeface="Helvetica" pitchFamily="2" charset="0"/>
            </a:endParaRPr>
          </a:p>
          <a:p>
            <a:pPr algn="just"/>
            <a:r>
              <a:rPr lang="fr-FR" altLang="fr-FR" sz="2000" dirty="0">
                <a:latin typeface="Helvetica" pitchFamily="2" charset="0"/>
              </a:rPr>
              <a:t>2. </a:t>
            </a:r>
            <a:r>
              <a:rPr lang="fr-FR" altLang="fr-FR" sz="2000" b="1" dirty="0">
                <a:solidFill>
                  <a:srgbClr val="3A9B68"/>
                </a:solidFill>
                <a:latin typeface="Helvetica" pitchFamily="2" charset="0"/>
              </a:rPr>
              <a:t>Traduire l’énergie dans toutes ses dimensions</a:t>
            </a:r>
            <a:r>
              <a:rPr lang="fr-FR" altLang="fr-FR" sz="2000" dirty="0">
                <a:latin typeface="Helvetica" pitchFamily="2" charset="0"/>
              </a:rPr>
              <a:t>: de la mobilité en passant par l’agriculture et la qualité de vie</a:t>
            </a:r>
          </a:p>
          <a:p>
            <a:pPr algn="just"/>
            <a:endParaRPr lang="fr-FR" altLang="fr-FR" sz="2000" dirty="0">
              <a:latin typeface="Helvetica" pitchFamily="2" charset="0"/>
            </a:endParaRPr>
          </a:p>
          <a:p>
            <a:pPr algn="just"/>
            <a:r>
              <a:rPr lang="fr-FR" altLang="fr-FR" sz="2000" dirty="0">
                <a:latin typeface="Helvetica" pitchFamily="2" charset="0"/>
              </a:rPr>
              <a:t>;</a:t>
            </a:r>
          </a:p>
          <a:p>
            <a:pPr algn="just"/>
            <a:endParaRPr lang="fr-FR" altLang="fr-FR" sz="2000" dirty="0">
              <a:latin typeface="Helvetica" pitchFamily="2" charset="0"/>
            </a:endParaRPr>
          </a:p>
          <a:p>
            <a:pPr algn="just" eaLnBrk="1" hangingPunct="1">
              <a:lnSpc>
                <a:spcPct val="90000"/>
              </a:lnSpc>
            </a:pPr>
            <a:endParaRPr lang="en-US" altLang="fr-FR" sz="2000" dirty="0">
              <a:latin typeface="Helvetica" pitchFamily="2" charset="0"/>
              <a:ea typeface="TheSans Plain"/>
            </a:endParaRPr>
          </a:p>
          <a:p>
            <a:pPr algn="just" eaLnBrk="1" hangingPunct="1">
              <a:lnSpc>
                <a:spcPct val="90000"/>
              </a:lnSpc>
            </a:pPr>
            <a:endParaRPr lang="en-US" altLang="fr-FR" sz="2000" dirty="0">
              <a:latin typeface="Helvetica" pitchFamily="2" charset="0"/>
              <a:ea typeface="TheSans Plain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en-US" altLang="fr-FR" sz="2000" dirty="0">
                <a:latin typeface="Helvetica" pitchFamily="2" charset="0"/>
                <a:ea typeface="TheSans Plain"/>
              </a:rPr>
              <a:t>                                                     </a:t>
            </a:r>
            <a:endParaRPr lang="en-US" altLang="fr-FR" sz="1800" dirty="0">
              <a:latin typeface="Helvetica" pitchFamily="2" charset="0"/>
              <a:ea typeface="TheSans Plain"/>
            </a:endParaRPr>
          </a:p>
          <a:p>
            <a:pPr algn="just" eaLnBrk="1" hangingPunct="1">
              <a:lnSpc>
                <a:spcPct val="90000"/>
              </a:lnSpc>
            </a:pPr>
            <a:endParaRPr lang="fr-FR" altLang="fr-FR" sz="1800" dirty="0">
              <a:solidFill>
                <a:srgbClr val="008A67"/>
              </a:solidFill>
              <a:latin typeface="Helvetica" pitchFamily="2" charset="0"/>
              <a:ea typeface="TheSans Plain"/>
            </a:endParaRPr>
          </a:p>
          <a:p>
            <a:pPr algn="just" eaLnBrk="1" hangingPunct="1">
              <a:lnSpc>
                <a:spcPct val="90000"/>
              </a:lnSpc>
            </a:pPr>
            <a:endParaRPr lang="en-US" altLang="fr-FR" sz="3200" dirty="0">
              <a:latin typeface="Comic Sans MS" panose="030F0902030302020204" pitchFamily="66" charset="0"/>
              <a:ea typeface="TheSans Plain"/>
            </a:endParaRPr>
          </a:p>
          <a:p>
            <a:pPr algn="just" eaLnBrk="1" hangingPunct="1">
              <a:lnSpc>
                <a:spcPct val="90000"/>
              </a:lnSpc>
            </a:pPr>
            <a:endParaRPr lang="fr-FR" altLang="fr-FR" sz="2000" dirty="0">
              <a:latin typeface="Helvetica" pitchFamily="2" charset="0"/>
              <a:ea typeface="TheSans Plain"/>
            </a:endParaRP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78D452D6-2515-624B-B3B6-8763BA7358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6763" y="604678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Blip>
                <a:blip r:embed="rId3"/>
              </a:buBlip>
              <a:defRPr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endParaRPr lang="fr-FR" altLang="fr-FR">
              <a:latin typeface="Arial" panose="020B0604020202020204" pitchFamily="34" charset="0"/>
            </a:endParaRPr>
          </a:p>
        </p:txBody>
      </p:sp>
      <p:sp>
        <p:nvSpPr>
          <p:cNvPr id="337924" name="Rectangle 4">
            <a:extLst>
              <a:ext uri="{FF2B5EF4-FFF2-40B4-BE49-F238E27FC236}">
                <a16:creationId xmlns:a16="http://schemas.microsoft.com/office/drawing/2014/main" id="{42B98A65-0368-234B-97C2-B821BF1BAA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-180528" y="74613"/>
            <a:ext cx="6804025" cy="914400"/>
          </a:xfrm>
        </p:spPr>
        <p:txBody>
          <a:bodyPr wrap="square" lIns="36000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fr-FR" altLang="fr-FR" dirty="0">
                <a:effectLst>
                  <a:outerShdw blurRad="38100" dist="38100" dir="2700000" algn="tl">
                    <a:srgbClr val="C0C0C0"/>
                  </a:outerShdw>
                </a:effectLst>
                <a:latin typeface="ProsperLight" charset="0"/>
              </a:rPr>
              <a:t>Paysage et Energie  : reflet du projet local </a:t>
            </a:r>
          </a:p>
        </p:txBody>
      </p:sp>
      <p:sp>
        <p:nvSpPr>
          <p:cNvPr id="13317" name="Rectangle 5">
            <a:extLst>
              <a:ext uri="{FF2B5EF4-FFF2-40B4-BE49-F238E27FC236}">
                <a16:creationId xmlns:a16="http://schemas.microsoft.com/office/drawing/2014/main" id="{4BCBF386-1CA9-F449-B88A-4DD5C93156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6254750"/>
            <a:ext cx="167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Blip>
                <a:blip r:embed="rId3"/>
              </a:buBlip>
              <a:defRPr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ce réservé du contenu 2">
            <a:extLst>
              <a:ext uri="{FF2B5EF4-FFF2-40B4-BE49-F238E27FC236}">
                <a16:creationId xmlns:a16="http://schemas.microsoft.com/office/drawing/2014/main" id="{7A5E5887-A15D-3945-87B3-07CB7B5C308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7950" y="1124744"/>
            <a:ext cx="8425060" cy="5184353"/>
          </a:xfrm>
        </p:spPr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fr-FR" altLang="fr-FR" sz="1800" dirty="0">
              <a:latin typeface="Helvetica" pitchFamily="2" charset="0"/>
              <a:ea typeface="TheSans Plain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FR" altLang="fr-FR" sz="1800" dirty="0">
              <a:latin typeface="Helvetica" pitchFamily="2" charset="0"/>
              <a:ea typeface="TheSans Plain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altLang="fr-FR" sz="1800" dirty="0">
                <a:latin typeface="Helvetica" pitchFamily="2" charset="0"/>
                <a:ea typeface="TheSans Plain"/>
              </a:rPr>
              <a:t>Engager la réflexion sur le projet local et </a:t>
            </a:r>
            <a:r>
              <a:rPr lang="fr-FR" altLang="fr-FR" sz="1800" b="1" dirty="0">
                <a:latin typeface="Helvetica" pitchFamily="2" charset="0"/>
                <a:ea typeface="TheSans Plain"/>
              </a:rPr>
              <a:t>la relation paysage Energie c’</a:t>
            </a:r>
            <a:r>
              <a:rPr lang="fr-FR" altLang="fr-FR" sz="1800" dirty="0">
                <a:latin typeface="Helvetica" pitchFamily="2" charset="0"/>
                <a:ea typeface="TheSans Plain"/>
              </a:rPr>
              <a:t>est nécessairement intégrer l’adaptation du territoire et de ses paysages</a:t>
            </a:r>
          </a:p>
          <a:p>
            <a:pPr marL="0" indent="0" algn="just"/>
            <a:endParaRPr lang="fr-FR" altLang="fr-FR" sz="1800" dirty="0">
              <a:latin typeface="Helvetica" pitchFamily="2" charset="0"/>
              <a:ea typeface="TheSans Plain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altLang="fr-FR" sz="1800" dirty="0">
                <a:latin typeface="Helvetica" pitchFamily="2" charset="0"/>
                <a:ea typeface="TheSans Plain"/>
              </a:rPr>
              <a:t>Se questionner avec les acteurs du territoire</a:t>
            </a:r>
          </a:p>
          <a:p>
            <a:pPr marL="0" indent="0" algn="just"/>
            <a:endParaRPr lang="fr-FR" altLang="fr-FR" sz="1800" dirty="0">
              <a:latin typeface="Helvetica" pitchFamily="2" charset="0"/>
              <a:ea typeface="TheSans Plain"/>
            </a:endParaRPr>
          </a:p>
          <a:p>
            <a:pPr marL="0" indent="0" algn="just"/>
            <a:endParaRPr lang="fr-FR" altLang="fr-FR" sz="1800" dirty="0">
              <a:latin typeface="Helvetica" pitchFamily="2" charset="0"/>
              <a:ea typeface="TheSans Plain"/>
            </a:endParaRPr>
          </a:p>
          <a:p>
            <a:pPr marL="0" indent="0" algn="just"/>
            <a:endParaRPr lang="fr-FR" altLang="fr-FR" sz="1800" dirty="0">
              <a:latin typeface="Helvetica" pitchFamily="2" charset="0"/>
              <a:ea typeface="TheSans Plain"/>
            </a:endParaRPr>
          </a:p>
          <a:p>
            <a:pPr marL="0" indent="0" algn="just"/>
            <a:endParaRPr lang="fr-FR" altLang="fr-FR" sz="1800" dirty="0">
              <a:latin typeface="Helvetica" pitchFamily="2" charset="0"/>
              <a:ea typeface="TheSans Plain"/>
            </a:endParaRPr>
          </a:p>
          <a:p>
            <a:pPr marL="0" indent="0" algn="just"/>
            <a:endParaRPr lang="fr-FR" altLang="fr-FR" sz="1800" dirty="0">
              <a:latin typeface="Helvetica" pitchFamily="2" charset="0"/>
              <a:ea typeface="TheSans Plain"/>
            </a:endParaRPr>
          </a:p>
          <a:p>
            <a:pPr marL="0" indent="0" algn="just"/>
            <a:endParaRPr lang="fr-FR" altLang="fr-FR" sz="1800" dirty="0">
              <a:latin typeface="Helvetica" pitchFamily="2" charset="0"/>
              <a:ea typeface="TheSans Plain"/>
            </a:endParaRPr>
          </a:p>
          <a:p>
            <a:pPr marL="0" indent="0" algn="just"/>
            <a:endParaRPr lang="fr-FR" altLang="fr-FR" sz="1800" dirty="0">
              <a:latin typeface="Helvetica" pitchFamily="2" charset="0"/>
              <a:ea typeface="TheSans Plain"/>
            </a:endParaRPr>
          </a:p>
          <a:p>
            <a:pPr marL="0" indent="0" algn="just"/>
            <a:endParaRPr lang="fr-FR" altLang="fr-FR" sz="1800" dirty="0">
              <a:latin typeface="Helvetica" pitchFamily="2" charset="0"/>
              <a:ea typeface="TheSans Plain"/>
            </a:endParaRPr>
          </a:p>
          <a:p>
            <a:pPr marL="0" indent="0" algn="just"/>
            <a:endParaRPr lang="fr-FR" altLang="fr-FR" sz="1800" dirty="0">
              <a:latin typeface="Helvetica" pitchFamily="2" charset="0"/>
              <a:ea typeface="TheSans Plain"/>
            </a:endParaRPr>
          </a:p>
          <a:p>
            <a:pPr marL="0" indent="0" algn="just"/>
            <a:endParaRPr lang="fr-FR" altLang="fr-FR" sz="1800" dirty="0">
              <a:latin typeface="Helvetica" pitchFamily="2" charset="0"/>
              <a:ea typeface="TheSans Plain"/>
            </a:endParaRPr>
          </a:p>
          <a:p>
            <a:pPr marL="0" indent="0" algn="just"/>
            <a:endParaRPr lang="fr-FR" altLang="fr-FR" sz="1800" dirty="0">
              <a:latin typeface="Helvetica" pitchFamily="2" charset="0"/>
              <a:ea typeface="TheSans Plain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20185C6-9358-F448-9237-4D275E52B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" y="-26988"/>
            <a:ext cx="7343775" cy="935038"/>
          </a:xfrm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fr-FR" altLang="fr-FR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2" charset="0"/>
              </a:rPr>
              <a:t>Paysages de l’énergie et de l’adaptation : une approche globale naturellement</a:t>
            </a:r>
            <a:endParaRPr lang="fr-FR" altLang="fr-FR" sz="2800" dirty="0">
              <a:effectLst>
                <a:outerShdw blurRad="38100" dist="38100" dir="2700000" algn="tl">
                  <a:srgbClr val="C0C0C0"/>
                </a:outerShdw>
              </a:effectLst>
              <a:latin typeface="ProsperLight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A96073D-EA1D-E834-48A2-DA0C6882E9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2790" y="3068960"/>
            <a:ext cx="5258420" cy="259724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ce réservé du contenu 2">
            <a:extLst>
              <a:ext uri="{FF2B5EF4-FFF2-40B4-BE49-F238E27FC236}">
                <a16:creationId xmlns:a16="http://schemas.microsoft.com/office/drawing/2014/main" id="{7A5E5887-A15D-3945-87B3-07CB7B5C308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7950" y="1124744"/>
            <a:ext cx="8425060" cy="5184353"/>
          </a:xfrm>
        </p:spPr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fr-FR" altLang="fr-FR" sz="1800" dirty="0">
              <a:latin typeface="Helvetica" pitchFamily="2" charset="0"/>
              <a:ea typeface="TheSans Plain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FR" altLang="fr-FR" sz="1800" dirty="0">
              <a:latin typeface="Helvetica" pitchFamily="2" charset="0"/>
              <a:ea typeface="TheSans Plain"/>
            </a:endParaRPr>
          </a:p>
          <a:p>
            <a:pPr marL="0" indent="0" algn="just"/>
            <a:endParaRPr lang="fr-FR" altLang="fr-FR" sz="1800" i="1" dirty="0">
              <a:latin typeface="Helvetica" pitchFamily="2" charset="0"/>
              <a:ea typeface="TheSans Plain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FR" altLang="fr-FR" sz="1800" i="1" dirty="0">
              <a:latin typeface="Helvetica" pitchFamily="2" charset="0"/>
              <a:ea typeface="TheSans Plain"/>
            </a:endParaRPr>
          </a:p>
          <a:p>
            <a:pPr marL="0" indent="0" algn="just"/>
            <a:endParaRPr lang="fr-FR" altLang="fr-FR" sz="1800" dirty="0">
              <a:latin typeface="Helvetica" pitchFamily="2" charset="0"/>
              <a:ea typeface="TheSans Plain"/>
            </a:endParaRPr>
          </a:p>
          <a:p>
            <a:pPr marL="0" indent="0" algn="just"/>
            <a:endParaRPr lang="fr-FR" altLang="fr-FR" sz="1800" dirty="0">
              <a:latin typeface="Helvetica" pitchFamily="2" charset="0"/>
              <a:ea typeface="TheSans Plain"/>
            </a:endParaRPr>
          </a:p>
          <a:p>
            <a:pPr marL="0" indent="0" algn="just"/>
            <a:endParaRPr lang="fr-FR" altLang="fr-FR" sz="1800" dirty="0">
              <a:latin typeface="Helvetica" pitchFamily="2" charset="0"/>
              <a:ea typeface="TheSans Plain"/>
            </a:endParaRPr>
          </a:p>
          <a:p>
            <a:pPr marL="0" indent="0" algn="just"/>
            <a:endParaRPr lang="fr-FR" altLang="fr-FR" sz="1800" dirty="0">
              <a:latin typeface="Helvetica" pitchFamily="2" charset="0"/>
              <a:ea typeface="TheSans Plain"/>
            </a:endParaRPr>
          </a:p>
          <a:p>
            <a:pPr marL="0" indent="0" algn="just"/>
            <a:endParaRPr lang="fr-FR" altLang="fr-FR" sz="1800" dirty="0">
              <a:latin typeface="Helvetica" pitchFamily="2" charset="0"/>
              <a:ea typeface="TheSans Plain"/>
            </a:endParaRPr>
          </a:p>
          <a:p>
            <a:pPr marL="0" indent="0" algn="just"/>
            <a:endParaRPr lang="fr-FR" altLang="fr-FR" sz="1800" dirty="0">
              <a:latin typeface="Helvetica" pitchFamily="2" charset="0"/>
              <a:ea typeface="TheSans Plain"/>
            </a:endParaRPr>
          </a:p>
          <a:p>
            <a:pPr marL="0" indent="0" algn="just"/>
            <a:endParaRPr lang="fr-FR" altLang="fr-FR" sz="1800" dirty="0">
              <a:latin typeface="Helvetica" pitchFamily="2" charset="0"/>
              <a:ea typeface="TheSans Plain"/>
            </a:endParaRPr>
          </a:p>
          <a:p>
            <a:pPr marL="0" indent="0" algn="just"/>
            <a:endParaRPr lang="fr-FR" altLang="fr-FR" sz="1800" dirty="0">
              <a:latin typeface="Helvetica" pitchFamily="2" charset="0"/>
              <a:ea typeface="TheSans Plain"/>
            </a:endParaRPr>
          </a:p>
          <a:p>
            <a:pPr marL="0" indent="0" algn="just"/>
            <a:endParaRPr lang="fr-FR" altLang="fr-FR" sz="1800" dirty="0">
              <a:latin typeface="Helvetica" pitchFamily="2" charset="0"/>
              <a:ea typeface="TheSans Plain"/>
            </a:endParaRPr>
          </a:p>
          <a:p>
            <a:pPr marL="0" indent="0" algn="just"/>
            <a:endParaRPr lang="fr-FR" altLang="fr-FR" sz="1800" dirty="0">
              <a:latin typeface="Helvetica" pitchFamily="2" charset="0"/>
              <a:ea typeface="TheSans Plain"/>
            </a:endParaRPr>
          </a:p>
          <a:p>
            <a:pPr marL="0" indent="0" algn="just"/>
            <a:endParaRPr lang="fr-FR" altLang="fr-FR" sz="1800" dirty="0">
              <a:latin typeface="Helvetica" pitchFamily="2" charset="0"/>
              <a:ea typeface="TheSans Plain"/>
            </a:endParaRPr>
          </a:p>
          <a:p>
            <a:pPr marL="0" indent="0" algn="just"/>
            <a:endParaRPr lang="fr-FR" altLang="fr-FR" sz="1800" dirty="0">
              <a:latin typeface="Helvetica" pitchFamily="2" charset="0"/>
              <a:ea typeface="TheSans Plain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20185C6-9358-F448-9237-4D275E52B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" y="-26988"/>
            <a:ext cx="7343775" cy="935038"/>
          </a:xfrm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fr-FR" altLang="fr-FR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2" charset="0"/>
              </a:rPr>
              <a:t>Paysages de l’énergie et de l’adaptation : une approche globale naturellement</a:t>
            </a:r>
            <a:endParaRPr lang="fr-FR" altLang="fr-FR" sz="2800" dirty="0">
              <a:effectLst>
                <a:outerShdw blurRad="38100" dist="38100" dir="2700000" algn="tl">
                  <a:srgbClr val="C0C0C0"/>
                </a:outerShdw>
              </a:effectLst>
              <a:latin typeface="ProsperLight" charset="0"/>
            </a:endParaRPr>
          </a:p>
        </p:txBody>
      </p:sp>
      <p:pic>
        <p:nvPicPr>
          <p:cNvPr id="7" name="Image 6" descr="Une image contenant texte, carte, intérieur&#10;&#10;Description générée automatiquement">
            <a:extLst>
              <a:ext uri="{FF2B5EF4-FFF2-40B4-BE49-F238E27FC236}">
                <a16:creationId xmlns:a16="http://schemas.microsoft.com/office/drawing/2014/main" id="{DDD58847-DCB3-F076-BE50-A0F9D15AF0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983" y="1124744"/>
            <a:ext cx="7302205" cy="4624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0983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ce réservé du contenu 2">
            <a:extLst>
              <a:ext uri="{FF2B5EF4-FFF2-40B4-BE49-F238E27FC236}">
                <a16:creationId xmlns:a16="http://schemas.microsoft.com/office/drawing/2014/main" id="{7A5E5887-A15D-3945-87B3-07CB7B5C308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7950" y="1124744"/>
            <a:ext cx="8425060" cy="5184353"/>
          </a:xfrm>
        </p:spPr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fr-FR" altLang="fr-FR" sz="1800" dirty="0">
              <a:latin typeface="Helvetica" pitchFamily="2" charset="0"/>
              <a:ea typeface="TheSans Plain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FR" altLang="fr-FR" sz="1800" dirty="0">
              <a:latin typeface="Helvetica" pitchFamily="2" charset="0"/>
              <a:ea typeface="TheSans Plain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FR" altLang="fr-FR" sz="1800" dirty="0">
              <a:latin typeface="Helvetica" pitchFamily="2" charset="0"/>
              <a:ea typeface="TheSans Plain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FR" altLang="fr-FR" sz="1800" dirty="0">
              <a:latin typeface="Helvetica" pitchFamily="2" charset="0"/>
              <a:ea typeface="TheSans Plain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altLang="fr-FR" sz="1800" dirty="0">
                <a:latin typeface="Helvetica" pitchFamily="2" charset="0"/>
                <a:ea typeface="TheSans Plain"/>
              </a:rPr>
              <a:t>Mobiliser tous les outils  : </a:t>
            </a:r>
            <a:r>
              <a:rPr lang="fr-FR" altLang="fr-FR" sz="1800" i="1" dirty="0">
                <a:latin typeface="Helvetica" pitchFamily="2" charset="0"/>
                <a:ea typeface="TheSans Plain"/>
              </a:rPr>
              <a:t>un OPP «  couteau suisse » par exemple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FR" altLang="fr-FR" sz="1800" i="1" dirty="0">
              <a:latin typeface="Helvetica" pitchFamily="2" charset="0"/>
              <a:ea typeface="TheSans Plain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altLang="fr-FR" sz="1800" i="1" dirty="0">
                <a:latin typeface="Helvetica" pitchFamily="2" charset="0"/>
                <a:ea typeface="TheSans Plain"/>
              </a:rPr>
              <a:t>Pour</a:t>
            </a:r>
            <a:r>
              <a:rPr lang="fr-FR" altLang="fr-FR" sz="1800" dirty="0">
                <a:latin typeface="Helvetica" pitchFamily="2" charset="0"/>
                <a:ea typeface="TheSans Plain"/>
              </a:rPr>
              <a:t> un paysage « embarqué » </a:t>
            </a:r>
            <a:r>
              <a:rPr lang="fr-FR" altLang="fr-FR" sz="1800">
                <a:latin typeface="Helvetica" pitchFamily="2" charset="0"/>
                <a:ea typeface="TheSans Plain"/>
              </a:rPr>
              <a:t>pas subi </a:t>
            </a:r>
            <a:r>
              <a:rPr lang="fr-FR" altLang="fr-FR" sz="1800" dirty="0">
                <a:latin typeface="Helvetica" pitchFamily="2" charset="0"/>
                <a:ea typeface="TheSans Plain"/>
              </a:rPr>
              <a:t>comme une contrainte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FR" altLang="fr-FR" sz="1800" dirty="0">
              <a:latin typeface="Helvetica" pitchFamily="2" charset="0"/>
              <a:ea typeface="TheSans Plain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altLang="fr-FR" sz="1800" dirty="0">
                <a:latin typeface="Helvetica" pitchFamily="2" charset="0"/>
                <a:ea typeface="TheSans Plain"/>
              </a:rPr>
              <a:t>Partager les connaissances de chacun pour enrichir la démarche</a:t>
            </a:r>
            <a:endParaRPr lang="fr-FR" altLang="fr-FR" sz="1800" i="1" dirty="0">
              <a:latin typeface="Helvetica" pitchFamily="2" charset="0"/>
              <a:ea typeface="TheSans Plain"/>
            </a:endParaRPr>
          </a:p>
          <a:p>
            <a:pPr marL="0" indent="0" algn="just"/>
            <a:endParaRPr lang="fr-FR" altLang="fr-FR" sz="1800" i="1" dirty="0">
              <a:latin typeface="Helvetica" pitchFamily="2" charset="0"/>
              <a:ea typeface="TheSans Plain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FR" altLang="fr-FR" sz="1800" i="1" dirty="0">
              <a:latin typeface="Helvetica" pitchFamily="2" charset="0"/>
              <a:ea typeface="TheSans Plain"/>
            </a:endParaRPr>
          </a:p>
          <a:p>
            <a:pPr marL="0" indent="0" algn="just"/>
            <a:endParaRPr lang="fr-FR" altLang="fr-FR" sz="1800" dirty="0">
              <a:latin typeface="Helvetica" pitchFamily="2" charset="0"/>
              <a:ea typeface="TheSans Plain"/>
            </a:endParaRPr>
          </a:p>
          <a:p>
            <a:pPr marL="0" indent="0" algn="just"/>
            <a:endParaRPr lang="fr-FR" altLang="fr-FR" sz="1800" dirty="0">
              <a:latin typeface="Helvetica" pitchFamily="2" charset="0"/>
              <a:ea typeface="TheSans Plain"/>
            </a:endParaRPr>
          </a:p>
          <a:p>
            <a:pPr marL="0" indent="0" algn="just"/>
            <a:endParaRPr lang="fr-FR" altLang="fr-FR" sz="1800" dirty="0">
              <a:latin typeface="Helvetica" pitchFamily="2" charset="0"/>
              <a:ea typeface="TheSans Plain"/>
            </a:endParaRPr>
          </a:p>
          <a:p>
            <a:pPr marL="0" indent="0" algn="just"/>
            <a:endParaRPr lang="fr-FR" altLang="fr-FR" sz="1800" dirty="0">
              <a:latin typeface="Helvetica" pitchFamily="2" charset="0"/>
              <a:ea typeface="TheSans Plain"/>
            </a:endParaRPr>
          </a:p>
          <a:p>
            <a:pPr marL="0" indent="0" algn="just"/>
            <a:endParaRPr lang="fr-FR" altLang="fr-FR" sz="1800" dirty="0">
              <a:latin typeface="Helvetica" pitchFamily="2" charset="0"/>
              <a:ea typeface="TheSans Plain"/>
            </a:endParaRPr>
          </a:p>
          <a:p>
            <a:pPr marL="0" indent="0" algn="just"/>
            <a:endParaRPr lang="fr-FR" altLang="fr-FR" sz="1800" dirty="0">
              <a:latin typeface="Helvetica" pitchFamily="2" charset="0"/>
              <a:ea typeface="TheSans Plain"/>
            </a:endParaRPr>
          </a:p>
          <a:p>
            <a:pPr marL="0" indent="0" algn="just"/>
            <a:endParaRPr lang="fr-FR" altLang="fr-FR" sz="1800" dirty="0">
              <a:latin typeface="Helvetica" pitchFamily="2" charset="0"/>
              <a:ea typeface="TheSans Plain"/>
            </a:endParaRPr>
          </a:p>
          <a:p>
            <a:pPr marL="0" indent="0" algn="just"/>
            <a:endParaRPr lang="fr-FR" altLang="fr-FR" sz="1800" dirty="0">
              <a:latin typeface="Helvetica" pitchFamily="2" charset="0"/>
              <a:ea typeface="TheSans Plain"/>
            </a:endParaRPr>
          </a:p>
          <a:p>
            <a:pPr marL="0" indent="0" algn="just"/>
            <a:endParaRPr lang="fr-FR" altLang="fr-FR" sz="1800" dirty="0">
              <a:latin typeface="Helvetica" pitchFamily="2" charset="0"/>
              <a:ea typeface="TheSans Plain"/>
            </a:endParaRPr>
          </a:p>
          <a:p>
            <a:pPr marL="0" indent="0" algn="just"/>
            <a:endParaRPr lang="fr-FR" altLang="fr-FR" sz="1800" dirty="0">
              <a:latin typeface="Helvetica" pitchFamily="2" charset="0"/>
              <a:ea typeface="TheSans Plain"/>
            </a:endParaRPr>
          </a:p>
          <a:p>
            <a:pPr marL="0" indent="0" algn="just"/>
            <a:endParaRPr lang="fr-FR" altLang="fr-FR" sz="1800" dirty="0">
              <a:latin typeface="Helvetica" pitchFamily="2" charset="0"/>
              <a:ea typeface="TheSans Plain"/>
            </a:endParaRPr>
          </a:p>
          <a:p>
            <a:pPr marL="0" indent="0" algn="just"/>
            <a:endParaRPr lang="fr-FR" altLang="fr-FR" sz="1800" dirty="0">
              <a:latin typeface="Helvetica" pitchFamily="2" charset="0"/>
              <a:ea typeface="TheSans Plain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20185C6-9358-F448-9237-4D275E52B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" y="-26988"/>
            <a:ext cx="7343775" cy="935038"/>
          </a:xfrm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fr-FR" altLang="fr-FR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2" charset="0"/>
              </a:rPr>
              <a:t>Paysages de l’énergie et de l’adaptation : une approche globale naturellement</a:t>
            </a:r>
            <a:endParaRPr lang="fr-FR" altLang="fr-FR" sz="2800" dirty="0">
              <a:effectLst>
                <a:outerShdw blurRad="38100" dist="38100" dir="2700000" algn="tl">
                  <a:srgbClr val="C0C0C0"/>
                </a:outerShdw>
              </a:effectLst>
              <a:latin typeface="Prosper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75721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ce réservé du contenu 2">
            <a:extLst>
              <a:ext uri="{FF2B5EF4-FFF2-40B4-BE49-F238E27FC236}">
                <a16:creationId xmlns:a16="http://schemas.microsoft.com/office/drawing/2014/main" id="{7A5E5887-A15D-3945-87B3-07CB7B5C308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9388" y="1196975"/>
            <a:ext cx="7451725" cy="4464050"/>
          </a:xfrm>
        </p:spPr>
        <p:txBody>
          <a:bodyPr/>
          <a:lstStyle/>
          <a:p>
            <a:pPr marL="0" indent="0" algn="just"/>
            <a:endParaRPr lang="fr-FR" altLang="fr-FR" sz="1800" dirty="0">
              <a:latin typeface="Helvetica" pitchFamily="2" charset="0"/>
              <a:ea typeface="TheSans Plain"/>
            </a:endParaRPr>
          </a:p>
          <a:p>
            <a:pPr marL="0" indent="0" algn="just"/>
            <a:r>
              <a:rPr lang="fr-FR" altLang="fr-FR" sz="1800" b="1" dirty="0">
                <a:solidFill>
                  <a:srgbClr val="3A9B68"/>
                </a:solidFill>
                <a:latin typeface="Helvetica" pitchFamily="2" charset="0"/>
                <a:ea typeface="TheSans Plain"/>
              </a:rPr>
              <a:t>En conclusion </a:t>
            </a:r>
          </a:p>
          <a:p>
            <a:pPr marL="0" indent="0" algn="just"/>
            <a:endParaRPr lang="fr-FR" altLang="fr-FR" sz="1800" dirty="0">
              <a:latin typeface="Helvetica" pitchFamily="2" charset="0"/>
              <a:ea typeface="TheSans Plain"/>
            </a:endParaRPr>
          </a:p>
          <a:p>
            <a:pPr marL="0" indent="0" algn="just"/>
            <a:r>
              <a:rPr lang="fr-FR" altLang="fr-FR" sz="1800" dirty="0">
                <a:latin typeface="Helvetica" pitchFamily="2" charset="0"/>
                <a:ea typeface="TheSans Plain"/>
              </a:rPr>
              <a:t>1/ Des Plans de paysage porteur du projet de territoire</a:t>
            </a:r>
          </a:p>
          <a:p>
            <a:pPr marL="0" indent="0" algn="just"/>
            <a:endParaRPr lang="fr-FR" altLang="fr-FR" sz="1800" dirty="0">
              <a:latin typeface="Helvetica" pitchFamily="2" charset="0"/>
              <a:ea typeface="TheSans Plain"/>
            </a:endParaRPr>
          </a:p>
          <a:p>
            <a:pPr marL="0" indent="0" algn="just"/>
            <a:r>
              <a:rPr lang="fr-FR" altLang="fr-FR" sz="1800" dirty="0">
                <a:latin typeface="Helvetica" pitchFamily="2" charset="0"/>
                <a:ea typeface="TheSans Plain"/>
              </a:rPr>
              <a:t>2/ des enjeux à traiter dès l’amont</a:t>
            </a:r>
            <a:r>
              <a:rPr lang="fr-FR" altLang="fr-FR" sz="1800" dirty="0">
                <a:solidFill>
                  <a:srgbClr val="3A9B68"/>
                </a:solidFill>
                <a:latin typeface="Helvetica" pitchFamily="2" charset="0"/>
                <a:ea typeface="TheSans Plain"/>
              </a:rPr>
              <a:t>  </a:t>
            </a:r>
            <a:r>
              <a:rPr lang="fr-FR" altLang="fr-FR" sz="1800" dirty="0">
                <a:latin typeface="Helvetica" pitchFamily="2" charset="0"/>
                <a:ea typeface="TheSans Plain"/>
              </a:rPr>
              <a:t>et  de nouveaux défis</a:t>
            </a:r>
            <a:r>
              <a:rPr lang="fr-FR" altLang="fr-FR" sz="1800" b="1" dirty="0">
                <a:latin typeface="Helvetica" pitchFamily="2" charset="0"/>
                <a:ea typeface="TheSans Plain"/>
              </a:rPr>
              <a:t> </a:t>
            </a:r>
            <a:r>
              <a:rPr lang="fr-FR" altLang="fr-FR" sz="1800" dirty="0">
                <a:latin typeface="Helvetica" pitchFamily="2" charset="0"/>
                <a:ea typeface="TheSans Plain"/>
              </a:rPr>
              <a:t>: paysage  décarboné</a:t>
            </a:r>
          </a:p>
          <a:p>
            <a:pPr marL="0" indent="0" algn="just"/>
            <a:endParaRPr lang="fr-FR" altLang="fr-FR" sz="1800" dirty="0">
              <a:latin typeface="Helvetica" pitchFamily="2" charset="0"/>
              <a:ea typeface="TheSans Plain"/>
            </a:endParaRPr>
          </a:p>
          <a:p>
            <a:pPr marL="0" indent="0" algn="just"/>
            <a:r>
              <a:rPr lang="fr-FR" altLang="fr-FR" sz="1800" dirty="0">
                <a:latin typeface="Helvetica" pitchFamily="2" charset="0"/>
                <a:ea typeface="TheSans Plain"/>
              </a:rPr>
              <a:t>3/ construire une culture</a:t>
            </a:r>
            <a:r>
              <a:rPr lang="fr-FR" altLang="fr-FR" sz="1800" b="1" dirty="0">
                <a:latin typeface="Helvetica" pitchFamily="2" charset="0"/>
                <a:ea typeface="TheSans Plain"/>
              </a:rPr>
              <a:t> commune</a:t>
            </a:r>
          </a:p>
          <a:p>
            <a:pPr marL="0" indent="0" algn="just"/>
            <a:endParaRPr lang="fr-FR" altLang="fr-FR" sz="1800" b="1" dirty="0">
              <a:latin typeface="Helvetica" pitchFamily="2" charset="0"/>
              <a:ea typeface="TheSans Plain"/>
            </a:endParaRPr>
          </a:p>
          <a:p>
            <a:pPr marL="0" indent="0" algn="just"/>
            <a:r>
              <a:rPr lang="fr-FR" altLang="fr-FR" sz="1800" dirty="0">
                <a:latin typeface="Helvetica" pitchFamily="2" charset="0"/>
                <a:ea typeface="TheSans Plain"/>
              </a:rPr>
              <a:t>4/ Expérimenter et diffuser </a:t>
            </a:r>
          </a:p>
          <a:p>
            <a:pPr marL="0" indent="0" algn="just"/>
            <a:endParaRPr lang="fr-FR" altLang="fr-FR" sz="1800" dirty="0">
              <a:latin typeface="Helvetica" pitchFamily="2" charset="0"/>
              <a:ea typeface="TheSans Plain"/>
            </a:endParaRPr>
          </a:p>
          <a:p>
            <a:pPr marL="0" indent="0" algn="just"/>
            <a:r>
              <a:rPr lang="fr-FR" altLang="fr-FR" sz="1800" dirty="0">
                <a:latin typeface="Helvetica" pitchFamily="2" charset="0"/>
                <a:ea typeface="TheSans Plain"/>
              </a:rPr>
              <a:t>5</a:t>
            </a:r>
            <a:r>
              <a:rPr lang="fr-FR" altLang="fr-FR" sz="1800" i="1" dirty="0">
                <a:latin typeface="Helvetica" pitchFamily="2" charset="0"/>
                <a:ea typeface="TheSans Plain"/>
              </a:rPr>
              <a:t>/ massifier sans perdre le</a:t>
            </a:r>
            <a:r>
              <a:rPr lang="fr-FR" altLang="fr-FR" sz="1800" b="1" i="1" dirty="0">
                <a:latin typeface="Helvetica" pitchFamily="2" charset="0"/>
                <a:ea typeface="TheSans Plain"/>
              </a:rPr>
              <a:t> </a:t>
            </a:r>
            <a:r>
              <a:rPr lang="fr-FR" altLang="fr-FR" sz="1800" i="1" dirty="0">
                <a:latin typeface="Helvetica" pitchFamily="2" charset="0"/>
                <a:ea typeface="TheSans Plain"/>
              </a:rPr>
              <a:t>sens du territoire</a:t>
            </a:r>
            <a:endParaRPr lang="fr-FR" altLang="fr-FR" sz="1800" dirty="0">
              <a:latin typeface="Helvetica" pitchFamily="2" charset="0"/>
              <a:ea typeface="TheSans Plain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FR" altLang="fr-FR" sz="1800" dirty="0">
              <a:latin typeface="Helvetica" pitchFamily="2" charset="0"/>
              <a:ea typeface="TheSans Plain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20185C6-9358-F448-9237-4D275E52B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" y="-26988"/>
            <a:ext cx="7343775" cy="935038"/>
          </a:xfrm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fr-FR" altLang="fr-FR" dirty="0"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2" charset="0"/>
              </a:rPr>
              <a:t>Le paysage partagé : une clé de la réussite du projet territorial</a:t>
            </a:r>
            <a:endParaRPr lang="fr-FR" altLang="fr-FR" dirty="0">
              <a:effectLst>
                <a:outerShdw blurRad="38100" dist="38100" dir="2700000" algn="tl">
                  <a:srgbClr val="C0C0C0"/>
                </a:outerShdw>
              </a:effectLst>
              <a:latin typeface="Prosper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490149"/>
      </p:ext>
    </p:extLst>
  </p:cSld>
  <p:clrMapOvr>
    <a:masterClrMapping/>
  </p:clrMapOvr>
</p:sld>
</file>

<file path=ppt/theme/theme1.xml><?xml version="1.0" encoding="utf-8"?>
<a:theme xmlns:a="http://schemas.openxmlformats.org/drawingml/2006/main" name="Nouvelle présentation">
  <a:themeElements>
    <a:clrScheme name="Nouvelle pré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ouvelle présentation">
      <a:majorFont>
        <a:latin typeface="Helvetica Neue"/>
        <a:ea typeface="ＭＳ Ｐゴシック"/>
        <a:cs typeface="ＭＳ Ｐゴシック"/>
      </a:majorFont>
      <a:minorFont>
        <a:latin typeface="Helvetica"/>
        <a:ea typeface="ＭＳ Ｐゴシック"/>
        <a:cs typeface="ＭＳ Ｐゴシック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Nouvelle pré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Poste imac 1:Applications:Microsoft Office 2004:Modèles:Présentations:Conceptions:Fauteuil</Template>
  <TotalTime>8758</TotalTime>
  <Words>1091</Words>
  <Application>Microsoft Macintosh PowerPoint</Application>
  <PresentationFormat>Affichage à l'écran (4:3)</PresentationFormat>
  <Paragraphs>183</Paragraphs>
  <Slides>9</Slides>
  <Notes>9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8" baseType="lpstr">
      <vt:lpstr>Arial</vt:lpstr>
      <vt:lpstr>Comic Sans MS</vt:lpstr>
      <vt:lpstr>Helvetica</vt:lpstr>
      <vt:lpstr>Helvetica Neue</vt:lpstr>
      <vt:lpstr>ProsperBlack</vt:lpstr>
      <vt:lpstr>ProsperLight</vt:lpstr>
      <vt:lpstr>TheSans Plain</vt:lpstr>
      <vt:lpstr>Wingdings</vt:lpstr>
      <vt:lpstr>Nouvelle présentation</vt:lpstr>
      <vt:lpstr>Présentation PowerPoint</vt:lpstr>
      <vt:lpstr>Notre réseau de PNR :   </vt:lpstr>
      <vt:lpstr>Parcs et Plan de Paysage une histoire naturelle</vt:lpstr>
      <vt:lpstr>Parcs et Plan de Paysage une histoire naturelle</vt:lpstr>
      <vt:lpstr>Paysage et Energie  : reflet du projet local </vt:lpstr>
      <vt:lpstr>Paysages de l’énergie et de l’adaptation : une approche globale naturellement</vt:lpstr>
      <vt:lpstr>Paysages de l’énergie et de l’adaptation : une approche globale naturellement</vt:lpstr>
      <vt:lpstr>Paysages de l’énergie et de l’adaptation : une approche globale naturellement</vt:lpstr>
      <vt:lpstr>Le paysage partagé : une clé de la réussite du projet territorial</vt:lpstr>
    </vt:vector>
  </TitlesOfParts>
  <Company>poste imac 1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poste imac 1</dc:creator>
  <cp:lastModifiedBy>Philippe Moutet</cp:lastModifiedBy>
  <cp:revision>772</cp:revision>
  <cp:lastPrinted>2013-04-30T16:51:33Z</cp:lastPrinted>
  <dcterms:created xsi:type="dcterms:W3CDTF">2005-02-15T09:36:24Z</dcterms:created>
  <dcterms:modified xsi:type="dcterms:W3CDTF">2022-06-08T10:24:43Z</dcterms:modified>
</cp:coreProperties>
</file>