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8"/>
  </p:notesMasterIdLst>
  <p:handoutMasterIdLst>
    <p:handoutMasterId r:id="rId9"/>
  </p:handoutMasterIdLst>
  <p:sldIdLst>
    <p:sldId id="256" r:id="rId2"/>
    <p:sldId id="279" r:id="rId3"/>
    <p:sldId id="405" r:id="rId4"/>
    <p:sldId id="408" r:id="rId5"/>
    <p:sldId id="406" r:id="rId6"/>
    <p:sldId id="281" r:id="rId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DD1B7-1DB4-4288-A756-D75E84033B5D}" type="datetimeFigureOut">
              <a:rPr lang="fr-FR" smtClean="0"/>
              <a:t>28/02/2022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F19DD-BC30-4C94-85F6-793C205B6C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951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CA828-D5AB-4AC8-A7E3-F9D63623731A}" type="datetimeFigureOut">
              <a:rPr lang="fr-FR" smtClean="0"/>
              <a:t>28/02/2022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2695A-66A2-4ECA-9F72-C9FAAE4DC6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041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2/28/22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2/28/22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2/28/22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2/28/22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2/28/22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90563" y="1266064"/>
            <a:ext cx="7315200" cy="2751038"/>
          </a:xfrm>
        </p:spPr>
        <p:txBody>
          <a:bodyPr>
            <a:normAutofit/>
          </a:bodyPr>
          <a:lstStyle/>
          <a:p>
            <a:r>
              <a:rPr lang="fr-FR" sz="6000" dirty="0"/>
              <a:t>Appels à projet </a:t>
            </a:r>
            <a:br>
              <a:rPr lang="fr-FR" sz="6000" dirty="0"/>
            </a:br>
            <a:r>
              <a:rPr lang="fr-FR" sz="6000" dirty="0"/>
              <a:t>Plans de paysage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90563" y="4349931"/>
            <a:ext cx="7315200" cy="1404532"/>
          </a:xfrm>
        </p:spPr>
        <p:txBody>
          <a:bodyPr>
            <a:normAutofit/>
          </a:bodyPr>
          <a:lstStyle/>
          <a:p>
            <a:endParaRPr lang="fr-FR" sz="2400" dirty="0"/>
          </a:p>
          <a:p>
            <a:r>
              <a:rPr lang="fr-FR" sz="2000" dirty="0"/>
              <a:t>24 février 2022</a:t>
            </a:r>
          </a:p>
          <a:p>
            <a:r>
              <a:rPr lang="fr-FR" sz="2000" dirty="0"/>
              <a:t>Fédération des Parcs naturels régionaux de France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6395" y="731520"/>
            <a:ext cx="2945605" cy="209075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61" y="67076"/>
            <a:ext cx="1710444" cy="60136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035E6D3-B68D-4417-A7F5-C6E796BF25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4637" y="2822280"/>
            <a:ext cx="4877363" cy="326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9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2187" y="1337636"/>
            <a:ext cx="7315200" cy="2751038"/>
          </a:xfrm>
        </p:spPr>
        <p:txBody>
          <a:bodyPr>
            <a:normAutofit/>
          </a:bodyPr>
          <a:lstStyle/>
          <a:p>
            <a:r>
              <a:rPr lang="fr-FR" sz="6000" dirty="0"/>
              <a:t>Eszter </a:t>
            </a:r>
            <a:r>
              <a:rPr lang="fr-FR" sz="6000" dirty="0" err="1"/>
              <a:t>Czobor</a:t>
            </a:r>
            <a:endParaRPr lang="fr-FR" sz="6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187" y="4644855"/>
            <a:ext cx="7599848" cy="1443720"/>
          </a:xfrm>
        </p:spPr>
        <p:txBody>
          <a:bodyPr>
            <a:noAutofit/>
          </a:bodyPr>
          <a:lstStyle/>
          <a:p>
            <a:r>
              <a:rPr lang="fr-FR" sz="1800" dirty="0"/>
              <a:t>Chargée de mission paysage et politiques sectorielles</a:t>
            </a:r>
          </a:p>
          <a:p>
            <a:r>
              <a:rPr lang="fr-FR" sz="1800" dirty="0"/>
              <a:t>Bureau des paysages et de la publicité</a:t>
            </a:r>
          </a:p>
          <a:p>
            <a:pPr>
              <a:spcAft>
                <a:spcPts val="600"/>
              </a:spcAft>
            </a:pPr>
            <a:r>
              <a:rPr lang="fr-FR" sz="1800" dirty="0"/>
              <a:t>DHUP - DGALN - Ministère de la transition écologique</a:t>
            </a:r>
            <a:endParaRPr lang="fr-FR" sz="1800" spc="-15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6395" y="731520"/>
            <a:ext cx="2945605" cy="209075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61" y="67076"/>
            <a:ext cx="1710444" cy="601366"/>
          </a:xfrm>
          <a:prstGeom prst="rect">
            <a:avLst/>
          </a:prstGeom>
        </p:spPr>
      </p:pic>
      <p:pic>
        <p:nvPicPr>
          <p:cNvPr id="7" name="object 4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0365" y="2822279"/>
            <a:ext cx="4911635" cy="32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18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2646" y="2709236"/>
            <a:ext cx="8139467" cy="3077610"/>
          </a:xfrm>
        </p:spPr>
        <p:txBody>
          <a:bodyPr>
            <a:noAutofit/>
          </a:bodyPr>
          <a:lstStyle/>
          <a:p>
            <a:r>
              <a:rPr lang="fr-FR" sz="6000" dirty="0"/>
              <a:t>AAP Plans de paysage</a:t>
            </a:r>
            <a:br>
              <a:rPr lang="fr-FR" sz="6000" dirty="0"/>
            </a:br>
            <a:r>
              <a:rPr lang="fr-FR" sz="6000" dirty="0"/>
              <a:t>     </a:t>
            </a:r>
            <a:r>
              <a:rPr lang="fr-FR" sz="4800" dirty="0"/>
              <a:t>site Objectif paysages</a:t>
            </a:r>
            <a:br>
              <a:rPr lang="fr-FR" sz="4800" dirty="0"/>
            </a:br>
            <a:r>
              <a:rPr lang="fr-FR" sz="3200" dirty="0"/>
              <a:t>candidatures de mars à juin; DREAL en région; 15 lauréats par an</a:t>
            </a:r>
            <a:br>
              <a:rPr lang="fr-FR" sz="3200" dirty="0"/>
            </a:br>
            <a:r>
              <a:rPr lang="fr-FR" sz="2400" dirty="0"/>
              <a:t>146 lauréats depuis 2013</a:t>
            </a:r>
            <a:br>
              <a:rPr lang="fr-FR" sz="2400" dirty="0"/>
            </a:br>
            <a:r>
              <a:rPr lang="fr-FR" sz="2400" dirty="0"/>
              <a:t>dont 21 parcs </a:t>
            </a:r>
            <a:r>
              <a:rPr lang="fr-FR" sz="2400"/>
              <a:t>naturels régionaux </a:t>
            </a:r>
            <a:r>
              <a:rPr lang="fr-FR" sz="2400" dirty="0"/>
              <a:t>– porteur de projet, partenaire, territoire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61" y="67076"/>
            <a:ext cx="1710444" cy="60136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4902" y="3331029"/>
            <a:ext cx="2917097" cy="27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74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5833" y="761786"/>
            <a:ext cx="1924452" cy="168096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3" t="-738"/>
          <a:stretch/>
        </p:blipFill>
        <p:spPr>
          <a:xfrm>
            <a:off x="-13064" y="726509"/>
            <a:ext cx="5172893" cy="537297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829" y="761786"/>
            <a:ext cx="1959428" cy="20583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829" y="2920703"/>
            <a:ext cx="1813102" cy="21345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69" r="4101"/>
          <a:stretch/>
        </p:blipFill>
        <p:spPr>
          <a:xfrm>
            <a:off x="7119257" y="3639274"/>
            <a:ext cx="2023284" cy="246021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4902" y="3331029"/>
            <a:ext cx="2917097" cy="276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40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61" y="67076"/>
            <a:ext cx="1710444" cy="601366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02217" y="849087"/>
            <a:ext cx="9051235" cy="5212080"/>
          </a:xfrm>
        </p:spPr>
        <p:txBody>
          <a:bodyPr>
            <a:noAutofit/>
          </a:bodyPr>
          <a:lstStyle/>
          <a:p>
            <a:br>
              <a:rPr lang="fr-FR" sz="2400" dirty="0"/>
            </a:br>
            <a:r>
              <a:rPr lang="fr-FR" sz="2400" dirty="0"/>
              <a:t>Thématiques multiples </a:t>
            </a:r>
            <a:br>
              <a:rPr lang="fr-FR" sz="2400" dirty="0"/>
            </a:br>
            <a:br>
              <a:rPr lang="fr-FR" sz="2400" dirty="0"/>
            </a:br>
            <a:r>
              <a:rPr lang="fr-FR" sz="2400" dirty="0"/>
              <a:t>Médiation paysagère</a:t>
            </a:r>
            <a:br>
              <a:rPr lang="fr-FR" sz="2400" dirty="0"/>
            </a:br>
            <a:br>
              <a:rPr lang="fr-FR" sz="2400" dirty="0"/>
            </a:br>
            <a:r>
              <a:rPr lang="fr-FR" sz="2400" dirty="0"/>
              <a:t>Identité des territoires</a:t>
            </a:r>
            <a:br>
              <a:rPr lang="fr-FR" sz="2400" dirty="0"/>
            </a:br>
            <a:br>
              <a:rPr lang="fr-FR" sz="2400" dirty="0"/>
            </a:br>
            <a:r>
              <a:rPr lang="fr-FR" sz="2400" dirty="0"/>
              <a:t>Dialogue territorial</a:t>
            </a:r>
            <a:br>
              <a:rPr lang="fr-FR" sz="2400" dirty="0"/>
            </a:br>
            <a:br>
              <a:rPr lang="fr-FR" sz="2400" dirty="0"/>
            </a:br>
            <a:r>
              <a:rPr lang="fr-FR" sz="2400" dirty="0"/>
              <a:t>Démarches collaboratives, de </a:t>
            </a:r>
            <a:r>
              <a:rPr lang="fr-FR" sz="2400" dirty="0" err="1"/>
              <a:t>co</a:t>
            </a:r>
            <a:r>
              <a:rPr lang="fr-FR" sz="2400" dirty="0"/>
              <a:t>-construction et de co-production</a:t>
            </a:r>
            <a:br>
              <a:rPr lang="fr-FR" sz="2400" dirty="0"/>
            </a:br>
            <a:br>
              <a:rPr lang="fr-FR" sz="2400" dirty="0"/>
            </a:br>
            <a:r>
              <a:rPr lang="fr-FR" sz="2400" dirty="0"/>
              <a:t>Entre projet politique et outils de mise en œuvre</a:t>
            </a:r>
            <a:br>
              <a:rPr lang="fr-FR" sz="2400" dirty="0"/>
            </a:br>
            <a:br>
              <a:rPr lang="fr-FR" sz="2400" dirty="0"/>
            </a:br>
            <a:r>
              <a:rPr lang="fr-FR" sz="2400" dirty="0"/>
              <a:t>…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6988629" y="354697"/>
            <a:ext cx="5029987" cy="2069987"/>
            <a:chOff x="2228912" y="4137430"/>
            <a:chExt cx="4885701" cy="2468405"/>
          </a:xfrm>
        </p:grpSpPr>
        <p:sp>
          <p:nvSpPr>
            <p:cNvPr id="7" name="Rectangle 6"/>
            <p:cNvSpPr/>
            <p:nvPr/>
          </p:nvSpPr>
          <p:spPr>
            <a:xfrm>
              <a:off x="3993858" y="4149080"/>
              <a:ext cx="3096344" cy="44053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fr-FR" dirty="0">
                  <a:solidFill>
                    <a:prstClr val="white"/>
                  </a:solidFill>
                  <a:latin typeface="Verdana"/>
                </a:rPr>
                <a:t>Résilience</a:t>
              </a:r>
            </a:p>
          </p:txBody>
        </p:sp>
        <p:grpSp>
          <p:nvGrpSpPr>
            <p:cNvPr id="8" name="Groupe 7"/>
            <p:cNvGrpSpPr/>
            <p:nvPr/>
          </p:nvGrpSpPr>
          <p:grpSpPr>
            <a:xfrm>
              <a:off x="2228912" y="4137430"/>
              <a:ext cx="4885701" cy="2468405"/>
              <a:chOff x="2228912" y="4137430"/>
              <a:chExt cx="4885701" cy="246840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228912" y="4137430"/>
                <a:ext cx="576064" cy="2468405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 defTabSz="914400"/>
                <a:r>
                  <a:rPr lang="fr-FR" dirty="0">
                    <a:solidFill>
                      <a:prstClr val="white"/>
                    </a:solidFill>
                    <a:latin typeface="Verdana"/>
                  </a:rPr>
                  <a:t>Projet de territoire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915816" y="4137430"/>
                <a:ext cx="432048" cy="2468405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 defTabSz="914400"/>
                <a:r>
                  <a:rPr lang="fr-FR" dirty="0" err="1">
                    <a:solidFill>
                      <a:prstClr val="white"/>
                    </a:solidFill>
                    <a:latin typeface="Verdana"/>
                  </a:rPr>
                  <a:t>PLUi</a:t>
                </a:r>
                <a:endParaRPr lang="fr-FR" dirty="0">
                  <a:solidFill>
                    <a:prstClr val="white"/>
                  </a:solidFill>
                  <a:latin typeface="Verdana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458858" y="4137430"/>
                <a:ext cx="360040" cy="2468405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 defTabSz="914400"/>
                <a:r>
                  <a:rPr lang="fr-FR" dirty="0">
                    <a:solidFill>
                      <a:prstClr val="white"/>
                    </a:solidFill>
                    <a:latin typeface="Verdana"/>
                  </a:rPr>
                  <a:t>PCAET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993858" y="4660761"/>
                <a:ext cx="3094266" cy="440531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fr-FR" dirty="0">
                    <a:solidFill>
                      <a:prstClr val="white"/>
                    </a:solidFill>
                    <a:latin typeface="Verdana"/>
                  </a:rPr>
                  <a:t>Biodiversité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996597" y="5152950"/>
                <a:ext cx="3118016" cy="4405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fr-FR" dirty="0">
                    <a:solidFill>
                      <a:prstClr val="white"/>
                    </a:solidFill>
                    <a:latin typeface="Verdana"/>
                  </a:rPr>
                  <a:t>Agriculture/Alimentation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996597" y="6165304"/>
                <a:ext cx="3118016" cy="440531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fr-FR" dirty="0">
                    <a:solidFill>
                      <a:prstClr val="white"/>
                    </a:solidFill>
                    <a:latin typeface="Verdana"/>
                  </a:rPr>
                  <a:t>Energie renouvelable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96597" y="5661248"/>
                <a:ext cx="3118016" cy="440531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fr-FR" dirty="0">
                    <a:solidFill>
                      <a:prstClr val="white"/>
                    </a:solidFill>
                    <a:latin typeface="Verdana"/>
                  </a:rPr>
                  <a:t>Habitat</a:t>
                </a:r>
              </a:p>
            </p:txBody>
          </p:sp>
        </p:grp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3D6B46E8-E430-4A75-9688-7E011D802C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698" y="4634461"/>
            <a:ext cx="5918918" cy="214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31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5081" y="748245"/>
            <a:ext cx="8727296" cy="2751038"/>
          </a:xfrm>
        </p:spPr>
        <p:txBody>
          <a:bodyPr>
            <a:noAutofit/>
          </a:bodyPr>
          <a:lstStyle/>
          <a:p>
            <a:r>
              <a:rPr lang="fr-FR" sz="4000" dirty="0"/>
              <a:t>Plans de paysage – transition énergétique</a:t>
            </a:r>
            <a:br>
              <a:rPr lang="fr-FR" sz="4000" dirty="0"/>
            </a:br>
            <a:br>
              <a:rPr lang="fr-FR" sz="4000" dirty="0"/>
            </a:br>
            <a:r>
              <a:rPr lang="fr-FR" sz="4000" dirty="0"/>
              <a:t>ADEME – selon ses règles d’intervention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0015" y="4180114"/>
            <a:ext cx="7315200" cy="1404532"/>
          </a:xfrm>
        </p:spPr>
        <p:txBody>
          <a:bodyPr>
            <a:normAutofit/>
          </a:bodyPr>
          <a:lstStyle/>
          <a:p>
            <a:endParaRPr lang="fr-FR" sz="2400" dirty="0"/>
          </a:p>
          <a:p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61" y="67076"/>
            <a:ext cx="1710444" cy="6013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37605" y="4049486"/>
            <a:ext cx="82176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Partenariat avec la Chaire Paysage et Energie</a:t>
            </a:r>
          </a:p>
          <a:p>
            <a:pPr defTabSz="914400">
              <a:defRPr/>
            </a:pP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Imagier de la transition énergétique </a:t>
            </a:r>
          </a:p>
          <a:p>
            <a:pPr defTabSz="914400">
              <a:defRPr/>
            </a:pP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Ouvrage sur l’histoire des paysages et de l’énergie</a:t>
            </a:r>
          </a:p>
          <a:p>
            <a:pPr defTabSz="914400">
              <a:defRPr/>
            </a:pP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Guide des bonnes et mauvaises pratiques de démarches paysagères de développement d’</a:t>
            </a:r>
            <a:r>
              <a:rPr lang="fr-FR" sz="24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EnR</a:t>
            </a:r>
            <a:endParaRPr lang="fr-FR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2" descr="Paysages et énergies, une mise en perspective historique - broché - Sylvain  Allemand, Auréline Doreau, Bertrand Folléa - Achat Livre | fn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3818" y="2535804"/>
            <a:ext cx="2865120" cy="35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532364"/>
      </p:ext>
    </p:extLst>
  </p:cSld>
  <p:clrMapOvr>
    <a:masterClrMapping/>
  </p:clrMapOvr>
</p:sld>
</file>

<file path=ppt/theme/theme1.xml><?xml version="1.0" encoding="utf-8"?>
<a:theme xmlns:a="http://schemas.openxmlformats.org/drawingml/2006/main" name="Cadr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5C8AF0DDF89B4EB9D8BFAF04F5124C" ma:contentTypeVersion="10" ma:contentTypeDescription="Crée un document." ma:contentTypeScope="" ma:versionID="6cad0a4ef09c8347f08b2ddffe8b4907">
  <xsd:schema xmlns:xsd="http://www.w3.org/2001/XMLSchema" xmlns:xs="http://www.w3.org/2001/XMLSchema" xmlns:p="http://schemas.microsoft.com/office/2006/metadata/properties" xmlns:ns2="cf828b42-7c41-404e-9990-d2f88d18f799" targetNamespace="http://schemas.microsoft.com/office/2006/metadata/properties" ma:root="true" ma:fieldsID="207aaa57ef0aced6192332a3070408b5" ns2:_="">
    <xsd:import namespace="cf828b42-7c41-404e-9990-d2f88d18f7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28b42-7c41-404e-9990-d2f88d18f7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1F2FBC-FB91-484F-8E44-3D006C996329}"/>
</file>

<file path=customXml/itemProps2.xml><?xml version="1.0" encoding="utf-8"?>
<ds:datastoreItem xmlns:ds="http://schemas.openxmlformats.org/officeDocument/2006/customXml" ds:itemID="{2E698335-AB0B-422F-BE5E-7FD8EE0E2C80}"/>
</file>

<file path=customXml/itemProps3.xml><?xml version="1.0" encoding="utf-8"?>
<ds:datastoreItem xmlns:ds="http://schemas.openxmlformats.org/officeDocument/2006/customXml" ds:itemID="{5DF99798-ACD8-4C1A-9435-37E3A79F93FE}"/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TM03457475[[fn=Cadre]]</Template>
  <TotalTime>743</TotalTime>
  <Words>184</Words>
  <Application>Microsoft Macintosh PowerPoint</Application>
  <PresentationFormat>Grand écran</PresentationFormat>
  <Paragraphs>23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Corbel</vt:lpstr>
      <vt:lpstr>Verdana</vt:lpstr>
      <vt:lpstr>Wingdings 2</vt:lpstr>
      <vt:lpstr>Cadre</vt:lpstr>
      <vt:lpstr>Appels à projet  Plans de paysage</vt:lpstr>
      <vt:lpstr>Eszter Czobor</vt:lpstr>
      <vt:lpstr>AAP Plans de paysage      site Objectif paysages candidatures de mars à juin; DREAL en région; 15 lauréats par an 146 lauréats depuis 2013 dont 21 parcs naturels régionaux – porteur de projet, partenaire, territoire</vt:lpstr>
      <vt:lpstr>Présentation PowerPoint</vt:lpstr>
      <vt:lpstr> Thématiques multiples   Médiation paysagère  Identité des territoires  Dialogue territorial  Démarches collaboratives, de co-construction et de co-production  Entre projet politique et outils de mise en œuvre  …</vt:lpstr>
      <vt:lpstr>Plans de paysage – transition énergétique  ADEME – selon ses règles d’intervention</vt:lpstr>
    </vt:vector>
  </TitlesOfParts>
  <Company>MTES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BRASSIER Paco</dc:creator>
  <cp:lastModifiedBy>Nicolas Sanaa</cp:lastModifiedBy>
  <cp:revision>75</cp:revision>
  <cp:lastPrinted>2021-12-09T13:05:43Z</cp:lastPrinted>
  <dcterms:created xsi:type="dcterms:W3CDTF">2021-12-08T14:21:37Z</dcterms:created>
  <dcterms:modified xsi:type="dcterms:W3CDTF">2022-02-28T21:20:05Z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0x010100445C8AF0DDF89B4EB9D8BFAF04F5124C</vt:lpwstr>
  </property>
</Properties>
</file>