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1859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1859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1859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1540" y="458711"/>
            <a:ext cx="572091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1859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9585" y="1556028"/>
            <a:ext cx="8324829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78189" y="6428928"/>
            <a:ext cx="1536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mille.rode@ofb.gouv.fr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273" y="1179067"/>
            <a:ext cx="7730490" cy="22174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10"/>
              </a:spcBef>
            </a:pPr>
            <a:r>
              <a:rPr dirty="0" sz="4800" spc="-100"/>
              <a:t>STAGE</a:t>
            </a:r>
            <a:r>
              <a:rPr dirty="0" sz="4800" spc="-15"/>
              <a:t> </a:t>
            </a:r>
            <a:r>
              <a:rPr dirty="0" sz="4800"/>
              <a:t>:</a:t>
            </a:r>
            <a:r>
              <a:rPr dirty="0" sz="4800" spc="-10"/>
              <a:t> </a:t>
            </a:r>
            <a:r>
              <a:rPr dirty="0" sz="4800" spc="-5"/>
              <a:t>PRISE</a:t>
            </a:r>
            <a:r>
              <a:rPr dirty="0" sz="4800" spc="-10"/>
              <a:t> </a:t>
            </a:r>
            <a:r>
              <a:rPr dirty="0" sz="4800" spc="-5"/>
              <a:t>EN</a:t>
            </a:r>
            <a:r>
              <a:rPr dirty="0" sz="4800" spc="-5"/>
              <a:t> </a:t>
            </a:r>
            <a:r>
              <a:rPr dirty="0" sz="4800" spc="-15"/>
              <a:t>COMPTE</a:t>
            </a:r>
            <a:r>
              <a:rPr dirty="0" sz="4800" spc="-10"/>
              <a:t> </a:t>
            </a:r>
            <a:r>
              <a:rPr dirty="0" sz="4800" spc="-20"/>
              <a:t>DES </a:t>
            </a:r>
            <a:r>
              <a:rPr dirty="0" sz="4800" spc="-1070"/>
              <a:t> </a:t>
            </a:r>
            <a:r>
              <a:rPr dirty="0" sz="4800" spc="-15"/>
              <a:t>CONTINUITÉS</a:t>
            </a:r>
            <a:r>
              <a:rPr dirty="0" sz="4800"/>
              <a:t> </a:t>
            </a:r>
            <a:r>
              <a:rPr dirty="0" sz="4800" spc="-25"/>
              <a:t>ÉCOLOGIQUES </a:t>
            </a:r>
            <a:r>
              <a:rPr dirty="0" sz="4800" spc="-20"/>
              <a:t> </a:t>
            </a:r>
            <a:r>
              <a:rPr dirty="0" sz="4800" spc="-30"/>
              <a:t>DANS</a:t>
            </a:r>
            <a:r>
              <a:rPr dirty="0" sz="4800"/>
              <a:t> </a:t>
            </a:r>
            <a:r>
              <a:rPr dirty="0" sz="4800" spc="-25"/>
              <a:t>LES</a:t>
            </a:r>
            <a:r>
              <a:rPr dirty="0" sz="4800" spc="5"/>
              <a:t> </a:t>
            </a:r>
            <a:r>
              <a:rPr dirty="0" sz="4800" spc="-5"/>
              <a:t>SRADDET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6" y="5562936"/>
            <a:ext cx="2699791" cy="12950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22527" y="3830840"/>
            <a:ext cx="3139440" cy="2656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17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15968"/>
                </a:solidFill>
                <a:latin typeface="Calibri"/>
                <a:cs typeface="Calibri"/>
              </a:rPr>
              <a:t>01/03/2021-31/08/2021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Calibri"/>
              <a:cs typeface="Calibri"/>
            </a:endParaRPr>
          </a:p>
          <a:p>
            <a:pPr algn="ctr" marL="958215" marR="718820">
              <a:lnSpc>
                <a:spcPct val="101000"/>
              </a:lnSpc>
            </a:pPr>
            <a:r>
              <a:rPr dirty="0" sz="1900" spc="-5" b="1">
                <a:solidFill>
                  <a:srgbClr val="215968"/>
                </a:solidFill>
                <a:latin typeface="Calibri"/>
                <a:cs typeface="Calibri"/>
              </a:rPr>
              <a:t>Camille</a:t>
            </a:r>
            <a:r>
              <a:rPr dirty="0" sz="1900" spc="-5" b="1">
                <a:solidFill>
                  <a:srgbClr val="215968"/>
                </a:solidFill>
                <a:latin typeface="Calibri"/>
                <a:cs typeface="Calibri"/>
              </a:rPr>
              <a:t> RODE </a:t>
            </a:r>
            <a:r>
              <a:rPr dirty="0" sz="1900" b="1">
                <a:solidFill>
                  <a:srgbClr val="215968"/>
                </a:solidFill>
                <a:latin typeface="Calibri"/>
                <a:cs typeface="Calibri"/>
              </a:rPr>
              <a:t> </a:t>
            </a:r>
            <a:r>
              <a:rPr dirty="0" sz="1900" spc="-5" b="1">
                <a:solidFill>
                  <a:srgbClr val="215968"/>
                </a:solidFill>
                <a:latin typeface="Calibri"/>
                <a:cs typeface="Calibri"/>
              </a:rPr>
              <a:t>Encadrement</a:t>
            </a:r>
            <a:r>
              <a:rPr dirty="0" sz="1900" spc="-80" b="1">
                <a:solidFill>
                  <a:srgbClr val="215968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15968"/>
                </a:solidFill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algn="ctr" marL="268605" marR="28575" indent="-635">
              <a:lnSpc>
                <a:spcPct val="101000"/>
              </a:lnSpc>
              <a:spcBef>
                <a:spcPts val="5"/>
              </a:spcBef>
            </a:pPr>
            <a:r>
              <a:rPr dirty="0" sz="1900" spc="-5" b="1">
                <a:solidFill>
                  <a:srgbClr val="215968"/>
                </a:solidFill>
                <a:latin typeface="Calibri"/>
                <a:cs typeface="Calibri"/>
              </a:rPr>
              <a:t>Kathleen</a:t>
            </a:r>
            <a:r>
              <a:rPr dirty="0" sz="1900" spc="-5" b="1">
                <a:solidFill>
                  <a:srgbClr val="215968"/>
                </a:solidFill>
                <a:latin typeface="Calibri"/>
                <a:cs typeface="Calibri"/>
              </a:rPr>
              <a:t> MONOD</a:t>
            </a:r>
            <a:r>
              <a:rPr dirty="0" sz="1900" spc="-5" b="1">
                <a:solidFill>
                  <a:srgbClr val="215968"/>
                </a:solidFill>
                <a:latin typeface="Calibri"/>
                <a:cs typeface="Calibri"/>
              </a:rPr>
              <a:t> (OFB), </a:t>
            </a:r>
            <a:r>
              <a:rPr dirty="0" sz="1900" b="1">
                <a:solidFill>
                  <a:srgbClr val="215968"/>
                </a:solidFill>
                <a:latin typeface="Calibri"/>
                <a:cs typeface="Calibri"/>
              </a:rPr>
              <a:t> </a:t>
            </a:r>
            <a:r>
              <a:rPr dirty="0" sz="1900" spc="-5" b="1">
                <a:solidFill>
                  <a:srgbClr val="215968"/>
                </a:solidFill>
                <a:latin typeface="Calibri"/>
                <a:cs typeface="Calibri"/>
              </a:rPr>
              <a:t>Jennifer</a:t>
            </a:r>
            <a:r>
              <a:rPr dirty="0" sz="1900" spc="-40" b="1">
                <a:solidFill>
                  <a:srgbClr val="215968"/>
                </a:solidFill>
                <a:latin typeface="Calibri"/>
                <a:cs typeface="Calibri"/>
              </a:rPr>
              <a:t> </a:t>
            </a:r>
            <a:r>
              <a:rPr dirty="0" sz="1900" spc="-10" b="1">
                <a:solidFill>
                  <a:srgbClr val="215968"/>
                </a:solidFill>
                <a:latin typeface="Calibri"/>
                <a:cs typeface="Calibri"/>
              </a:rPr>
              <a:t>AMSALLEM</a:t>
            </a:r>
            <a:r>
              <a:rPr dirty="0" sz="1900" spc="-35" b="1">
                <a:solidFill>
                  <a:srgbClr val="215968"/>
                </a:solidFill>
                <a:latin typeface="Calibri"/>
                <a:cs typeface="Calibri"/>
              </a:rPr>
              <a:t> </a:t>
            </a:r>
            <a:r>
              <a:rPr dirty="0" sz="1900" b="1">
                <a:solidFill>
                  <a:srgbClr val="215968"/>
                </a:solidFill>
                <a:latin typeface="Calibri"/>
                <a:cs typeface="Calibri"/>
              </a:rPr>
              <a:t>(INRAe)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ts val="2110"/>
              </a:lnSpc>
            </a:pPr>
            <a:r>
              <a:rPr dirty="0" sz="1800">
                <a:latin typeface="Calibri"/>
                <a:cs typeface="Calibri"/>
              </a:rPr>
              <a:t>22/07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Webinaire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Biodiversité</a:t>
            </a:r>
            <a:r>
              <a:rPr dirty="0" sz="1800" spc="-10">
                <a:latin typeface="Calibri"/>
                <a:cs typeface="Calibri"/>
              </a:rPr>
              <a:t> et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urbanisme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dans</a:t>
            </a:r>
            <a:r>
              <a:rPr dirty="0" sz="1800" spc="-5">
                <a:latin typeface="Calibri"/>
                <a:cs typeface="Calibri"/>
              </a:rPr>
              <a:t> 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PNR</a:t>
            </a:r>
            <a:r>
              <a:rPr dirty="0" sz="1800">
                <a:latin typeface="Calibri"/>
                <a:cs typeface="Calibri"/>
              </a:rPr>
              <a:t> 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4260" y="4578991"/>
            <a:ext cx="1797424" cy="2105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Premiers</a:t>
            </a:r>
            <a:r>
              <a:rPr dirty="0" spc="-55"/>
              <a:t> </a:t>
            </a:r>
            <a:r>
              <a:rPr dirty="0" spc="-10"/>
              <a:t>enseignements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0401" y="6428928"/>
            <a:ext cx="231775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9" y="1582420"/>
            <a:ext cx="7633334" cy="422275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355600" marR="5080" indent="-342900">
              <a:lnSpc>
                <a:spcPts val="2400"/>
              </a:lnSpc>
              <a:spcBef>
                <a:spcPts val="38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>
                <a:latin typeface="Calibri"/>
                <a:cs typeface="Calibri"/>
              </a:rPr>
              <a:t>Une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volonté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de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coordination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avec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les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régions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voisines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qui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20" b="1">
                <a:latin typeface="Calibri"/>
                <a:cs typeface="Calibri"/>
              </a:rPr>
              <a:t>reste </a:t>
            </a:r>
            <a:r>
              <a:rPr dirty="0" sz="2200" spc="-484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timide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550">
              <a:latin typeface="Calibri"/>
              <a:cs typeface="Calibri"/>
            </a:endParaRPr>
          </a:p>
          <a:p>
            <a:pPr lvl="1" marL="819150" indent="-349250">
              <a:lnSpc>
                <a:spcPct val="100000"/>
              </a:lnSpc>
              <a:buFont typeface="Arial MT"/>
              <a:buChar char="–"/>
              <a:tabLst>
                <a:tab pos="818515" algn="l"/>
                <a:tab pos="819150" algn="l"/>
              </a:tabLst>
            </a:pPr>
            <a:r>
              <a:rPr dirty="0" sz="2200" spc="-5">
                <a:latin typeface="Calibri"/>
                <a:cs typeface="Calibri"/>
              </a:rPr>
              <a:t>Enjeux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communs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souvent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identifiés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 MT"/>
              <a:buChar char="–"/>
            </a:pPr>
            <a:endParaRPr sz="2800">
              <a:latin typeface="Calibri"/>
              <a:cs typeface="Calibri"/>
            </a:endParaRPr>
          </a:p>
          <a:p>
            <a:pPr lvl="1" marL="755015" marR="248920" indent="-285750">
              <a:lnSpc>
                <a:spcPts val="2400"/>
              </a:lnSpc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 sz="2200" spc="-15">
                <a:latin typeface="Calibri"/>
                <a:cs typeface="Calibri"/>
              </a:rPr>
              <a:t>Peu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d’engagements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précis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et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concrets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pour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la</a:t>
            </a:r>
            <a:r>
              <a:rPr dirty="0" sz="2200" spc="-10">
                <a:latin typeface="Calibri"/>
                <a:cs typeface="Calibri"/>
              </a:rPr>
              <a:t> concertation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interrégionale/transfrontalière</a:t>
            </a:r>
            <a:endParaRPr sz="2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25"/>
              </a:spcBef>
            </a:pPr>
            <a:r>
              <a:rPr dirty="0" u="sng" sz="22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</a:t>
            </a:r>
            <a:r>
              <a:rPr dirty="0" u="sng" sz="22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Grand-Est</a:t>
            </a:r>
            <a:r>
              <a:rPr dirty="0" sz="2200" i="1">
                <a:latin typeface="Calibri"/>
                <a:cs typeface="Calibri"/>
              </a:rPr>
              <a:t> :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5" i="1">
                <a:latin typeface="Calibri"/>
                <a:cs typeface="Calibri"/>
              </a:rPr>
              <a:t>Règle</a:t>
            </a:r>
            <a:r>
              <a:rPr dirty="0" sz="2200" spc="-5" i="1">
                <a:latin typeface="Calibri"/>
                <a:cs typeface="Calibri"/>
              </a:rPr>
              <a:t> n°7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: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Décliner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localement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la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TVB</a:t>
            </a:r>
            <a:endParaRPr sz="2200">
              <a:latin typeface="Calibri"/>
              <a:cs typeface="Calibri"/>
            </a:endParaRPr>
          </a:p>
          <a:p>
            <a:pPr marL="469900" marR="734060">
              <a:lnSpc>
                <a:spcPts val="2300"/>
              </a:lnSpc>
              <a:spcBef>
                <a:spcPts val="625"/>
              </a:spcBef>
            </a:pPr>
            <a:r>
              <a:rPr dirty="0" sz="2200" i="1">
                <a:latin typeface="Calibri"/>
                <a:cs typeface="Calibri"/>
              </a:rPr>
              <a:t>«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La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cohérence</a:t>
            </a:r>
            <a:r>
              <a:rPr dirty="0" sz="2200" spc="-5" i="1">
                <a:latin typeface="Calibri"/>
                <a:cs typeface="Calibri"/>
              </a:rPr>
              <a:t> des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5" i="1">
                <a:latin typeface="Calibri"/>
                <a:cs typeface="Calibri"/>
              </a:rPr>
              <a:t>continuités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écologiques</a:t>
            </a:r>
            <a:r>
              <a:rPr dirty="0" sz="2200" spc="-10" i="1">
                <a:latin typeface="Calibri"/>
                <a:cs typeface="Calibri"/>
              </a:rPr>
              <a:t> avec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celle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des </a:t>
            </a:r>
            <a:r>
              <a:rPr dirty="0" sz="2200" spc="-484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territoires</a:t>
            </a:r>
            <a:r>
              <a:rPr dirty="0" sz="2200" spc="-10" i="1">
                <a:latin typeface="Calibri"/>
                <a:cs typeface="Calibri"/>
              </a:rPr>
              <a:t> voisins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doit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être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recherchée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 sz="2200" spc="-10">
                <a:latin typeface="Calibri"/>
                <a:cs typeface="Calibri"/>
              </a:rPr>
              <a:t>Relations</a:t>
            </a:r>
            <a:r>
              <a:rPr dirty="0" sz="2200" spc="-15">
                <a:latin typeface="Calibri"/>
                <a:cs typeface="Calibri"/>
              </a:rPr>
              <a:t> pré-existantes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+/-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fortes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1325" y="458711"/>
            <a:ext cx="57207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Premiers</a:t>
            </a:r>
            <a:r>
              <a:rPr dirty="0" spc="-55"/>
              <a:t> </a:t>
            </a:r>
            <a:r>
              <a:rPr dirty="0" spc="-10"/>
              <a:t>enseignements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0401" y="6428928"/>
            <a:ext cx="231775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9" y="1608835"/>
            <a:ext cx="7937500" cy="287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15621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Calibri"/>
                <a:cs typeface="Calibri"/>
              </a:rPr>
              <a:t>Un</a:t>
            </a:r>
            <a:r>
              <a:rPr dirty="0" sz="2400" spc="-5" b="1">
                <a:latin typeface="Calibri"/>
                <a:cs typeface="Calibri"/>
              </a:rPr>
              <a:t> besoin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d’indicateurs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de</a:t>
            </a:r>
            <a:r>
              <a:rPr dirty="0" sz="2400" b="1">
                <a:latin typeface="Calibri"/>
                <a:cs typeface="Calibri"/>
              </a:rPr>
              <a:t> suivi</a:t>
            </a:r>
            <a:r>
              <a:rPr dirty="0" sz="2400" b="1">
                <a:latin typeface="Calibri"/>
                <a:cs typeface="Calibri"/>
              </a:rPr>
              <a:t> du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SRADDET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effectifs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pour </a:t>
            </a:r>
            <a:r>
              <a:rPr dirty="0" sz="2400" spc="-5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la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biodiversité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lvl="1" marL="755015" marR="5080" indent="-285750">
              <a:lnSpc>
                <a:spcPct val="100800"/>
              </a:lnSpc>
              <a:buFont typeface="Arial MT"/>
              <a:buChar char="–"/>
              <a:tabLst>
                <a:tab pos="755650" algn="l"/>
              </a:tabLst>
            </a:pPr>
            <a:r>
              <a:rPr dirty="0" sz="2400" spc="-5">
                <a:latin typeface="Calibri"/>
                <a:cs typeface="Calibri"/>
              </a:rPr>
              <a:t>Choix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d’indicateurs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pertinents,</a:t>
            </a:r>
            <a:r>
              <a:rPr dirty="0" sz="2400" spc="-5">
                <a:latin typeface="Calibri"/>
                <a:cs typeface="Calibri"/>
              </a:rPr>
              <a:t> quantifiables</a:t>
            </a:r>
            <a:r>
              <a:rPr dirty="0" sz="2400" spc="-5">
                <a:latin typeface="Calibri"/>
                <a:cs typeface="Calibri"/>
              </a:rPr>
              <a:t> et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à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la</a:t>
            </a:r>
            <a:r>
              <a:rPr dirty="0" sz="2400" spc="-5">
                <a:latin typeface="Calibri"/>
                <a:cs typeface="Calibri"/>
              </a:rPr>
              <a:t> portée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 spc="-10">
                <a:latin typeface="Calibri"/>
                <a:cs typeface="Calibri"/>
              </a:rPr>
              <a:t> porteurs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">
                <a:latin typeface="Calibri"/>
                <a:cs typeface="Calibri"/>
              </a:rPr>
              <a:t> documents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planification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 MT"/>
              <a:buChar char="–"/>
            </a:pPr>
            <a:endParaRPr sz="3250">
              <a:latin typeface="Calibri"/>
              <a:cs typeface="Calibri"/>
            </a:endParaRPr>
          </a:p>
          <a:p>
            <a:pPr lvl="1" marL="755650" indent="-286385">
              <a:lnSpc>
                <a:spcPct val="100000"/>
              </a:lnSpc>
              <a:buFont typeface="Arial MT"/>
              <a:buChar char="–"/>
              <a:tabLst>
                <a:tab pos="755650" algn="l"/>
              </a:tabLst>
            </a:pPr>
            <a:r>
              <a:rPr dirty="0" sz="2400" spc="-5">
                <a:latin typeface="Calibri"/>
                <a:cs typeface="Calibri"/>
              </a:rPr>
              <a:t>Difficultés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collecte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données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1215" y="458711"/>
            <a:ext cx="564261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Merci</a:t>
            </a:r>
            <a:r>
              <a:rPr dirty="0" spc="-25"/>
              <a:t> </a:t>
            </a:r>
            <a:r>
              <a:rPr dirty="0" spc="-5"/>
              <a:t>pour</a:t>
            </a:r>
            <a:r>
              <a:rPr dirty="0" spc="-15"/>
              <a:t> </a:t>
            </a:r>
            <a:r>
              <a:rPr dirty="0" spc="-20"/>
              <a:t>votre</a:t>
            </a:r>
            <a:r>
              <a:rPr dirty="0" spc="-20"/>
              <a:t> écoute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0401" y="6428928"/>
            <a:ext cx="231775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9" y="1608835"/>
            <a:ext cx="5036820" cy="1278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Des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questions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ou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remarques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Calibri"/>
                <a:cs typeface="Calibri"/>
              </a:rPr>
              <a:t>Me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contacter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  <a:hlinkClick r:id="rId2"/>
              </a:rPr>
              <a:t>camille.rode@ofb.gouv.fr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9" y="458711"/>
            <a:ext cx="20840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Ob</a:t>
            </a:r>
            <a:r>
              <a:rPr dirty="0"/>
              <a:t>j</a:t>
            </a:r>
            <a:r>
              <a:rPr dirty="0" spc="-5"/>
              <a:t>e</a:t>
            </a:r>
            <a:r>
              <a:rPr dirty="0" spc="-10"/>
              <a:t>c</a:t>
            </a:r>
            <a:r>
              <a:rPr dirty="0" spc="-5"/>
              <a:t>t</a:t>
            </a:r>
            <a:r>
              <a:rPr dirty="0" spc="-10"/>
              <a:t>i</a:t>
            </a:r>
            <a:r>
              <a:rPr dirty="0" spc="-50"/>
              <a:t>f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35929" y="1538729"/>
            <a:ext cx="8011795" cy="40278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70610">
              <a:lnSpc>
                <a:spcPct val="15330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Apprécier</a:t>
            </a:r>
            <a:r>
              <a:rPr dirty="0" sz="2400" spc="-5" b="1">
                <a:latin typeface="Calibri"/>
                <a:cs typeface="Calibri"/>
              </a:rPr>
              <a:t> le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niveau</a:t>
            </a:r>
            <a:r>
              <a:rPr dirty="0" sz="2400" spc="-5" b="1">
                <a:latin typeface="Calibri"/>
                <a:cs typeface="Calibri"/>
              </a:rPr>
              <a:t> de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prise</a:t>
            </a:r>
            <a:r>
              <a:rPr dirty="0" sz="2400" b="1">
                <a:latin typeface="Calibri"/>
                <a:cs typeface="Calibri"/>
              </a:rPr>
              <a:t> en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compte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des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continuités </a:t>
            </a:r>
            <a:r>
              <a:rPr dirty="0" sz="2400" spc="-5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écologiques</a:t>
            </a:r>
            <a:r>
              <a:rPr dirty="0" sz="2400" spc="-5" b="1">
                <a:latin typeface="Calibri"/>
                <a:cs typeface="Calibri"/>
              </a:rPr>
              <a:t> par</a:t>
            </a:r>
            <a:r>
              <a:rPr dirty="0" sz="2400" spc="-1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les</a:t>
            </a:r>
            <a:r>
              <a:rPr dirty="0" sz="2400" spc="-5" b="1">
                <a:latin typeface="Calibri"/>
                <a:cs typeface="Calibri"/>
              </a:rPr>
              <a:t> SRADDET</a:t>
            </a:r>
            <a:endParaRPr sz="2400">
              <a:latin typeface="Calibri"/>
              <a:cs typeface="Calibri"/>
            </a:endParaRPr>
          </a:p>
          <a:p>
            <a:pPr marL="755650" indent="-286385">
              <a:lnSpc>
                <a:spcPct val="100000"/>
              </a:lnSpc>
              <a:spcBef>
                <a:spcPts val="1900"/>
              </a:spcBef>
              <a:buFont typeface="Courier New"/>
              <a:buChar char="o"/>
              <a:tabLst>
                <a:tab pos="755650" algn="l"/>
              </a:tabLst>
            </a:pPr>
            <a:r>
              <a:rPr dirty="0" sz="2300" spc="-5" i="1">
                <a:latin typeface="Calibri"/>
                <a:cs typeface="Calibri"/>
              </a:rPr>
              <a:t>Comment</a:t>
            </a:r>
            <a:r>
              <a:rPr dirty="0" sz="2300" spc="5" i="1">
                <a:latin typeface="Calibri"/>
                <a:cs typeface="Calibri"/>
              </a:rPr>
              <a:t> </a:t>
            </a:r>
            <a:r>
              <a:rPr dirty="0" sz="2300" spc="-5" i="1">
                <a:latin typeface="Calibri"/>
                <a:cs typeface="Calibri"/>
              </a:rPr>
              <a:t>les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SRCE</a:t>
            </a:r>
            <a:r>
              <a:rPr dirty="0" sz="2300" i="1">
                <a:latin typeface="Calibri"/>
                <a:cs typeface="Calibri"/>
              </a:rPr>
              <a:t> </a:t>
            </a:r>
            <a:r>
              <a:rPr dirty="0" sz="2300" spc="-20" i="1">
                <a:latin typeface="Calibri"/>
                <a:cs typeface="Calibri"/>
              </a:rPr>
              <a:t>ont-ils</a:t>
            </a:r>
            <a:r>
              <a:rPr dirty="0" sz="2300" spc="5" i="1">
                <a:latin typeface="Calibri"/>
                <a:cs typeface="Calibri"/>
              </a:rPr>
              <a:t> </a:t>
            </a:r>
            <a:r>
              <a:rPr dirty="0" sz="2300" spc="-15" i="1">
                <a:latin typeface="Calibri"/>
                <a:cs typeface="Calibri"/>
              </a:rPr>
              <a:t>été</a:t>
            </a:r>
            <a:r>
              <a:rPr dirty="0" sz="2300" spc="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traduits</a:t>
            </a:r>
            <a:r>
              <a:rPr dirty="0" sz="2300" i="1">
                <a:latin typeface="Calibri"/>
                <a:cs typeface="Calibri"/>
              </a:rPr>
              <a:t> dans</a:t>
            </a:r>
            <a:r>
              <a:rPr dirty="0" sz="2300" spc="5" i="1">
                <a:latin typeface="Calibri"/>
                <a:cs typeface="Calibri"/>
              </a:rPr>
              <a:t> </a:t>
            </a:r>
            <a:r>
              <a:rPr dirty="0" sz="2300" spc="-5" i="1">
                <a:latin typeface="Calibri"/>
                <a:cs typeface="Calibri"/>
              </a:rPr>
              <a:t>les</a:t>
            </a:r>
            <a:r>
              <a:rPr dirty="0" sz="2300" i="1">
                <a:latin typeface="Calibri"/>
                <a:cs typeface="Calibri"/>
              </a:rPr>
              <a:t> </a:t>
            </a:r>
            <a:r>
              <a:rPr dirty="0" sz="2300" spc="-5" i="1">
                <a:latin typeface="Calibri"/>
                <a:cs typeface="Calibri"/>
              </a:rPr>
              <a:t>SRADDET</a:t>
            </a:r>
            <a:r>
              <a:rPr dirty="0" sz="2300" spc="5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?</a:t>
            </a:r>
            <a:endParaRPr sz="2300">
              <a:latin typeface="Calibri"/>
              <a:cs typeface="Calibri"/>
            </a:endParaRPr>
          </a:p>
          <a:p>
            <a:pPr marL="755650" marR="5080" indent="-285750">
              <a:lnSpc>
                <a:spcPct val="148700"/>
              </a:lnSpc>
              <a:spcBef>
                <a:spcPts val="600"/>
              </a:spcBef>
              <a:buFont typeface="Courier New"/>
              <a:buChar char="o"/>
              <a:tabLst>
                <a:tab pos="755650" algn="l"/>
              </a:tabLst>
            </a:pPr>
            <a:r>
              <a:rPr dirty="0" sz="2300" spc="-5" i="1">
                <a:latin typeface="Calibri"/>
                <a:cs typeface="Calibri"/>
              </a:rPr>
              <a:t>Quels</a:t>
            </a:r>
            <a:r>
              <a:rPr dirty="0" sz="2300" spc="5" i="1">
                <a:latin typeface="Calibri"/>
                <a:cs typeface="Calibri"/>
              </a:rPr>
              <a:t> </a:t>
            </a:r>
            <a:r>
              <a:rPr dirty="0" sz="2300" spc="-5" i="1">
                <a:latin typeface="Calibri"/>
                <a:cs typeface="Calibri"/>
              </a:rPr>
              <a:t>éléments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ont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orienté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spc="-15" i="1">
                <a:latin typeface="Calibri"/>
                <a:cs typeface="Calibri"/>
              </a:rPr>
              <a:t>cette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spc="-5" i="1">
                <a:latin typeface="Calibri"/>
                <a:cs typeface="Calibri"/>
              </a:rPr>
              <a:t>traduction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i="1">
                <a:latin typeface="Calibri"/>
                <a:cs typeface="Calibri"/>
              </a:rPr>
              <a:t>?</a:t>
            </a:r>
            <a:r>
              <a:rPr dirty="0" sz="2300" i="1">
                <a:latin typeface="Calibri"/>
                <a:cs typeface="Calibri"/>
              </a:rPr>
              <a:t> </a:t>
            </a:r>
            <a:r>
              <a:rPr dirty="0" sz="2300" spc="-5" i="1">
                <a:latin typeface="Calibri"/>
                <a:cs typeface="Calibri"/>
              </a:rPr>
              <a:t>(nouveau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spc="-5" i="1">
                <a:latin typeface="Calibri"/>
                <a:cs typeface="Calibri"/>
              </a:rPr>
              <a:t>cadre </a:t>
            </a:r>
            <a:r>
              <a:rPr dirty="0" sz="2300" spc="-505" i="1">
                <a:latin typeface="Calibri"/>
                <a:cs typeface="Calibri"/>
              </a:rPr>
              <a:t> </a:t>
            </a:r>
            <a:r>
              <a:rPr dirty="0" sz="2300" spc="-5" i="1">
                <a:latin typeface="Calibri"/>
                <a:cs typeface="Calibri"/>
              </a:rPr>
              <a:t>juridique,</a:t>
            </a:r>
            <a:r>
              <a:rPr dirty="0" sz="2300" spc="5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réforme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territoriale,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spc="-10" i="1">
                <a:latin typeface="Calibri"/>
                <a:cs typeface="Calibri"/>
              </a:rPr>
              <a:t>concertation</a:t>
            </a:r>
            <a:r>
              <a:rPr dirty="0" sz="2300" spc="5" i="1">
                <a:latin typeface="Calibri"/>
                <a:cs typeface="Calibri"/>
              </a:rPr>
              <a:t> </a:t>
            </a:r>
            <a:r>
              <a:rPr dirty="0" sz="2300" spc="-20" i="1">
                <a:latin typeface="Calibri"/>
                <a:cs typeface="Calibri"/>
              </a:rPr>
              <a:t>d’acteurs</a:t>
            </a:r>
            <a:r>
              <a:rPr dirty="0" sz="2300" spc="10" i="1">
                <a:latin typeface="Calibri"/>
                <a:cs typeface="Calibri"/>
              </a:rPr>
              <a:t> </a:t>
            </a:r>
            <a:r>
              <a:rPr dirty="0" sz="2300" spc="-5" i="1">
                <a:latin typeface="Calibri"/>
                <a:cs typeface="Calibri"/>
              </a:rPr>
              <a:t>?…)</a:t>
            </a:r>
            <a:endParaRPr sz="2300">
              <a:latin typeface="Calibri"/>
              <a:cs typeface="Calibri"/>
            </a:endParaRPr>
          </a:p>
          <a:p>
            <a:pPr marL="12700" marR="647700">
              <a:lnSpc>
                <a:spcPct val="149200"/>
              </a:lnSpc>
              <a:spcBef>
                <a:spcPts val="620"/>
              </a:spcBef>
            </a:pPr>
            <a:r>
              <a:rPr dirty="0" sz="2400">
                <a:latin typeface="Wingdings"/>
                <a:cs typeface="Wingdings"/>
              </a:rPr>
              <a:t>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Calibri"/>
                <a:cs typeface="Calibri"/>
              </a:rPr>
              <a:t>Synthèse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évaluative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état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lieux</a:t>
            </a:r>
            <a:r>
              <a:rPr dirty="0" sz="2400" spc="-5">
                <a:latin typeface="Calibri"/>
                <a:cs typeface="Calibri"/>
              </a:rPr>
              <a:t> et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recommandations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éventuelles</a:t>
            </a:r>
            <a:r>
              <a:rPr dirty="0" sz="2400" spc="-5">
                <a:latin typeface="Calibri"/>
                <a:cs typeface="Calibri"/>
              </a:rPr>
              <a:t> pour</a:t>
            </a:r>
            <a:r>
              <a:rPr dirty="0" sz="2400" spc="-5">
                <a:latin typeface="Calibri"/>
                <a:cs typeface="Calibri"/>
              </a:rPr>
              <a:t> la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prochaine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génération</a:t>
            </a:r>
            <a:r>
              <a:rPr dirty="0" sz="2400">
                <a:latin typeface="Calibri"/>
                <a:cs typeface="Calibri"/>
              </a:rPr>
              <a:t> 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SRADDET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9" y="458711"/>
            <a:ext cx="21672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Méthode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35927" y="1696224"/>
            <a:ext cx="8067675" cy="459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latin typeface="Calibri"/>
                <a:cs typeface="Calibri"/>
              </a:rPr>
              <a:t>Etude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cas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sur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3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régions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: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30" b="1">
                <a:latin typeface="Calibri"/>
                <a:cs typeface="Calibri"/>
              </a:rPr>
              <a:t>PACA,</a:t>
            </a:r>
            <a:r>
              <a:rPr dirty="0" sz="2000" spc="-10" b="1">
                <a:latin typeface="Calibri"/>
                <a:cs typeface="Calibri"/>
              </a:rPr>
              <a:t> Grand-Est,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Nouvelle-Aquitaine</a:t>
            </a:r>
            <a:endParaRPr sz="2000">
              <a:latin typeface="Calibri"/>
              <a:cs typeface="Calibri"/>
            </a:endParaRPr>
          </a:p>
          <a:p>
            <a:pPr marL="12700" marR="5080" indent="400050">
              <a:lnSpc>
                <a:spcPct val="139500"/>
              </a:lnSpc>
              <a:spcBef>
                <a:spcPts val="560"/>
              </a:spcBef>
            </a:pP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>
                <a:latin typeface="Times New Roman"/>
                <a:cs typeface="Times New Roman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sélection</a:t>
            </a:r>
            <a:r>
              <a:rPr dirty="0" sz="2000" spc="-5" i="1">
                <a:latin typeface="Calibri"/>
                <a:cs typeface="Calibri"/>
              </a:rPr>
              <a:t> sur</a:t>
            </a:r>
            <a:r>
              <a:rPr dirty="0" sz="2000" spc="-5" i="1">
                <a:latin typeface="Calibri"/>
                <a:cs typeface="Calibri"/>
              </a:rPr>
              <a:t> critères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: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adoption</a:t>
            </a:r>
            <a:r>
              <a:rPr dirty="0" sz="2000" spc="-5" i="1">
                <a:latin typeface="Calibri"/>
                <a:cs typeface="Calibri"/>
              </a:rPr>
              <a:t> du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spc="-30" i="1">
                <a:latin typeface="Calibri"/>
                <a:cs typeface="Calibri"/>
              </a:rPr>
              <a:t>SRADDET,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fusion</a:t>
            </a:r>
            <a:r>
              <a:rPr dirty="0" sz="2000" spc="-5" i="1">
                <a:latin typeface="Calibri"/>
                <a:cs typeface="Calibri"/>
              </a:rPr>
              <a:t> de</a:t>
            </a:r>
            <a:r>
              <a:rPr dirty="0" sz="2000" spc="-5" i="1">
                <a:latin typeface="Calibri"/>
                <a:cs typeface="Calibri"/>
              </a:rPr>
              <a:t> régions, 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représentativité,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proportions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d’objectifs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et</a:t>
            </a:r>
            <a:r>
              <a:rPr dirty="0" sz="2000" spc="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de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règles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en</a:t>
            </a:r>
            <a:r>
              <a:rPr dirty="0" sz="2000" spc="-5" i="1">
                <a:latin typeface="Calibri"/>
                <a:cs typeface="Calibri"/>
              </a:rPr>
              <a:t> lien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avec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la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biodiversité </a:t>
            </a:r>
            <a:r>
              <a:rPr dirty="0" sz="2000" spc="-44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(*)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2000" spc="-5" b="1">
                <a:latin typeface="Calibri"/>
                <a:cs typeface="Calibri"/>
              </a:rPr>
              <a:t>Analyse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des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SRCE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et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SRADDET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510"/>
              </a:spcBef>
            </a:pP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 spc="220">
                <a:latin typeface="Times New Roman"/>
                <a:cs typeface="Times New Roman"/>
              </a:rPr>
              <a:t> </a:t>
            </a:r>
            <a:r>
              <a:rPr dirty="0" sz="2000" spc="-30" i="1">
                <a:latin typeface="Calibri"/>
                <a:cs typeface="Calibri"/>
              </a:rPr>
              <a:t>Tableau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de</a:t>
            </a:r>
            <a:r>
              <a:rPr dirty="0" sz="2000" spc="-1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correspondance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SRCE/SRADDET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395"/>
              </a:spcBef>
            </a:pP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 spc="240">
                <a:latin typeface="Times New Roman"/>
                <a:cs typeface="Times New Roman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Entretiens</a:t>
            </a:r>
            <a:r>
              <a:rPr dirty="0" sz="2000" spc="-5" i="1">
                <a:latin typeface="Calibri"/>
                <a:cs typeface="Calibri"/>
              </a:rPr>
              <a:t> avec</a:t>
            </a:r>
            <a:r>
              <a:rPr dirty="0" sz="2000" spc="5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les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Régions,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DR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de</a:t>
            </a:r>
            <a:r>
              <a:rPr dirty="0" sz="2000" spc="-10" i="1">
                <a:latin typeface="Calibri"/>
                <a:cs typeface="Calibri"/>
              </a:rPr>
              <a:t> </a:t>
            </a:r>
            <a:r>
              <a:rPr dirty="0" sz="2000" spc="-20" i="1">
                <a:latin typeface="Calibri"/>
                <a:cs typeface="Calibri"/>
              </a:rPr>
              <a:t>l’OFB,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référents</a:t>
            </a:r>
            <a:r>
              <a:rPr dirty="0" sz="2000" spc="-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SRCE,</a:t>
            </a:r>
            <a:r>
              <a:rPr dirty="0" sz="2000" i="1">
                <a:latin typeface="Calibri"/>
                <a:cs typeface="Calibri"/>
              </a:rPr>
              <a:t> </a:t>
            </a:r>
            <a:r>
              <a:rPr dirty="0" sz="2000" spc="-5" i="1">
                <a:latin typeface="Calibri"/>
                <a:cs typeface="Calibri"/>
              </a:rPr>
              <a:t>DREAL,…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390"/>
              </a:spcBef>
            </a:pP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 spc="-210">
                <a:latin typeface="Times New Roman"/>
                <a:cs typeface="Times New Roman"/>
              </a:rPr>
              <a:t> </a:t>
            </a:r>
            <a:r>
              <a:rPr dirty="0" sz="2000" spc="-35" i="1">
                <a:latin typeface="Calibri"/>
                <a:cs typeface="Calibri"/>
              </a:rPr>
              <a:t>R</a:t>
            </a:r>
            <a:r>
              <a:rPr dirty="0" sz="2000" spc="-10" i="1">
                <a:latin typeface="Calibri"/>
                <a:cs typeface="Calibri"/>
              </a:rPr>
              <a:t>e</a:t>
            </a:r>
            <a:r>
              <a:rPr dirty="0" sz="2000" i="1">
                <a:latin typeface="Calibri"/>
                <a:cs typeface="Calibri"/>
              </a:rPr>
              <a:t>c</a:t>
            </a:r>
            <a:r>
              <a:rPr dirty="0" sz="2000" spc="-5" i="1">
                <a:latin typeface="Calibri"/>
                <a:cs typeface="Calibri"/>
              </a:rPr>
              <a:t>he</a:t>
            </a:r>
            <a:r>
              <a:rPr dirty="0" sz="2000" i="1">
                <a:latin typeface="Calibri"/>
                <a:cs typeface="Calibri"/>
              </a:rPr>
              <a:t>r</a:t>
            </a:r>
            <a:r>
              <a:rPr dirty="0" sz="2000" spc="5" i="1">
                <a:latin typeface="Calibri"/>
                <a:cs typeface="Calibri"/>
              </a:rPr>
              <a:t>c</a:t>
            </a:r>
            <a:r>
              <a:rPr dirty="0" sz="2000" spc="-5" i="1">
                <a:latin typeface="Calibri"/>
                <a:cs typeface="Calibri"/>
              </a:rPr>
              <a:t>h</a:t>
            </a:r>
            <a:r>
              <a:rPr dirty="0" sz="2000" i="1">
                <a:latin typeface="Calibri"/>
                <a:cs typeface="Calibri"/>
              </a:rPr>
              <a:t>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5" i="1">
                <a:latin typeface="Calibri"/>
                <a:cs typeface="Calibri"/>
              </a:rPr>
              <a:t>b</a:t>
            </a:r>
            <a:r>
              <a:rPr dirty="0" sz="2000" i="1">
                <a:latin typeface="Calibri"/>
                <a:cs typeface="Calibri"/>
              </a:rPr>
              <a:t>i</a:t>
            </a:r>
            <a:r>
              <a:rPr dirty="0" sz="2000" spc="-5" i="1">
                <a:latin typeface="Calibri"/>
                <a:cs typeface="Calibri"/>
              </a:rPr>
              <a:t>b</a:t>
            </a:r>
            <a:r>
              <a:rPr dirty="0" sz="2000" i="1">
                <a:latin typeface="Calibri"/>
                <a:cs typeface="Calibri"/>
              </a:rPr>
              <a:t>li</a:t>
            </a:r>
            <a:r>
              <a:rPr dirty="0" sz="2000" spc="-5" i="1">
                <a:latin typeface="Calibri"/>
                <a:cs typeface="Calibri"/>
              </a:rPr>
              <a:t>og</a:t>
            </a:r>
            <a:r>
              <a:rPr dirty="0" sz="2000" i="1">
                <a:latin typeface="Calibri"/>
                <a:cs typeface="Calibri"/>
              </a:rPr>
              <a:t>r</a:t>
            </a:r>
            <a:r>
              <a:rPr dirty="0" sz="2000" spc="-5" i="1">
                <a:latin typeface="Calibri"/>
                <a:cs typeface="Calibri"/>
              </a:rPr>
              <a:t>aph</a:t>
            </a:r>
            <a:r>
              <a:rPr dirty="0" sz="2000" i="1">
                <a:latin typeface="Calibri"/>
                <a:cs typeface="Calibri"/>
              </a:rPr>
              <a:t>i</a:t>
            </a:r>
            <a:r>
              <a:rPr dirty="0" sz="2000" spc="-5" i="1">
                <a:latin typeface="Calibri"/>
                <a:cs typeface="Calibri"/>
              </a:rPr>
              <a:t>qu</a:t>
            </a:r>
            <a:r>
              <a:rPr dirty="0" sz="2000" i="1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 b="1">
                <a:latin typeface="Calibri"/>
                <a:cs typeface="Calibri"/>
              </a:rPr>
              <a:t>Collaboration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avec</a:t>
            </a:r>
            <a:r>
              <a:rPr dirty="0" sz="2000" spc="-5" b="1">
                <a:latin typeface="Calibri"/>
                <a:cs typeface="Calibri"/>
              </a:rPr>
              <a:t> l'UMR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40" b="1">
                <a:latin typeface="Calibri"/>
                <a:cs typeface="Calibri"/>
              </a:rPr>
              <a:t>Tetis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à</a:t>
            </a:r>
            <a:r>
              <a:rPr dirty="0" sz="2000" spc="-5" b="1">
                <a:latin typeface="Calibri"/>
                <a:cs typeface="Calibri"/>
              </a:rPr>
              <a:t> l’INRAe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: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stage</a:t>
            </a:r>
            <a:r>
              <a:rPr dirty="0" sz="2000" b="1">
                <a:latin typeface="Calibri"/>
                <a:cs typeface="Calibri"/>
              </a:rPr>
              <a:t> de</a:t>
            </a:r>
            <a:r>
              <a:rPr dirty="0" sz="200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fouille</a:t>
            </a:r>
            <a:r>
              <a:rPr dirty="0" sz="2000" b="1">
                <a:latin typeface="Calibri"/>
                <a:cs typeface="Calibri"/>
              </a:rPr>
              <a:t> de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données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2000">
                <a:latin typeface="Calibri"/>
                <a:cs typeface="Calibri"/>
              </a:rPr>
              <a:t>(*)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Source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:</a:t>
            </a:r>
            <a:r>
              <a:rPr dirty="0" sz="2000" spc="-10">
                <a:latin typeface="Calibri"/>
                <a:cs typeface="Calibri"/>
              </a:rPr>
              <a:t> rapport</a:t>
            </a:r>
            <a:r>
              <a:rPr dirty="0" sz="2000" spc="-5">
                <a:latin typeface="Calibri"/>
                <a:cs typeface="Calibri"/>
              </a:rPr>
              <a:t> 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FNE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9" y="458711"/>
            <a:ext cx="57207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Premiers</a:t>
            </a:r>
            <a:r>
              <a:rPr dirty="0" spc="-55"/>
              <a:t> </a:t>
            </a:r>
            <a:r>
              <a:rPr dirty="0" spc="-10"/>
              <a:t>enseignements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481330" indent="-3429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81330" algn="l"/>
                <a:tab pos="481965" algn="l"/>
              </a:tabLst>
            </a:pPr>
            <a:r>
              <a:rPr dirty="0" spc="-5"/>
              <a:t>Influences</a:t>
            </a:r>
            <a:r>
              <a:rPr dirty="0"/>
              <a:t> de</a:t>
            </a:r>
            <a:r>
              <a:rPr dirty="0"/>
              <a:t> </a:t>
            </a:r>
            <a:r>
              <a:rPr dirty="0" spc="-5"/>
              <a:t>la</a:t>
            </a:r>
            <a:r>
              <a:rPr dirty="0"/>
              <a:t> </a:t>
            </a:r>
            <a:r>
              <a:rPr dirty="0" spc="-10"/>
              <a:t>réforme</a:t>
            </a:r>
            <a:r>
              <a:rPr dirty="0"/>
              <a:t> </a:t>
            </a:r>
            <a:r>
              <a:rPr dirty="0" spc="-10"/>
              <a:t>territoriale</a:t>
            </a:r>
            <a:r>
              <a:rPr dirty="0"/>
              <a:t> </a:t>
            </a:r>
            <a:r>
              <a:rPr dirty="0" spc="-5"/>
              <a:t>et</a:t>
            </a:r>
            <a:r>
              <a:rPr dirty="0" spc="-10"/>
              <a:t> </a:t>
            </a:r>
            <a:r>
              <a:rPr dirty="0"/>
              <a:t>du</a:t>
            </a:r>
            <a:r>
              <a:rPr dirty="0"/>
              <a:t> </a:t>
            </a:r>
            <a:r>
              <a:rPr dirty="0" spc="-5"/>
              <a:t>changement</a:t>
            </a:r>
            <a:r>
              <a:rPr dirty="0" spc="-10"/>
              <a:t> </a:t>
            </a:r>
            <a:r>
              <a:rPr dirty="0"/>
              <a:t>de</a:t>
            </a:r>
            <a:r>
              <a:rPr dirty="0"/>
              <a:t> </a:t>
            </a:r>
            <a:r>
              <a:rPr dirty="0" spc="-10"/>
              <a:t>cadre</a:t>
            </a:r>
            <a:r>
              <a:rPr dirty="0"/>
              <a:t> </a:t>
            </a:r>
            <a:r>
              <a:rPr dirty="0" spc="-5"/>
              <a:t>juridique</a:t>
            </a:r>
            <a:r>
              <a:rPr dirty="0" spc="15"/>
              <a:t> </a:t>
            </a:r>
            <a:r>
              <a:rPr dirty="0" b="0">
                <a:latin typeface="Calibri"/>
                <a:cs typeface="Calibri"/>
              </a:rPr>
              <a:t>:</a:t>
            </a:r>
          </a:p>
          <a:p>
            <a:pPr lvl="1" marL="881380" indent="-285750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881380" algn="l"/>
                <a:tab pos="882015" algn="l"/>
              </a:tabLst>
            </a:pPr>
            <a:r>
              <a:rPr dirty="0" sz="2000" spc="-40">
                <a:latin typeface="Calibri"/>
                <a:cs typeface="Calibri"/>
              </a:rPr>
              <a:t>Temps</a:t>
            </a:r>
            <a:r>
              <a:rPr dirty="0" sz="2000" spc="-5">
                <a:latin typeface="Calibri"/>
                <a:cs typeface="Calibri"/>
              </a:rPr>
              <a:t> 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vie</a:t>
            </a:r>
            <a:r>
              <a:rPr dirty="0" sz="2000" spc="-10">
                <a:latin typeface="Calibri"/>
                <a:cs typeface="Calibri"/>
              </a:rPr>
              <a:t> réduit</a:t>
            </a:r>
            <a:r>
              <a:rPr dirty="0" sz="2000" spc="-5">
                <a:latin typeface="Calibri"/>
                <a:cs typeface="Calibri"/>
              </a:rPr>
              <a:t> des</a:t>
            </a:r>
            <a:r>
              <a:rPr dirty="0" sz="2000" spc="-5">
                <a:latin typeface="Calibri"/>
                <a:cs typeface="Calibri"/>
              </a:rPr>
              <a:t> SRCE</a:t>
            </a:r>
            <a:endParaRPr sz="2000">
              <a:latin typeface="Calibri"/>
              <a:cs typeface="Calibri"/>
            </a:endParaRPr>
          </a:p>
          <a:p>
            <a:pPr lvl="1" marL="881380" indent="-285750">
              <a:lnSpc>
                <a:spcPct val="100000"/>
              </a:lnSpc>
              <a:spcBef>
                <a:spcPts val="409"/>
              </a:spcBef>
              <a:buFont typeface="Arial MT"/>
              <a:buChar char="–"/>
              <a:tabLst>
                <a:tab pos="881380" algn="l"/>
                <a:tab pos="882015" algn="l"/>
              </a:tabLst>
            </a:pPr>
            <a:r>
              <a:rPr dirty="0" sz="2000" spc="-5">
                <a:latin typeface="Calibri"/>
                <a:cs typeface="Calibri"/>
              </a:rPr>
              <a:t>SRADDET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à</a:t>
            </a:r>
            <a:r>
              <a:rPr dirty="0" sz="2000" spc="-5">
                <a:latin typeface="Calibri"/>
                <a:cs typeface="Calibri"/>
              </a:rPr>
              <a:t> réaliser</a:t>
            </a:r>
            <a:r>
              <a:rPr dirty="0" sz="2000" spc="-5">
                <a:latin typeface="Calibri"/>
                <a:cs typeface="Calibri"/>
              </a:rPr>
              <a:t> dans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</a:t>
            </a:r>
            <a:r>
              <a:rPr dirty="0" sz="2000" spc="-5">
                <a:latin typeface="Calibri"/>
                <a:cs typeface="Calibri"/>
              </a:rPr>
              <a:t> courts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délais</a:t>
            </a:r>
            <a:endParaRPr sz="2000">
              <a:latin typeface="Calibri"/>
              <a:cs typeface="Calibri"/>
            </a:endParaRPr>
          </a:p>
          <a:p>
            <a:pPr lvl="1" marL="881380" indent="-285750">
              <a:lnSpc>
                <a:spcPct val="100000"/>
              </a:lnSpc>
              <a:spcBef>
                <a:spcPts val="480"/>
              </a:spcBef>
              <a:buFont typeface="Arial MT"/>
              <a:buChar char="–"/>
              <a:tabLst>
                <a:tab pos="881380" algn="l"/>
                <a:tab pos="882015" algn="l"/>
              </a:tabLst>
            </a:pPr>
            <a:r>
              <a:rPr dirty="0" sz="2000" spc="-5">
                <a:latin typeface="Calibri"/>
                <a:cs typeface="Calibri"/>
              </a:rPr>
              <a:t>Difficultés</a:t>
            </a:r>
            <a:r>
              <a:rPr dirty="0" sz="2000">
                <a:latin typeface="Calibri"/>
                <a:cs typeface="Calibri"/>
              </a:rPr>
              <a:t> à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agréger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SRCE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pour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régions</a:t>
            </a:r>
            <a:r>
              <a:rPr dirty="0" sz="2000" spc="-5">
                <a:latin typeface="Calibri"/>
                <a:cs typeface="Calibri"/>
              </a:rPr>
              <a:t> fusionnées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3136900"/>
            <a:ext cx="5899150" cy="36068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Premiers</a:t>
            </a:r>
            <a:r>
              <a:rPr dirty="0" spc="-55"/>
              <a:t> </a:t>
            </a:r>
            <a:r>
              <a:rPr dirty="0" spc="-10"/>
              <a:t>enseignements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35929" y="1558035"/>
            <a:ext cx="7948930" cy="4308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30" b="1">
                <a:latin typeface="Calibri"/>
                <a:cs typeface="Calibri"/>
              </a:rPr>
              <a:t>SRADDET,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un</a:t>
            </a:r>
            <a:r>
              <a:rPr dirty="0" sz="2200" spc="-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document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qui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donne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le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ton</a:t>
            </a:r>
            <a:r>
              <a:rPr dirty="0" sz="2200" spc="-5" b="1">
                <a:latin typeface="Calibri"/>
                <a:cs typeface="Calibri"/>
              </a:rPr>
              <a:t> mais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plutôt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générique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550">
              <a:latin typeface="Calibri"/>
              <a:cs typeface="Calibri"/>
            </a:endParaRPr>
          </a:p>
          <a:p>
            <a:pPr lvl="1" marL="755015" marR="521970" indent="-285750">
              <a:lnSpc>
                <a:spcPct val="80000"/>
              </a:lnSpc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 sz="2200" spc="-10">
                <a:latin typeface="Calibri"/>
                <a:cs typeface="Calibri"/>
              </a:rPr>
              <a:t>Orientations</a:t>
            </a:r>
            <a:r>
              <a:rPr dirty="0" sz="2200" spc="-5">
                <a:latin typeface="Calibri"/>
                <a:cs typeface="Calibri"/>
              </a:rPr>
              <a:t> 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objectifs</a:t>
            </a:r>
            <a:r>
              <a:rPr dirty="0" sz="2200" spc="-5">
                <a:latin typeface="Calibri"/>
                <a:cs typeface="Calibri"/>
              </a:rPr>
              <a:t> englobants,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répondant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aux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enjeux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majeurs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mais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parfois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peu</a:t>
            </a:r>
            <a:r>
              <a:rPr dirty="0" sz="2200" spc="-10">
                <a:latin typeface="Calibri"/>
                <a:cs typeface="Calibri"/>
              </a:rPr>
              <a:t> précis</a:t>
            </a:r>
            <a:r>
              <a:rPr dirty="0" sz="2200">
                <a:latin typeface="Calibri"/>
                <a:cs typeface="Calibri"/>
              </a:rPr>
              <a:t> ou</a:t>
            </a:r>
            <a:r>
              <a:rPr dirty="0" sz="2200" spc="-5">
                <a:latin typeface="Calibri"/>
                <a:cs typeface="Calibri"/>
              </a:rPr>
              <a:t> peu</a:t>
            </a:r>
            <a:r>
              <a:rPr dirty="0" sz="2200" spc="-5">
                <a:latin typeface="Calibri"/>
                <a:cs typeface="Calibri"/>
              </a:rPr>
              <a:t> ambitieux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 MT"/>
              <a:buChar char="–"/>
            </a:pPr>
            <a:endParaRPr sz="2600">
              <a:latin typeface="Calibri"/>
              <a:cs typeface="Calibri"/>
            </a:endParaRPr>
          </a:p>
          <a:p>
            <a:pPr marL="469265" marR="703580">
              <a:lnSpc>
                <a:spcPct val="79100"/>
              </a:lnSpc>
            </a:pPr>
            <a:r>
              <a:rPr dirty="0" u="sng" sz="22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</a:t>
            </a:r>
            <a:r>
              <a:rPr dirty="0" u="sng" sz="22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2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Nouvelle-Aquitaine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: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Objectif</a:t>
            </a:r>
            <a:r>
              <a:rPr dirty="0" sz="2200" spc="1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35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: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Développer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la</a:t>
            </a:r>
            <a:r>
              <a:rPr dirty="0" sz="2200" spc="1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nature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et </a:t>
            </a:r>
            <a:r>
              <a:rPr dirty="0" sz="2200" spc="-484" i="1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l’agriculture</a:t>
            </a:r>
            <a:r>
              <a:rPr dirty="0" sz="2200" spc="-5" i="1">
                <a:latin typeface="Calibri"/>
                <a:cs typeface="Calibri"/>
              </a:rPr>
              <a:t> en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ville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et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en</a:t>
            </a:r>
            <a:r>
              <a:rPr dirty="0" sz="2200" spc="-5" i="1">
                <a:latin typeface="Calibri"/>
                <a:cs typeface="Calibri"/>
              </a:rPr>
              <a:t> périphérie</a:t>
            </a:r>
            <a:endParaRPr sz="2200">
              <a:latin typeface="Calibri"/>
              <a:cs typeface="Calibri"/>
            </a:endParaRPr>
          </a:p>
          <a:p>
            <a:pPr marL="469265" marR="5080">
              <a:lnSpc>
                <a:spcPct val="79400"/>
              </a:lnSpc>
              <a:spcBef>
                <a:spcPts val="520"/>
              </a:spcBef>
            </a:pPr>
            <a:r>
              <a:rPr dirty="0" sz="2200" i="1">
                <a:latin typeface="Calibri"/>
                <a:cs typeface="Calibri"/>
              </a:rPr>
              <a:t>«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Intégrer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davantage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de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nature</a:t>
            </a:r>
            <a:r>
              <a:rPr dirty="0" sz="2200" spc="-5" i="1">
                <a:latin typeface="Calibri"/>
                <a:cs typeface="Calibri"/>
              </a:rPr>
              <a:t> en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ville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de</a:t>
            </a:r>
            <a:r>
              <a:rPr dirty="0" sz="2200" spc="1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manière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à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favoriser </a:t>
            </a:r>
            <a:r>
              <a:rPr dirty="0" sz="2200" spc="-5" i="1">
                <a:latin typeface="Calibri"/>
                <a:cs typeface="Calibri"/>
              </a:rPr>
              <a:t> l’indispensable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circulation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des</a:t>
            </a:r>
            <a:r>
              <a:rPr dirty="0" sz="2200" spc="2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espèces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et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s’appuyer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sur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les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services </a:t>
            </a:r>
            <a:r>
              <a:rPr dirty="0" sz="2200" spc="-480" i="1">
                <a:latin typeface="Calibri"/>
                <a:cs typeface="Calibri"/>
              </a:rPr>
              <a:t> </a:t>
            </a:r>
            <a:r>
              <a:rPr dirty="0" sz="2200" spc="-15" i="1">
                <a:latin typeface="Calibri"/>
                <a:cs typeface="Calibri"/>
              </a:rPr>
              <a:t>écosystémiques</a:t>
            </a:r>
            <a:r>
              <a:rPr dirty="0" sz="2200" spc="-5" i="1">
                <a:latin typeface="Calibri"/>
                <a:cs typeface="Calibri"/>
              </a:rPr>
              <a:t> qu’ils</a:t>
            </a:r>
            <a:r>
              <a:rPr dirty="0" sz="2200" spc="1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rendent,</a:t>
            </a:r>
            <a:r>
              <a:rPr dirty="0" sz="2200" spc="1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tout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en</a:t>
            </a:r>
            <a:r>
              <a:rPr dirty="0" sz="2200" spc="1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maintenant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un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tissu</a:t>
            </a:r>
            <a:r>
              <a:rPr dirty="0" sz="2200" spc="-5" i="1">
                <a:latin typeface="Calibri"/>
                <a:cs typeface="Calibri"/>
              </a:rPr>
              <a:t> urbain 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dense</a:t>
            </a:r>
            <a:r>
              <a:rPr dirty="0" sz="2200" spc="-5" i="1">
                <a:latin typeface="Calibri"/>
                <a:cs typeface="Calibri"/>
              </a:rPr>
              <a:t> pour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éviter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un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étalement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préjudiciable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à</a:t>
            </a:r>
            <a:r>
              <a:rPr dirty="0" sz="2200" i="1">
                <a:latin typeface="Calibri"/>
                <a:cs typeface="Calibri"/>
              </a:rPr>
              <a:t> </a:t>
            </a:r>
            <a:r>
              <a:rPr dirty="0" sz="2200" spc="-5" i="1">
                <a:latin typeface="Calibri"/>
                <a:cs typeface="Calibri"/>
              </a:rPr>
              <a:t>la</a:t>
            </a:r>
            <a:r>
              <a:rPr dirty="0" sz="2200" spc="-10" i="1">
                <a:latin typeface="Calibri"/>
                <a:cs typeface="Calibri"/>
              </a:rPr>
              <a:t> biodiversité</a:t>
            </a:r>
            <a:r>
              <a:rPr dirty="0" sz="2200" spc="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Calibri"/>
              <a:cs typeface="Calibri"/>
            </a:endParaRPr>
          </a:p>
          <a:p>
            <a:pPr lvl="1" marL="755015" marR="331470" indent="-285750">
              <a:lnSpc>
                <a:spcPct val="79100"/>
              </a:lnSpc>
              <a:spcBef>
                <a:spcPts val="5"/>
              </a:spcBef>
              <a:buFont typeface="Arial MT"/>
              <a:buChar char="–"/>
              <a:tabLst>
                <a:tab pos="755015" algn="l"/>
                <a:tab pos="755650" algn="l"/>
              </a:tabLst>
            </a:pPr>
            <a:r>
              <a:rPr dirty="0" sz="2200" spc="-25">
                <a:latin typeface="Calibri"/>
                <a:cs typeface="Calibri"/>
              </a:rPr>
              <a:t>Volonté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forte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d’intégrer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la</a:t>
            </a:r>
            <a:r>
              <a:rPr dirty="0" sz="2200">
                <a:latin typeface="Calibri"/>
                <a:cs typeface="Calibri"/>
              </a:rPr>
              <a:t> TVB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malgré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un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certain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manque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transversalité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Premiers</a:t>
            </a:r>
            <a:r>
              <a:rPr dirty="0" spc="-55"/>
              <a:t> </a:t>
            </a:r>
            <a:r>
              <a:rPr dirty="0" spc="-10"/>
              <a:t>enseignements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35929" y="1608835"/>
            <a:ext cx="7996555" cy="3985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540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Calibri"/>
                <a:cs typeface="Calibri"/>
              </a:rPr>
              <a:t>Un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besoin</a:t>
            </a:r>
            <a:r>
              <a:rPr dirty="0" sz="2400" spc="-10" b="1">
                <a:latin typeface="Calibri"/>
                <a:cs typeface="Calibri"/>
              </a:rPr>
              <a:t> fondamental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d’accompagnement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des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différents </a:t>
            </a:r>
            <a:r>
              <a:rPr dirty="0" sz="2400" spc="-10" b="1">
                <a:latin typeface="Calibri"/>
                <a:cs typeface="Calibri"/>
              </a:rPr>
              <a:t> acteurs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territoriaux</a:t>
            </a:r>
            <a:r>
              <a:rPr dirty="0" sz="2400" spc="-5" b="1">
                <a:latin typeface="Calibri"/>
                <a:cs typeface="Calibri"/>
              </a:rPr>
              <a:t> pour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décliner</a:t>
            </a:r>
            <a:r>
              <a:rPr dirty="0" sz="2400" spc="-5" b="1">
                <a:latin typeface="Calibri"/>
                <a:cs typeface="Calibri"/>
              </a:rPr>
              <a:t> le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SRADDET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localement</a:t>
            </a:r>
            <a:r>
              <a:rPr dirty="0" sz="2400" spc="1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lvl="1" marL="755015" marR="5080" indent="-285750">
              <a:lnSpc>
                <a:spcPct val="100800"/>
              </a:lnSpc>
              <a:buFont typeface="Arial MT"/>
              <a:buChar char="–"/>
              <a:tabLst>
                <a:tab pos="755650" algn="l"/>
              </a:tabLst>
            </a:pPr>
            <a:r>
              <a:rPr dirty="0" sz="2400" spc="-20">
                <a:latin typeface="Calibri"/>
                <a:cs typeface="Calibri"/>
              </a:rPr>
              <a:t>Renforcer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moyens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consacrés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à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l’animation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volet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TVB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SRADDET</a:t>
            </a:r>
            <a:r>
              <a:rPr dirty="0" sz="2400" spc="-5">
                <a:latin typeface="Calibri"/>
                <a:cs typeface="Calibri"/>
              </a:rPr>
              <a:t> et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suivi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documents</a:t>
            </a:r>
            <a:r>
              <a:rPr dirty="0" sz="2400" spc="-10">
                <a:latin typeface="Calibri"/>
                <a:cs typeface="Calibri"/>
              </a:rPr>
              <a:t> d’urbanisme</a:t>
            </a:r>
            <a:endParaRPr sz="2400">
              <a:latin typeface="Calibri"/>
              <a:cs typeface="Calibri"/>
            </a:endParaRPr>
          </a:p>
          <a:p>
            <a:pPr lvl="1" marL="755015" marR="1193800" indent="-285750">
              <a:lnSpc>
                <a:spcPct val="100000"/>
              </a:lnSpc>
              <a:spcBef>
                <a:spcPts val="625"/>
              </a:spcBef>
              <a:buFont typeface="Arial MT"/>
              <a:buChar char="–"/>
              <a:tabLst>
                <a:tab pos="755650" algn="l"/>
              </a:tabLst>
            </a:pPr>
            <a:r>
              <a:rPr dirty="0" sz="2400" spc="-5">
                <a:latin typeface="Calibri"/>
                <a:cs typeface="Calibri"/>
              </a:rPr>
              <a:t>Identifier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relais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territoriaux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(ARB,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CAUE,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70">
                <a:latin typeface="Calibri"/>
                <a:cs typeface="Calibri"/>
              </a:rPr>
              <a:t>DDT,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associations,</a:t>
            </a:r>
            <a:r>
              <a:rPr dirty="0" sz="2400" spc="-5">
                <a:latin typeface="Calibri"/>
                <a:cs typeface="Calibri"/>
              </a:rPr>
              <a:t> PNR,</a:t>
            </a:r>
            <a:r>
              <a:rPr dirty="0" sz="2400" spc="-5">
                <a:latin typeface="Calibri"/>
                <a:cs typeface="Calibri"/>
              </a:rPr>
              <a:t> agences</a:t>
            </a:r>
            <a:r>
              <a:rPr dirty="0" sz="2400" spc="-5">
                <a:latin typeface="Calibri"/>
                <a:cs typeface="Calibri"/>
              </a:rPr>
              <a:t> d’urbanisme,…)</a:t>
            </a:r>
            <a:endParaRPr sz="2400">
              <a:latin typeface="Calibri"/>
              <a:cs typeface="Calibri"/>
            </a:endParaRPr>
          </a:p>
          <a:p>
            <a:pPr lvl="1" marL="755015" marR="94615" indent="-285750">
              <a:lnSpc>
                <a:spcPct val="100800"/>
              </a:lnSpc>
              <a:spcBef>
                <a:spcPts val="505"/>
              </a:spcBef>
              <a:buFont typeface="Arial MT"/>
              <a:buChar char="–"/>
              <a:tabLst>
                <a:tab pos="755650" algn="l"/>
              </a:tabLst>
            </a:pPr>
            <a:r>
              <a:rPr dirty="0" sz="2400" spc="-10">
                <a:latin typeface="Calibri"/>
                <a:cs typeface="Calibri"/>
              </a:rPr>
              <a:t>Maintenir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la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production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promouvoir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outils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d’accompagnement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pour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collectivités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territoriales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(ex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guides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pour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</a:t>
            </a:r>
            <a:r>
              <a:rPr dirty="0" sz="2400" spc="-10">
                <a:latin typeface="Calibri"/>
                <a:cs typeface="Calibri"/>
              </a:rPr>
              <a:t> porteurs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">
                <a:latin typeface="Calibri"/>
                <a:cs typeface="Calibri"/>
              </a:rPr>
              <a:t> SCoT</a:t>
            </a:r>
            <a:r>
              <a:rPr dirty="0" sz="2400" spc="-5">
                <a:latin typeface="Calibri"/>
                <a:cs typeface="Calibri"/>
              </a:rPr>
              <a:t> et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PLU(i))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Premiers</a:t>
            </a:r>
            <a:r>
              <a:rPr dirty="0" spc="-55"/>
              <a:t> </a:t>
            </a:r>
            <a:r>
              <a:rPr dirty="0" spc="-10"/>
              <a:t>enseignements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35929" y="1608835"/>
            <a:ext cx="7697470" cy="3756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3081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Calibri"/>
                <a:cs typeface="Calibri"/>
              </a:rPr>
              <a:t>Une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cartographie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intégrative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des</a:t>
            </a:r>
            <a:r>
              <a:rPr dirty="0" sz="2400" spc="5" b="1">
                <a:latin typeface="Calibri"/>
                <a:cs typeface="Calibri"/>
              </a:rPr>
              <a:t> </a:t>
            </a:r>
            <a:r>
              <a:rPr dirty="0" sz="2400" spc="-15" b="1">
                <a:latin typeface="Calibri"/>
                <a:cs typeface="Calibri"/>
              </a:rPr>
              <a:t>divers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enjeux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régionaux </a:t>
            </a:r>
            <a:r>
              <a:rPr dirty="0" sz="2400" spc="-52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mais</a:t>
            </a:r>
            <a:r>
              <a:rPr dirty="0" sz="2400" spc="-5" b="1">
                <a:latin typeface="Calibri"/>
                <a:cs typeface="Calibri"/>
              </a:rPr>
              <a:t> qui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manque</a:t>
            </a:r>
            <a:r>
              <a:rPr dirty="0" sz="2400" spc="-5" b="1">
                <a:latin typeface="Calibri"/>
                <a:cs typeface="Calibri"/>
              </a:rPr>
              <a:t> de</a:t>
            </a:r>
            <a:r>
              <a:rPr dirty="0" sz="240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force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concernant</a:t>
            </a:r>
            <a:r>
              <a:rPr dirty="0" sz="2400" spc="-5" b="1">
                <a:latin typeface="Calibri"/>
                <a:cs typeface="Calibri"/>
              </a:rPr>
              <a:t> la</a:t>
            </a:r>
            <a:r>
              <a:rPr dirty="0" sz="2400" spc="-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biodiversité</a:t>
            </a:r>
            <a:r>
              <a:rPr dirty="0" sz="2400" b="1">
                <a:latin typeface="Calibri"/>
                <a:cs typeface="Calibri"/>
              </a:rPr>
              <a:t> 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250">
              <a:latin typeface="Calibri"/>
              <a:cs typeface="Calibri"/>
            </a:endParaRPr>
          </a:p>
          <a:p>
            <a:pPr lvl="1" marL="755650" marR="5080" indent="-285750">
              <a:lnSpc>
                <a:spcPct val="100800"/>
              </a:lnSpc>
              <a:buFont typeface="Arial MT"/>
              <a:buChar char="–"/>
              <a:tabLst>
                <a:tab pos="755650" algn="l"/>
              </a:tabLst>
            </a:pPr>
            <a:r>
              <a:rPr dirty="0" sz="2400" spc="-25">
                <a:latin typeface="Calibri"/>
                <a:cs typeface="Calibri"/>
              </a:rPr>
              <a:t>Volonté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croisement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des</a:t>
            </a:r>
            <a:r>
              <a:rPr dirty="0" sz="2400">
                <a:latin typeface="Calibri"/>
                <a:cs typeface="Calibri"/>
              </a:rPr>
              <a:t> enjeux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</a:t>
            </a:r>
            <a:r>
              <a:rPr dirty="0" sz="2400" spc="-5">
                <a:latin typeface="Calibri"/>
                <a:cs typeface="Calibri"/>
              </a:rPr>
              <a:t> objectifs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régionaux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toutes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thématiques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confondues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 MT"/>
              <a:buChar char="–"/>
            </a:pPr>
            <a:endParaRPr sz="325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buFont typeface="Arial MT"/>
              <a:buChar char="–"/>
              <a:tabLst>
                <a:tab pos="755650" algn="l"/>
              </a:tabLst>
            </a:pPr>
            <a:r>
              <a:rPr dirty="0" sz="2400" spc="-20">
                <a:latin typeface="Calibri"/>
                <a:cs typeface="Calibri"/>
              </a:rPr>
              <a:t>Perte</a:t>
            </a:r>
            <a:r>
              <a:rPr dirty="0" sz="2400" spc="-20">
                <a:latin typeface="Calibri"/>
                <a:cs typeface="Calibri"/>
              </a:rPr>
              <a:t> d’opposabilité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 MT"/>
              <a:buChar char="–"/>
            </a:pPr>
            <a:endParaRPr sz="3300">
              <a:latin typeface="Calibri"/>
              <a:cs typeface="Calibri"/>
            </a:endParaRPr>
          </a:p>
          <a:p>
            <a:pPr lvl="1" marL="755650" indent="-285750">
              <a:lnSpc>
                <a:spcPct val="100000"/>
              </a:lnSpc>
              <a:buFont typeface="Arial MT"/>
              <a:buChar char="–"/>
              <a:tabLst>
                <a:tab pos="755650" algn="l"/>
              </a:tabLst>
            </a:pPr>
            <a:r>
              <a:rPr dirty="0" sz="2400" spc="-5">
                <a:latin typeface="Calibri"/>
                <a:cs typeface="Calibri"/>
              </a:rPr>
              <a:t>Manque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10">
                <a:latin typeface="Calibri"/>
                <a:cs typeface="Calibri"/>
              </a:rPr>
              <a:t> lisibilité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précision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7450" y="1339850"/>
            <a:ext cx="6871970" cy="4851400"/>
            <a:chOff x="1187450" y="1339850"/>
            <a:chExt cx="6871970" cy="4851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450" y="1339850"/>
              <a:ext cx="6858000" cy="4851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32270" y="2204859"/>
              <a:ext cx="1308100" cy="1152525"/>
            </a:xfrm>
            <a:custGeom>
              <a:avLst/>
              <a:gdLst/>
              <a:ahLst/>
              <a:cxnLst/>
              <a:rect l="l" t="t" r="r" b="b"/>
              <a:pathLst>
                <a:path w="1308100" h="1152525">
                  <a:moveTo>
                    <a:pt x="0" y="1152131"/>
                  </a:moveTo>
                  <a:lnTo>
                    <a:pt x="1307725" y="1152131"/>
                  </a:lnTo>
                  <a:lnTo>
                    <a:pt x="1307725" y="0"/>
                  </a:lnTo>
                  <a:lnTo>
                    <a:pt x="0" y="0"/>
                  </a:lnTo>
                  <a:lnTo>
                    <a:pt x="0" y="115213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1325" y="458711"/>
            <a:ext cx="57207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Premiers</a:t>
            </a:r>
            <a:r>
              <a:rPr dirty="0" spc="-55"/>
              <a:t> </a:t>
            </a:r>
            <a:r>
              <a:rPr dirty="0" spc="-10"/>
              <a:t>enseignements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6355" y="6408191"/>
            <a:ext cx="3560445" cy="30480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10" b="1">
                <a:latin typeface="Calibri"/>
                <a:cs typeface="Calibri"/>
              </a:rPr>
              <a:t>Carte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des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objectifs</a:t>
            </a:r>
            <a:r>
              <a:rPr dirty="0" sz="1800" spc="-5" b="1">
                <a:latin typeface="Calibri"/>
                <a:cs typeface="Calibri"/>
              </a:rPr>
              <a:t> du</a:t>
            </a:r>
            <a:r>
              <a:rPr dirty="0" sz="1800" spc="-5" b="1">
                <a:latin typeface="Calibri"/>
                <a:cs typeface="Calibri"/>
              </a:rPr>
              <a:t> SRADDET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40" b="1">
                <a:latin typeface="Calibri"/>
                <a:cs typeface="Calibri"/>
              </a:rPr>
              <a:t>PACA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03589" y="6428928"/>
            <a:ext cx="102870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Premiers</a:t>
            </a:r>
            <a:r>
              <a:rPr dirty="0" spc="-55"/>
              <a:t> </a:t>
            </a:r>
            <a:r>
              <a:rPr dirty="0" spc="-10"/>
              <a:t>enseignements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150" y="1193800"/>
            <a:ext cx="5378450" cy="5118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88832" y="6408191"/>
            <a:ext cx="5185410" cy="304800"/>
          </a:xfrm>
          <a:prstGeom prst="rect">
            <a:avLst/>
          </a:prstGeom>
        </p:spPr>
        <p:txBody>
          <a:bodyPr wrap="square" lIns="0" tIns="1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10" b="1">
                <a:latin typeface="Calibri"/>
                <a:cs typeface="Calibri"/>
              </a:rPr>
              <a:t>Encart</a:t>
            </a:r>
            <a:r>
              <a:rPr dirty="0" sz="1800" spc="-5" b="1">
                <a:latin typeface="Calibri"/>
                <a:cs typeface="Calibri"/>
              </a:rPr>
              <a:t> TVB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sur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la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carte</a:t>
            </a:r>
            <a:r>
              <a:rPr dirty="0" sz="1800" spc="-5" b="1">
                <a:latin typeface="Calibri"/>
                <a:cs typeface="Calibri"/>
              </a:rPr>
              <a:t> des</a:t>
            </a:r>
            <a:r>
              <a:rPr dirty="0" sz="1800" spc="-5" b="1">
                <a:latin typeface="Calibri"/>
                <a:cs typeface="Calibri"/>
              </a:rPr>
              <a:t> objectifs</a:t>
            </a:r>
            <a:r>
              <a:rPr dirty="0" sz="1800" spc="-5" b="1">
                <a:latin typeface="Calibri"/>
                <a:cs typeface="Calibri"/>
              </a:rPr>
              <a:t> du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SRADDET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40" b="1">
                <a:latin typeface="Calibri"/>
                <a:cs typeface="Calibri"/>
              </a:rPr>
              <a:t>PACA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3589" y="6428928"/>
            <a:ext cx="102870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>
                <a:solidFill>
                  <a:srgbClr val="898989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2021-11-10T17:56:45Z</dcterms:created>
  <dcterms:modified xsi:type="dcterms:W3CDTF">2021-11-10T17:56:45Z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2021-07-23T00:00:00Z</vt:filetime>
  </property>
  <property fmtid="{D5CDD505-2E9C-101B-9397-08002B2CF9AE}" pid="3" name="LastSaved">
    <vt:filetime>2021-11-10T00:00:00Z</vt:filetime>
  </property>
</Properties>
</file>