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264" r:id="rId3"/>
    <p:sldId id="256" r:id="rId4"/>
    <p:sldId id="258" r:id="rId5"/>
    <p:sldId id="257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18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2AC9D-3155-D348-8BE5-4319251821E4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52D32-21D3-E445-83E3-3036C5DC33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58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F5386D-1F22-6B41-B236-7253BE53A248}" type="slidenum">
              <a:rPr lang="en-GB" sz="1300"/>
              <a:pPr/>
              <a:t>1</a:t>
            </a:fld>
            <a:endParaRPr lang="en-GB" sz="1300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5650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922" y="4343218"/>
            <a:ext cx="5479354" cy="411224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>
                <a:latin typeface="Times New Roman" charset="0"/>
                <a:ea typeface="Microsoft YaHei" charset="0"/>
                <a:cs typeface="Microsoft YaHei" charset="0"/>
              </a:rPr>
              <a:t>DA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3879742" y="8687896"/>
            <a:ext cx="2971853" cy="45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0000"/>
              </a:lnSpc>
              <a:buSzPct val="45000"/>
            </a:pPr>
            <a:fld id="{09793274-726C-C543-9BBF-FC6B0EE14350}" type="slidenum">
              <a:rPr lang="fr-FR" sz="1300"/>
              <a:pPr algn="r" eaLnBrk="1">
                <a:lnSpc>
                  <a:spcPct val="90000"/>
                </a:lnSpc>
                <a:buSzPct val="45000"/>
              </a:pPr>
              <a:t>1</a:t>
            </a:fld>
            <a:endParaRPr lang="fr-FR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76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36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2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71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999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325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30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94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57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26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28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E0290-5D8F-E145-900B-E3085AB7BAFD}" type="datetimeFigureOut">
              <a:rPr lang="fr-FR" smtClean="0"/>
              <a:t>10/12/2020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B4B32-20C1-BD4D-90C7-3FA35D7E3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01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80" y="1338621"/>
            <a:ext cx="5509440" cy="477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800" y="2378410"/>
            <a:ext cx="2057760" cy="37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85800" y="141758"/>
            <a:ext cx="7772400" cy="10710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</a:t>
            </a:r>
            <a:br>
              <a:rPr lang="fr-FR" sz="1400" dirty="0"/>
            </a:br>
            <a:r>
              <a:rPr lang="fr-FR" sz="1400" dirty="0"/>
              <a:t>	</a:t>
            </a:r>
            <a:r>
              <a:rPr lang="fr-FR" sz="1400" b="1" dirty="0">
                <a:sym typeface="Wingdings"/>
              </a:rPr>
              <a:t> </a:t>
            </a:r>
            <a:r>
              <a:rPr lang="fr-FR" sz="1400" dirty="0"/>
              <a:t>ENSA de Nancy (2016 </a:t>
            </a:r>
            <a:r>
              <a:rPr lang="mr-IN" sz="1400" dirty="0"/>
              <a:t>–</a:t>
            </a:r>
            <a:r>
              <a:rPr lang="fr-FR" sz="1400" dirty="0"/>
              <a:t> 2020) </a:t>
            </a:r>
            <a:br>
              <a:rPr lang="fr-FR" sz="1400" dirty="0"/>
            </a:br>
            <a:r>
              <a:rPr lang="fr-FR" sz="1400" dirty="0"/>
              <a:t>	</a:t>
            </a:r>
            <a:r>
              <a:rPr lang="fr-FR" sz="1400" dirty="0">
                <a:sym typeface="Wingdings"/>
              </a:rPr>
              <a:t> </a:t>
            </a:r>
            <a:r>
              <a:rPr lang="fr-FR" sz="1400" dirty="0"/>
              <a:t>ENSAIA de Nancy (2019-20)</a:t>
            </a:r>
            <a:br>
              <a:rPr lang="fr-FR" sz="1600" dirty="0"/>
            </a:b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BD3A2F-8721-4ED7-8026-520F6BCAD1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65"/>
          <a:stretch/>
        </p:blipFill>
        <p:spPr>
          <a:xfrm>
            <a:off x="6069384" y="312842"/>
            <a:ext cx="268293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01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685800" y="782194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LES BOURGS CENTRES : DES GISEMENTS DE DEVELOPEMENT À IDENTIFIER</a:t>
            </a:r>
          </a:p>
          <a:p>
            <a:pPr algn="l"/>
            <a:endParaRPr lang="fr-FR" sz="1400" b="1" dirty="0"/>
          </a:p>
          <a:p>
            <a:pPr algn="l"/>
            <a:r>
              <a:rPr lang="fr-FR" sz="1400" b="1" dirty="0">
                <a:sym typeface="Wingdings"/>
              </a:rPr>
              <a:t>Cœur de bourgs et de villages / lotissements et extensions récentes</a:t>
            </a:r>
          </a:p>
          <a:p>
            <a:pPr algn="l"/>
            <a:r>
              <a:rPr lang="fr-FR" sz="1400" dirty="0">
                <a:sym typeface="Wingdings"/>
              </a:rPr>
              <a:t>Des potentiels de réappropriation respectueux des valeurs SOL </a:t>
            </a:r>
            <a:r>
              <a:rPr lang="mr-IN" sz="1400" dirty="0">
                <a:sym typeface="Wingdings"/>
              </a:rPr>
              <a:t>–</a:t>
            </a:r>
            <a:r>
              <a:rPr lang="fr-FR" sz="1400" dirty="0">
                <a:sym typeface="Wingdings"/>
              </a:rPr>
              <a:t> ALIMENTATION </a:t>
            </a:r>
            <a:r>
              <a:rPr lang="mr-IN" sz="1400" dirty="0">
                <a:sym typeface="Wingdings"/>
              </a:rPr>
              <a:t>–</a:t>
            </a:r>
            <a:r>
              <a:rPr lang="fr-FR" sz="1400" dirty="0">
                <a:sym typeface="Wingdings"/>
              </a:rPr>
              <a:t> EAU - HABITAT</a:t>
            </a:r>
          </a:p>
          <a:p>
            <a:pPr algn="l"/>
            <a:endParaRPr lang="fr-FR" sz="1600" b="1" dirty="0"/>
          </a:p>
          <a:p>
            <a:pPr algn="l"/>
            <a:endParaRPr lang="fr-FR" sz="1600" b="1" dirty="0"/>
          </a:p>
        </p:txBody>
      </p:sp>
      <p:pic>
        <p:nvPicPr>
          <p:cNvPr id="4" name="Image 3" descr="Capture d’écran 2020-12-09 à 08.08.4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653" y="2234961"/>
            <a:ext cx="4615298" cy="4648695"/>
          </a:xfrm>
          <a:prstGeom prst="rect">
            <a:avLst/>
          </a:prstGeom>
        </p:spPr>
      </p:pic>
      <p:pic>
        <p:nvPicPr>
          <p:cNvPr id="5" name="Image 4" descr="Capture d’écran 2020-12-09 à 08.08.2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58" y="2172955"/>
            <a:ext cx="4759627" cy="468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12-08 à 17.04.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93" y="1612662"/>
            <a:ext cx="6247812" cy="5245338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782194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L’ENSEIGNEMENT SUPÉRIEUR : une recherche action qui rencontre des expérimentations locales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>
                <a:sym typeface="Wingdings"/>
              </a:rPr>
              <a:t>			 </a:t>
            </a:r>
            <a:r>
              <a:rPr lang="fr-FR" sz="1400" dirty="0"/>
              <a:t>Une capacité à informer les politiques publiques</a:t>
            </a:r>
          </a:p>
          <a:p>
            <a:pPr algn="l"/>
            <a:endParaRPr lang="fr-FR" sz="1600" b="1" dirty="0"/>
          </a:p>
          <a:p>
            <a:pPr algn="l"/>
            <a:endParaRPr lang="fr-FR" sz="1600" b="1" dirty="0"/>
          </a:p>
          <a:p>
            <a:pPr algn="l"/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55189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782194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L’ENSEIGNEMENT SUPÉRIEUR : une recherche action qui invite à passer à l’opérationnel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>
                <a:sym typeface="Wingdings"/>
              </a:rPr>
              <a:t>				 </a:t>
            </a:r>
            <a:r>
              <a:rPr lang="fr-FR" sz="1400" dirty="0"/>
              <a:t>Lamastre</a:t>
            </a:r>
          </a:p>
          <a:p>
            <a:pPr algn="l"/>
            <a:r>
              <a:rPr lang="fr-FR" sz="1400" dirty="0">
                <a:sym typeface="Wingdings"/>
              </a:rPr>
              <a:t>				 </a:t>
            </a:r>
            <a:r>
              <a:rPr lang="fr-FR" sz="1400" dirty="0"/>
              <a:t>Saint-Pierreville</a:t>
            </a:r>
          </a:p>
          <a:p>
            <a:pPr algn="l"/>
            <a:r>
              <a:rPr lang="fr-FR" sz="1400" dirty="0">
                <a:sym typeface="Wingdings"/>
              </a:rPr>
              <a:t>				 </a:t>
            </a:r>
            <a:r>
              <a:rPr lang="fr-FR" sz="1400" dirty="0"/>
              <a:t>Ailhon</a:t>
            </a:r>
          </a:p>
          <a:p>
            <a:pPr algn="l"/>
            <a:r>
              <a:rPr lang="fr-FR" sz="1400" dirty="0">
                <a:sym typeface="Wingdings"/>
              </a:rPr>
              <a:t>				 </a:t>
            </a:r>
            <a:r>
              <a:rPr lang="fr-FR" sz="1400" dirty="0"/>
              <a:t>Jaujac</a:t>
            </a:r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600" b="1" dirty="0"/>
          </a:p>
          <a:p>
            <a:pPr algn="l"/>
            <a:endParaRPr lang="fr-FR" sz="1600" b="1" dirty="0"/>
          </a:p>
          <a:p>
            <a:pPr algn="l"/>
            <a:endParaRPr lang="fr-FR" sz="1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7716A6-C764-4799-B6A7-CB998F954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0" y="623646"/>
            <a:ext cx="2545616" cy="36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73CBD2-3436-456B-8133-1AC1E7ED6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41" y="5058000"/>
            <a:ext cx="2700000" cy="18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F8CB3F-2787-439A-897F-1FAA8C951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400" y="1317736"/>
            <a:ext cx="2306711" cy="22936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48990B3-4364-4F24-A630-74CE94121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369" y="3992674"/>
            <a:ext cx="2786072" cy="28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081FB8-48CF-49C8-8DA2-B9B487A13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44" y="2817953"/>
            <a:ext cx="2841186" cy="288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823ED0-8259-4319-BE9D-DD432A8F70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55" y="4257177"/>
            <a:ext cx="2700000" cy="1800000"/>
          </a:xfrm>
          <a:prstGeom prst="rect">
            <a:avLst/>
          </a:prstGeom>
        </p:spPr>
      </p:pic>
      <p:pic>
        <p:nvPicPr>
          <p:cNvPr id="13" name="Image 12" descr="Capture d’écran 2020-12-09 à 08.07.47.png">
            <a:extLst>
              <a:ext uri="{FF2B5EF4-FFF2-40B4-BE49-F238E27FC236}">
                <a16:creationId xmlns:a16="http://schemas.microsoft.com/office/drawing/2014/main" id="{4721C856-F710-42A4-846B-284EB746D71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4" y="662090"/>
            <a:ext cx="223470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5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12-08 à 16.3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59" y="1378822"/>
            <a:ext cx="7710339" cy="5479178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520700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LES ATELIERS TERRITORIAUX</a:t>
            </a:r>
          </a:p>
          <a:p>
            <a:pPr algn="l"/>
            <a:r>
              <a:rPr lang="fr-FR" sz="1400" dirty="0"/>
              <a:t>Ajouter une pierre à l’édifice de la reconquête des territoires ruraux</a:t>
            </a:r>
            <a:endParaRPr lang="fr-FR" sz="1600" dirty="0"/>
          </a:p>
          <a:p>
            <a:pPr algn="l"/>
            <a:endParaRPr lang="fr-FR" sz="1600" b="1" dirty="0"/>
          </a:p>
          <a:p>
            <a:pPr algn="l"/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82112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12-09 à 08.05.3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61726"/>
            <a:ext cx="6499633" cy="5496274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85800" y="141758"/>
            <a:ext cx="7772400" cy="10710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 / </a:t>
            </a:r>
            <a:r>
              <a:rPr lang="fr-FR" sz="1400" dirty="0">
                <a:solidFill>
                  <a:srgbClr val="C00000"/>
                </a:solidFill>
              </a:rPr>
              <a:t>Vallée du Lignon</a:t>
            </a:r>
            <a:br>
              <a:rPr lang="fr-FR" sz="1400" dirty="0"/>
            </a:br>
            <a:r>
              <a:rPr lang="fr-FR" sz="1400" dirty="0"/>
              <a:t>	</a:t>
            </a:r>
            <a:r>
              <a:rPr lang="fr-FR" sz="1400" b="1" dirty="0">
                <a:sym typeface="Wingdings"/>
              </a:rPr>
              <a:t> </a:t>
            </a:r>
            <a:r>
              <a:rPr lang="fr-FR" sz="1400" dirty="0"/>
              <a:t>ENSA de Nancy (2016 </a:t>
            </a:r>
            <a:r>
              <a:rPr lang="mr-IN" sz="1400" dirty="0"/>
              <a:t>–</a:t>
            </a:r>
            <a:r>
              <a:rPr lang="fr-FR" sz="1400" dirty="0"/>
              <a:t> 2020) </a:t>
            </a:r>
            <a:br>
              <a:rPr lang="fr-FR" sz="1400" dirty="0"/>
            </a:br>
            <a:r>
              <a:rPr lang="fr-FR" sz="1400" dirty="0"/>
              <a:t>	</a:t>
            </a:r>
            <a:r>
              <a:rPr lang="fr-FR" sz="1400" dirty="0">
                <a:sym typeface="Wingdings"/>
              </a:rPr>
              <a:t> </a:t>
            </a:r>
            <a:r>
              <a:rPr lang="fr-FR" sz="1400" dirty="0"/>
              <a:t>ENSAIA de Nancy (2019-20)</a:t>
            </a:r>
            <a:br>
              <a:rPr lang="fr-FR" sz="1600" dirty="0"/>
            </a:b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76852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41758"/>
            <a:ext cx="7772400" cy="1071084"/>
          </a:xfrm>
        </p:spPr>
        <p:txBody>
          <a:bodyPr>
            <a:normAutofit/>
          </a:bodyPr>
          <a:lstStyle/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</a:t>
            </a:r>
            <a:br>
              <a:rPr lang="fr-FR" sz="1400" dirty="0"/>
            </a:br>
            <a:r>
              <a:rPr lang="fr-FR" sz="1400" dirty="0"/>
              <a:t>	</a:t>
            </a:r>
            <a:r>
              <a:rPr lang="fr-FR" sz="1400" b="1" dirty="0">
                <a:sym typeface="Wingdings"/>
              </a:rPr>
              <a:t> </a:t>
            </a:r>
            <a:r>
              <a:rPr lang="fr-FR" sz="1400" dirty="0"/>
              <a:t>ENSA de Nancy (2016 </a:t>
            </a:r>
            <a:r>
              <a:rPr lang="mr-IN" sz="1400" dirty="0"/>
              <a:t>–</a:t>
            </a:r>
            <a:r>
              <a:rPr lang="fr-FR" sz="1400" dirty="0"/>
              <a:t> 2020) </a:t>
            </a:r>
            <a:br>
              <a:rPr lang="fr-FR" sz="1400" dirty="0"/>
            </a:br>
            <a:r>
              <a:rPr lang="fr-FR" sz="1400" dirty="0"/>
              <a:t>	</a:t>
            </a:r>
            <a:r>
              <a:rPr lang="fr-FR" sz="1400" dirty="0">
                <a:sym typeface="Wingdings"/>
              </a:rPr>
              <a:t> </a:t>
            </a:r>
            <a:r>
              <a:rPr lang="fr-FR" sz="1400" dirty="0"/>
              <a:t>ENSAIA de Nancy (2019-20)</a:t>
            </a:r>
            <a:br>
              <a:rPr lang="fr-FR" sz="1600" dirty="0"/>
            </a:br>
            <a:endParaRPr lang="fr-FR" sz="1600" dirty="0"/>
          </a:p>
        </p:txBody>
      </p:sp>
      <p:pic>
        <p:nvPicPr>
          <p:cNvPr id="4" name="Image 3" descr="12-Capture d’écran 2020-02-28 à 15.19.3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02" y="1085211"/>
            <a:ext cx="2930902" cy="2904429"/>
          </a:xfrm>
          <a:prstGeom prst="rect">
            <a:avLst/>
          </a:prstGeom>
        </p:spPr>
      </p:pic>
      <p:pic>
        <p:nvPicPr>
          <p:cNvPr id="5" name="Image 4" descr="13-Capture d’écran 2020-02-28 à 15.19.1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304" y="1085211"/>
            <a:ext cx="2915834" cy="2904429"/>
          </a:xfrm>
          <a:prstGeom prst="rect">
            <a:avLst/>
          </a:prstGeom>
        </p:spPr>
      </p:pic>
      <p:pic>
        <p:nvPicPr>
          <p:cNvPr id="6" name="Image 5" descr="14-Capture d’écran 2020-02-28 à 15.18.5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02" y="3989640"/>
            <a:ext cx="2930902" cy="2878160"/>
          </a:xfrm>
          <a:prstGeom prst="rect">
            <a:avLst/>
          </a:prstGeom>
        </p:spPr>
      </p:pic>
      <p:pic>
        <p:nvPicPr>
          <p:cNvPr id="7" name="Image 6" descr="Capture d’écran 2020-12-07 à 17.59.2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304" y="3989640"/>
            <a:ext cx="2881869" cy="287816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795791" y="1212842"/>
            <a:ext cx="2193554" cy="5847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2016-17</a:t>
            </a:r>
          </a:p>
          <a:p>
            <a:pPr marL="285750" indent="-285750">
              <a:buFontTx/>
              <a:buChar char="-"/>
            </a:pPr>
            <a:r>
              <a:rPr lang="fr-FR" sz="1200" dirty="0" err="1"/>
              <a:t>Rocles</a:t>
            </a:r>
            <a:endParaRPr lang="fr-FR" sz="1200" dirty="0"/>
          </a:p>
          <a:p>
            <a:pPr marL="285750" indent="-285750">
              <a:buFontTx/>
              <a:buChar char="-"/>
            </a:pPr>
            <a:r>
              <a:rPr lang="fr-FR" sz="1200" dirty="0" err="1"/>
              <a:t>Joannas</a:t>
            </a:r>
            <a:endParaRPr lang="fr-FR" sz="12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r>
              <a:rPr lang="fr-FR" sz="1400" b="1" dirty="0"/>
              <a:t>2017-18</a:t>
            </a:r>
          </a:p>
          <a:p>
            <a:pPr marL="285750" indent="-285750">
              <a:buFontTx/>
              <a:buChar char="-"/>
            </a:pPr>
            <a:r>
              <a:rPr lang="fr-FR" sz="1200" dirty="0" err="1"/>
              <a:t>Ailhon</a:t>
            </a:r>
            <a:endParaRPr lang="fr-FR" sz="1200" dirty="0"/>
          </a:p>
          <a:p>
            <a:pPr marL="285750" indent="-285750">
              <a:buFontTx/>
              <a:buChar char="-"/>
            </a:pPr>
            <a:r>
              <a:rPr lang="fr-FR" sz="1200" dirty="0"/>
              <a:t>St Andéol de Vals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r>
              <a:rPr lang="fr-FR" sz="1400" b="1" dirty="0"/>
              <a:t>2018-19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St </a:t>
            </a:r>
            <a:r>
              <a:rPr lang="fr-FR" sz="1200" dirty="0" err="1"/>
              <a:t>Pierreville</a:t>
            </a:r>
            <a:endParaRPr lang="fr-FR" sz="12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r>
              <a:rPr lang="fr-FR" sz="1400" b="1" dirty="0"/>
              <a:t>2019-20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Vallée du Lignon</a:t>
            </a:r>
          </a:p>
          <a:p>
            <a:r>
              <a:rPr lang="fr-FR" sz="1200" dirty="0"/>
              <a:t>       • </a:t>
            </a:r>
            <a:r>
              <a:rPr lang="fr-FR" sz="1200" dirty="0" err="1"/>
              <a:t>Jaujac</a:t>
            </a:r>
            <a:r>
              <a:rPr lang="fr-FR" sz="1200" dirty="0"/>
              <a:t> </a:t>
            </a:r>
            <a:r>
              <a:rPr lang="mr-IN" sz="1200" dirty="0"/>
              <a:t>–</a:t>
            </a:r>
            <a:r>
              <a:rPr lang="fr-FR" sz="1200" dirty="0"/>
              <a:t> bourg centre</a:t>
            </a:r>
          </a:p>
          <a:p>
            <a:r>
              <a:rPr lang="fr-FR" sz="1200" dirty="0"/>
              <a:t>       • La Souche</a:t>
            </a:r>
          </a:p>
          <a:p>
            <a:r>
              <a:rPr lang="fr-FR" sz="1200" dirty="0"/>
              <a:t>       • St </a:t>
            </a:r>
            <a:r>
              <a:rPr lang="fr-FR" sz="1200" dirty="0" err="1"/>
              <a:t>Cirgues</a:t>
            </a:r>
            <a:endParaRPr lang="fr-FR" sz="1200" dirty="0"/>
          </a:p>
          <a:p>
            <a:r>
              <a:rPr lang="fr-FR" sz="1200" dirty="0"/>
              <a:t>       • Fabras</a:t>
            </a:r>
          </a:p>
          <a:p>
            <a:r>
              <a:rPr lang="fr-FR" sz="1200" dirty="0"/>
              <a:t>Collaboration ENSAIA (agro)</a:t>
            </a:r>
          </a:p>
          <a:p>
            <a:endParaRPr lang="fr-FR" sz="1400" dirty="0"/>
          </a:p>
          <a:p>
            <a:r>
              <a:rPr lang="fr-FR" sz="1200" dirty="0"/>
              <a:t>Ateliers</a:t>
            </a:r>
            <a:r>
              <a:rPr lang="fr-FR" sz="1400" dirty="0"/>
              <a:t> </a:t>
            </a:r>
            <a:r>
              <a:rPr lang="fr-FR" sz="1400" b="1" dirty="0"/>
              <a:t>12-13-14 et 15</a:t>
            </a:r>
          </a:p>
          <a:p>
            <a:r>
              <a:rPr lang="fr-FR" sz="1400" b="1" dirty="0"/>
              <a:t>4</a:t>
            </a:r>
            <a:r>
              <a:rPr lang="fr-FR" sz="1400" dirty="0"/>
              <a:t> </a:t>
            </a:r>
            <a:r>
              <a:rPr lang="fr-FR" sz="1200" dirty="0"/>
              <a:t>années en Ardèche</a:t>
            </a:r>
          </a:p>
          <a:p>
            <a:r>
              <a:rPr lang="fr-FR" sz="1400" b="1" dirty="0"/>
              <a:t>1</a:t>
            </a:r>
            <a:r>
              <a:rPr lang="fr-FR" sz="1200" dirty="0"/>
              <a:t> colloque CERMOSEM </a:t>
            </a:r>
            <a:r>
              <a:rPr lang="mr-IN" sz="1200" dirty="0"/>
              <a:t>–</a:t>
            </a:r>
            <a:r>
              <a:rPr lang="fr-FR" sz="1200" dirty="0"/>
              <a:t> ER&amp;PS</a:t>
            </a:r>
          </a:p>
          <a:p>
            <a:r>
              <a:rPr lang="fr-FR" sz="1400" b="1" dirty="0"/>
              <a:t>42</a:t>
            </a:r>
            <a:r>
              <a:rPr lang="fr-FR" sz="1200" dirty="0"/>
              <a:t> étudiants</a:t>
            </a:r>
          </a:p>
          <a:p>
            <a:r>
              <a:rPr lang="fr-FR" sz="1400" b="1" dirty="0"/>
              <a:t>4</a:t>
            </a:r>
            <a:r>
              <a:rPr lang="fr-FR" sz="1200" dirty="0"/>
              <a:t> retours sur place (restitution </a:t>
            </a:r>
          </a:p>
          <a:p>
            <a:r>
              <a:rPr lang="fr-FR" sz="1200" dirty="0"/>
              <a:t>habitants)</a:t>
            </a:r>
          </a:p>
          <a:p>
            <a:r>
              <a:rPr lang="fr-FR" sz="1400" b="1" dirty="0"/>
              <a:t>27</a:t>
            </a:r>
            <a:r>
              <a:rPr lang="fr-FR" sz="1200" dirty="0"/>
              <a:t> kg de confiture de châtaigne</a:t>
            </a:r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62915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6103" y="375915"/>
            <a:ext cx="8320697" cy="59514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400" b="1" dirty="0"/>
              <a:t>Une </a:t>
            </a:r>
            <a:r>
              <a:rPr lang="fr-FR" sz="1800" b="1" dirty="0"/>
              <a:t>politique globale d’urbanisme </a:t>
            </a:r>
            <a:r>
              <a:rPr lang="fr-FR" sz="1400" b="1" dirty="0"/>
              <a:t>dans le territoire, portée par le Parc naturel régional des Monts d’Ardèche</a:t>
            </a:r>
          </a:p>
          <a:p>
            <a:pPr marL="0" indent="0">
              <a:buNone/>
            </a:pPr>
            <a:r>
              <a:rPr lang="fr-FR" sz="1400" dirty="0"/>
              <a:t>	- programme LEADER « Devenir un territoire exemplaire en matière d’urbanisme rural »</a:t>
            </a:r>
          </a:p>
          <a:p>
            <a:pPr marL="0" indent="0">
              <a:buNone/>
            </a:pPr>
            <a:r>
              <a:rPr lang="fr-FR" sz="1400" dirty="0"/>
              <a:t>	   Innovation-expérimentation</a:t>
            </a:r>
          </a:p>
          <a:p>
            <a:pPr marL="0" indent="0">
              <a:buNone/>
            </a:pPr>
            <a:r>
              <a:rPr lang="fr-FR" sz="1400" dirty="0"/>
              <a:t>               renforcement de l’ingénierie-études et AAP-actions de sensibilisation</a:t>
            </a:r>
          </a:p>
          <a:p>
            <a:pPr marL="0" indent="0">
              <a:buNone/>
            </a:pPr>
            <a:r>
              <a:rPr lang="fr-FR" sz="1400" dirty="0"/>
              <a:t>	- partenariats CAUE </a:t>
            </a:r>
            <a:r>
              <a:rPr lang="mr-IN" sz="1400" dirty="0"/>
              <a:t>–</a:t>
            </a:r>
            <a:r>
              <a:rPr lang="fr-FR" sz="1400" dirty="0"/>
              <a:t> PNRMA </a:t>
            </a:r>
            <a:r>
              <a:rPr lang="mr-IN" sz="1400" dirty="0"/>
              <a:t>–</a:t>
            </a:r>
            <a:r>
              <a:rPr lang="fr-FR" sz="1400" dirty="0"/>
              <a:t> communes et CDC</a:t>
            </a:r>
            <a:r>
              <a:rPr lang="mr-IN" sz="1400" dirty="0"/>
              <a:t>…</a:t>
            </a: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b="1" dirty="0"/>
              <a:t>Le choix  </a:t>
            </a:r>
            <a:r>
              <a:rPr lang="fr-FR" sz="1800" b="1" dirty="0"/>
              <a:t>d’associer l’enseignement supérieur </a:t>
            </a:r>
            <a:r>
              <a:rPr lang="fr-FR" sz="1400" b="1" dirty="0"/>
              <a:t>comme contribution à la dynamique de projet</a:t>
            </a:r>
          </a:p>
          <a:p>
            <a:pPr marL="0" indent="0">
              <a:buNone/>
            </a:pPr>
            <a:r>
              <a:rPr lang="fr-FR" sz="1400" dirty="0"/>
              <a:t>	- 5 écoles d’architecture (Nancy, Grenoble, St Etienne, Lyon, Clermont-Ferrand)</a:t>
            </a:r>
          </a:p>
          <a:p>
            <a:pPr marL="0" indent="0">
              <a:buNone/>
            </a:pPr>
            <a:r>
              <a:rPr lang="fr-FR" sz="1400" dirty="0"/>
              <a:t>	- Ecole d’Agronomie (ENSAIA)</a:t>
            </a:r>
          </a:p>
          <a:p>
            <a:pPr marL="0" indent="0">
              <a:buNone/>
            </a:pPr>
            <a:r>
              <a:rPr lang="fr-FR" sz="1400" dirty="0"/>
              <a:t>	- Institut d'Urbanisme et de Géographie Alpine (Grenoble)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b="1" dirty="0"/>
              <a:t>La recherche/action comme catalyseur de projet et </a:t>
            </a:r>
            <a:r>
              <a:rPr lang="fr-FR" sz="1800" b="1" dirty="0"/>
              <a:t>vecteur de transformation du réel </a:t>
            </a:r>
            <a:r>
              <a:rPr lang="fr-FR" sz="1400" b="1" dirty="0"/>
              <a:t>(transitions)</a:t>
            </a:r>
          </a:p>
          <a:p>
            <a:pPr marL="0" indent="0">
              <a:buNone/>
            </a:pPr>
            <a:r>
              <a:rPr lang="fr-FR" sz="1400" dirty="0"/>
              <a:t>	- des ateliers participatifs (élus, habitants, acteurs locaux, services de l’Etat/collectivités et ch. consulaires)</a:t>
            </a:r>
          </a:p>
          <a:p>
            <a:pPr marL="0" indent="0">
              <a:buNone/>
            </a:pPr>
            <a:r>
              <a:rPr lang="fr-FR" sz="1400" dirty="0"/>
              <a:t>	- une stratégie de retour </a:t>
            </a:r>
            <a:r>
              <a:rPr lang="mr-IN" sz="1400" dirty="0"/>
              <a:t>–</a:t>
            </a:r>
            <a:r>
              <a:rPr lang="fr-FR" sz="1400" dirty="0"/>
              <a:t> restitution-débats avec les habitants</a:t>
            </a:r>
          </a:p>
          <a:p>
            <a:pPr marL="0" indent="0">
              <a:buNone/>
            </a:pPr>
            <a:r>
              <a:rPr lang="fr-FR" sz="1400" dirty="0"/>
              <a:t>	- des publications</a:t>
            </a:r>
          </a:p>
          <a:p>
            <a:pPr marL="0" indent="0">
              <a:buNone/>
            </a:pPr>
            <a:r>
              <a:rPr lang="fr-FR" sz="1400" dirty="0"/>
              <a:t>	- rencontres des acteurs/recherche </a:t>
            </a:r>
            <a:r>
              <a:rPr lang="mr-IN" sz="1400" dirty="0"/>
              <a:t>–</a:t>
            </a:r>
            <a:r>
              <a:rPr lang="fr-FR" sz="1400" dirty="0"/>
              <a:t> CERMOSEM </a:t>
            </a:r>
            <a:r>
              <a:rPr lang="mr-IN" sz="1400" dirty="0"/>
              <a:t>–</a:t>
            </a:r>
            <a:r>
              <a:rPr lang="fr-FR" sz="1400" dirty="0"/>
              <a:t> Réseau ER&amp;PS</a:t>
            </a:r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r>
              <a:rPr lang="fr-FR" sz="1400" b="1" dirty="0"/>
              <a:t>Une montrée en puissance de la culture du projet </a:t>
            </a:r>
            <a:r>
              <a:rPr lang="mr-IN" sz="1400" b="1" dirty="0"/>
              <a:t>–</a:t>
            </a:r>
            <a:r>
              <a:rPr lang="fr-FR" sz="1400" b="1" dirty="0"/>
              <a:t> des références pour </a:t>
            </a:r>
            <a:r>
              <a:rPr lang="fr-FR" sz="1800" b="1" dirty="0"/>
              <a:t>un transfert de savoir-faire</a:t>
            </a:r>
          </a:p>
          <a:p>
            <a:pPr marL="0" indent="0">
              <a:buNone/>
            </a:pPr>
            <a:r>
              <a:rPr lang="fr-FR" sz="1400" b="1" dirty="0"/>
              <a:t>	</a:t>
            </a:r>
            <a:r>
              <a:rPr lang="fr-FR" sz="1400" dirty="0"/>
              <a:t>- réseau des acteurs de l’urbanisme ardéchois (soutenu par LEADER Ardèche³)</a:t>
            </a:r>
          </a:p>
          <a:p>
            <a:pPr marL="0" indent="0">
              <a:buNone/>
            </a:pPr>
            <a:r>
              <a:rPr lang="fr-FR" sz="1400" dirty="0"/>
              <a:t>	- rencontres et débats acteurs/recherche</a:t>
            </a:r>
          </a:p>
          <a:p>
            <a:pPr marL="0" indent="0">
              <a:buNone/>
            </a:pPr>
            <a:r>
              <a:rPr lang="fr-FR" sz="1400" dirty="0"/>
              <a:t>	- expositions et rencontres avec les habitants</a:t>
            </a:r>
          </a:p>
          <a:p>
            <a:pPr marL="0" indent="0">
              <a:buNone/>
            </a:pPr>
            <a:r>
              <a:rPr lang="fr-FR" sz="1400" dirty="0"/>
              <a:t>	- formation des acteurs et techniciens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866F01-DDEC-4832-A208-1393C7AA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131" y="898172"/>
            <a:ext cx="151848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1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12-08 à 16.30.4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5113"/>
            <a:ext cx="6655733" cy="4622887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520700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BOURGS CENTRES ET RURALITÉS NOUVELLES</a:t>
            </a:r>
            <a:endParaRPr lang="fr-FR" sz="1600" dirty="0"/>
          </a:p>
          <a:p>
            <a:pPr algn="l"/>
            <a:endParaRPr lang="fr-FR" sz="1600" b="1" dirty="0"/>
          </a:p>
          <a:p>
            <a:pPr marL="285750" indent="-285750" algn="l">
              <a:buFont typeface="Wingdings" charset="0"/>
              <a:buChar char="à"/>
            </a:pPr>
            <a:r>
              <a:rPr lang="fr-FR" sz="1400" b="1" dirty="0">
                <a:sym typeface="Wingdings"/>
              </a:rPr>
              <a:t>Un postulat : </a:t>
            </a:r>
            <a:r>
              <a:rPr lang="fr-FR" sz="1400" dirty="0">
                <a:sym typeface="Wingdings"/>
              </a:rPr>
              <a:t>la revitalisation se fonde sur le lecture attentive des </a:t>
            </a:r>
            <a:r>
              <a:rPr lang="fr-FR" sz="1400" b="1" dirty="0">
                <a:sym typeface="Wingdings"/>
              </a:rPr>
              <a:t>écosystèmes production/habitat </a:t>
            </a:r>
            <a:r>
              <a:rPr lang="fr-FR" sz="1400" dirty="0">
                <a:sym typeface="Wingdings"/>
              </a:rPr>
              <a:t>hérités de l’âge d’or des ruralités française </a:t>
            </a:r>
          </a:p>
          <a:p>
            <a:pPr marL="285750" indent="-285750" algn="l">
              <a:buFont typeface="Wingdings" charset="0"/>
              <a:buChar char="à"/>
            </a:pPr>
            <a:r>
              <a:rPr lang="fr-FR" sz="1400" i="1" dirty="0">
                <a:sym typeface="Wingdings"/>
              </a:rPr>
              <a:t>« la ressource est la partie que l’on active des patrimoines » 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21208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12-09 à 08.06.1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7892"/>
            <a:ext cx="3085422" cy="2830107"/>
          </a:xfrm>
          <a:prstGeom prst="rect">
            <a:avLst/>
          </a:prstGeom>
        </p:spPr>
      </p:pic>
      <p:pic>
        <p:nvPicPr>
          <p:cNvPr id="3" name="Image 2" descr="Capture d’écran 2020-12-09 à 08.06.2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420" y="4027893"/>
            <a:ext cx="3044834" cy="2830107"/>
          </a:xfrm>
          <a:prstGeom prst="rect">
            <a:avLst/>
          </a:prstGeom>
        </p:spPr>
      </p:pic>
      <p:pic>
        <p:nvPicPr>
          <p:cNvPr id="4" name="Image 3" descr="Capture d’écran 2020-12-09 à 08.06.3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" y="1144132"/>
            <a:ext cx="3074280" cy="2883761"/>
          </a:xfrm>
          <a:prstGeom prst="rect">
            <a:avLst/>
          </a:prstGeom>
        </p:spPr>
      </p:pic>
      <p:pic>
        <p:nvPicPr>
          <p:cNvPr id="5" name="Image 4" descr="Capture d’écran 2020-12-09 à 08.06.5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421" y="1143134"/>
            <a:ext cx="3043365" cy="2875958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85800" y="520700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LA RÉSIDENCE</a:t>
            </a:r>
          </a:p>
          <a:p>
            <a:pPr algn="l"/>
            <a:r>
              <a:rPr lang="fr-FR" sz="1400" dirty="0"/>
              <a:t>Arpenter, rencontrer, échanger, écouter, récolter, se mettre à disposition du territoire </a:t>
            </a:r>
            <a:endParaRPr lang="fr-FR" sz="1600" dirty="0"/>
          </a:p>
          <a:p>
            <a:pPr algn="l"/>
            <a:endParaRPr lang="fr-FR" sz="1600" b="1" dirty="0"/>
          </a:p>
          <a:p>
            <a:pPr algn="l"/>
            <a:endParaRPr lang="fr-FR" sz="1600" b="1" dirty="0"/>
          </a:p>
        </p:txBody>
      </p:sp>
      <p:pic>
        <p:nvPicPr>
          <p:cNvPr id="8" name="Image 7" descr="Capture d’écran 2020-12-08 à 16.38.24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360" y="3232576"/>
            <a:ext cx="3010639" cy="3625424"/>
          </a:xfrm>
          <a:prstGeom prst="rect">
            <a:avLst/>
          </a:prstGeom>
        </p:spPr>
      </p:pic>
      <p:pic>
        <p:nvPicPr>
          <p:cNvPr id="9" name="Image 8" descr="Capture d’écran 2020-12-08 à 16.47.27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360" y="2494648"/>
            <a:ext cx="3010640" cy="14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2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12-09 à 08.10.2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789" y="2656578"/>
            <a:ext cx="4524529" cy="4226543"/>
          </a:xfrm>
          <a:prstGeom prst="rect">
            <a:avLst/>
          </a:prstGeom>
        </p:spPr>
      </p:pic>
      <p:pic>
        <p:nvPicPr>
          <p:cNvPr id="3" name="Image 2" descr="Capture d’écran 2020-12-09 à 08.10.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16" y="2656578"/>
            <a:ext cx="4619471" cy="4276132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5800" y="782194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LES BOURGS CENTRES : UNE QUESTION D’ÉCHELLES DE VIE</a:t>
            </a:r>
            <a:r>
              <a:rPr lang="mr-IN" sz="1400" b="1" dirty="0"/>
              <a:t>…</a:t>
            </a:r>
            <a:r>
              <a:rPr lang="fr-FR" sz="1400" b="1" dirty="0"/>
              <a:t> ET DONC DE PROJET</a:t>
            </a:r>
          </a:p>
          <a:p>
            <a:pPr algn="l"/>
            <a:endParaRPr lang="fr-FR" sz="1400" b="1" dirty="0"/>
          </a:p>
          <a:p>
            <a:pPr algn="l"/>
            <a:r>
              <a:rPr lang="fr-FR" sz="1400" b="1" dirty="0"/>
              <a:t>Transdisciplinaire 	</a:t>
            </a:r>
            <a:r>
              <a:rPr lang="fr-FR" sz="1400" dirty="0">
                <a:sym typeface="Wingdings"/>
              </a:rPr>
              <a:t> Urbanisme/Architecture/Agriculture et Forêt/Biodiversité/Economie/Sociologie			  Un bourg-centre </a:t>
            </a:r>
            <a:r>
              <a:rPr lang="mr-IN" sz="1400" dirty="0">
                <a:sym typeface="Wingdings"/>
              </a:rPr>
              <a:t>–</a:t>
            </a:r>
            <a:r>
              <a:rPr lang="fr-FR" sz="1400" dirty="0">
                <a:sym typeface="Wingdings"/>
              </a:rPr>
              <a:t> des villages et des hameaux </a:t>
            </a:r>
            <a:r>
              <a:rPr lang="mr-IN" sz="1400" dirty="0">
                <a:sym typeface="Wingdings"/>
              </a:rPr>
              <a:t>–</a:t>
            </a:r>
            <a:r>
              <a:rPr lang="fr-FR" sz="1400" dirty="0">
                <a:sym typeface="Wingdings"/>
              </a:rPr>
              <a:t> un tissus complexe et imbriqué 			      de fonctionnement et d’usage</a:t>
            </a:r>
          </a:p>
          <a:p>
            <a:pPr algn="l"/>
            <a:endParaRPr lang="fr-FR" sz="1600" b="1" dirty="0"/>
          </a:p>
          <a:p>
            <a:pPr algn="l"/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207692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12-09 à 08.07.4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2090"/>
            <a:ext cx="4175498" cy="4035910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782194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LES BOURGS CENTRES : UNE QUESTION D’ÉCHELLES DE VIE</a:t>
            </a:r>
            <a:r>
              <a:rPr lang="mr-IN" sz="1400" b="1" dirty="0"/>
              <a:t>…</a:t>
            </a:r>
            <a:r>
              <a:rPr lang="fr-FR" sz="1400" b="1" dirty="0"/>
              <a:t> ET DONC DE PROJET</a:t>
            </a:r>
          </a:p>
          <a:p>
            <a:pPr algn="l"/>
            <a:endParaRPr lang="fr-FR" sz="1400" b="1" dirty="0"/>
          </a:p>
          <a:p>
            <a:pPr algn="l"/>
            <a:r>
              <a:rPr lang="fr-FR" sz="1400" b="1" dirty="0"/>
              <a:t>Espace public </a:t>
            </a:r>
            <a:r>
              <a:rPr lang="fr-FR" sz="1400" dirty="0"/>
              <a:t>: le lien essentiel </a:t>
            </a:r>
            <a:r>
              <a:rPr lang="mr-IN" sz="1400" dirty="0"/>
              <a:t>–</a:t>
            </a:r>
            <a:r>
              <a:rPr lang="fr-FR" sz="1400" dirty="0"/>
              <a:t> une trame fondatrice à retrouver </a:t>
            </a:r>
            <a:r>
              <a:rPr lang="mr-IN" sz="1400" dirty="0"/>
              <a:t>–</a:t>
            </a:r>
            <a:r>
              <a:rPr lang="fr-FR" sz="1400" dirty="0"/>
              <a:t> réarticuler des bourgs écartelés entre centres délaissés et faubourgs malmenés ? </a:t>
            </a:r>
            <a:endParaRPr lang="fr-FR" sz="1400" dirty="0">
              <a:sym typeface="Wingdings"/>
            </a:endParaRPr>
          </a:p>
          <a:p>
            <a:pPr algn="l"/>
            <a:endParaRPr lang="fr-FR" sz="1600" b="1" dirty="0"/>
          </a:p>
          <a:p>
            <a:pPr algn="l"/>
            <a:endParaRPr lang="fr-FR" sz="1600" b="1" dirty="0"/>
          </a:p>
        </p:txBody>
      </p:sp>
      <p:pic>
        <p:nvPicPr>
          <p:cNvPr id="5" name="Image 4" descr="Capture d’écran 2020-12-08 à 16.34.4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498" y="2822090"/>
            <a:ext cx="5370744" cy="40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9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12-09 à 08.09.3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52" y="1557494"/>
            <a:ext cx="5331233" cy="5300505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85800" y="141758"/>
            <a:ext cx="7772400" cy="37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Ateliers Hors les Murs - </a:t>
            </a:r>
            <a:r>
              <a:rPr lang="fr-FR" sz="1400" dirty="0"/>
              <a:t>Parc naturel régional des Monts d’Ardèche/ENSA Nancy/ENSAIA</a:t>
            </a:r>
            <a:br>
              <a:rPr lang="fr-FR" sz="1400" dirty="0"/>
            </a:br>
            <a:r>
              <a:rPr lang="fr-FR" sz="1400" dirty="0"/>
              <a:t>	</a:t>
            </a:r>
            <a:endParaRPr lang="fr-FR" sz="16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782194"/>
            <a:ext cx="7772400" cy="107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b="1" dirty="0"/>
              <a:t>LES BOURGS CENTRES : DES FONCTIONS À RECONNECTER</a:t>
            </a:r>
          </a:p>
          <a:p>
            <a:pPr algn="l"/>
            <a:endParaRPr lang="fr-FR" sz="1400" b="1" dirty="0"/>
          </a:p>
          <a:p>
            <a:pPr algn="l"/>
            <a:r>
              <a:rPr lang="fr-FR" sz="1400" b="1" dirty="0"/>
              <a:t>Habiter et produire </a:t>
            </a:r>
            <a:r>
              <a:rPr lang="mr-IN" sz="1400" b="1" dirty="0"/>
              <a:t>–</a:t>
            </a:r>
            <a:r>
              <a:rPr lang="fr-FR" sz="1400" b="1" dirty="0"/>
              <a:t> rencontrer et échanger (</a:t>
            </a:r>
            <a:r>
              <a:rPr lang="fr-FR" sz="1400" dirty="0"/>
              <a:t>l’habitant responsable de la vie de son territoire</a:t>
            </a:r>
            <a:r>
              <a:rPr lang="fr-FR" sz="1400" b="1" dirty="0"/>
              <a:t>)</a:t>
            </a:r>
          </a:p>
          <a:p>
            <a:pPr algn="l"/>
            <a:r>
              <a:rPr lang="fr-FR" sz="1400" dirty="0">
                <a:sym typeface="Wingdings"/>
              </a:rPr>
              <a:t>Les enjeux d’une économie complexe fondée sur les ressources locales (sol, bois, production agricole</a:t>
            </a:r>
            <a:r>
              <a:rPr lang="mr-IN" sz="1400" dirty="0">
                <a:sym typeface="Wingdings"/>
              </a:rPr>
              <a:t>…</a:t>
            </a:r>
            <a:r>
              <a:rPr lang="fr-FR" sz="1400" dirty="0">
                <a:sym typeface="Wingdings"/>
              </a:rPr>
              <a:t>)</a:t>
            </a:r>
          </a:p>
          <a:p>
            <a:pPr algn="l"/>
            <a:endParaRPr lang="fr-FR" sz="1600" b="1" dirty="0"/>
          </a:p>
          <a:p>
            <a:pPr algn="l"/>
            <a:endParaRPr lang="fr-FR" sz="1600" b="1" dirty="0"/>
          </a:p>
        </p:txBody>
      </p:sp>
      <p:pic>
        <p:nvPicPr>
          <p:cNvPr id="6" name="Image 5" descr="Capture d’écran 2020-12-08 à 18.41.0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85" y="2128926"/>
            <a:ext cx="6802465" cy="47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868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860</Words>
  <Application>Microsoft Macintosh PowerPoint</Application>
  <PresentationFormat>Affichage à l'écran (4:3)</PresentationFormat>
  <Paragraphs>99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Thème Office</vt:lpstr>
      <vt:lpstr>Présentation PowerPoint</vt:lpstr>
      <vt:lpstr>Présentation PowerPoint</vt:lpstr>
      <vt:lpstr>Ateliers Hors les Murs - Parc naturel régional des Monts d’Ardèche   ENSA de Nancy (2016 – 2020)    ENSAIA de Nancy (2019-20)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VERDIER-TAPPIA architectes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Ateliers Hors les Murs - Parc naturel régional des Monts d’Ardèche   ENSA de Nancy (2016 – 2020)    ENSAIA de Nancy (2019-20)</dc:title>
  <dc:creator>Marc VERDIER</dc:creator>
  <cp:lastModifiedBy>Fabien Hugault</cp:lastModifiedBy>
  <cp:revision>23</cp:revision>
  <dcterms:created xsi:type="dcterms:W3CDTF">2020-12-07T16:53:31Z</dcterms:created>
  <dcterms:modified xsi:type="dcterms:W3CDTF">2020-12-10T12:36:00Z</dcterms:modified>
</cp:coreProperties>
</file>