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17"/>
  </p:notesMasterIdLst>
  <p:sldIdLst>
    <p:sldId id="331" r:id="rId2"/>
    <p:sldId id="332" r:id="rId3"/>
    <p:sldId id="354" r:id="rId4"/>
    <p:sldId id="333" r:id="rId5"/>
    <p:sldId id="352" r:id="rId6"/>
    <p:sldId id="334" r:id="rId7"/>
    <p:sldId id="335" r:id="rId8"/>
    <p:sldId id="336" r:id="rId9"/>
    <p:sldId id="351" r:id="rId10"/>
    <p:sldId id="355" r:id="rId11"/>
    <p:sldId id="360" r:id="rId12"/>
    <p:sldId id="356" r:id="rId13"/>
    <p:sldId id="357" r:id="rId14"/>
    <p:sldId id="358" r:id="rId15"/>
    <p:sldId id="359" r:id="rId16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41" d="100"/>
          <a:sy n="141" d="100"/>
        </p:scale>
        <p:origin x="120" y="216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25/01/2024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25/01/2024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290"/>
            <a:ext cx="2160240" cy="60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25/01/2024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290"/>
            <a:ext cx="2160240" cy="60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25/01/2024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290"/>
            <a:ext cx="2160240" cy="60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25/01/2024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290"/>
            <a:ext cx="2160240" cy="60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25/01/2024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290"/>
            <a:ext cx="2160240" cy="60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25/01/2024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283968" y="195486"/>
            <a:ext cx="4464745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9612"/>
            <a:ext cx="3923928" cy="110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25/01/2024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25/01/2024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7534"/>
            <a:ext cx="7020272" cy="197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25/01/2024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CF162A95-DBF3-EB4D-94A9-B525B12195C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720000" cy="5400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290"/>
            <a:ext cx="2160240" cy="60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73E2B8F9-3BFA-4448-9980-32D0C193E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964712"/>
            <a:ext cx="7933830" cy="141577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dirty="0" smtClean="0">
                <a:latin typeface="Marianne" panose="02000000000000000000" pitchFamily="50" charset="0"/>
              </a:rPr>
              <a:t>La décentralisation de la police de la publicité extérieure </a:t>
            </a:r>
            <a:br>
              <a:rPr lang="fr-FR" sz="2800" dirty="0" smtClean="0">
                <a:latin typeface="Marianne" panose="02000000000000000000" pitchFamily="50" charset="0"/>
              </a:rPr>
            </a:br>
            <a:r>
              <a:rPr lang="fr-FR" dirty="0">
                <a:latin typeface="Marianne" panose="02000000000000000000" pitchFamily="50" charset="0"/>
              </a:rPr>
              <a:t/>
            </a:r>
            <a:br>
              <a:rPr lang="fr-FR" dirty="0">
                <a:latin typeface="Marianne" panose="02000000000000000000" pitchFamily="50" charset="0"/>
              </a:rPr>
            </a:br>
            <a:r>
              <a:rPr lang="fr-FR" dirty="0" smtClean="0">
                <a:solidFill>
                  <a:srgbClr val="000099"/>
                </a:solidFill>
                <a:latin typeface="Marianne" panose="02000000000000000000" pitchFamily="50" charset="0"/>
              </a:rPr>
              <a:t>Webinaire FPNR</a:t>
            </a:r>
            <a:endParaRPr lang="fr-FR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12" name="Titre 6"/>
          <p:cNvSpPr txBox="1">
            <a:spLocks/>
          </p:cNvSpPr>
          <p:nvPr/>
        </p:nvSpPr>
        <p:spPr>
          <a:xfrm>
            <a:off x="439140" y="872979"/>
            <a:ext cx="7886700" cy="474636"/>
          </a:xfrm>
          <a:prstGeom prst="rect">
            <a:avLst/>
          </a:prstGeom>
        </p:spPr>
        <p:txBody>
          <a:bodyPr wrap="square" lIns="0" tIns="0" rIns="0" bIns="0">
            <a:normAutofit fontScale="92500" lnSpcReduction="10000"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>
                <a:latin typeface="Marianne" panose="02000000000000000000" pitchFamily="50" charset="0"/>
              </a:rPr>
              <a:t>Modalités de transfert des missions de police des maires vers les présidents d’EPCI-FP (1/5)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14" name="object 3"/>
          <p:cNvSpPr txBox="1">
            <a:spLocks noGrp="1"/>
          </p:cNvSpPr>
          <p:nvPr>
            <p:ph type="body" idx="4294967295"/>
          </p:nvPr>
        </p:nvSpPr>
        <p:spPr>
          <a:xfrm>
            <a:off x="465172" y="2067692"/>
            <a:ext cx="8330565" cy="255666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latin typeface="Marianne" panose="02000000000000000000" pitchFamily="50" charset="0"/>
              </a:rPr>
              <a:t>La police de la publicité relève des pouvoirs d’un exécutif local : maire ou président d’établissement public de coopération intercommunale à fiscalité propre (EPCI-FP).</a:t>
            </a:r>
          </a:p>
          <a:p>
            <a:pPr marL="0" algn="just"/>
            <a:endParaRPr lang="fr-FR" sz="1200" dirty="0" smtClean="0">
              <a:latin typeface="Marianne" panose="02000000000000000000" pitchFamily="50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latin typeface="Marianne" panose="02000000000000000000" pitchFamily="50" charset="0"/>
              </a:rPr>
              <a:t>Pour rappel, les EPCI-FP sont : les communautés de communes, les communautés d’agglomération, les communautés urbaines et les métropoles</a:t>
            </a:r>
            <a:r>
              <a:rPr lang="fr-FR" sz="1200" dirty="0" smtClean="0">
                <a:latin typeface="Marianne" panose="02000000000000000000" pitchFamily="50" charset="0"/>
              </a:rPr>
              <a:t>.</a:t>
            </a:r>
          </a:p>
          <a:p>
            <a:pPr marL="0" algn="just"/>
            <a:endParaRPr lang="fr-FR" sz="1200" dirty="0" smtClean="0">
              <a:latin typeface="Marianne" panose="02000000000000000000" pitchFamily="50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Marianne" panose="02000000000000000000" pitchFamily="50" charset="0"/>
              </a:rPr>
              <a:t>La loi Climat &amp; Résilience, modifiée par la loi de finances pour 2024, a prévu le </a:t>
            </a:r>
            <a:r>
              <a:rPr lang="fr-FR" sz="1200" dirty="0">
                <a:latin typeface="Marianne" panose="02000000000000000000" pitchFamily="50" charset="0"/>
              </a:rPr>
              <a:t>principe d’un </a:t>
            </a:r>
            <a:r>
              <a:rPr lang="fr-FR" sz="1200" b="1" dirty="0">
                <a:latin typeface="Marianne" panose="02000000000000000000" pitchFamily="50" charset="0"/>
              </a:rPr>
              <a:t>transfert automatique </a:t>
            </a:r>
            <a:r>
              <a:rPr lang="fr-FR" sz="1200" b="1" dirty="0" smtClean="0">
                <a:latin typeface="Marianne" panose="02000000000000000000" pitchFamily="50" charset="0"/>
              </a:rPr>
              <a:t>de la police de la publicité</a:t>
            </a:r>
            <a:r>
              <a:rPr lang="fr-FR" sz="1200" dirty="0" smtClean="0">
                <a:latin typeface="Marianne" panose="02000000000000000000" pitchFamily="50" charset="0"/>
              </a:rPr>
              <a:t> des </a:t>
            </a:r>
            <a:r>
              <a:rPr lang="fr-FR" sz="1200" dirty="0">
                <a:latin typeface="Marianne" panose="02000000000000000000" pitchFamily="50" charset="0"/>
              </a:rPr>
              <a:t>maires </a:t>
            </a:r>
            <a:r>
              <a:rPr lang="fr-FR" sz="1200" dirty="0" smtClean="0">
                <a:latin typeface="Marianne" panose="02000000000000000000" pitchFamily="50" charset="0"/>
              </a:rPr>
              <a:t>vers leur président d’EPCI-FP, </a:t>
            </a:r>
            <a:r>
              <a:rPr lang="fr-FR" sz="1200" b="1" u="sng" dirty="0" smtClean="0">
                <a:latin typeface="Marianne" panose="02000000000000000000" pitchFamily="50" charset="0"/>
              </a:rPr>
              <a:t>lorsque cet EPCI-FP détient la compétence « PLU » et/ou « RLP ». </a:t>
            </a: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endParaRPr lang="fr-FR" sz="1400" spc="140" dirty="0" smtClean="0">
              <a:latin typeface="Marianne" panose="02000000000000000000" pitchFamily="50" charset="0"/>
            </a:endParaRPr>
          </a:p>
          <a:p>
            <a:pPr marL="50800" marR="43180" algn="just">
              <a:lnSpc>
                <a:spcPct val="107000"/>
              </a:lnSpc>
              <a:spcBef>
                <a:spcPts val="95"/>
              </a:spcBef>
            </a:pPr>
            <a:endParaRPr lang="fr-FR" sz="500" b="1" dirty="0">
              <a:latin typeface="Marianne" panose="02000000000000000000" pitchFamily="50" charset="0"/>
            </a:endParaRPr>
          </a:p>
          <a:p>
            <a:pPr marL="50800" marR="43180" algn="just">
              <a:lnSpc>
                <a:spcPct val="107000"/>
              </a:lnSpc>
              <a:spcBef>
                <a:spcPts val="95"/>
              </a:spcBef>
            </a:pPr>
            <a:endParaRPr lang="fr-FR" sz="500" b="1" dirty="0" smtClean="0">
              <a:latin typeface="Marianne" panose="02000000000000000000" pitchFamily="50" charset="0"/>
              <a:sym typeface="Wingdings" panose="05000000000000000000" pitchFamily="2" charset="2"/>
            </a:endParaRPr>
          </a:p>
        </p:txBody>
      </p:sp>
      <p:sp>
        <p:nvSpPr>
          <p:cNvPr id="7" name="Espace réservé du texte 8"/>
          <p:cNvSpPr txBox="1">
            <a:spLocks/>
          </p:cNvSpPr>
          <p:nvPr/>
        </p:nvSpPr>
        <p:spPr>
          <a:xfrm>
            <a:off x="418148" y="1419622"/>
            <a:ext cx="8424614" cy="576063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>
                <a:solidFill>
                  <a:srgbClr val="000099"/>
                </a:solidFill>
                <a:latin typeface="Marianne" panose="02000000000000000000" pitchFamily="50" charset="0"/>
              </a:rPr>
              <a:t>Principe : transfert automatique des maires vers les présidents d’EPCI-FP compétents en matière de PLU et/ou RLP</a:t>
            </a:r>
            <a:endParaRPr lang="fr-FR" sz="1400" b="1" dirty="0">
              <a:solidFill>
                <a:srgbClr val="000099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53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12" name="Titre 6"/>
          <p:cNvSpPr txBox="1">
            <a:spLocks/>
          </p:cNvSpPr>
          <p:nvPr/>
        </p:nvSpPr>
        <p:spPr>
          <a:xfrm>
            <a:off x="439140" y="872979"/>
            <a:ext cx="7886700" cy="474636"/>
          </a:xfrm>
          <a:prstGeom prst="rect">
            <a:avLst/>
          </a:prstGeom>
        </p:spPr>
        <p:txBody>
          <a:bodyPr wrap="square" lIns="0" tIns="0" rIns="0" bIns="0">
            <a:normAutofit fontScale="92500" lnSpcReduction="10000"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>
                <a:latin typeface="Marianne" panose="02000000000000000000" pitchFamily="50" charset="0"/>
              </a:rPr>
              <a:t>Modalités de transfert des missions de police des maires vers les présidents d’EPCI-FP (</a:t>
            </a:r>
            <a:r>
              <a:rPr lang="fr-FR" dirty="0">
                <a:latin typeface="Marianne" panose="02000000000000000000" pitchFamily="50" charset="0"/>
              </a:rPr>
              <a:t>2</a:t>
            </a:r>
            <a:r>
              <a:rPr lang="fr-FR" dirty="0" smtClean="0">
                <a:latin typeface="Marianne" panose="02000000000000000000" pitchFamily="50" charset="0"/>
              </a:rPr>
              <a:t>/5)</a:t>
            </a:r>
            <a:endParaRPr lang="fr-FR" dirty="0">
              <a:latin typeface="Marianne" panose="02000000000000000000" pitchFamily="50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3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418148" y="1873388"/>
                <a:ext cx="8330565" cy="1938544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0" algn="just"/>
                <a:endParaRPr lang="fr-FR" sz="1200" dirty="0" smtClean="0">
                  <a:latin typeface="Marianne" panose="02000000000000000000" pitchFamily="50" charset="0"/>
                </a:endParaRPr>
              </a:p>
              <a:p>
                <a:pPr marL="0" algn="just"/>
                <a:r>
                  <a:rPr lang="fr-FR" sz="1200" dirty="0" smtClean="0">
                    <a:latin typeface="Marianne" panose="02000000000000000000" pitchFamily="50" charset="0"/>
                  </a:rPr>
                  <a:t>La </a:t>
                </a:r>
                <a:r>
                  <a:rPr lang="fr-FR" sz="1200" dirty="0">
                    <a:latin typeface="Marianne" panose="02000000000000000000" pitchFamily="50" charset="0"/>
                  </a:rPr>
                  <a:t>loi a ouvert une </a:t>
                </a:r>
                <a:r>
                  <a:rPr lang="fr-FR" sz="1200" b="1" dirty="0">
                    <a:latin typeface="Marianne" panose="02000000000000000000" pitchFamily="50" charset="0"/>
                  </a:rPr>
                  <a:t>période transitoire de six mois</a:t>
                </a:r>
                <a:r>
                  <a:rPr lang="fr-FR" sz="1200" dirty="0">
                    <a:latin typeface="Marianne" panose="02000000000000000000" pitchFamily="50" charset="0"/>
                  </a:rPr>
                  <a:t> </a:t>
                </a:r>
                <a:r>
                  <a:rPr lang="fr-FR" sz="1200" b="1" dirty="0">
                    <a:latin typeface="Marianne" panose="02000000000000000000" pitchFamily="50" charset="0"/>
                  </a:rPr>
                  <a:t>à compter du 1</a:t>
                </a:r>
                <a:r>
                  <a:rPr lang="fr-FR" sz="1200" b="1" baseline="30000" dirty="0">
                    <a:latin typeface="Marianne" panose="02000000000000000000" pitchFamily="50" charset="0"/>
                  </a:rPr>
                  <a:t>er</a:t>
                </a:r>
                <a:r>
                  <a:rPr lang="fr-FR" sz="1200" b="1" dirty="0">
                    <a:latin typeface="Marianne" panose="02000000000000000000" pitchFamily="50" charset="0"/>
                  </a:rPr>
                  <a:t> janvier 2024 </a:t>
                </a:r>
                <a:r>
                  <a:rPr lang="fr-FR" sz="1200" dirty="0">
                    <a:latin typeface="Marianne" panose="02000000000000000000" pitchFamily="50" charset="0"/>
                  </a:rPr>
                  <a:t>durant laquelle les maires peuvent s’opposer à ce transfert </a:t>
                </a:r>
                <a:r>
                  <a:rPr lang="fr-FR" sz="1200" dirty="0" smtClean="0">
                    <a:latin typeface="Marianne" panose="02000000000000000000" pitchFamily="50" charset="0"/>
                  </a:rPr>
                  <a:t>automatique vers </a:t>
                </a:r>
                <a:r>
                  <a:rPr lang="fr-FR" sz="1200" dirty="0">
                    <a:latin typeface="Marianne" panose="02000000000000000000" pitchFamily="50" charset="0"/>
                  </a:rPr>
                  <a:t>le président de </a:t>
                </a:r>
                <a:r>
                  <a:rPr lang="fr-FR" sz="1200" dirty="0" smtClean="0">
                    <a:latin typeface="Marianne" panose="02000000000000000000" pitchFamily="50" charset="0"/>
                  </a:rPr>
                  <a:t>l’EPCI-FP, </a:t>
                </a:r>
                <a:r>
                  <a:rPr lang="fr-FR" sz="1200" dirty="0">
                    <a:latin typeface="Marianne" panose="02000000000000000000" pitchFamily="50" charset="0"/>
                  </a:rPr>
                  <a:t>s’ils souhaitent conserver l’exercice de la police de la </a:t>
                </a:r>
                <a:r>
                  <a:rPr lang="fr-FR" sz="1200" dirty="0" smtClean="0">
                    <a:latin typeface="Marianne" panose="02000000000000000000" pitchFamily="50" charset="0"/>
                  </a:rPr>
                  <a:t>publicité. </a:t>
                </a:r>
              </a:p>
              <a:p>
                <a:pPr marL="0" algn="just"/>
                <a:endParaRPr lang="fr-FR" sz="1200" dirty="0">
                  <a:latin typeface="Marianne" panose="02000000000000000000" pitchFamily="50" charset="0"/>
                </a:endParaRPr>
              </a:p>
              <a:p>
                <a:pPr marL="0" algn="just"/>
                <a14:m>
                  <m:oMath xmlns:m="http://schemas.openxmlformats.org/officeDocument/2006/math">
                    <m:r>
                      <a:rPr lang="fr-FR" sz="1200" dirty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fr-FR" sz="1200" b="1" dirty="0">
                    <a:latin typeface="Marianne" panose="02000000000000000000" pitchFamily="50" charset="0"/>
                  </a:rPr>
                  <a:t> p</a:t>
                </a:r>
                <a:r>
                  <a:rPr lang="fr-FR" sz="1200" b="1" dirty="0" smtClean="0">
                    <a:latin typeface="Marianne" panose="02000000000000000000" pitchFamily="50" charset="0"/>
                  </a:rPr>
                  <a:t>endant </a:t>
                </a:r>
                <a:r>
                  <a:rPr lang="fr-FR" sz="1200" b="1" dirty="0">
                    <a:latin typeface="Marianne" panose="02000000000000000000" pitchFamily="50" charset="0"/>
                  </a:rPr>
                  <a:t>cette période transitoire, c’est le maire qui </a:t>
                </a:r>
                <a:r>
                  <a:rPr lang="fr-FR" sz="1200" b="1" dirty="0" smtClean="0">
                    <a:latin typeface="Marianne" panose="02000000000000000000" pitchFamily="50" charset="0"/>
                  </a:rPr>
                  <a:t>est compétent sur chaque territoire communal.</a:t>
                </a:r>
                <a:endParaRPr lang="fr-FR" sz="1200" b="1" dirty="0">
                  <a:latin typeface="Marianne" panose="02000000000000000000" pitchFamily="50" charset="0"/>
                </a:endParaRPr>
              </a:p>
              <a:p>
                <a:pPr marL="336550" marR="43180" indent="-285750" algn="just">
                  <a:lnSpc>
                    <a:spcPct val="107000"/>
                  </a:lnSpc>
                  <a:spcBef>
                    <a:spcPts val="95"/>
                  </a:spcBef>
                  <a:buFont typeface="Arial" panose="020B0604020202020204" pitchFamily="34" charset="0"/>
                  <a:buChar char="•"/>
                </a:pPr>
                <a:endParaRPr lang="fr-FR" sz="1400" spc="140" dirty="0" smtClean="0">
                  <a:latin typeface="Marianne" panose="02000000000000000000" pitchFamily="50" charset="0"/>
                </a:endParaRPr>
              </a:p>
              <a:p>
                <a:pPr marL="50800" marR="43180" algn="just">
                  <a:lnSpc>
                    <a:spcPct val="107000"/>
                  </a:lnSpc>
                  <a:spcBef>
                    <a:spcPts val="95"/>
                  </a:spcBef>
                </a:pPr>
                <a:endParaRPr lang="fr-FR" sz="500" b="1" dirty="0">
                  <a:latin typeface="Marianne" panose="02000000000000000000" pitchFamily="50" charset="0"/>
                </a:endParaRPr>
              </a:p>
              <a:p>
                <a:pPr marL="50800" marR="43180" algn="just">
                  <a:lnSpc>
                    <a:spcPct val="107000"/>
                  </a:lnSpc>
                  <a:spcBef>
                    <a:spcPts val="95"/>
                  </a:spcBef>
                </a:pPr>
                <a:endParaRPr lang="fr-FR" sz="500" b="1" dirty="0" smtClean="0">
                  <a:latin typeface="Marianne" panose="02000000000000000000" pitchFamily="50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4" name="object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418148" y="1873388"/>
                <a:ext cx="8330565" cy="1938544"/>
              </a:xfrm>
              <a:prstGeom prst="rect">
                <a:avLst/>
              </a:prstGeom>
              <a:blipFill>
                <a:blip r:embed="rId2"/>
                <a:stretch>
                  <a:fillRect l="-1171" r="-109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space réservé du texte 8"/>
          <p:cNvSpPr txBox="1">
            <a:spLocks/>
          </p:cNvSpPr>
          <p:nvPr/>
        </p:nvSpPr>
        <p:spPr>
          <a:xfrm>
            <a:off x="418148" y="1419622"/>
            <a:ext cx="8424614" cy="576063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fr-FR" sz="1400" b="1" dirty="0" smtClean="0">
              <a:solidFill>
                <a:srgbClr val="000099"/>
              </a:solidFill>
              <a:latin typeface="Marianne" panose="02000000000000000000" pitchFamily="50" charset="0"/>
            </a:endParaRPr>
          </a:p>
          <a:p>
            <a:r>
              <a:rPr lang="fr-FR" sz="1400" b="1" dirty="0" smtClean="0">
                <a:solidFill>
                  <a:srgbClr val="000099"/>
                </a:solidFill>
                <a:latin typeface="Marianne" panose="02000000000000000000" pitchFamily="50" charset="0"/>
              </a:rPr>
              <a:t>Période </a:t>
            </a:r>
            <a:r>
              <a:rPr lang="fr-FR" sz="1400" b="1" dirty="0">
                <a:solidFill>
                  <a:srgbClr val="000099"/>
                </a:solidFill>
                <a:latin typeface="Marianne" panose="02000000000000000000" pitchFamily="50" charset="0"/>
              </a:rPr>
              <a:t>transitoire du 1</a:t>
            </a:r>
            <a:r>
              <a:rPr lang="fr-FR" sz="1400" b="1" baseline="30000" dirty="0">
                <a:solidFill>
                  <a:srgbClr val="000099"/>
                </a:solidFill>
                <a:latin typeface="Marianne" panose="02000000000000000000" pitchFamily="50" charset="0"/>
              </a:rPr>
              <a:t>er</a:t>
            </a:r>
            <a:r>
              <a:rPr lang="fr-FR" sz="1400" b="1" dirty="0">
                <a:solidFill>
                  <a:srgbClr val="000099"/>
                </a:solidFill>
                <a:latin typeface="Marianne" panose="02000000000000000000" pitchFamily="50" charset="0"/>
              </a:rPr>
              <a:t> janvier 2024 au </a:t>
            </a:r>
            <a:r>
              <a:rPr lang="fr-FR" sz="1400" b="1" dirty="0" smtClean="0">
                <a:solidFill>
                  <a:srgbClr val="000099"/>
                </a:solidFill>
                <a:latin typeface="Marianne" panose="02000000000000000000" pitchFamily="50" charset="0"/>
              </a:rPr>
              <a:t>30 juin </a:t>
            </a:r>
            <a:r>
              <a:rPr lang="fr-FR" sz="1400" b="1" dirty="0">
                <a:solidFill>
                  <a:srgbClr val="000099"/>
                </a:solidFill>
                <a:latin typeface="Marianne" panose="02000000000000000000" pitchFamily="50" charset="0"/>
              </a:rPr>
              <a:t>2024 </a:t>
            </a:r>
            <a:r>
              <a:rPr lang="fr-FR" sz="1400" b="1" dirty="0" smtClean="0">
                <a:solidFill>
                  <a:srgbClr val="000099"/>
                </a:solidFill>
                <a:latin typeface="Marianne" panose="02000000000000000000" pitchFamily="50" charset="0"/>
              </a:rPr>
              <a:t>– droit d’opposition du maire</a:t>
            </a:r>
            <a:endParaRPr lang="fr-FR" sz="1400" b="1" dirty="0">
              <a:solidFill>
                <a:srgbClr val="000099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49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12" name="Titre 6"/>
          <p:cNvSpPr txBox="1">
            <a:spLocks/>
          </p:cNvSpPr>
          <p:nvPr/>
        </p:nvSpPr>
        <p:spPr>
          <a:xfrm>
            <a:off x="439140" y="872979"/>
            <a:ext cx="7886700" cy="474636"/>
          </a:xfrm>
          <a:prstGeom prst="rect">
            <a:avLst/>
          </a:prstGeom>
        </p:spPr>
        <p:txBody>
          <a:bodyPr wrap="square" lIns="0" tIns="0" rIns="0" bIns="0">
            <a:normAutofit fontScale="92500" lnSpcReduction="10000"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>
                <a:latin typeface="Marianne" panose="02000000000000000000" pitchFamily="50" charset="0"/>
              </a:rPr>
              <a:t>Modalités de transfert des missions de police des maires vers les présidents d’EPCI-FP (3/5)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7" name="Espace réservé du texte 8"/>
          <p:cNvSpPr txBox="1">
            <a:spLocks/>
          </p:cNvSpPr>
          <p:nvPr/>
        </p:nvSpPr>
        <p:spPr>
          <a:xfrm>
            <a:off x="395536" y="1482795"/>
            <a:ext cx="8424614" cy="364625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fr-FR" sz="1400" b="1" dirty="0" smtClean="0">
              <a:solidFill>
                <a:srgbClr val="000099"/>
              </a:solidFill>
              <a:latin typeface="Marianne" panose="02000000000000000000" pitchFamily="50" charset="0"/>
            </a:endParaRPr>
          </a:p>
          <a:p>
            <a:r>
              <a:rPr lang="fr-FR" sz="1400" b="1" dirty="0" smtClean="0">
                <a:solidFill>
                  <a:srgbClr val="000099"/>
                </a:solidFill>
                <a:latin typeface="Marianne" panose="02000000000000000000" pitchFamily="50" charset="0"/>
              </a:rPr>
              <a:t>Le droit de renonciation du président de l’EPCI-FP </a:t>
            </a:r>
            <a:endParaRPr lang="fr-FR" sz="1400" b="1" dirty="0">
              <a:solidFill>
                <a:srgbClr val="000099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object 3"/>
          <p:cNvSpPr txBox="1">
            <a:spLocks/>
          </p:cNvSpPr>
          <p:nvPr/>
        </p:nvSpPr>
        <p:spPr>
          <a:xfrm>
            <a:off x="439140" y="1923678"/>
            <a:ext cx="8198765" cy="21204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1350" b="0" i="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b="1" dirty="0" smtClean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dirty="0" smtClean="0">
                <a:solidFill>
                  <a:prstClr val="black"/>
                </a:solidFill>
                <a:latin typeface="Marianne" panose="02000000000000000000" pitchFamily="50" charset="0"/>
              </a:rPr>
              <a:t>Les présidents d’EPCI-FP compétents en PLU et/ou RLP disposent quant à eux d’un pouvoir de renonciation à l’exercice de la police sur </a:t>
            </a:r>
            <a:r>
              <a:rPr lang="fr-FR" b="1" u="sng" dirty="0" smtClean="0">
                <a:solidFill>
                  <a:prstClr val="black"/>
                </a:solidFill>
                <a:latin typeface="Marianne" panose="02000000000000000000" pitchFamily="50" charset="0"/>
              </a:rPr>
              <a:t>l’ensemble</a:t>
            </a:r>
            <a:r>
              <a:rPr lang="fr-FR" b="1" dirty="0" smtClean="0">
                <a:solidFill>
                  <a:prstClr val="black"/>
                </a:solidFill>
                <a:latin typeface="Marianne" panose="02000000000000000000" pitchFamily="50" charset="0"/>
              </a:rPr>
              <a:t> du territoire intercommunal.</a:t>
            </a: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b="1" dirty="0" smtClean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dirty="0" smtClean="0">
                <a:latin typeface="Marianne" panose="02000000000000000000" pitchFamily="50" charset="0"/>
              </a:rPr>
              <a:t>Ils peuvent exercer ce droit jusqu’au</a:t>
            </a:r>
            <a:r>
              <a:rPr lang="fr-FR" u="sng" dirty="0" smtClean="0">
                <a:latin typeface="Marianne" panose="02000000000000000000" pitchFamily="50" charset="0"/>
              </a:rPr>
              <a:t> </a:t>
            </a:r>
            <a:r>
              <a:rPr lang="fr-FR" b="1" u="sng" dirty="0" smtClean="0">
                <a:latin typeface="Marianne" panose="02000000000000000000" pitchFamily="50" charset="0"/>
              </a:rPr>
              <a:t>31 juillet 2024, à la condition et dès qu’au moins un maire de commune membre s’est opposé au transfert</a:t>
            </a:r>
            <a:r>
              <a:rPr lang="fr-FR" b="1" dirty="0" smtClean="0">
                <a:latin typeface="Marianne" panose="02000000000000000000" pitchFamily="50" charset="0"/>
              </a:rPr>
              <a:t> </a:t>
            </a:r>
            <a:r>
              <a:rPr lang="fr-FR" dirty="0" smtClean="0">
                <a:latin typeface="Marianne" panose="02000000000000000000" pitchFamily="50" charset="0"/>
              </a:rPr>
              <a:t>entre le 1</a:t>
            </a:r>
            <a:r>
              <a:rPr lang="fr-FR" baseline="30000" dirty="0" smtClean="0">
                <a:latin typeface="Marianne" panose="02000000000000000000" pitchFamily="50" charset="0"/>
              </a:rPr>
              <a:t>er</a:t>
            </a:r>
            <a:r>
              <a:rPr lang="fr-FR" dirty="0" smtClean="0">
                <a:latin typeface="Marianne" panose="02000000000000000000" pitchFamily="50" charset="0"/>
              </a:rPr>
              <a:t> janvier et le 30 juin 2024 (le cas échéant, la responsabilité reste aux maires durant le mois de juillet 2024).</a:t>
            </a: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b="1" dirty="0" smtClean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L="171450" marR="0" lvl="0" indent="-1714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r-FR" sz="5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200" dirty="0" smtClean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200" dirty="0">
              <a:solidFill>
                <a:prstClr val="black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77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12" name="Titre 6"/>
          <p:cNvSpPr txBox="1">
            <a:spLocks/>
          </p:cNvSpPr>
          <p:nvPr/>
        </p:nvSpPr>
        <p:spPr>
          <a:xfrm>
            <a:off x="439140" y="872979"/>
            <a:ext cx="7886700" cy="474636"/>
          </a:xfrm>
          <a:prstGeom prst="rect">
            <a:avLst/>
          </a:prstGeom>
        </p:spPr>
        <p:txBody>
          <a:bodyPr wrap="square" lIns="0" tIns="0" rIns="0" bIns="0">
            <a:normAutofit fontScale="92500" lnSpcReduction="10000"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>
                <a:latin typeface="Marianne" panose="02000000000000000000" pitchFamily="50" charset="0"/>
              </a:rPr>
              <a:t>Modalités de transfert des missions de police des maires vers les présidents d’EPCI-FP (4/5)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7" name="Espace réservé du texte 8"/>
          <p:cNvSpPr txBox="1">
            <a:spLocks/>
          </p:cNvSpPr>
          <p:nvPr/>
        </p:nvSpPr>
        <p:spPr>
          <a:xfrm>
            <a:off x="391047" y="1347615"/>
            <a:ext cx="8424614" cy="364625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>
                <a:solidFill>
                  <a:srgbClr val="000099"/>
                </a:solidFill>
                <a:latin typeface="Marianne" panose="02000000000000000000" pitchFamily="50" charset="0"/>
              </a:rPr>
              <a:t>Conséquences à l’issue de la </a:t>
            </a:r>
            <a:r>
              <a:rPr lang="fr-FR" sz="1400" b="1" dirty="0">
                <a:solidFill>
                  <a:srgbClr val="000099"/>
                </a:solidFill>
                <a:latin typeface="Marianne" panose="02000000000000000000" pitchFamily="50" charset="0"/>
              </a:rPr>
              <a:t>période transitoire du 1</a:t>
            </a:r>
            <a:r>
              <a:rPr lang="fr-FR" sz="1400" b="1" baseline="30000" dirty="0">
                <a:solidFill>
                  <a:srgbClr val="000099"/>
                </a:solidFill>
                <a:latin typeface="Marianne" panose="02000000000000000000" pitchFamily="50" charset="0"/>
              </a:rPr>
              <a:t>er</a:t>
            </a:r>
            <a:r>
              <a:rPr lang="fr-FR" sz="1400" b="1" dirty="0">
                <a:solidFill>
                  <a:srgbClr val="000099"/>
                </a:solidFill>
                <a:latin typeface="Marianne" panose="02000000000000000000" pitchFamily="50" charset="0"/>
              </a:rPr>
              <a:t> janvier 2024 au </a:t>
            </a:r>
            <a:r>
              <a:rPr lang="fr-FR" sz="1400" b="1" dirty="0" smtClean="0">
                <a:solidFill>
                  <a:srgbClr val="000099"/>
                </a:solidFill>
                <a:latin typeface="Marianne" panose="02000000000000000000" pitchFamily="50" charset="0"/>
              </a:rPr>
              <a:t>30 juin </a:t>
            </a:r>
            <a:r>
              <a:rPr lang="fr-FR" sz="1400" b="1" dirty="0">
                <a:solidFill>
                  <a:srgbClr val="000099"/>
                </a:solidFill>
                <a:latin typeface="Marianne" panose="02000000000000000000" pitchFamily="50" charset="0"/>
              </a:rPr>
              <a:t>2024 </a:t>
            </a:r>
          </a:p>
        </p:txBody>
      </p:sp>
      <p:sp>
        <p:nvSpPr>
          <p:cNvPr id="10" name="object 3"/>
          <p:cNvSpPr txBox="1">
            <a:spLocks/>
          </p:cNvSpPr>
          <p:nvPr/>
        </p:nvSpPr>
        <p:spPr>
          <a:xfrm>
            <a:off x="439140" y="1674160"/>
            <a:ext cx="8198765" cy="32207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1350" b="0" i="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fr-FR" sz="1200" b="1" dirty="0">
                <a:solidFill>
                  <a:prstClr val="black"/>
                </a:solidFill>
                <a:latin typeface="Marianne" panose="02000000000000000000" pitchFamily="50" charset="0"/>
              </a:rPr>
              <a:t>Par conséquent, à l’issue de cette période transitoire, plusieurs situations sont susceptibles de se réaliser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 :</a:t>
            </a:r>
          </a:p>
          <a:p>
            <a:pPr lvl="0" algn="just">
              <a:defRPr/>
            </a:pPr>
            <a:endParaRPr lang="fr-FR" sz="5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lvl="0" algn="just">
              <a:defRPr/>
            </a:pPr>
            <a:r>
              <a:rPr lang="fr-FR" sz="1250" b="1" dirty="0">
                <a:solidFill>
                  <a:prstClr val="black"/>
                </a:solidFill>
                <a:latin typeface="Marianne" panose="02000000000000000000" pitchFamily="50" charset="0"/>
              </a:rPr>
              <a:t>1/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 </a:t>
            </a:r>
            <a:r>
              <a:rPr lang="fr-FR" sz="1250" u="sng" dirty="0">
                <a:solidFill>
                  <a:prstClr val="black"/>
                </a:solidFill>
                <a:latin typeface="Marianne" panose="02000000000000000000" pitchFamily="50" charset="0"/>
              </a:rPr>
              <a:t>Si aucun maire des communes membres de l’EPCI-FP ne s'est opposé au transfert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, le président de </a:t>
            </a:r>
            <a:r>
              <a:rPr lang="fr-FR" sz="1250" dirty="0" smtClean="0">
                <a:solidFill>
                  <a:prstClr val="black"/>
                </a:solidFill>
                <a:latin typeface="Marianne" panose="02000000000000000000" pitchFamily="50" charset="0"/>
              </a:rPr>
              <a:t>l’EPCI-FP ne peut pas renoncer à exercer cette police. Il 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exercera forcément la police de la publicité </a:t>
            </a:r>
            <a:r>
              <a:rPr lang="fr-FR" sz="1250" u="sng" dirty="0">
                <a:solidFill>
                  <a:prstClr val="black"/>
                </a:solidFill>
                <a:latin typeface="Marianne" panose="02000000000000000000" pitchFamily="50" charset="0"/>
              </a:rPr>
              <a:t>sur l’ensemble du territoire intercommunal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 </a:t>
            </a:r>
            <a:r>
              <a:rPr lang="fr-FR" sz="1250" u="sng" dirty="0">
                <a:solidFill>
                  <a:prstClr val="black"/>
                </a:solidFill>
                <a:latin typeface="Marianne" panose="02000000000000000000" pitchFamily="50" charset="0"/>
              </a:rPr>
              <a:t>à compter du </a:t>
            </a:r>
            <a:r>
              <a:rPr lang="fr-FR" sz="1250" b="1" u="sng" dirty="0">
                <a:solidFill>
                  <a:prstClr val="black"/>
                </a:solidFill>
                <a:latin typeface="Marianne" panose="02000000000000000000" pitchFamily="50" charset="0"/>
              </a:rPr>
              <a:t>1</a:t>
            </a:r>
            <a:r>
              <a:rPr lang="fr-FR" sz="1250" b="1" u="sng" baseline="30000" dirty="0">
                <a:solidFill>
                  <a:prstClr val="black"/>
                </a:solidFill>
                <a:latin typeface="Marianne" panose="02000000000000000000" pitchFamily="50" charset="0"/>
              </a:rPr>
              <a:t>er</a:t>
            </a:r>
            <a:r>
              <a:rPr lang="fr-FR" sz="1250" b="1" u="sng" dirty="0">
                <a:solidFill>
                  <a:prstClr val="black"/>
                </a:solidFill>
                <a:latin typeface="Marianne" panose="02000000000000000000" pitchFamily="50" charset="0"/>
              </a:rPr>
              <a:t> juillet 2024</a:t>
            </a:r>
            <a:r>
              <a:rPr lang="fr-FR" sz="1250" u="sng" dirty="0">
                <a:solidFill>
                  <a:prstClr val="black"/>
                </a:solidFill>
                <a:latin typeface="Marianne" panose="02000000000000000000" pitchFamily="50" charset="0"/>
              </a:rPr>
              <a:t>, à la place des maires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 ;</a:t>
            </a: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250" b="1" dirty="0" smtClean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250" b="1" dirty="0" smtClean="0">
                <a:solidFill>
                  <a:prstClr val="black"/>
                </a:solidFill>
                <a:latin typeface="Marianne" panose="02000000000000000000" pitchFamily="50" charset="0"/>
              </a:rPr>
              <a:t>2/ </a:t>
            </a:r>
            <a:r>
              <a:rPr lang="fr-FR" sz="1250" dirty="0" smtClean="0">
                <a:solidFill>
                  <a:prstClr val="black"/>
                </a:solidFill>
                <a:latin typeface="Marianne" panose="02000000000000000000" pitchFamily="50" charset="0"/>
              </a:rPr>
              <a:t>Si 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au moins un maire a fait valoir son droit d'opposition </a:t>
            </a:r>
            <a:r>
              <a:rPr lang="fr-FR" sz="1250" dirty="0" smtClean="0">
                <a:solidFill>
                  <a:prstClr val="black"/>
                </a:solidFill>
                <a:latin typeface="Marianne" panose="02000000000000000000" pitchFamily="50" charset="0"/>
              </a:rPr>
              <a:t>durant la période transitoire et </a:t>
            </a:r>
            <a:r>
              <a:rPr lang="fr-FR" sz="1250" u="sng" dirty="0">
                <a:solidFill>
                  <a:prstClr val="black"/>
                </a:solidFill>
                <a:latin typeface="Marianne" panose="02000000000000000000" pitchFamily="50" charset="0"/>
              </a:rPr>
              <a:t>si le président de l'EPCI-FP ne renonce pas à l'exercice de la police de la publicité </a:t>
            </a:r>
            <a:r>
              <a:rPr lang="fr-FR" sz="1250" u="sng" dirty="0" smtClean="0">
                <a:solidFill>
                  <a:prstClr val="black"/>
                </a:solidFill>
                <a:latin typeface="Marianne" panose="02000000000000000000" pitchFamily="50" charset="0"/>
              </a:rPr>
              <a:t>avant le 1</a:t>
            </a:r>
            <a:r>
              <a:rPr lang="fr-FR" sz="1250" u="sng" baseline="300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er</a:t>
            </a:r>
            <a:r>
              <a:rPr lang="fr-FR" sz="1250" u="sng" dirty="0" smtClean="0">
                <a:solidFill>
                  <a:prstClr val="black"/>
                </a:solidFill>
                <a:latin typeface="Marianne" panose="02000000000000000000" pitchFamily="50" charset="0"/>
              </a:rPr>
              <a:t> août </a:t>
            </a:r>
            <a:r>
              <a:rPr lang="fr-FR" sz="1250" u="sng" dirty="0">
                <a:solidFill>
                  <a:prstClr val="black"/>
                </a:solidFill>
                <a:latin typeface="Marianne" panose="02000000000000000000" pitchFamily="50" charset="0"/>
              </a:rPr>
              <a:t>2024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, le président de l’EPCI-FP exercera cette police </a:t>
            </a:r>
            <a:r>
              <a:rPr lang="fr-FR" sz="1250" u="sng" dirty="0">
                <a:solidFill>
                  <a:prstClr val="black"/>
                </a:solidFill>
                <a:latin typeface="Marianne" panose="02000000000000000000" pitchFamily="50" charset="0"/>
              </a:rPr>
              <a:t>sur le territoire des communes ne s’étant pas opposées au transfert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 </a:t>
            </a:r>
            <a:r>
              <a:rPr lang="fr-FR" sz="1250" u="sng" dirty="0">
                <a:solidFill>
                  <a:prstClr val="black"/>
                </a:solidFill>
                <a:latin typeface="Marianne" panose="02000000000000000000" pitchFamily="50" charset="0"/>
              </a:rPr>
              <a:t>à compter du </a:t>
            </a:r>
            <a:r>
              <a:rPr lang="fr-FR" sz="1250" b="1" u="sng" dirty="0" smtClean="0">
                <a:solidFill>
                  <a:prstClr val="black"/>
                </a:solidFill>
                <a:latin typeface="Marianne" panose="02000000000000000000" pitchFamily="50" charset="0"/>
              </a:rPr>
              <a:t>1</a:t>
            </a:r>
            <a:r>
              <a:rPr lang="fr-FR" sz="1250" b="1" u="sng" baseline="300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er</a:t>
            </a:r>
            <a:r>
              <a:rPr lang="fr-FR" sz="1250" b="1" u="sng" dirty="0" smtClean="0">
                <a:solidFill>
                  <a:prstClr val="black"/>
                </a:solidFill>
                <a:latin typeface="Marianne" panose="02000000000000000000" pitchFamily="50" charset="0"/>
              </a:rPr>
              <a:t> août </a:t>
            </a:r>
            <a:r>
              <a:rPr lang="fr-FR" sz="1250" b="1" u="sng" dirty="0">
                <a:solidFill>
                  <a:prstClr val="black"/>
                </a:solidFill>
                <a:latin typeface="Marianne" panose="02000000000000000000" pitchFamily="50" charset="0"/>
              </a:rPr>
              <a:t>2024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, et les maires s’étant opposés au transfert continueront d'exercer </a:t>
            </a:r>
            <a:r>
              <a:rPr lang="fr-FR" sz="1250" dirty="0" smtClean="0">
                <a:solidFill>
                  <a:prstClr val="black"/>
                </a:solidFill>
                <a:latin typeface="Marianne" panose="02000000000000000000" pitchFamily="50" charset="0"/>
              </a:rPr>
              <a:t>cette 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police sur le territoire de leur commune ; </a:t>
            </a:r>
            <a:endParaRPr lang="fr-FR" sz="1250" dirty="0" smtClean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250" dirty="0" smtClean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5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250" b="1" dirty="0" smtClean="0">
                <a:solidFill>
                  <a:prstClr val="black"/>
                </a:solidFill>
                <a:latin typeface="Marianne" panose="02000000000000000000" pitchFamily="50" charset="0"/>
              </a:rPr>
              <a:t>3/ </a:t>
            </a:r>
            <a:r>
              <a:rPr lang="fr-FR" sz="1250" dirty="0" smtClean="0">
                <a:solidFill>
                  <a:prstClr val="black"/>
                </a:solidFill>
                <a:latin typeface="Marianne" panose="02000000000000000000" pitchFamily="50" charset="0"/>
              </a:rPr>
              <a:t>Si 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au moins un maire a fait valoir son droit d'opposition et </a:t>
            </a:r>
            <a:r>
              <a:rPr lang="fr-FR" sz="1250" u="sng" dirty="0">
                <a:solidFill>
                  <a:prstClr val="black"/>
                </a:solidFill>
                <a:latin typeface="Marianne" panose="02000000000000000000" pitchFamily="50" charset="0"/>
              </a:rPr>
              <a:t>si le président de l'EPCI-FP renonce à l'exercice de la police de la publicité avant le </a:t>
            </a:r>
            <a:r>
              <a:rPr lang="fr-FR" sz="1250" u="sng" dirty="0" smtClean="0">
                <a:solidFill>
                  <a:prstClr val="black"/>
                </a:solidFill>
                <a:latin typeface="Marianne" panose="02000000000000000000" pitchFamily="50" charset="0"/>
              </a:rPr>
              <a:t>1</a:t>
            </a:r>
            <a:r>
              <a:rPr lang="fr-FR" sz="1250" u="sng" baseline="300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er</a:t>
            </a:r>
            <a:r>
              <a:rPr lang="fr-FR" sz="1250" u="sng" dirty="0" smtClean="0">
                <a:solidFill>
                  <a:prstClr val="black"/>
                </a:solidFill>
                <a:latin typeface="Marianne" panose="02000000000000000000" pitchFamily="50" charset="0"/>
              </a:rPr>
              <a:t> août </a:t>
            </a:r>
            <a:r>
              <a:rPr lang="fr-FR" sz="1250" u="sng" dirty="0">
                <a:solidFill>
                  <a:prstClr val="black"/>
                </a:solidFill>
                <a:latin typeface="Marianne" panose="02000000000000000000" pitchFamily="50" charset="0"/>
              </a:rPr>
              <a:t>2024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, l'ensemble des maires des communes membres </a:t>
            </a:r>
            <a:r>
              <a:rPr lang="fr-FR" sz="1250" dirty="0" smtClean="0">
                <a:solidFill>
                  <a:prstClr val="black"/>
                </a:solidFill>
                <a:latin typeface="Marianne" panose="02000000000000000000" pitchFamily="50" charset="0"/>
              </a:rPr>
              <a:t>continueront </a:t>
            </a:r>
            <a:r>
              <a:rPr lang="fr-FR" sz="1250" dirty="0">
                <a:solidFill>
                  <a:prstClr val="black"/>
                </a:solidFill>
                <a:latin typeface="Marianne" panose="02000000000000000000" pitchFamily="50" charset="0"/>
              </a:rPr>
              <a:t>d'exercer la police sur le territoire de leur commune.</a:t>
            </a: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200" dirty="0" smtClean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200" dirty="0">
              <a:solidFill>
                <a:prstClr val="black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54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12" name="Titre 6"/>
          <p:cNvSpPr txBox="1">
            <a:spLocks/>
          </p:cNvSpPr>
          <p:nvPr/>
        </p:nvSpPr>
        <p:spPr>
          <a:xfrm>
            <a:off x="439140" y="872979"/>
            <a:ext cx="7886700" cy="474636"/>
          </a:xfrm>
          <a:prstGeom prst="rect">
            <a:avLst/>
          </a:prstGeom>
        </p:spPr>
        <p:txBody>
          <a:bodyPr wrap="square" lIns="0" tIns="0" rIns="0" bIns="0">
            <a:normAutofit fontScale="92500" lnSpcReduction="10000"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>
                <a:latin typeface="Marianne" panose="02000000000000000000" pitchFamily="50" charset="0"/>
              </a:rPr>
              <a:t>Modalités de transfert des missions de police des maires vers les présidents d’EPCI-FP (5/5)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7" name="Espace réservé du texte 8"/>
          <p:cNvSpPr txBox="1">
            <a:spLocks/>
          </p:cNvSpPr>
          <p:nvPr/>
        </p:nvSpPr>
        <p:spPr>
          <a:xfrm>
            <a:off x="391047" y="1347615"/>
            <a:ext cx="8424614" cy="364625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>
                <a:solidFill>
                  <a:srgbClr val="000099"/>
                </a:solidFill>
                <a:latin typeface="Marianne" panose="02000000000000000000" pitchFamily="50" charset="0"/>
              </a:rPr>
              <a:t>Au-delà du 1</a:t>
            </a:r>
            <a:r>
              <a:rPr lang="fr-FR" sz="1400" b="1" baseline="30000" dirty="0" smtClean="0">
                <a:solidFill>
                  <a:srgbClr val="000099"/>
                </a:solidFill>
                <a:latin typeface="Marianne" panose="02000000000000000000" pitchFamily="50" charset="0"/>
              </a:rPr>
              <a:t>er</a:t>
            </a:r>
            <a:r>
              <a:rPr lang="fr-FR" sz="1400" b="1" dirty="0" smtClean="0">
                <a:solidFill>
                  <a:srgbClr val="000099"/>
                </a:solidFill>
                <a:latin typeface="Marianne" panose="02000000000000000000" pitchFamily="50" charset="0"/>
              </a:rPr>
              <a:t> août 2024</a:t>
            </a:r>
            <a:endParaRPr lang="fr-FR" sz="1400" b="1" dirty="0">
              <a:solidFill>
                <a:srgbClr val="000099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object 3"/>
          <p:cNvSpPr txBox="1">
            <a:spLocks/>
          </p:cNvSpPr>
          <p:nvPr/>
        </p:nvSpPr>
        <p:spPr>
          <a:xfrm>
            <a:off x="439140" y="1674160"/>
            <a:ext cx="8198765" cy="29668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1350" b="0" i="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r-FR" sz="1200" dirty="0" smtClean="0">
              <a:latin typeface="Marianne" panose="02000000000000000000" pitchFamily="50" charset="0"/>
            </a:endParaRPr>
          </a:p>
          <a:p>
            <a:pPr algn="just"/>
            <a:r>
              <a:rPr lang="fr-FR" sz="1200" dirty="0" smtClean="0">
                <a:latin typeface="Marianne" panose="02000000000000000000" pitchFamily="50" charset="0"/>
              </a:rPr>
              <a:t>Comme </a:t>
            </a:r>
            <a:r>
              <a:rPr lang="fr-FR" sz="1200" dirty="0">
                <a:latin typeface="Marianne" panose="02000000000000000000" pitchFamily="50" charset="0"/>
              </a:rPr>
              <a:t>pour toutes les polices spéciales </a:t>
            </a:r>
            <a:r>
              <a:rPr lang="fr-FR" sz="1200" dirty="0" smtClean="0">
                <a:latin typeface="Marianne" panose="02000000000000000000" pitchFamily="50" charset="0"/>
              </a:rPr>
              <a:t>locales </a:t>
            </a:r>
            <a:r>
              <a:rPr lang="fr-FR" sz="1200" dirty="0">
                <a:latin typeface="Marianne" panose="02000000000000000000" pitchFamily="50" charset="0"/>
              </a:rPr>
              <a:t>qui ne sont pas détenues par les directeur d’EP de gestion des </a:t>
            </a:r>
            <a:r>
              <a:rPr lang="fr-FR" sz="1200" dirty="0" smtClean="0">
                <a:latin typeface="Marianne" panose="02000000000000000000" pitchFamily="50" charset="0"/>
              </a:rPr>
              <a:t>PNR, </a:t>
            </a:r>
            <a:r>
              <a:rPr lang="fr-FR" sz="1200" b="1" dirty="0" smtClean="0">
                <a:latin typeface="Marianne" panose="02000000000000000000" pitchFamily="50" charset="0"/>
              </a:rPr>
              <a:t>dans </a:t>
            </a:r>
            <a:r>
              <a:rPr lang="fr-FR" sz="1200" b="1" dirty="0">
                <a:latin typeface="Marianne" panose="02000000000000000000" pitchFamily="50" charset="0"/>
              </a:rPr>
              <a:t>toutes les communes membres d’un EPCI-FP compétent en matière de PLU et/ou </a:t>
            </a:r>
            <a:r>
              <a:rPr lang="fr-FR" sz="1200" b="1" dirty="0" smtClean="0">
                <a:latin typeface="Marianne" panose="02000000000000000000" pitchFamily="50" charset="0"/>
              </a:rPr>
              <a:t>RLP, </a:t>
            </a:r>
            <a:r>
              <a:rPr lang="fr-FR" sz="1200" dirty="0">
                <a:latin typeface="Marianne" panose="02000000000000000000" pitchFamily="50" charset="0"/>
              </a:rPr>
              <a:t>l’exercice de la police de la </a:t>
            </a:r>
            <a:r>
              <a:rPr lang="fr-FR" sz="1200" dirty="0" smtClean="0">
                <a:latin typeface="Marianne" panose="02000000000000000000" pitchFamily="50" charset="0"/>
              </a:rPr>
              <a:t>publicité </a:t>
            </a:r>
            <a:r>
              <a:rPr lang="fr-FR" sz="1200" dirty="0">
                <a:latin typeface="Marianne" panose="02000000000000000000" pitchFamily="50" charset="0"/>
              </a:rPr>
              <a:t>pourra </a:t>
            </a:r>
            <a:r>
              <a:rPr lang="fr-FR" sz="1200" b="1" dirty="0" smtClean="0">
                <a:latin typeface="Marianne" panose="02000000000000000000" pitchFamily="50" charset="0"/>
              </a:rPr>
              <a:t>changer d’exécutif local compétent (maire ou président d’EPCI-FP)  </a:t>
            </a:r>
            <a:r>
              <a:rPr lang="fr-FR" sz="1200" b="1" dirty="0">
                <a:latin typeface="Marianne" panose="02000000000000000000" pitchFamily="50" charset="0"/>
              </a:rPr>
              <a:t>après </a:t>
            </a:r>
            <a:r>
              <a:rPr lang="fr-FR" sz="1200" b="1" u="sng" dirty="0">
                <a:latin typeface="Marianne" panose="02000000000000000000" pitchFamily="50" charset="0"/>
              </a:rPr>
              <a:t>nouvelle élection du président de l’EPCI-FP</a:t>
            </a:r>
            <a:r>
              <a:rPr lang="fr-FR" sz="1200" b="1" dirty="0">
                <a:latin typeface="Marianne" panose="02000000000000000000" pitchFamily="50" charset="0"/>
              </a:rPr>
              <a:t> </a:t>
            </a:r>
            <a:r>
              <a:rPr lang="fr-FR" sz="1200" dirty="0">
                <a:latin typeface="Marianne" panose="02000000000000000000" pitchFamily="50" charset="0"/>
              </a:rPr>
              <a:t>: droit d’opposition des maires dans les six mois qui suivent l’élection, et droit de renonciation du président d’EPCI-FP pour un mois supplémentaire.</a:t>
            </a:r>
          </a:p>
          <a:p>
            <a:pPr algn="just"/>
            <a:endParaRPr lang="fr-FR" sz="1200" b="1" dirty="0" smtClean="0">
              <a:latin typeface="Marianne" panose="02000000000000000000" pitchFamily="50" charset="0"/>
            </a:endParaRPr>
          </a:p>
          <a:p>
            <a:pPr algn="just"/>
            <a:endParaRPr lang="fr-FR" sz="1200" b="1" dirty="0">
              <a:latin typeface="Marianne" panose="02000000000000000000" pitchFamily="50" charset="0"/>
            </a:endParaRPr>
          </a:p>
          <a:p>
            <a:pPr lvl="0" algn="just"/>
            <a:r>
              <a:rPr lang="fr-FR" sz="1200" dirty="0">
                <a:solidFill>
                  <a:srgbClr val="000000"/>
                </a:solidFill>
                <a:latin typeface="Marianne" panose="02000000000000000000" pitchFamily="50" charset="0"/>
                <a:cs typeface="+mn-cs"/>
              </a:rPr>
              <a:t>Dans toutes les communes membres d’un EPCI-FP jusqu’à présent non compétent </a:t>
            </a:r>
            <a:r>
              <a:rPr lang="fr-FR" sz="1200" dirty="0" smtClean="0">
                <a:solidFill>
                  <a:srgbClr val="000000"/>
                </a:solidFill>
                <a:latin typeface="Marianne" panose="02000000000000000000" pitchFamily="50" charset="0"/>
                <a:cs typeface="+mn-cs"/>
              </a:rPr>
              <a:t>en </a:t>
            </a:r>
            <a:r>
              <a:rPr lang="fr-FR" sz="1200" dirty="0">
                <a:solidFill>
                  <a:srgbClr val="000000"/>
                </a:solidFill>
                <a:latin typeface="Marianne" panose="02000000000000000000" pitchFamily="50" charset="0"/>
                <a:cs typeface="+mn-cs"/>
              </a:rPr>
              <a:t>matière de PLU </a:t>
            </a:r>
            <a:r>
              <a:rPr lang="fr-FR" sz="1200" dirty="0" smtClean="0">
                <a:solidFill>
                  <a:srgbClr val="000000"/>
                </a:solidFill>
                <a:latin typeface="Marianne" panose="02000000000000000000" pitchFamily="50" charset="0"/>
                <a:cs typeface="+mn-cs"/>
              </a:rPr>
              <a:t>et </a:t>
            </a:r>
            <a:r>
              <a:rPr lang="fr-FR" sz="1200" dirty="0">
                <a:solidFill>
                  <a:srgbClr val="000000"/>
                </a:solidFill>
                <a:latin typeface="Marianne" panose="02000000000000000000" pitchFamily="50" charset="0"/>
                <a:cs typeface="+mn-cs"/>
              </a:rPr>
              <a:t>en matière de RLP, l’exercice de la police de la publicité pourra </a:t>
            </a:r>
            <a:r>
              <a:rPr lang="fr-FR" sz="1200" b="1" dirty="0">
                <a:solidFill>
                  <a:srgbClr val="000000"/>
                </a:solidFill>
                <a:latin typeface="Marianne" panose="02000000000000000000" pitchFamily="50" charset="0"/>
                <a:cs typeface="+mn-cs"/>
              </a:rPr>
              <a:t>être transféré au président d’EPCI-FP</a:t>
            </a:r>
            <a:r>
              <a:rPr lang="fr-FR" sz="1200" dirty="0">
                <a:solidFill>
                  <a:srgbClr val="000000"/>
                </a:solidFill>
                <a:latin typeface="Marianne" panose="02000000000000000000" pitchFamily="50" charset="0"/>
                <a:cs typeface="+mn-cs"/>
              </a:rPr>
              <a:t> </a:t>
            </a:r>
            <a:r>
              <a:rPr lang="fr-FR" sz="1200" b="1" u="sng" dirty="0">
                <a:solidFill>
                  <a:srgbClr val="000000"/>
                </a:solidFill>
                <a:latin typeface="Marianne" panose="02000000000000000000" pitchFamily="50" charset="0"/>
                <a:cs typeface="+mn-cs"/>
              </a:rPr>
              <a:t>après transfert de la compétence PLU et/ou RLP à l’EPCI-FP</a:t>
            </a:r>
            <a:r>
              <a:rPr lang="fr-FR" sz="1200" b="1" dirty="0">
                <a:solidFill>
                  <a:srgbClr val="000000"/>
                </a:solidFill>
                <a:latin typeface="Marianne" panose="02000000000000000000" pitchFamily="50" charset="0"/>
                <a:cs typeface="+mn-cs"/>
              </a:rPr>
              <a:t> </a:t>
            </a:r>
            <a:r>
              <a:rPr lang="fr-FR" sz="1200" dirty="0">
                <a:solidFill>
                  <a:srgbClr val="000000"/>
                </a:solidFill>
                <a:latin typeface="Marianne" panose="02000000000000000000" pitchFamily="50" charset="0"/>
                <a:cs typeface="+mn-cs"/>
              </a:rPr>
              <a:t>: droit d’opposition des maires dans les six mois qui suivent le transfert de la compétence, et droit de renonciation du président d’EPCI-FP pour un mois supplémentaire.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200" b="1" dirty="0">
              <a:latin typeface="Marianne" panose="02000000000000000000" pitchFamily="50" charset="0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200" dirty="0" smtClean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200" dirty="0">
              <a:solidFill>
                <a:prstClr val="black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3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73E2B8F9-3BFA-4448-9980-32D0C193E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635646"/>
            <a:ext cx="7933830" cy="88598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dirty="0" smtClean="0">
                <a:latin typeface="Marianne" panose="02000000000000000000" pitchFamily="50" charset="0"/>
              </a:rPr>
              <a:t>Merci pour votre participation</a:t>
            </a:r>
            <a:br>
              <a:rPr lang="fr-FR" sz="2800" dirty="0" smtClean="0">
                <a:latin typeface="Marianne" panose="02000000000000000000" pitchFamily="50" charset="0"/>
              </a:rPr>
            </a:br>
            <a:r>
              <a:rPr lang="fr-FR" sz="2800" dirty="0" smtClean="0">
                <a:latin typeface="Marianne" panose="02000000000000000000" pitchFamily="50" charset="0"/>
              </a:rPr>
              <a:t/>
            </a:r>
            <a:br>
              <a:rPr lang="fr-FR" sz="2800" dirty="0" smtClean="0">
                <a:latin typeface="Marianne" panose="02000000000000000000" pitchFamily="50" charset="0"/>
              </a:rPr>
            </a:br>
            <a:r>
              <a:rPr lang="fr-FR" sz="2800" dirty="0" smtClean="0">
                <a:latin typeface="Marianne" panose="02000000000000000000" pitchFamily="50" charset="0"/>
              </a:rPr>
              <a:t>Documentation utile </a:t>
            </a:r>
            <a:br>
              <a:rPr lang="fr-FR" sz="2800" dirty="0" smtClean="0">
                <a:latin typeface="Marianne" panose="02000000000000000000" pitchFamily="50" charset="0"/>
              </a:rPr>
            </a:br>
            <a:r>
              <a:rPr lang="fr-FR" sz="28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/>
            </a:r>
            <a:br>
              <a:rPr lang="fr-FR" sz="2800" dirty="0" smtClean="0">
                <a:solidFill>
                  <a:srgbClr val="FF0000"/>
                </a:solidFill>
                <a:latin typeface="Marianne" panose="02000000000000000000" pitchFamily="50" charset="0"/>
              </a:rPr>
            </a:br>
            <a:endParaRPr lang="fr-FR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20902" y="2672598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/>
              <a:t>F</a:t>
            </a:r>
            <a:r>
              <a:rPr lang="fr-FR" dirty="0" smtClean="0"/>
              <a:t>iche </a:t>
            </a:r>
            <a:r>
              <a:rPr lang="fr-FR" dirty="0"/>
              <a:t>pratique de 14 pages intitulée « Loi Climat &amp; Résilience : présentation des dispositions portant sur la réglementation de l’affichage publicitaire » (au point I. 1), accessible dans la rubrique </a:t>
            </a:r>
            <a:endParaRPr lang="fr-FR" dirty="0" smtClean="0"/>
          </a:p>
          <a:p>
            <a:pPr algn="just"/>
            <a:r>
              <a:rPr lang="fr-FR" dirty="0" smtClean="0"/>
              <a:t>«</a:t>
            </a:r>
            <a:r>
              <a:rPr lang="fr-FR" dirty="0"/>
              <a:t> La réglementation de la publicité extérieure, enseignes et </a:t>
            </a:r>
            <a:r>
              <a:rPr lang="fr-FR" dirty="0" err="1"/>
              <a:t>préenseignes</a:t>
            </a:r>
            <a:r>
              <a:rPr lang="fr-FR" dirty="0"/>
              <a:t> » du site internet du MTE (fiche actualisée en janvier 2024).</a:t>
            </a:r>
          </a:p>
        </p:txBody>
      </p:sp>
    </p:spTree>
    <p:extLst>
      <p:ext uri="{BB962C8B-B14F-4D97-AF65-F5344CB8AC3E}">
        <p14:creationId xmlns:p14="http://schemas.microsoft.com/office/powerpoint/2010/main" val="103004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7" name="object 3"/>
          <p:cNvSpPr txBox="1">
            <a:spLocks noGrp="1"/>
          </p:cNvSpPr>
          <p:nvPr>
            <p:ph type="body" idx="4294967295"/>
          </p:nvPr>
        </p:nvSpPr>
        <p:spPr>
          <a:xfrm>
            <a:off x="442768" y="1439518"/>
            <a:ext cx="8330565" cy="16373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fr-FR" sz="1600" b="1" cap="small" spc="-10" dirty="0" smtClean="0">
                <a:latin typeface="Marianne" panose="02000000000000000000" pitchFamily="50" charset="0"/>
              </a:rPr>
              <a:t>Contenu et enjeux de la r</a:t>
            </a:r>
            <a:r>
              <a:rPr lang="fr-FR" sz="1600" b="1" cap="small" spc="-10" dirty="0">
                <a:latin typeface="Marianne" panose="02000000000000000000" pitchFamily="50" charset="0"/>
              </a:rPr>
              <a:t>é</a:t>
            </a:r>
            <a:r>
              <a:rPr lang="fr-FR" sz="1600" b="1" cap="small" spc="-10" dirty="0" smtClean="0">
                <a:latin typeface="Marianne" panose="02000000000000000000" pitchFamily="50" charset="0"/>
              </a:rPr>
              <a:t>forme</a:t>
            </a:r>
            <a:endParaRPr lang="fr-FR" sz="1400" b="1" cap="small" spc="-10" dirty="0" smtClean="0">
              <a:latin typeface="Marianne" panose="02000000000000000000" pitchFamily="50" charset="0"/>
            </a:endParaRPr>
          </a:p>
          <a:p>
            <a:pPr marL="50800" marR="43180" algn="just">
              <a:lnSpc>
                <a:spcPct val="107000"/>
              </a:lnSpc>
              <a:spcBef>
                <a:spcPts val="95"/>
              </a:spcBef>
            </a:pPr>
            <a:endParaRPr lang="fr-FR" sz="1600" b="1" cap="small" spc="-10" dirty="0">
              <a:latin typeface="Marianne" panose="02000000000000000000" pitchFamily="50" charset="0"/>
            </a:endParaRP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fr-FR" sz="1600" b="1" cap="small" spc="-10" dirty="0">
                <a:latin typeface="Marianne" panose="02000000000000000000" pitchFamily="50" charset="0"/>
              </a:rPr>
              <a:t>Modalités </a:t>
            </a:r>
            <a:r>
              <a:rPr lang="fr-FR" sz="1600" b="1" cap="small" spc="-10" dirty="0" smtClean="0">
                <a:latin typeface="Marianne" panose="02000000000000000000" pitchFamily="50" charset="0"/>
              </a:rPr>
              <a:t>de </a:t>
            </a:r>
            <a:r>
              <a:rPr lang="fr-FR" sz="1600" b="1" cap="small" spc="-10" dirty="0">
                <a:latin typeface="Marianne" panose="02000000000000000000" pitchFamily="50" charset="0"/>
              </a:rPr>
              <a:t>transfert </a:t>
            </a:r>
            <a:r>
              <a:rPr lang="fr-FR" sz="1600" b="1" cap="small" spc="-10" dirty="0" smtClean="0">
                <a:latin typeface="Marianne" panose="02000000000000000000" pitchFamily="50" charset="0"/>
              </a:rPr>
              <a:t>aux maires puis aux présidents d’</a:t>
            </a:r>
            <a:r>
              <a:rPr lang="fr-FR" sz="1600" b="1" cap="small" spc="-10" dirty="0" err="1" smtClean="0">
                <a:latin typeface="Marianne" panose="02000000000000000000" pitchFamily="50" charset="0"/>
              </a:rPr>
              <a:t>epci-fp</a:t>
            </a:r>
            <a:endParaRPr lang="fr-FR" sz="1600" b="1" cap="small" spc="-10" dirty="0" smtClean="0">
              <a:latin typeface="Marianne" panose="02000000000000000000" pitchFamily="50" charset="0"/>
            </a:endParaRPr>
          </a:p>
          <a:p>
            <a:pPr marL="50800" marR="43180" algn="just">
              <a:lnSpc>
                <a:spcPct val="107000"/>
              </a:lnSpc>
              <a:spcBef>
                <a:spcPts val="95"/>
              </a:spcBef>
            </a:pPr>
            <a:endParaRPr lang="fr-FR" sz="1600" b="1" cap="small" spc="-10" dirty="0">
              <a:latin typeface="Marianne" panose="02000000000000000000" pitchFamily="50" charset="0"/>
            </a:endParaRP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fr-FR" sz="1600" b="1" cap="small" spc="-10" dirty="0">
                <a:latin typeface="Marianne" panose="02000000000000000000" pitchFamily="50" charset="0"/>
              </a:rPr>
              <a:t>Questions / réponses </a:t>
            </a:r>
          </a:p>
        </p:txBody>
      </p:sp>
      <p:sp>
        <p:nvSpPr>
          <p:cNvPr id="10" name="Titre 6"/>
          <p:cNvSpPr txBox="1">
            <a:spLocks/>
          </p:cNvSpPr>
          <p:nvPr/>
        </p:nvSpPr>
        <p:spPr>
          <a:xfrm>
            <a:off x="442768" y="915566"/>
            <a:ext cx="5497383" cy="449089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>
                <a:latin typeface="Marianne" panose="02000000000000000000" pitchFamily="50" charset="0"/>
              </a:rPr>
              <a:t>Sommaire</a:t>
            </a:r>
            <a:endParaRPr lang="fr-FR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8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DGALN</a:t>
            </a:r>
          </a:p>
          <a:p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 b="1" cap="small" spc="-10" dirty="0">
              <a:latin typeface="Marianne" panose="02000000000000000000" pitchFamily="50" charset="0"/>
            </a:endParaRPr>
          </a:p>
          <a:p>
            <a:endParaRPr lang="fr-FR" b="1" cap="small" spc="-10" dirty="0">
              <a:latin typeface="Marianne" panose="02000000000000000000" pitchFamily="50" charset="0"/>
            </a:endParaRPr>
          </a:p>
          <a:p>
            <a:pPr algn="ctr"/>
            <a:r>
              <a:rPr lang="fr-FR" sz="2000" b="1" cap="small" spc="-10" dirty="0" smtClean="0">
                <a:latin typeface="Marianne" panose="02000000000000000000" pitchFamily="50" charset="0"/>
              </a:rPr>
              <a:t>Contenu et enjeux de la réforme</a:t>
            </a:r>
            <a:endParaRPr lang="fr-FR" sz="2000" b="1" cap="small" spc="-10" dirty="0">
              <a:latin typeface="Marianne" panose="02000000000000000000" pitchFamily="50" charset="0"/>
            </a:endParaRPr>
          </a:p>
          <a:p>
            <a:pPr algn="ctr"/>
            <a:r>
              <a:rPr lang="fr-FR" dirty="0" smtClean="0"/>
              <a:t>Présentation par Anne MARVIE, adjointe à la cheffe du bureau des paysages et de la publicité, DGALN/DHUP/QV2</a:t>
            </a:r>
          </a:p>
        </p:txBody>
      </p:sp>
    </p:spTree>
    <p:extLst>
      <p:ext uri="{BB962C8B-B14F-4D97-AF65-F5344CB8AC3E}">
        <p14:creationId xmlns:p14="http://schemas.microsoft.com/office/powerpoint/2010/main" val="321582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12" name="Titre 6"/>
          <p:cNvSpPr txBox="1">
            <a:spLocks/>
          </p:cNvSpPr>
          <p:nvPr/>
        </p:nvSpPr>
        <p:spPr>
          <a:xfrm>
            <a:off x="439140" y="872979"/>
            <a:ext cx="7886700" cy="47463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>
                <a:latin typeface="Marianne" panose="02000000000000000000" pitchFamily="50" charset="0"/>
              </a:rPr>
              <a:t>Contenu et enjeux de la réforme (1/5)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13" name="Espace réservé du texte 8"/>
          <p:cNvSpPr txBox="1">
            <a:spLocks/>
          </p:cNvSpPr>
          <p:nvPr/>
        </p:nvSpPr>
        <p:spPr>
          <a:xfrm>
            <a:off x="386645" y="1262881"/>
            <a:ext cx="8424614" cy="24295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>
                <a:solidFill>
                  <a:srgbClr val="000099"/>
                </a:solidFill>
                <a:latin typeface="Marianne" panose="02000000000000000000" pitchFamily="50" charset="0"/>
              </a:rPr>
              <a:t>Rappel du dispositif</a:t>
            </a:r>
            <a:endParaRPr lang="fr-FR" sz="1400" b="1" dirty="0">
              <a:solidFill>
                <a:srgbClr val="000099"/>
              </a:solidFill>
              <a:latin typeface="Marianne" panose="02000000000000000000" pitchFamily="50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3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386645" y="1635646"/>
                <a:ext cx="8330565" cy="2405659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336550" marR="43180" indent="-285750" algn="just">
                  <a:lnSpc>
                    <a:spcPct val="107000"/>
                  </a:lnSpc>
                  <a:spcBef>
                    <a:spcPts val="95"/>
                  </a:spcBef>
                  <a:buFont typeface="Arial" panose="020B0604020202020204" pitchFamily="34" charset="0"/>
                  <a:buChar char="•"/>
                </a:pPr>
                <a:r>
                  <a:rPr lang="fr-FR" sz="1400" dirty="0">
                    <a:latin typeface="Marianne" panose="02000000000000000000" pitchFamily="50" charset="0"/>
                  </a:rPr>
                  <a:t>La décentralisation est prévue</a:t>
                </a:r>
                <a:r>
                  <a:rPr lang="fr-FR" sz="1400" spc="-5" dirty="0">
                    <a:latin typeface="Marianne" panose="02000000000000000000" pitchFamily="50" charset="0"/>
                  </a:rPr>
                  <a:t> </a:t>
                </a:r>
                <a:r>
                  <a:rPr lang="fr-FR" sz="1400" dirty="0">
                    <a:latin typeface="Marianne" panose="02000000000000000000" pitchFamily="50" charset="0"/>
                  </a:rPr>
                  <a:t>à</a:t>
                </a:r>
                <a:r>
                  <a:rPr lang="fr-FR" sz="1400" spc="25" dirty="0">
                    <a:latin typeface="Marianne" panose="02000000000000000000" pitchFamily="50" charset="0"/>
                  </a:rPr>
                  <a:t> </a:t>
                </a:r>
                <a:r>
                  <a:rPr lang="fr-FR" sz="1400" dirty="0">
                    <a:latin typeface="Marianne" panose="02000000000000000000" pitchFamily="50" charset="0"/>
                  </a:rPr>
                  <a:t>l’article</a:t>
                </a:r>
                <a:r>
                  <a:rPr lang="fr-FR" sz="1400" spc="130" dirty="0">
                    <a:latin typeface="Marianne" panose="02000000000000000000" pitchFamily="50" charset="0"/>
                  </a:rPr>
                  <a:t> </a:t>
                </a:r>
                <a:r>
                  <a:rPr lang="fr-FR" sz="1400" dirty="0">
                    <a:latin typeface="Marianne" panose="02000000000000000000" pitchFamily="50" charset="0"/>
                  </a:rPr>
                  <a:t>17</a:t>
                </a:r>
                <a:r>
                  <a:rPr lang="fr-FR" sz="1400" spc="-15" dirty="0">
                    <a:latin typeface="Marianne" panose="02000000000000000000" pitchFamily="50" charset="0"/>
                  </a:rPr>
                  <a:t> </a:t>
                </a:r>
                <a:r>
                  <a:rPr lang="fr-FR" sz="1400" dirty="0">
                    <a:latin typeface="Marianne" panose="02000000000000000000" pitchFamily="50" charset="0"/>
                  </a:rPr>
                  <a:t>de la</a:t>
                </a:r>
                <a:r>
                  <a:rPr lang="fr-FR" sz="1400" spc="25" dirty="0">
                    <a:latin typeface="Marianne" panose="02000000000000000000" pitchFamily="50" charset="0"/>
                  </a:rPr>
                  <a:t> </a:t>
                </a:r>
                <a:r>
                  <a:rPr lang="fr-FR" sz="1400" b="1" dirty="0">
                    <a:latin typeface="Marianne" panose="02000000000000000000" pitchFamily="50" charset="0"/>
                  </a:rPr>
                  <a:t>Loi</a:t>
                </a:r>
                <a:r>
                  <a:rPr lang="fr-FR" sz="1400" b="1" spc="5" dirty="0">
                    <a:latin typeface="Marianne" panose="02000000000000000000" pitchFamily="50" charset="0"/>
                  </a:rPr>
                  <a:t> </a:t>
                </a:r>
                <a:r>
                  <a:rPr lang="fr-FR" sz="1400" b="1" dirty="0">
                    <a:latin typeface="Marianne" panose="02000000000000000000" pitchFamily="50" charset="0"/>
                  </a:rPr>
                  <a:t>Climat</a:t>
                </a:r>
                <a:r>
                  <a:rPr lang="fr-FR" sz="1400" b="1" spc="145" dirty="0">
                    <a:latin typeface="Marianne" panose="02000000000000000000" pitchFamily="50" charset="0"/>
                  </a:rPr>
                  <a:t> </a:t>
                </a:r>
                <a:r>
                  <a:rPr lang="fr-FR" sz="1400" b="1" dirty="0">
                    <a:latin typeface="Marianne" panose="02000000000000000000" pitchFamily="50" charset="0"/>
                  </a:rPr>
                  <a:t>&amp;</a:t>
                </a:r>
                <a:r>
                  <a:rPr lang="fr-FR" sz="1400" b="1" spc="25" dirty="0">
                    <a:latin typeface="Marianne" panose="02000000000000000000" pitchFamily="50" charset="0"/>
                  </a:rPr>
                  <a:t> </a:t>
                </a:r>
                <a:r>
                  <a:rPr lang="fr-FR" sz="1400" b="1" spc="-10" dirty="0">
                    <a:latin typeface="Marianne" panose="02000000000000000000" pitchFamily="50" charset="0"/>
                  </a:rPr>
                  <a:t>Résilience</a:t>
                </a:r>
                <a:r>
                  <a:rPr lang="fr-FR" sz="1400" spc="-10" dirty="0">
                    <a:latin typeface="Marianne" panose="02000000000000000000" pitchFamily="50" charset="0"/>
                  </a:rPr>
                  <a:t>, pour renforcer le rôle des élus locaux dans la protection du cadre de vie de leurs administrés. Elle </a:t>
                </a:r>
                <a:r>
                  <a:rPr lang="fr-FR" sz="1400" spc="-10" dirty="0" smtClean="0">
                    <a:latin typeface="Marianne" panose="02000000000000000000" pitchFamily="50" charset="0"/>
                  </a:rPr>
                  <a:t>est entrée </a:t>
                </a:r>
                <a:r>
                  <a:rPr lang="fr-FR" sz="1400" spc="-10" dirty="0">
                    <a:latin typeface="Marianne" panose="02000000000000000000" pitchFamily="50" charset="0"/>
                  </a:rPr>
                  <a:t>en vigueur</a:t>
                </a:r>
                <a:r>
                  <a:rPr lang="fr-FR" sz="1400" spc="165" dirty="0">
                    <a:latin typeface="Marianne" panose="02000000000000000000" pitchFamily="50" charset="0"/>
                  </a:rPr>
                  <a:t> </a:t>
                </a:r>
                <a:r>
                  <a:rPr lang="fr-FR" sz="1400" dirty="0">
                    <a:latin typeface="Marianne" panose="02000000000000000000" pitchFamily="50" charset="0"/>
                  </a:rPr>
                  <a:t>le</a:t>
                </a:r>
                <a:r>
                  <a:rPr lang="fr-FR" sz="1400" spc="85" dirty="0">
                    <a:latin typeface="Marianne" panose="02000000000000000000" pitchFamily="50" charset="0"/>
                  </a:rPr>
                  <a:t> </a:t>
                </a:r>
                <a:r>
                  <a:rPr lang="fr-FR" sz="1400" b="1" dirty="0">
                    <a:latin typeface="Marianne" panose="02000000000000000000" pitchFamily="50" charset="0"/>
                  </a:rPr>
                  <a:t>1</a:t>
                </a:r>
                <a:r>
                  <a:rPr lang="fr-FR" sz="1400" b="1" baseline="27777" dirty="0">
                    <a:latin typeface="Marianne" panose="02000000000000000000" pitchFamily="50" charset="0"/>
                  </a:rPr>
                  <a:t>er</a:t>
                </a:r>
                <a:r>
                  <a:rPr lang="fr-FR" sz="1400" b="1" spc="390" baseline="27777" dirty="0">
                    <a:latin typeface="Marianne" panose="02000000000000000000" pitchFamily="50" charset="0"/>
                  </a:rPr>
                  <a:t> </a:t>
                </a:r>
                <a:r>
                  <a:rPr lang="fr-FR" sz="1400" b="1" dirty="0">
                    <a:latin typeface="Marianne" panose="02000000000000000000" pitchFamily="50" charset="0"/>
                  </a:rPr>
                  <a:t>janvier</a:t>
                </a:r>
                <a:r>
                  <a:rPr lang="fr-FR" sz="1400" b="1" spc="170" dirty="0">
                    <a:latin typeface="Marianne" panose="02000000000000000000" pitchFamily="50" charset="0"/>
                  </a:rPr>
                  <a:t> </a:t>
                </a:r>
                <a:r>
                  <a:rPr lang="fr-FR" sz="1400" b="1" dirty="0">
                    <a:latin typeface="Marianne" panose="02000000000000000000" pitchFamily="50" charset="0"/>
                  </a:rPr>
                  <a:t>2024</a:t>
                </a:r>
                <a:r>
                  <a:rPr lang="fr-FR" sz="1400" dirty="0">
                    <a:latin typeface="Marianne" panose="02000000000000000000" pitchFamily="50" charset="0"/>
                  </a:rPr>
                  <a:t>.</a:t>
                </a:r>
                <a:r>
                  <a:rPr lang="fr-FR" sz="1400" spc="140" dirty="0">
                    <a:latin typeface="Marianne" panose="02000000000000000000" pitchFamily="50" charset="0"/>
                  </a:rPr>
                  <a:t> </a:t>
                </a:r>
                <a:endParaRPr lang="fr-FR" sz="1400" spc="140" dirty="0" smtClean="0">
                  <a:latin typeface="Marianne" panose="02000000000000000000" pitchFamily="50" charset="0"/>
                </a:endParaRPr>
              </a:p>
              <a:p>
                <a:pPr marL="50800" marR="43180" algn="just">
                  <a:lnSpc>
                    <a:spcPct val="107000"/>
                  </a:lnSpc>
                  <a:spcBef>
                    <a:spcPts val="95"/>
                  </a:spcBef>
                </a:pPr>
                <a:endParaRPr lang="fr-FR" sz="500" b="1" dirty="0">
                  <a:latin typeface="Marianne" panose="02000000000000000000" pitchFamily="50" charset="0"/>
                </a:endParaRPr>
              </a:p>
              <a:p>
                <a:pPr marL="336550" marR="43180" indent="-285750" algn="just">
                  <a:lnSpc>
                    <a:spcPct val="107000"/>
                  </a:lnSpc>
                  <a:spcBef>
                    <a:spcPts val="95"/>
                  </a:spcBef>
                  <a:buFont typeface="Arial" panose="020B0604020202020204" pitchFamily="34" charset="0"/>
                  <a:buChar char="•"/>
                </a:pPr>
                <a:r>
                  <a:rPr lang="fr-FR" sz="1400" b="1" dirty="0" smtClean="0">
                    <a:latin typeface="Marianne" panose="02000000000000000000" pitchFamily="50" charset="0"/>
                  </a:rPr>
                  <a:t>Auparavant</a:t>
                </a:r>
                <a:r>
                  <a:rPr lang="fr-FR" sz="1400" dirty="0" smtClean="0">
                    <a:latin typeface="Marianne" panose="02000000000000000000" pitchFamily="50" charset="0"/>
                  </a:rPr>
                  <a:t>, </a:t>
                </a:r>
                <a:r>
                  <a:rPr lang="fr-FR" sz="1400" dirty="0">
                    <a:latin typeface="Marianne" panose="02000000000000000000" pitchFamily="50" charset="0"/>
                  </a:rPr>
                  <a:t>la police de la </a:t>
                </a:r>
                <a:r>
                  <a:rPr lang="fr-FR" sz="1400" dirty="0" smtClean="0">
                    <a:latin typeface="Marianne" panose="02000000000000000000" pitchFamily="50" charset="0"/>
                  </a:rPr>
                  <a:t>publicité était partagée entre le préfet de département et le maire. Elle relevait </a:t>
                </a:r>
                <a:r>
                  <a:rPr lang="fr-FR" sz="1400" dirty="0">
                    <a:latin typeface="Marianne" panose="02000000000000000000" pitchFamily="50" charset="0"/>
                  </a:rPr>
                  <a:t>du </a:t>
                </a:r>
                <a:r>
                  <a:rPr lang="fr-FR" sz="1400" dirty="0" smtClean="0">
                    <a:latin typeface="Marianne" panose="02000000000000000000" pitchFamily="50" charset="0"/>
                  </a:rPr>
                  <a:t>préfet sauf </a:t>
                </a:r>
                <a:r>
                  <a:rPr lang="fr-FR" sz="1400" dirty="0">
                    <a:latin typeface="Marianne" panose="02000000000000000000" pitchFamily="50" charset="0"/>
                  </a:rPr>
                  <a:t>lorsque la commune </a:t>
                </a:r>
                <a:r>
                  <a:rPr lang="fr-FR" sz="1400" dirty="0" smtClean="0">
                    <a:latin typeface="Marianne" panose="02000000000000000000" pitchFamily="50" charset="0"/>
                  </a:rPr>
                  <a:t>était </a:t>
                </a:r>
                <a:r>
                  <a:rPr lang="fr-FR" sz="1400" dirty="0">
                    <a:latin typeface="Marianne" panose="02000000000000000000" pitchFamily="50" charset="0"/>
                  </a:rPr>
                  <a:t>couverte par un règlement local de publicité (RLP), auquel cas elle </a:t>
                </a:r>
                <a:r>
                  <a:rPr lang="fr-FR" sz="1400" dirty="0" smtClean="0">
                    <a:latin typeface="Marianne" panose="02000000000000000000" pitchFamily="50" charset="0"/>
                  </a:rPr>
                  <a:t>incombait </a:t>
                </a:r>
                <a:r>
                  <a:rPr lang="fr-FR" sz="1400" dirty="0">
                    <a:latin typeface="Marianne" panose="02000000000000000000" pitchFamily="50" charset="0"/>
                  </a:rPr>
                  <a:t>au maire au nom de la commune.</a:t>
                </a:r>
              </a:p>
              <a:p>
                <a:pPr marL="50800" marR="43180" algn="just">
                  <a:lnSpc>
                    <a:spcPct val="107000"/>
                  </a:lnSpc>
                  <a:spcBef>
                    <a:spcPts val="95"/>
                  </a:spcBef>
                </a:pPr>
                <a:r>
                  <a:rPr lang="fr-FR" sz="1400" dirty="0">
                    <a:latin typeface="Marianne" panose="02000000000000000000" pitchFamily="50" charset="0"/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fr-FR" sz="140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⇒</m:t>
                    </m:r>
                  </m:oMath>
                </a14:m>
                <a:r>
                  <a:rPr lang="fr-FR" sz="1400" dirty="0">
                    <a:latin typeface="Marianne" panose="02000000000000000000" pitchFamily="50" charset="0"/>
                    <a:sym typeface="Wingdings" panose="05000000000000000000" pitchFamily="2" charset="2"/>
                  </a:rPr>
                  <a:t> En 2021, les RLP couvraient environ 40% de la </a:t>
                </a:r>
                <a:r>
                  <a:rPr lang="fr-FR" sz="1400" dirty="0" smtClean="0">
                    <a:latin typeface="Marianne" panose="02000000000000000000" pitchFamily="50" charset="0"/>
                    <a:sym typeface="Wingdings" panose="05000000000000000000" pitchFamily="2" charset="2"/>
                  </a:rPr>
                  <a:t>population. </a:t>
                </a:r>
              </a:p>
              <a:p>
                <a:pPr marL="50800" marR="43180" algn="just">
                  <a:lnSpc>
                    <a:spcPct val="107000"/>
                  </a:lnSpc>
                  <a:spcBef>
                    <a:spcPts val="95"/>
                  </a:spcBef>
                </a:pPr>
                <a:r>
                  <a:rPr lang="fr-FR" dirty="0">
                    <a:latin typeface="Marianne" panose="02000000000000000000" pitchFamily="50" charset="0"/>
                    <a:sym typeface="Wingdings" panose="05000000000000000000" pitchFamily="2" charset="2"/>
                  </a:rPr>
                  <a:t>	</a:t>
                </a:r>
                <a:r>
                  <a:rPr lang="fr-FR" dirty="0" smtClean="0">
                    <a:latin typeface="Marianne" panose="02000000000000000000" pitchFamily="50" charset="0"/>
                    <a:sym typeface="Wingdings" panose="05000000000000000000" pitchFamily="2" charset="2"/>
                  </a:rPr>
                  <a:t>⇒ </a:t>
                </a:r>
                <a:r>
                  <a:rPr lang="fr-FR" sz="1400" dirty="0" smtClean="0">
                    <a:latin typeface="Marianne" panose="02000000000000000000" pitchFamily="50" charset="0"/>
                    <a:sym typeface="Wingdings" panose="05000000000000000000" pitchFamily="2" charset="2"/>
                  </a:rPr>
                  <a:t>La </a:t>
                </a:r>
                <a:r>
                  <a:rPr lang="fr-FR" sz="1400" b="1" dirty="0">
                    <a:latin typeface="Marianne" panose="02000000000000000000" pitchFamily="50" charset="0"/>
                    <a:sym typeface="Wingdings" panose="05000000000000000000" pitchFamily="2" charset="2"/>
                  </a:rPr>
                  <a:t>décentralisation </a:t>
                </a:r>
                <a:r>
                  <a:rPr lang="fr-FR" sz="1400" b="1" dirty="0" smtClean="0">
                    <a:latin typeface="Marianne" panose="02000000000000000000" pitchFamily="50" charset="0"/>
                    <a:sym typeface="Wingdings" panose="05000000000000000000" pitchFamily="2" charset="2"/>
                  </a:rPr>
                  <a:t>existait déjà sur une </a:t>
                </a:r>
                <a:r>
                  <a:rPr lang="fr-FR" sz="1400" b="1" dirty="0">
                    <a:latin typeface="Marianne" panose="02000000000000000000" pitchFamily="50" charset="0"/>
                    <a:sym typeface="Wingdings" panose="05000000000000000000" pitchFamily="2" charset="2"/>
                  </a:rPr>
                  <a:t>base </a:t>
                </a:r>
                <a:r>
                  <a:rPr lang="fr-FR" sz="1400" b="1" dirty="0" smtClean="0">
                    <a:latin typeface="Marianne" panose="02000000000000000000" pitchFamily="50" charset="0"/>
                    <a:sym typeface="Wingdings" panose="05000000000000000000" pitchFamily="2" charset="2"/>
                  </a:rPr>
                  <a:t>volontaire. </a:t>
                </a:r>
                <a:endParaRPr lang="fr-FR" sz="1400" b="1" dirty="0">
                  <a:latin typeface="Marianne" panose="02000000000000000000" pitchFamily="50" charset="0"/>
                  <a:sym typeface="Wingdings" panose="05000000000000000000" pitchFamily="2" charset="2"/>
                </a:endParaRPr>
              </a:p>
              <a:p>
                <a:pPr marL="50800" marR="43180" algn="just">
                  <a:lnSpc>
                    <a:spcPct val="107000"/>
                  </a:lnSpc>
                  <a:spcBef>
                    <a:spcPts val="95"/>
                  </a:spcBef>
                </a:pPr>
                <a:endParaRPr lang="fr-FR" sz="500" b="1" dirty="0" smtClean="0">
                  <a:latin typeface="Marianne" panose="02000000000000000000" pitchFamily="50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4" name="object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386645" y="1635646"/>
                <a:ext cx="8330565" cy="2405659"/>
              </a:xfrm>
              <a:prstGeom prst="rect">
                <a:avLst/>
              </a:prstGeom>
              <a:blipFill>
                <a:blip r:embed="rId2"/>
                <a:stretch>
                  <a:fillRect l="-585" t="-2025" r="-7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088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12" name="Titre 6"/>
          <p:cNvSpPr txBox="1">
            <a:spLocks/>
          </p:cNvSpPr>
          <p:nvPr/>
        </p:nvSpPr>
        <p:spPr>
          <a:xfrm>
            <a:off x="439140" y="872979"/>
            <a:ext cx="7886700" cy="47463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>
                <a:latin typeface="Marianne" panose="02000000000000000000" pitchFamily="50" charset="0"/>
              </a:rPr>
              <a:t>Contenu et enjeux de la réforme (2/5)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13" name="Espace réservé du texte 8"/>
          <p:cNvSpPr txBox="1">
            <a:spLocks/>
          </p:cNvSpPr>
          <p:nvPr/>
        </p:nvSpPr>
        <p:spPr>
          <a:xfrm>
            <a:off x="386645" y="1262881"/>
            <a:ext cx="8424614" cy="24295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>
                <a:solidFill>
                  <a:srgbClr val="000099"/>
                </a:solidFill>
                <a:latin typeface="Marianne" panose="02000000000000000000" pitchFamily="50" charset="0"/>
              </a:rPr>
              <a:t>Rappel du dispositif</a:t>
            </a:r>
            <a:endParaRPr lang="fr-FR" sz="1400" b="1" dirty="0">
              <a:solidFill>
                <a:srgbClr val="000099"/>
              </a:solidFill>
              <a:latin typeface="Marianne" panose="02000000000000000000" pitchFamily="50" charset="0"/>
            </a:endParaRPr>
          </a:p>
        </p:txBody>
      </p:sp>
      <p:sp>
        <p:nvSpPr>
          <p:cNvPr id="14" name="object 3"/>
          <p:cNvSpPr txBox="1">
            <a:spLocks noGrp="1"/>
          </p:cNvSpPr>
          <p:nvPr>
            <p:ph type="body" idx="4294967295"/>
          </p:nvPr>
        </p:nvSpPr>
        <p:spPr>
          <a:xfrm>
            <a:off x="386645" y="1635646"/>
            <a:ext cx="8330565" cy="27514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6550" marR="43180" lvl="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prstClr val="black"/>
                </a:solidFill>
                <a:latin typeface="Marianne" panose="02000000000000000000" pitchFamily="50" charset="0"/>
              </a:rPr>
              <a:t>Répondant à un objectif de </a:t>
            </a:r>
            <a:r>
              <a:rPr lang="fr-FR" b="1" dirty="0">
                <a:solidFill>
                  <a:prstClr val="black"/>
                </a:solidFill>
                <a:latin typeface="Marianne" panose="02000000000000000000" pitchFamily="50" charset="0"/>
              </a:rPr>
              <a:t>protection du cadre de vie</a:t>
            </a:r>
            <a:r>
              <a:rPr lang="fr-FR" dirty="0">
                <a:solidFill>
                  <a:prstClr val="black"/>
                </a:solidFill>
                <a:latin typeface="Marianne" panose="02000000000000000000" pitchFamily="50" charset="0"/>
              </a:rPr>
              <a:t>, cette police relève d’un </a:t>
            </a:r>
            <a:r>
              <a:rPr lang="fr-FR" b="1" dirty="0">
                <a:solidFill>
                  <a:prstClr val="black"/>
                </a:solidFill>
                <a:latin typeface="Marianne" panose="02000000000000000000" pitchFamily="50" charset="0"/>
              </a:rPr>
              <a:t>enjeu principalement local</a:t>
            </a:r>
            <a:r>
              <a:rPr lang="fr-FR" dirty="0">
                <a:solidFill>
                  <a:prstClr val="black"/>
                </a:solidFill>
                <a:latin typeface="Marianne" panose="02000000000000000000" pitchFamily="50" charset="0"/>
              </a:rPr>
              <a:t>, important pour l’attractivité des territoires</a:t>
            </a:r>
            <a:r>
              <a:rPr lang="fr-FR" dirty="0" smtClean="0">
                <a:solidFill>
                  <a:prstClr val="black"/>
                </a:solidFill>
                <a:latin typeface="Marianne" panose="02000000000000000000" pitchFamily="50" charset="0"/>
              </a:rPr>
              <a:t>.</a:t>
            </a:r>
          </a:p>
          <a:p>
            <a:pPr marL="50800" marR="43180" lvl="0" algn="just">
              <a:lnSpc>
                <a:spcPct val="107000"/>
              </a:lnSpc>
              <a:spcBef>
                <a:spcPts val="95"/>
              </a:spcBef>
            </a:pPr>
            <a:endParaRPr lang="fr-FR" dirty="0">
              <a:solidFill>
                <a:srgbClr val="000000"/>
              </a:solidFill>
              <a:latin typeface="Marianne" panose="02000000000000000000" pitchFamily="50" charset="0"/>
            </a:endParaRP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Marianne" panose="02000000000000000000" pitchFamily="50" charset="0"/>
              </a:rPr>
              <a:t>Exercer la police de la publicité consiste à </a:t>
            </a:r>
            <a:r>
              <a:rPr lang="fr-FR" sz="1400" b="1" dirty="0" smtClean="0">
                <a:latin typeface="Marianne" panose="02000000000000000000" pitchFamily="50" charset="0"/>
              </a:rPr>
              <a:t>contrôler le bon respect des règles </a:t>
            </a:r>
            <a:r>
              <a:rPr lang="fr-FR" sz="1400" dirty="0" smtClean="0">
                <a:latin typeface="Marianne" panose="02000000000000000000" pitchFamily="50" charset="0"/>
              </a:rPr>
              <a:t>de l’affichage et à </a:t>
            </a:r>
            <a:r>
              <a:rPr lang="fr-FR" sz="1400" b="1" dirty="0" smtClean="0">
                <a:latin typeface="Marianne" panose="02000000000000000000" pitchFamily="50" charset="0"/>
              </a:rPr>
              <a:t>faire cesser </a:t>
            </a:r>
            <a:r>
              <a:rPr lang="fr-FR" b="1" dirty="0" smtClean="0">
                <a:latin typeface="Marianne" panose="02000000000000000000" pitchFamily="50" charset="0"/>
              </a:rPr>
              <a:t>les infractions </a:t>
            </a:r>
            <a:r>
              <a:rPr lang="fr-FR" dirty="0" smtClean="0">
                <a:latin typeface="Marianne" panose="02000000000000000000" pitchFamily="50" charset="0"/>
              </a:rPr>
              <a:t>à la réglementation, qu’elle soit nationale ou fixée localement par le RLP</a:t>
            </a:r>
            <a:r>
              <a:rPr lang="fr-FR" sz="1400" dirty="0" smtClean="0">
                <a:latin typeface="Marianne" panose="02000000000000000000" pitchFamily="50" charset="0"/>
              </a:rPr>
              <a:t>.</a:t>
            </a:r>
            <a:r>
              <a:rPr lang="fr-FR" sz="1400" spc="140" dirty="0" smtClean="0">
                <a:latin typeface="Marianne" panose="02000000000000000000" pitchFamily="50" charset="0"/>
              </a:rPr>
              <a:t> </a:t>
            </a:r>
          </a:p>
          <a:p>
            <a:pPr marL="50800" marR="43180" algn="just">
              <a:lnSpc>
                <a:spcPct val="107000"/>
              </a:lnSpc>
              <a:spcBef>
                <a:spcPts val="95"/>
              </a:spcBef>
            </a:pPr>
            <a:endParaRPr lang="fr-FR" sz="500" b="1" dirty="0">
              <a:latin typeface="Marianne" panose="02000000000000000000" pitchFamily="50" charset="0"/>
            </a:endParaRP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Marianne" panose="02000000000000000000" pitchFamily="50" charset="0"/>
              </a:rPr>
              <a:t>Cette police recouvre aussi la compétence pour </a:t>
            </a:r>
            <a:r>
              <a:rPr lang="fr-FR" sz="1400" b="1" dirty="0" smtClean="0">
                <a:latin typeface="Marianne" panose="02000000000000000000" pitchFamily="50" charset="0"/>
              </a:rPr>
              <a:t>recevoir les déclarations préalables ainsi que pour instruire et délivrer les autorisations préalables </a:t>
            </a:r>
            <a:r>
              <a:rPr lang="fr-FR" sz="1400" dirty="0" smtClean="0">
                <a:latin typeface="Marianne" panose="02000000000000000000" pitchFamily="50" charset="0"/>
              </a:rPr>
              <a:t>à l’implantation ou au remplacement de publicités, d’enseignes et de </a:t>
            </a:r>
            <a:r>
              <a:rPr lang="fr-FR" sz="1400" dirty="0" err="1" smtClean="0">
                <a:latin typeface="Marianne" panose="02000000000000000000" pitchFamily="50" charset="0"/>
              </a:rPr>
              <a:t>préenseignes</a:t>
            </a:r>
            <a:r>
              <a:rPr lang="fr-FR" sz="1400" dirty="0" smtClean="0">
                <a:latin typeface="Marianne" panose="02000000000000000000" pitchFamily="50" charset="0"/>
              </a:rPr>
              <a:t>.</a:t>
            </a:r>
            <a:endParaRPr lang="fr-FR" sz="1400" dirty="0">
              <a:latin typeface="Marianne" panose="02000000000000000000" pitchFamily="50" charset="0"/>
            </a:endParaRPr>
          </a:p>
          <a:p>
            <a:pPr marL="50800" marR="43180" algn="just">
              <a:lnSpc>
                <a:spcPct val="107000"/>
              </a:lnSpc>
              <a:spcBef>
                <a:spcPts val="95"/>
              </a:spcBef>
            </a:pPr>
            <a:endParaRPr lang="fr-FR" sz="1200" spc="-10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20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12" name="Titre 6"/>
          <p:cNvSpPr txBox="1">
            <a:spLocks/>
          </p:cNvSpPr>
          <p:nvPr/>
        </p:nvSpPr>
        <p:spPr>
          <a:xfrm>
            <a:off x="439140" y="872979"/>
            <a:ext cx="7886700" cy="47463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>
                <a:latin typeface="Marianne" panose="02000000000000000000" pitchFamily="50" charset="0"/>
              </a:rPr>
              <a:t>Contenu et enjeux de la réforme (3/5)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13" name="Espace réservé du texte 8"/>
          <p:cNvSpPr txBox="1">
            <a:spLocks/>
          </p:cNvSpPr>
          <p:nvPr/>
        </p:nvSpPr>
        <p:spPr>
          <a:xfrm>
            <a:off x="386645" y="1262881"/>
            <a:ext cx="8424614" cy="24295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>
                <a:solidFill>
                  <a:srgbClr val="000099"/>
                </a:solidFill>
                <a:latin typeface="Marianne" panose="02000000000000000000" pitchFamily="50" charset="0"/>
              </a:rPr>
              <a:t>Rappel du dispositif</a:t>
            </a:r>
            <a:endParaRPr lang="fr-FR" sz="1400" b="1" dirty="0">
              <a:solidFill>
                <a:srgbClr val="000099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object 3"/>
          <p:cNvSpPr txBox="1">
            <a:spLocks noGrp="1"/>
          </p:cNvSpPr>
          <p:nvPr>
            <p:ph type="body" idx="4294967295"/>
          </p:nvPr>
        </p:nvSpPr>
        <p:spPr>
          <a:xfrm>
            <a:off x="386645" y="1737517"/>
            <a:ext cx="8330565" cy="3624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fr-FR" b="1" spc="-50" dirty="0" smtClean="0">
                <a:latin typeface="Marianne" panose="02000000000000000000" pitchFamily="50" charset="0"/>
              </a:rPr>
              <a:t>Depuis le</a:t>
            </a:r>
            <a:r>
              <a:rPr lang="fr-FR" b="1" dirty="0" smtClean="0">
                <a:latin typeface="Marianne" panose="02000000000000000000" pitchFamily="50" charset="0"/>
              </a:rPr>
              <a:t> </a:t>
            </a:r>
            <a:r>
              <a:rPr lang="fr-FR" b="1" dirty="0">
                <a:latin typeface="Marianne" panose="02000000000000000000" pitchFamily="50" charset="0"/>
              </a:rPr>
              <a:t>1</a:t>
            </a:r>
            <a:r>
              <a:rPr lang="fr-FR" b="1" baseline="30000" dirty="0">
                <a:latin typeface="Marianne" panose="02000000000000000000" pitchFamily="50" charset="0"/>
              </a:rPr>
              <a:t>er</a:t>
            </a:r>
            <a:r>
              <a:rPr lang="fr-FR" b="1" dirty="0">
                <a:latin typeface="Marianne" panose="02000000000000000000" pitchFamily="50" charset="0"/>
              </a:rPr>
              <a:t> janvier 2024 </a:t>
            </a:r>
            <a:r>
              <a:rPr lang="fr-FR" dirty="0">
                <a:latin typeface="Marianne" panose="02000000000000000000" pitchFamily="50" charset="0"/>
              </a:rPr>
              <a:t>:</a:t>
            </a: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Tx/>
              <a:buChar char="-"/>
            </a:pPr>
            <a:r>
              <a:rPr lang="fr-FR" dirty="0" smtClean="0">
                <a:latin typeface="Marianne" panose="02000000000000000000" pitchFamily="50" charset="0"/>
              </a:rPr>
              <a:t>la</a:t>
            </a:r>
            <a:r>
              <a:rPr lang="fr-FR" spc="25" dirty="0" smtClean="0">
                <a:latin typeface="Marianne" panose="02000000000000000000" pitchFamily="50" charset="0"/>
              </a:rPr>
              <a:t> </a:t>
            </a:r>
            <a:r>
              <a:rPr lang="fr-FR" dirty="0">
                <a:latin typeface="Marianne" panose="02000000000000000000" pitchFamily="50" charset="0"/>
              </a:rPr>
              <a:t>police</a:t>
            </a:r>
            <a:r>
              <a:rPr lang="fr-FR" spc="140" dirty="0">
                <a:latin typeface="Marianne" panose="02000000000000000000" pitchFamily="50" charset="0"/>
              </a:rPr>
              <a:t> </a:t>
            </a:r>
            <a:r>
              <a:rPr lang="fr-FR" dirty="0">
                <a:latin typeface="Marianne" panose="02000000000000000000" pitchFamily="50" charset="0"/>
              </a:rPr>
              <a:t>de</a:t>
            </a:r>
            <a:r>
              <a:rPr lang="fr-FR" spc="5" dirty="0">
                <a:latin typeface="Marianne" panose="02000000000000000000" pitchFamily="50" charset="0"/>
              </a:rPr>
              <a:t> </a:t>
            </a:r>
            <a:r>
              <a:rPr lang="fr-FR" dirty="0">
                <a:latin typeface="Marianne" panose="02000000000000000000" pitchFamily="50" charset="0"/>
              </a:rPr>
              <a:t>la</a:t>
            </a:r>
            <a:r>
              <a:rPr lang="fr-FR" spc="30" dirty="0">
                <a:latin typeface="Marianne" panose="02000000000000000000" pitchFamily="50" charset="0"/>
              </a:rPr>
              <a:t> </a:t>
            </a:r>
            <a:r>
              <a:rPr lang="fr-FR" dirty="0">
                <a:latin typeface="Marianne" panose="02000000000000000000" pitchFamily="50" charset="0"/>
              </a:rPr>
              <a:t>publicité</a:t>
            </a:r>
            <a:r>
              <a:rPr lang="fr-FR" spc="204" dirty="0">
                <a:latin typeface="Marianne" panose="02000000000000000000" pitchFamily="50" charset="0"/>
              </a:rPr>
              <a:t> </a:t>
            </a:r>
            <a:r>
              <a:rPr lang="fr-FR" dirty="0" smtClean="0">
                <a:latin typeface="Marianne" panose="02000000000000000000" pitchFamily="50" charset="0"/>
              </a:rPr>
              <a:t>est</a:t>
            </a:r>
            <a:r>
              <a:rPr lang="fr-FR" spc="-45" dirty="0" smtClean="0">
                <a:latin typeface="Marianne" panose="02000000000000000000" pitchFamily="50" charset="0"/>
              </a:rPr>
              <a:t> </a:t>
            </a:r>
            <a:r>
              <a:rPr lang="fr-FR" b="1" dirty="0">
                <a:latin typeface="Marianne" panose="02000000000000000000" pitchFamily="50" charset="0"/>
              </a:rPr>
              <a:t>confiée</a:t>
            </a:r>
            <a:r>
              <a:rPr lang="fr-FR" b="1" spc="140" dirty="0">
                <a:latin typeface="Marianne" panose="02000000000000000000" pitchFamily="50" charset="0"/>
              </a:rPr>
              <a:t> </a:t>
            </a:r>
            <a:r>
              <a:rPr lang="fr-FR" b="1" dirty="0">
                <a:latin typeface="Marianne" panose="02000000000000000000" pitchFamily="50" charset="0"/>
              </a:rPr>
              <a:t>aux</a:t>
            </a:r>
            <a:r>
              <a:rPr lang="fr-FR" b="1" spc="20" dirty="0">
                <a:latin typeface="Marianne" panose="02000000000000000000" pitchFamily="50" charset="0"/>
              </a:rPr>
              <a:t> </a:t>
            </a:r>
            <a:r>
              <a:rPr lang="fr-FR" b="1" spc="-10" dirty="0">
                <a:latin typeface="Marianne" panose="02000000000000000000" pitchFamily="50" charset="0"/>
              </a:rPr>
              <a:t>maires </a:t>
            </a:r>
            <a:r>
              <a:rPr lang="fr-FR" u="sng" spc="-10" dirty="0" smtClean="0">
                <a:latin typeface="Marianne" panose="02000000000000000000" pitchFamily="50" charset="0"/>
              </a:rPr>
              <a:t>que </a:t>
            </a:r>
            <a:r>
              <a:rPr lang="fr-FR" u="sng" spc="-10" dirty="0">
                <a:latin typeface="Marianne" panose="02000000000000000000" pitchFamily="50" charset="0"/>
              </a:rPr>
              <a:t>la commune soit ou </a:t>
            </a:r>
            <a:r>
              <a:rPr lang="fr-FR" u="sng" spc="-10" dirty="0" smtClean="0">
                <a:latin typeface="Marianne" panose="02000000000000000000" pitchFamily="50" charset="0"/>
              </a:rPr>
              <a:t>non </a:t>
            </a:r>
            <a:r>
              <a:rPr lang="fr-FR" u="sng" spc="-10" dirty="0">
                <a:latin typeface="Marianne" panose="02000000000000000000" pitchFamily="50" charset="0"/>
              </a:rPr>
              <a:t>couverte par un </a:t>
            </a:r>
            <a:r>
              <a:rPr lang="fr-FR" u="sng" spc="-10" dirty="0" smtClean="0">
                <a:latin typeface="Marianne" panose="02000000000000000000" pitchFamily="50" charset="0"/>
              </a:rPr>
              <a:t>RLP</a:t>
            </a:r>
            <a:r>
              <a:rPr lang="fr-FR" spc="-10" dirty="0" smtClean="0">
                <a:latin typeface="Marianne" panose="02000000000000000000" pitchFamily="50" charset="0"/>
              </a:rPr>
              <a:t>. </a:t>
            </a: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Tx/>
              <a:buChar char="-"/>
            </a:pPr>
            <a:r>
              <a:rPr lang="fr-FR" spc="-10" dirty="0" smtClean="0">
                <a:latin typeface="Marianne" panose="02000000000000000000" pitchFamily="50" charset="0"/>
              </a:rPr>
              <a:t>Elle sera transférée ensuite sous certaines conditions aux </a:t>
            </a:r>
            <a:r>
              <a:rPr lang="fr-FR" b="1" spc="-10" dirty="0" smtClean="0">
                <a:latin typeface="Marianne" panose="02000000000000000000" pitchFamily="50" charset="0"/>
              </a:rPr>
              <a:t>présidents des EPCI-FP</a:t>
            </a:r>
            <a:r>
              <a:rPr lang="fr-FR" spc="-10" dirty="0" smtClean="0">
                <a:latin typeface="Marianne" panose="02000000000000000000" pitchFamily="50" charset="0"/>
              </a:rPr>
              <a:t> compétents en matière de PLU / RLP ;</a:t>
            </a:r>
            <a:endParaRPr lang="fr-FR" spc="-10" dirty="0">
              <a:latin typeface="Marianne" panose="02000000000000000000" pitchFamily="50" charset="0"/>
            </a:endParaRP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Tx/>
              <a:buChar char="-"/>
            </a:pPr>
            <a:r>
              <a:rPr lang="fr-FR" spc="-10" dirty="0" smtClean="0">
                <a:latin typeface="Marianne" panose="02000000000000000000" pitchFamily="50" charset="0"/>
              </a:rPr>
              <a:t>le </a:t>
            </a:r>
            <a:r>
              <a:rPr lang="fr-FR" b="1" spc="-10" dirty="0" smtClean="0">
                <a:latin typeface="Marianne" panose="02000000000000000000" pitchFamily="50" charset="0"/>
              </a:rPr>
              <a:t>pouvoir de substitution du préfet est supprimé </a:t>
            </a:r>
            <a:r>
              <a:rPr lang="fr-FR" spc="-10" dirty="0" smtClean="0">
                <a:latin typeface="Marianne" panose="02000000000000000000" pitchFamily="50" charset="0"/>
              </a:rPr>
              <a:t>;</a:t>
            </a: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fr-FR" dirty="0" smtClean="0">
                <a:latin typeface="Marianne" panose="02000000000000000000" pitchFamily="50" charset="0"/>
              </a:rPr>
              <a:t>Le </a:t>
            </a:r>
            <a:r>
              <a:rPr lang="fr-FR" b="1" dirty="0">
                <a:latin typeface="Marianne" panose="02000000000000000000" pitchFamily="50" charset="0"/>
              </a:rPr>
              <a:t>décret  « balai </a:t>
            </a:r>
            <a:r>
              <a:rPr lang="fr-FR" b="1" dirty="0" smtClean="0">
                <a:latin typeface="Marianne" panose="02000000000000000000" pitchFamily="50" charset="0"/>
              </a:rPr>
              <a:t>» </a:t>
            </a:r>
            <a:r>
              <a:rPr lang="fr-FR" dirty="0" smtClean="0">
                <a:latin typeface="Marianne" panose="02000000000000000000" pitchFamily="50" charset="0"/>
              </a:rPr>
              <a:t>n° 2023-1409 </a:t>
            </a:r>
            <a:r>
              <a:rPr lang="fr-FR" b="1" dirty="0" smtClean="0">
                <a:latin typeface="Marianne" panose="02000000000000000000" pitchFamily="50" charset="0"/>
              </a:rPr>
              <a:t>du 29 décembre 2023</a:t>
            </a:r>
            <a:r>
              <a:rPr lang="fr-FR" dirty="0" smtClean="0">
                <a:latin typeface="Marianne" panose="02000000000000000000" pitchFamily="50" charset="0"/>
              </a:rPr>
              <a:t> a complété </a:t>
            </a:r>
            <a:r>
              <a:rPr lang="fr-FR" dirty="0">
                <a:latin typeface="Marianne" panose="02000000000000000000" pitchFamily="50" charset="0"/>
              </a:rPr>
              <a:t>le cadre juridique de la décentralisation : </a:t>
            </a:r>
            <a:endParaRPr lang="fr-FR" dirty="0" smtClean="0">
              <a:latin typeface="Marianne" panose="02000000000000000000" pitchFamily="50" charset="0"/>
            </a:endParaRP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Tx/>
              <a:buChar char="-"/>
            </a:pPr>
            <a:r>
              <a:rPr lang="fr-FR" dirty="0" smtClean="0">
                <a:latin typeface="Marianne" panose="02000000000000000000" pitchFamily="50" charset="0"/>
              </a:rPr>
              <a:t>modification </a:t>
            </a:r>
            <a:r>
              <a:rPr lang="fr-FR" dirty="0">
                <a:latin typeface="Marianne" panose="02000000000000000000" pitchFamily="50" charset="0"/>
              </a:rPr>
              <a:t>de la référence à l’autorité compétente en matière de police de la </a:t>
            </a:r>
            <a:r>
              <a:rPr lang="fr-FR" dirty="0" smtClean="0">
                <a:latin typeface="Marianne" panose="02000000000000000000" pitchFamily="50" charset="0"/>
              </a:rPr>
              <a:t>publicité ;</a:t>
            </a: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Tx/>
              <a:buChar char="-"/>
            </a:pPr>
            <a:r>
              <a:rPr lang="fr-FR" dirty="0">
                <a:latin typeface="Marianne" panose="02000000000000000000" pitchFamily="50" charset="0"/>
              </a:rPr>
              <a:t>mise en place d’un </a:t>
            </a:r>
            <a:r>
              <a:rPr lang="fr-FR" b="1" dirty="0">
                <a:latin typeface="Marianne" panose="02000000000000000000" pitchFamily="50" charset="0"/>
              </a:rPr>
              <a:t>guichet unique auprès du maire </a:t>
            </a:r>
            <a:r>
              <a:rPr lang="fr-FR" dirty="0">
                <a:latin typeface="Marianne" panose="02000000000000000000" pitchFamily="50" charset="0"/>
              </a:rPr>
              <a:t>pour les déclarations préalables et </a:t>
            </a:r>
            <a:r>
              <a:rPr lang="fr-FR" dirty="0" smtClean="0">
                <a:latin typeface="Marianne" panose="02000000000000000000" pitchFamily="50" charset="0"/>
              </a:rPr>
              <a:t>les demandes d’autorisation préalable </a:t>
            </a:r>
            <a:r>
              <a:rPr lang="fr-FR" dirty="0">
                <a:latin typeface="Marianne" panose="02000000000000000000" pitchFamily="50" charset="0"/>
              </a:rPr>
              <a:t>(à l’image de ce qui existe déjà en matière d’urbanisme)</a:t>
            </a:r>
            <a:r>
              <a:rPr lang="fr-FR" dirty="0">
                <a:solidFill>
                  <a:prstClr val="black"/>
                </a:solidFill>
                <a:latin typeface="Marianne" panose="02000000000000000000" pitchFamily="50" charset="0"/>
              </a:rPr>
              <a:t>.</a:t>
            </a:r>
            <a:endParaRPr lang="fr-FR" dirty="0">
              <a:latin typeface="Marianne" panose="02000000000000000000" pitchFamily="50" charset="0"/>
            </a:endParaRP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Tx/>
              <a:buChar char="-"/>
            </a:pPr>
            <a:endParaRPr lang="fr-FR" dirty="0">
              <a:latin typeface="Marianne" panose="02000000000000000000" pitchFamily="50" charset="0"/>
            </a:endParaRPr>
          </a:p>
          <a:p>
            <a:pPr marL="50800" marR="43180" algn="just">
              <a:lnSpc>
                <a:spcPct val="107000"/>
              </a:lnSpc>
              <a:spcBef>
                <a:spcPts val="95"/>
              </a:spcBef>
            </a:pPr>
            <a:r>
              <a:rPr lang="fr-FR" dirty="0" smtClean="0">
                <a:latin typeface="Marianne" panose="02000000000000000000" pitchFamily="50" charset="0"/>
              </a:rPr>
              <a:t>-</a:t>
            </a:r>
            <a:endParaRPr lang="fr-FR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91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12" name="Titre 6"/>
          <p:cNvSpPr txBox="1">
            <a:spLocks/>
          </p:cNvSpPr>
          <p:nvPr/>
        </p:nvSpPr>
        <p:spPr>
          <a:xfrm>
            <a:off x="439140" y="872979"/>
            <a:ext cx="7886700" cy="47463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>
                <a:latin typeface="Marianne" panose="02000000000000000000" pitchFamily="50" charset="0"/>
              </a:rPr>
              <a:t>Contenu et enjeux de la réforme (4/5)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13" name="Espace réservé du texte 8"/>
          <p:cNvSpPr txBox="1">
            <a:spLocks/>
          </p:cNvSpPr>
          <p:nvPr/>
        </p:nvSpPr>
        <p:spPr>
          <a:xfrm>
            <a:off x="386645" y="1262881"/>
            <a:ext cx="8424614" cy="24295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rgbClr val="000099"/>
                </a:solidFill>
                <a:latin typeface="Marianne" panose="02000000000000000000" pitchFamily="50" charset="0"/>
              </a:rPr>
              <a:t>Rôle de l’État à l’issue du processus de décentralisation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3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386645" y="1689973"/>
                <a:ext cx="8330565" cy="2328714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50800" marR="43180" algn="just">
                  <a:lnSpc>
                    <a:spcPct val="107000"/>
                  </a:lnSpc>
                  <a:spcBef>
                    <a:spcPts val="95"/>
                  </a:spcBef>
                </a:pPr>
                <a:r>
                  <a:rPr lang="fr-FR" b="1" dirty="0">
                    <a:latin typeface="Marianne" panose="02000000000000000000" pitchFamily="50" charset="0"/>
                  </a:rPr>
                  <a:t>L’État </a:t>
                </a:r>
                <a:r>
                  <a:rPr lang="fr-FR" b="1" dirty="0" smtClean="0">
                    <a:latin typeface="Marianne" panose="02000000000000000000" pitchFamily="50" charset="0"/>
                  </a:rPr>
                  <a:t>est </a:t>
                </a:r>
                <a:r>
                  <a:rPr lang="fr-FR" b="1" dirty="0">
                    <a:latin typeface="Marianne" panose="02000000000000000000" pitchFamily="50" charset="0"/>
                  </a:rPr>
                  <a:t>toujours présent mais différemment :</a:t>
                </a:r>
              </a:p>
              <a:p>
                <a:pPr marL="50800" marR="43180" algn="just">
                  <a:lnSpc>
                    <a:spcPct val="107000"/>
                  </a:lnSpc>
                  <a:spcBef>
                    <a:spcPts val="95"/>
                  </a:spcBef>
                </a:pPr>
                <a:endParaRPr lang="fr-FR" sz="500" u="sng" dirty="0">
                  <a:latin typeface="Marianne" panose="02000000000000000000" pitchFamily="50" charset="0"/>
                </a:endParaRPr>
              </a:p>
              <a:p>
                <a:pPr marL="336550" marR="43180" indent="-285750" algn="just">
                  <a:lnSpc>
                    <a:spcPct val="107000"/>
                  </a:lnSpc>
                  <a:spcBef>
                    <a:spcPts val="95"/>
                  </a:spcBef>
                  <a:buFont typeface="Arial" panose="020B0604020202020204" pitchFamily="34" charset="0"/>
                  <a:buChar char="•"/>
                </a:pPr>
                <a:r>
                  <a:rPr lang="fr-FR" u="sng" dirty="0" smtClean="0">
                    <a:latin typeface="Marianne" panose="02000000000000000000" pitchFamily="50" charset="0"/>
                  </a:rPr>
                  <a:t>Depuis le 1</a:t>
                </a:r>
                <a:r>
                  <a:rPr lang="fr-FR" u="sng" baseline="30000" dirty="0" smtClean="0">
                    <a:latin typeface="Marianne" panose="02000000000000000000" pitchFamily="50" charset="0"/>
                  </a:rPr>
                  <a:t>er</a:t>
                </a:r>
                <a:r>
                  <a:rPr lang="fr-FR" u="sng" dirty="0" smtClean="0">
                    <a:latin typeface="Marianne" panose="02000000000000000000" pitchFamily="50" charset="0"/>
                  </a:rPr>
                  <a:t> janvier 2024 </a:t>
                </a:r>
                <a:r>
                  <a:rPr lang="fr-FR" dirty="0">
                    <a:latin typeface="Marianne" panose="02000000000000000000" pitchFamily="50" charset="0"/>
                  </a:rPr>
                  <a:t>: l’Etat ne </a:t>
                </a:r>
                <a:r>
                  <a:rPr lang="fr-FR" dirty="0" smtClean="0">
                    <a:latin typeface="Marianne" panose="02000000000000000000" pitchFamily="50" charset="0"/>
                  </a:rPr>
                  <a:t>joue </a:t>
                </a:r>
                <a:r>
                  <a:rPr lang="fr-FR" b="1" dirty="0">
                    <a:latin typeface="Marianne" panose="02000000000000000000" pitchFamily="50" charset="0"/>
                  </a:rPr>
                  <a:t>plus de rôle dans la police de la publicité. </a:t>
                </a:r>
                <a:r>
                  <a:rPr lang="fr-FR" dirty="0">
                    <a:latin typeface="Marianne" panose="02000000000000000000" pitchFamily="50" charset="0"/>
                  </a:rPr>
                  <a:t>Les services </a:t>
                </a:r>
                <a:r>
                  <a:rPr lang="fr-FR" dirty="0" smtClean="0">
                    <a:latin typeface="Marianne" panose="02000000000000000000" pitchFamily="50" charset="0"/>
                  </a:rPr>
                  <a:t>déconcentrés du ministère chargé de la transition écologique (DREAL-DDT) ont </a:t>
                </a:r>
                <a:r>
                  <a:rPr lang="fr-FR" dirty="0">
                    <a:latin typeface="Marianne" panose="02000000000000000000" pitchFamily="50" charset="0"/>
                  </a:rPr>
                  <a:t>pour missions la promotion et le suivi de l’élaboration des RLP, l’explication de la règlementation nationale </a:t>
                </a:r>
                <a:r>
                  <a:rPr lang="fr-FR" dirty="0" smtClean="0">
                    <a:latin typeface="Marianne" panose="02000000000000000000" pitchFamily="50" charset="0"/>
                  </a:rPr>
                  <a:t>et</a:t>
                </a:r>
                <a:r>
                  <a:rPr lang="fr-FR" dirty="0">
                    <a:latin typeface="Marianne" panose="02000000000000000000" pitchFamily="50" charset="0"/>
                  </a:rPr>
                  <a:t> </a:t>
                </a:r>
                <a:r>
                  <a:rPr lang="fr-FR" dirty="0" smtClean="0">
                    <a:latin typeface="Marianne" panose="02000000000000000000" pitchFamily="50" charset="0"/>
                  </a:rPr>
                  <a:t>un </a:t>
                </a:r>
                <a:r>
                  <a:rPr lang="fr-FR" dirty="0">
                    <a:latin typeface="Marianne" panose="02000000000000000000" pitchFamily="50" charset="0"/>
                  </a:rPr>
                  <a:t>appui aux préfectures pour le contrôle de légalité. L’administration centrale </a:t>
                </a:r>
                <a:r>
                  <a:rPr lang="fr-FR" dirty="0" smtClean="0">
                    <a:latin typeface="Marianne" panose="02000000000000000000" pitchFamily="50" charset="0"/>
                  </a:rPr>
                  <a:t>continue </a:t>
                </a:r>
                <a:r>
                  <a:rPr lang="fr-FR" dirty="0">
                    <a:latin typeface="Marianne" panose="02000000000000000000" pitchFamily="50" charset="0"/>
                  </a:rPr>
                  <a:t>à piloter et élaborer la politique et la réglementation nationales en matière de publicité</a:t>
                </a:r>
                <a:r>
                  <a:rPr lang="fr-FR" dirty="0" smtClean="0">
                    <a:latin typeface="Marianne" panose="02000000000000000000" pitchFamily="50" charset="0"/>
                  </a:rPr>
                  <a:t>.</a:t>
                </a:r>
              </a:p>
              <a:p>
                <a:pPr marL="336550" marR="43180" indent="-285750" algn="just">
                  <a:lnSpc>
                    <a:spcPct val="107000"/>
                  </a:lnSpc>
                  <a:spcBef>
                    <a:spcPts val="95"/>
                  </a:spcBef>
                  <a:buFont typeface="Arial" panose="020B0604020202020204" pitchFamily="34" charset="0"/>
                  <a:buChar char="•"/>
                </a:pPr>
                <a:endParaRPr lang="fr-FR" sz="500" dirty="0">
                  <a:latin typeface="Marianne" panose="02000000000000000000" pitchFamily="50" charset="0"/>
                </a:endParaRPr>
              </a:p>
              <a:p>
                <a:pPr marL="50800" marR="43180" algn="just">
                  <a:lnSpc>
                    <a:spcPct val="107000"/>
                  </a:lnSpc>
                  <a:spcBef>
                    <a:spcPts val="95"/>
                  </a:spcBef>
                </a:pPr>
                <a14:m>
                  <m:oMath xmlns:m="http://schemas.openxmlformats.org/officeDocument/2006/math">
                    <m:r>
                      <a:rPr lang="fr-FR" dirty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fr-FR" dirty="0">
                    <a:latin typeface="Marianne" panose="02000000000000000000" pitchFamily="50" charset="0"/>
                  </a:rPr>
                  <a:t> </a:t>
                </a:r>
                <a:r>
                  <a:rPr lang="fr-FR" b="1" dirty="0">
                    <a:latin typeface="Marianne" panose="02000000000000000000" pitchFamily="50" charset="0"/>
                  </a:rPr>
                  <a:t>L’État </a:t>
                </a:r>
                <a:r>
                  <a:rPr lang="fr-FR" b="1" dirty="0" smtClean="0">
                    <a:latin typeface="Marianne" panose="02000000000000000000" pitchFamily="50" charset="0"/>
                  </a:rPr>
                  <a:t>a </a:t>
                </a:r>
                <a:r>
                  <a:rPr lang="fr-FR" b="1" dirty="0">
                    <a:latin typeface="Marianne" panose="02000000000000000000" pitchFamily="50" charset="0"/>
                  </a:rPr>
                  <a:t>donc toujours un rôle de conseil et d’accompagnement</a:t>
                </a:r>
                <a:r>
                  <a:rPr lang="fr-FR" dirty="0">
                    <a:latin typeface="Marianne" panose="02000000000000000000" pitchFamily="50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0" name="object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386645" y="1689973"/>
                <a:ext cx="8330565" cy="2328714"/>
              </a:xfrm>
              <a:prstGeom prst="rect">
                <a:avLst/>
              </a:prstGeom>
              <a:blipFill>
                <a:blip r:embed="rId2"/>
                <a:stretch>
                  <a:fillRect l="-732" t="-2094" r="-732" b="-288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63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5473700" algn="l"/>
            <a:r>
              <a:rPr lang="fr-FR" dirty="0" smtClean="0"/>
              <a:t>DGALN</a:t>
            </a:r>
          </a:p>
          <a:p>
            <a:pPr marL="5473700" algn="l"/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12" name="Titre 6"/>
          <p:cNvSpPr txBox="1">
            <a:spLocks/>
          </p:cNvSpPr>
          <p:nvPr/>
        </p:nvSpPr>
        <p:spPr>
          <a:xfrm>
            <a:off x="439140" y="872979"/>
            <a:ext cx="7886700" cy="47463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dirty="0" smtClean="0">
                <a:latin typeface="Marianne" panose="02000000000000000000" pitchFamily="50" charset="0"/>
              </a:rPr>
              <a:t>Contenu et enjeux de la réforme (5/5)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13" name="Espace réservé du texte 8"/>
          <p:cNvSpPr txBox="1">
            <a:spLocks/>
          </p:cNvSpPr>
          <p:nvPr/>
        </p:nvSpPr>
        <p:spPr>
          <a:xfrm>
            <a:off x="386645" y="1262881"/>
            <a:ext cx="8424614" cy="24295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rgbClr val="000099"/>
                </a:solidFill>
                <a:latin typeface="Marianne" panose="02000000000000000000" pitchFamily="50" charset="0"/>
              </a:rPr>
              <a:t>Rôle de l’État à l’issue du processus de décentralisation</a:t>
            </a:r>
          </a:p>
        </p:txBody>
      </p:sp>
      <p:sp>
        <p:nvSpPr>
          <p:cNvPr id="10" name="object 3"/>
          <p:cNvSpPr txBox="1">
            <a:spLocks noGrp="1"/>
          </p:cNvSpPr>
          <p:nvPr>
            <p:ph type="body" idx="4294967295"/>
          </p:nvPr>
        </p:nvSpPr>
        <p:spPr>
          <a:xfrm>
            <a:off x="386645" y="1891581"/>
            <a:ext cx="8330565" cy="2696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marR="43180" algn="just">
              <a:lnSpc>
                <a:spcPct val="107000"/>
              </a:lnSpc>
              <a:spcBef>
                <a:spcPts val="95"/>
              </a:spcBef>
              <a:defRPr/>
            </a:pPr>
            <a:r>
              <a:rPr lang="fr-FR" sz="1450" dirty="0">
                <a:solidFill>
                  <a:prstClr val="black"/>
                </a:solidFill>
                <a:latin typeface="Marianne" panose="02000000000000000000" pitchFamily="50" charset="0"/>
              </a:rPr>
              <a:t>Pour aider les collectivités dans cette nouvelle compétence, la DHUP </a:t>
            </a:r>
            <a:r>
              <a:rPr lang="fr-FR" sz="1450" dirty="0" smtClean="0">
                <a:solidFill>
                  <a:prstClr val="black"/>
                </a:solidFill>
                <a:latin typeface="Marianne" panose="02000000000000000000" pitchFamily="50" charset="0"/>
              </a:rPr>
              <a:t>:</a:t>
            </a:r>
          </a:p>
          <a:p>
            <a:pPr marL="50800" marR="43180" algn="just">
              <a:lnSpc>
                <a:spcPct val="107000"/>
              </a:lnSpc>
              <a:spcBef>
                <a:spcPts val="95"/>
              </a:spcBef>
              <a:defRPr/>
            </a:pPr>
            <a:endParaRPr lang="fr-FR" sz="5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  <a:defRPr/>
            </a:pPr>
            <a:r>
              <a:rPr lang="fr-FR" sz="1450" b="1" dirty="0">
                <a:solidFill>
                  <a:prstClr val="black"/>
                </a:solidFill>
                <a:latin typeface="Marianne" panose="02000000000000000000" pitchFamily="50" charset="0"/>
              </a:rPr>
              <a:t>Actualise le guide pratique </a:t>
            </a:r>
            <a:r>
              <a:rPr lang="fr-FR" sz="1450" dirty="0">
                <a:solidFill>
                  <a:prstClr val="black"/>
                </a:solidFill>
                <a:latin typeface="Marianne" panose="02000000000000000000" pitchFamily="50" charset="0"/>
              </a:rPr>
              <a:t>sur la réglementation de la publicité extérieure (diffusion </a:t>
            </a:r>
            <a:r>
              <a:rPr lang="fr-FR" sz="1450" dirty="0" smtClean="0">
                <a:solidFill>
                  <a:prstClr val="black"/>
                </a:solidFill>
                <a:latin typeface="Marianne" panose="02000000000000000000" pitchFamily="50" charset="0"/>
              </a:rPr>
              <a:t>imminente) </a:t>
            </a:r>
            <a:r>
              <a:rPr lang="fr-FR" sz="1450" dirty="0">
                <a:solidFill>
                  <a:prstClr val="black"/>
                </a:solidFill>
                <a:latin typeface="Marianne" panose="02000000000000000000" pitchFamily="50" charset="0"/>
              </a:rPr>
              <a:t>;</a:t>
            </a: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  <a:defRPr/>
            </a:pPr>
            <a:r>
              <a:rPr lang="fr-FR" sz="1450" b="1" dirty="0">
                <a:solidFill>
                  <a:prstClr val="black"/>
                </a:solidFill>
                <a:latin typeface="Marianne" panose="02000000000000000000" pitchFamily="50" charset="0"/>
              </a:rPr>
              <a:t>Élabore des documents pratiques accessibles sur le site internet du ministère </a:t>
            </a:r>
            <a:r>
              <a:rPr lang="fr-FR" sz="1450" dirty="0">
                <a:solidFill>
                  <a:prstClr val="black"/>
                </a:solidFill>
                <a:latin typeface="Marianne" panose="02000000000000000000" pitchFamily="50" charset="0"/>
              </a:rPr>
              <a:t>;</a:t>
            </a: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  <a:defRPr/>
            </a:pPr>
            <a:r>
              <a:rPr lang="fr-FR" sz="1450" b="1" dirty="0">
                <a:solidFill>
                  <a:prstClr val="black"/>
                </a:solidFill>
                <a:latin typeface="Marianne" panose="02000000000000000000" pitchFamily="50" charset="0"/>
              </a:rPr>
              <a:t>A ouvert aux collectivités les inscriptions aux formations </a:t>
            </a:r>
            <a:r>
              <a:rPr lang="fr-FR" sz="1450" dirty="0">
                <a:solidFill>
                  <a:prstClr val="black"/>
                </a:solidFill>
                <a:latin typeface="Marianne" panose="02000000000000000000" pitchFamily="50" charset="0"/>
              </a:rPr>
              <a:t>délivrées par les CVRH en </a:t>
            </a:r>
            <a:r>
              <a:rPr lang="fr-FR" sz="1450" dirty="0" smtClean="0">
                <a:solidFill>
                  <a:prstClr val="black"/>
                </a:solidFill>
                <a:latin typeface="Marianne" panose="02000000000000000000" pitchFamily="50" charset="0"/>
              </a:rPr>
              <a:t>2023 et en 2024 </a:t>
            </a:r>
            <a:r>
              <a:rPr lang="fr-FR" sz="1450" dirty="0">
                <a:solidFill>
                  <a:prstClr val="black"/>
                </a:solidFill>
                <a:latin typeface="Marianne" panose="02000000000000000000" pitchFamily="50" charset="0"/>
              </a:rPr>
              <a:t>;</a:t>
            </a:r>
          </a:p>
          <a:p>
            <a:pPr marL="336550" marR="43180" indent="-285750" algn="just">
              <a:lnSpc>
                <a:spcPct val="107000"/>
              </a:lnSpc>
              <a:spcBef>
                <a:spcPts val="95"/>
              </a:spcBef>
              <a:buFont typeface="Arial" panose="020B0604020202020204" pitchFamily="34" charset="0"/>
              <a:buChar char="•"/>
              <a:defRPr/>
            </a:pPr>
            <a:r>
              <a:rPr lang="fr-FR" sz="1450" b="1" dirty="0">
                <a:solidFill>
                  <a:prstClr val="black"/>
                </a:solidFill>
                <a:latin typeface="Marianne" panose="02000000000000000000" pitchFamily="50" charset="0"/>
              </a:rPr>
              <a:t>A travaillé avec le CNFPT pour qu’il adapte son programme de formations </a:t>
            </a:r>
            <a:r>
              <a:rPr lang="fr-FR" sz="1450" dirty="0">
                <a:solidFill>
                  <a:prstClr val="black"/>
                </a:solidFill>
                <a:latin typeface="Marianne" panose="02000000000000000000" pitchFamily="50" charset="0"/>
              </a:rPr>
              <a:t>à l’attention des agents des collectivités.</a:t>
            </a:r>
          </a:p>
          <a:p>
            <a:pPr marL="50800" marR="43180" algn="just">
              <a:lnSpc>
                <a:spcPct val="107000"/>
              </a:lnSpc>
              <a:spcBef>
                <a:spcPts val="95"/>
              </a:spcBef>
            </a:pPr>
            <a:endParaRPr lang="fr-FR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38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cap="all" dirty="0" smtClean="0"/>
              <a:t>25/01/2024</a:t>
            </a:r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DGALN</a:t>
            </a:r>
          </a:p>
          <a:p>
            <a:r>
              <a:rPr lang="fr-FR" dirty="0" smtClean="0"/>
              <a:t>DGCL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 b="1" cap="small" spc="-10" dirty="0">
              <a:latin typeface="Marianne" panose="02000000000000000000" pitchFamily="50" charset="0"/>
            </a:endParaRPr>
          </a:p>
          <a:p>
            <a:endParaRPr lang="fr-FR" b="1" cap="small" spc="-10" dirty="0">
              <a:latin typeface="Marianne" panose="02000000000000000000" pitchFamily="50" charset="0"/>
            </a:endParaRPr>
          </a:p>
          <a:p>
            <a:pPr algn="ctr"/>
            <a:r>
              <a:rPr lang="fr-FR" sz="2000" b="1" cap="small" spc="-10" dirty="0" smtClean="0">
                <a:latin typeface="Marianne" panose="02000000000000000000" pitchFamily="50" charset="0"/>
              </a:rPr>
              <a:t>Modalités de transfert des missions de police des maires vers les présidents d’EPCI-FP</a:t>
            </a:r>
            <a:endParaRPr lang="fr-FR" sz="2000" b="1" cap="small" spc="-10" dirty="0">
              <a:latin typeface="Marianne" panose="02000000000000000000" pitchFamily="50" charset="0"/>
            </a:endParaRPr>
          </a:p>
          <a:p>
            <a:pPr algn="ctr"/>
            <a:r>
              <a:rPr lang="fr-FR" dirty="0" smtClean="0"/>
              <a:t>Présentation par Thibaud GAILLARD, chargé de mission « pouvoirs de police des exécutifs locaux » - </a:t>
            </a:r>
            <a:r>
              <a:rPr lang="fr-FR" dirty="0"/>
              <a:t>DGCL - bureau du contrôle de légalité et du conseil juridique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13040038"/>
      </p:ext>
    </p:extLst>
  </p:cSld>
  <p:clrMapOvr>
    <a:masterClrMapping/>
  </p:clrMapOvr>
</p:sld>
</file>

<file path=ppt/theme/theme1.xml><?xml version="1.0" encoding="utf-8"?>
<a:theme xmlns:a="http://schemas.openxmlformats.org/drawingml/2006/main" name="PREMIER MINISTRE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7D3BC2EA-28A0-446B-9B66-9B0D9C4A51A2}" vid="{AC18EABE-BD94-4A08-9BCF-E47F3C41F7F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5C8AF0DDF89B4EB9D8BFAF04F5124C" ma:contentTypeVersion="13" ma:contentTypeDescription="Create a new document." ma:contentTypeScope="" ma:versionID="f58b7b5c471972a8ae41ce80148600b9">
  <xsd:schema xmlns:xsd="http://www.w3.org/2001/XMLSchema" xmlns:xs="http://www.w3.org/2001/XMLSchema" xmlns:p="http://schemas.microsoft.com/office/2006/metadata/properties" xmlns:ns2="151e15c8-bd66-4c54-b7ec-1a76d978c708" xmlns:ns3="cf828b42-7c41-404e-9990-d2f88d18f799" targetNamespace="http://schemas.microsoft.com/office/2006/metadata/properties" ma:root="true" ma:fieldsID="94ac366084deddae5e07b86ffd050794" ns2:_="" ns3:_="">
    <xsd:import namespace="151e15c8-bd66-4c54-b7ec-1a76d978c708"/>
    <xsd:import namespace="cf828b42-7c41-404e-9990-d2f88d18f79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1e15c8-bd66-4c54-b7ec-1a76d978c70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d600133-d32d-443c-8cd6-968901dcac38}" ma:internalName="TaxCatchAll" ma:showField="CatchAllData" ma:web="151e15c8-bd66-4c54-b7ec-1a76d978c7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28b42-7c41-404e-9990-d2f88d18f7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cf4843-3d1a-4b2e-8511-753525b6ff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51e15c8-bd66-4c54-b7ec-1a76d978c708">
      <UserInfo>
        <DisplayName/>
        <AccountId xsi:nil="true"/>
        <AccountType/>
      </UserInfo>
    </SharedWithUsers>
    <lcf76f155ced4ddcb4097134ff3c332f xmlns="cf828b42-7c41-404e-9990-d2f88d18f799">
      <Terms xmlns="http://schemas.microsoft.com/office/infopath/2007/PartnerControls"/>
    </lcf76f155ced4ddcb4097134ff3c332f>
    <TaxCatchAll xmlns="151e15c8-bd66-4c54-b7ec-1a76d978c708" xsi:nil="true"/>
  </documentManagement>
</p:properties>
</file>

<file path=customXml/itemProps1.xml><?xml version="1.0" encoding="utf-8"?>
<ds:datastoreItem xmlns:ds="http://schemas.openxmlformats.org/officeDocument/2006/customXml" ds:itemID="{DFF85B80-E44C-44E4-8325-AA6230FE9055}"/>
</file>

<file path=customXml/itemProps2.xml><?xml version="1.0" encoding="utf-8"?>
<ds:datastoreItem xmlns:ds="http://schemas.openxmlformats.org/officeDocument/2006/customXml" ds:itemID="{6A1D3438-79DB-467D-88BB-1C9EB542D877}"/>
</file>

<file path=customXml/itemProps3.xml><?xml version="1.0" encoding="utf-8"?>
<ds:datastoreItem xmlns:ds="http://schemas.openxmlformats.org/officeDocument/2006/customXml" ds:itemID="{5A3A1907-F037-4BFC-A426-C6E4F66FBADC}"/>
</file>

<file path=docProps/app.xml><?xml version="1.0" encoding="utf-8"?>
<Properties xmlns="http://schemas.openxmlformats.org/officeDocument/2006/extended-properties" xmlns:vt="http://schemas.openxmlformats.org/officeDocument/2006/docPropsVTypes">
  <Template>Présentation MIOM - MTECT</Template>
  <TotalTime>419</TotalTime>
  <Words>1560</Words>
  <Application>Microsoft Office PowerPoint</Application>
  <PresentationFormat>Affichage à l'écran (16:9)</PresentationFormat>
  <Paragraphs>161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Marianne</vt:lpstr>
      <vt:lpstr>Wingdings</vt:lpstr>
      <vt:lpstr>PREMIER MINISTRE</vt:lpstr>
      <vt:lpstr>La décentralisation de la police de la publicité extérieure   Webinaire FPNR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pour votre participation  Documentation utile   </vt:lpstr>
    </vt:vector>
  </TitlesOfParts>
  <Manager>Client</Manager>
  <Company>DSIC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décentralisation de la police de la publicité extérieure   Webinaire AMF</dc:title>
  <dc:subject>Client</dc:subject>
  <dc:creator>BEHAEGEL Benj. (FL5)</dc:creator>
  <cp:lastModifiedBy>MARVIE Anne</cp:lastModifiedBy>
  <cp:revision>50</cp:revision>
  <dcterms:created xsi:type="dcterms:W3CDTF">2023-11-07T14:51:41Z</dcterms:created>
  <dcterms:modified xsi:type="dcterms:W3CDTF">2024-01-25T16:35:25Z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0x010100445C8AF0DDF89B4EB9D8BFAF04F5124C</vt:lpwstr>
  </property>
  <property fmtid="{D5CDD505-2E9C-101B-9397-08002B2CF9AE}" pid="3" name="Order">
    <vt:r8>160500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</Properties>
</file>